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41" r:id="rId2"/>
    <p:sldId id="443" r:id="rId3"/>
    <p:sldId id="521" r:id="rId4"/>
    <p:sldId id="546" r:id="rId5"/>
    <p:sldId id="547" r:id="rId6"/>
    <p:sldId id="548" r:id="rId7"/>
    <p:sldId id="542" r:id="rId8"/>
    <p:sldId id="517" r:id="rId9"/>
    <p:sldId id="518" r:id="rId10"/>
    <p:sldId id="549" r:id="rId11"/>
    <p:sldId id="486" r:id="rId12"/>
    <p:sldId id="550" r:id="rId13"/>
    <p:sldId id="487" r:id="rId14"/>
    <p:sldId id="552" r:id="rId15"/>
    <p:sldId id="553" r:id="rId16"/>
    <p:sldId id="490" r:id="rId17"/>
    <p:sldId id="559" r:id="rId18"/>
    <p:sldId id="492" r:id="rId19"/>
    <p:sldId id="511" r:id="rId20"/>
    <p:sldId id="556" r:id="rId21"/>
    <p:sldId id="557" r:id="rId22"/>
    <p:sldId id="452" r:id="rId23"/>
    <p:sldId id="456" r:id="rId24"/>
    <p:sldId id="554" r:id="rId25"/>
    <p:sldId id="459" r:id="rId26"/>
    <p:sldId id="460" r:id="rId27"/>
    <p:sldId id="461" r:id="rId28"/>
    <p:sldId id="462" r:id="rId29"/>
    <p:sldId id="463" r:id="rId30"/>
    <p:sldId id="464" r:id="rId31"/>
    <p:sldId id="466" r:id="rId32"/>
    <p:sldId id="512" r:id="rId33"/>
    <p:sldId id="555" r:id="rId34"/>
    <p:sldId id="477" r:id="rId35"/>
    <p:sldId id="476" r:id="rId36"/>
    <p:sldId id="513" r:id="rId37"/>
    <p:sldId id="4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77143" autoAdjust="0"/>
  </p:normalViewPr>
  <p:slideViewPr>
    <p:cSldViewPr snapToGrid="0" snapToObjects="1">
      <p:cViewPr varScale="1">
        <p:scale>
          <a:sx n="97" d="100"/>
          <a:sy n="97" d="100"/>
        </p:scale>
        <p:origin x="2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4/15/20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configuration: like a pair</a:t>
            </a:r>
          </a:p>
          <a:p>
            <a:pPr marL="0" indent="0">
              <a:buNone/>
            </a:pPr>
            <a:r>
              <a:rPr lang="en-US" dirty="0"/>
              <a:t>Contains memory and program of the "machine"</a:t>
            </a:r>
          </a:p>
          <a:p>
            <a:pPr marL="0" indent="0">
              <a:buNone/>
            </a:pPr>
            <a:r>
              <a:rPr lang="en-US" dirty="0"/>
              <a:t>Using weird angle brackets to be clear it's a piece of mathematical notation, not </a:t>
            </a:r>
            <a:r>
              <a:rPr lang="en-US" dirty="0" err="1"/>
              <a:t>OCaml</a:t>
            </a:r>
            <a:r>
              <a:rPr lang="en-US" dirty="0"/>
              <a:t> pairs/syntax.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(It would be possible to give a small-step environment model, too, but we aren't going to.)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>
                <a:latin typeface="Courier New"/>
                <a:cs typeface="Courier New"/>
              </a:rPr>
              <a:t>⟨{},let x = 42 in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marL="0" indent="0">
              <a:buNone/>
            </a:pPr>
            <a:r>
              <a:rPr lang="en-US" dirty="0"/>
              <a:t>Because...</a:t>
            </a:r>
          </a:p>
          <a:p>
            <a:r>
              <a:rPr lang="en-US" b="1" dirty="0">
                <a:latin typeface="Courier"/>
                <a:cs typeface="Courier"/>
              </a:rPr>
              <a:t>⟨{}, 42⟩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</a:p>
          <a:p>
            <a:r>
              <a:rPr lang="en-US" dirty="0"/>
              <a:t>and </a:t>
            </a:r>
            <a:r>
              <a:rPr lang="en-US" b="1" dirty="0">
                <a:latin typeface="Courier"/>
                <a:cs typeface="Courier"/>
              </a:rPr>
              <a:t>⟨{}[x ↦ 42],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Because </a:t>
            </a:r>
            <a:r>
              <a:rPr lang="en-US" b="1" dirty="0">
                <a:latin typeface="Courier"/>
                <a:cs typeface="Courier"/>
              </a:rPr>
              <a:t>{x:42}(x)=42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variable not in dictionary, then we can't evaluate using this rule.  Implement with an error in interpreter.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checking </a:t>
            </a:r>
            <a:r>
              <a:rPr lang="en-US" dirty="0">
                <a:solidFill>
                  <a:srgbClr val="F79646"/>
                </a:solidFill>
              </a:rPr>
              <a:t>guarantees that variable is bound</a:t>
            </a:r>
            <a:r>
              <a:rPr lang="en-US" dirty="0"/>
              <a:t>, so we can’t ever fail to find a binding in dynamic environment</a:t>
            </a:r>
          </a:p>
          <a:p>
            <a:endParaRPr lang="en-US" dirty="0"/>
          </a:p>
          <a:p>
            <a:r>
              <a:rPr lang="en-US" dirty="0"/>
              <a:t>Notation:  let's use abstract dictionary notation we used earlier (same as Python)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</a:t>
            </a:r>
            <a:r>
              <a:rPr lang="en-US" sz="1200" b="1" dirty="0">
                <a:latin typeface="Courier New"/>
                <a:cs typeface="Courier New"/>
              </a:rPr>
              <a:t>{}</a:t>
            </a:r>
            <a:r>
              <a:rPr lang="en-US" sz="1200" dirty="0"/>
              <a:t> be the empty environment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{x : 42} be the dictionary that maps x to 42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&lt;{x:42}, x&gt; ==&gt; 42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&lt;{}, x&gt; =/=&gt;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1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⟨{},(fun x -&gt; x) 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/>
              <a:t>	b/c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⟨{},fun x -&gt;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fun x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⟨{}[x ↦ 1],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lexical scope right?</a:t>
            </a:r>
          </a:p>
          <a:p>
            <a:pPr lvl="1"/>
            <a:r>
              <a:rPr lang="en-US" dirty="0"/>
              <a:t>it supports the Principle of Name Irrelevance:  name of variable shouldn't matter to meaning of program</a:t>
            </a:r>
          </a:p>
          <a:p>
            <a:pPr lvl="1"/>
            <a:r>
              <a:rPr lang="en-US" dirty="0"/>
              <a:t>programmers free to change names of local variables</a:t>
            </a:r>
          </a:p>
          <a:p>
            <a:pPr lvl="1"/>
            <a:r>
              <a:rPr lang="en-US" dirty="0"/>
              <a:t>type checker can prevent more run-time errors</a:t>
            </a:r>
          </a:p>
          <a:p>
            <a:pPr lvl="0"/>
            <a:r>
              <a:rPr lang="en-US" dirty="0"/>
              <a:t>Dynamic scope:</a:t>
            </a:r>
          </a:p>
          <a:p>
            <a:pPr lvl="1"/>
            <a:r>
              <a:rPr lang="en-US" dirty="0"/>
              <a:t>Some languages use it as the norm (e.g., Emacs LISP,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languages have special ways to do it (e.g., Perl, Racket) </a:t>
            </a:r>
          </a:p>
          <a:p>
            <a:pPr lvl="1"/>
            <a:r>
              <a:rPr lang="en-US" dirty="0"/>
              <a:t>But most languages just don’t have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big-steps</a:t>
            </a:r>
            <a:r>
              <a:rPr lang="en-US" dirty="0"/>
              <a:t> to </a:t>
            </a:r>
            <a:r>
              <a:rPr lang="en-US" b="1" dirty="0">
                <a:latin typeface="Courier"/>
                <a:cs typeface="Courier"/>
              </a:rPr>
              <a:t>v</a:t>
            </a:r>
            <a:endParaRPr lang="en-US" dirty="0"/>
          </a:p>
          <a:p>
            <a:pPr lvl="0"/>
            <a:r>
              <a:rPr lang="en-US" dirty="0"/>
              <a:t>another notation: 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⇓</a:t>
            </a: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evaluates down </a:t>
            </a:r>
            <a:r>
              <a:rPr lang="en-US" dirty="0"/>
              <a:t>to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Courier New"/>
                <a:cs typeface="Courier New"/>
              </a:rPr>
              <a:t>42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lvl="0"/>
            <a:r>
              <a:rPr lang="en-US" b="1" dirty="0">
                <a:latin typeface="Courier New"/>
                <a:cs typeface="Courier New"/>
              </a:rPr>
              <a:t>true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"big" ^ "red"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1200" b="1" dirty="0">
                <a:latin typeface="Courier New"/>
                <a:cs typeface="Courier New"/>
              </a:rPr>
              <a:t> "</a:t>
            </a:r>
            <a:r>
              <a:rPr lang="en-US" sz="1200" b="1" dirty="0" err="1">
                <a:latin typeface="Courier New"/>
                <a:cs typeface="Courier New"/>
              </a:rPr>
              <a:t>bigred</a:t>
            </a:r>
            <a:r>
              <a:rPr lang="en-US" sz="1200" b="1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+ 2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3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(2+3)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need x in first example</a:t>
            </a:r>
          </a:p>
          <a:p>
            <a:r>
              <a:rPr lang="en-US" dirty="0"/>
              <a:t>Never need one of the branches (but don't know which) in the second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caml/ocaml/search?q=kclosur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scene: Hartung-Boothroyd Observatory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93FDD-3CEC-C34A-B8A8-84786772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3E878-3A2A-2649-94B7-7946652D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could be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57F6CAD-FFC8-1D41-A873-1056EEA9FD6C}"/>
              </a:ext>
            </a:extLst>
          </p:cNvPr>
          <p:cNvSpPr/>
          <p:nvPr/>
        </p:nvSpPr>
        <p:spPr>
          <a:xfrm>
            <a:off x="5816600" y="1600200"/>
            <a:ext cx="3149600" cy="1219200"/>
          </a:xfrm>
          <a:prstGeom prst="wedgeRoundRectCallout">
            <a:avLst>
              <a:gd name="adj1" fmla="val -97627"/>
              <a:gd name="adj2" fmla="val -2763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a large block of code instead of just [42]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58732C-81C6-3146-8C85-8F7DCA66758F}"/>
              </a:ext>
            </a:extLst>
          </p:cNvPr>
          <p:cNvSpPr/>
          <p:nvPr/>
        </p:nvSpPr>
        <p:spPr>
          <a:xfrm>
            <a:off x="3759200" y="5089525"/>
            <a:ext cx="3149600" cy="1219200"/>
          </a:xfrm>
          <a:prstGeom prst="wedgeRoundRectCallout">
            <a:avLst>
              <a:gd name="adj1" fmla="val -26256"/>
              <a:gd name="adj2" fmla="val -849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large blocks of code instead of just [x+1] and [x-1]</a:t>
            </a:r>
          </a:p>
        </p:txBody>
      </p:sp>
    </p:spTree>
    <p:extLst>
      <p:ext uri="{BB962C8B-B14F-4D97-AF65-F5344CB8AC3E}">
        <p14:creationId xmlns:p14="http://schemas.microsoft.com/office/powerpoint/2010/main" val="20594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21967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94699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5AB199A-A530-8341-9F11-BB621303250C}"/>
              </a:ext>
            </a:extLst>
          </p:cNvPr>
          <p:cNvSpPr/>
          <p:nvPr/>
        </p:nvSpPr>
        <p:spPr>
          <a:xfrm>
            <a:off x="6781800" y="1417638"/>
            <a:ext cx="2159000" cy="1249362"/>
          </a:xfrm>
          <a:prstGeom prst="wedgeRoundRectCallout">
            <a:avLst>
              <a:gd name="adj1" fmla="val -9657"/>
              <a:gd name="adj2" fmla="val 62500"/>
              <a:gd name="adj3" fmla="val 16667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Dynamic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5369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Maps variable names to values in current scope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Implements a kind of </a:t>
            </a:r>
            <a:r>
              <a:rPr lang="en-US" dirty="0">
                <a:solidFill>
                  <a:schemeClr val="accent1"/>
                </a:solidFill>
              </a:rPr>
              <a:t>lazy substitution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A2FC64-9758-DA4C-9B80-6C60045A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75401"/>
              </p:ext>
            </p:extLst>
          </p:nvPr>
        </p:nvGraphicFramePr>
        <p:xfrm>
          <a:off x="4572000" y="296418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7BE46F-B108-E84A-8DFC-8CCAA6C6C665}"/>
              </a:ext>
            </a:extLst>
          </p:cNvPr>
          <p:cNvSpPr/>
          <p:nvPr/>
        </p:nvSpPr>
        <p:spPr>
          <a:xfrm>
            <a:off x="5969000" y="3863181"/>
            <a:ext cx="2895600" cy="990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Doesn't matter how large a block of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51F39-AA13-CA42-A32A-5C992BCC50FA}"/>
              </a:ext>
            </a:extLst>
          </p:cNvPr>
          <p:cNvCxnSpPr/>
          <p:nvPr/>
        </p:nvCxnSpPr>
        <p:spPr>
          <a:xfrm flipH="1" flipV="1">
            <a:off x="4178300" y="3695700"/>
            <a:ext cx="1765300" cy="66040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88C65-B491-3E41-89B6-9C6A22B045E9}"/>
              </a:ext>
            </a:extLst>
          </p:cNvPr>
          <p:cNvCxnSpPr>
            <a:cxnSpLocks/>
          </p:cNvCxnSpPr>
          <p:nvPr/>
        </p:nvCxnSpPr>
        <p:spPr>
          <a:xfrm flipH="1">
            <a:off x="4191000" y="4721622"/>
            <a:ext cx="1778000" cy="675878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B485FF-0EEE-E34E-8076-50177F6B8596}"/>
              </a:ext>
            </a:extLst>
          </p:cNvPr>
          <p:cNvCxnSpPr/>
          <p:nvPr/>
        </p:nvCxnSpPr>
        <p:spPr>
          <a:xfrm flipH="1">
            <a:off x="6426200" y="4853781"/>
            <a:ext cx="990600" cy="60213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D083D0-A7E1-034B-97FD-CD84516E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68393"/>
              </p:ext>
            </p:extLst>
          </p:nvPr>
        </p:nvGraphicFramePr>
        <p:xfrm>
          <a:off x="7137400" y="5440362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⟨</a:t>
            </a:r>
            <a:r>
              <a:rPr lang="en-US" sz="9600" b="1" dirty="0" err="1">
                <a:latin typeface="Courier New"/>
                <a:cs typeface="Courier New"/>
              </a:rPr>
              <a:t>env</a:t>
            </a:r>
            <a:r>
              <a:rPr lang="en-US" sz="9600" b="1" dirty="0">
                <a:latin typeface="Courier New"/>
                <a:cs typeface="Courier New"/>
              </a:rPr>
              <a:t>, e⟩</a:t>
            </a:r>
            <a:r>
              <a:rPr lang="en-US" sz="11500" b="1" dirty="0">
                <a:latin typeface="Courier New"/>
                <a:cs typeface="Courier New"/>
              </a:rPr>
              <a:t>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1361825" y="5183605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environment-model big-step relation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1868005-0DFF-434E-AD8A-195F8FB080B2}"/>
              </a:ext>
            </a:extLst>
          </p:cNvPr>
          <p:cNvSpPr/>
          <p:nvPr/>
        </p:nvSpPr>
        <p:spPr>
          <a:xfrm>
            <a:off x="1917700" y="762000"/>
            <a:ext cx="2159000" cy="1270000"/>
          </a:xfrm>
          <a:prstGeom prst="wedgeRoundRect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machine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721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v⟩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325609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 +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  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if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v1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and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v2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and</a:t>
            </a:r>
            <a:r>
              <a:rPr lang="en-US" sz="3400" i="1" dirty="0">
                <a:solidFill>
                  <a:srgbClr val="8064A2"/>
                </a:solidFill>
              </a:rPr>
              <a:t> </a:t>
            </a:r>
            <a:r>
              <a:rPr lang="en-US" sz="3400" b="1" dirty="0">
                <a:solidFill>
                  <a:srgbClr val="8064A2"/>
                </a:solidFill>
                <a:latin typeface="Courier"/>
                <a:cs typeface="Courier"/>
              </a:rPr>
              <a:t>v</a:t>
            </a:r>
            <a:r>
              <a:rPr lang="en-US" sz="3400" i="1" dirty="0">
                <a:solidFill>
                  <a:srgbClr val="8064A2"/>
                </a:solidFill>
              </a:rPr>
              <a:t> </a:t>
            </a: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is  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v1 + 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9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344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let x = e1 in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v1],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v]: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with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bound to </a:t>
            </a:r>
            <a:r>
              <a:rPr lang="en-US" b="1" dirty="0">
                <a:latin typeface="Courier New"/>
                <a:cs typeface="Courier New"/>
              </a:rPr>
              <a:t>v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FDDA9DA-DF07-0044-850D-BCB3232834BC}"/>
              </a:ext>
            </a:extLst>
          </p:cNvPr>
          <p:cNvSpPr/>
          <p:nvPr/>
        </p:nvSpPr>
        <p:spPr>
          <a:xfrm>
            <a:off x="3594100" y="3632200"/>
            <a:ext cx="4737100" cy="1193800"/>
          </a:xfrm>
          <a:prstGeom prst="wedgeRoundRectCallout">
            <a:avLst>
              <a:gd name="adj1" fmla="val -43282"/>
              <a:gd name="adj2" fmla="val -7792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think of this as recording the substitution in case it is ever needed</a:t>
            </a:r>
          </a:p>
        </p:txBody>
      </p:sp>
    </p:spTree>
    <p:extLst>
      <p:ext uri="{BB962C8B-B14F-4D97-AF65-F5344CB8AC3E}">
        <p14:creationId xmlns:p14="http://schemas.microsoft.com/office/powerpoint/2010/main" val="330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(x): </a:t>
            </a:r>
            <a:r>
              <a:rPr lang="en-US" dirty="0"/>
              <a:t>the value to which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binds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78D11-DBA5-5F48-8AE6-C5E05AAA518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36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Interpreters</a:t>
            </a:r>
          </a:p>
          <a:p>
            <a:r>
              <a:rPr lang="en-US" dirty="0"/>
              <a:t>Substitution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Small-step vs. big-step evaluation</a:t>
            </a:r>
          </a:p>
          <a:p>
            <a:r>
              <a:rPr lang="en-US" dirty="0"/>
              <a:t>Environment model</a:t>
            </a:r>
          </a:p>
          <a:p>
            <a:r>
              <a:rPr lang="en-US" dirty="0"/>
              <a:t>Dynamic vs. static scope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C7240-1935-7343-A9DC-6A17BC4C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00B7D-1189-C54B-8673-6E23E90D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r>
              <a:rPr lang="en-US" dirty="0"/>
              <a:t> +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fun x -&gt; e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e1 e2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49588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functions are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886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if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v2],e⟩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D1F1C-8624-A54E-B38B-EEB16AAD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D300F-CFCD-8642-9553-EAEF23D9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OCaml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OCaml say this evaluates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f 0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- : </a:t>
            </a:r>
            <a:r>
              <a:rPr lang="fr-FR" b="1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 = 1</a:t>
            </a:r>
            <a:endParaRPr lang="en-US" b="1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53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our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does our semantics say?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{x:1} </a:t>
            </a: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{x:1,f:(fun y -&gt; x)} </a:t>
            </a: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{x:2,f:(fun y -&gt; x)} </a:t>
            </a:r>
            <a:r>
              <a:rPr lang="en-US" b="1" dirty="0">
                <a:latin typeface="Courier New"/>
                <a:cs typeface="Courier New"/>
              </a:rPr>
              <a:t>f 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⟨{x:2,f:(fun y -&gt; x)}, f 0⟩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fun y -&gt;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environment to map parameter:  </a:t>
            </a:r>
            <a:br>
              <a:rPr lang="en-US" dirty="0"/>
            </a:br>
            <a:r>
              <a:rPr lang="en-US" b="1" dirty="0">
                <a:latin typeface="Courier New"/>
                <a:cs typeface="Courier New"/>
              </a:rPr>
              <a:t>{x:2, f:(fun y -&gt; x), y:0}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body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in that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2446" y="5802997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urier New"/>
                <a:cs typeface="Courier New"/>
              </a:rPr>
              <a:t>2 &lt;&gt; 1 </a:t>
            </a:r>
          </a:p>
        </p:txBody>
      </p:sp>
    </p:spTree>
    <p:extLst>
      <p:ext uri="{BB962C8B-B14F-4D97-AF65-F5344CB8AC3E}">
        <p14:creationId xmlns:p14="http://schemas.microsoft.com/office/powerpoint/2010/main" val="29458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answers?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different rules for variable scope:</a:t>
            </a:r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dynamic scope </a:t>
            </a:r>
            <a:r>
              <a:rPr lang="en-US" dirty="0"/>
              <a:t>(our semantics so far)</a:t>
            </a:r>
            <a:endParaRPr lang="en-US" i="1" dirty="0"/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lexical scope </a:t>
            </a:r>
            <a:r>
              <a:rPr lang="en-US" dirty="0"/>
              <a:t>(OCaml)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597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dynamic scope:  </a:t>
            </a:r>
            <a:r>
              <a:rPr lang="en-US" dirty="0"/>
              <a:t>The body of a function is evaluated in the current dynamic environment at the time the function is </a:t>
            </a:r>
            <a:r>
              <a:rPr lang="en-US" b="1" dirty="0"/>
              <a:t>called</a:t>
            </a:r>
            <a:r>
              <a:rPr lang="en-US" dirty="0"/>
              <a:t>, not the old dynamic environment that existed at the time the function was defined.</a:t>
            </a:r>
          </a:p>
          <a:p>
            <a:pPr marL="457200" lvl="1" indent="-457200"/>
            <a:r>
              <a:rPr lang="en-US" dirty="0"/>
              <a:t>Causes our semantics to use latest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774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42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190-9FD7-6B40-9ECA-C2421E7F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928F-0CC0-7346-8A61-18D5B3CE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Small (single) 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(5 + 6)</a:t>
            </a:r>
          </a:p>
          <a:p>
            <a:r>
              <a:rPr lang="en-US" dirty="0"/>
              <a:t>11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+ 11</a:t>
            </a:r>
          </a:p>
          <a:p>
            <a:r>
              <a:rPr lang="en-US" dirty="0"/>
              <a:t>11 + 11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22</a:t>
            </a:r>
          </a:p>
          <a:p>
            <a:r>
              <a:rPr lang="en-US" dirty="0"/>
              <a:t>22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↛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Multistep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→*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(10 + 1) + (5 + 6) 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(5 + 6)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+ 11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2D4DD-E926-244C-964F-B1FB616B0BD9}"/>
              </a:ext>
            </a:extLst>
          </p:cNvPr>
          <p:cNvSpPr txBox="1"/>
          <p:nvPr/>
        </p:nvSpPr>
        <p:spPr>
          <a:xfrm>
            <a:off x="4572000" y="6308725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The final value is what </a:t>
            </a:r>
            <a:r>
              <a:rPr lang="en-US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OCaml</a:t>
            </a:r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 actually gives us…</a:t>
            </a:r>
          </a:p>
        </p:txBody>
      </p:sp>
    </p:spTree>
    <p:extLst>
      <p:ext uri="{BB962C8B-B14F-4D97-AF65-F5344CB8AC3E}">
        <p14:creationId xmlns:p14="http://schemas.microsoft.com/office/powerpoint/2010/main" val="39111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dirty="0"/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6" y="1600200"/>
            <a:ext cx="5644445" cy="39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Q:  </a:t>
            </a:r>
            <a:r>
              <a:rPr lang="en-US" dirty="0"/>
              <a:t>How can functions be evaluated in old environments?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  </a:t>
            </a:r>
            <a:r>
              <a:rPr lang="en-US" dirty="0"/>
              <a:t>The language implementation keeps old environments around as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value is really a data structure called a </a:t>
            </a:r>
            <a:r>
              <a:rPr lang="en-US" b="1" dirty="0">
                <a:solidFill>
                  <a:schemeClr val="accent1"/>
                </a:solidFill>
              </a:rPr>
              <a:t>function closure</a:t>
            </a:r>
            <a:r>
              <a:rPr lang="en-US" dirty="0"/>
              <a:t> that has </a:t>
            </a:r>
            <a:r>
              <a:rPr lang="en-US" dirty="0">
                <a:solidFill>
                  <a:schemeClr val="accent2"/>
                </a:solidFill>
              </a:rPr>
              <a:t>two parts: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code</a:t>
            </a:r>
            <a:r>
              <a:rPr lang="en-US" dirty="0"/>
              <a:t>, an expression </a:t>
            </a:r>
            <a:r>
              <a:rPr lang="en-US" b="1" dirty="0">
                <a:latin typeface="Courier New"/>
                <a:cs typeface="Courier New"/>
              </a:rPr>
              <a:t>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environment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that was current when the function was defined</a:t>
            </a:r>
          </a:p>
          <a:p>
            <a:r>
              <a:rPr lang="en-US" dirty="0"/>
              <a:t>We'll notate that data structure as </a:t>
            </a: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 </a:t>
            </a:r>
            <a:r>
              <a:rPr lang="en-US" dirty="0"/>
              <a:t>is like a pair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chemeClr val="accent1"/>
                </a:solidFill>
              </a:rPr>
              <a:t>indivisible</a:t>
            </a:r>
            <a:r>
              <a:rPr lang="en-US" dirty="0"/>
              <a:t>:  you cannot write OCaml syntax to access the pieces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inexpressible</a:t>
            </a:r>
            <a:r>
              <a:rPr lang="en-US" dirty="0"/>
              <a:t>:  you cannot directly write it in OCaml syntax</a:t>
            </a:r>
          </a:p>
        </p:txBody>
      </p:sp>
    </p:spTree>
    <p:extLst>
      <p:ext uri="{BB962C8B-B14F-4D97-AF65-F5344CB8AC3E}">
        <p14:creationId xmlns:p14="http://schemas.microsoft.com/office/powerpoint/2010/main" val="6415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Closures in </a:t>
            </a:r>
            <a:r>
              <a:rPr lang="en-US" dirty="0" err="1"/>
              <a:t>OCaml</a:t>
            </a:r>
            <a:r>
              <a:rPr lang="en-US" dirty="0"/>
              <a:t> bytecode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ronos Pro" charset="0"/>
                <a:ea typeface="Cronos Pro" charset="0"/>
                <a:cs typeface="Cronos Pro" charset="0"/>
                <a:hlinkClick r:id="rId2"/>
              </a:rPr>
              <a:t>https://github.com/ocaml/ocaml/search?q=kclosure</a:t>
            </a: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  <a:p>
            <a:pPr marL="0" indent="0">
              <a:buNone/>
            </a:pP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84" y="2291118"/>
            <a:ext cx="5648632" cy="42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5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Anonymous functions </a:t>
            </a:r>
            <a:r>
              <a:rPr lang="en-US" b="1" dirty="0">
                <a:latin typeface="Courier New"/>
                <a:cs typeface="Courier New"/>
              </a:rPr>
              <a:t>fun x -&gt; e </a:t>
            </a:r>
            <a:r>
              <a:rPr lang="en-US" dirty="0"/>
              <a:t>are </a:t>
            </a:r>
            <a:r>
              <a:rPr lang="en-US" dirty="0">
                <a:solidFill>
                  <a:schemeClr val="accent6"/>
                </a:solidFill>
              </a:rPr>
              <a:t>closures: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fun x -&gt; e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8894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if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b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  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fun x -&gt; e , 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[x ↦ v2],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22747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vs.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Consensus after decades of programming language design is that:</a:t>
            </a:r>
          </a:p>
          <a:p>
            <a:pPr lvl="1"/>
            <a:r>
              <a:rPr lang="en-US" b="1" dirty="0"/>
              <a:t>Lexical scope is usually the right choice</a:t>
            </a:r>
          </a:p>
          <a:p>
            <a:pPr lvl="1"/>
            <a:r>
              <a:rPr lang="en-US" dirty="0"/>
              <a:t>Dynamic scope is useful in some situations</a:t>
            </a:r>
          </a:p>
          <a:p>
            <a:r>
              <a:rPr lang="en-US" dirty="0"/>
              <a:t>Exception handling resembles dynamic scope: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raise e</a:t>
            </a:r>
            <a:r>
              <a:rPr lang="en-US" dirty="0"/>
              <a:t> transfers control to the “most recent” exception handler</a:t>
            </a:r>
          </a:p>
          <a:p>
            <a:pPr lvl="1"/>
            <a:r>
              <a:rPr lang="en-US" dirty="0"/>
              <a:t>like how dynamic scope uses “most recent” binding of variable</a:t>
            </a:r>
          </a:p>
        </p:txBody>
      </p:sp>
    </p:spTree>
    <p:extLst>
      <p:ext uri="{BB962C8B-B14F-4D97-AF65-F5344CB8AC3E}">
        <p14:creationId xmlns:p14="http://schemas.microsoft.com/office/powerpoint/2010/main" val="35232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[Thursday]: </a:t>
            </a:r>
            <a:r>
              <a:rPr lang="en-US" sz="3200" i="1" dirty="0"/>
              <a:t>no</a:t>
            </a:r>
            <a:r>
              <a:rPr lang="en-US" sz="3200" dirty="0"/>
              <a:t> interactive lecture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[Friday]: </a:t>
            </a:r>
          </a:p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A4 due</a:t>
            </a:r>
          </a:p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Project Demo Survey</a:t>
            </a:r>
          </a:p>
          <a:p>
            <a:pPr marL="85725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Honor Code Quiz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[Monday]: R6 due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closure.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big-step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662663" y="6055831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350515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080-EFC0-A140-A5D6-3BDA6D6C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vs. big step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ED895-4213-8548-94EF-85C24A717E64}"/>
              </a:ext>
            </a:extLst>
          </p:cNvPr>
          <p:cNvSpPr/>
          <p:nvPr/>
        </p:nvSpPr>
        <p:spPr>
          <a:xfrm>
            <a:off x="457200" y="1917811"/>
            <a:ext cx="831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e1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e2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e3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...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5C71F-B7E9-1544-AC9B-E3D37F59846C}"/>
              </a:ext>
            </a:extLst>
          </p:cNvPr>
          <p:cNvGrpSpPr/>
          <p:nvPr/>
        </p:nvGrpSpPr>
        <p:grpSpPr>
          <a:xfrm>
            <a:off x="1712890" y="1548479"/>
            <a:ext cx="6503831" cy="1015663"/>
            <a:chOff x="1712890" y="1548479"/>
            <a:chExt cx="6503831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F5A7E2-E787-5A47-855B-43F8F08E8434}"/>
                </a:ext>
              </a:extLst>
            </p:cNvPr>
            <p:cNvSpPr/>
            <p:nvPr/>
          </p:nvSpPr>
          <p:spPr>
            <a:xfrm>
              <a:off x="1712890" y="1917811"/>
              <a:ext cx="6503831" cy="646331"/>
            </a:xfrm>
            <a:prstGeom prst="rect">
              <a:avLst/>
            </a:prstGeom>
            <a:solidFill>
              <a:schemeClr val="bg1">
                <a:lumMod val="50000"/>
                <a:alpha val="9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650F12-26FE-F04F-BA4C-528E01AB8CCF}"/>
                </a:ext>
              </a:extLst>
            </p:cNvPr>
            <p:cNvSpPr txBox="1"/>
            <p:nvPr/>
          </p:nvSpPr>
          <p:spPr>
            <a:xfrm>
              <a:off x="3464233" y="1548479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forget about intermediate steps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F41BE05-1626-6945-93EF-E9A7DEF9FD77}"/>
              </a:ext>
            </a:extLst>
          </p:cNvPr>
          <p:cNvSpPr/>
          <p:nvPr/>
        </p:nvSpPr>
        <p:spPr>
          <a:xfrm>
            <a:off x="3696067" y="3257212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"/>
                <a:cs typeface="Courier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"/>
                <a:cs typeface="Courier"/>
              </a:rPr>
              <a:t> 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73ED9-0F3F-BA4B-B1D5-85FF4383C559}"/>
              </a:ext>
            </a:extLst>
          </p:cNvPr>
          <p:cNvSpPr/>
          <p:nvPr/>
        </p:nvSpPr>
        <p:spPr>
          <a:xfrm>
            <a:off x="1210614" y="4596613"/>
            <a:ext cx="7006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ronos Pro Regular" panose="020C0502030403020304" pitchFamily="34" charset="77"/>
              </a:rPr>
              <a:t>Big and small should be consistent: </a:t>
            </a:r>
            <a:br>
              <a:rPr lang="en-US" sz="3600" b="1" dirty="0">
                <a:latin typeface="Cronos Pro Regular" panose="020C0502030403020304" pitchFamily="34" charset="77"/>
              </a:rPr>
            </a:br>
            <a:r>
              <a:rPr lang="en-US" sz="3600" dirty="0">
                <a:latin typeface="Cronos Pro Regular" panose="020C0502030403020304" pitchFamily="34" charset="77"/>
              </a:rPr>
              <a:t>for all expressions </a:t>
            </a:r>
            <a:r>
              <a:rPr lang="en-US" sz="3600" b="1" dirty="0">
                <a:latin typeface="Courier New"/>
                <a:cs typeface="Courier New"/>
              </a:rPr>
              <a:t>e</a:t>
            </a:r>
            <a:r>
              <a:rPr lang="en-US" sz="3600" dirty="0">
                <a:latin typeface="Cronos Pro Regular" panose="020C0502030403020304" pitchFamily="34" charset="77"/>
              </a:rPr>
              <a:t> and values </a:t>
            </a:r>
            <a:r>
              <a:rPr lang="en-US" sz="3600" b="1" dirty="0">
                <a:latin typeface="Courier New"/>
                <a:cs typeface="Courier New"/>
              </a:rPr>
              <a:t>v</a:t>
            </a:r>
            <a:r>
              <a:rPr lang="en-US" sz="3600" dirty="0">
                <a:latin typeface="Cronos Pro Regular" panose="020C0502030403020304" pitchFamily="34" charset="77"/>
              </a:rPr>
              <a:t>,</a:t>
            </a:r>
            <a:br>
              <a:rPr lang="en-US" sz="3600" dirty="0">
                <a:latin typeface="Cronos Pro Regular" panose="020C0502030403020304" pitchFamily="34" charset="77"/>
              </a:rPr>
            </a:b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  <a:r>
              <a:rPr lang="en-US" sz="3600" dirty="0">
                <a:latin typeface="Cronos Pro Regular" panose="020C0502030403020304" pitchFamily="34" charset="77"/>
              </a:rPr>
              <a:t> if and only if </a:t>
            </a: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2338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E18C6-23DC-2D4E-924E-053F9174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C30A-7427-0B47-A838-258FF89C5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95625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e1 +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if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v1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 </a:t>
            </a:r>
            <a:r>
              <a:rPr lang="en-US" sz="2800" i="1" dirty="0">
                <a:solidFill>
                  <a:schemeClr val="accent4"/>
                </a:solidFill>
              </a:rPr>
              <a:t>is the result of primitive operation </a:t>
            </a:r>
            <a:r>
              <a:rPr lang="en-US" sz="2800" b="1" i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1 + v2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x ⇏</a:t>
            </a:r>
          </a:p>
        </p:txBody>
      </p:sp>
    </p:spTree>
    <p:extLst>
      <p:ext uri="{BB962C8B-B14F-4D97-AF65-F5344CB8AC3E}">
        <p14:creationId xmlns:p14="http://schemas.microsoft.com/office/powerpoint/2010/main" val="8795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let x = e1 in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e2{v1/x}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8A44-DA21-6E49-B52D-6FA730694F2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64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1913</Words>
  <Application>Microsoft Macintosh PowerPoint</Application>
  <PresentationFormat>On-screen Show (4:3)</PresentationFormat>
  <Paragraphs>305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Courier</vt:lpstr>
      <vt:lpstr>Courier New</vt:lpstr>
      <vt:lpstr>Cronos Pro</vt:lpstr>
      <vt:lpstr>Cronos Pro Regular</vt:lpstr>
      <vt:lpstr>CronosPro-Regular</vt:lpstr>
      <vt:lpstr>Engravers MT</vt:lpstr>
      <vt:lpstr>Office Theme</vt:lpstr>
      <vt:lpstr>PowerPoint Presentation</vt:lpstr>
      <vt:lpstr>Review</vt:lpstr>
      <vt:lpstr>Small-step evaluation</vt:lpstr>
      <vt:lpstr>PowerPoint Presentation</vt:lpstr>
      <vt:lpstr>Small vs. big step evaluation</vt:lpstr>
      <vt:lpstr>Big-Step Semantics</vt:lpstr>
      <vt:lpstr>SimPL</vt:lpstr>
      <vt:lpstr>Semantics</vt:lpstr>
      <vt:lpstr>Semantics</vt:lpstr>
      <vt:lpstr>Environment Model</vt:lpstr>
      <vt:lpstr>Substitution could be slow</vt:lpstr>
      <vt:lpstr>Dictionaries are fast</vt:lpstr>
      <vt:lpstr>Dynamic environment</vt:lpstr>
      <vt:lpstr>PowerPoint Presentation</vt:lpstr>
      <vt:lpstr>Values</vt:lpstr>
      <vt:lpstr>Binary operators</vt:lpstr>
      <vt:lpstr>If expressions</vt:lpstr>
      <vt:lpstr>Let expressions</vt:lpstr>
      <vt:lpstr>Variables</vt:lpstr>
      <vt:lpstr>Functions</vt:lpstr>
      <vt:lpstr>SimPL + functions</vt:lpstr>
      <vt:lpstr>Function values v1.0</vt:lpstr>
      <vt:lpstr>Function application rule v1.0</vt:lpstr>
      <vt:lpstr>Clicker Question 2</vt:lpstr>
      <vt:lpstr>Scope: OCaml</vt:lpstr>
      <vt:lpstr>Scope: our semantics</vt:lpstr>
      <vt:lpstr>Why different answers?</vt:lpstr>
      <vt:lpstr>Dynamic scope</vt:lpstr>
      <vt:lpstr>Lexical scope</vt:lpstr>
      <vt:lpstr>Lexical scope</vt:lpstr>
      <vt:lpstr>Implementing time travel</vt:lpstr>
      <vt:lpstr>Implementing time travel</vt:lpstr>
      <vt:lpstr>Closures in OCaml bytecode compiler</vt:lpstr>
      <vt:lpstr>Function values v2.0</vt:lpstr>
      <vt:lpstr>Function application rule v2.0</vt:lpstr>
      <vt:lpstr>Lexical vs. dynamic scope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487</cp:revision>
  <cp:lastPrinted>2019-11-05T14:58:42Z</cp:lastPrinted>
  <dcterms:created xsi:type="dcterms:W3CDTF">2014-08-25T19:49:24Z</dcterms:created>
  <dcterms:modified xsi:type="dcterms:W3CDTF">2020-04-15T14:55:04Z</dcterms:modified>
</cp:coreProperties>
</file>