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441" r:id="rId2"/>
    <p:sldId id="443" r:id="rId3"/>
    <p:sldId id="503" r:id="rId4"/>
    <p:sldId id="450" r:id="rId5"/>
    <p:sldId id="521" r:id="rId6"/>
    <p:sldId id="504" r:id="rId7"/>
    <p:sldId id="446" r:id="rId8"/>
    <p:sldId id="461" r:id="rId9"/>
    <p:sldId id="462" r:id="rId10"/>
    <p:sldId id="469" r:id="rId11"/>
    <p:sldId id="470" r:id="rId12"/>
    <p:sldId id="471" r:id="rId13"/>
    <p:sldId id="472" r:id="rId14"/>
    <p:sldId id="473" r:id="rId15"/>
    <p:sldId id="448" r:id="rId16"/>
    <p:sldId id="868" r:id="rId17"/>
    <p:sldId id="453" r:id="rId18"/>
    <p:sldId id="485" r:id="rId19"/>
    <p:sldId id="486" r:id="rId20"/>
    <p:sldId id="488" r:id="rId21"/>
    <p:sldId id="529" r:id="rId22"/>
    <p:sldId id="527" r:id="rId23"/>
    <p:sldId id="530" r:id="rId24"/>
    <p:sldId id="491" r:id="rId25"/>
    <p:sldId id="531" r:id="rId26"/>
    <p:sldId id="492" r:id="rId27"/>
    <p:sldId id="493" r:id="rId28"/>
    <p:sldId id="494" r:id="rId29"/>
    <p:sldId id="496" r:id="rId30"/>
    <p:sldId id="533" r:id="rId31"/>
    <p:sldId id="867" r:id="rId32"/>
    <p:sldId id="865" r:id="rId33"/>
    <p:sldId id="460" r:id="rId34"/>
    <p:sldId id="447" r:id="rId35"/>
    <p:sldId id="524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7D80"/>
    <a:srgbClr val="B31B1B"/>
    <a:srgbClr val="FF7F82"/>
    <a:srgbClr val="9BBB59"/>
    <a:srgbClr val="6B0001"/>
    <a:srgbClr val="7F7F7F"/>
    <a:srgbClr val="FFFF99"/>
    <a:srgbClr val="FFFF66"/>
    <a:srgbClr val="CCFF66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/>
    <p:restoredTop sz="71837" autoAdjust="0"/>
  </p:normalViewPr>
  <p:slideViewPr>
    <p:cSldViewPr snapToGrid="0" snapToObjects="1">
      <p:cViewPr varScale="1">
        <p:scale>
          <a:sx n="90" d="100"/>
          <a:sy n="90" d="100"/>
        </p:scale>
        <p:origin x="25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4/5/20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3 copies, start at 10:00:18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Root of each these has to be black:  the violation was created below it by addition of red node.  So it couldn’t be a violation itself with its immediate child.</a:t>
            </a:r>
          </a:p>
          <a:p>
            <a:endParaRPr lang="en-US" dirty="0"/>
          </a:p>
          <a:p>
            <a:r>
              <a:rPr lang="en-US" dirty="0"/>
              <a:t>Only four because first have to go left or right, then have to go left or right.  2 * 2 = 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83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34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46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thing happens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06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again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58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again here.</a:t>
            </a:r>
          </a:p>
          <a:p>
            <a:endParaRPr lang="en-US" dirty="0"/>
          </a:p>
          <a:p>
            <a:pPr marL="0" marR="0" lvl="0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Flip back and forth between 1,2,3,4 to show that RHS stays the same.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95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write [balance] function to implement those rotations.</a:t>
            </a:r>
          </a:p>
          <a:p>
            <a:r>
              <a:rPr lang="en-US" dirty="0"/>
              <a:t>Marvel at how compact it is, thanks to deep pattern matching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06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54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Would be great to add some </a:t>
            </a:r>
            <a:r>
              <a:rPr lang="en-US" dirty="0" err="1"/>
              <a:t>Hashtbl</a:t>
            </a:r>
            <a:r>
              <a:rPr lang="en-US" dirty="0"/>
              <a:t> numbers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1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concluding thought about efficiency.</a:t>
            </a:r>
          </a:p>
          <a:p>
            <a:endParaRPr lang="en-US" dirty="0"/>
          </a:p>
          <a:p>
            <a:r>
              <a:rPr lang="en-US" dirty="0"/>
              <a:t>This quote is sometimes abused.  Orders of magnitude is not premature!  Design from</a:t>
            </a:r>
            <a:r>
              <a:rPr lang="en-US" baseline="0" dirty="0"/>
              <a:t> the beginning to be able to use the right algorithms and data structures.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16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have a tendency to miscode [insert] by leaving out the Node constructor around the recursive calls.</a:t>
            </a:r>
          </a:p>
          <a:p>
            <a:endParaRPr lang="en-US" sz="1200" b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Demo: Write the BST implementation live with students.  Finished version is in [</a:t>
            </a:r>
            <a:r>
              <a:rPr lang="en-US" sz="1200" b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demo_finished.ml</a:t>
            </a:r>
            <a:r>
              <a:rPr lang="en-US" sz="1200" b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479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56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now:  leave workloads a mystery</a:t>
            </a:r>
          </a:p>
          <a:p>
            <a:endParaRPr lang="en-US" dirty="0"/>
          </a:p>
          <a:p>
            <a:r>
              <a:rPr lang="en-US" dirty="0"/>
              <a:t>(but here they are for my own sake)</a:t>
            </a:r>
          </a:p>
          <a:p>
            <a:endParaRPr lang="en-US" dirty="0"/>
          </a:p>
          <a:p>
            <a:r>
              <a:rPr lang="en-US" dirty="0"/>
              <a:t>Workload 1:</a:t>
            </a:r>
          </a:p>
          <a:p>
            <a:r>
              <a:rPr lang="en-US" dirty="0"/>
              <a:t>insert:</a:t>
            </a:r>
            <a:r>
              <a:rPr lang="en-US" baseline="0" dirty="0"/>
              <a:t>  </a:t>
            </a:r>
            <a:r>
              <a:rPr lang="en-US" dirty="0"/>
              <a:t>50,000 elements in ascending order</a:t>
            </a:r>
          </a:p>
          <a:p>
            <a:r>
              <a:rPr lang="en-US" dirty="0"/>
              <a:t>mem:  100,000 elements, half of which not in set</a:t>
            </a:r>
          </a:p>
          <a:p>
            <a:endParaRPr lang="en-US" noProof="0" dirty="0"/>
          </a:p>
          <a:p>
            <a:r>
              <a:rPr lang="en-US" dirty="0"/>
              <a:t>Workload 2:</a:t>
            </a:r>
          </a:p>
          <a:p>
            <a:r>
              <a:rPr lang="en-US" dirty="0"/>
              <a:t>insert:</a:t>
            </a:r>
            <a:r>
              <a:rPr lang="en-US" baseline="0" dirty="0"/>
              <a:t>  </a:t>
            </a:r>
            <a:r>
              <a:rPr lang="en-US" dirty="0"/>
              <a:t>50,000 elements in random order</a:t>
            </a:r>
          </a:p>
          <a:p>
            <a:r>
              <a:rPr lang="en-US" dirty="0"/>
              <a:t>mem:  100,000 elements, half of which not in 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38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24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12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34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haven't fact checked these but here's a list of places I saw on a post that red-black trees claim to be used: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java.util.TreeMap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java.util.TreeSet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STL: map, multimap, multiset.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 kernel: completely fair scheduler,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rbtree.h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01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red and black?  When original paper was published, those were the colors their printer could best render.</a:t>
            </a:r>
          </a:p>
          <a:p>
            <a:endParaRPr lang="en-US" dirty="0"/>
          </a:p>
          <a:p>
            <a:r>
              <a:rPr lang="en-US" dirty="0"/>
              <a:t>Write those invariants on chalkboard for sake of following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06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 neither red nor black is a safe color for a new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61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i="0" cap="all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Pro-Regular"/>
          <a:ea typeface="+mj-ea"/>
          <a:cs typeface="CronosPro-Regula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8041"/>
            <a:ext cx="6400800" cy="1241097"/>
          </a:xfrm>
        </p:spPr>
        <p:txBody>
          <a:bodyPr>
            <a:normAutofit/>
          </a:bodyPr>
          <a:lstStyle/>
          <a:p>
            <a:r>
              <a:rPr lang="en-US" dirty="0"/>
              <a:t>Balanced Trees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736244"/>
          </a:xfrm>
        </p:spPr>
        <p:txBody>
          <a:bodyPr>
            <a:normAutofit/>
          </a:bodyPr>
          <a:lstStyle/>
          <a:p>
            <a:r>
              <a:rPr lang="en-US" dirty="0"/>
              <a:t>Today’s scene: </a:t>
            </a:r>
            <a:r>
              <a:rPr lang="en-US" dirty="0" err="1"/>
              <a:t>Libe</a:t>
            </a:r>
            <a:r>
              <a:rPr lang="en-US" dirty="0"/>
              <a:t> Slope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Nate Foster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Workload 1: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insert</a:t>
            </a:r>
            <a:r>
              <a:rPr lang="en-US" dirty="0"/>
              <a:t>:  50,000 elements in </a:t>
            </a:r>
            <a:r>
              <a:rPr lang="en-US" dirty="0">
                <a:solidFill>
                  <a:schemeClr val="accent6"/>
                </a:solidFill>
              </a:rPr>
              <a:t>ascending</a:t>
            </a:r>
            <a:r>
              <a:rPr lang="en-US" dirty="0"/>
              <a:t> order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mem</a:t>
            </a:r>
            <a:r>
              <a:rPr lang="en-US" dirty="0"/>
              <a:t>:  100,000 elements, half of which not in set</a:t>
            </a:r>
          </a:p>
          <a:p>
            <a:endParaRPr lang="en-US" dirty="0"/>
          </a:p>
          <a:p>
            <a:r>
              <a:rPr lang="en-US" dirty="0"/>
              <a:t>Workload 2: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insert</a:t>
            </a:r>
            <a:r>
              <a:rPr lang="en-US" dirty="0"/>
              <a:t>:  50,000 elements in </a:t>
            </a:r>
            <a:r>
              <a:rPr lang="en-US" dirty="0">
                <a:solidFill>
                  <a:schemeClr val="accent6"/>
                </a:solidFill>
              </a:rPr>
              <a:t>random</a:t>
            </a:r>
            <a:r>
              <a:rPr lang="en-US" dirty="0"/>
              <a:t> order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mem</a:t>
            </a:r>
            <a:r>
              <a:rPr lang="en-US" dirty="0"/>
              <a:t>:  100,000 elements, half of which not in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02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in random order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Resulting tree depends on exact order</a:t>
            </a:r>
          </a:p>
          <a:p>
            <a:r>
              <a:rPr lang="en-US" dirty="0"/>
              <a:t>One possibility for inserting 1..4 in random order 3, 2, 4, 1:</a:t>
            </a:r>
          </a:p>
        </p:txBody>
      </p:sp>
      <p:sp>
        <p:nvSpPr>
          <p:cNvPr id="5" name="Rectangle 4"/>
          <p:cNvSpPr/>
          <p:nvPr/>
        </p:nvSpPr>
        <p:spPr>
          <a:xfrm>
            <a:off x="3900218" y="3027867"/>
            <a:ext cx="1038387" cy="6509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ronosPro-Regular"/>
                <a:cs typeface="CronosPro-Regular"/>
              </a:rPr>
              <a:t>3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419411" y="3678796"/>
            <a:ext cx="1475439" cy="1470059"/>
            <a:chOff x="4419411" y="3678796"/>
            <a:chExt cx="1475439" cy="1470059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4419411" y="3678796"/>
              <a:ext cx="960896" cy="819130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856463" y="4497926"/>
              <a:ext cx="1038387" cy="650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ronosPro-Regular"/>
                  <a:cs typeface="CronosPro-Regular"/>
                </a:rPr>
                <a:t>4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939322" y="3678796"/>
            <a:ext cx="1480090" cy="1470059"/>
            <a:chOff x="2939322" y="3678796"/>
            <a:chExt cx="1480090" cy="1470059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3458516" y="3678796"/>
              <a:ext cx="960896" cy="819130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939322" y="4497926"/>
              <a:ext cx="1038387" cy="650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ronosPro-Regular"/>
                  <a:cs typeface="CronosPro-Regular"/>
                </a:rPr>
                <a:t>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011535" y="5148855"/>
            <a:ext cx="1446981" cy="1499332"/>
            <a:chOff x="2011535" y="5148855"/>
            <a:chExt cx="1446981" cy="1499332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2497620" y="5148855"/>
              <a:ext cx="960896" cy="819130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011535" y="5997258"/>
              <a:ext cx="1038387" cy="650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ronosPro-Regular"/>
                  <a:cs typeface="CronosPro-Regular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966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in linear order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Only one possibility for inserting 1..4 in linear order 1, 2, 3, 4:</a:t>
            </a:r>
          </a:p>
        </p:txBody>
      </p:sp>
      <p:sp>
        <p:nvSpPr>
          <p:cNvPr id="5" name="Rectangle 4"/>
          <p:cNvSpPr/>
          <p:nvPr/>
        </p:nvSpPr>
        <p:spPr>
          <a:xfrm>
            <a:off x="4615112" y="2362848"/>
            <a:ext cx="1038387" cy="6509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ronosPro-Regular"/>
                <a:cs typeface="CronosPro-Regular"/>
              </a:rPr>
              <a:t>1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134305" y="3013777"/>
            <a:ext cx="1038387" cy="1144594"/>
            <a:chOff x="5134305" y="3013777"/>
            <a:chExt cx="1038387" cy="1144594"/>
          </a:xfrm>
        </p:grpSpPr>
        <p:cxnSp>
          <p:nvCxnSpPr>
            <p:cNvPr id="9" name="Straight Arrow Connector 8"/>
            <p:cNvCxnSpPr>
              <a:endCxn id="10" idx="0"/>
            </p:cNvCxnSpPr>
            <p:nvPr/>
          </p:nvCxnSpPr>
          <p:spPr>
            <a:xfrm>
              <a:off x="5134305" y="3013777"/>
              <a:ext cx="519194" cy="493665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5134305" y="3507442"/>
              <a:ext cx="1038387" cy="650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ronosPro-Regular"/>
                  <a:cs typeface="CronosPro-Regular"/>
                </a:rPr>
                <a:t>2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653499" y="4165935"/>
            <a:ext cx="1038387" cy="1144594"/>
            <a:chOff x="5653499" y="4165935"/>
            <a:chExt cx="1038387" cy="114459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5653499" y="4165935"/>
              <a:ext cx="519194" cy="493665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653499" y="4659600"/>
              <a:ext cx="1038387" cy="650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ronosPro-Regular"/>
                  <a:cs typeface="CronosPro-Regular"/>
                </a:rPr>
                <a:t>3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172692" y="5310529"/>
            <a:ext cx="1038387" cy="1144594"/>
            <a:chOff x="6172692" y="5310529"/>
            <a:chExt cx="1038387" cy="1144594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6172692" y="5310529"/>
              <a:ext cx="519194" cy="493665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6172692" y="5804194"/>
              <a:ext cx="1038387" cy="650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ronosPro-Regular"/>
                  <a:cs typeface="CronosPro-Regular"/>
                </a:rPr>
                <a:t>4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600661" y="6488668"/>
            <a:ext cx="351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unbalanced:  leaning toward the right</a:t>
            </a:r>
          </a:p>
        </p:txBody>
      </p:sp>
    </p:spTree>
    <p:extLst>
      <p:ext uri="{BB962C8B-B14F-4D97-AF65-F5344CB8AC3E}">
        <p14:creationId xmlns:p14="http://schemas.microsoft.com/office/powerpoint/2010/main" val="106165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trees get big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Inserting next element in linear tree </a:t>
            </a:r>
            <a:r>
              <a:rPr lang="en-US" dirty="0">
                <a:solidFill>
                  <a:schemeClr val="accent6"/>
                </a:solidFill>
              </a:rPr>
              <a:t>always</a:t>
            </a:r>
            <a:r>
              <a:rPr lang="en-US" dirty="0"/>
              <a:t> takes </a:t>
            </a:r>
            <a:r>
              <a:rPr lang="en-US" i="1" dirty="0"/>
              <a:t>n</a:t>
            </a:r>
            <a:r>
              <a:rPr lang="en-US" dirty="0"/>
              <a:t> operations where </a:t>
            </a:r>
            <a:r>
              <a:rPr lang="en-US" i="1" dirty="0"/>
              <a:t>n</a:t>
            </a:r>
            <a:r>
              <a:rPr lang="en-US" dirty="0"/>
              <a:t> is number of elements in tree already</a:t>
            </a:r>
          </a:p>
          <a:p>
            <a:r>
              <a:rPr lang="en-US" dirty="0"/>
              <a:t>Inserting next element in randomly-built tree </a:t>
            </a:r>
            <a:r>
              <a:rPr lang="en-US" dirty="0">
                <a:solidFill>
                  <a:schemeClr val="accent6"/>
                </a:solidFill>
              </a:rPr>
              <a:t>might</a:t>
            </a:r>
            <a:r>
              <a:rPr lang="en-US" dirty="0"/>
              <a:t> take far fewer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1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 tree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154550" y="1633769"/>
            <a:ext cx="6834900" cy="3620320"/>
            <a:chOff x="1059233" y="1417638"/>
            <a:chExt cx="6834900" cy="3620320"/>
          </a:xfrm>
        </p:grpSpPr>
        <p:sp>
          <p:nvSpPr>
            <p:cNvPr id="5" name="Rectangle 4"/>
            <p:cNvSpPr/>
            <p:nvPr/>
          </p:nvSpPr>
          <p:spPr>
            <a:xfrm>
              <a:off x="3900218" y="1417638"/>
              <a:ext cx="1038387" cy="650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ronosPro-Regular"/>
                  <a:cs typeface="CronosPro-Regular"/>
                </a:rPr>
                <a:t>4</a:t>
              </a:r>
            </a:p>
          </p:txBody>
        </p:sp>
        <p:cxnSp>
          <p:nvCxnSpPr>
            <p:cNvPr id="6" name="Straight Arrow Connector 5"/>
            <p:cNvCxnSpPr>
              <a:endCxn id="9" idx="0"/>
            </p:cNvCxnSpPr>
            <p:nvPr/>
          </p:nvCxnSpPr>
          <p:spPr>
            <a:xfrm flipH="1">
              <a:off x="2506214" y="2068567"/>
              <a:ext cx="1913198" cy="819130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>
              <a:off x="4419412" y="2068567"/>
              <a:ext cx="2038028" cy="833766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889215" y="2887697"/>
              <a:ext cx="1038387" cy="650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ronosPro-Regular"/>
                  <a:cs typeface="CronosPro-Regular"/>
                </a:rPr>
                <a:t>6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87020" y="2887697"/>
              <a:ext cx="1038387" cy="650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ronosPro-Regular"/>
                  <a:cs typeface="CronosPro-Regular"/>
                </a:rPr>
                <a:t>2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545318" y="3538626"/>
              <a:ext cx="960896" cy="819130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059233" y="4387029"/>
              <a:ext cx="1038387" cy="650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ronosPro-Regular"/>
                  <a:cs typeface="CronosPro-Regular"/>
                </a:rPr>
                <a:t>1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510864" y="3538626"/>
              <a:ext cx="960896" cy="819130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947916" y="4357756"/>
              <a:ext cx="1038387" cy="650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ronosPro-Regular"/>
                  <a:cs typeface="CronosPro-Regular"/>
                </a:rPr>
                <a:t>3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5457799" y="3538626"/>
              <a:ext cx="960896" cy="819130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418694" y="3538626"/>
              <a:ext cx="960896" cy="819130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6855746" y="4357756"/>
              <a:ext cx="1038387" cy="650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ronosPro-Regular"/>
                  <a:cs typeface="CronosPro-Regular"/>
                </a:rPr>
                <a:t>7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938605" y="4357756"/>
              <a:ext cx="1038387" cy="650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ronosPro-Regular"/>
                  <a:cs typeface="CronosPro-Regular"/>
                </a:rPr>
                <a:t>5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12194" y="5584044"/>
            <a:ext cx="68050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ronosPro-Regular"/>
                <a:cs typeface="CronosPro-Regular"/>
              </a:rPr>
              <a:t>all paths through </a:t>
            </a:r>
            <a:r>
              <a:rPr lang="en-US" sz="2000" i="1" dirty="0">
                <a:latin typeface="CronosPro-Regular"/>
                <a:cs typeface="CronosPro-Regular"/>
              </a:rPr>
              <a:t>perfect binary tree </a:t>
            </a:r>
            <a:r>
              <a:rPr lang="en-US" sz="2000" dirty="0">
                <a:latin typeface="CronosPro-Regular"/>
                <a:cs typeface="CronosPro-Regular"/>
              </a:rPr>
              <a:t>have same length: </a:t>
            </a:r>
            <a:r>
              <a:rPr lang="en-US" sz="2000" i="1" dirty="0">
                <a:latin typeface="CronosPro-Regular"/>
                <a:cs typeface="CronosPro-Regular"/>
              </a:rPr>
              <a:t>log</a:t>
            </a:r>
            <a:r>
              <a:rPr lang="en-US" sz="2000" i="1" baseline="-25000" dirty="0">
                <a:latin typeface="CronosPro-Regular"/>
                <a:cs typeface="CronosPro-Regular"/>
              </a:rPr>
              <a:t>2</a:t>
            </a:r>
            <a:r>
              <a:rPr lang="en-US" sz="2000" i="1" dirty="0">
                <a:latin typeface="CronosPro-Regular"/>
                <a:cs typeface="CronosPro-Regular"/>
              </a:rPr>
              <a:t> (n+1),</a:t>
            </a:r>
            <a:br>
              <a:rPr lang="en-US" sz="2000" i="1" dirty="0">
                <a:latin typeface="CronosPro-Regular"/>
                <a:cs typeface="CronosPro-Regular"/>
              </a:rPr>
            </a:br>
            <a:r>
              <a:rPr lang="en-US" sz="2000" dirty="0">
                <a:latin typeface="CronosPro-Regular"/>
                <a:cs typeface="CronosPro-Regular"/>
              </a:rPr>
              <a:t>where </a:t>
            </a:r>
            <a:r>
              <a:rPr lang="en-US" sz="2000" i="1" dirty="0">
                <a:latin typeface="CronosPro-Regular"/>
                <a:cs typeface="CronosPro-Regular"/>
              </a:rPr>
              <a:t>n</a:t>
            </a:r>
            <a:r>
              <a:rPr lang="en-US" sz="2000" dirty="0">
                <a:latin typeface="CronosPro-Regular"/>
                <a:cs typeface="CronosPro-Regular"/>
              </a:rPr>
              <a:t> is the number of nodes, </a:t>
            </a:r>
            <a:br>
              <a:rPr lang="en-US" sz="2000" dirty="0">
                <a:latin typeface="CronosPro-Regular"/>
                <a:cs typeface="CronosPro-Regular"/>
              </a:rPr>
            </a:br>
            <a:r>
              <a:rPr lang="en-US" sz="2000" dirty="0">
                <a:latin typeface="CronosPro-Regular"/>
                <a:cs typeface="CronosPro-Regular"/>
              </a:rPr>
              <a:t>recalling there are implicitly leafs below each node at bottom level </a:t>
            </a:r>
            <a:r>
              <a:rPr lang="en-US" sz="2000" i="1" dirty="0">
                <a:latin typeface="CronosPro-Regular"/>
                <a:cs typeface="CronosPro-Regula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529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insert</a:t>
            </a:r>
            <a:r>
              <a:rPr lang="en-US" dirty="0"/>
              <a:t> and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mem</a:t>
            </a:r>
            <a:r>
              <a:rPr lang="en-US" dirty="0"/>
              <a:t> are both O(n)</a:t>
            </a:r>
          </a:p>
          <a:p>
            <a:r>
              <a:rPr lang="en-US" dirty="0"/>
              <a:t>But if trees always had short paths instead of long paths, could be better:  O(log n)</a:t>
            </a:r>
          </a:p>
          <a:p>
            <a:r>
              <a:rPr lang="en-US" dirty="0"/>
              <a:t>How could we ensure short paths?</a:t>
            </a:r>
            <a:br>
              <a:rPr lang="en-US" dirty="0"/>
            </a:br>
            <a:r>
              <a:rPr lang="en-US" dirty="0"/>
              <a:t>i.e., </a:t>
            </a:r>
            <a:r>
              <a:rPr lang="en-US" i="1" dirty="0"/>
              <a:t>balance</a:t>
            </a:r>
            <a:r>
              <a:rPr lang="en-US" dirty="0"/>
              <a:t> trees so they don't lean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9810" y="4566991"/>
            <a:ext cx="2344189" cy="234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1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Trees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03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achieving balance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general:</a:t>
            </a:r>
          </a:p>
          <a:p>
            <a:pPr lvl="1"/>
            <a:r>
              <a:rPr lang="en-US" dirty="0"/>
              <a:t>Strengthen the RI to require balance</a:t>
            </a:r>
          </a:p>
          <a:p>
            <a:pPr lvl="1"/>
            <a:r>
              <a:rPr lang="en-US" dirty="0"/>
              <a:t>And modify insert to guarantee it</a:t>
            </a:r>
          </a:p>
          <a:p>
            <a:r>
              <a:rPr lang="en-US" dirty="0"/>
              <a:t>Well-known data structures:</a:t>
            </a:r>
          </a:p>
          <a:p>
            <a:pPr lvl="1"/>
            <a:r>
              <a:rPr lang="en-US" dirty="0"/>
              <a:t>2-3 trees:  all paths have </a:t>
            </a:r>
            <a:r>
              <a:rPr lang="en-US" dirty="0">
                <a:solidFill>
                  <a:schemeClr val="accent6"/>
                </a:solidFill>
              </a:rPr>
              <a:t>same length</a:t>
            </a:r>
          </a:p>
          <a:p>
            <a:pPr lvl="1"/>
            <a:r>
              <a:rPr lang="en-US" dirty="0"/>
              <a:t>AVL trees:  length of shortest and longest path from any node </a:t>
            </a:r>
            <a:r>
              <a:rPr lang="en-US" dirty="0">
                <a:solidFill>
                  <a:schemeClr val="accent6"/>
                </a:solidFill>
              </a:rPr>
              <a:t>differ at most by one</a:t>
            </a:r>
          </a:p>
          <a:p>
            <a:pPr lvl="1"/>
            <a:r>
              <a:rPr lang="en-US" dirty="0"/>
              <a:t>Red-black trees:  length of shortest and longest path from any node </a:t>
            </a:r>
            <a:r>
              <a:rPr lang="en-US" dirty="0">
                <a:solidFill>
                  <a:schemeClr val="accent6"/>
                </a:solidFill>
              </a:rPr>
              <a:t>differ at most by factor of two</a:t>
            </a:r>
          </a:p>
          <a:p>
            <a:r>
              <a:rPr lang="en-US" dirty="0"/>
              <a:t>All of these achieve O(log n)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insert</a:t>
            </a:r>
            <a:r>
              <a:rPr lang="en-US" dirty="0"/>
              <a:t> and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mem</a:t>
            </a:r>
          </a:p>
        </p:txBody>
      </p:sp>
    </p:spTree>
    <p:extLst>
      <p:ext uri="{BB962C8B-B14F-4D97-AF65-F5344CB8AC3E}">
        <p14:creationId xmlns:p14="http://schemas.microsoft.com/office/powerpoint/2010/main" val="24891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s3110_logo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387458" y="1157180"/>
            <a:ext cx="1456841" cy="77491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7633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Guibas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and Sedgewick 1978], [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Okasaki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1998]</a:t>
            </a:r>
          </a:p>
          <a:p>
            <a:r>
              <a:rPr lang="en-US" dirty="0"/>
              <a:t>Binary search tree with:</a:t>
            </a:r>
          </a:p>
          <a:p>
            <a:pPr lvl="1"/>
            <a:r>
              <a:rPr lang="en-US" dirty="0"/>
              <a:t>Each node colored</a:t>
            </a:r>
            <a:r>
              <a:rPr lang="en-US" i="1" dirty="0"/>
              <a:t> </a:t>
            </a:r>
            <a:r>
              <a:rPr lang="en-US" dirty="0"/>
              <a:t>red or black</a:t>
            </a:r>
          </a:p>
          <a:p>
            <a:pPr lvl="1"/>
            <a:r>
              <a:rPr lang="en-US" dirty="0"/>
              <a:t>Leaves and root colored black</a:t>
            </a:r>
          </a:p>
          <a:p>
            <a:r>
              <a:rPr lang="en-US" dirty="0"/>
              <a:t>RI:  BST +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Local invariant: </a:t>
            </a:r>
            <a:r>
              <a:rPr lang="en-US" dirty="0"/>
              <a:t>No red node has a red child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Global invariant: </a:t>
            </a:r>
            <a:r>
              <a:rPr lang="en-US" dirty="0"/>
              <a:t>Every path from the root to a leaf has the same number of black nodes</a:t>
            </a:r>
          </a:p>
        </p:txBody>
      </p:sp>
    </p:spTree>
    <p:extLst>
      <p:ext uri="{BB962C8B-B14F-4D97-AF65-F5344CB8AC3E}">
        <p14:creationId xmlns:p14="http://schemas.microsoft.com/office/powerpoint/2010/main" val="75696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/>
              <a:t>Efficiency</a:t>
            </a:r>
          </a:p>
          <a:p>
            <a:r>
              <a:rPr lang="en-US" dirty="0"/>
              <a:t>Hash tables: imperative constant-time maps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Today:  </a:t>
            </a:r>
          </a:p>
          <a:p>
            <a:r>
              <a:rPr lang="en-US" dirty="0"/>
              <a:t>Balanced trees:  functional maps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93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length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Invariants:</a:t>
            </a:r>
          </a:p>
          <a:p>
            <a:pPr lvl="1"/>
            <a:r>
              <a:rPr lang="en-US" dirty="0"/>
              <a:t>No red node has a red child</a:t>
            </a:r>
          </a:p>
          <a:p>
            <a:pPr lvl="1"/>
            <a:r>
              <a:rPr lang="en-US" dirty="0"/>
              <a:t>Every path from the root to a leaf has the same number of black nodes</a:t>
            </a:r>
          </a:p>
          <a:p>
            <a:r>
              <a:rPr lang="en-US" dirty="0"/>
              <a:t>Together imply: length of longest path is </a:t>
            </a:r>
            <a:r>
              <a:rPr lang="en-US" dirty="0">
                <a:solidFill>
                  <a:schemeClr val="accent6"/>
                </a:solidFill>
              </a:rPr>
              <a:t>at most twice</a:t>
            </a:r>
            <a:r>
              <a:rPr lang="en-US" dirty="0"/>
              <a:t> length of shortest path</a:t>
            </a:r>
          </a:p>
          <a:p>
            <a:pPr lvl="1"/>
            <a:r>
              <a:rPr lang="en-US" dirty="0"/>
              <a:t>e.g., B-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-B-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-B-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-B vs. B-B-B-B</a:t>
            </a:r>
          </a:p>
        </p:txBody>
      </p:sp>
    </p:spTree>
    <p:extLst>
      <p:ext uri="{BB962C8B-B14F-4D97-AF65-F5344CB8AC3E}">
        <p14:creationId xmlns:p14="http://schemas.microsoft.com/office/powerpoint/2010/main" val="1583448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5E6B38-2241-7241-A8E3-302DE86F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new nodes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B1F7FE-87D4-B04D-900C-5B91495134CA}"/>
              </a:ext>
            </a:extLst>
          </p:cNvPr>
          <p:cNvGrpSpPr/>
          <p:nvPr/>
        </p:nvGrpSpPr>
        <p:grpSpPr>
          <a:xfrm>
            <a:off x="1568773" y="2069784"/>
            <a:ext cx="3155461" cy="2264467"/>
            <a:chOff x="2939322" y="3027867"/>
            <a:chExt cx="2955528" cy="212098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0CE5091-072D-494C-AD17-86D962DE343F}"/>
                </a:ext>
              </a:extLst>
            </p:cNvPr>
            <p:cNvSpPr/>
            <p:nvPr/>
          </p:nvSpPr>
          <p:spPr>
            <a:xfrm>
              <a:off x="3900218" y="3027867"/>
              <a:ext cx="1038387" cy="6509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35" dirty="0">
                  <a:latin typeface="Calibri Regular"/>
                  <a:cs typeface="CronosPro-Regular"/>
                </a:rPr>
                <a:t>3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EAF8EBA-F521-884B-87A4-825581A28DD2}"/>
                </a:ext>
              </a:extLst>
            </p:cNvPr>
            <p:cNvCxnSpPr/>
            <p:nvPr/>
          </p:nvCxnSpPr>
          <p:spPr>
            <a:xfrm flipH="1">
              <a:off x="3458516" y="3678796"/>
              <a:ext cx="960896" cy="819130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AE89A6E-7446-614D-A886-707303973038}"/>
                </a:ext>
              </a:extLst>
            </p:cNvPr>
            <p:cNvCxnSpPr/>
            <p:nvPr/>
          </p:nvCxnSpPr>
          <p:spPr>
            <a:xfrm>
              <a:off x="4419411" y="3678796"/>
              <a:ext cx="960896" cy="819130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6D2687-B38A-004B-A798-F245032BB7DB}"/>
                </a:ext>
              </a:extLst>
            </p:cNvPr>
            <p:cNvSpPr/>
            <p:nvPr/>
          </p:nvSpPr>
          <p:spPr>
            <a:xfrm>
              <a:off x="4856463" y="4497926"/>
              <a:ext cx="1038387" cy="650929"/>
            </a:xfrm>
            <a:prstGeom prst="rect">
              <a:avLst/>
            </a:prstGeom>
            <a:pattFill prst="pct90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35" dirty="0">
                  <a:latin typeface="Calibri Regular"/>
                  <a:cs typeface="CronosPro-Regular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073C46-B679-5646-8E31-E238CE66D7A8}"/>
                </a:ext>
              </a:extLst>
            </p:cNvPr>
            <p:cNvSpPr/>
            <p:nvPr/>
          </p:nvSpPr>
          <p:spPr>
            <a:xfrm>
              <a:off x="2939322" y="4497926"/>
              <a:ext cx="1038387" cy="650929"/>
            </a:xfrm>
            <a:prstGeom prst="rect">
              <a:avLst/>
            </a:prstGeom>
            <a:pattFill prst="pct90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35" dirty="0">
                  <a:latin typeface="Calibri Regular"/>
                  <a:cs typeface="CronosPro-Regular"/>
                </a:rPr>
                <a:t>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F41CC5-174D-D748-BF0F-888ED01483BF}"/>
              </a:ext>
            </a:extLst>
          </p:cNvPr>
          <p:cNvGrpSpPr/>
          <p:nvPr/>
        </p:nvGrpSpPr>
        <p:grpSpPr>
          <a:xfrm>
            <a:off x="4257618" y="4365504"/>
            <a:ext cx="1575248" cy="1569505"/>
            <a:chOff x="4248090" y="4393882"/>
            <a:chExt cx="1622983" cy="1617065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1580D7B-1C7C-8D48-9145-9F4B3FD2F98E}"/>
                </a:ext>
              </a:extLst>
            </p:cNvPr>
            <p:cNvCxnSpPr/>
            <p:nvPr/>
          </p:nvCxnSpPr>
          <p:spPr>
            <a:xfrm>
              <a:off x="4248090" y="4393882"/>
              <a:ext cx="1056986" cy="901043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F45846-8E3D-3D45-A1FC-A084A74AC35F}"/>
                </a:ext>
              </a:extLst>
            </p:cNvPr>
            <p:cNvSpPr/>
            <p:nvPr/>
          </p:nvSpPr>
          <p:spPr>
            <a:xfrm>
              <a:off x="4728847" y="5294925"/>
              <a:ext cx="1142226" cy="7160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35" dirty="0">
                  <a:latin typeface="Calibri Regular"/>
                  <a:cs typeface="CronosPro-Regular"/>
                </a:rPr>
                <a:t>6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9CF23E5-4945-3145-AE8D-30FEFE5AB095}"/>
              </a:ext>
            </a:extLst>
          </p:cNvPr>
          <p:cNvGrpSpPr/>
          <p:nvPr/>
        </p:nvGrpSpPr>
        <p:grpSpPr>
          <a:xfrm>
            <a:off x="2655395" y="4365504"/>
            <a:ext cx="1544866" cy="1600758"/>
            <a:chOff x="2597316" y="4393882"/>
            <a:chExt cx="1591680" cy="164926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ED01068-0655-7848-B7F2-EDE0576C6D17}"/>
                </a:ext>
              </a:extLst>
            </p:cNvPr>
            <p:cNvCxnSpPr/>
            <p:nvPr/>
          </p:nvCxnSpPr>
          <p:spPr>
            <a:xfrm flipH="1">
              <a:off x="3132010" y="4393882"/>
              <a:ext cx="1056986" cy="901043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39B98D-19FE-9B46-B8F1-CB1E473C292C}"/>
                </a:ext>
              </a:extLst>
            </p:cNvPr>
            <p:cNvSpPr/>
            <p:nvPr/>
          </p:nvSpPr>
          <p:spPr>
            <a:xfrm>
              <a:off x="2597316" y="5327125"/>
              <a:ext cx="1142226" cy="716022"/>
            </a:xfrm>
            <a:prstGeom prst="rect">
              <a:avLst/>
            </a:prstGeom>
            <a:pattFill prst="pct90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35" dirty="0">
                  <a:latin typeface="Calibri Regular"/>
                  <a:cs typeface="CronosPro-Regular"/>
                </a:rPr>
                <a:t>4</a:t>
              </a:r>
            </a:p>
          </p:txBody>
        </p:sp>
      </p:grp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73E87723-9694-8B43-8C08-EC299B5F89C3}"/>
              </a:ext>
            </a:extLst>
          </p:cNvPr>
          <p:cNvSpPr/>
          <p:nvPr/>
        </p:nvSpPr>
        <p:spPr>
          <a:xfrm>
            <a:off x="389965" y="5560358"/>
            <a:ext cx="1733123" cy="995544"/>
          </a:xfrm>
          <a:prstGeom prst="wedgeRoundRectCallout">
            <a:avLst>
              <a:gd name="adj1" fmla="val 71497"/>
              <a:gd name="adj2" fmla="val -4569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41" dirty="0">
                <a:latin typeface="Calibri Regular"/>
                <a:cs typeface="CronosPro-Regular"/>
              </a:rPr>
              <a:t>New red node violates Local Invariant</a:t>
            </a:r>
          </a:p>
        </p:txBody>
      </p:sp>
      <p:sp>
        <p:nvSpPr>
          <p:cNvPr id="21" name="Rounded Rectangular Callout 20">
            <a:extLst>
              <a:ext uri="{FF2B5EF4-FFF2-40B4-BE49-F238E27FC236}">
                <a16:creationId xmlns:a16="http://schemas.microsoft.com/office/drawing/2014/main" id="{63C6E5EF-B5AF-1F49-811F-AA51267659AF}"/>
              </a:ext>
            </a:extLst>
          </p:cNvPr>
          <p:cNvSpPr/>
          <p:nvPr/>
        </p:nvSpPr>
        <p:spPr>
          <a:xfrm>
            <a:off x="6454588" y="5177391"/>
            <a:ext cx="1733123" cy="1313872"/>
          </a:xfrm>
          <a:prstGeom prst="wedgeRoundRectCallout">
            <a:avLst>
              <a:gd name="adj1" fmla="val -75921"/>
              <a:gd name="adj2" fmla="val 3483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41" dirty="0">
                <a:latin typeface="Calibri Regular"/>
                <a:cs typeface="CronosPro-Regular"/>
              </a:rPr>
              <a:t>New black node violates Global Invariant</a:t>
            </a:r>
          </a:p>
        </p:txBody>
      </p:sp>
    </p:spTree>
    <p:extLst>
      <p:ext uri="{BB962C8B-B14F-4D97-AF65-F5344CB8AC3E}">
        <p14:creationId xmlns:p14="http://schemas.microsoft.com/office/powerpoint/2010/main" val="140394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FE6F95-FC52-B74D-A794-B3F8435B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Okasaki’s</a:t>
            </a:r>
            <a:r>
              <a:rPr lang="en-US" dirty="0"/>
              <a:t>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C7D0C7-E9B2-A04E-B57E-6DA75EB64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Okasaki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1998]: functional RB tree</a:t>
            </a:r>
          </a:p>
          <a:p>
            <a:r>
              <a:rPr lang="en-US" dirty="0"/>
              <a:t>Always maintain BST + Global Invariant</a:t>
            </a:r>
          </a:p>
          <a:p>
            <a:r>
              <a:rPr lang="en-US" dirty="0"/>
              <a:t>Make new node red</a:t>
            </a:r>
          </a:p>
          <a:p>
            <a:r>
              <a:rPr lang="en-US" dirty="0" err="1"/>
              <a:t>Recurse</a:t>
            </a:r>
            <a:r>
              <a:rPr lang="en-US" dirty="0"/>
              <a:t> back up tree</a:t>
            </a:r>
          </a:p>
          <a:p>
            <a:pPr lvl="1"/>
            <a:r>
              <a:rPr lang="en-US" dirty="0"/>
              <a:t>Look at the two nodes immediately beneath current node</a:t>
            </a:r>
          </a:p>
          <a:p>
            <a:pPr lvl="1"/>
            <a:r>
              <a:rPr lang="en-US" dirty="0"/>
              <a:t>Fix any violations of Local Invariant with a </a:t>
            </a:r>
            <a:r>
              <a:rPr lang="en-US" dirty="0">
                <a:solidFill>
                  <a:schemeClr val="accent1"/>
                </a:solidFill>
              </a:rPr>
              <a:t>rotation </a:t>
            </a:r>
            <a:r>
              <a:rPr lang="en-US" dirty="0"/>
              <a:t>that balances tree</a:t>
            </a:r>
          </a:p>
        </p:txBody>
      </p:sp>
    </p:spTree>
    <p:extLst>
      <p:ext uri="{BB962C8B-B14F-4D97-AF65-F5344CB8AC3E}">
        <p14:creationId xmlns:p14="http://schemas.microsoft.com/office/powerpoint/2010/main" val="1049418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FE6F95-FC52-B74D-A794-B3F8435B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four possible violations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F08F92E-9EEF-6E47-9C21-9A3E3E45C1BD}"/>
              </a:ext>
            </a:extLst>
          </p:cNvPr>
          <p:cNvGrpSpPr/>
          <p:nvPr/>
        </p:nvGrpSpPr>
        <p:grpSpPr>
          <a:xfrm>
            <a:off x="1676912" y="1476796"/>
            <a:ext cx="1959159" cy="2248675"/>
            <a:chOff x="725391" y="1905503"/>
            <a:chExt cx="3274934" cy="435508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0EF8F53-6397-574F-96D1-B46BC05F2E15}"/>
                </a:ext>
              </a:extLst>
            </p:cNvPr>
            <p:cNvSpPr/>
            <p:nvPr/>
          </p:nvSpPr>
          <p:spPr>
            <a:xfrm>
              <a:off x="2423373" y="1905503"/>
              <a:ext cx="1038387" cy="6509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41" dirty="0">
                <a:latin typeface="Calibri Regular"/>
                <a:cs typeface="CronosPro-Regular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D5AB19B-71D8-6E4F-B8A6-092C7011E436}"/>
                </a:ext>
              </a:extLst>
            </p:cNvPr>
            <p:cNvCxnSpPr/>
            <p:nvPr/>
          </p:nvCxnSpPr>
          <p:spPr>
            <a:xfrm flipH="1">
              <a:off x="2423373" y="2556432"/>
              <a:ext cx="519194" cy="503610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F71A953-295E-1748-A5BC-54F199B790A8}"/>
                </a:ext>
              </a:extLst>
            </p:cNvPr>
            <p:cNvCxnSpPr>
              <a:endCxn id="47" idx="0"/>
            </p:cNvCxnSpPr>
            <p:nvPr/>
          </p:nvCxnSpPr>
          <p:spPr>
            <a:xfrm>
              <a:off x="2942566" y="2539233"/>
              <a:ext cx="616057" cy="480365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CBA0102-1B55-E446-A5F0-96FE36451F2F}"/>
                </a:ext>
              </a:extLst>
            </p:cNvPr>
            <p:cNvSpPr/>
            <p:nvPr/>
          </p:nvSpPr>
          <p:spPr>
            <a:xfrm>
              <a:off x="1904180" y="3074179"/>
              <a:ext cx="1038387" cy="650929"/>
            </a:xfrm>
            <a:prstGeom prst="rect">
              <a:avLst/>
            </a:prstGeom>
            <a:pattFill prst="pct90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41" dirty="0">
                <a:latin typeface="Calibri Regular"/>
                <a:cs typeface="CronosPro-Regular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9286895-CA42-4747-8695-26AE0DEEFED5}"/>
                </a:ext>
              </a:extLst>
            </p:cNvPr>
            <p:cNvCxnSpPr/>
            <p:nvPr/>
          </p:nvCxnSpPr>
          <p:spPr>
            <a:xfrm flipH="1">
              <a:off x="1826689" y="3748029"/>
              <a:ext cx="552302" cy="514448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E53F152-16E8-6746-8766-88F6B3A60912}"/>
                </a:ext>
              </a:extLst>
            </p:cNvPr>
            <p:cNvSpPr/>
            <p:nvPr/>
          </p:nvSpPr>
          <p:spPr>
            <a:xfrm>
              <a:off x="1340604" y="4291750"/>
              <a:ext cx="1038387" cy="650929"/>
            </a:xfrm>
            <a:prstGeom prst="rect">
              <a:avLst/>
            </a:prstGeom>
            <a:pattFill prst="pct90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41" dirty="0">
                <a:latin typeface="Calibri Regular"/>
                <a:cs typeface="CronosPro-Regular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7D2A7CA-BFD6-234E-B366-9BF39F305FA4}"/>
                </a:ext>
              </a:extLst>
            </p:cNvPr>
            <p:cNvCxnSpPr/>
            <p:nvPr/>
          </p:nvCxnSpPr>
          <p:spPr>
            <a:xfrm flipH="1">
              <a:off x="1197033" y="4941681"/>
              <a:ext cx="624019" cy="544719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5A71367-3A82-E647-B932-9357ADF2A219}"/>
                </a:ext>
              </a:extLst>
            </p:cNvPr>
            <p:cNvCxnSpPr/>
            <p:nvPr/>
          </p:nvCxnSpPr>
          <p:spPr>
            <a:xfrm>
              <a:off x="1887698" y="4941681"/>
              <a:ext cx="491293" cy="527375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EBCFA97A-353A-184D-BE15-265659F572DE}"/>
                </a:ext>
              </a:extLst>
            </p:cNvPr>
            <p:cNvSpPr/>
            <p:nvPr/>
          </p:nvSpPr>
          <p:spPr>
            <a:xfrm>
              <a:off x="725391" y="5493976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41" dirty="0">
                <a:latin typeface="Calibri Regular"/>
                <a:cs typeface="CronosPro-Regular"/>
              </a:endParaRPr>
            </a:p>
          </p:txBody>
        </p: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EB75C22D-620E-3645-9863-29514AF2A70C}"/>
                </a:ext>
              </a:extLst>
            </p:cNvPr>
            <p:cNvSpPr/>
            <p:nvPr/>
          </p:nvSpPr>
          <p:spPr>
            <a:xfrm>
              <a:off x="1904180" y="5469056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41" dirty="0">
                <a:latin typeface="Calibri Regular"/>
                <a:cs typeface="CronosPro-Regular"/>
              </a:endParaRPr>
            </a:p>
          </p:txBody>
        </p:sp>
        <p:sp>
          <p:nvSpPr>
            <p:cNvPr id="45" name="Triangle 44">
              <a:extLst>
                <a:ext uri="{FF2B5EF4-FFF2-40B4-BE49-F238E27FC236}">
                  <a16:creationId xmlns:a16="http://schemas.microsoft.com/office/drawing/2014/main" id="{C9944264-50D6-7740-A2A5-FF4ED36EF90D}"/>
                </a:ext>
              </a:extLst>
            </p:cNvPr>
            <p:cNvSpPr/>
            <p:nvPr/>
          </p:nvSpPr>
          <p:spPr>
            <a:xfrm>
              <a:off x="2578356" y="4278698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41" dirty="0">
                <a:latin typeface="Calibri Regular"/>
                <a:cs typeface="CronosPro-Regular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AEFE600-B758-194D-87C5-EF27EA88E6CB}"/>
                </a:ext>
              </a:extLst>
            </p:cNvPr>
            <p:cNvCxnSpPr>
              <a:endCxn id="45" idx="0"/>
            </p:cNvCxnSpPr>
            <p:nvPr/>
          </p:nvCxnSpPr>
          <p:spPr>
            <a:xfrm>
              <a:off x="2423373" y="3752885"/>
              <a:ext cx="596685" cy="525813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E59F10B7-F11A-7146-8E15-1840D680D0D0}"/>
                </a:ext>
              </a:extLst>
            </p:cNvPr>
            <p:cNvSpPr/>
            <p:nvPr/>
          </p:nvSpPr>
          <p:spPr>
            <a:xfrm>
              <a:off x="3116921" y="3019598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41" dirty="0">
                <a:latin typeface="Calibri Regular"/>
                <a:cs typeface="CronosPro-Regular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ED70AB7-D003-9E45-A27D-760FF051C29A}"/>
              </a:ext>
            </a:extLst>
          </p:cNvPr>
          <p:cNvGrpSpPr/>
          <p:nvPr/>
        </p:nvGrpSpPr>
        <p:grpSpPr>
          <a:xfrm>
            <a:off x="5013048" y="1476796"/>
            <a:ext cx="1677009" cy="2247589"/>
            <a:chOff x="945071" y="2051177"/>
            <a:chExt cx="2608582" cy="434346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391C17A-C44A-E440-A926-049946F83E76}"/>
                </a:ext>
              </a:extLst>
            </p:cNvPr>
            <p:cNvSpPr/>
            <p:nvPr/>
          </p:nvSpPr>
          <p:spPr>
            <a:xfrm>
              <a:off x="1976701" y="2051177"/>
              <a:ext cx="1038387" cy="6509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41" dirty="0">
                <a:latin typeface="Calibri Regular"/>
                <a:cs typeface="CronosPro-Regular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7646277-A585-1D48-A72F-33A08CED479A}"/>
                </a:ext>
              </a:extLst>
            </p:cNvPr>
            <p:cNvCxnSpPr/>
            <p:nvPr/>
          </p:nvCxnSpPr>
          <p:spPr>
            <a:xfrm flipH="1">
              <a:off x="1976701" y="2702106"/>
              <a:ext cx="519194" cy="503610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431A6EA-F5B2-9940-9435-DE9DA66FF1A7}"/>
                </a:ext>
              </a:extLst>
            </p:cNvPr>
            <p:cNvCxnSpPr>
              <a:endCxn id="60" idx="0"/>
            </p:cNvCxnSpPr>
            <p:nvPr/>
          </p:nvCxnSpPr>
          <p:spPr>
            <a:xfrm>
              <a:off x="2495894" y="2684907"/>
              <a:ext cx="616057" cy="480365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10F015-9577-2644-83FB-61A84C7AF02F}"/>
                </a:ext>
              </a:extLst>
            </p:cNvPr>
            <p:cNvSpPr/>
            <p:nvPr/>
          </p:nvSpPr>
          <p:spPr>
            <a:xfrm>
              <a:off x="1457508" y="3219853"/>
              <a:ext cx="1038387" cy="650929"/>
            </a:xfrm>
            <a:prstGeom prst="rect">
              <a:avLst/>
            </a:prstGeom>
            <a:pattFill prst="pct90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41" dirty="0">
                <a:latin typeface="Calibri Regular"/>
                <a:cs typeface="CronosPro-Regular"/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BF3C64C-2295-FF42-B505-0A3FE40CDC85}"/>
                </a:ext>
              </a:extLst>
            </p:cNvPr>
            <p:cNvCxnSpPr/>
            <p:nvPr/>
          </p:nvCxnSpPr>
          <p:spPr>
            <a:xfrm flipH="1">
              <a:off x="1380017" y="3893703"/>
              <a:ext cx="552302" cy="514448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DEE92DA-C555-A941-997B-73DC6318414B}"/>
                </a:ext>
              </a:extLst>
            </p:cNvPr>
            <p:cNvSpPr/>
            <p:nvPr/>
          </p:nvSpPr>
          <p:spPr>
            <a:xfrm>
              <a:off x="2028879" y="4423124"/>
              <a:ext cx="1038387" cy="650929"/>
            </a:xfrm>
            <a:prstGeom prst="rect">
              <a:avLst/>
            </a:prstGeom>
            <a:pattFill prst="pct90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41" dirty="0">
                <a:latin typeface="Calibri Regular"/>
                <a:cs typeface="CronosPro-Regular"/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23B08B8-36EC-FA45-9AA3-FDBFF4DED78E}"/>
                </a:ext>
              </a:extLst>
            </p:cNvPr>
            <p:cNvCxnSpPr/>
            <p:nvPr/>
          </p:nvCxnSpPr>
          <p:spPr>
            <a:xfrm flipH="1">
              <a:off x="1882721" y="5087355"/>
              <a:ext cx="624019" cy="544719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AB6CC2C-4C48-2A4C-977B-38276AF3D9F9}"/>
                </a:ext>
              </a:extLst>
            </p:cNvPr>
            <p:cNvCxnSpPr/>
            <p:nvPr/>
          </p:nvCxnSpPr>
          <p:spPr>
            <a:xfrm>
              <a:off x="2573386" y="5087355"/>
              <a:ext cx="491293" cy="527375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riangle 56">
              <a:extLst>
                <a:ext uri="{FF2B5EF4-FFF2-40B4-BE49-F238E27FC236}">
                  <a16:creationId xmlns:a16="http://schemas.microsoft.com/office/drawing/2014/main" id="{598857C8-459E-2142-8B2B-D867C61BC3D4}"/>
                </a:ext>
              </a:extLst>
            </p:cNvPr>
            <p:cNvSpPr/>
            <p:nvPr/>
          </p:nvSpPr>
          <p:spPr>
            <a:xfrm>
              <a:off x="945071" y="4428438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41" dirty="0">
                <a:latin typeface="Calibri Regular"/>
                <a:cs typeface="CronosPro-Regular"/>
              </a:endParaRPr>
            </a:p>
          </p:txBody>
        </p:sp>
        <p:sp>
          <p:nvSpPr>
            <p:cNvPr id="58" name="Triangle 57">
              <a:extLst>
                <a:ext uri="{FF2B5EF4-FFF2-40B4-BE49-F238E27FC236}">
                  <a16:creationId xmlns:a16="http://schemas.microsoft.com/office/drawing/2014/main" id="{0B590CF4-F9A8-6E42-ABB8-B1B1CFE72994}"/>
                </a:ext>
              </a:extLst>
            </p:cNvPr>
            <p:cNvSpPr/>
            <p:nvPr/>
          </p:nvSpPr>
          <p:spPr>
            <a:xfrm>
              <a:off x="1457508" y="5614730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41" dirty="0">
                <a:latin typeface="Calibri Regular"/>
                <a:cs typeface="CronosPro-Regular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F7FC0F6-FD81-F544-8811-FF5168520D76}"/>
                </a:ext>
              </a:extLst>
            </p:cNvPr>
            <p:cNvCxnSpPr/>
            <p:nvPr/>
          </p:nvCxnSpPr>
          <p:spPr>
            <a:xfrm>
              <a:off x="1976701" y="3898559"/>
              <a:ext cx="596685" cy="525813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D4BC6E3B-31F7-5C4A-A72C-3EA2A3AAE3AD}"/>
                </a:ext>
              </a:extLst>
            </p:cNvPr>
            <p:cNvSpPr/>
            <p:nvPr/>
          </p:nvSpPr>
          <p:spPr>
            <a:xfrm>
              <a:off x="2670249" y="3165272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41" dirty="0">
                <a:latin typeface="Calibri Regular"/>
                <a:cs typeface="CronosPro-Regular"/>
              </a:endParaRPr>
            </a:p>
          </p:txBody>
        </p:sp>
        <p:sp>
          <p:nvSpPr>
            <p:cNvPr id="61" name="Triangle 60">
              <a:extLst>
                <a:ext uri="{FF2B5EF4-FFF2-40B4-BE49-F238E27FC236}">
                  <a16:creationId xmlns:a16="http://schemas.microsoft.com/office/drawing/2014/main" id="{8AC72147-9F60-E544-A21D-C85F7625E6D0}"/>
                </a:ext>
              </a:extLst>
            </p:cNvPr>
            <p:cNvSpPr/>
            <p:nvPr/>
          </p:nvSpPr>
          <p:spPr>
            <a:xfrm>
              <a:off x="2622977" y="5628032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41" dirty="0">
                <a:latin typeface="Calibri Regular"/>
                <a:cs typeface="CronosPro-Regular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B5B1047-1DC6-8141-9385-E73B6E81F710}"/>
              </a:ext>
            </a:extLst>
          </p:cNvPr>
          <p:cNvGrpSpPr/>
          <p:nvPr/>
        </p:nvGrpSpPr>
        <p:grpSpPr>
          <a:xfrm>
            <a:off x="5197192" y="4163024"/>
            <a:ext cx="2021754" cy="2248675"/>
            <a:chOff x="1555255" y="2051177"/>
            <a:chExt cx="3140259" cy="4376388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F57446E-D8DF-2B47-B0E2-6335BFE0BE4C}"/>
                </a:ext>
              </a:extLst>
            </p:cNvPr>
            <p:cNvSpPr/>
            <p:nvPr/>
          </p:nvSpPr>
          <p:spPr>
            <a:xfrm>
              <a:off x="1976701" y="2051177"/>
              <a:ext cx="1038387" cy="6509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41" dirty="0">
                <a:latin typeface="Calibri Regular"/>
                <a:cs typeface="CronosPro-Regular"/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C104E0B-2EF3-9F42-8A5D-CDEDDEE7962E}"/>
                </a:ext>
              </a:extLst>
            </p:cNvPr>
            <p:cNvCxnSpPr/>
            <p:nvPr/>
          </p:nvCxnSpPr>
          <p:spPr>
            <a:xfrm flipH="1">
              <a:off x="1976701" y="2702106"/>
              <a:ext cx="519194" cy="503610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006537D-8AD1-984B-938C-F632E14CBB20}"/>
                </a:ext>
              </a:extLst>
            </p:cNvPr>
            <p:cNvCxnSpPr/>
            <p:nvPr/>
          </p:nvCxnSpPr>
          <p:spPr>
            <a:xfrm>
              <a:off x="2521049" y="2728316"/>
              <a:ext cx="616057" cy="480365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D1D00D5-41AC-3642-878C-E71C10A1031A}"/>
                </a:ext>
              </a:extLst>
            </p:cNvPr>
            <p:cNvSpPr/>
            <p:nvPr/>
          </p:nvSpPr>
          <p:spPr>
            <a:xfrm>
              <a:off x="2583182" y="3222505"/>
              <a:ext cx="1038387" cy="650929"/>
            </a:xfrm>
            <a:prstGeom prst="rect">
              <a:avLst/>
            </a:prstGeom>
            <a:pattFill prst="pct90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41" dirty="0">
                <a:latin typeface="Calibri Regular"/>
                <a:cs typeface="CronosPro-Regular"/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9890A26-A387-5343-93E2-A944EC0060D9}"/>
                </a:ext>
              </a:extLst>
            </p:cNvPr>
            <p:cNvCxnSpPr/>
            <p:nvPr/>
          </p:nvCxnSpPr>
          <p:spPr>
            <a:xfrm flipH="1">
              <a:off x="2575223" y="3909103"/>
              <a:ext cx="552302" cy="514448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FF1F045-84FC-F04C-A8DE-6DD5E7B05E7E}"/>
                </a:ext>
              </a:extLst>
            </p:cNvPr>
            <p:cNvSpPr/>
            <p:nvPr/>
          </p:nvSpPr>
          <p:spPr>
            <a:xfrm>
              <a:off x="3253198" y="4465261"/>
              <a:ext cx="1038387" cy="650929"/>
            </a:xfrm>
            <a:prstGeom prst="rect">
              <a:avLst/>
            </a:prstGeom>
            <a:pattFill prst="pct90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41" dirty="0">
                <a:latin typeface="Calibri Regular"/>
                <a:cs typeface="CronosPro-Regular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929D73F-CCE0-CE44-A41B-25ACBBA6A793}"/>
                </a:ext>
              </a:extLst>
            </p:cNvPr>
            <p:cNvCxnSpPr/>
            <p:nvPr/>
          </p:nvCxnSpPr>
          <p:spPr>
            <a:xfrm flipH="1">
              <a:off x="3104963" y="5133582"/>
              <a:ext cx="624019" cy="544719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EEC4DD0-5407-814B-970A-496567EDA502}"/>
                </a:ext>
              </a:extLst>
            </p:cNvPr>
            <p:cNvCxnSpPr/>
            <p:nvPr/>
          </p:nvCxnSpPr>
          <p:spPr>
            <a:xfrm>
              <a:off x="3795628" y="5133582"/>
              <a:ext cx="491293" cy="527375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riangle 70">
              <a:extLst>
                <a:ext uri="{FF2B5EF4-FFF2-40B4-BE49-F238E27FC236}">
                  <a16:creationId xmlns:a16="http://schemas.microsoft.com/office/drawing/2014/main" id="{5BD0BAB1-BC9B-9946-90FF-B5798DAB2E4F}"/>
                </a:ext>
              </a:extLst>
            </p:cNvPr>
            <p:cNvSpPr/>
            <p:nvPr/>
          </p:nvSpPr>
          <p:spPr>
            <a:xfrm>
              <a:off x="2633321" y="5660957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41" dirty="0">
                <a:latin typeface="Calibri Regular"/>
                <a:cs typeface="CronosPro-Regular"/>
              </a:endParaRPr>
            </a:p>
          </p:txBody>
        </p:sp>
        <p:sp>
          <p:nvSpPr>
            <p:cNvPr id="72" name="Triangle 71">
              <a:extLst>
                <a:ext uri="{FF2B5EF4-FFF2-40B4-BE49-F238E27FC236}">
                  <a16:creationId xmlns:a16="http://schemas.microsoft.com/office/drawing/2014/main" id="{62D3ED67-70A6-6D47-81A1-F5C4296CB5BF}"/>
                </a:ext>
              </a:extLst>
            </p:cNvPr>
            <p:cNvSpPr/>
            <p:nvPr/>
          </p:nvSpPr>
          <p:spPr>
            <a:xfrm>
              <a:off x="3812110" y="5660957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41" dirty="0">
                <a:latin typeface="Calibri Regular"/>
                <a:cs typeface="CronosPro-Regular"/>
              </a:endParaRPr>
            </a:p>
          </p:txBody>
        </p:sp>
        <p:sp>
          <p:nvSpPr>
            <p:cNvPr id="73" name="Triangle 72">
              <a:extLst>
                <a:ext uri="{FF2B5EF4-FFF2-40B4-BE49-F238E27FC236}">
                  <a16:creationId xmlns:a16="http://schemas.microsoft.com/office/drawing/2014/main" id="{43510C38-9C79-5F4A-81DF-913B6D6944A8}"/>
                </a:ext>
              </a:extLst>
            </p:cNvPr>
            <p:cNvSpPr/>
            <p:nvPr/>
          </p:nvSpPr>
          <p:spPr>
            <a:xfrm>
              <a:off x="2131684" y="4424372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41" dirty="0">
                <a:latin typeface="Calibri Regular"/>
                <a:cs typeface="CronosPro-Regular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3F1CE7F-5E01-3E40-8C33-F98799A2FD3A}"/>
                </a:ext>
              </a:extLst>
            </p:cNvPr>
            <p:cNvCxnSpPr/>
            <p:nvPr/>
          </p:nvCxnSpPr>
          <p:spPr>
            <a:xfrm>
              <a:off x="3171907" y="3913959"/>
              <a:ext cx="596685" cy="525813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riangle 74">
              <a:extLst>
                <a:ext uri="{FF2B5EF4-FFF2-40B4-BE49-F238E27FC236}">
                  <a16:creationId xmlns:a16="http://schemas.microsoft.com/office/drawing/2014/main" id="{AF96AFE3-2B5F-3644-B15D-EE032DC501B6}"/>
                </a:ext>
              </a:extLst>
            </p:cNvPr>
            <p:cNvSpPr/>
            <p:nvPr/>
          </p:nvSpPr>
          <p:spPr>
            <a:xfrm>
              <a:off x="1555255" y="3187137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41" dirty="0">
                <a:latin typeface="Calibri Regular"/>
                <a:cs typeface="CronosPro-Regular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5BC7AA9-3F1B-B547-A2F7-7A2EBAD56CF8}"/>
              </a:ext>
            </a:extLst>
          </p:cNvPr>
          <p:cNvGrpSpPr/>
          <p:nvPr/>
        </p:nvGrpSpPr>
        <p:grpSpPr>
          <a:xfrm>
            <a:off x="2225705" y="4190082"/>
            <a:ext cx="1647883" cy="2248675"/>
            <a:chOff x="975232" y="2051177"/>
            <a:chExt cx="2674993" cy="434346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03A4B3E-719D-5C46-A767-F6272459F54F}"/>
                </a:ext>
              </a:extLst>
            </p:cNvPr>
            <p:cNvSpPr/>
            <p:nvPr/>
          </p:nvSpPr>
          <p:spPr>
            <a:xfrm>
              <a:off x="1494425" y="2051177"/>
              <a:ext cx="1038387" cy="6509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41" dirty="0">
                <a:latin typeface="Calibri Regular"/>
                <a:cs typeface="CronosPro-Regular"/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FA8F784-528B-9F41-84C5-B00AECA0350A}"/>
                </a:ext>
              </a:extLst>
            </p:cNvPr>
            <p:cNvCxnSpPr/>
            <p:nvPr/>
          </p:nvCxnSpPr>
          <p:spPr>
            <a:xfrm flipH="1">
              <a:off x="1494425" y="2702106"/>
              <a:ext cx="519194" cy="503610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19BE066-91A0-1C4F-8E47-7816800D9C4A}"/>
                </a:ext>
              </a:extLst>
            </p:cNvPr>
            <p:cNvCxnSpPr/>
            <p:nvPr/>
          </p:nvCxnSpPr>
          <p:spPr>
            <a:xfrm>
              <a:off x="2067790" y="2729883"/>
              <a:ext cx="616057" cy="480365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FBCD5BC-2070-3944-BEE0-1629822729EC}"/>
                </a:ext>
              </a:extLst>
            </p:cNvPr>
            <p:cNvSpPr/>
            <p:nvPr/>
          </p:nvSpPr>
          <p:spPr>
            <a:xfrm>
              <a:off x="2208647" y="3227534"/>
              <a:ext cx="1038387" cy="650929"/>
            </a:xfrm>
            <a:prstGeom prst="rect">
              <a:avLst/>
            </a:prstGeom>
            <a:pattFill prst="pct90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41" dirty="0">
                <a:latin typeface="Calibri Regular"/>
                <a:cs typeface="CronosPro-Regular"/>
              </a:endParaRP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FED4B4A-9BE6-8940-88CC-65B557D3E687}"/>
                </a:ext>
              </a:extLst>
            </p:cNvPr>
            <p:cNvCxnSpPr/>
            <p:nvPr/>
          </p:nvCxnSpPr>
          <p:spPr>
            <a:xfrm flipH="1">
              <a:off x="2045559" y="3943856"/>
              <a:ext cx="624019" cy="544719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91356EA5-D917-DA46-A606-1558DBFE92C6}"/>
                </a:ext>
              </a:extLst>
            </p:cNvPr>
            <p:cNvCxnSpPr/>
            <p:nvPr/>
          </p:nvCxnSpPr>
          <p:spPr>
            <a:xfrm>
              <a:off x="2736061" y="3906956"/>
              <a:ext cx="491293" cy="527375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riangle 82">
              <a:extLst>
                <a:ext uri="{FF2B5EF4-FFF2-40B4-BE49-F238E27FC236}">
                  <a16:creationId xmlns:a16="http://schemas.microsoft.com/office/drawing/2014/main" id="{9E050A2C-6ABF-D24D-B028-38B7AF8FE9A9}"/>
                </a:ext>
              </a:extLst>
            </p:cNvPr>
            <p:cNvSpPr/>
            <p:nvPr/>
          </p:nvSpPr>
          <p:spPr>
            <a:xfrm>
              <a:off x="1094830" y="3223603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41" dirty="0">
                <a:latin typeface="Calibri Regular"/>
                <a:cs typeface="CronosPro-Regular"/>
              </a:endParaRPr>
            </a:p>
          </p:txBody>
        </p:sp>
        <p:sp>
          <p:nvSpPr>
            <p:cNvPr id="84" name="Triangle 83">
              <a:extLst>
                <a:ext uri="{FF2B5EF4-FFF2-40B4-BE49-F238E27FC236}">
                  <a16:creationId xmlns:a16="http://schemas.microsoft.com/office/drawing/2014/main" id="{B0651743-F7D3-504F-BE45-8783C544FF58}"/>
                </a:ext>
              </a:extLst>
            </p:cNvPr>
            <p:cNvSpPr/>
            <p:nvPr/>
          </p:nvSpPr>
          <p:spPr>
            <a:xfrm>
              <a:off x="975232" y="5614730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41" dirty="0">
                <a:latin typeface="Calibri Regular"/>
                <a:cs typeface="CronosPro-Regular"/>
              </a:endParaRPr>
            </a:p>
          </p:txBody>
        </p:sp>
        <p:sp>
          <p:nvSpPr>
            <p:cNvPr id="85" name="Triangle 84">
              <a:extLst>
                <a:ext uri="{FF2B5EF4-FFF2-40B4-BE49-F238E27FC236}">
                  <a16:creationId xmlns:a16="http://schemas.microsoft.com/office/drawing/2014/main" id="{B279F802-B9A1-5E42-B921-4918BC6D5C2F}"/>
                </a:ext>
              </a:extLst>
            </p:cNvPr>
            <p:cNvSpPr/>
            <p:nvPr/>
          </p:nvSpPr>
          <p:spPr>
            <a:xfrm>
              <a:off x="2766821" y="4443041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41" dirty="0">
                <a:latin typeface="Calibri Regular"/>
                <a:cs typeface="CronosPro-Regular"/>
              </a:endParaRPr>
            </a:p>
          </p:txBody>
        </p:sp>
        <p:sp>
          <p:nvSpPr>
            <p:cNvPr id="86" name="Triangle 85">
              <a:extLst>
                <a:ext uri="{FF2B5EF4-FFF2-40B4-BE49-F238E27FC236}">
                  <a16:creationId xmlns:a16="http://schemas.microsoft.com/office/drawing/2014/main" id="{C126ACC2-352C-9443-B948-7B0ECCE2778F}"/>
                </a:ext>
              </a:extLst>
            </p:cNvPr>
            <p:cNvSpPr/>
            <p:nvPr/>
          </p:nvSpPr>
          <p:spPr>
            <a:xfrm>
              <a:off x="2140701" y="5628032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41" dirty="0">
                <a:latin typeface="Calibri Regular"/>
                <a:cs typeface="CronosPro-Regular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9E161B-A0B4-1446-B91C-B1947A4EB20C}"/>
                </a:ext>
              </a:extLst>
            </p:cNvPr>
            <p:cNvSpPr/>
            <p:nvPr/>
          </p:nvSpPr>
          <p:spPr>
            <a:xfrm>
              <a:off x="1561587" y="4420056"/>
              <a:ext cx="1038387" cy="650929"/>
            </a:xfrm>
            <a:prstGeom prst="rect">
              <a:avLst/>
            </a:prstGeom>
            <a:pattFill prst="pct90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41" dirty="0">
                <a:latin typeface="Calibri Regular"/>
                <a:cs typeface="CronosPro-Regular"/>
              </a:endParaRP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43FF0E2-0E3E-E54C-8A6A-F262A841F850}"/>
                </a:ext>
              </a:extLst>
            </p:cNvPr>
            <p:cNvCxnSpPr/>
            <p:nvPr/>
          </p:nvCxnSpPr>
          <p:spPr>
            <a:xfrm flipH="1">
              <a:off x="1365363" y="5128031"/>
              <a:ext cx="624019" cy="544719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308F457D-5076-1640-8CCD-74E4A20C0EAC}"/>
                </a:ext>
              </a:extLst>
            </p:cNvPr>
            <p:cNvCxnSpPr/>
            <p:nvPr/>
          </p:nvCxnSpPr>
          <p:spPr>
            <a:xfrm>
              <a:off x="2055865" y="5091131"/>
              <a:ext cx="491293" cy="527375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1938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 rotate (1 of 4)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04993" y="2091702"/>
            <a:ext cx="3178612" cy="4226990"/>
            <a:chOff x="725391" y="1905503"/>
            <a:chExt cx="3274934" cy="4355081"/>
          </a:xfrm>
        </p:grpSpPr>
        <p:sp>
          <p:nvSpPr>
            <p:cNvPr id="5" name="Rectangle 4"/>
            <p:cNvSpPr/>
            <p:nvPr/>
          </p:nvSpPr>
          <p:spPr>
            <a:xfrm>
              <a:off x="2423373" y="1905503"/>
              <a:ext cx="1038387" cy="6509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z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2423373" y="2556432"/>
              <a:ext cx="519194" cy="503610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20" idx="0"/>
            </p:cNvCxnSpPr>
            <p:nvPr/>
          </p:nvCxnSpPr>
          <p:spPr>
            <a:xfrm>
              <a:off x="2942566" y="2539233"/>
              <a:ext cx="616057" cy="480365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904180" y="3074179"/>
              <a:ext cx="1038387" cy="650929"/>
            </a:xfrm>
            <a:prstGeom prst="rect">
              <a:avLst/>
            </a:prstGeom>
            <a:pattFill prst="pct90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y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826689" y="3748029"/>
              <a:ext cx="552302" cy="514448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340604" y="4291750"/>
              <a:ext cx="1038387" cy="650929"/>
            </a:xfrm>
            <a:prstGeom prst="rect">
              <a:avLst/>
            </a:prstGeom>
            <a:pattFill prst="pct90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x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1197033" y="4941681"/>
              <a:ext cx="624019" cy="544719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887698" y="4941681"/>
              <a:ext cx="491293" cy="527375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riangle 13"/>
            <p:cNvSpPr/>
            <p:nvPr/>
          </p:nvSpPr>
          <p:spPr>
            <a:xfrm>
              <a:off x="725391" y="5493976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a</a:t>
              </a:r>
            </a:p>
          </p:txBody>
        </p:sp>
        <p:sp>
          <p:nvSpPr>
            <p:cNvPr id="15" name="Triangle 14"/>
            <p:cNvSpPr/>
            <p:nvPr/>
          </p:nvSpPr>
          <p:spPr>
            <a:xfrm>
              <a:off x="1904180" y="5469056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b</a:t>
              </a:r>
            </a:p>
          </p:txBody>
        </p:sp>
        <p:sp>
          <p:nvSpPr>
            <p:cNvPr id="16" name="Triangle 15"/>
            <p:cNvSpPr/>
            <p:nvPr/>
          </p:nvSpPr>
          <p:spPr>
            <a:xfrm>
              <a:off x="2578356" y="4278698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c</a:t>
              </a:r>
            </a:p>
          </p:txBody>
        </p:sp>
        <p:cxnSp>
          <p:nvCxnSpPr>
            <p:cNvPr id="17" name="Straight Arrow Connector 16"/>
            <p:cNvCxnSpPr>
              <a:endCxn id="16" idx="0"/>
            </p:cNvCxnSpPr>
            <p:nvPr/>
          </p:nvCxnSpPr>
          <p:spPr>
            <a:xfrm>
              <a:off x="2423373" y="3752885"/>
              <a:ext cx="596685" cy="525813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/>
          </p:nvSpPr>
          <p:spPr>
            <a:xfrm>
              <a:off x="3116921" y="3019598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d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D41C9D3-8A40-9C46-99C9-980B951818BE}"/>
              </a:ext>
            </a:extLst>
          </p:cNvPr>
          <p:cNvGrpSpPr/>
          <p:nvPr/>
        </p:nvGrpSpPr>
        <p:grpSpPr>
          <a:xfrm>
            <a:off x="4788494" y="3897044"/>
            <a:ext cx="2014884" cy="1260234"/>
            <a:chOff x="4795054" y="3911226"/>
            <a:chExt cx="2075941" cy="1298423"/>
          </a:xfrm>
        </p:grpSpPr>
        <p:cxnSp>
          <p:nvCxnSpPr>
            <p:cNvPr id="35" name="Straight Arrow Connector 34"/>
            <p:cNvCxnSpPr>
              <a:stCxn id="33" idx="2"/>
            </p:cNvCxnSpPr>
            <p:nvPr/>
          </p:nvCxnSpPr>
          <p:spPr>
            <a:xfrm flipH="1">
              <a:off x="5236756" y="3911226"/>
              <a:ext cx="1048184" cy="531815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40" idx="0"/>
            </p:cNvCxnSpPr>
            <p:nvPr/>
          </p:nvCxnSpPr>
          <p:spPr>
            <a:xfrm>
              <a:off x="6297333" y="3917537"/>
              <a:ext cx="131960" cy="525504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riangle 38"/>
            <p:cNvSpPr/>
            <p:nvPr/>
          </p:nvSpPr>
          <p:spPr>
            <a:xfrm>
              <a:off x="4795054" y="4409876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a</a:t>
              </a:r>
            </a:p>
          </p:txBody>
        </p:sp>
        <p:sp>
          <p:nvSpPr>
            <p:cNvPr id="40" name="Triangle 39"/>
            <p:cNvSpPr/>
            <p:nvPr/>
          </p:nvSpPr>
          <p:spPr>
            <a:xfrm>
              <a:off x="5987591" y="4443041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b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065272" y="3331542"/>
            <a:ext cx="1165640" cy="391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41" dirty="0">
                <a:latin typeface="Calibri Regular"/>
                <a:cs typeface="CronosPro-Regular"/>
              </a:rPr>
              <a:t>rotates 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628122E-A488-FD46-BF7D-131B1FE76B2F}"/>
              </a:ext>
            </a:extLst>
          </p:cNvPr>
          <p:cNvGrpSpPr/>
          <p:nvPr/>
        </p:nvGrpSpPr>
        <p:grpSpPr>
          <a:xfrm>
            <a:off x="4424083" y="1593477"/>
            <a:ext cx="2432829" cy="2303566"/>
            <a:chOff x="4419600" y="1537855"/>
            <a:chExt cx="2506551" cy="2373371"/>
          </a:xfrm>
        </p:grpSpPr>
        <p:cxnSp>
          <p:nvCxnSpPr>
            <p:cNvPr id="31" name="Straight Arrow Connector 30"/>
            <p:cNvCxnSpPr/>
            <p:nvPr/>
          </p:nvCxnSpPr>
          <p:spPr>
            <a:xfrm flipH="1">
              <a:off x="6406957" y="2756687"/>
              <a:ext cx="519194" cy="503610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765746" y="3260297"/>
              <a:ext cx="1038387" cy="6509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x</a:t>
              </a:r>
            </a:p>
          </p:txBody>
        </p:sp>
        <p:sp>
          <p:nvSpPr>
            <p:cNvPr id="3" name="Rounded Rectangular Callout 2">
              <a:extLst>
                <a:ext uri="{FF2B5EF4-FFF2-40B4-BE49-F238E27FC236}">
                  <a16:creationId xmlns:a16="http://schemas.microsoft.com/office/drawing/2014/main" id="{E69379D0-D8DB-D443-AB7F-9104B7029EEC}"/>
                </a:ext>
              </a:extLst>
            </p:cNvPr>
            <p:cNvSpPr/>
            <p:nvPr/>
          </p:nvSpPr>
          <p:spPr>
            <a:xfrm>
              <a:off x="4419600" y="1537855"/>
              <a:ext cx="1346146" cy="1468581"/>
            </a:xfrm>
            <a:prstGeom prst="wedgeRoundRectCallout">
              <a:avLst>
                <a:gd name="adj1" fmla="val 81058"/>
                <a:gd name="adj2" fmla="val 63443"/>
                <a:gd name="adj3" fmla="val 16667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Change color of other red to black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25C70D8-622C-474B-A1ED-06E3E360064D}"/>
              </a:ext>
            </a:extLst>
          </p:cNvPr>
          <p:cNvGrpSpPr/>
          <p:nvPr/>
        </p:nvGrpSpPr>
        <p:grpSpPr>
          <a:xfrm>
            <a:off x="6358319" y="459217"/>
            <a:ext cx="2315034" cy="2264268"/>
            <a:chOff x="6412449" y="369224"/>
            <a:chExt cx="2385186" cy="2332882"/>
          </a:xfrm>
        </p:grpSpPr>
        <p:sp>
          <p:nvSpPr>
            <p:cNvPr id="30" name="Rectangle 29"/>
            <p:cNvSpPr/>
            <p:nvPr/>
          </p:nvSpPr>
          <p:spPr>
            <a:xfrm>
              <a:off x="6412449" y="2051177"/>
              <a:ext cx="1038387" cy="650929"/>
            </a:xfrm>
            <a:prstGeom prst="rect">
              <a:avLst/>
            </a:prstGeom>
            <a:pattFill prst="pct90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y</a:t>
              </a:r>
            </a:p>
          </p:txBody>
        </p:sp>
        <p:sp>
          <p:nvSpPr>
            <p:cNvPr id="43" name="Rounded Rectangular Callout 42">
              <a:extLst>
                <a:ext uri="{FF2B5EF4-FFF2-40B4-BE49-F238E27FC236}">
                  <a16:creationId xmlns:a16="http://schemas.microsoft.com/office/drawing/2014/main" id="{DD764F66-95A3-C641-BC37-391B35E01167}"/>
                </a:ext>
              </a:extLst>
            </p:cNvPr>
            <p:cNvSpPr/>
            <p:nvPr/>
          </p:nvSpPr>
          <p:spPr>
            <a:xfrm>
              <a:off x="6830256" y="369224"/>
              <a:ext cx="1967379" cy="1211155"/>
            </a:xfrm>
            <a:prstGeom prst="wedgeRoundRectCallout">
              <a:avLst>
                <a:gd name="adj1" fmla="val -42446"/>
                <a:gd name="adj2" fmla="val 90469"/>
                <a:gd name="adj3" fmla="val 16667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Rotate to top the red that is closest in value to root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715A695-5837-8A48-8F48-28648977B21C}"/>
              </a:ext>
            </a:extLst>
          </p:cNvPr>
          <p:cNvGrpSpPr/>
          <p:nvPr/>
        </p:nvGrpSpPr>
        <p:grpSpPr>
          <a:xfrm>
            <a:off x="6856911" y="1752664"/>
            <a:ext cx="2167916" cy="2144380"/>
            <a:chOff x="6926150" y="1701865"/>
            <a:chExt cx="2233611" cy="2209361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6926150" y="2739488"/>
              <a:ext cx="616057" cy="480365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7048168" y="3260297"/>
              <a:ext cx="1038387" cy="6509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z</a:t>
              </a:r>
            </a:p>
          </p:txBody>
        </p:sp>
        <p:sp>
          <p:nvSpPr>
            <p:cNvPr id="44" name="Rounded Rectangular Callout 43">
              <a:extLst>
                <a:ext uri="{FF2B5EF4-FFF2-40B4-BE49-F238E27FC236}">
                  <a16:creationId xmlns:a16="http://schemas.microsoft.com/office/drawing/2014/main" id="{B5EB3EB9-F2BE-7849-921A-4486543EB210}"/>
                </a:ext>
              </a:extLst>
            </p:cNvPr>
            <p:cNvSpPr/>
            <p:nvPr/>
          </p:nvSpPr>
          <p:spPr>
            <a:xfrm>
              <a:off x="7602350" y="1701865"/>
              <a:ext cx="1557411" cy="1140561"/>
            </a:xfrm>
            <a:prstGeom prst="wedgeRoundRectCallout">
              <a:avLst>
                <a:gd name="adj1" fmla="val -43255"/>
                <a:gd name="adj2" fmla="val 83843"/>
                <a:gd name="adj3" fmla="val 16667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Rotate root down to maintain BST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258750D-A9B0-3345-A9E0-48CD581EA17A}"/>
              </a:ext>
            </a:extLst>
          </p:cNvPr>
          <p:cNvGrpSpPr/>
          <p:nvPr/>
        </p:nvGrpSpPr>
        <p:grpSpPr>
          <a:xfrm>
            <a:off x="6856911" y="3900424"/>
            <a:ext cx="2006270" cy="2469432"/>
            <a:chOff x="6926150" y="3914709"/>
            <a:chExt cx="2067066" cy="2544264"/>
          </a:xfrm>
        </p:grpSpPr>
        <p:cxnSp>
          <p:nvCxnSpPr>
            <p:cNvPr id="37" name="Straight Arrow Connector 36"/>
            <p:cNvCxnSpPr>
              <a:endCxn id="41" idx="0"/>
            </p:cNvCxnSpPr>
            <p:nvPr/>
          </p:nvCxnSpPr>
          <p:spPr>
            <a:xfrm flipH="1">
              <a:off x="7503330" y="3914709"/>
              <a:ext cx="38877" cy="492713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42" idx="0"/>
            </p:cNvCxnSpPr>
            <p:nvPr/>
          </p:nvCxnSpPr>
          <p:spPr>
            <a:xfrm>
              <a:off x="7586589" y="3919565"/>
              <a:ext cx="964925" cy="465391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riangle 40"/>
            <p:cNvSpPr/>
            <p:nvPr/>
          </p:nvSpPr>
          <p:spPr>
            <a:xfrm>
              <a:off x="7061628" y="4407422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c</a:t>
              </a:r>
            </a:p>
          </p:txBody>
        </p:sp>
        <p:sp>
          <p:nvSpPr>
            <p:cNvPr id="42" name="Triangle 41"/>
            <p:cNvSpPr/>
            <p:nvPr/>
          </p:nvSpPr>
          <p:spPr>
            <a:xfrm>
              <a:off x="8109812" y="4384956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d</a:t>
              </a:r>
            </a:p>
          </p:txBody>
        </p:sp>
        <p:sp>
          <p:nvSpPr>
            <p:cNvPr id="45" name="Rounded Rectangular Callout 44">
              <a:extLst>
                <a:ext uri="{FF2B5EF4-FFF2-40B4-BE49-F238E27FC236}">
                  <a16:creationId xmlns:a16="http://schemas.microsoft.com/office/drawing/2014/main" id="{F0291296-8B73-0C4D-9993-F2410C310EB5}"/>
                </a:ext>
              </a:extLst>
            </p:cNvPr>
            <p:cNvSpPr/>
            <p:nvPr/>
          </p:nvSpPr>
          <p:spPr>
            <a:xfrm>
              <a:off x="6926150" y="5620953"/>
              <a:ext cx="1679429" cy="838020"/>
            </a:xfrm>
            <a:prstGeom prst="wedgeRoundRectCallout">
              <a:avLst>
                <a:gd name="adj1" fmla="val -21985"/>
                <a:gd name="adj2" fmla="val -94695"/>
                <a:gd name="adj3" fmla="val 16667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Move subtree to maintain BST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391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 rotate (1 of 4)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04993" y="2091702"/>
            <a:ext cx="3178612" cy="4226990"/>
            <a:chOff x="725391" y="1905503"/>
            <a:chExt cx="3274934" cy="4355081"/>
          </a:xfrm>
        </p:grpSpPr>
        <p:sp>
          <p:nvSpPr>
            <p:cNvPr id="5" name="Rectangle 4"/>
            <p:cNvSpPr/>
            <p:nvPr/>
          </p:nvSpPr>
          <p:spPr>
            <a:xfrm>
              <a:off x="2423373" y="1905503"/>
              <a:ext cx="1038387" cy="6509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z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2423373" y="2556432"/>
              <a:ext cx="519194" cy="503610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20" idx="0"/>
            </p:cNvCxnSpPr>
            <p:nvPr/>
          </p:nvCxnSpPr>
          <p:spPr>
            <a:xfrm>
              <a:off x="2942566" y="2539233"/>
              <a:ext cx="616057" cy="480365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904180" y="3074179"/>
              <a:ext cx="1038387" cy="650929"/>
            </a:xfrm>
            <a:prstGeom prst="rect">
              <a:avLst/>
            </a:prstGeom>
            <a:pattFill prst="pct90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y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826689" y="3748029"/>
              <a:ext cx="552302" cy="514448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340604" y="4291750"/>
              <a:ext cx="1038387" cy="650929"/>
            </a:xfrm>
            <a:prstGeom prst="rect">
              <a:avLst/>
            </a:prstGeom>
            <a:pattFill prst="pct90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x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1197033" y="4941681"/>
              <a:ext cx="624019" cy="544719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887698" y="4941681"/>
              <a:ext cx="491293" cy="527375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riangle 13"/>
            <p:cNvSpPr/>
            <p:nvPr/>
          </p:nvSpPr>
          <p:spPr>
            <a:xfrm>
              <a:off x="725391" y="5493976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a</a:t>
              </a:r>
            </a:p>
          </p:txBody>
        </p:sp>
        <p:sp>
          <p:nvSpPr>
            <p:cNvPr id="15" name="Triangle 14"/>
            <p:cNvSpPr/>
            <p:nvPr/>
          </p:nvSpPr>
          <p:spPr>
            <a:xfrm>
              <a:off x="1904180" y="5469056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b</a:t>
              </a:r>
            </a:p>
          </p:txBody>
        </p:sp>
        <p:sp>
          <p:nvSpPr>
            <p:cNvPr id="16" name="Triangle 15"/>
            <p:cNvSpPr/>
            <p:nvPr/>
          </p:nvSpPr>
          <p:spPr>
            <a:xfrm>
              <a:off x="2578356" y="4278698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c</a:t>
              </a:r>
            </a:p>
          </p:txBody>
        </p:sp>
        <p:cxnSp>
          <p:nvCxnSpPr>
            <p:cNvPr id="17" name="Straight Arrow Connector 16"/>
            <p:cNvCxnSpPr>
              <a:endCxn id="16" idx="0"/>
            </p:cNvCxnSpPr>
            <p:nvPr/>
          </p:nvCxnSpPr>
          <p:spPr>
            <a:xfrm>
              <a:off x="2423373" y="3752885"/>
              <a:ext cx="596685" cy="525813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/>
          </p:nvSpPr>
          <p:spPr>
            <a:xfrm>
              <a:off x="3116921" y="3019598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d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D41C9D3-8A40-9C46-99C9-980B951818BE}"/>
              </a:ext>
            </a:extLst>
          </p:cNvPr>
          <p:cNvGrpSpPr/>
          <p:nvPr/>
        </p:nvGrpSpPr>
        <p:grpSpPr>
          <a:xfrm>
            <a:off x="4788494" y="3897044"/>
            <a:ext cx="2014884" cy="1260234"/>
            <a:chOff x="4795054" y="3911226"/>
            <a:chExt cx="2075941" cy="1298423"/>
          </a:xfrm>
        </p:grpSpPr>
        <p:cxnSp>
          <p:nvCxnSpPr>
            <p:cNvPr id="35" name="Straight Arrow Connector 34"/>
            <p:cNvCxnSpPr>
              <a:stCxn id="33" idx="2"/>
            </p:cNvCxnSpPr>
            <p:nvPr/>
          </p:nvCxnSpPr>
          <p:spPr>
            <a:xfrm flipH="1">
              <a:off x="5236756" y="3911226"/>
              <a:ext cx="1048184" cy="531815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40" idx="0"/>
            </p:cNvCxnSpPr>
            <p:nvPr/>
          </p:nvCxnSpPr>
          <p:spPr>
            <a:xfrm>
              <a:off x="6297333" y="3917537"/>
              <a:ext cx="131960" cy="525504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riangle 38"/>
            <p:cNvSpPr/>
            <p:nvPr/>
          </p:nvSpPr>
          <p:spPr>
            <a:xfrm>
              <a:off x="4795054" y="4409876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a</a:t>
              </a:r>
            </a:p>
          </p:txBody>
        </p:sp>
        <p:sp>
          <p:nvSpPr>
            <p:cNvPr id="40" name="Triangle 39"/>
            <p:cNvSpPr/>
            <p:nvPr/>
          </p:nvSpPr>
          <p:spPr>
            <a:xfrm>
              <a:off x="5987591" y="4443041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b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065272" y="3331542"/>
            <a:ext cx="1165640" cy="391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41" dirty="0">
                <a:latin typeface="Calibri Regular"/>
                <a:cs typeface="CronosPro-Regular"/>
              </a:rPr>
              <a:t>rotates 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628122E-A488-FD46-BF7D-131B1FE76B2F}"/>
              </a:ext>
            </a:extLst>
          </p:cNvPr>
          <p:cNvGrpSpPr/>
          <p:nvPr/>
        </p:nvGrpSpPr>
        <p:grpSpPr>
          <a:xfrm>
            <a:off x="5730636" y="2776462"/>
            <a:ext cx="1126276" cy="1120582"/>
            <a:chOff x="5765746" y="2756687"/>
            <a:chExt cx="1160405" cy="1154539"/>
          </a:xfrm>
        </p:grpSpPr>
        <p:cxnSp>
          <p:nvCxnSpPr>
            <p:cNvPr id="31" name="Straight Arrow Connector 30"/>
            <p:cNvCxnSpPr/>
            <p:nvPr/>
          </p:nvCxnSpPr>
          <p:spPr>
            <a:xfrm flipH="1">
              <a:off x="6406957" y="2756687"/>
              <a:ext cx="519194" cy="503610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765746" y="3260297"/>
              <a:ext cx="1038387" cy="6509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x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6358318" y="2091702"/>
            <a:ext cx="1007846" cy="631784"/>
          </a:xfrm>
          <a:prstGeom prst="rect">
            <a:avLst/>
          </a:prstGeom>
          <a:pattFill prst="pct90">
            <a:fgClr>
              <a:srgbClr val="FF0000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41" dirty="0">
                <a:latin typeface="Calibri Regular"/>
                <a:cs typeface="CronosPro-Regular"/>
              </a:rPr>
              <a:t>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15A695-5837-8A48-8F48-28648977B21C}"/>
              </a:ext>
            </a:extLst>
          </p:cNvPr>
          <p:cNvGrpSpPr/>
          <p:nvPr/>
        </p:nvGrpSpPr>
        <p:grpSpPr>
          <a:xfrm>
            <a:off x="6856910" y="2759768"/>
            <a:ext cx="1126276" cy="1137275"/>
            <a:chOff x="6926150" y="2739488"/>
            <a:chExt cx="1160405" cy="117173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6926150" y="2739488"/>
              <a:ext cx="616057" cy="480365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7048168" y="3260297"/>
              <a:ext cx="1038387" cy="6509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z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258750D-A9B0-3345-A9E0-48CD581EA17A}"/>
              </a:ext>
            </a:extLst>
          </p:cNvPr>
          <p:cNvGrpSpPr/>
          <p:nvPr/>
        </p:nvGrpSpPr>
        <p:grpSpPr>
          <a:xfrm>
            <a:off x="6988404" y="3900425"/>
            <a:ext cx="1874777" cy="1222282"/>
            <a:chOff x="7061628" y="3914709"/>
            <a:chExt cx="1931588" cy="1259321"/>
          </a:xfrm>
        </p:grpSpPr>
        <p:cxnSp>
          <p:nvCxnSpPr>
            <p:cNvPr id="37" name="Straight Arrow Connector 36"/>
            <p:cNvCxnSpPr>
              <a:endCxn id="41" idx="0"/>
            </p:cNvCxnSpPr>
            <p:nvPr/>
          </p:nvCxnSpPr>
          <p:spPr>
            <a:xfrm flipH="1">
              <a:off x="7503330" y="3914709"/>
              <a:ext cx="38877" cy="492713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42" idx="0"/>
            </p:cNvCxnSpPr>
            <p:nvPr/>
          </p:nvCxnSpPr>
          <p:spPr>
            <a:xfrm>
              <a:off x="7586589" y="3919565"/>
              <a:ext cx="964925" cy="465391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riangle 40"/>
            <p:cNvSpPr/>
            <p:nvPr/>
          </p:nvSpPr>
          <p:spPr>
            <a:xfrm>
              <a:off x="7061628" y="4407422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c</a:t>
              </a:r>
            </a:p>
          </p:txBody>
        </p:sp>
        <p:sp>
          <p:nvSpPr>
            <p:cNvPr id="42" name="Triangle 41"/>
            <p:cNvSpPr/>
            <p:nvPr/>
          </p:nvSpPr>
          <p:spPr>
            <a:xfrm>
              <a:off x="8109812" y="4384956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d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B50F1E2-12A8-4B4B-AE5B-3F931BB8C8A1}"/>
              </a:ext>
            </a:extLst>
          </p:cNvPr>
          <p:cNvSpPr txBox="1"/>
          <p:nvPr/>
        </p:nvSpPr>
        <p:spPr>
          <a:xfrm>
            <a:off x="4041272" y="5453766"/>
            <a:ext cx="5074594" cy="1287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41" dirty="0">
                <a:latin typeface="Calibri Regular"/>
                <a:cs typeface="CronosPro-Regular"/>
              </a:rPr>
              <a:t>BST + Global Invariant:  maintained</a:t>
            </a:r>
          </a:p>
          <a:p>
            <a:r>
              <a:rPr lang="en-US" sz="1941" dirty="0">
                <a:latin typeface="Calibri Regular"/>
                <a:cs typeface="CronosPro-Regular"/>
              </a:rPr>
              <a:t>Local Invariant:  fixed for x &amp; y</a:t>
            </a:r>
          </a:p>
          <a:p>
            <a:r>
              <a:rPr lang="en-US" sz="1941" dirty="0">
                <a:latin typeface="Calibri Regular"/>
                <a:cs typeface="CronosPro-Regular"/>
              </a:rPr>
              <a:t>…but maybe broken for y and z’s original parent!</a:t>
            </a:r>
          </a:p>
          <a:p>
            <a:r>
              <a:rPr lang="en-US" sz="1941" dirty="0">
                <a:latin typeface="Calibri Regular"/>
                <a:cs typeface="CronosPro-Regular"/>
              </a:rPr>
              <a:t>…so keep </a:t>
            </a:r>
            <a:r>
              <a:rPr lang="en-US" sz="1941" dirty="0" err="1">
                <a:latin typeface="Calibri Regular"/>
                <a:cs typeface="CronosPro-Regular"/>
              </a:rPr>
              <a:t>recursing</a:t>
            </a:r>
            <a:r>
              <a:rPr lang="en-US" sz="1941" dirty="0">
                <a:latin typeface="Calibri Regular"/>
                <a:cs typeface="CronosPro-Regular"/>
              </a:rPr>
              <a:t> up</a:t>
            </a:r>
          </a:p>
        </p:txBody>
      </p:sp>
    </p:spTree>
    <p:extLst>
      <p:ext uri="{BB962C8B-B14F-4D97-AF65-F5344CB8AC3E}">
        <p14:creationId xmlns:p14="http://schemas.microsoft.com/office/powerpoint/2010/main" val="1136055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 rotate (2 of 4)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4788494" y="2091702"/>
            <a:ext cx="4074686" cy="3065576"/>
            <a:chOff x="4844930" y="2368669"/>
            <a:chExt cx="4198162" cy="3158472"/>
          </a:xfrm>
        </p:grpSpPr>
        <p:sp>
          <p:nvSpPr>
            <p:cNvPr id="30" name="Rectangle 29"/>
            <p:cNvSpPr/>
            <p:nvPr/>
          </p:nvSpPr>
          <p:spPr>
            <a:xfrm>
              <a:off x="6462325" y="2368669"/>
              <a:ext cx="1038387" cy="650929"/>
            </a:xfrm>
            <a:prstGeom prst="rect">
              <a:avLst/>
            </a:prstGeom>
            <a:pattFill prst="pct90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y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6456833" y="3074179"/>
              <a:ext cx="519194" cy="503610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6976026" y="3056980"/>
              <a:ext cx="616057" cy="480365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815622" y="3577789"/>
              <a:ext cx="1038387" cy="6509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x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98044" y="3577789"/>
              <a:ext cx="1038387" cy="6509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z</a:t>
              </a:r>
            </a:p>
          </p:txBody>
        </p:sp>
        <p:cxnSp>
          <p:nvCxnSpPr>
            <p:cNvPr id="35" name="Straight Arrow Connector 34"/>
            <p:cNvCxnSpPr>
              <a:stCxn id="33" idx="2"/>
            </p:cNvCxnSpPr>
            <p:nvPr/>
          </p:nvCxnSpPr>
          <p:spPr>
            <a:xfrm flipH="1">
              <a:off x="5286632" y="4228718"/>
              <a:ext cx="1048184" cy="531815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40" idx="0"/>
            </p:cNvCxnSpPr>
            <p:nvPr/>
          </p:nvCxnSpPr>
          <p:spPr>
            <a:xfrm>
              <a:off x="6347209" y="4235029"/>
              <a:ext cx="131960" cy="525504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41" idx="0"/>
            </p:cNvCxnSpPr>
            <p:nvPr/>
          </p:nvCxnSpPr>
          <p:spPr>
            <a:xfrm flipH="1">
              <a:off x="7553206" y="4232201"/>
              <a:ext cx="38877" cy="492713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42" idx="0"/>
            </p:cNvCxnSpPr>
            <p:nvPr/>
          </p:nvCxnSpPr>
          <p:spPr>
            <a:xfrm>
              <a:off x="7636465" y="4237057"/>
              <a:ext cx="964925" cy="465391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riangle 38"/>
            <p:cNvSpPr/>
            <p:nvPr/>
          </p:nvSpPr>
          <p:spPr>
            <a:xfrm>
              <a:off x="4844930" y="4727368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a</a:t>
              </a:r>
            </a:p>
          </p:txBody>
        </p:sp>
        <p:sp>
          <p:nvSpPr>
            <p:cNvPr id="40" name="Triangle 39"/>
            <p:cNvSpPr/>
            <p:nvPr/>
          </p:nvSpPr>
          <p:spPr>
            <a:xfrm>
              <a:off x="6037467" y="4760533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b</a:t>
              </a:r>
            </a:p>
          </p:txBody>
        </p:sp>
        <p:sp>
          <p:nvSpPr>
            <p:cNvPr id="41" name="Triangle 40"/>
            <p:cNvSpPr/>
            <p:nvPr/>
          </p:nvSpPr>
          <p:spPr>
            <a:xfrm>
              <a:off x="7111504" y="4724914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c</a:t>
              </a:r>
            </a:p>
          </p:txBody>
        </p:sp>
        <p:sp>
          <p:nvSpPr>
            <p:cNvPr id="42" name="Triangle 41"/>
            <p:cNvSpPr/>
            <p:nvPr/>
          </p:nvSpPr>
          <p:spPr>
            <a:xfrm>
              <a:off x="8159688" y="4702448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d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065272" y="3331542"/>
            <a:ext cx="1165640" cy="391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41" dirty="0">
                <a:latin typeface="Calibri Regular"/>
                <a:cs typeface="CronosPro-Regular"/>
              </a:rPr>
              <a:t>rotates to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51745" y="2091702"/>
            <a:ext cx="2531859" cy="4215714"/>
            <a:chOff x="945071" y="2051177"/>
            <a:chExt cx="2608582" cy="4343463"/>
          </a:xfrm>
        </p:grpSpPr>
        <p:sp>
          <p:nvSpPr>
            <p:cNvPr id="5" name="Rectangle 4"/>
            <p:cNvSpPr/>
            <p:nvPr/>
          </p:nvSpPr>
          <p:spPr>
            <a:xfrm>
              <a:off x="1976701" y="2051177"/>
              <a:ext cx="1038387" cy="6509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z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976701" y="2702106"/>
              <a:ext cx="519194" cy="503610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20" idx="0"/>
            </p:cNvCxnSpPr>
            <p:nvPr/>
          </p:nvCxnSpPr>
          <p:spPr>
            <a:xfrm>
              <a:off x="2495894" y="2684907"/>
              <a:ext cx="616057" cy="480365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457508" y="3219853"/>
              <a:ext cx="1038387" cy="650929"/>
            </a:xfrm>
            <a:prstGeom prst="rect">
              <a:avLst/>
            </a:prstGeom>
            <a:pattFill prst="pct90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x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380017" y="3893703"/>
              <a:ext cx="552302" cy="514448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028879" y="4423124"/>
              <a:ext cx="1038387" cy="650929"/>
            </a:xfrm>
            <a:prstGeom prst="rect">
              <a:avLst/>
            </a:prstGeom>
            <a:pattFill prst="pct90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y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1882721" y="5087355"/>
              <a:ext cx="624019" cy="544719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573386" y="5087355"/>
              <a:ext cx="491293" cy="527375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riangle 13"/>
            <p:cNvSpPr/>
            <p:nvPr/>
          </p:nvSpPr>
          <p:spPr>
            <a:xfrm>
              <a:off x="945071" y="4428438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a</a:t>
              </a:r>
            </a:p>
          </p:txBody>
        </p:sp>
        <p:sp>
          <p:nvSpPr>
            <p:cNvPr id="15" name="Triangle 14"/>
            <p:cNvSpPr/>
            <p:nvPr/>
          </p:nvSpPr>
          <p:spPr>
            <a:xfrm>
              <a:off x="1457508" y="5614730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b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976701" y="3898559"/>
              <a:ext cx="596685" cy="525813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/>
          </p:nvSpPr>
          <p:spPr>
            <a:xfrm>
              <a:off x="2670249" y="3165272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d</a:t>
              </a:r>
            </a:p>
          </p:txBody>
        </p:sp>
        <p:sp>
          <p:nvSpPr>
            <p:cNvPr id="43" name="Triangle 42"/>
            <p:cNvSpPr/>
            <p:nvPr/>
          </p:nvSpPr>
          <p:spPr>
            <a:xfrm>
              <a:off x="2622977" y="5628032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810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 rotate (3 of 4)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14350" y="2091702"/>
            <a:ext cx="3047899" cy="4247671"/>
            <a:chOff x="1555255" y="2051177"/>
            <a:chExt cx="3140259" cy="4376388"/>
          </a:xfrm>
        </p:grpSpPr>
        <p:sp>
          <p:nvSpPr>
            <p:cNvPr id="5" name="Rectangle 4"/>
            <p:cNvSpPr/>
            <p:nvPr/>
          </p:nvSpPr>
          <p:spPr>
            <a:xfrm>
              <a:off x="1976701" y="2051177"/>
              <a:ext cx="1038387" cy="6509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x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976701" y="2702106"/>
              <a:ext cx="519194" cy="503610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521049" y="2728316"/>
              <a:ext cx="616057" cy="480365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2583182" y="3222505"/>
              <a:ext cx="1038387" cy="650929"/>
            </a:xfrm>
            <a:prstGeom prst="rect">
              <a:avLst/>
            </a:prstGeom>
            <a:pattFill prst="pct90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y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2575223" y="3909103"/>
              <a:ext cx="552302" cy="514448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253198" y="4465261"/>
              <a:ext cx="1038387" cy="650929"/>
            </a:xfrm>
            <a:prstGeom prst="rect">
              <a:avLst/>
            </a:prstGeom>
            <a:pattFill prst="pct90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z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104963" y="5133582"/>
              <a:ext cx="624019" cy="544719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795628" y="5133582"/>
              <a:ext cx="491293" cy="527375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riangle 13"/>
            <p:cNvSpPr/>
            <p:nvPr/>
          </p:nvSpPr>
          <p:spPr>
            <a:xfrm>
              <a:off x="2633321" y="5660957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c</a:t>
              </a:r>
            </a:p>
          </p:txBody>
        </p:sp>
        <p:sp>
          <p:nvSpPr>
            <p:cNvPr id="15" name="Triangle 14"/>
            <p:cNvSpPr/>
            <p:nvPr/>
          </p:nvSpPr>
          <p:spPr>
            <a:xfrm>
              <a:off x="3812110" y="5660957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d</a:t>
              </a:r>
            </a:p>
          </p:txBody>
        </p:sp>
        <p:sp>
          <p:nvSpPr>
            <p:cNvPr id="16" name="Triangle 15"/>
            <p:cNvSpPr/>
            <p:nvPr/>
          </p:nvSpPr>
          <p:spPr>
            <a:xfrm>
              <a:off x="2131684" y="4424372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b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171907" y="3913959"/>
              <a:ext cx="596685" cy="525813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iangle 19"/>
            <p:cNvSpPr/>
            <p:nvPr/>
          </p:nvSpPr>
          <p:spPr>
            <a:xfrm>
              <a:off x="1555255" y="3187137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a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788494" y="2091702"/>
            <a:ext cx="4074686" cy="3065576"/>
            <a:chOff x="4844930" y="2368669"/>
            <a:chExt cx="4198162" cy="3158472"/>
          </a:xfrm>
        </p:grpSpPr>
        <p:sp>
          <p:nvSpPr>
            <p:cNvPr id="30" name="Rectangle 29"/>
            <p:cNvSpPr/>
            <p:nvPr/>
          </p:nvSpPr>
          <p:spPr>
            <a:xfrm>
              <a:off x="6462325" y="2368669"/>
              <a:ext cx="1038387" cy="650929"/>
            </a:xfrm>
            <a:prstGeom prst="rect">
              <a:avLst/>
            </a:prstGeom>
            <a:pattFill prst="pct90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y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6456833" y="3074179"/>
              <a:ext cx="519194" cy="503610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6976026" y="3056980"/>
              <a:ext cx="616057" cy="480365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815622" y="3577789"/>
              <a:ext cx="1038387" cy="6509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x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98044" y="3577789"/>
              <a:ext cx="1038387" cy="6509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z</a:t>
              </a:r>
            </a:p>
          </p:txBody>
        </p:sp>
        <p:cxnSp>
          <p:nvCxnSpPr>
            <p:cNvPr id="35" name="Straight Arrow Connector 34"/>
            <p:cNvCxnSpPr>
              <a:stCxn id="33" idx="2"/>
            </p:cNvCxnSpPr>
            <p:nvPr/>
          </p:nvCxnSpPr>
          <p:spPr>
            <a:xfrm flipH="1">
              <a:off x="5286632" y="4228718"/>
              <a:ext cx="1048184" cy="531815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40" idx="0"/>
            </p:cNvCxnSpPr>
            <p:nvPr/>
          </p:nvCxnSpPr>
          <p:spPr>
            <a:xfrm>
              <a:off x="6347209" y="4235029"/>
              <a:ext cx="131960" cy="525504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41" idx="0"/>
            </p:cNvCxnSpPr>
            <p:nvPr/>
          </p:nvCxnSpPr>
          <p:spPr>
            <a:xfrm flipH="1">
              <a:off x="7553206" y="4232201"/>
              <a:ext cx="38877" cy="492713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42" idx="0"/>
            </p:cNvCxnSpPr>
            <p:nvPr/>
          </p:nvCxnSpPr>
          <p:spPr>
            <a:xfrm>
              <a:off x="7636465" y="4237057"/>
              <a:ext cx="964925" cy="465391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riangle 38"/>
            <p:cNvSpPr/>
            <p:nvPr/>
          </p:nvSpPr>
          <p:spPr>
            <a:xfrm>
              <a:off x="4844930" y="4727368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a</a:t>
              </a:r>
            </a:p>
          </p:txBody>
        </p:sp>
        <p:sp>
          <p:nvSpPr>
            <p:cNvPr id="40" name="Triangle 39"/>
            <p:cNvSpPr/>
            <p:nvPr/>
          </p:nvSpPr>
          <p:spPr>
            <a:xfrm>
              <a:off x="6037467" y="4760533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b</a:t>
              </a:r>
            </a:p>
          </p:txBody>
        </p:sp>
        <p:sp>
          <p:nvSpPr>
            <p:cNvPr id="41" name="Triangle 40"/>
            <p:cNvSpPr/>
            <p:nvPr/>
          </p:nvSpPr>
          <p:spPr>
            <a:xfrm>
              <a:off x="7111504" y="4724914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c</a:t>
              </a:r>
            </a:p>
          </p:txBody>
        </p:sp>
        <p:sp>
          <p:nvSpPr>
            <p:cNvPr id="42" name="Triangle 41"/>
            <p:cNvSpPr/>
            <p:nvPr/>
          </p:nvSpPr>
          <p:spPr>
            <a:xfrm>
              <a:off x="8159688" y="4702448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d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065272" y="3331542"/>
            <a:ext cx="1165640" cy="391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41" dirty="0">
                <a:latin typeface="Calibri Regular"/>
                <a:cs typeface="CronosPro-Regular"/>
              </a:rPr>
              <a:t>rotates to</a:t>
            </a:r>
          </a:p>
        </p:txBody>
      </p:sp>
    </p:spTree>
    <p:extLst>
      <p:ext uri="{BB962C8B-B14F-4D97-AF65-F5344CB8AC3E}">
        <p14:creationId xmlns:p14="http://schemas.microsoft.com/office/powerpoint/2010/main" val="1903643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 rotate (4 of 4)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4788494" y="2091702"/>
            <a:ext cx="4074686" cy="3065576"/>
            <a:chOff x="4844930" y="2368669"/>
            <a:chExt cx="4198162" cy="3158472"/>
          </a:xfrm>
        </p:grpSpPr>
        <p:sp>
          <p:nvSpPr>
            <p:cNvPr id="30" name="Rectangle 29"/>
            <p:cNvSpPr/>
            <p:nvPr/>
          </p:nvSpPr>
          <p:spPr>
            <a:xfrm>
              <a:off x="6462325" y="2368669"/>
              <a:ext cx="1038387" cy="650929"/>
            </a:xfrm>
            <a:prstGeom prst="rect">
              <a:avLst/>
            </a:prstGeom>
            <a:pattFill prst="pct90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y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6456833" y="3074179"/>
              <a:ext cx="519194" cy="503610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6976026" y="3056980"/>
              <a:ext cx="616057" cy="480365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815622" y="3577789"/>
              <a:ext cx="1038387" cy="6509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x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98044" y="3577789"/>
              <a:ext cx="1038387" cy="6509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z</a:t>
              </a:r>
            </a:p>
          </p:txBody>
        </p:sp>
        <p:cxnSp>
          <p:nvCxnSpPr>
            <p:cNvPr id="35" name="Straight Arrow Connector 34"/>
            <p:cNvCxnSpPr>
              <a:stCxn id="33" idx="2"/>
            </p:cNvCxnSpPr>
            <p:nvPr/>
          </p:nvCxnSpPr>
          <p:spPr>
            <a:xfrm flipH="1">
              <a:off x="5286632" y="4228718"/>
              <a:ext cx="1048184" cy="531815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40" idx="0"/>
            </p:cNvCxnSpPr>
            <p:nvPr/>
          </p:nvCxnSpPr>
          <p:spPr>
            <a:xfrm>
              <a:off x="6347209" y="4235029"/>
              <a:ext cx="131960" cy="525504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41" idx="0"/>
            </p:cNvCxnSpPr>
            <p:nvPr/>
          </p:nvCxnSpPr>
          <p:spPr>
            <a:xfrm flipH="1">
              <a:off x="7553206" y="4232201"/>
              <a:ext cx="38877" cy="492713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42" idx="0"/>
            </p:cNvCxnSpPr>
            <p:nvPr/>
          </p:nvCxnSpPr>
          <p:spPr>
            <a:xfrm>
              <a:off x="7636465" y="4237057"/>
              <a:ext cx="964925" cy="465391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riangle 38"/>
            <p:cNvSpPr/>
            <p:nvPr/>
          </p:nvSpPr>
          <p:spPr>
            <a:xfrm>
              <a:off x="4844930" y="4727368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a</a:t>
              </a:r>
            </a:p>
          </p:txBody>
        </p:sp>
        <p:sp>
          <p:nvSpPr>
            <p:cNvPr id="40" name="Triangle 39"/>
            <p:cNvSpPr/>
            <p:nvPr/>
          </p:nvSpPr>
          <p:spPr>
            <a:xfrm>
              <a:off x="6037467" y="4760533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b</a:t>
              </a:r>
            </a:p>
          </p:txBody>
        </p:sp>
        <p:sp>
          <p:nvSpPr>
            <p:cNvPr id="41" name="Triangle 40"/>
            <p:cNvSpPr/>
            <p:nvPr/>
          </p:nvSpPr>
          <p:spPr>
            <a:xfrm>
              <a:off x="7111504" y="4724914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c</a:t>
              </a:r>
            </a:p>
          </p:txBody>
        </p:sp>
        <p:sp>
          <p:nvSpPr>
            <p:cNvPr id="42" name="Triangle 41"/>
            <p:cNvSpPr/>
            <p:nvPr/>
          </p:nvSpPr>
          <p:spPr>
            <a:xfrm>
              <a:off x="8159688" y="4702448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d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065272" y="3331542"/>
            <a:ext cx="1165640" cy="391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41" dirty="0">
                <a:latin typeface="Calibri Regular"/>
                <a:cs typeface="CronosPro-Regular"/>
              </a:rPr>
              <a:t>rotates to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8323" y="2091702"/>
            <a:ext cx="2596316" cy="4215714"/>
            <a:chOff x="975232" y="2051177"/>
            <a:chExt cx="2674993" cy="4343463"/>
          </a:xfrm>
        </p:grpSpPr>
        <p:sp>
          <p:nvSpPr>
            <p:cNvPr id="5" name="Rectangle 4"/>
            <p:cNvSpPr/>
            <p:nvPr/>
          </p:nvSpPr>
          <p:spPr>
            <a:xfrm>
              <a:off x="1494425" y="2051177"/>
              <a:ext cx="1038387" cy="6509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x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94425" y="2702106"/>
              <a:ext cx="519194" cy="503610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067790" y="2729883"/>
              <a:ext cx="616057" cy="480365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208647" y="3227534"/>
              <a:ext cx="1038387" cy="650929"/>
            </a:xfrm>
            <a:prstGeom prst="rect">
              <a:avLst/>
            </a:prstGeom>
            <a:pattFill prst="pct90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z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2045559" y="3943856"/>
              <a:ext cx="624019" cy="544719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736061" y="3906956"/>
              <a:ext cx="491293" cy="527375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riangle 13"/>
            <p:cNvSpPr/>
            <p:nvPr/>
          </p:nvSpPr>
          <p:spPr>
            <a:xfrm>
              <a:off x="1094830" y="3223603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a</a:t>
              </a:r>
            </a:p>
          </p:txBody>
        </p:sp>
        <p:sp>
          <p:nvSpPr>
            <p:cNvPr id="15" name="Triangle 14"/>
            <p:cNvSpPr/>
            <p:nvPr/>
          </p:nvSpPr>
          <p:spPr>
            <a:xfrm>
              <a:off x="975232" y="5614730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b</a:t>
              </a:r>
            </a:p>
          </p:txBody>
        </p:sp>
        <p:sp>
          <p:nvSpPr>
            <p:cNvPr id="20" name="Triangle 19"/>
            <p:cNvSpPr/>
            <p:nvPr/>
          </p:nvSpPr>
          <p:spPr>
            <a:xfrm>
              <a:off x="2766821" y="4443041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d</a:t>
              </a:r>
            </a:p>
          </p:txBody>
        </p:sp>
        <p:sp>
          <p:nvSpPr>
            <p:cNvPr id="43" name="Triangle 42"/>
            <p:cNvSpPr/>
            <p:nvPr/>
          </p:nvSpPr>
          <p:spPr>
            <a:xfrm>
              <a:off x="2140701" y="5628032"/>
              <a:ext cx="883404" cy="76660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c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561587" y="4420056"/>
              <a:ext cx="1038387" cy="650929"/>
            </a:xfrm>
            <a:prstGeom prst="rect">
              <a:avLst/>
            </a:prstGeom>
            <a:pattFill prst="pct90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41" dirty="0">
                  <a:latin typeface="Calibri Regular"/>
                  <a:cs typeface="CronosPro-Regular"/>
                </a:rPr>
                <a:t>y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1365363" y="5128031"/>
              <a:ext cx="624019" cy="544719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055865" y="5091131"/>
              <a:ext cx="491293" cy="527375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5042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OCaml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3990"/>
            <a:ext cx="8552329" cy="43928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47" b="1" dirty="0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balance </a:t>
            </a:r>
            <a:r>
              <a:rPr lang="en-US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47" b="1" dirty="0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function</a:t>
            </a:r>
            <a:endParaRPr lang="en-US" sz="1747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Blk</a:t>
            </a:r>
            <a:r>
              <a:rPr lang="mr-IN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Red</a:t>
            </a:r>
            <a:r>
              <a:rPr lang="mr-IN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Red</a:t>
            </a:r>
            <a:r>
              <a:rPr lang="mr-IN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</a:t>
            </a:r>
            <a:r>
              <a:rPr lang="mr-IN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mr-IN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mr-IN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47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(* 1 *)</a:t>
            </a:r>
            <a:endParaRPr lang="mr-IN" sz="1747" dirty="0">
              <a:solidFill>
                <a:schemeClr val="tx1">
                  <a:lumMod val="50000"/>
                  <a:lumOff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s-ES_tradnl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s-ES_tradnl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s-ES_tradnl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s-ES_tradnl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s-ES_tradnl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Blk</a:t>
            </a:r>
            <a:r>
              <a:rPr lang="es-ES_tradnl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s-ES_tradnl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s-ES_tradnl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es-ES_tradnl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s-ES_tradnl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s-ES_tradnl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Red</a:t>
            </a:r>
            <a:r>
              <a:rPr lang="es-ES_tradnl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s-ES_tradnl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</a:t>
            </a:r>
            <a:r>
              <a:rPr lang="es-ES_tradnl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s-ES_tradnl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x</a:t>
            </a:r>
            <a:r>
              <a:rPr lang="es-ES_tradnl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s-ES_tradnl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s-ES_tradnl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es-ES_tradnl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s-ES_tradnl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s-ES_tradnl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Red</a:t>
            </a:r>
            <a:r>
              <a:rPr lang="es-ES_tradnl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s-ES_tradnl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b</a:t>
            </a:r>
            <a:r>
              <a:rPr lang="es-ES_tradnl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s-ES_tradnl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y</a:t>
            </a:r>
            <a:r>
              <a:rPr lang="es-ES_tradnl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s-ES_tradnl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</a:t>
            </a:r>
            <a:r>
              <a:rPr lang="es-ES_tradnl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)),</a:t>
            </a:r>
            <a:r>
              <a:rPr lang="es-ES_tradnl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z</a:t>
            </a:r>
            <a:r>
              <a:rPr lang="es-ES_tradnl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s-ES_tradnl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</a:t>
            </a:r>
            <a:r>
              <a:rPr lang="es-ES_tradnl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747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(* 2 *)</a:t>
            </a:r>
            <a:endParaRPr lang="es-ES_tradnl" sz="1747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s-ES_tradnl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s-ES_tradnl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s-ES_tradnl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s-ES_tradnl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s-ES_tradnl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Blk</a:t>
            </a:r>
            <a:r>
              <a:rPr lang="es-ES_tradnl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s-ES_tradnl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</a:t>
            </a:r>
            <a:r>
              <a:rPr lang="es-ES_tradnl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s-ES_tradnl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x</a:t>
            </a:r>
            <a:r>
              <a:rPr lang="es-ES_tradnl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s-ES_tradnl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s-ES_tradnl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es-ES_tradnl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s-ES_tradnl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s-ES_tradnl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Red</a:t>
            </a:r>
            <a:r>
              <a:rPr lang="es-ES_tradnl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s-ES_tradnl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s-ES_tradnl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es-ES_tradnl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s-ES_tradnl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s-ES_tradnl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Red</a:t>
            </a:r>
            <a:r>
              <a:rPr lang="es-ES_tradnl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s-ES_tradnl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b</a:t>
            </a:r>
            <a:r>
              <a:rPr lang="es-ES_tradnl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s-ES_tradnl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y</a:t>
            </a:r>
            <a:r>
              <a:rPr lang="es-ES_tradnl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s-ES_tradnl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</a:t>
            </a:r>
            <a:r>
              <a:rPr lang="es-ES_tradnl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  <a:r>
              <a:rPr lang="es-ES_tradnl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z</a:t>
            </a:r>
            <a:r>
              <a:rPr lang="es-ES_tradnl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s-ES_tradnl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</a:t>
            </a:r>
            <a:r>
              <a:rPr lang="es-ES_tradnl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))</a:t>
            </a:r>
            <a:r>
              <a:rPr lang="en-US" sz="1747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(* 4 *)</a:t>
            </a:r>
            <a:endParaRPr lang="es-ES_tradnl" sz="1747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Blk</a:t>
            </a:r>
            <a:r>
              <a:rPr lang="mr-IN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Red</a:t>
            </a:r>
            <a:r>
              <a:rPr lang="mr-IN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</a:t>
            </a:r>
            <a:r>
              <a:rPr lang="mr-IN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Red</a:t>
            </a:r>
            <a:r>
              <a:rPr lang="mr-IN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mr-IN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mr-IN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)))</a:t>
            </a:r>
            <a:r>
              <a:rPr lang="en-US" sz="1747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(* 3 *)</a:t>
            </a:r>
            <a:endParaRPr lang="mr-IN" sz="1747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Red</a:t>
            </a:r>
            <a:r>
              <a:rPr lang="mr-IN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Blk</a:t>
            </a:r>
            <a:r>
              <a:rPr lang="mr-IN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</a:t>
            </a:r>
            <a:r>
              <a:rPr lang="mr-IN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Blk</a:t>
            </a:r>
            <a:r>
              <a:rPr lang="mr-IN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mr-IN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mr-IN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))</a:t>
            </a:r>
            <a:endParaRPr lang="mr-IN" sz="1747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747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mr-IN" sz="174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74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endParaRPr lang="en-US" sz="1747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9304" y="4355220"/>
            <a:ext cx="2956473" cy="200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8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example: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module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b="1" dirty="0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Set 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b="1" dirty="0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sig</a:t>
            </a:r>
            <a:endParaRPr lang="en-US" sz="28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800" b="1" dirty="0" err="1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2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endParaRPr lang="mr-IN" sz="28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800" b="1" dirty="0" err="1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empty 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 t</a:t>
            </a:r>
          </a:p>
          <a:p>
            <a:pPr marL="0" indent="0">
              <a:buNone/>
            </a:pP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800" b="1" dirty="0" err="1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insert</a:t>
            </a: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2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2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2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endParaRPr lang="mr-IN" sz="28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800" b="1" dirty="0" err="1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</a:t>
            </a: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2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2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800" b="1" dirty="0" err="1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bool</a:t>
            </a:r>
            <a:endParaRPr lang="en-US" sz="2800" b="1" dirty="0">
              <a:solidFill>
                <a:srgbClr val="6B000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	...</a:t>
            </a:r>
            <a:endParaRPr lang="mr-IN" sz="28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067833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86F1-E3B5-CE4A-A9D3-A2466D8F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red-black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C28BF-FAFB-C942-B543-414F24BF8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mem: </a:t>
            </a:r>
            <a:r>
              <a:rPr lang="en-US" dirty="0">
                <a:solidFill>
                  <a:schemeClr val="accent3"/>
                </a:solidFill>
              </a:rPr>
              <a:t>O(log n)</a:t>
            </a:r>
          </a:p>
          <a:p>
            <a:pPr lvl="1"/>
            <a:r>
              <a:rPr lang="en-US" dirty="0"/>
              <a:t>Worst case:  walk down one entire path</a:t>
            </a:r>
          </a:p>
          <a:p>
            <a:pPr lvl="1"/>
            <a:r>
              <a:rPr lang="en-US" dirty="0"/>
              <a:t>Length of every path is the same as a perfect tree, or at most twice that long</a:t>
            </a:r>
          </a:p>
          <a:p>
            <a:r>
              <a:rPr lang="en-US" dirty="0"/>
              <a:t>insert: </a:t>
            </a:r>
            <a:r>
              <a:rPr lang="en-US" dirty="0">
                <a:solidFill>
                  <a:schemeClr val="accent3"/>
                </a:solidFill>
              </a:rPr>
              <a:t>O(log n)</a:t>
            </a:r>
          </a:p>
          <a:p>
            <a:pPr lvl="1"/>
            <a:r>
              <a:rPr lang="en-US" dirty="0"/>
              <a:t>You will see algorithm in recitation (and textbook)</a:t>
            </a:r>
          </a:p>
          <a:p>
            <a:pPr lvl="1"/>
            <a:r>
              <a:rPr lang="en-US" dirty="0"/>
              <a:t>Worst case:  walk down then up one entire path</a:t>
            </a:r>
          </a:p>
        </p:txBody>
      </p:sp>
    </p:spTree>
    <p:extLst>
      <p:ext uri="{BB962C8B-B14F-4D97-AF65-F5344CB8AC3E}">
        <p14:creationId xmlns:p14="http://schemas.microsoft.com/office/powerpoint/2010/main" val="1325821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2246-74FD-3D46-8B77-D95B6C77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9F651-C1BE-0844-88F1-2656F7061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(key, value) pair at each node</a:t>
            </a:r>
          </a:p>
          <a:p>
            <a:r>
              <a:rPr lang="en-US" dirty="0"/>
              <a:t>Order as a BST by keys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2FE884-77D7-6E40-A263-B1FAFA4DE4AC}"/>
              </a:ext>
            </a:extLst>
          </p:cNvPr>
          <p:cNvSpPr/>
          <p:nvPr/>
        </p:nvSpPr>
        <p:spPr>
          <a:xfrm>
            <a:off x="5355843" y="2782263"/>
            <a:ext cx="1522598" cy="9008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CronosPro-Regular"/>
                <a:cs typeface="CronosPro-Regular"/>
              </a:rPr>
              <a:t>461: Clarkson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AD3EA9-E4DF-3C48-AC38-217E18D1F438}"/>
              </a:ext>
            </a:extLst>
          </p:cNvPr>
          <p:cNvCxnSpPr/>
          <p:nvPr/>
        </p:nvCxnSpPr>
        <p:spPr>
          <a:xfrm flipH="1">
            <a:off x="5003047" y="3683113"/>
            <a:ext cx="1114097" cy="69462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EC9075-DD31-4549-8E6B-3326F2AB28C2}"/>
              </a:ext>
            </a:extLst>
          </p:cNvPr>
          <p:cNvCxnSpPr/>
          <p:nvPr/>
        </p:nvCxnSpPr>
        <p:spPr>
          <a:xfrm>
            <a:off x="6117143" y="3683113"/>
            <a:ext cx="1114097" cy="69462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2582EE7-B479-5E46-ADED-64B592FAEA3C}"/>
              </a:ext>
            </a:extLst>
          </p:cNvPr>
          <p:cNvSpPr/>
          <p:nvPr/>
        </p:nvSpPr>
        <p:spPr>
          <a:xfrm>
            <a:off x="6623876" y="4377732"/>
            <a:ext cx="1522598" cy="9008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CronosPro-Regular"/>
                <a:cs typeface="CronosPro-Regular"/>
              </a:rPr>
              <a:t>462: Muhlberger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20902-CB17-2442-BDB4-875FD64A3252}"/>
              </a:ext>
            </a:extLst>
          </p:cNvPr>
          <p:cNvSpPr/>
          <p:nvPr/>
        </p:nvSpPr>
        <p:spPr>
          <a:xfrm>
            <a:off x="4401075" y="4377732"/>
            <a:ext cx="1522598" cy="9008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CronosPro-Regular"/>
                <a:cs typeface="CronosPro-Regular"/>
              </a:rPr>
              <a:t>460: </a:t>
            </a:r>
            <a:r>
              <a:rPr lang="en-US" sz="2200" dirty="0" err="1">
                <a:latin typeface="CronosPro-Regular"/>
                <a:cs typeface="CronosPro-Regular"/>
              </a:rPr>
              <a:t>Gries</a:t>
            </a:r>
            <a:endParaRPr lang="en-US" sz="2200" dirty="0">
              <a:latin typeface="CronosPro-Regular"/>
              <a:cs typeface="CronosPro-Regular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B0B3BD-1E70-524B-9740-8D4A3E93B807}"/>
              </a:ext>
            </a:extLst>
          </p:cNvPr>
          <p:cNvCxnSpPr>
            <a:cxnSpLocks/>
          </p:cNvCxnSpPr>
          <p:nvPr/>
        </p:nvCxnSpPr>
        <p:spPr>
          <a:xfrm flipH="1">
            <a:off x="3958431" y="5278582"/>
            <a:ext cx="1159812" cy="575653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8E98888-8769-F549-B997-A0D21AE1C0E6}"/>
              </a:ext>
            </a:extLst>
          </p:cNvPr>
          <p:cNvSpPr/>
          <p:nvPr/>
        </p:nvSpPr>
        <p:spPr>
          <a:xfrm>
            <a:off x="3153001" y="5854235"/>
            <a:ext cx="1522598" cy="900850"/>
          </a:xfrm>
          <a:prstGeom prst="rect">
            <a:avLst/>
          </a:prstGeom>
          <a:pattFill prst="pct90">
            <a:fgClr>
              <a:srgbClr val="FF0000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CronosPro-Regular"/>
                <a:cs typeface="CronosPro-Regular"/>
              </a:rPr>
              <a:t>452: Bracy</a:t>
            </a:r>
          </a:p>
        </p:txBody>
      </p:sp>
    </p:spTree>
    <p:extLst>
      <p:ext uri="{BB962C8B-B14F-4D97-AF65-F5344CB8AC3E}">
        <p14:creationId xmlns:p14="http://schemas.microsoft.com/office/powerpoint/2010/main" val="1697097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implementations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232666"/>
              </p:ext>
            </p:extLst>
          </p:nvPr>
        </p:nvGraphicFramePr>
        <p:xfrm>
          <a:off x="804090" y="1806260"/>
          <a:ext cx="7535819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8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6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0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ronos Pro" charset="0"/>
                        <a:ea typeface="Cronos Pro" charset="0"/>
                        <a:cs typeface="Cronos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remove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Arrays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Association 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Hash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5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Red-black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9193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4091" y="4049082"/>
            <a:ext cx="7535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CronosPro-Regular"/>
                <a:cs typeface="CronosPro-Regular"/>
              </a:rPr>
              <a:t>Arrays:  </a:t>
            </a:r>
            <a:r>
              <a:rPr lang="en-US" sz="2400" dirty="0">
                <a:latin typeface="CronosPro-Regular"/>
                <a:cs typeface="CronosPro-Regular"/>
              </a:rPr>
              <a:t>fast, but keys must be integers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CronosPro-Regular"/>
                <a:cs typeface="CronosPro-Regular"/>
              </a:rPr>
              <a:t>Association lists: </a:t>
            </a:r>
            <a:r>
              <a:rPr lang="en-US" sz="2400" dirty="0">
                <a:latin typeface="CronosPro-Regular"/>
                <a:cs typeface="CronosPro-Regular"/>
              </a:rPr>
              <a:t>allow any keys, but slower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CronosPro-Regular"/>
                <a:cs typeface="CronosPro-Regular"/>
              </a:rPr>
              <a:t>Hash tables:  </a:t>
            </a:r>
            <a:r>
              <a:rPr lang="en-US" sz="2400" dirty="0">
                <a:latin typeface="CronosPro-Regular"/>
                <a:cs typeface="CronosPro-Regular"/>
              </a:rPr>
              <a:t>fast, but requires good hash function; and worst-case performance relaxed to expected &amp; amortized performance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CronosPro-Regular"/>
                <a:cs typeface="CronosPro-Regular"/>
              </a:rPr>
              <a:t>Red-black trees:  </a:t>
            </a:r>
            <a:r>
              <a:rPr lang="en-US" sz="2400" dirty="0">
                <a:latin typeface="CronosPro-Regular"/>
                <a:cs typeface="CronosPro-Regular"/>
              </a:rPr>
              <a:t>almost as fast, and immutable</a:t>
            </a:r>
            <a:endParaRPr lang="en-US" sz="2400" b="1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724851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implementations:  performance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44835" y="2173636"/>
          <a:ext cx="84543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4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4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Workload</a:t>
                      </a:r>
                      <a:r>
                        <a:rPr lang="en-US" sz="2800" baseline="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 1</a:t>
                      </a:r>
                      <a:endParaRPr lang="en-US" sz="2800" dirty="0">
                        <a:latin typeface="Cronos Pro" charset="0"/>
                        <a:ea typeface="Cronos Pro" charset="0"/>
                        <a:cs typeface="Cronos Pro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Workload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bg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insert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mem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insert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mem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ListSet</a:t>
                      </a:r>
                      <a:endParaRPr 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35s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106s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35s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106s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BstSet</a:t>
                      </a:r>
                      <a:endParaRPr 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130s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149s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0.07s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0.07s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RbSet</a:t>
                      </a:r>
                      <a:endParaRPr 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0.12s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0.07s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0.15s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0.08s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7372" y="5966848"/>
            <a:ext cx="604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 Pro" charset="0"/>
                <a:ea typeface="Cronos Pro" charset="0"/>
                <a:cs typeface="Cronos Pro" charset="0"/>
              </a:rPr>
              <a:t>MacBook, 1.3 GHz Intel Core m7, 8 GB RAM, median of three runs</a:t>
            </a:r>
          </a:p>
        </p:txBody>
      </p:sp>
    </p:spTree>
    <p:extLst>
      <p:ext uri="{BB962C8B-B14F-4D97-AF65-F5344CB8AC3E}">
        <p14:creationId xmlns:p14="http://schemas.microsoft.com/office/powerpoint/2010/main" val="1925676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Tony Hoare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76" y="1890793"/>
            <a:ext cx="3278322" cy="32783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4264" y="5457604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b. 1934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52447" y="1890793"/>
            <a:ext cx="3440624" cy="45410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>
                <a:latin typeface="Cronos Pro" charset="0"/>
                <a:ea typeface="Cronos Pro" charset="0"/>
                <a:cs typeface="Cronos Pro" charset="0"/>
              </a:rPr>
              <a:t>Turing Award Winner 1980</a:t>
            </a:r>
          </a:p>
          <a:p>
            <a:endParaRPr lang="en-US" sz="2400" dirty="0">
              <a:latin typeface="Cronos Pro" charset="0"/>
              <a:ea typeface="Cronos Pro" charset="0"/>
              <a:cs typeface="Cronos Pro" charset="0"/>
            </a:endParaRPr>
          </a:p>
          <a:p>
            <a:r>
              <a:rPr lang="en-US" sz="2400" i="1" dirty="0">
                <a:latin typeface="Cronos Pro" charset="0"/>
                <a:ea typeface="Cronos Pro" charset="0"/>
                <a:cs typeface="Cronos Pro" charset="0"/>
              </a:rPr>
              <a:t>For his fundamental contributions to the definition and design of programming languages.</a:t>
            </a:r>
          </a:p>
          <a:p>
            <a:endParaRPr lang="en-US" sz="2400" dirty="0">
              <a:latin typeface="Cronos Pro" charset="0"/>
              <a:ea typeface="Cronos Pro" charset="0"/>
              <a:cs typeface="Cronos Pro" charset="0"/>
            </a:endParaRPr>
          </a:p>
          <a:p>
            <a:r>
              <a:rPr lang="en-US" sz="2400" dirty="0">
                <a:latin typeface="Cronos Pro" charset="0"/>
                <a:ea typeface="Cronos Pro" charset="0"/>
                <a:cs typeface="Cronos Pro" charset="0"/>
              </a:rPr>
              <a:t>"We should forget about small efficiencies, say about 97% of the time: </a:t>
            </a:r>
            <a:r>
              <a:rPr lang="en-US" sz="2400" dirty="0">
                <a:solidFill>
                  <a:schemeClr val="accent6"/>
                </a:solidFill>
                <a:latin typeface="Cronos Pro" charset="0"/>
                <a:ea typeface="Cronos Pro" charset="0"/>
                <a:cs typeface="Cronos Pro" charset="0"/>
              </a:rPr>
              <a:t>premature</a:t>
            </a:r>
            <a:r>
              <a:rPr lang="en-US" sz="2400" dirty="0">
                <a:latin typeface="Cronos Pro" charset="0"/>
                <a:ea typeface="Cronos Pro" charset="0"/>
                <a:cs typeface="Cronos Pro" charset="0"/>
              </a:rPr>
              <a:t> optimization is the root of all evil."</a:t>
            </a:r>
          </a:p>
        </p:txBody>
      </p:sp>
    </p:spTree>
    <p:extLst>
      <p:ext uri="{BB962C8B-B14F-4D97-AF65-F5344CB8AC3E}">
        <p14:creationId xmlns:p14="http://schemas.microsoft.com/office/powerpoint/2010/main" val="1887588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[Monday] A4 released</a:t>
            </a:r>
          </a:p>
          <a:p>
            <a:r>
              <a:rPr lang="en-US" dirty="0"/>
              <a:t>[Tuesday] Discussion sections start</a:t>
            </a:r>
          </a:p>
          <a:p>
            <a:r>
              <a:rPr lang="en-US" dirty="0"/>
              <a:t>[Wednesday] Form partners on CMS</a:t>
            </a:r>
          </a:p>
          <a:p>
            <a:r>
              <a:rPr lang="en-US" dirty="0"/>
              <a:t>[Friday] MS0 due</a:t>
            </a:r>
            <a:endParaRPr lang="en-US" dirty="0">
              <a:solidFill>
                <a:schemeClr val="accent2"/>
              </a:solidFill>
            </a:endParaRPr>
          </a:p>
          <a:p>
            <a:pPr marL="342900" lvl="1" indent="-342900">
              <a:buFont typeface="Arial"/>
              <a:buChar char="•"/>
            </a:pPr>
            <a:endParaRPr lang="en-US" sz="3200" b="1" dirty="0"/>
          </a:p>
          <a:p>
            <a:pPr marL="342900" lvl="1" indent="-342900">
              <a:buFont typeface="Arial"/>
              <a:buChar char="•"/>
            </a:pPr>
            <a:endParaRPr lang="en-US" sz="3200" b="1" dirty="0"/>
          </a:p>
          <a:p>
            <a:pPr marL="342900" lvl="1" indent="-342900">
              <a:buFont typeface="Arial"/>
              <a:buChar char="•"/>
            </a:pPr>
            <a:endParaRPr lang="en-US" sz="3200" b="1" dirty="0"/>
          </a:p>
          <a:p>
            <a:pPr marL="342900" lvl="1" indent="-342900">
              <a:buFont typeface="Arial"/>
              <a:buChar char="•"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blissfully balanced.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237442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62676-4BE1-204F-8012-F40544DCC91B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7199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set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8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(BST)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tree:  every node has two subtrees</a:t>
            </a:r>
          </a:p>
          <a:p>
            <a:r>
              <a:rPr lang="en-US" dirty="0"/>
              <a:t>BST invariant:</a:t>
            </a:r>
          </a:p>
          <a:p>
            <a:pPr lvl="1"/>
            <a:r>
              <a:rPr lang="en-US" dirty="0"/>
              <a:t>all values in l are less than v</a:t>
            </a:r>
          </a:p>
          <a:p>
            <a:pPr lvl="1"/>
            <a:r>
              <a:rPr lang="en-US" dirty="0"/>
              <a:t>all values in r are greater than v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867266" y="2314033"/>
            <a:ext cx="2805195" cy="3098296"/>
            <a:chOff x="6109148" y="3528136"/>
            <a:chExt cx="2805195" cy="3098296"/>
          </a:xfrm>
        </p:grpSpPr>
        <p:sp>
          <p:nvSpPr>
            <p:cNvPr id="4" name="Rectangle 3"/>
            <p:cNvSpPr/>
            <p:nvPr/>
          </p:nvSpPr>
          <p:spPr>
            <a:xfrm>
              <a:off x="6992552" y="3528136"/>
              <a:ext cx="1038387" cy="650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ronosPro-Regular"/>
                  <a:cs typeface="CronosPro-Regular"/>
                </a:rPr>
                <a:t>v</a:t>
              </a:r>
            </a:p>
          </p:txBody>
        </p:sp>
        <p:sp>
          <p:nvSpPr>
            <p:cNvPr id="5" name="Triangle 4"/>
            <p:cNvSpPr/>
            <p:nvPr/>
          </p:nvSpPr>
          <p:spPr>
            <a:xfrm>
              <a:off x="6109148" y="4998195"/>
              <a:ext cx="883404" cy="1628237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ronosPro-Regular"/>
                  <a:cs typeface="CronosPro-Regular"/>
                </a:rPr>
                <a:t>l</a:t>
              </a:r>
            </a:p>
          </p:txBody>
        </p:sp>
        <p:sp>
          <p:nvSpPr>
            <p:cNvPr id="6" name="Triangle 5"/>
            <p:cNvSpPr/>
            <p:nvPr/>
          </p:nvSpPr>
          <p:spPr>
            <a:xfrm>
              <a:off x="8030939" y="4998195"/>
              <a:ext cx="883404" cy="1628237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ronosPro-Regular"/>
                  <a:cs typeface="CronosPro-Regular"/>
                </a:rPr>
                <a:t>r</a:t>
              </a:r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>
            <a:xfrm flipH="1">
              <a:off x="6550850" y="4179065"/>
              <a:ext cx="960896" cy="819130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7511745" y="4179065"/>
              <a:ext cx="960896" cy="819130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01E9613-40BD-2C4E-8438-C3770F6BB2D2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5575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implementations:  performance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44835" y="2173636"/>
          <a:ext cx="506493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4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Workload</a:t>
                      </a:r>
                      <a:r>
                        <a:rPr lang="en-US" sz="2800" baseline="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 1</a:t>
                      </a:r>
                      <a:endParaRPr lang="en-US" sz="2800" dirty="0">
                        <a:latin typeface="Cronos Pro" charset="0"/>
                        <a:ea typeface="Cronos Pro" charset="0"/>
                        <a:cs typeface="Cronos Pro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bg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insert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mem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ListSet</a:t>
                      </a:r>
                      <a:endParaRPr 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35s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106s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7372" y="5966848"/>
            <a:ext cx="604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 Pro" charset="0"/>
                <a:ea typeface="Cronos Pro" charset="0"/>
                <a:cs typeface="Cronos Pro" charset="0"/>
              </a:rPr>
              <a:t>MacBook, 1.3 GHz Intel Core m7, 8 GB RAM, median of three runs</a:t>
            </a:r>
          </a:p>
        </p:txBody>
      </p:sp>
    </p:spTree>
    <p:extLst>
      <p:ext uri="{BB962C8B-B14F-4D97-AF65-F5344CB8AC3E}">
        <p14:creationId xmlns:p14="http://schemas.microsoft.com/office/powerpoint/2010/main" val="10364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implementations:  performance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44835" y="2173636"/>
          <a:ext cx="5064936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4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Workload</a:t>
                      </a:r>
                      <a:r>
                        <a:rPr lang="en-US" sz="2800" baseline="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 1</a:t>
                      </a:r>
                      <a:endParaRPr lang="en-US" sz="2800" dirty="0">
                        <a:latin typeface="Cronos Pro" charset="0"/>
                        <a:ea typeface="Cronos Pro" charset="0"/>
                        <a:cs typeface="Cronos Pro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bg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insert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mem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ListSet</a:t>
                      </a:r>
                      <a:endParaRPr 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35s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106s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BstSet</a:t>
                      </a:r>
                      <a:endParaRPr 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130s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149s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7372" y="5966848"/>
            <a:ext cx="604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 Pro" charset="0"/>
                <a:ea typeface="Cronos Pro" charset="0"/>
                <a:cs typeface="Cronos Pro" charset="0"/>
              </a:rPr>
              <a:t>MacBook, 1.3 GHz Intel Core m7, 8 GB RAM, median of three runs</a:t>
            </a:r>
          </a:p>
        </p:txBody>
      </p:sp>
    </p:spTree>
    <p:extLst>
      <p:ext uri="{BB962C8B-B14F-4D97-AF65-F5344CB8AC3E}">
        <p14:creationId xmlns:p14="http://schemas.microsoft.com/office/powerpoint/2010/main" val="243352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implementations:  performance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44835" y="2173636"/>
          <a:ext cx="8454326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4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4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Workload</a:t>
                      </a:r>
                      <a:r>
                        <a:rPr lang="en-US" sz="2800" baseline="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 1</a:t>
                      </a:r>
                      <a:endParaRPr lang="en-US" sz="2800" dirty="0">
                        <a:latin typeface="Cronos Pro" charset="0"/>
                        <a:ea typeface="Cronos Pro" charset="0"/>
                        <a:cs typeface="Cronos Pro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Workload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bg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insert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mem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insert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mem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ListSet</a:t>
                      </a:r>
                      <a:endParaRPr 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35s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106s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35s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106s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BstSet</a:t>
                      </a:r>
                      <a:endParaRPr 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130s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149s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0.07s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0.07s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7372" y="5966848"/>
            <a:ext cx="604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 Pro" charset="0"/>
                <a:ea typeface="Cronos Pro" charset="0"/>
                <a:cs typeface="Cronos Pro" charset="0"/>
              </a:rPr>
              <a:t>MacBook, 1.3 GHz Intel Core m7, 8 GB RAM, median of three runs</a:t>
            </a:r>
          </a:p>
        </p:txBody>
      </p:sp>
    </p:spTree>
    <p:extLst>
      <p:ext uri="{BB962C8B-B14F-4D97-AF65-F5344CB8AC3E}">
        <p14:creationId xmlns:p14="http://schemas.microsoft.com/office/powerpoint/2010/main" val="209842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60000"/>
            <a:lumOff val="40000"/>
          </a:schemeClr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dash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6361</TotalTime>
  <Words>1759</Words>
  <Application>Microsoft Macintosh PowerPoint</Application>
  <PresentationFormat>On-screen Show (4:3)</PresentationFormat>
  <Paragraphs>380</Paragraphs>
  <Slides>35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Regular</vt:lpstr>
      <vt:lpstr>Courier</vt:lpstr>
      <vt:lpstr>Cronos Pro</vt:lpstr>
      <vt:lpstr>CronosPro-Regular</vt:lpstr>
      <vt:lpstr>Engravers MT</vt:lpstr>
      <vt:lpstr>Office Theme</vt:lpstr>
      <vt:lpstr>PowerPoint Presentation</vt:lpstr>
      <vt:lpstr>Review</vt:lpstr>
      <vt:lpstr>Running example: Sets</vt:lpstr>
      <vt:lpstr>List set</vt:lpstr>
      <vt:lpstr>BST set</vt:lpstr>
      <vt:lpstr>Binary search tree (BST)</vt:lpstr>
      <vt:lpstr>Set implementations:  performance</vt:lpstr>
      <vt:lpstr>Set implementations:  performance</vt:lpstr>
      <vt:lpstr>Set implementations:  performance</vt:lpstr>
      <vt:lpstr>Workloads</vt:lpstr>
      <vt:lpstr>Insert in random order </vt:lpstr>
      <vt:lpstr>Insert in linear order </vt:lpstr>
      <vt:lpstr>When trees get big</vt:lpstr>
      <vt:lpstr>Best case tree</vt:lpstr>
      <vt:lpstr>Performance of BST</vt:lpstr>
      <vt:lpstr>Balanced Trees</vt:lpstr>
      <vt:lpstr>Strategies for achieving balance</vt:lpstr>
      <vt:lpstr>Red-black trees</vt:lpstr>
      <vt:lpstr>Red-black trees</vt:lpstr>
      <vt:lpstr>Path length</vt:lpstr>
      <vt:lpstr>Examples of new nodes</vt:lpstr>
      <vt:lpstr>Okasaki’s algorithm</vt:lpstr>
      <vt:lpstr>Only four possible violations</vt:lpstr>
      <vt:lpstr>RB rotate (1 of 4)</vt:lpstr>
      <vt:lpstr>RB rotate (1 of 4)</vt:lpstr>
      <vt:lpstr>RB rotate (2 of 4)</vt:lpstr>
      <vt:lpstr>RB rotate (3 of 4)</vt:lpstr>
      <vt:lpstr>RB rotate (4 of 4)</vt:lpstr>
      <vt:lpstr>OCaml implementation</vt:lpstr>
      <vt:lpstr>Efficiency of red-black set</vt:lpstr>
      <vt:lpstr>Red-black dictionary</vt:lpstr>
      <vt:lpstr>Map implementations</vt:lpstr>
      <vt:lpstr>Set implementations:  performance</vt:lpstr>
      <vt:lpstr>Sir Tony Hoare</vt:lpstr>
      <vt:lpstr>Upcoming events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Nate Foster</cp:lastModifiedBy>
  <cp:revision>572</cp:revision>
  <cp:lastPrinted>2017-10-03T13:15:42Z</cp:lastPrinted>
  <dcterms:created xsi:type="dcterms:W3CDTF">2014-08-25T19:49:24Z</dcterms:created>
  <dcterms:modified xsi:type="dcterms:W3CDTF">2020-04-05T18:21:19Z</dcterms:modified>
</cp:coreProperties>
</file>