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545" r:id="rId2"/>
    <p:sldId id="443" r:id="rId3"/>
    <p:sldId id="602" r:id="rId4"/>
    <p:sldId id="603" r:id="rId5"/>
    <p:sldId id="601" r:id="rId6"/>
    <p:sldId id="606" r:id="rId7"/>
    <p:sldId id="608" r:id="rId8"/>
    <p:sldId id="609" r:id="rId9"/>
    <p:sldId id="610" r:id="rId10"/>
    <p:sldId id="611" r:id="rId11"/>
    <p:sldId id="612" r:id="rId12"/>
    <p:sldId id="572" r:id="rId13"/>
    <p:sldId id="694" r:id="rId14"/>
    <p:sldId id="716" r:id="rId15"/>
    <p:sldId id="727" r:id="rId16"/>
    <p:sldId id="695" r:id="rId17"/>
    <p:sldId id="738" r:id="rId18"/>
    <p:sldId id="743" r:id="rId19"/>
    <p:sldId id="721" r:id="rId20"/>
    <p:sldId id="728" r:id="rId21"/>
    <p:sldId id="735" r:id="rId22"/>
    <p:sldId id="737" r:id="rId23"/>
    <p:sldId id="715" r:id="rId24"/>
    <p:sldId id="717" r:id="rId25"/>
    <p:sldId id="718" r:id="rId26"/>
    <p:sldId id="734" r:id="rId27"/>
    <p:sldId id="740" r:id="rId28"/>
    <p:sldId id="736" r:id="rId29"/>
    <p:sldId id="742" r:id="rId30"/>
    <p:sldId id="741" r:id="rId31"/>
    <p:sldId id="54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/>
    <p:restoredTop sz="45850" autoAdjust="0"/>
  </p:normalViewPr>
  <p:slideViewPr>
    <p:cSldViewPr snapToGrid="0" snapToObjects="1">
      <p:cViewPr varScale="1">
        <p:scale>
          <a:sx n="55" d="100"/>
          <a:sy n="55" d="100"/>
        </p:scale>
        <p:origin x="37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Might not have equation for every possible interaction, because some might not be meaningful.</a:t>
            </a:r>
          </a:p>
          <a:p>
            <a:r>
              <a:rPr lang="en-US" dirty="0"/>
              <a:t>For example, [peek empty] and  [pop empty] not included here, because they are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9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8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can’t completely get rid of [remove] in those last two equations, but we can ensure it’s applied to a smaller input.</a:t>
            </a:r>
          </a:p>
          <a:p>
            <a:r>
              <a:rPr lang="en-US" dirty="0"/>
              <a:t>Recursively, eventually that means it could get down to [empty].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22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3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Proof.</a:t>
            </a:r>
          </a:p>
          <a:p>
            <a:endParaRPr lang="en-US" dirty="0"/>
          </a:p>
          <a:p>
            <a:r>
              <a:rPr lang="en-US" dirty="0"/>
              <a:t>By extensionality, we need to show:</a:t>
            </a:r>
          </a:p>
          <a:p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, ((map f) &lt;&lt; (map g)) </a:t>
            </a:r>
            <a:r>
              <a:rPr lang="en-US" dirty="0" err="1"/>
              <a:t>lst</a:t>
            </a:r>
            <a:r>
              <a:rPr lang="en-US" dirty="0"/>
              <a:t> = map (f &lt;&lt; g) </a:t>
            </a:r>
            <a:r>
              <a:rPr lang="en-US" dirty="0" err="1"/>
              <a:t>lst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((map f) &lt;&lt; (map g)) </a:t>
            </a:r>
            <a:r>
              <a:rPr lang="en-US" dirty="0" err="1"/>
              <a:t>lst</a:t>
            </a:r>
            <a:r>
              <a:rPr lang="en-US" dirty="0"/>
              <a:t> 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&lt;&lt; }</a:t>
            </a:r>
          </a:p>
          <a:p>
            <a:r>
              <a:rPr lang="en-US" dirty="0"/>
              <a:t>  (map f) ((map g)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=   { remove </a:t>
            </a:r>
            <a:r>
              <a:rPr lang="en-US" dirty="0" err="1"/>
              <a:t>parens</a:t>
            </a:r>
            <a:r>
              <a:rPr lang="en-US" dirty="0"/>
              <a:t> }</a:t>
            </a:r>
          </a:p>
          <a:p>
            <a:r>
              <a:rPr lang="en-US" dirty="0"/>
              <a:t>  map f (map g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So we need to show: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, map f (map g </a:t>
            </a:r>
            <a:r>
              <a:rPr lang="en-US" dirty="0" err="1"/>
              <a:t>lst</a:t>
            </a:r>
            <a:r>
              <a:rPr lang="en-US" dirty="0"/>
              <a:t>) = map (f &lt;&lt; g) </a:t>
            </a:r>
            <a:r>
              <a:rPr lang="en-US" dirty="0" err="1"/>
              <a:t>lst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do so by induction on </a:t>
            </a:r>
            <a:r>
              <a:rPr lang="en-US" dirty="0" err="1"/>
              <a:t>lst</a:t>
            </a:r>
            <a:r>
              <a:rPr lang="en-US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n-US" dirty="0" err="1"/>
              <a:t>lst</a:t>
            </a:r>
            <a:r>
              <a:rPr lang="en-US" dirty="0"/>
              <a:t>) = map f (map g </a:t>
            </a:r>
            <a:r>
              <a:rPr lang="en-US" dirty="0" err="1"/>
              <a:t>lst</a:t>
            </a:r>
            <a:r>
              <a:rPr lang="en-US" dirty="0"/>
              <a:t>) = map (f &lt;&lt; g) </a:t>
            </a:r>
            <a:r>
              <a:rPr lang="en-US" dirty="0" err="1"/>
              <a:t>lst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 case: </a:t>
            </a:r>
            <a:r>
              <a:rPr lang="en-US" dirty="0" err="1"/>
              <a:t>lst</a:t>
            </a:r>
            <a:r>
              <a:rPr lang="en-US" dirty="0"/>
              <a:t> =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Show: map f (map g []) = map (f &lt;&lt; g)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f (map g [])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f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(f &lt;&lt; g)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Inductive case:  </a:t>
            </a:r>
            <a:r>
              <a:rPr lang="en-US" dirty="0" err="1"/>
              <a:t>lst</a:t>
            </a:r>
            <a:r>
              <a:rPr lang="en-US" dirty="0"/>
              <a:t> = h ::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IH: map f (map g t) = map (f &lt;&lt; g)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Show:  Show: map f (map g (h :: t)) = map (f &lt;&lt; g) (h :: 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f (map g (h :: t))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inner map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f (g h :: map g 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outer map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f (g h) :: map f (map g 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IH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f (g h) :: map (f &lt;&lt; g)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(f &lt;&lt; g) (h :: 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map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(f &lt;&lt; g) h :: map (f &lt;&lt; g)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first &lt;&lt;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f (g h) :: map (f &lt;&lt; g)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0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Proof: by induction on t</a:t>
            </a:r>
          </a:p>
          <a:p>
            <a:r>
              <a:rPr lang="en-US" dirty="0"/>
              <a:t>P(t) = leaves t = 1 + nodes t</a:t>
            </a:r>
          </a:p>
          <a:p>
            <a:endParaRPr lang="en-US" dirty="0"/>
          </a:p>
          <a:p>
            <a:r>
              <a:rPr lang="en-US" dirty="0"/>
              <a:t>Base case:  t = Leaf</a:t>
            </a:r>
          </a:p>
          <a:p>
            <a:r>
              <a:rPr lang="en-US" dirty="0"/>
              <a:t>Show: leaves Leaf = 1 + nodes Leaf</a:t>
            </a:r>
          </a:p>
          <a:p>
            <a:endParaRPr lang="en-US" dirty="0"/>
          </a:p>
          <a:p>
            <a:r>
              <a:rPr lang="en-US" dirty="0"/>
              <a:t>  leaves Leaf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r>
              <a:rPr lang="en-US" dirty="0"/>
              <a:t>  1</a:t>
            </a:r>
          </a:p>
          <a:p>
            <a:endParaRPr lang="en-US" dirty="0"/>
          </a:p>
          <a:p>
            <a:r>
              <a:rPr lang="en-US" dirty="0"/>
              <a:t>  1 + nodes Leaf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r>
              <a:rPr lang="en-US" dirty="0"/>
              <a:t>  1 + 0</a:t>
            </a:r>
          </a:p>
          <a:p>
            <a:r>
              <a:rPr lang="en-US" dirty="0"/>
              <a:t>=   { algebra }</a:t>
            </a:r>
          </a:p>
          <a:p>
            <a:r>
              <a:rPr lang="en-US" dirty="0"/>
              <a:t>  1</a:t>
            </a:r>
          </a:p>
          <a:p>
            <a:endParaRPr lang="en-US" dirty="0"/>
          </a:p>
          <a:p>
            <a:r>
              <a:rPr lang="en-US" dirty="0"/>
              <a:t>Inductive case:  t = Node (l, v, r)</a:t>
            </a:r>
          </a:p>
          <a:p>
            <a:r>
              <a:rPr lang="en-US" dirty="0"/>
              <a:t>IH1:  leaves l = 1 + nodes l</a:t>
            </a:r>
          </a:p>
          <a:p>
            <a:r>
              <a:rPr lang="en-US" dirty="0"/>
              <a:t>IH2:  leaves r = 1 + nodes r</a:t>
            </a:r>
          </a:p>
          <a:p>
            <a:r>
              <a:rPr lang="en-US" dirty="0"/>
              <a:t>Show:  leaves (Node (l, v, r)) = 1 + nodes (Node (l, v, r))</a:t>
            </a:r>
          </a:p>
          <a:p>
            <a:endParaRPr lang="en-US" dirty="0"/>
          </a:p>
          <a:p>
            <a:r>
              <a:rPr lang="en-US" dirty="0"/>
              <a:t>  leaves (Node (l, v, r))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r>
              <a:rPr lang="en-US" dirty="0"/>
              <a:t>  leaves l + leaves r</a:t>
            </a:r>
          </a:p>
          <a:p>
            <a:r>
              <a:rPr lang="en-US" dirty="0"/>
              <a:t>=   { IH1 }</a:t>
            </a:r>
          </a:p>
          <a:p>
            <a:r>
              <a:rPr lang="en-US" dirty="0"/>
              <a:t>  1 + nodes l + leaves r</a:t>
            </a:r>
          </a:p>
          <a:p>
            <a:r>
              <a:rPr lang="en-US" dirty="0"/>
              <a:t>=   { IH 2}</a:t>
            </a:r>
          </a:p>
          <a:p>
            <a:r>
              <a:rPr lang="en-US" dirty="0"/>
              <a:t>  1 + nodes l + 1 + nodes r</a:t>
            </a:r>
          </a:p>
          <a:p>
            <a:r>
              <a:rPr lang="en-US" dirty="0"/>
              <a:t>=   { algebra }</a:t>
            </a:r>
          </a:p>
          <a:p>
            <a:r>
              <a:rPr lang="en-US" dirty="0"/>
              <a:t>  2 + nodes l + nodes r</a:t>
            </a:r>
          </a:p>
          <a:p>
            <a:endParaRPr lang="en-US" dirty="0"/>
          </a:p>
          <a:p>
            <a:r>
              <a:rPr lang="en-US" dirty="0"/>
              <a:t>  1 + nodes (Node (l, v, r))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r>
              <a:rPr lang="en-US" dirty="0"/>
              <a:t>  1 + 1 + nodes l + nodes r</a:t>
            </a:r>
          </a:p>
          <a:p>
            <a:r>
              <a:rPr lang="en-US" dirty="0"/>
              <a:t>=   { algebra }</a:t>
            </a:r>
          </a:p>
          <a:p>
            <a:r>
              <a:rPr lang="en-US" dirty="0"/>
              <a:t>  2 + nodes l + nodes r</a:t>
            </a:r>
          </a:p>
          <a:p>
            <a:endParaRPr lang="en-US" dirty="0"/>
          </a:p>
          <a:p>
            <a:r>
              <a:rPr lang="en-US" dirty="0"/>
              <a:t>QED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lack of [option]s.  So [peek] (and probably [pop]) must involve some exceptions.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Colors will become meaningful later in lecture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4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analogy:  in algebra we have similar specifications based on equalities between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73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68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about Programs, part II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scene: One Ring Donuts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3F8F-8980-7441-9788-5A87E296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leaves and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1DAB-4527-CF4B-8FCC-EC21C045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function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Leaf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l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_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r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nodes l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nodes r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leaves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function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Leaf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l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_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r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leaves l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leaves 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Cronos Pro" panose="020C0502030403020304" pitchFamily="34" charset="77"/>
              </a:rPr>
              <a:t>Theorem:  </a:t>
            </a:r>
            <a:r>
              <a:rPr lang="en-US" sz="4000" dirty="0" err="1">
                <a:solidFill>
                  <a:srgbClr val="000000"/>
                </a:solidFill>
                <a:latin typeface="Cronos Pro" panose="020C0502030403020304" pitchFamily="34" charset="77"/>
              </a:rPr>
              <a:t>forall</a:t>
            </a:r>
            <a:r>
              <a:rPr lang="en-US" sz="4000" dirty="0">
                <a:solidFill>
                  <a:srgbClr val="000000"/>
                </a:solidFill>
                <a:latin typeface="Cronos Pro" panose="020C0502030403020304" pitchFamily="34" charset="77"/>
              </a:rPr>
              <a:t> t, leaves t = 1 + nodes 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1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52501-B1A0-2A45-B1A1-E3A143EF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vs.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3D492-ABC9-304E-8414-71C855D73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induction principles tell us about</a:t>
            </a:r>
          </a:p>
        </p:txBody>
      </p:sp>
    </p:spTree>
    <p:extLst>
      <p:ext uri="{BB962C8B-B14F-4D97-AF65-F5344CB8AC3E}">
        <p14:creationId xmlns:p14="http://schemas.microsoft.com/office/powerpoint/2010/main" val="349337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vs. recursion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Inductive proofs are like recursive programs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629A01-13FE-DA45-8A66-200C45F873E4}"/>
              </a:ext>
            </a:extLst>
          </p:cNvPr>
          <p:cNvGraphicFramePr>
            <a:graphicFrameLocks noGrp="1"/>
          </p:cNvGraphicFramePr>
          <p:nvPr/>
        </p:nvGraphicFramePr>
        <p:xfrm>
          <a:off x="590844" y="2722135"/>
          <a:ext cx="8095956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8652">
                  <a:extLst>
                    <a:ext uri="{9D8B030D-6E8A-4147-A177-3AD203B41FA5}">
                      <a16:colId xmlns:a16="http://schemas.microsoft.com/office/drawing/2014/main" val="2013467774"/>
                    </a:ext>
                  </a:extLst>
                </a:gridCol>
                <a:gridCol w="2698652">
                  <a:extLst>
                    <a:ext uri="{9D8B030D-6E8A-4147-A177-3AD203B41FA5}">
                      <a16:colId xmlns:a16="http://schemas.microsoft.com/office/drawing/2014/main" val="3711376550"/>
                    </a:ext>
                  </a:extLst>
                </a:gridCol>
                <a:gridCol w="2698652">
                  <a:extLst>
                    <a:ext uri="{9D8B030D-6E8A-4147-A177-3AD203B41FA5}">
                      <a16:colId xmlns:a16="http://schemas.microsoft.com/office/drawing/2014/main" val="1330899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Proofs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2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Per constructor…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One proof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One pattern-matching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8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On smaller value…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Use 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Make recursive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8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46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Algebraic Specifications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2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455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Stack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peek 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push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pop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43EB-731B-294E-A6D0-88BD88EA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83232-DFE7-B546-AFF9-DE35A4DA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dirty="0">
                <a:solidFill>
                  <a:srgbClr val="565656"/>
                </a:solidFill>
                <a:latin typeface="Courier" pitchFamily="2" charset="0"/>
              </a:rPr>
              <a:t>(** [push x s] is the stack [s]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 pitchFamily="2" charset="0"/>
              </a:rPr>
              <a:t>      with [x] pushed on the top *)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b="1" dirty="0" err="1">
                <a:solidFill>
                  <a:srgbClr val="6B0001"/>
                </a:solidFill>
                <a:latin typeface="Courier" pitchFamily="2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push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a stack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a stack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B31AE0E-FB04-1A4E-819B-0224049AAFD6}"/>
              </a:ext>
            </a:extLst>
          </p:cNvPr>
          <p:cNvSpPr/>
          <p:nvPr/>
        </p:nvSpPr>
        <p:spPr>
          <a:xfrm>
            <a:off x="3462528" y="4608575"/>
            <a:ext cx="2816352" cy="1700149"/>
          </a:xfrm>
          <a:prstGeom prst="wedgeRoundRectCallout">
            <a:avLst>
              <a:gd name="adj1" fmla="val 24784"/>
              <a:gd name="adj2" fmla="val -16384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Not suitable for verification: no equational proof suggested by spec</a:t>
            </a:r>
          </a:p>
        </p:txBody>
      </p:sp>
    </p:spTree>
    <p:extLst>
      <p:ext uri="{BB962C8B-B14F-4D97-AF65-F5344CB8AC3E}">
        <p14:creationId xmlns:p14="http://schemas.microsoft.com/office/powerpoint/2010/main" val="357020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peek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pop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A637D32-D4E1-4D4D-A02E-56A27AA488C4}"/>
              </a:ext>
            </a:extLst>
          </p:cNvPr>
          <p:cNvSpPr/>
          <p:nvPr/>
        </p:nvSpPr>
        <p:spPr>
          <a:xfrm>
            <a:off x="1161288" y="5035296"/>
            <a:ext cx="6821424" cy="9079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Every equation shows how to simplify an expression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F17FA9-BE84-7545-AEBA-769A7D53C0CB}"/>
              </a:ext>
            </a:extLst>
          </p:cNvPr>
          <p:cNvSpPr/>
          <p:nvPr/>
        </p:nvSpPr>
        <p:spPr>
          <a:xfrm>
            <a:off x="6675824" y="661472"/>
            <a:ext cx="246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aka </a:t>
            </a:r>
            <a:r>
              <a:rPr lang="en-US" i="1" dirty="0">
                <a:latin typeface="Cronos Pro" panose="020C0502030403020304" pitchFamily="34" charset="77"/>
              </a:rPr>
              <a:t>algebraic specification</a:t>
            </a:r>
          </a:p>
        </p:txBody>
      </p:sp>
    </p:spTree>
    <p:extLst>
      <p:ext uri="{BB962C8B-B14F-4D97-AF65-F5344CB8AC3E}">
        <p14:creationId xmlns:p14="http://schemas.microsoft.com/office/powerpoint/2010/main" val="5427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9365-52F9-D740-B592-5C2E76B7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6096-6B05-CE4D-8769-F57DBE62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peek (pop (push 1 (push 2 empty)))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{ simplify pop/push with </a:t>
            </a:r>
            <a:r>
              <a:rPr lang="en-US" dirty="0" err="1">
                <a:solidFill>
                  <a:schemeClr val="tx2"/>
                </a:solidFill>
              </a:rPr>
              <a:t>eq</a:t>
            </a:r>
            <a:r>
              <a:rPr lang="en-US" dirty="0">
                <a:solidFill>
                  <a:schemeClr val="tx2"/>
                </a:solidFill>
              </a:rPr>
              <a:t> 4 }</a:t>
            </a:r>
          </a:p>
          <a:p>
            <a:pPr marL="0" indent="0">
              <a:buNone/>
            </a:pPr>
            <a:r>
              <a:rPr lang="en-US" dirty="0"/>
              <a:t>  peek (push 2 empty)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{ simplify peek/push with </a:t>
            </a:r>
            <a:r>
              <a:rPr lang="en-US" dirty="0" err="1">
                <a:solidFill>
                  <a:schemeClr val="tx2"/>
                </a:solidFill>
              </a:rPr>
              <a:t>eq</a:t>
            </a:r>
            <a:r>
              <a:rPr lang="en-US" dirty="0">
                <a:solidFill>
                  <a:schemeClr val="tx2"/>
                </a:solidFill>
              </a:rPr>
              <a:t> 3 }</a:t>
            </a:r>
          </a:p>
          <a:p>
            <a:pPr marL="0" indent="0">
              <a:buNone/>
            </a:pPr>
            <a:r>
              <a:rPr lang="en-US" dirty="0"/>
              <a:t> 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4999-65A2-B443-9C27-5B9D4429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E33D-D1C1-1B40-B08C-5313FCEA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(a + b) + c = a + (b + c)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+ b = b + 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+ 0 = 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+ (-a) = 0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(a * b) * c = a * (b * c)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* b = b * 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* 1 = 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* 0 = 0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* (b + c) = a * b + a * c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51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9294-23E1-604C-8A11-FE0158AA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implementation, as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4008-FC56-3D40-B495-B9AA85AB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Stack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struct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empty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is_empty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peek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hd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push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cons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pop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tl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end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4344-4093-7041-AC92-3752DFAEA185}"/>
              </a:ext>
            </a:extLst>
          </p:cNvPr>
          <p:cNvSpPr txBox="1"/>
          <p:nvPr/>
        </p:nvSpPr>
        <p:spPr>
          <a:xfrm>
            <a:off x="279799" y="6308725"/>
            <a:ext cx="8584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All of our equations hold simply “by evaluation” for this </a:t>
            </a:r>
            <a:r>
              <a:rPr lang="en-US" sz="2800" dirty="0" err="1">
                <a:solidFill>
                  <a:schemeClr val="accent6"/>
                </a:solidFill>
                <a:latin typeface="CronosPro-Regular"/>
                <a:cs typeface="CronosPro-Regular"/>
              </a:rPr>
              <a:t>impl</a:t>
            </a:r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Proofs about programs</a:t>
            </a:r>
          </a:p>
          <a:p>
            <a:r>
              <a:rPr lang="en-US" dirty="0"/>
              <a:t>Equational reasoning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 </a:t>
            </a:r>
          </a:p>
          <a:p>
            <a:r>
              <a:rPr lang="en-US" dirty="0"/>
              <a:t>Induction on natural numbers, lists, trees</a:t>
            </a:r>
          </a:p>
          <a:p>
            <a:r>
              <a:rPr lang="en-US" dirty="0"/>
              <a:t>Proofs about recursive functions on those types</a:t>
            </a:r>
            <a:endParaRPr lang="en-US" b="1" dirty="0"/>
          </a:p>
          <a:p>
            <a:r>
              <a:rPr lang="en-US" dirty="0"/>
              <a:t>Algebraic specifications of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5959-11D4-374D-8CEE-BBF07FA4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proof: </a:t>
            </a:r>
            <a:r>
              <a:rPr lang="en-US" dirty="0" err="1"/>
              <a:t>eq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371C-DF19-984E-B79C-530E6247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pop (push x s)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=   { </a:t>
            </a:r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eval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push and pop }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(x </a:t>
            </a:r>
            <a:r>
              <a:rPr lang="en-US" dirty="0">
                <a:latin typeface="Courier" pitchFamily="2" charset="0"/>
              </a:rPr>
              <a:t>::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=   { </a:t>
            </a:r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eval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tl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58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BA87-92A7-F446-BC41-830F6605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25BE1-F6C2-0549-B4DB-85C4AAEB6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4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BD790-3D4D-244B-A634-BED9AEEF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04B45-502E-6242-9C99-F92B6E9B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canonical: </a:t>
            </a:r>
            <a:r>
              <a:rPr lang="en-US" dirty="0"/>
              <a:t>conforming to some rule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build up structure</a:t>
            </a:r>
          </a:p>
          <a:p>
            <a:r>
              <a:rPr lang="en-US" dirty="0"/>
              <a:t>Not canonical:  </a:t>
            </a:r>
            <a:r>
              <a:rPr lang="en-US" dirty="0">
                <a:solidFill>
                  <a:schemeClr val="accent2"/>
                </a:solidFill>
              </a:rPr>
              <a:t>pop</a:t>
            </a:r>
            <a:r>
              <a:rPr lang="en-US" dirty="0"/>
              <a:t> (</a:t>
            </a:r>
            <a:r>
              <a:rPr lang="en-US" dirty="0">
                <a:solidFill>
                  <a:schemeClr val="accent1"/>
                </a:solidFill>
              </a:rPr>
              <a:t>push</a:t>
            </a:r>
            <a:r>
              <a:rPr lang="en-US" dirty="0"/>
              <a:t> 1 (</a:t>
            </a:r>
            <a:r>
              <a:rPr lang="en-US" dirty="0">
                <a:solidFill>
                  <a:schemeClr val="accent1"/>
                </a:solidFill>
              </a:rPr>
              <a:t>push</a:t>
            </a:r>
            <a:r>
              <a:rPr lang="en-US" dirty="0"/>
              <a:t> 2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r>
              <a:rPr lang="en-US" dirty="0"/>
              <a:t>))</a:t>
            </a:r>
          </a:p>
          <a:p>
            <a:r>
              <a:rPr lang="en-US" dirty="0"/>
              <a:t>Canonical:  </a:t>
            </a:r>
            <a:r>
              <a:rPr lang="en-US" dirty="0">
                <a:solidFill>
                  <a:schemeClr val="accent1"/>
                </a:solidFill>
              </a:rPr>
              <a:t>push</a:t>
            </a:r>
            <a:r>
              <a:rPr lang="en-US" dirty="0"/>
              <a:t> 2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Every value of data structure can be created solely with operations that create canonical forms</a:t>
            </a:r>
          </a:p>
        </p:txBody>
      </p:sp>
    </p:spTree>
    <p:extLst>
      <p:ext uri="{BB962C8B-B14F-4D97-AF65-F5344CB8AC3E}">
        <p14:creationId xmlns:p14="http://schemas.microsoft.com/office/powerpoint/2010/main" val="3346822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Generator:  </a:t>
            </a:r>
            <a:r>
              <a:rPr lang="en-US" dirty="0">
                <a:solidFill>
                  <a:schemeClr val="accent1"/>
                </a:solidFill>
              </a:rPr>
              <a:t>create canonical form</a:t>
            </a:r>
          </a:p>
          <a:p>
            <a:r>
              <a:rPr lang="en-US" b="1" dirty="0">
                <a:solidFill>
                  <a:schemeClr val="accent2"/>
                </a:solidFill>
              </a:rPr>
              <a:t>Manipulator:  </a:t>
            </a:r>
            <a:r>
              <a:rPr lang="en-US" dirty="0">
                <a:solidFill>
                  <a:schemeClr val="accent2"/>
                </a:solidFill>
              </a:rPr>
              <a:t>create non-canonical form</a:t>
            </a:r>
          </a:p>
          <a:p>
            <a:r>
              <a:rPr lang="en-US" b="1" dirty="0">
                <a:solidFill>
                  <a:schemeClr val="accent3"/>
                </a:solidFill>
              </a:rPr>
              <a:t>Query:  </a:t>
            </a:r>
            <a:r>
              <a:rPr lang="en-US" dirty="0">
                <a:solidFill>
                  <a:schemeClr val="accent3"/>
                </a:solidFill>
              </a:rPr>
              <a:t>create value of different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72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1337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Stack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peek 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2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push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pop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117020" y="1918823"/>
            <a:ext cx="1584809" cy="504496"/>
          </a:xfrm>
          <a:prstGeom prst="wedgeRoundRectCallout">
            <a:avLst>
              <a:gd name="adj1" fmla="val -102622"/>
              <a:gd name="adj2" fmla="val 11933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951586" y="5942111"/>
            <a:ext cx="1900061" cy="504496"/>
          </a:xfrm>
          <a:prstGeom prst="wedgeRoundRectCallout">
            <a:avLst>
              <a:gd name="adj1" fmla="val -60953"/>
              <a:gd name="adj2" fmla="val -15937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manipulator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7701830" y="3064207"/>
            <a:ext cx="1355834" cy="504496"/>
          </a:xfrm>
          <a:prstGeom prst="wedgeRoundRectCallout">
            <a:avLst>
              <a:gd name="adj1" fmla="val -82461"/>
              <a:gd name="adj2" fmla="val 46875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query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CC22795-6A90-714F-92E1-CB9BF853892B}"/>
              </a:ext>
            </a:extLst>
          </p:cNvPr>
          <p:cNvSpPr/>
          <p:nvPr/>
        </p:nvSpPr>
        <p:spPr>
          <a:xfrm>
            <a:off x="7472855" y="4936430"/>
            <a:ext cx="1584809" cy="504496"/>
          </a:xfrm>
          <a:prstGeom prst="wedgeRoundRectCallout">
            <a:avLst>
              <a:gd name="adj1" fmla="val -64926"/>
              <a:gd name="adj2" fmla="val -6916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226523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264" y="4100015"/>
            <a:ext cx="6480048" cy="19429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true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false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peek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pop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s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DC81FA-DFC0-A246-82D2-E7F1D65F6F5A}"/>
              </a:ext>
            </a:extLst>
          </p:cNvPr>
          <p:cNvSpPr/>
          <p:nvPr/>
        </p:nvSpPr>
        <p:spPr>
          <a:xfrm>
            <a:off x="5300923" y="2245238"/>
            <a:ext cx="1457161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3D21AB1-CA10-7044-A2F8-06E5F1E793ED}"/>
              </a:ext>
            </a:extLst>
          </p:cNvPr>
          <p:cNvSpPr/>
          <p:nvPr/>
        </p:nvSpPr>
        <p:spPr>
          <a:xfrm>
            <a:off x="1603264" y="2620520"/>
            <a:ext cx="1694471" cy="5334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manipulator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4F39E1D-E1B1-7043-BC61-A5F1C7D5EB03}"/>
              </a:ext>
            </a:extLst>
          </p:cNvPr>
          <p:cNvSpPr/>
          <p:nvPr/>
        </p:nvSpPr>
        <p:spPr>
          <a:xfrm>
            <a:off x="1764700" y="1866055"/>
            <a:ext cx="1371600" cy="533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F96CC-4D2D-B247-B73D-F6AEC033BFD6}"/>
              </a:ext>
            </a:extLst>
          </p:cNvPr>
          <p:cNvSpPr txBox="1"/>
          <p:nvPr/>
        </p:nvSpPr>
        <p:spPr>
          <a:xfrm>
            <a:off x="4026658" y="1890484"/>
            <a:ext cx="545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CronosPro-Regular"/>
                <a:cs typeface="CronosPro-Regular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468FED-8EB4-2A43-9292-9AA461D76B31}"/>
              </a:ext>
            </a:extLst>
          </p:cNvPr>
          <p:cNvSpPr txBox="1"/>
          <p:nvPr/>
        </p:nvSpPr>
        <p:spPr>
          <a:xfrm>
            <a:off x="2188013" y="6315456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Note what’s missing:  </a:t>
            </a:r>
            <a:r>
              <a:rPr lang="en-US" dirty="0">
                <a:solidFill>
                  <a:schemeClr val="accent3"/>
                </a:solidFill>
                <a:latin typeface="CronosPro-Regular"/>
                <a:cs typeface="CronosPro-Regular"/>
              </a:rPr>
              <a:t>peek</a:t>
            </a:r>
            <a:r>
              <a:rPr lang="en-US" dirty="0">
                <a:latin typeface="CronosPro-Regular"/>
                <a:cs typeface="CronosPro-Regula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ronosPro-Regular"/>
                <a:cs typeface="CronosPro-Regular"/>
              </a:rPr>
              <a:t>empty</a:t>
            </a:r>
            <a:r>
              <a:rPr lang="en-US" dirty="0">
                <a:latin typeface="CronosPro-Regular"/>
                <a:cs typeface="CronosPro-Regular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ronosPro-Regular"/>
                <a:cs typeface="CronosPro-Regular"/>
              </a:rPr>
              <a:t>pop</a:t>
            </a:r>
            <a:r>
              <a:rPr lang="en-US" dirty="0">
                <a:latin typeface="CronosPro-Regular"/>
                <a:cs typeface="CronosPro-Regula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ronosPro-Regular"/>
                <a:cs typeface="CronosPro-Regular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63730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64B5E-22BC-B544-9D2B-2E7E8ECD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863C5-3CCB-214B-9665-F3ACEE0FB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72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513D5-2EAA-6449-B91C-DA2A64F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5C7E1-2085-9147-BE18-3F985110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module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latin typeface="Courier" pitchFamily="2" charset="0"/>
              </a:rPr>
              <a:t>type</a:t>
            </a:r>
            <a:r>
              <a:rPr lang="en-US" dirty="0">
                <a:latin typeface="Courier" pitchFamily="2" charset="0"/>
              </a:rPr>
              <a:t> Set = </a:t>
            </a:r>
            <a:r>
              <a:rPr lang="en-US" b="1" dirty="0">
                <a:latin typeface="Courier" pitchFamily="2" charset="0"/>
              </a:rPr>
              <a:t>sig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>
                <a:latin typeface="Courier" pitchFamily="2" charset="0"/>
              </a:rPr>
              <a:t>type</a:t>
            </a:r>
            <a:r>
              <a:rPr lang="en-US" dirty="0">
                <a:latin typeface="Courier" pitchFamily="2" charset="0"/>
              </a:rPr>
              <a:t> 'a 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empty : 'a 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is_empty</a:t>
            </a:r>
            <a:r>
              <a:rPr lang="en-US" dirty="0">
                <a:latin typeface="Courier" pitchFamily="2" charset="0"/>
              </a:rPr>
              <a:t> : 'a t -&gt; </a:t>
            </a:r>
            <a:r>
              <a:rPr lang="en-US" b="1" dirty="0">
                <a:latin typeface="Courier" pitchFamily="2" charset="0"/>
              </a:rPr>
              <a:t>bool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add : 'a -&gt; 'a t -&gt; 'a 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mem : 'a -&gt; 'a t -&gt; </a:t>
            </a:r>
            <a:r>
              <a:rPr lang="en-US" b="1" dirty="0">
                <a:latin typeface="Courier" pitchFamily="2" charset="0"/>
              </a:rPr>
              <a:t>bool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remove : 'a -&gt; 'a t -&gt; 'a t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end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54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513D5-2EAA-6449-B91C-DA2A64F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5C7E1-2085-9147-BE18-3F985110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Set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sig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 empty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3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pitchFamily="2" charset="0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 : 'a t -&gt; </a:t>
            </a:r>
            <a:r>
              <a:rPr lang="en-US" b="1" dirty="0">
                <a:solidFill>
                  <a:schemeClr val="accent3"/>
                </a:solidFill>
                <a:latin typeface="Courier" pitchFamily="2" charset="0"/>
              </a:rPr>
              <a:t>bool</a:t>
            </a:r>
            <a:endParaRPr lang="en-US" dirty="0">
              <a:solidFill>
                <a:schemeClr val="accent3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 add : 'a -&gt; 'a t -&gt;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3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 mem : 'a -&gt; 'a t -&gt; </a:t>
            </a:r>
            <a:r>
              <a:rPr lang="en-US" b="1" dirty="0">
                <a:solidFill>
                  <a:schemeClr val="accent3"/>
                </a:solidFill>
                <a:latin typeface="Courier" pitchFamily="2" charset="0"/>
              </a:rPr>
              <a:t>bool</a:t>
            </a:r>
            <a:endParaRPr lang="en-US" dirty="0">
              <a:solidFill>
                <a:schemeClr val="accent3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2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 remove : 'a -&gt; 'a t -&gt; 'a 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end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13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equations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DC81FA-DFC0-A246-82D2-E7F1D65F6F5A}"/>
              </a:ext>
            </a:extLst>
          </p:cNvPr>
          <p:cNvSpPr/>
          <p:nvPr/>
        </p:nvSpPr>
        <p:spPr>
          <a:xfrm>
            <a:off x="5300923" y="2245238"/>
            <a:ext cx="1457161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empty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3D21AB1-CA10-7044-A2F8-06E5F1E793ED}"/>
              </a:ext>
            </a:extLst>
          </p:cNvPr>
          <p:cNvSpPr/>
          <p:nvPr/>
        </p:nvSpPr>
        <p:spPr>
          <a:xfrm>
            <a:off x="1603264" y="3352040"/>
            <a:ext cx="1694471" cy="5334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remove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4F39E1D-E1B1-7043-BC61-A5F1C7D5EB03}"/>
              </a:ext>
            </a:extLst>
          </p:cNvPr>
          <p:cNvSpPr/>
          <p:nvPr/>
        </p:nvSpPr>
        <p:spPr>
          <a:xfrm>
            <a:off x="1764700" y="1866055"/>
            <a:ext cx="1371600" cy="533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ronosPro-Regular"/>
                <a:cs typeface="CronosPro-Regular"/>
              </a:rPr>
              <a:t>is_empty</a:t>
            </a:r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F96CC-4D2D-B247-B73D-F6AEC033BFD6}"/>
              </a:ext>
            </a:extLst>
          </p:cNvPr>
          <p:cNvSpPr txBox="1"/>
          <p:nvPr/>
        </p:nvSpPr>
        <p:spPr>
          <a:xfrm>
            <a:off x="4026658" y="2244044"/>
            <a:ext cx="545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CronosPro-Regular"/>
                <a:cs typeface="CronosPro-Regular"/>
              </a:rPr>
              <a:t>x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E643CA-9D27-3E4A-A7B0-F26993FFAAF2}"/>
              </a:ext>
            </a:extLst>
          </p:cNvPr>
          <p:cNvSpPr/>
          <p:nvPr/>
        </p:nvSpPr>
        <p:spPr>
          <a:xfrm>
            <a:off x="1764700" y="2511938"/>
            <a:ext cx="1371600" cy="533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mem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384027-5EAA-494E-A3B2-B7072B3CE562}"/>
              </a:ext>
            </a:extLst>
          </p:cNvPr>
          <p:cNvSpPr/>
          <p:nvPr/>
        </p:nvSpPr>
        <p:spPr>
          <a:xfrm>
            <a:off x="5300922" y="2998480"/>
            <a:ext cx="1457161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954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 on naturals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properties P, 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if P(0)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>
                <a:latin typeface="Cronos Pro" panose="020C0502030403020304" pitchFamily="34" charset="77"/>
                <a:cs typeface="Courier"/>
              </a:rPr>
              <a:t> k, P(k) 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implies </a:t>
            </a:r>
            <a:r>
              <a:rPr lang="en-US" sz="3600">
                <a:latin typeface="Cronos Pro" panose="020C0502030403020304" pitchFamily="34" charset="77"/>
                <a:cs typeface="Courier"/>
              </a:rPr>
              <a:t>P(k+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1))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then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n, P(n))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Dominoeff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71" y="3769021"/>
            <a:ext cx="3600385" cy="27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05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DE2C-F3E9-1644-906F-1BA52BAB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0365-A774-AB41-B60A-787AB4C0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is_empty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r>
              <a:rPr lang="en-US" dirty="0"/>
              <a:t> = true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is_empty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false</a:t>
            </a:r>
          </a:p>
          <a:p>
            <a:r>
              <a:rPr lang="en-US" dirty="0">
                <a:solidFill>
                  <a:schemeClr val="accent3"/>
                </a:solidFill>
              </a:rPr>
              <a:t>mem</a:t>
            </a:r>
            <a:r>
              <a:rPr lang="en-US" dirty="0"/>
              <a:t> x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r>
              <a:rPr lang="en-US" dirty="0"/>
              <a:t> = false</a:t>
            </a:r>
          </a:p>
          <a:p>
            <a:r>
              <a:rPr lang="en-US" dirty="0">
                <a:solidFill>
                  <a:schemeClr val="accent3"/>
                </a:solidFill>
              </a:rPr>
              <a:t>mem</a:t>
            </a:r>
            <a:r>
              <a:rPr lang="en-US" dirty="0"/>
              <a:t> y 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true if x = y</a:t>
            </a:r>
          </a:p>
          <a:p>
            <a:r>
              <a:rPr lang="en-US" dirty="0">
                <a:solidFill>
                  <a:schemeClr val="accent3"/>
                </a:solidFill>
              </a:rPr>
              <a:t>mem</a:t>
            </a:r>
            <a:r>
              <a:rPr lang="en-US" dirty="0"/>
              <a:t> y 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mem y s if x &lt;&gt; y</a:t>
            </a:r>
          </a:p>
          <a:p>
            <a:r>
              <a:rPr lang="en-US" dirty="0">
                <a:solidFill>
                  <a:schemeClr val="accent2"/>
                </a:solidFill>
              </a:rPr>
              <a:t>remove</a:t>
            </a:r>
            <a:r>
              <a:rPr lang="en-US" dirty="0"/>
              <a:t> x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r>
              <a:rPr lang="en-US" dirty="0"/>
              <a:t> = empty</a:t>
            </a:r>
          </a:p>
          <a:p>
            <a:r>
              <a:rPr lang="en-US" dirty="0">
                <a:solidFill>
                  <a:schemeClr val="accent2"/>
                </a:solidFill>
              </a:rPr>
              <a:t>remove</a:t>
            </a:r>
            <a:r>
              <a:rPr lang="en-US" dirty="0"/>
              <a:t> y 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remove y s if x = y</a:t>
            </a:r>
          </a:p>
          <a:p>
            <a:r>
              <a:rPr lang="en-US" dirty="0">
                <a:solidFill>
                  <a:schemeClr val="accent2"/>
                </a:solidFill>
              </a:rPr>
              <a:t>remove</a:t>
            </a:r>
            <a:r>
              <a:rPr lang="en-US" dirty="0"/>
              <a:t> y 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add x (remove y s) if x &lt;&gt; y</a:t>
            </a:r>
          </a:p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3620835-65DF-5C43-934C-DA5F2768DA6C}"/>
              </a:ext>
            </a:extLst>
          </p:cNvPr>
          <p:cNvSpPr/>
          <p:nvPr/>
        </p:nvSpPr>
        <p:spPr>
          <a:xfrm>
            <a:off x="3848100" y="6007100"/>
            <a:ext cx="4559300" cy="762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RHS of </a:t>
            </a:r>
            <a:r>
              <a:rPr lang="en-US" sz="2400" dirty="0" err="1">
                <a:latin typeface="CronosPro-Regular"/>
                <a:cs typeface="CronosPro-Regular"/>
              </a:rPr>
              <a:t>eqn</a:t>
            </a:r>
            <a:r>
              <a:rPr lang="en-US" sz="2400" dirty="0">
                <a:latin typeface="CronosPro-Regular"/>
                <a:cs typeface="CronosPro-Regular"/>
              </a:rPr>
              <a:t> applies non-generator to smaller input than LHS</a:t>
            </a:r>
          </a:p>
        </p:txBody>
      </p:sp>
    </p:spTree>
    <p:extLst>
      <p:ext uri="{BB962C8B-B14F-4D97-AF65-F5344CB8AC3E}">
        <p14:creationId xmlns:p14="http://schemas.microsoft.com/office/powerpoint/2010/main" val="246826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r>
              <a:rPr lang="en-US" dirty="0"/>
              <a:t>[Friday]: Project MS2 due on CMS</a:t>
            </a:r>
          </a:p>
          <a:p>
            <a:r>
              <a:rPr lang="en-US" dirty="0"/>
              <a:t>[Monday/Tuesday]: Project MS2 demos</a:t>
            </a:r>
            <a:endParaRPr lang="en-US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This is verified.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 on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properties P, 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if P(</a:t>
            </a:r>
            <a:r>
              <a:rPr lang="en-US" sz="3600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[]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)</a:t>
            </a:r>
            <a:endParaRPr lang="en-US" sz="3600" dirty="0">
              <a:solidFill>
                <a:schemeClr val="accent6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</a:t>
            </a:r>
            <a:r>
              <a:rPr lang="en-US" sz="3600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h 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, P </a:t>
            </a:r>
            <a:r>
              <a:rPr lang="en-US" sz="3600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implies P (</a:t>
            </a:r>
            <a:r>
              <a:rPr lang="en-US" sz="3600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h :: 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then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, P </a:t>
            </a:r>
            <a:r>
              <a:rPr lang="en-US" sz="3600" dirty="0" err="1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Dominoeff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71" y="3769021"/>
            <a:ext cx="3600385" cy="27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8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Induction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2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Theorem: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, P(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Proof: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by induction on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= []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P([])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= h :: 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P(h :: t)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74484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B6C28B-D61A-6445-8781-6CD7D37A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88D5A3-98DE-C540-A8C1-CB52BF4F4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6358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Theorem:  </a:t>
            </a:r>
            <a:r>
              <a:rPr lang="en-US" dirty="0" err="1"/>
              <a:t>forall</a:t>
            </a:r>
            <a:r>
              <a:rPr lang="en-US" dirty="0"/>
              <a:t> f g,</a:t>
            </a:r>
          </a:p>
          <a:p>
            <a:pPr marL="0" indent="0">
              <a:buNone/>
            </a:pPr>
            <a:r>
              <a:rPr lang="en-US" dirty="0"/>
              <a:t>  (map f) &lt;&lt; (map g) = map (f &lt;&lt; g)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rec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map f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function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107D02"/>
                </a:solidFill>
                <a:latin typeface="Courier"/>
              </a:rPr>
              <a:t>[]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latin typeface="Courier"/>
              </a:rPr>
              <a:t>h</a:t>
            </a:r>
            <a:r>
              <a:rPr lang="en-US" sz="2800" dirty="0">
                <a:solidFill>
                  <a:srgbClr val="107D02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t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latin typeface="Courier"/>
              </a:rPr>
              <a:t>f h</a:t>
            </a:r>
            <a:r>
              <a:rPr lang="en-US" sz="2800" dirty="0">
                <a:solidFill>
                  <a:srgbClr val="107D02"/>
                </a:solidFill>
                <a:latin typeface="Courier"/>
              </a:rPr>
              <a:t> :: 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map f t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compose f g x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g x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28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(&lt;&lt;)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compose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531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347CA-54C2-6240-84BA-37DF7FC7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7AD7DC-FEDF-C94E-9EA3-A64DB119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tree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D6F24"/>
                </a:solidFill>
                <a:latin typeface="Courier"/>
              </a:rPr>
              <a:t>  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Leaf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D6F24"/>
                </a:solidFill>
                <a:latin typeface="Courier"/>
              </a:rPr>
              <a:t>  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Node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 err="1">
                <a:solidFill>
                  <a:srgbClr val="000000"/>
                </a:solidFill>
                <a:latin typeface="Courier"/>
              </a:rPr>
              <a:t>tree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*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 err="1">
                <a:solidFill>
                  <a:srgbClr val="000000"/>
                </a:solidFill>
                <a:latin typeface="Courier"/>
              </a:rPr>
              <a:t>tree</a:t>
            </a:r>
            <a:endParaRPr lang="fr-FR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sz="2800" dirty="0">
              <a:solidFill>
                <a:srgbClr val="000000"/>
              </a:solidFill>
              <a:latin typeface="Courier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474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 on </a:t>
            </a:r>
            <a:r>
              <a:rPr lang="en-US" dirty="0">
                <a:solidFill>
                  <a:schemeClr val="accent6"/>
                </a:solidFill>
              </a:rPr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56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 properties P,  </a:t>
            </a:r>
          </a:p>
          <a:p>
            <a:pPr marL="0" indent="0">
              <a:buNone/>
            </a:pPr>
            <a:r>
              <a:rPr lang="en-US" dirty="0">
                <a:latin typeface="Cronos Pro" panose="020C0502030403020304" pitchFamily="34" charset="77"/>
                <a:cs typeface="Courier"/>
              </a:rPr>
              <a:t>  if P(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Leaf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v </a:t>
            </a:r>
            <a:r>
              <a:rPr lang="en-US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r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ronos Pro" panose="020C0502030403020304" pitchFamily="34" charset="77"/>
                <a:cs typeface="Courier"/>
              </a:rPr>
              <a:t>    (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P(l)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 and 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P(r)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) implies P(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Node (l, v, r)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ronos Pro" panose="020C0502030403020304" pitchFamily="34" charset="77"/>
                <a:cs typeface="Courier"/>
              </a:rPr>
              <a:t>  then </a:t>
            </a:r>
            <a:r>
              <a:rPr lang="en-US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 t, P(t)</a:t>
            </a:r>
          </a:p>
        </p:txBody>
      </p:sp>
      <p:pic>
        <p:nvPicPr>
          <p:cNvPr id="4" name="Picture 3" descr="WoodenTreeInstallationbyQiuZhiji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65" y="4046061"/>
            <a:ext cx="3610278" cy="27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8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Induction 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50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Theorem: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t, P(t).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Proof: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by induction on 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Case: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Leaf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P(Leaf)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Case: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Node (l, v, r)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IH1: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IH2: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P(r)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P(Node (l, v, r))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337985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7460</TotalTime>
  <Words>2022</Words>
  <Application>Microsoft Macintosh PowerPoint</Application>
  <PresentationFormat>On-screen Show (4:3)</PresentationFormat>
  <Paragraphs>342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Office Theme</vt:lpstr>
      <vt:lpstr>PowerPoint Presentation</vt:lpstr>
      <vt:lpstr>Review</vt:lpstr>
      <vt:lpstr>Induction principle on naturals</vt:lpstr>
      <vt:lpstr>Induction principle on lists</vt:lpstr>
      <vt:lpstr>Induction on lists</vt:lpstr>
      <vt:lpstr>Example: map</vt:lpstr>
      <vt:lpstr>Binary trees</vt:lpstr>
      <vt:lpstr>Induction principle on trees</vt:lpstr>
      <vt:lpstr>Induction on trees</vt:lpstr>
      <vt:lpstr>Example: leaves and nodes</vt:lpstr>
      <vt:lpstr>Induction vs. Recursion</vt:lpstr>
      <vt:lpstr>Induction vs. recursion</vt:lpstr>
      <vt:lpstr>Part II: Algebraic Specifications</vt:lpstr>
      <vt:lpstr>Stack</vt:lpstr>
      <vt:lpstr>Specification comment</vt:lpstr>
      <vt:lpstr>Equational specification</vt:lpstr>
      <vt:lpstr>Simplification</vt:lpstr>
      <vt:lpstr>Algebraic specification</vt:lpstr>
      <vt:lpstr>Stack implementation, as list</vt:lpstr>
      <vt:lpstr>Example proof: eq 4</vt:lpstr>
      <vt:lpstr>Designing Equations</vt:lpstr>
      <vt:lpstr>Canonical form</vt:lpstr>
      <vt:lpstr>Categories of operations</vt:lpstr>
      <vt:lpstr>Stack</vt:lpstr>
      <vt:lpstr>Designing equations</vt:lpstr>
      <vt:lpstr>Sets</vt:lpstr>
      <vt:lpstr>Sets</vt:lpstr>
      <vt:lpstr>Sets</vt:lpstr>
      <vt:lpstr>Designing equations</vt:lpstr>
      <vt:lpstr>Equational specification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698</cp:revision>
  <cp:lastPrinted>2017-11-14T14:17:38Z</cp:lastPrinted>
  <dcterms:created xsi:type="dcterms:W3CDTF">2014-08-25T19:49:24Z</dcterms:created>
  <dcterms:modified xsi:type="dcterms:W3CDTF">2020-05-07T04:06:12Z</dcterms:modified>
</cp:coreProperties>
</file>