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41" r:id="rId2"/>
    <p:sldId id="443" r:id="rId3"/>
    <p:sldId id="444" r:id="rId4"/>
    <p:sldId id="445" r:id="rId5"/>
    <p:sldId id="446" r:id="rId6"/>
    <p:sldId id="447" r:id="rId7"/>
    <p:sldId id="449" r:id="rId8"/>
    <p:sldId id="453" r:id="rId9"/>
    <p:sldId id="450" r:id="rId10"/>
    <p:sldId id="451" r:id="rId11"/>
    <p:sldId id="454" r:id="rId12"/>
    <p:sldId id="455" r:id="rId13"/>
    <p:sldId id="452" r:id="rId14"/>
    <p:sldId id="546" r:id="rId15"/>
    <p:sldId id="548" r:id="rId16"/>
    <p:sldId id="550" r:id="rId17"/>
    <p:sldId id="549" r:id="rId18"/>
    <p:sldId id="551" r:id="rId19"/>
    <p:sldId id="552" r:id="rId20"/>
    <p:sldId id="547" r:id="rId21"/>
    <p:sldId id="545" r:id="rId22"/>
    <p:sldId id="538" r:id="rId23"/>
    <p:sldId id="553" r:id="rId24"/>
    <p:sldId id="539" r:id="rId25"/>
    <p:sldId id="555" r:id="rId26"/>
    <p:sldId id="554" r:id="rId27"/>
    <p:sldId id="556" r:id="rId28"/>
    <p:sldId id="460" r:id="rId29"/>
    <p:sldId id="33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/>
    <p:restoredTop sz="71293" autoAdjust="0"/>
  </p:normalViewPr>
  <p:slideViewPr>
    <p:cSldViewPr snapToGrid="0" snapToObjects="1">
      <p:cViewPr varScale="1">
        <p:scale>
          <a:sx n="89" d="100"/>
          <a:sy n="89" d="100"/>
        </p:scale>
        <p:origin x="2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10:01:06</a:t>
            </a:r>
          </a:p>
          <a:p>
            <a:endParaRPr lang="en-US" dirty="0"/>
          </a:p>
          <a:p>
            <a:r>
              <a:rPr lang="en-US" dirty="0"/>
              <a:t>I chose this music because we’re going to build an interpreter today and it will based on an idea called stepping.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didn’t learn regular expressions in A4, you will learn them next week in CS 2800.</a:t>
            </a:r>
          </a:p>
          <a:p>
            <a:endParaRPr lang="en-US" dirty="0"/>
          </a:p>
          <a:p>
            <a:r>
              <a:rPr lang="en-US" dirty="0"/>
              <a:t>Demo: </a:t>
            </a:r>
            <a:r>
              <a:rPr lang="en-US" dirty="0" err="1"/>
              <a:t>lexer.mll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9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bop</a:t>
            </a:r>
            <a:r>
              <a:rPr lang="en-US" dirty="0"/>
              <a:t>,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dirty="0"/>
              <a:t>:  </a:t>
            </a:r>
            <a:r>
              <a:rPr lang="en-US" i="1" dirty="0"/>
              <a:t>meta-variables </a:t>
            </a:r>
            <a:r>
              <a:rPr lang="en-US" dirty="0"/>
              <a:t>that stand for pieces of syntax</a:t>
            </a:r>
          </a:p>
          <a:p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dirty="0"/>
              <a:t>: expressions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ourier New"/>
                <a:cs typeface="Courier New"/>
              </a:rPr>
              <a:t>bop</a:t>
            </a:r>
            <a:r>
              <a:rPr lang="en-US" dirty="0"/>
              <a:t>: binary operators</a:t>
            </a:r>
          </a:p>
          <a:p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dirty="0"/>
              <a:t>: integer constants, aka literals (left undefined)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::= </a:t>
            </a:r>
            <a:r>
              <a:rPr lang="en-US" dirty="0"/>
              <a:t>and </a:t>
            </a:r>
            <a:r>
              <a:rPr lang="en-US" b="1" dirty="0">
                <a:latin typeface="Courier New"/>
                <a:cs typeface="Courier New"/>
              </a:rPr>
              <a:t>|</a:t>
            </a:r>
            <a:r>
              <a:rPr lang="en-US" dirty="0"/>
              <a:t> are </a:t>
            </a:r>
            <a:r>
              <a:rPr lang="en-US" i="1" dirty="0"/>
              <a:t>meta-syntax:</a:t>
            </a:r>
            <a:r>
              <a:rPr lang="en-US" dirty="0"/>
              <a:t> used to describe syntax of language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used by Backus and </a:t>
            </a:r>
            <a:r>
              <a:rPr lang="en-US" dirty="0" err="1"/>
              <a:t>Naur</a:t>
            </a:r>
            <a:r>
              <a:rPr lang="en-US" dirty="0"/>
              <a:t> in their definition of Algol-60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6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ast.ml</a:t>
            </a:r>
            <a:r>
              <a:rPr lang="en-US" dirty="0"/>
              <a:t> and </a:t>
            </a:r>
            <a:r>
              <a:rPr lang="en-US" dirty="0" err="1"/>
              <a:t>parser.mly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8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“Evaluator” in scare quotes because there isn’t a good name to give this component of an interpreter.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Demo: </a:t>
            </a:r>
            <a:r>
              <a:rPr lang="en-US" sz="1200" dirty="0" err="1"/>
              <a:t>main.ml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6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Interpreters:  maybe better error messages and better debuggers</a:t>
            </a:r>
          </a:p>
          <a:p>
            <a:endParaRPr lang="en-US" dirty="0"/>
          </a:p>
          <a:p>
            <a:r>
              <a:rPr lang="en-US" dirty="0"/>
              <a:t>Not really a complete dichotomy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ronosPro-Regular"/>
                <a:cs typeface="CronosPro-Regular"/>
              </a:rPr>
              <a:t>the VM is the interpreter; needed to run the program; Java and </a:t>
            </a:r>
            <a:r>
              <a:rPr lang="en-US" dirty="0" err="1">
                <a:latin typeface="CronosPro-Regular"/>
                <a:cs typeface="CronosPro-Regular"/>
              </a:rPr>
              <a:t>OCaml</a:t>
            </a:r>
            <a:r>
              <a:rPr lang="en-US" dirty="0">
                <a:latin typeface="CronosPro-Regular"/>
                <a:cs typeface="CronosPro-Regular"/>
              </a:rPr>
              <a:t> can both work this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We’ll take a high-level look at building this interpreter in lecture, and you’ll dig into details in recitation.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2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Interpreters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 scene: Ithaca falls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45847" y="1648011"/>
            <a:ext cx="6801066" cy="1161392"/>
            <a:chOff x="457200" y="3198749"/>
            <a:chExt cx="6801066" cy="1161392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3898476"/>
              <a:ext cx="6648666" cy="461665"/>
              <a:chOff x="457200" y="2935950"/>
              <a:chExt cx="6648666" cy="46166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457200" y="2935950"/>
                <a:ext cx="554058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if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11258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380620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=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49982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19344" y="2935950"/>
                <a:ext cx="923450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then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42794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12156" y="2935950"/>
                <a:ext cx="923450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else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35606" y="2935950"/>
                <a:ext cx="923450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fact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59056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628418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997780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-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367142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736504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7200" y="3198749"/>
              <a:ext cx="1830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Token stream: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68522" y="2809403"/>
            <a:ext cx="4842763" cy="1562071"/>
            <a:chOff x="3468522" y="2809403"/>
            <a:chExt cx="4842763" cy="1562071"/>
          </a:xfrm>
        </p:grpSpPr>
        <p:sp>
          <p:nvSpPr>
            <p:cNvPr id="65" name="Rectangle 6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Parser</a:t>
              </a:r>
            </a:p>
          </p:txBody>
        </p:sp>
        <p:cxnSp>
          <p:nvCxnSpPr>
            <p:cNvPr id="66" name="Straight Arrow Connector 65"/>
            <p:cNvCxnSpPr>
              <a:stCxn id="54" idx="2"/>
              <a:endCxn id="65" idx="0"/>
            </p:cNvCxnSpPr>
            <p:nvPr/>
          </p:nvCxnSpPr>
          <p:spPr>
            <a:xfrm>
              <a:off x="3468522" y="2809403"/>
              <a:ext cx="2770305" cy="53270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5847" y="3654295"/>
            <a:ext cx="5692980" cy="2833143"/>
            <a:chOff x="545847" y="3654295"/>
            <a:chExt cx="5692980" cy="2833143"/>
          </a:xfrm>
        </p:grpSpPr>
        <p:grpSp>
          <p:nvGrpSpPr>
            <p:cNvPr id="3" name="Group 2"/>
            <p:cNvGrpSpPr/>
            <p:nvPr/>
          </p:nvGrpSpPr>
          <p:grpSpPr>
            <a:xfrm>
              <a:off x="545847" y="3654295"/>
              <a:ext cx="4413342" cy="2833143"/>
              <a:chOff x="545847" y="3654295"/>
              <a:chExt cx="4413342" cy="283314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701721" y="4312618"/>
                <a:ext cx="4257468" cy="2174820"/>
                <a:chOff x="1907125" y="3736998"/>
                <a:chExt cx="4998313" cy="3007186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3145291" y="3736998"/>
                  <a:ext cx="1361724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ronosPro-Regular"/>
                      <a:cs typeface="CronosPro-Regular"/>
                    </a:rPr>
                    <a:t>if-then-else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907125" y="5427825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276488" y="4585858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=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645849" y="5427825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702709" y="4599227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662895" y="5427825"/>
                  <a:ext cx="867305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fact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787289" y="6233498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56651" y="5414701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-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526012" y="6233498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259056" y="4611958"/>
                  <a:ext cx="844662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ronosPro-Regular"/>
                      <a:cs typeface="CronosPro-Regular"/>
                    </a:rPr>
                    <a:t>apply</a:t>
                  </a:r>
                </a:p>
              </p:txBody>
            </p:sp>
            <p:cxnSp>
              <p:nvCxnSpPr>
                <p:cNvPr id="36" name="Straight Arrow Connector 35"/>
                <p:cNvCxnSpPr>
                  <a:stCxn id="21" idx="2"/>
                  <a:endCxn id="23" idx="0"/>
                </p:cNvCxnSpPr>
                <p:nvPr/>
              </p:nvCxnSpPr>
              <p:spPr>
                <a:xfrm flipH="1">
                  <a:off x="2466201" y="4247684"/>
                  <a:ext cx="1359953" cy="338174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1" idx="2"/>
                  <a:endCxn id="26" idx="0"/>
                </p:cNvCxnSpPr>
                <p:nvPr/>
              </p:nvCxnSpPr>
              <p:spPr>
                <a:xfrm>
                  <a:off x="3826153" y="4247684"/>
                  <a:ext cx="66268" cy="351543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21" idx="2"/>
                  <a:endCxn id="34" idx="0"/>
                </p:cNvCxnSpPr>
                <p:nvPr/>
              </p:nvCxnSpPr>
              <p:spPr>
                <a:xfrm>
                  <a:off x="3826154" y="4247684"/>
                  <a:ext cx="1855234" cy="364274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23" idx="2"/>
                  <a:endCxn id="22" idx="0"/>
                </p:cNvCxnSpPr>
                <p:nvPr/>
              </p:nvCxnSpPr>
              <p:spPr>
                <a:xfrm flipH="1">
                  <a:off x="2096838" y="5096544"/>
                  <a:ext cx="369363" cy="33128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3" idx="2"/>
                  <a:endCxn id="24" idx="0"/>
                </p:cNvCxnSpPr>
                <p:nvPr/>
              </p:nvCxnSpPr>
              <p:spPr>
                <a:xfrm>
                  <a:off x="2466201" y="5096544"/>
                  <a:ext cx="369361" cy="33128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4" idx="2"/>
                  <a:endCxn id="28" idx="0"/>
                </p:cNvCxnSpPr>
                <p:nvPr/>
              </p:nvCxnSpPr>
              <p:spPr>
                <a:xfrm flipH="1">
                  <a:off x="5096548" y="5122644"/>
                  <a:ext cx="584839" cy="30518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34" idx="2"/>
                  <a:endCxn id="31" idx="0"/>
                </p:cNvCxnSpPr>
                <p:nvPr/>
              </p:nvCxnSpPr>
              <p:spPr>
                <a:xfrm>
                  <a:off x="5681387" y="5122644"/>
                  <a:ext cx="664976" cy="292057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1" idx="2"/>
                  <a:endCxn id="30" idx="0"/>
                </p:cNvCxnSpPr>
                <p:nvPr/>
              </p:nvCxnSpPr>
              <p:spPr>
                <a:xfrm flipH="1">
                  <a:off x="5977002" y="5925387"/>
                  <a:ext cx="369363" cy="30811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31" idx="2"/>
                  <a:endCxn id="32" idx="0"/>
                </p:cNvCxnSpPr>
                <p:nvPr/>
              </p:nvCxnSpPr>
              <p:spPr>
                <a:xfrm>
                  <a:off x="6346364" y="5925387"/>
                  <a:ext cx="369361" cy="30811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/>
              <p:cNvSpPr txBox="1"/>
              <p:nvPr/>
            </p:nvSpPr>
            <p:spPr>
              <a:xfrm>
                <a:off x="545847" y="3654295"/>
                <a:ext cx="2621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3"/>
                    </a:solidFill>
                    <a:latin typeface="CronosPro-Regular"/>
                    <a:cs typeface="CronosPro-Regular"/>
                  </a:rPr>
                  <a:t>Abstract syntax tree:</a:t>
                </a:r>
              </a:p>
            </p:txBody>
          </p:sp>
        </p:grpSp>
        <p:cxnSp>
          <p:nvCxnSpPr>
            <p:cNvPr id="25" name="Straight Arrow Connector 24"/>
            <p:cNvCxnSpPr>
              <a:stCxn id="65" idx="2"/>
            </p:cNvCxnSpPr>
            <p:nvPr/>
          </p:nvCxnSpPr>
          <p:spPr>
            <a:xfrm flipH="1">
              <a:off x="3167077" y="4371474"/>
              <a:ext cx="3071750" cy="310476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8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4711" y="1479476"/>
            <a:ext cx="2813462" cy="2047949"/>
            <a:chOff x="545847" y="3654295"/>
            <a:chExt cx="4536854" cy="2849182"/>
          </a:xfrm>
        </p:grpSpPr>
        <p:grpSp>
          <p:nvGrpSpPr>
            <p:cNvPr id="60" name="Group 59"/>
            <p:cNvGrpSpPr/>
            <p:nvPr/>
          </p:nvGrpSpPr>
          <p:grpSpPr>
            <a:xfrm>
              <a:off x="701721" y="4312618"/>
              <a:ext cx="4380980" cy="2190859"/>
              <a:chOff x="1907125" y="3736998"/>
              <a:chExt cx="5143317" cy="302936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145291" y="3736998"/>
                <a:ext cx="1577523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ronosPro-Regular"/>
                    <a:cs typeface="CronosPro-Regular"/>
                  </a:rPr>
                  <a:t>if-then-else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07125" y="5427824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76489" y="4585857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=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645848" y="5427824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702709" y="4599227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62895" y="5427824"/>
                <a:ext cx="1048917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fact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787288" y="6233498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156650" y="5414701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-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526012" y="6233498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59055" y="4611958"/>
                <a:ext cx="1021663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ronosPro-Regular"/>
                    <a:cs typeface="CronosPro-Regular"/>
                  </a:rPr>
                  <a:t>apply</a:t>
                </a:r>
              </a:p>
            </p:txBody>
          </p:sp>
          <p:cxnSp>
            <p:nvCxnSpPr>
              <p:cNvPr id="36" name="Straight Arrow Connector 35"/>
              <p:cNvCxnSpPr>
                <a:stCxn id="21" idx="2"/>
                <a:endCxn id="23" idx="0"/>
              </p:cNvCxnSpPr>
              <p:nvPr/>
            </p:nvCxnSpPr>
            <p:spPr>
              <a:xfrm flipH="1">
                <a:off x="2538704" y="4269862"/>
                <a:ext cx="1395349" cy="315995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1" idx="2"/>
                <a:endCxn id="26" idx="0"/>
              </p:cNvCxnSpPr>
              <p:nvPr/>
            </p:nvCxnSpPr>
            <p:spPr>
              <a:xfrm>
                <a:off x="3934052" y="4269862"/>
                <a:ext cx="30872" cy="329365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1" idx="2"/>
                <a:endCxn id="34" idx="0"/>
              </p:cNvCxnSpPr>
              <p:nvPr/>
            </p:nvCxnSpPr>
            <p:spPr>
              <a:xfrm>
                <a:off x="3934052" y="4269862"/>
                <a:ext cx="1835834" cy="342096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3" idx="2"/>
                <a:endCxn id="22" idx="0"/>
              </p:cNvCxnSpPr>
              <p:nvPr/>
            </p:nvCxnSpPr>
            <p:spPr>
              <a:xfrm flipH="1">
                <a:off x="2169340" y="5118721"/>
                <a:ext cx="369364" cy="309103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23" idx="2"/>
                <a:endCxn id="24" idx="0"/>
              </p:cNvCxnSpPr>
              <p:nvPr/>
            </p:nvCxnSpPr>
            <p:spPr>
              <a:xfrm>
                <a:off x="2538704" y="5118721"/>
                <a:ext cx="369360" cy="309103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2"/>
                <a:endCxn id="28" idx="0"/>
              </p:cNvCxnSpPr>
              <p:nvPr/>
            </p:nvCxnSpPr>
            <p:spPr>
              <a:xfrm flipH="1">
                <a:off x="5187354" y="5144822"/>
                <a:ext cx="582533" cy="283002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4" idx="2"/>
                <a:endCxn id="31" idx="0"/>
              </p:cNvCxnSpPr>
              <p:nvPr/>
            </p:nvCxnSpPr>
            <p:spPr>
              <a:xfrm>
                <a:off x="5769887" y="5144822"/>
                <a:ext cx="648979" cy="269878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1" idx="2"/>
                <a:endCxn id="30" idx="0"/>
              </p:cNvCxnSpPr>
              <p:nvPr/>
            </p:nvCxnSpPr>
            <p:spPr>
              <a:xfrm flipH="1">
                <a:off x="6049503" y="5947565"/>
                <a:ext cx="369362" cy="285934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1" idx="2"/>
                <a:endCxn id="32" idx="0"/>
              </p:cNvCxnSpPr>
              <p:nvPr/>
            </p:nvCxnSpPr>
            <p:spPr>
              <a:xfrm>
                <a:off x="6418865" y="5947564"/>
                <a:ext cx="369362" cy="285934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545847" y="3654295"/>
              <a:ext cx="4226870" cy="642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Abstract syntax tree: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04374" y="3210319"/>
            <a:ext cx="5526412" cy="2925547"/>
            <a:chOff x="3704374" y="3210319"/>
            <a:chExt cx="5526412" cy="2925547"/>
          </a:xfrm>
        </p:grpSpPr>
        <p:grpSp>
          <p:nvGrpSpPr>
            <p:cNvPr id="64" name="Group 63"/>
            <p:cNvGrpSpPr/>
            <p:nvPr/>
          </p:nvGrpSpPr>
          <p:grpSpPr>
            <a:xfrm>
              <a:off x="3704374" y="3210319"/>
              <a:ext cx="4842763" cy="1562071"/>
              <a:chOff x="3468522" y="2809403"/>
              <a:chExt cx="4842763" cy="1562071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166368" y="3342105"/>
                <a:ext cx="4144917" cy="102936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latin typeface="CronosPro-Regular"/>
                    <a:cs typeface="CronosPro-Regular"/>
                  </a:rPr>
                  <a:t>Semantic analysis</a:t>
                </a:r>
              </a:p>
            </p:txBody>
          </p:sp>
          <p:cxnSp>
            <p:nvCxnSpPr>
              <p:cNvPr id="66" name="Straight Arrow Connector 65"/>
              <p:cNvCxnSpPr>
                <a:stCxn id="54" idx="2"/>
                <a:endCxn id="65" idx="0"/>
              </p:cNvCxnSpPr>
              <p:nvPr/>
            </p:nvCxnSpPr>
            <p:spPr>
              <a:xfrm>
                <a:off x="3468522" y="2809403"/>
                <a:ext cx="2770305" cy="532702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4402220" y="4935537"/>
              <a:ext cx="48285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>
                  <a:latin typeface="CronosPro-Regular"/>
                  <a:cs typeface="CronosPro-Regular"/>
                </a:rPr>
                <a:t>accept or reject program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latin typeface="CronosPro-Regular"/>
                  <a:cs typeface="CronosPro-Regular"/>
                </a:rPr>
                <a:t>create </a:t>
              </a:r>
              <a:r>
                <a:rPr lang="en-US" i="1" dirty="0">
                  <a:latin typeface="CronosPro-Regular"/>
                  <a:cs typeface="CronosPro-Regular"/>
                </a:rPr>
                <a:t>symbol tables</a:t>
              </a:r>
              <a:r>
                <a:rPr lang="en-US" dirty="0">
                  <a:latin typeface="CronosPro-Regular"/>
                  <a:cs typeface="CronosPro-Regular"/>
                </a:rPr>
                <a:t> mapping identifiers to types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i="1" dirty="0">
                  <a:latin typeface="CronosPro-Regular"/>
                  <a:cs typeface="CronosPro-Regular"/>
                </a:rPr>
                <a:t>decorate</a:t>
              </a:r>
              <a:r>
                <a:rPr lang="en-US" dirty="0">
                  <a:latin typeface="CronosPro-Regular"/>
                  <a:cs typeface="CronosPro-Regular"/>
                </a:rPr>
                <a:t> AST with types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latin typeface="CronosPro-Regular"/>
                  <a:cs typeface="CronosPro-Regular"/>
                </a:rPr>
                <a:t>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20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Might translate AST into a </a:t>
            </a:r>
            <a:r>
              <a:rPr lang="en-US" i="1" dirty="0"/>
              <a:t>intermediate representation</a:t>
            </a:r>
            <a:r>
              <a:rPr lang="en-US" dirty="0"/>
              <a:t> (IR) that is a kind of abstract machine code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Then:</a:t>
            </a:r>
          </a:p>
          <a:p>
            <a:r>
              <a:rPr lang="en-US" b="1" dirty="0"/>
              <a:t>Interpreter</a:t>
            </a:r>
            <a:r>
              <a:rPr lang="en-US" dirty="0"/>
              <a:t> executes AST or IR </a:t>
            </a:r>
          </a:p>
          <a:p>
            <a:r>
              <a:rPr lang="en-US" b="1" dirty="0"/>
              <a:t>Compiler</a:t>
            </a:r>
            <a:r>
              <a:rPr lang="en-US" dirty="0"/>
              <a:t> translates IR into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168438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Functional languages are well-suited to implement compilers and interpreters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/>
              <a:t>Code</a:t>
            </a:r>
            <a:r>
              <a:rPr lang="en-US" dirty="0"/>
              <a:t> easily represented by tree data types</a:t>
            </a:r>
          </a:p>
          <a:p>
            <a:r>
              <a:rPr lang="en-US" b="1" dirty="0"/>
              <a:t>Compilation/execution</a:t>
            </a:r>
            <a:r>
              <a:rPr lang="en-US" dirty="0"/>
              <a:t> easily defined by pattern matching on trees</a:t>
            </a:r>
          </a:p>
        </p:txBody>
      </p:sp>
    </p:spTree>
    <p:extLst>
      <p:ext uri="{BB962C8B-B14F-4D97-AF65-F5344CB8AC3E}">
        <p14:creationId xmlns:p14="http://schemas.microsoft.com/office/powerpoint/2010/main" val="340685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94BF95-3DD6-1742-809F-32B17CE7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demo: A calculator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84DB2-2EF3-1648-9343-C139C10820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22</a:t>
            </a:r>
          </a:p>
          <a:p>
            <a:r>
              <a:rPr lang="en-US" dirty="0"/>
              <a:t>11  + 11</a:t>
            </a:r>
          </a:p>
          <a:p>
            <a:r>
              <a:rPr lang="en-US" dirty="0"/>
              <a:t>(10 + 1) + (5 + 6)</a:t>
            </a:r>
          </a:p>
          <a:p>
            <a:r>
              <a:rPr lang="en-US" dirty="0"/>
              <a:t>2 *  11</a:t>
            </a:r>
          </a:p>
          <a:p>
            <a:r>
              <a:rPr lang="en-US" dirty="0"/>
              <a:t>2 + 2 * 10</a:t>
            </a:r>
          </a:p>
          <a:p>
            <a:r>
              <a:rPr lang="en-US" dirty="0"/>
              <a:t>2 * 2 + 10</a:t>
            </a:r>
          </a:p>
          <a:p>
            <a:r>
              <a:rPr lang="en-US" dirty="0"/>
              <a:t>2 * 2 * 10</a:t>
            </a:r>
          </a:p>
          <a:p>
            <a:r>
              <a:rPr lang="en-US" dirty="0"/>
              <a:t>etc.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EB4AA-877C-0F4C-98A6-334D84DF33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r>
              <a:rPr lang="en-US" dirty="0"/>
              <a:t>Addition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Parentheses</a:t>
            </a:r>
          </a:p>
          <a:p>
            <a:r>
              <a:rPr lang="en-US" dirty="0"/>
              <a:t>Whitespace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0D1CD-26BD-9E44-90DC-0210D7E65C8A}"/>
              </a:ext>
            </a:extLst>
          </p:cNvPr>
          <p:cNvSpPr txBox="1"/>
          <p:nvPr/>
        </p:nvSpPr>
        <p:spPr>
          <a:xfrm>
            <a:off x="181290" y="5954782"/>
            <a:ext cx="8962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CronosPro-Regular"/>
                <a:cs typeface="CronosPro-Regular"/>
              </a:rPr>
              <a:t>Goal: transform input string to output string</a:t>
            </a:r>
          </a:p>
        </p:txBody>
      </p:sp>
    </p:spTree>
    <p:extLst>
      <p:ext uri="{BB962C8B-B14F-4D97-AF65-F5344CB8AC3E}">
        <p14:creationId xmlns:p14="http://schemas.microsoft.com/office/powerpoint/2010/main" val="87230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E538A3-EF9C-1449-B0C5-5D0CF055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FA7AB-C628-4E44-AED4-A5F654EC8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45847" y="1823430"/>
            <a:ext cx="3502882" cy="936113"/>
            <a:chOff x="452458" y="1495613"/>
            <a:chExt cx="3502882" cy="936113"/>
          </a:xfrm>
        </p:grpSpPr>
        <p:sp>
          <p:nvSpPr>
            <p:cNvPr id="4" name="TextBox 3"/>
            <p:cNvSpPr txBox="1"/>
            <p:nvPr/>
          </p:nvSpPr>
          <p:spPr>
            <a:xfrm>
              <a:off x="452458" y="1970061"/>
              <a:ext cx="35028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(10 + 1) + (5 + 6)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7200" y="1495613"/>
              <a:ext cx="2275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Character stream: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97288" y="2759543"/>
            <a:ext cx="6013997" cy="1611931"/>
            <a:chOff x="2297288" y="2759543"/>
            <a:chExt cx="6013997" cy="1611931"/>
          </a:xfrm>
        </p:grpSpPr>
        <p:sp>
          <p:nvSpPr>
            <p:cNvPr id="25" name="Rectangle 2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>
                  <a:latin typeface="CronosPro-Regular"/>
                  <a:cs typeface="CronosPro-Regular"/>
                </a:rPr>
                <a:t>Lexer</a:t>
              </a:r>
              <a:endParaRPr lang="en-US" sz="2400" dirty="0">
                <a:latin typeface="CronosPro-Regular"/>
                <a:cs typeface="CronosPro-Regular"/>
              </a:endParaRPr>
            </a:p>
          </p:txBody>
        </p:sp>
        <p:cxnSp>
          <p:nvCxnSpPr>
            <p:cNvPr id="29" name="Straight Arrow Connector 28"/>
            <p:cNvCxnSpPr>
              <a:stCxn id="4" idx="2"/>
              <a:endCxn id="25" idx="0"/>
            </p:cNvCxnSpPr>
            <p:nvPr/>
          </p:nvCxnSpPr>
          <p:spPr>
            <a:xfrm>
              <a:off x="2297288" y="2759543"/>
              <a:ext cx="3941539" cy="58256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5847" y="4371474"/>
            <a:ext cx="5692980" cy="1833508"/>
            <a:chOff x="545847" y="4371474"/>
            <a:chExt cx="5692980" cy="1833508"/>
          </a:xfrm>
        </p:grpSpPr>
        <p:grpSp>
          <p:nvGrpSpPr>
            <p:cNvPr id="7" name="Group 6"/>
            <p:cNvGrpSpPr/>
            <p:nvPr/>
          </p:nvGrpSpPr>
          <p:grpSpPr>
            <a:xfrm>
              <a:off x="545847" y="5043590"/>
              <a:ext cx="4400038" cy="1161392"/>
              <a:chOff x="457200" y="3198749"/>
              <a:chExt cx="4400038" cy="116139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09600" y="3898475"/>
                <a:ext cx="4247638" cy="461666"/>
                <a:chOff x="457200" y="2935949"/>
                <a:chExt cx="4247638" cy="461666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457200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827263" y="2935950"/>
                  <a:ext cx="553357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10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380620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749982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19344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83236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852598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33560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5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597102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966464" y="2935949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35826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457200" y="3198749"/>
                <a:ext cx="1830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3"/>
                    </a:solidFill>
                    <a:latin typeface="CronosPro-Regular"/>
                    <a:cs typeface="CronosPro-Regular"/>
                  </a:rPr>
                  <a:t>Token stream:</a:t>
                </a:r>
              </a:p>
            </p:txBody>
          </p:sp>
        </p:grpSp>
        <p:cxnSp>
          <p:nvCxnSpPr>
            <p:cNvPr id="35" name="Straight Arrow Connector 34"/>
            <p:cNvCxnSpPr>
              <a:stCxn id="25" idx="2"/>
            </p:cNvCxnSpPr>
            <p:nvPr/>
          </p:nvCxnSpPr>
          <p:spPr>
            <a:xfrm flipH="1">
              <a:off x="3283841" y="4371474"/>
              <a:ext cx="2954986" cy="672116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558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1ADF34-D04A-8845-B91C-EAF98BC9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19FC8-2A89-1745-BFA0-840C577A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 literals: 0, 10, -22, etc.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whitespace:  irrelevant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to describe: regular expressions!</a:t>
            </a:r>
          </a:p>
          <a:p>
            <a:pPr marL="0" indent="0">
              <a:buNone/>
            </a:pPr>
            <a:r>
              <a:rPr lang="en-US" dirty="0"/>
              <a:t>Tool: </a:t>
            </a:r>
            <a:r>
              <a:rPr lang="en-US" dirty="0" err="1"/>
              <a:t>ocamllex</a:t>
            </a:r>
            <a:r>
              <a:rPr lang="en-US" dirty="0"/>
              <a:t> (.</a:t>
            </a:r>
            <a:r>
              <a:rPr lang="en-US" dirty="0" err="1"/>
              <a:t>mll</a:t>
            </a:r>
            <a:r>
              <a:rPr lang="en-US" dirty="0"/>
              <a:t> files)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2A0B5-56EB-6E43-8655-C777A4E3BB5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3075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CD607-C724-9240-9445-BB84894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9CDB-AD77-B241-A468-FF3A3011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468522" y="2809403"/>
            <a:ext cx="4842763" cy="1562071"/>
            <a:chOff x="3468522" y="2809403"/>
            <a:chExt cx="4842763" cy="1562071"/>
          </a:xfrm>
        </p:grpSpPr>
        <p:sp>
          <p:nvSpPr>
            <p:cNvPr id="65" name="Rectangle 6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Parser</a:t>
              </a:r>
            </a:p>
          </p:txBody>
        </p:sp>
        <p:cxnSp>
          <p:nvCxnSpPr>
            <p:cNvPr id="66" name="Straight Arrow Connector 65"/>
            <p:cNvCxnSpPr>
              <a:cxnSpLocks/>
              <a:endCxn id="65" idx="0"/>
            </p:cNvCxnSpPr>
            <p:nvPr/>
          </p:nvCxnSpPr>
          <p:spPr>
            <a:xfrm>
              <a:off x="3468522" y="2809403"/>
              <a:ext cx="2770305" cy="53270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65" idx="2"/>
          </p:cNvCxnSpPr>
          <p:nvPr/>
        </p:nvCxnSpPr>
        <p:spPr>
          <a:xfrm flipH="1">
            <a:off x="3167077" y="4371474"/>
            <a:ext cx="3071750" cy="310476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D09E19-7A99-E349-81F9-6730F31DC935}"/>
              </a:ext>
            </a:extLst>
          </p:cNvPr>
          <p:cNvGrpSpPr/>
          <p:nvPr/>
        </p:nvGrpSpPr>
        <p:grpSpPr>
          <a:xfrm>
            <a:off x="545846" y="1549682"/>
            <a:ext cx="4400038" cy="1161392"/>
            <a:chOff x="457200" y="3198749"/>
            <a:chExt cx="4400038" cy="116139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13404AC-BB6C-0A4D-987F-25F7C6F22E7B}"/>
                </a:ext>
              </a:extLst>
            </p:cNvPr>
            <p:cNvGrpSpPr/>
            <p:nvPr/>
          </p:nvGrpSpPr>
          <p:grpSpPr>
            <a:xfrm>
              <a:off x="609600" y="3898475"/>
              <a:ext cx="4247638" cy="461666"/>
              <a:chOff x="457200" y="2935949"/>
              <a:chExt cx="4247638" cy="461666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00D52A9-9B0F-4C4F-925D-570E96A642CA}"/>
                  </a:ext>
                </a:extLst>
              </p:cNvPr>
              <p:cNvSpPr txBox="1"/>
              <p:nvPr/>
            </p:nvSpPr>
            <p:spPr>
              <a:xfrm>
                <a:off x="457200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D34F9F-23BA-4644-9BDB-8DCDBF3B320E}"/>
                  </a:ext>
                </a:extLst>
              </p:cNvPr>
              <p:cNvSpPr txBox="1"/>
              <p:nvPr/>
            </p:nvSpPr>
            <p:spPr>
              <a:xfrm>
                <a:off x="827263" y="2935950"/>
                <a:ext cx="553357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D033ED-20D4-AF40-9255-BE0C57FD41D4}"/>
                  </a:ext>
                </a:extLst>
              </p:cNvPr>
              <p:cNvSpPr txBox="1"/>
              <p:nvPr/>
            </p:nvSpPr>
            <p:spPr>
              <a:xfrm>
                <a:off x="1380620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FC80D9-8A30-1245-AA9E-51585C1CE842}"/>
                  </a:ext>
                </a:extLst>
              </p:cNvPr>
              <p:cNvSpPr txBox="1"/>
              <p:nvPr/>
            </p:nvSpPr>
            <p:spPr>
              <a:xfrm>
                <a:off x="1749982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072F2BF-FF1E-D448-BA67-1DC3D0388803}"/>
                  </a:ext>
                </a:extLst>
              </p:cNvPr>
              <p:cNvSpPr txBox="1"/>
              <p:nvPr/>
            </p:nvSpPr>
            <p:spPr>
              <a:xfrm>
                <a:off x="2119344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9716AA-6661-244E-9CD5-A75411EEA53C}"/>
                  </a:ext>
                </a:extLst>
              </p:cNvPr>
              <p:cNvSpPr txBox="1"/>
              <p:nvPr/>
            </p:nvSpPr>
            <p:spPr>
              <a:xfrm>
                <a:off x="2483236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4FDB38-4BD3-844F-945A-4AE9571ED236}"/>
                  </a:ext>
                </a:extLst>
              </p:cNvPr>
              <p:cNvSpPr txBox="1"/>
              <p:nvPr/>
            </p:nvSpPr>
            <p:spPr>
              <a:xfrm>
                <a:off x="2852598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7FA53D-F919-F44E-A44E-C8D95C3C9373}"/>
                  </a:ext>
                </a:extLst>
              </p:cNvPr>
              <p:cNvSpPr txBox="1"/>
              <p:nvPr/>
            </p:nvSpPr>
            <p:spPr>
              <a:xfrm>
                <a:off x="3233560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5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B3D77A1-A817-C34C-B048-05BBCDF36FA2}"/>
                  </a:ext>
                </a:extLst>
              </p:cNvPr>
              <p:cNvSpPr txBox="1"/>
              <p:nvPr/>
            </p:nvSpPr>
            <p:spPr>
              <a:xfrm>
                <a:off x="3597102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AD9AD33-A62A-A14D-BEBC-602F0C811149}"/>
                  </a:ext>
                </a:extLst>
              </p:cNvPr>
              <p:cNvSpPr txBox="1"/>
              <p:nvPr/>
            </p:nvSpPr>
            <p:spPr>
              <a:xfrm>
                <a:off x="3966464" y="2935949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6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2914A8-E2E7-AE43-9E47-524DDB86C4BE}"/>
                  </a:ext>
                </a:extLst>
              </p:cNvPr>
              <p:cNvSpPr txBox="1"/>
              <p:nvPr/>
            </p:nvSpPr>
            <p:spPr>
              <a:xfrm>
                <a:off x="4335826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8EB9FE-FC72-9F41-9F80-04C2ECF0B445}"/>
                </a:ext>
              </a:extLst>
            </p:cNvPr>
            <p:cNvSpPr txBox="1"/>
            <p:nvPr/>
          </p:nvSpPr>
          <p:spPr>
            <a:xfrm>
              <a:off x="457200" y="3198749"/>
              <a:ext cx="1830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Token stream: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7DD7974-28A3-3B4B-87B3-FFF942BFA9B5}"/>
              </a:ext>
            </a:extLst>
          </p:cNvPr>
          <p:cNvSpPr txBox="1"/>
          <p:nvPr/>
        </p:nvSpPr>
        <p:spPr>
          <a:xfrm>
            <a:off x="1267251" y="545765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B7EDAE-59FD-1441-96AD-32369740083D}"/>
              </a:ext>
            </a:extLst>
          </p:cNvPr>
          <p:cNvSpPr txBox="1"/>
          <p:nvPr/>
        </p:nvSpPr>
        <p:spPr>
          <a:xfrm>
            <a:off x="1829434" y="488958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68E16-92FC-A040-9F92-8D78045ADA6C}"/>
              </a:ext>
            </a:extLst>
          </p:cNvPr>
          <p:cNvSpPr txBox="1"/>
          <p:nvPr/>
        </p:nvSpPr>
        <p:spPr>
          <a:xfrm>
            <a:off x="2354962" y="5474431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633B77-0085-5E43-9087-B1495DED11CD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 flipH="1">
            <a:off x="1428845" y="5258920"/>
            <a:ext cx="562183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A093418-907A-5247-93C3-58C64E3536D3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991028" y="5258920"/>
            <a:ext cx="525528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D6B74A-D1C4-6841-AD5E-E7EF43A6A2A4}"/>
              </a:ext>
            </a:extLst>
          </p:cNvPr>
          <p:cNvSpPr txBox="1"/>
          <p:nvPr/>
        </p:nvSpPr>
        <p:spPr>
          <a:xfrm>
            <a:off x="918094" y="6083348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0B9E0E-CFFE-0C4B-B971-FE8FC6121208}"/>
              </a:ext>
            </a:extLst>
          </p:cNvPr>
          <p:cNvSpPr txBox="1"/>
          <p:nvPr/>
        </p:nvSpPr>
        <p:spPr>
          <a:xfrm>
            <a:off x="1547325" y="608334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DB00DD-A31B-6E4C-99DB-8D2628CBAD85}"/>
              </a:ext>
            </a:extLst>
          </p:cNvPr>
          <p:cNvCxnSpPr>
            <a:endCxn id="88" idx="0"/>
          </p:cNvCxnSpPr>
          <p:nvPr/>
        </p:nvCxnSpPr>
        <p:spPr>
          <a:xfrm flipH="1">
            <a:off x="1148285" y="5843763"/>
            <a:ext cx="246019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EE3FA4-E231-6F46-9862-DF7A274480E4}"/>
              </a:ext>
            </a:extLst>
          </p:cNvPr>
          <p:cNvCxnSpPr/>
          <p:nvPr/>
        </p:nvCxnSpPr>
        <p:spPr>
          <a:xfrm>
            <a:off x="1402876" y="5843763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488BB1-9BA4-2F4A-AA78-5347B0D213FE}"/>
              </a:ext>
            </a:extLst>
          </p:cNvPr>
          <p:cNvSpPr txBox="1"/>
          <p:nvPr/>
        </p:nvSpPr>
        <p:spPr>
          <a:xfrm>
            <a:off x="2075552" y="608055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BC7F2A-F836-6043-9644-F94C7558C0A9}"/>
              </a:ext>
            </a:extLst>
          </p:cNvPr>
          <p:cNvSpPr txBox="1"/>
          <p:nvPr/>
        </p:nvSpPr>
        <p:spPr>
          <a:xfrm>
            <a:off x="2704783" y="608055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EA6D79-E6B4-B043-B561-A45EB583A146}"/>
              </a:ext>
            </a:extLst>
          </p:cNvPr>
          <p:cNvCxnSpPr>
            <a:endCxn id="92" idx="0"/>
          </p:cNvCxnSpPr>
          <p:nvPr/>
        </p:nvCxnSpPr>
        <p:spPr>
          <a:xfrm flipH="1">
            <a:off x="2236814" y="5840973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002164-DDE1-9541-BBAD-0F0D28CE2A45}"/>
              </a:ext>
            </a:extLst>
          </p:cNvPr>
          <p:cNvCxnSpPr/>
          <p:nvPr/>
        </p:nvCxnSpPr>
        <p:spPr>
          <a:xfrm>
            <a:off x="2551430" y="5826987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1B8EBA-C94F-CA4A-9E14-D5498E0605E9}"/>
              </a:ext>
            </a:extLst>
          </p:cNvPr>
          <p:cNvSpPr txBox="1"/>
          <p:nvPr/>
        </p:nvSpPr>
        <p:spPr>
          <a:xfrm>
            <a:off x="457200" y="4295879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ronosPro-Regular"/>
                <a:cs typeface="CronosPro-Regular"/>
              </a:rPr>
              <a:t>Abstract syntax tree:</a:t>
            </a:r>
          </a:p>
        </p:txBody>
      </p:sp>
    </p:spTree>
    <p:extLst>
      <p:ext uri="{BB962C8B-B14F-4D97-AF65-F5344CB8AC3E}">
        <p14:creationId xmlns:p14="http://schemas.microsoft.com/office/powerpoint/2010/main" val="262857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functional programming</a:t>
            </a:r>
          </a:p>
          <a:p>
            <a:r>
              <a:rPr lang="en-US" dirty="0"/>
              <a:t>modular programming</a:t>
            </a:r>
          </a:p>
          <a:p>
            <a:r>
              <a:rPr lang="en-US" dirty="0"/>
              <a:t>efficiency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new unit of course:  </a:t>
            </a:r>
            <a:r>
              <a:rPr lang="en-US" dirty="0">
                <a:solidFill>
                  <a:schemeClr val="accent1"/>
                </a:solidFill>
              </a:rPr>
              <a:t>interpreters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481CF-F7EA-834D-B4F0-24E7DADF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vs. abstract 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520C0-AE0D-4A44-8F57-5FD293EB8CFC}"/>
              </a:ext>
            </a:extLst>
          </p:cNvPr>
          <p:cNvSpPr/>
          <p:nvPr/>
        </p:nvSpPr>
        <p:spPr>
          <a:xfrm>
            <a:off x="505434" y="2467582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(10 + 1) + (5 + 6)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15271-E786-2240-9439-EA5C9E1B843A}"/>
              </a:ext>
            </a:extLst>
          </p:cNvPr>
          <p:cNvSpPr txBox="1"/>
          <p:nvPr/>
        </p:nvSpPr>
        <p:spPr>
          <a:xfrm>
            <a:off x="5219130" y="2467582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5E7CA-2A32-EC4A-B3BC-7D70ABD372AA}"/>
              </a:ext>
            </a:extLst>
          </p:cNvPr>
          <p:cNvSpPr txBox="1"/>
          <p:nvPr/>
        </p:nvSpPr>
        <p:spPr>
          <a:xfrm>
            <a:off x="5781313" y="189951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48CC5-AB5F-D544-9431-0FBB8C09EE4D}"/>
              </a:ext>
            </a:extLst>
          </p:cNvPr>
          <p:cNvSpPr txBox="1"/>
          <p:nvPr/>
        </p:nvSpPr>
        <p:spPr>
          <a:xfrm>
            <a:off x="6306841" y="248435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00A34B-988B-C24D-86B5-77C4E404EC66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5380724" y="2268847"/>
            <a:ext cx="562183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C5A034-CF82-9F42-BE21-8185AF260FC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42907" y="2268847"/>
            <a:ext cx="525528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90DF42-5C6F-E948-904B-E9CA3C5A2B7A}"/>
              </a:ext>
            </a:extLst>
          </p:cNvPr>
          <p:cNvSpPr txBox="1"/>
          <p:nvPr/>
        </p:nvSpPr>
        <p:spPr>
          <a:xfrm>
            <a:off x="4869973" y="3093275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45E34-F54A-2E46-875B-E121AF6CD9B5}"/>
              </a:ext>
            </a:extLst>
          </p:cNvPr>
          <p:cNvSpPr txBox="1"/>
          <p:nvPr/>
        </p:nvSpPr>
        <p:spPr>
          <a:xfrm>
            <a:off x="5499204" y="309327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3D7E50-2B81-E841-97A3-36B8B9199E7B}"/>
              </a:ext>
            </a:extLst>
          </p:cNvPr>
          <p:cNvCxnSpPr>
            <a:endCxn id="12" idx="0"/>
          </p:cNvCxnSpPr>
          <p:nvPr/>
        </p:nvCxnSpPr>
        <p:spPr>
          <a:xfrm flipH="1">
            <a:off x="5100164" y="2853690"/>
            <a:ext cx="246019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9CB758-D557-C345-8036-6E0C73930BEC}"/>
              </a:ext>
            </a:extLst>
          </p:cNvPr>
          <p:cNvCxnSpPr/>
          <p:nvPr/>
        </p:nvCxnSpPr>
        <p:spPr>
          <a:xfrm>
            <a:off x="5354755" y="2853690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2BC646-C85D-1241-9D7F-31A4A7AF6320}"/>
              </a:ext>
            </a:extLst>
          </p:cNvPr>
          <p:cNvSpPr txBox="1"/>
          <p:nvPr/>
        </p:nvSpPr>
        <p:spPr>
          <a:xfrm>
            <a:off x="6027431" y="309048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64698-C1AF-2B45-8577-56F471F44003}"/>
              </a:ext>
            </a:extLst>
          </p:cNvPr>
          <p:cNvSpPr txBox="1"/>
          <p:nvPr/>
        </p:nvSpPr>
        <p:spPr>
          <a:xfrm>
            <a:off x="6656662" y="309048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463F53-D1EA-9E4B-9F52-89EB20D12A54}"/>
              </a:ext>
            </a:extLst>
          </p:cNvPr>
          <p:cNvCxnSpPr>
            <a:endCxn id="16" idx="0"/>
          </p:cNvCxnSpPr>
          <p:nvPr/>
        </p:nvCxnSpPr>
        <p:spPr>
          <a:xfrm flipH="1">
            <a:off x="6188693" y="2850900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6E8771-7EB8-1E44-848D-B32848564957}"/>
              </a:ext>
            </a:extLst>
          </p:cNvPr>
          <p:cNvCxnSpPr/>
          <p:nvPr/>
        </p:nvCxnSpPr>
        <p:spPr>
          <a:xfrm>
            <a:off x="6503309" y="2836914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339192E-EDD5-6447-AE6A-714E9416210E}"/>
              </a:ext>
            </a:extLst>
          </p:cNvPr>
          <p:cNvSpPr/>
          <p:nvPr/>
        </p:nvSpPr>
        <p:spPr>
          <a:xfrm>
            <a:off x="1242815" y="4404394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2 + 2 *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9E7FC5-14F5-7B4A-98C6-636FADFD0E83}"/>
              </a:ext>
            </a:extLst>
          </p:cNvPr>
          <p:cNvSpPr txBox="1"/>
          <p:nvPr/>
        </p:nvSpPr>
        <p:spPr>
          <a:xfrm>
            <a:off x="5178051" y="4725272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E1179A-0C22-7E4F-A649-508DC6DFF882}"/>
              </a:ext>
            </a:extLst>
          </p:cNvPr>
          <p:cNvSpPr txBox="1"/>
          <p:nvPr/>
        </p:nvSpPr>
        <p:spPr>
          <a:xfrm>
            <a:off x="5740234" y="415720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38268-E95D-6A48-ACDE-3E07C6B4B3B2}"/>
              </a:ext>
            </a:extLst>
          </p:cNvPr>
          <p:cNvSpPr txBox="1"/>
          <p:nvPr/>
        </p:nvSpPr>
        <p:spPr>
          <a:xfrm>
            <a:off x="6265762" y="474204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3F25A5-E42C-274B-8E6F-ED2547405AEE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 flipH="1">
            <a:off x="5339313" y="4526537"/>
            <a:ext cx="562515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D9779A-0CC7-AE40-9BF2-CF2B8BF1CB5F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901828" y="4526537"/>
            <a:ext cx="525196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79D2E7-655E-2E44-82E1-EF35B9299DB8}"/>
              </a:ext>
            </a:extLst>
          </p:cNvPr>
          <p:cNvSpPr txBox="1"/>
          <p:nvPr/>
        </p:nvSpPr>
        <p:spPr>
          <a:xfrm>
            <a:off x="5986352" y="534817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4B134-4C9D-B849-BA11-C61097502891}"/>
              </a:ext>
            </a:extLst>
          </p:cNvPr>
          <p:cNvSpPr txBox="1"/>
          <p:nvPr/>
        </p:nvSpPr>
        <p:spPr>
          <a:xfrm>
            <a:off x="6615583" y="5348175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9F6F0E-C2C6-6641-8E3E-14E8C230EA35}"/>
              </a:ext>
            </a:extLst>
          </p:cNvPr>
          <p:cNvCxnSpPr>
            <a:endCxn id="34" idx="0"/>
          </p:cNvCxnSpPr>
          <p:nvPr/>
        </p:nvCxnSpPr>
        <p:spPr>
          <a:xfrm flipH="1">
            <a:off x="6147614" y="5108590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A29679-9E00-F346-8A57-8D725B182576}"/>
              </a:ext>
            </a:extLst>
          </p:cNvPr>
          <p:cNvCxnSpPr/>
          <p:nvPr/>
        </p:nvCxnSpPr>
        <p:spPr>
          <a:xfrm>
            <a:off x="6462230" y="5094604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18565B-5A86-D547-BBBD-0A0FC87CD2D5}"/>
              </a:ext>
            </a:extLst>
          </p:cNvPr>
          <p:cNvSpPr txBox="1"/>
          <p:nvPr/>
        </p:nvSpPr>
        <p:spPr>
          <a:xfrm>
            <a:off x="4487220" y="5895604"/>
            <a:ext cx="3563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Parentheses:  irrelevant</a:t>
            </a:r>
          </a:p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Operators:  have precedence</a:t>
            </a:r>
          </a:p>
        </p:txBody>
      </p:sp>
    </p:spTree>
    <p:extLst>
      <p:ext uri="{BB962C8B-B14F-4D97-AF65-F5344CB8AC3E}">
        <p14:creationId xmlns:p14="http://schemas.microsoft.com/office/powerpoint/2010/main" val="276360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0AB-31D5-8B4B-848E-EAC65E30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BAFBD4-54C0-E94C-9CB3-C82A9811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err="1">
                <a:latin typeface="Courier New"/>
                <a:cs typeface="Courier New"/>
              </a:rPr>
              <a:t>i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sz="3600" b="1" dirty="0">
                <a:latin typeface="Courier New"/>
                <a:cs typeface="Courier New"/>
              </a:rPr>
              <a:t> e1 bop e2</a:t>
            </a:r>
          </a:p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sz="3600" b="1" dirty="0">
                <a:latin typeface="Courier New"/>
                <a:cs typeface="Courier New"/>
              </a:rPr>
              <a:t> ( e )</a:t>
            </a:r>
          </a:p>
          <a:p>
            <a:pPr marL="0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bop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sz="3600" b="1" dirty="0">
                <a:latin typeface="Courier New"/>
                <a:cs typeface="Courier New"/>
              </a:rPr>
              <a:t> +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sz="3600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i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i="1" dirty="0">
                <a:latin typeface="Courier New"/>
                <a:cs typeface="Courier New"/>
              </a:rPr>
              <a:t>integers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0493F-C3BA-3E47-83EA-8E481E5C7ADB}"/>
              </a:ext>
            </a:extLst>
          </p:cNvPr>
          <p:cNvSpPr txBox="1"/>
          <p:nvPr/>
        </p:nvSpPr>
        <p:spPr>
          <a:xfrm>
            <a:off x="4020482" y="6126163"/>
            <a:ext cx="5123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CronosPro-Regular"/>
                <a:cs typeface="CronosPro-Regular"/>
              </a:rPr>
              <a:t>Backus-Naur Form (BNF)</a:t>
            </a:r>
          </a:p>
        </p:txBody>
      </p:sp>
    </p:spTree>
    <p:extLst>
      <p:ext uri="{BB962C8B-B14F-4D97-AF65-F5344CB8AC3E}">
        <p14:creationId xmlns:p14="http://schemas.microsoft.com/office/powerpoint/2010/main" val="33880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49" y="1366629"/>
            <a:ext cx="1417565" cy="16996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75227" y="1366629"/>
            <a:ext cx="4630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ronosPro-Regular"/>
                <a:cs typeface="CronosPro-Regular"/>
              </a:rPr>
              <a:t>John Backus (1924-2007)</a:t>
            </a:r>
          </a:p>
          <a:p>
            <a:r>
              <a:rPr lang="en-US" sz="2400" dirty="0">
                <a:latin typeface="CronosPro-Regular"/>
                <a:cs typeface="CronosPro-Regular"/>
              </a:rPr>
              <a:t>ACM Turing Award Winner 1977</a:t>
            </a:r>
          </a:p>
          <a:p>
            <a:r>
              <a:rPr lang="en-US" sz="2400" i="1" dirty="0">
                <a:latin typeface="CronosPro-Regular"/>
                <a:cs typeface="CronosPro-Regular"/>
              </a:rPr>
              <a:t>“For profound, influential, and lasting contributions to the design of practical high-level programming systems”</a:t>
            </a:r>
          </a:p>
        </p:txBody>
      </p:sp>
      <p:pic>
        <p:nvPicPr>
          <p:cNvPr id="6" name="Picture 5" descr="13932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" r="37615"/>
          <a:stretch/>
        </p:blipFill>
        <p:spPr>
          <a:xfrm>
            <a:off x="1460884" y="3976710"/>
            <a:ext cx="1617347" cy="17436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575227" y="3976710"/>
            <a:ext cx="463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ronosPro-Regular"/>
                <a:cs typeface="CronosPro-Regular"/>
              </a:rPr>
              <a:t>Peter </a:t>
            </a:r>
            <a:r>
              <a:rPr lang="en-US" sz="2400" b="1" dirty="0" err="1">
                <a:latin typeface="CronosPro-Regular"/>
                <a:cs typeface="CronosPro-Regular"/>
              </a:rPr>
              <a:t>Naur</a:t>
            </a:r>
            <a:r>
              <a:rPr lang="en-US" sz="2400" b="1" dirty="0">
                <a:latin typeface="CronosPro-Regular"/>
                <a:cs typeface="CronosPro-Regular"/>
              </a:rPr>
              <a:t> (1928-2016)</a:t>
            </a:r>
          </a:p>
          <a:p>
            <a:r>
              <a:rPr lang="en-US" sz="2400" dirty="0">
                <a:latin typeface="CronosPro-Regular"/>
                <a:cs typeface="CronosPro-Regular"/>
              </a:rPr>
              <a:t>ACM Turing Award Winner 2005</a:t>
            </a:r>
          </a:p>
          <a:p>
            <a:r>
              <a:rPr lang="en-US" sz="2400" i="1" dirty="0">
                <a:latin typeface="CronosPro-Regular"/>
                <a:cs typeface="CronosPro-Regular"/>
              </a:rPr>
              <a:t>“For fundamental contributions to programming language design”</a:t>
            </a:r>
          </a:p>
        </p:txBody>
      </p:sp>
    </p:spTree>
    <p:extLst>
      <p:ext uri="{BB962C8B-B14F-4D97-AF65-F5344CB8AC3E}">
        <p14:creationId xmlns:p14="http://schemas.microsoft.com/office/powerpoint/2010/main" val="1271771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0AB-31D5-8B4B-848E-EAC65E30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3CE9-6BD8-304C-94FA-63072D8B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( e )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integers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How to describe: type for AST, and production rules</a:t>
            </a:r>
          </a:p>
          <a:p>
            <a:r>
              <a:rPr lang="en-US" dirty="0"/>
              <a:t>Tool:  </a:t>
            </a:r>
            <a:r>
              <a:rPr lang="en-US" dirty="0" err="1"/>
              <a:t>ocamlyacc</a:t>
            </a:r>
            <a:r>
              <a:rPr lang="en-US" dirty="0"/>
              <a:t> or </a:t>
            </a:r>
            <a:r>
              <a:rPr lang="en-US" dirty="0" err="1"/>
              <a:t>menhir</a:t>
            </a:r>
            <a:r>
              <a:rPr lang="en-US" dirty="0"/>
              <a:t> (.</a:t>
            </a:r>
            <a:r>
              <a:rPr lang="en-US" dirty="0" err="1"/>
              <a:t>mly</a:t>
            </a:r>
            <a:r>
              <a:rPr lang="en-US" dirty="0"/>
              <a:t> files)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D0A9F-0C52-7145-B363-CF1FD396FE1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6924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vs BNF: note similarity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| ( e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expr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 charset="0"/>
              </a:rPr>
              <a:t>int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Binop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bop * expr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expr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bop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Add</a:t>
            </a: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Mult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8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CD607-C724-9240-9445-BB84894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9CDB-AD77-B241-A468-FF3A3011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skip this until the end of this unit of course</a:t>
            </a:r>
          </a:p>
        </p:txBody>
      </p:sp>
    </p:spTree>
    <p:extLst>
      <p:ext uri="{BB962C8B-B14F-4D97-AF65-F5344CB8AC3E}">
        <p14:creationId xmlns:p14="http://schemas.microsoft.com/office/powerpoint/2010/main" val="46781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CD607-C724-9240-9445-BB84894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9CDB-AD77-B241-A468-FF3A3011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468522" y="2809403"/>
            <a:ext cx="4842763" cy="1562071"/>
            <a:chOff x="3468522" y="2809403"/>
            <a:chExt cx="4842763" cy="1562071"/>
          </a:xfrm>
        </p:grpSpPr>
        <p:sp>
          <p:nvSpPr>
            <p:cNvPr id="65" name="Rectangle 6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“Evaluator”</a:t>
              </a:r>
            </a:p>
          </p:txBody>
        </p:sp>
        <p:cxnSp>
          <p:nvCxnSpPr>
            <p:cNvPr id="66" name="Straight Arrow Connector 65"/>
            <p:cNvCxnSpPr>
              <a:cxnSpLocks/>
              <a:endCxn id="65" idx="0"/>
            </p:cNvCxnSpPr>
            <p:nvPr/>
          </p:nvCxnSpPr>
          <p:spPr>
            <a:xfrm>
              <a:off x="3468522" y="2809403"/>
              <a:ext cx="2770305" cy="53270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65" idx="2"/>
          </p:cNvCxnSpPr>
          <p:nvPr/>
        </p:nvCxnSpPr>
        <p:spPr>
          <a:xfrm flipH="1">
            <a:off x="3167077" y="4371474"/>
            <a:ext cx="3071750" cy="310476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DD7974-28A3-3B4B-87B3-FFF942BFA9B5}"/>
              </a:ext>
            </a:extLst>
          </p:cNvPr>
          <p:cNvSpPr txBox="1"/>
          <p:nvPr/>
        </p:nvSpPr>
        <p:spPr>
          <a:xfrm>
            <a:off x="1355898" y="274709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B7EDAE-59FD-1441-96AD-32369740083D}"/>
              </a:ext>
            </a:extLst>
          </p:cNvPr>
          <p:cNvSpPr txBox="1"/>
          <p:nvPr/>
        </p:nvSpPr>
        <p:spPr>
          <a:xfrm>
            <a:off x="1918081" y="2179031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68E16-92FC-A040-9F92-8D78045ADA6C}"/>
              </a:ext>
            </a:extLst>
          </p:cNvPr>
          <p:cNvSpPr txBox="1"/>
          <p:nvPr/>
        </p:nvSpPr>
        <p:spPr>
          <a:xfrm>
            <a:off x="2443609" y="2763874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633B77-0085-5E43-9087-B1495DED11CD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 flipH="1">
            <a:off x="1517492" y="2548363"/>
            <a:ext cx="562183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A093418-907A-5247-93C3-58C64E3536D3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2079675" y="2548363"/>
            <a:ext cx="525528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D6B74A-D1C4-6841-AD5E-E7EF43A6A2A4}"/>
              </a:ext>
            </a:extLst>
          </p:cNvPr>
          <p:cNvSpPr txBox="1"/>
          <p:nvPr/>
        </p:nvSpPr>
        <p:spPr>
          <a:xfrm>
            <a:off x="1006741" y="3372791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0B9E0E-CFFE-0C4B-B971-FE8FC6121208}"/>
              </a:ext>
            </a:extLst>
          </p:cNvPr>
          <p:cNvSpPr txBox="1"/>
          <p:nvPr/>
        </p:nvSpPr>
        <p:spPr>
          <a:xfrm>
            <a:off x="1635972" y="3372791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DB00DD-A31B-6E4C-99DB-8D2628CBAD85}"/>
              </a:ext>
            </a:extLst>
          </p:cNvPr>
          <p:cNvCxnSpPr>
            <a:endCxn id="88" idx="0"/>
          </p:cNvCxnSpPr>
          <p:nvPr/>
        </p:nvCxnSpPr>
        <p:spPr>
          <a:xfrm flipH="1">
            <a:off x="1236932" y="3133206"/>
            <a:ext cx="246019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EE3FA4-E231-6F46-9862-DF7A274480E4}"/>
              </a:ext>
            </a:extLst>
          </p:cNvPr>
          <p:cNvCxnSpPr/>
          <p:nvPr/>
        </p:nvCxnSpPr>
        <p:spPr>
          <a:xfrm>
            <a:off x="1491523" y="3133206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488BB1-9BA4-2F4A-AA78-5347B0D213FE}"/>
              </a:ext>
            </a:extLst>
          </p:cNvPr>
          <p:cNvSpPr txBox="1"/>
          <p:nvPr/>
        </p:nvSpPr>
        <p:spPr>
          <a:xfrm>
            <a:off x="2164199" y="3370001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BC7F2A-F836-6043-9644-F94C7558C0A9}"/>
              </a:ext>
            </a:extLst>
          </p:cNvPr>
          <p:cNvSpPr txBox="1"/>
          <p:nvPr/>
        </p:nvSpPr>
        <p:spPr>
          <a:xfrm>
            <a:off x="2793430" y="3370001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EA6D79-E6B4-B043-B561-A45EB583A146}"/>
              </a:ext>
            </a:extLst>
          </p:cNvPr>
          <p:cNvCxnSpPr>
            <a:endCxn id="92" idx="0"/>
          </p:cNvCxnSpPr>
          <p:nvPr/>
        </p:nvCxnSpPr>
        <p:spPr>
          <a:xfrm flipH="1">
            <a:off x="2325461" y="3130416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002164-DDE1-9541-BBAD-0F0D28CE2A45}"/>
              </a:ext>
            </a:extLst>
          </p:cNvPr>
          <p:cNvCxnSpPr/>
          <p:nvPr/>
        </p:nvCxnSpPr>
        <p:spPr>
          <a:xfrm>
            <a:off x="2640077" y="3116430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1B8EBA-C94F-CA4A-9E14-D5498E0605E9}"/>
              </a:ext>
            </a:extLst>
          </p:cNvPr>
          <p:cNvSpPr txBox="1"/>
          <p:nvPr/>
        </p:nvSpPr>
        <p:spPr>
          <a:xfrm>
            <a:off x="545847" y="1585322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ronosPro-Regular"/>
                <a:cs typeface="CronosPro-Regular"/>
              </a:rPr>
              <a:t>Abstract syntax tree: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E1149C-98C7-A34A-A916-FE7CF0C84A3F}"/>
              </a:ext>
            </a:extLst>
          </p:cNvPr>
          <p:cNvSpPr txBox="1"/>
          <p:nvPr/>
        </p:nvSpPr>
        <p:spPr>
          <a:xfrm>
            <a:off x="1780887" y="4666598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85877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expression e takes a single </a:t>
            </a:r>
            <a:r>
              <a:rPr lang="en-US" i="1" dirty="0"/>
              <a:t>step</a:t>
            </a:r>
            <a:r>
              <a:rPr lang="en-US" dirty="0"/>
              <a:t> to a new expression e’ by simplifying some subexpression</a:t>
            </a:r>
          </a:p>
          <a:p>
            <a:r>
              <a:rPr lang="en-US" dirty="0"/>
              <a:t>Expression keeps stepping until it reaches a </a:t>
            </a:r>
            <a:r>
              <a:rPr lang="en-US" i="1" dirty="0"/>
              <a:t>value</a:t>
            </a:r>
          </a:p>
          <a:p>
            <a:r>
              <a:rPr lang="en-US" dirty="0"/>
              <a:t>Values never step further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45CFB-B7D1-E149-9006-929F2179FC48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E4BC46-08B3-164A-A910-8CC66BC21638}"/>
              </a:ext>
            </a:extLst>
          </p:cNvPr>
          <p:cNvGrpSpPr/>
          <p:nvPr/>
        </p:nvGrpSpPr>
        <p:grpSpPr>
          <a:xfrm>
            <a:off x="583660" y="4563071"/>
            <a:ext cx="2109213" cy="1563092"/>
            <a:chOff x="583660" y="4563071"/>
            <a:chExt cx="2109213" cy="15630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9B0D4B-0638-7849-987B-5E99546511F2}"/>
                </a:ext>
              </a:extLst>
            </p:cNvPr>
            <p:cNvSpPr txBox="1"/>
            <p:nvPr/>
          </p:nvSpPr>
          <p:spPr>
            <a:xfrm>
              <a:off x="932817" y="5131138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724E3-6DFD-9B40-A7FB-EAC5EB78AB3A}"/>
                </a:ext>
              </a:extLst>
            </p:cNvPr>
            <p:cNvSpPr txBox="1"/>
            <p:nvPr/>
          </p:nvSpPr>
          <p:spPr>
            <a:xfrm>
              <a:off x="1495000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D4022-BBED-2247-9CA0-4DBBB3CD5B7D}"/>
                </a:ext>
              </a:extLst>
            </p:cNvPr>
            <p:cNvSpPr txBox="1"/>
            <p:nvPr/>
          </p:nvSpPr>
          <p:spPr>
            <a:xfrm>
              <a:off x="2020528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2AA70B-983F-D645-8F21-2771EBB82C77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flipH="1">
              <a:off x="1094411" y="4932403"/>
              <a:ext cx="562183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6E80F0-0234-824C-A360-FEB980CBCE3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56594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D629C-5692-7043-8590-E703AFE5E109}"/>
                </a:ext>
              </a:extLst>
            </p:cNvPr>
            <p:cNvSpPr txBox="1"/>
            <p:nvPr/>
          </p:nvSpPr>
          <p:spPr>
            <a:xfrm>
              <a:off x="583660" y="5756831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6936E-C0D6-B041-97B3-E11FC954CCB5}"/>
                </a:ext>
              </a:extLst>
            </p:cNvPr>
            <p:cNvSpPr txBox="1"/>
            <p:nvPr/>
          </p:nvSpPr>
          <p:spPr>
            <a:xfrm>
              <a:off x="1212891" y="575683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B3C6FD-1262-0C4B-842E-2E48979C1E77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813851" y="5517246"/>
              <a:ext cx="246019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3F42F4-E20D-5A40-905A-840510F1D443}"/>
                </a:ext>
              </a:extLst>
            </p:cNvPr>
            <p:cNvCxnSpPr/>
            <p:nvPr/>
          </p:nvCxnSpPr>
          <p:spPr>
            <a:xfrm>
              <a:off x="1068442" y="5517246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679860-3B74-1849-B8A4-0A433625CBD4}"/>
                </a:ext>
              </a:extLst>
            </p:cNvPr>
            <p:cNvSpPr txBox="1"/>
            <p:nvPr/>
          </p:nvSpPr>
          <p:spPr>
            <a:xfrm>
              <a:off x="1741118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53C978-7380-964C-8885-E6985D6EF8D1}"/>
                </a:ext>
              </a:extLst>
            </p:cNvPr>
            <p:cNvSpPr txBox="1"/>
            <p:nvPr/>
          </p:nvSpPr>
          <p:spPr>
            <a:xfrm>
              <a:off x="2370349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3ED608-35F1-914A-BB50-C3FEAF871385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1902380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4245EC4-500F-3146-A9B5-88D7584ED62E}"/>
                </a:ext>
              </a:extLst>
            </p:cNvPr>
            <p:cNvCxnSpPr/>
            <p:nvPr/>
          </p:nvCxnSpPr>
          <p:spPr>
            <a:xfrm>
              <a:off x="2216996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025C74-627D-2648-923A-F97277120860}"/>
              </a:ext>
            </a:extLst>
          </p:cNvPr>
          <p:cNvGrpSpPr/>
          <p:nvPr/>
        </p:nvGrpSpPr>
        <p:grpSpPr>
          <a:xfrm>
            <a:off x="3081441" y="4563071"/>
            <a:ext cx="1760056" cy="1560302"/>
            <a:chOff x="3081441" y="4563071"/>
            <a:chExt cx="1760056" cy="1560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03DC2-8122-1741-89B7-B0FC25E461F5}"/>
                </a:ext>
              </a:extLst>
            </p:cNvPr>
            <p:cNvSpPr txBox="1"/>
            <p:nvPr/>
          </p:nvSpPr>
          <p:spPr>
            <a:xfrm>
              <a:off x="3081441" y="5131138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11F15E-4FF4-4E45-8F17-518D6CA24488}"/>
                </a:ext>
              </a:extLst>
            </p:cNvPr>
            <p:cNvSpPr txBox="1"/>
            <p:nvPr/>
          </p:nvSpPr>
          <p:spPr>
            <a:xfrm>
              <a:off x="3643624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FA5429-5EE9-3045-BAC5-926ACAFFD39C}"/>
                </a:ext>
              </a:extLst>
            </p:cNvPr>
            <p:cNvSpPr txBox="1"/>
            <p:nvPr/>
          </p:nvSpPr>
          <p:spPr>
            <a:xfrm>
              <a:off x="4169152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BDDFED-D32E-3947-A656-8859A46DAB38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 flipH="1">
              <a:off x="3311632" y="4932403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0BAEA0-F3E6-3F4A-A511-5D09E1C1A8A1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3805218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7AC382-60FD-8640-B103-21307652FB65}"/>
                </a:ext>
              </a:extLst>
            </p:cNvPr>
            <p:cNvSpPr txBox="1"/>
            <p:nvPr/>
          </p:nvSpPr>
          <p:spPr>
            <a:xfrm>
              <a:off x="3889742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B372DD-2CBA-F742-9759-3070048D85D0}"/>
                </a:ext>
              </a:extLst>
            </p:cNvPr>
            <p:cNvSpPr txBox="1"/>
            <p:nvPr/>
          </p:nvSpPr>
          <p:spPr>
            <a:xfrm>
              <a:off x="4518973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8C298F5-DAE5-104B-A959-D3950ACCA828}"/>
                </a:ext>
              </a:extLst>
            </p:cNvPr>
            <p:cNvCxnSpPr>
              <a:endCxn id="29" idx="0"/>
            </p:cNvCxnSpPr>
            <p:nvPr/>
          </p:nvCxnSpPr>
          <p:spPr>
            <a:xfrm flipH="1">
              <a:off x="4051004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9ACAB4-7350-A24C-857D-0CC7AEBC528D}"/>
                </a:ext>
              </a:extLst>
            </p:cNvPr>
            <p:cNvCxnSpPr/>
            <p:nvPr/>
          </p:nvCxnSpPr>
          <p:spPr>
            <a:xfrm>
              <a:off x="4365620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D260D1-BE06-684D-BD55-A17683486D17}"/>
              </a:ext>
            </a:extLst>
          </p:cNvPr>
          <p:cNvGrpSpPr/>
          <p:nvPr/>
        </p:nvGrpSpPr>
        <p:grpSpPr>
          <a:xfrm>
            <a:off x="5425756" y="4547547"/>
            <a:ext cx="1548093" cy="954175"/>
            <a:chOff x="5425756" y="4547547"/>
            <a:chExt cx="1548093" cy="9541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857ABB-A13B-C648-8B45-44815D1FC5F0}"/>
                </a:ext>
              </a:extLst>
            </p:cNvPr>
            <p:cNvSpPr txBox="1"/>
            <p:nvPr/>
          </p:nvSpPr>
          <p:spPr>
            <a:xfrm>
              <a:off x="5425756" y="5115614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AD8287-B804-A949-B0E0-E208A16FAFEE}"/>
                </a:ext>
              </a:extLst>
            </p:cNvPr>
            <p:cNvSpPr txBox="1"/>
            <p:nvPr/>
          </p:nvSpPr>
          <p:spPr>
            <a:xfrm>
              <a:off x="5987939" y="4547547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87544E-5C52-B34E-AEDD-7B443403F1FD}"/>
                </a:ext>
              </a:extLst>
            </p:cNvPr>
            <p:cNvSpPr txBox="1"/>
            <p:nvPr/>
          </p:nvSpPr>
          <p:spPr>
            <a:xfrm>
              <a:off x="6513467" y="5132390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3DDA47-352B-9B48-929C-7617026BA3B3}"/>
                </a:ext>
              </a:extLst>
            </p:cNvPr>
            <p:cNvCxnSpPr>
              <a:stCxn id="34" idx="2"/>
              <a:endCxn id="33" idx="0"/>
            </p:cNvCxnSpPr>
            <p:nvPr/>
          </p:nvCxnSpPr>
          <p:spPr>
            <a:xfrm flipH="1">
              <a:off x="5655947" y="4916879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D30A14-A8C6-8B43-B905-12EC77AC688A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6149533" y="4916879"/>
              <a:ext cx="594125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B479D5D-CA2C-0C4B-8522-3B2ED9726DA4}"/>
              </a:ext>
            </a:extLst>
          </p:cNvPr>
          <p:cNvSpPr txBox="1"/>
          <p:nvPr/>
        </p:nvSpPr>
        <p:spPr>
          <a:xfrm>
            <a:off x="7871872" y="454754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6342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[Wednesday] Project team formation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[Friday] MS0 charter due 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a step forward.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Compiler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0909" y="3317238"/>
            <a:ext cx="0" cy="58793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1103" y="3905168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Target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5737" y="5844040"/>
            <a:ext cx="721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ronosPro-Regular"/>
                <a:cs typeface="CronosPro-Regular"/>
              </a:rPr>
              <a:t>code as data</a:t>
            </a:r>
            <a:r>
              <a:rPr lang="en-US" dirty="0">
                <a:latin typeface="CronosPro-Regular"/>
                <a:cs typeface="CronosPro-Regular"/>
              </a:rPr>
              <a:t>:  the compiler is code that operates on data; that data is itself code</a:t>
            </a:r>
            <a:endParaRPr lang="en-US" i="1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51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Compiler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0909" y="3317238"/>
            <a:ext cx="0" cy="58793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1103" y="3905168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Target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4900" y="3905168"/>
            <a:ext cx="5883262" cy="621982"/>
            <a:chOff x="1564900" y="3905168"/>
            <a:chExt cx="5883262" cy="621982"/>
          </a:xfrm>
        </p:grpSpPr>
        <p:sp>
          <p:nvSpPr>
            <p:cNvPr id="8" name="Rectangle 7"/>
            <p:cNvSpPr/>
            <p:nvPr/>
          </p:nvSpPr>
          <p:spPr>
            <a:xfrm>
              <a:off x="1564900" y="3905168"/>
              <a:ext cx="1273060" cy="62198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ronosPro-Regular"/>
                  <a:cs typeface="CronosPro-Regular"/>
                </a:rPr>
                <a:t>Input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5102" y="3905168"/>
              <a:ext cx="1273060" cy="62198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ronosPro-Regular"/>
                  <a:cs typeface="CronosPro-Regular"/>
                </a:rPr>
                <a:t>Output</a:t>
              </a:r>
            </a:p>
          </p:txBody>
        </p:sp>
        <p:cxnSp>
          <p:nvCxnSpPr>
            <p:cNvPr id="11" name="Straight Arrow Connector 10"/>
            <p:cNvCxnSpPr>
              <a:stCxn id="8" idx="3"/>
              <a:endCxn id="13" idx="1"/>
            </p:cNvCxnSpPr>
            <p:nvPr/>
          </p:nvCxnSpPr>
          <p:spPr>
            <a:xfrm>
              <a:off x="2837960" y="4216159"/>
              <a:ext cx="583143" cy="0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  <a:endCxn id="10" idx="1"/>
            </p:cNvCxnSpPr>
            <p:nvPr/>
          </p:nvCxnSpPr>
          <p:spPr>
            <a:xfrm>
              <a:off x="5740715" y="4216159"/>
              <a:ext cx="434387" cy="0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012136" y="5856998"/>
            <a:ext cx="51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the compiler goes away; not needed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42450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Interpreter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64900" y="2695256"/>
            <a:ext cx="5883262" cy="3531074"/>
            <a:chOff x="1564900" y="2695256"/>
            <a:chExt cx="5883262" cy="3531074"/>
          </a:xfrm>
        </p:grpSpPr>
        <p:grpSp>
          <p:nvGrpSpPr>
            <p:cNvPr id="8" name="Group 7"/>
            <p:cNvGrpSpPr/>
            <p:nvPr/>
          </p:nvGrpSpPr>
          <p:grpSpPr>
            <a:xfrm>
              <a:off x="1564900" y="2695256"/>
              <a:ext cx="5883262" cy="621982"/>
              <a:chOff x="1564900" y="3905168"/>
              <a:chExt cx="5883262" cy="62198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64900" y="3905168"/>
                <a:ext cx="1273060" cy="6219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ronosPro-Regular"/>
                    <a:cs typeface="CronosPro-Regular"/>
                  </a:rPr>
                  <a:t>Input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75102" y="3905168"/>
                <a:ext cx="1273060" cy="6219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ronosPro-Regular"/>
                    <a:cs typeface="CronosPro-Regular"/>
                  </a:rPr>
                  <a:t>Output</a:t>
                </a:r>
              </a:p>
            </p:txBody>
          </p:sp>
          <p:cxnSp>
            <p:nvCxnSpPr>
              <p:cNvPr id="12" name="Straight Arrow Connector 11"/>
              <p:cNvCxnSpPr>
                <a:stCxn id="10" idx="3"/>
              </p:cNvCxnSpPr>
              <p:nvPr/>
            </p:nvCxnSpPr>
            <p:spPr>
              <a:xfrm>
                <a:off x="2837960" y="4216159"/>
                <a:ext cx="583143" cy="0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1" idx="1"/>
              </p:cNvCxnSpPr>
              <p:nvPr/>
            </p:nvCxnSpPr>
            <p:spPr>
              <a:xfrm>
                <a:off x="5740715" y="4216159"/>
                <a:ext cx="434387" cy="0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316137" y="5856998"/>
              <a:ext cx="452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the interpreter stays; needed to run the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96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1" y="312821"/>
            <a:ext cx="5606716" cy="2406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</a:rPr>
              <a:t>Compilers: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primary job is </a:t>
            </a:r>
            <a:r>
              <a:rPr lang="en-US" sz="4000" i="1" dirty="0">
                <a:solidFill>
                  <a:schemeClr val="accent1"/>
                </a:solidFill>
              </a:rPr>
              <a:t>translation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better performance</a:t>
            </a:r>
          </a:p>
          <a:p>
            <a:pPr marL="0" indent="0">
              <a:buNone/>
            </a:pP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A0F96C-8132-5942-93A8-2328FAE70000}"/>
              </a:ext>
            </a:extLst>
          </p:cNvPr>
          <p:cNvSpPr txBox="1">
            <a:spLocks/>
          </p:cNvSpPr>
          <p:nvPr/>
        </p:nvSpPr>
        <p:spPr>
          <a:xfrm>
            <a:off x="3537284" y="4540370"/>
            <a:ext cx="5606716" cy="217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accent3"/>
                </a:solidFill>
              </a:rPr>
              <a:t>Interpreters:</a:t>
            </a:r>
          </a:p>
          <a:p>
            <a:r>
              <a:rPr lang="en-US" sz="4000" dirty="0">
                <a:solidFill>
                  <a:schemeClr val="accent3"/>
                </a:solidFill>
              </a:rPr>
              <a:t>primary job is </a:t>
            </a:r>
            <a:r>
              <a:rPr lang="en-US" sz="4000" i="1" dirty="0">
                <a:solidFill>
                  <a:schemeClr val="accent3"/>
                </a:solidFill>
              </a:rPr>
              <a:t>execution</a:t>
            </a:r>
            <a:endParaRPr lang="en-US" sz="4000" dirty="0">
              <a:solidFill>
                <a:schemeClr val="accent3"/>
              </a:solidFill>
            </a:endParaRPr>
          </a:p>
          <a:p>
            <a:r>
              <a:rPr lang="en-US" sz="4000" dirty="0">
                <a:solidFill>
                  <a:schemeClr val="accent3"/>
                </a:solidFill>
              </a:rPr>
              <a:t>easier implementation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BE565F-43C6-FC49-9941-5C5E29C9E3A2}"/>
              </a:ext>
            </a:extLst>
          </p:cNvPr>
          <p:cNvSpPr txBox="1">
            <a:spLocks/>
          </p:cNvSpPr>
          <p:nvPr/>
        </p:nvSpPr>
        <p:spPr>
          <a:xfrm>
            <a:off x="3019925" y="2947736"/>
            <a:ext cx="1034717" cy="96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vs.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965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Compiler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0909" y="3317238"/>
            <a:ext cx="0" cy="58793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43580" y="3905168"/>
            <a:ext cx="3874658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Intermediate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4900" y="5392238"/>
            <a:ext cx="1273060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5102" y="5392238"/>
            <a:ext cx="1273060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2837960" y="5703229"/>
            <a:ext cx="583143" cy="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740715" y="5703229"/>
            <a:ext cx="434387" cy="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21103" y="5387416"/>
            <a:ext cx="2319612" cy="62198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Virtual machine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4580909" y="4605116"/>
            <a:ext cx="0" cy="78230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8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Two phases:</a:t>
            </a:r>
          </a:p>
          <a:p>
            <a:r>
              <a:rPr lang="en-US" b="1" dirty="0"/>
              <a:t>Front end:  </a:t>
            </a:r>
            <a:r>
              <a:rPr lang="en-US" dirty="0"/>
              <a:t>translate source code into </a:t>
            </a:r>
            <a:r>
              <a:rPr lang="en-US" i="1" dirty="0"/>
              <a:t>abstract syntax tree </a:t>
            </a:r>
            <a:r>
              <a:rPr lang="en-US" dirty="0"/>
              <a:t>(AST) then into </a:t>
            </a:r>
            <a:r>
              <a:rPr lang="en-US" i="1" dirty="0"/>
              <a:t>intermediate representation </a:t>
            </a:r>
            <a:r>
              <a:rPr lang="en-US" dirty="0"/>
              <a:t>(IR)</a:t>
            </a:r>
          </a:p>
          <a:p>
            <a:r>
              <a:rPr lang="en-US" b="1" dirty="0"/>
              <a:t>Back end:  </a:t>
            </a:r>
            <a:r>
              <a:rPr lang="en-US" dirty="0"/>
              <a:t>translate AST into machine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Front end of compilers and interpreters largely the same:</a:t>
            </a:r>
          </a:p>
          <a:p>
            <a:r>
              <a:rPr lang="en-US" i="1" dirty="0"/>
              <a:t>Lexical analysis</a:t>
            </a:r>
            <a:r>
              <a:rPr lang="en-US" dirty="0"/>
              <a:t> with </a:t>
            </a:r>
            <a:r>
              <a:rPr lang="en-US" dirty="0" err="1">
                <a:solidFill>
                  <a:schemeClr val="accent1"/>
                </a:solidFill>
              </a:rPr>
              <a:t>lexer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i="1" dirty="0"/>
              <a:t>Syntactic analysis </a:t>
            </a:r>
            <a:r>
              <a:rPr lang="en-US" dirty="0"/>
              <a:t>with </a:t>
            </a:r>
            <a:r>
              <a:rPr lang="en-US" dirty="0">
                <a:solidFill>
                  <a:schemeClr val="accent1"/>
                </a:solidFill>
              </a:rPr>
              <a:t>parser</a:t>
            </a:r>
          </a:p>
          <a:p>
            <a:r>
              <a:rPr lang="en-US" i="1" dirty="0"/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4128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45847" y="1823430"/>
            <a:ext cx="5356154" cy="936113"/>
            <a:chOff x="452458" y="1495613"/>
            <a:chExt cx="5356154" cy="936113"/>
          </a:xfrm>
        </p:grpSpPr>
        <p:sp>
          <p:nvSpPr>
            <p:cNvPr id="4" name="TextBox 3"/>
            <p:cNvSpPr txBox="1"/>
            <p:nvPr/>
          </p:nvSpPr>
          <p:spPr>
            <a:xfrm>
              <a:off x="452458" y="1970061"/>
              <a:ext cx="535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if x=0 then 1 else fact(x-1)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7200" y="1495613"/>
              <a:ext cx="2275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Character stream: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23924" y="2759543"/>
            <a:ext cx="5087361" cy="1611931"/>
            <a:chOff x="3223924" y="2759543"/>
            <a:chExt cx="5087361" cy="1611931"/>
          </a:xfrm>
        </p:grpSpPr>
        <p:sp>
          <p:nvSpPr>
            <p:cNvPr id="25" name="Rectangle 2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>
                  <a:latin typeface="CronosPro-Regular"/>
                  <a:cs typeface="CronosPro-Regular"/>
                </a:rPr>
                <a:t>Lexer</a:t>
              </a:r>
              <a:endParaRPr lang="en-US" sz="2400" dirty="0">
                <a:latin typeface="CronosPro-Regular"/>
                <a:cs typeface="CronosPro-Regular"/>
              </a:endParaRPr>
            </a:p>
          </p:txBody>
        </p:sp>
        <p:cxnSp>
          <p:nvCxnSpPr>
            <p:cNvPr id="29" name="Straight Arrow Connector 28"/>
            <p:cNvCxnSpPr>
              <a:stCxn id="4" idx="2"/>
              <a:endCxn id="25" idx="0"/>
            </p:cNvCxnSpPr>
            <p:nvPr/>
          </p:nvCxnSpPr>
          <p:spPr>
            <a:xfrm>
              <a:off x="3223924" y="2759543"/>
              <a:ext cx="3014903" cy="58256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5847" y="4371474"/>
            <a:ext cx="6801066" cy="1833508"/>
            <a:chOff x="545847" y="4371474"/>
            <a:chExt cx="6801066" cy="1833508"/>
          </a:xfrm>
        </p:grpSpPr>
        <p:grpSp>
          <p:nvGrpSpPr>
            <p:cNvPr id="7" name="Group 6"/>
            <p:cNvGrpSpPr/>
            <p:nvPr/>
          </p:nvGrpSpPr>
          <p:grpSpPr>
            <a:xfrm>
              <a:off x="545847" y="5043590"/>
              <a:ext cx="6801066" cy="1161392"/>
              <a:chOff x="457200" y="3198749"/>
              <a:chExt cx="6801066" cy="116139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09600" y="3898476"/>
                <a:ext cx="6648666" cy="461665"/>
                <a:chOff x="457200" y="2935950"/>
                <a:chExt cx="6648666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457200" y="2935950"/>
                  <a:ext cx="554058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if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11258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380620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=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749982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19344" y="2935950"/>
                  <a:ext cx="923450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then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042794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12156" y="2935950"/>
                  <a:ext cx="923450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else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35606" y="2935950"/>
                  <a:ext cx="923450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fact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259056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628418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997780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-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367142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36504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457200" y="3198749"/>
                <a:ext cx="1830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3"/>
                    </a:solidFill>
                    <a:latin typeface="CronosPro-Regular"/>
                    <a:cs typeface="CronosPro-Regular"/>
                  </a:rPr>
                  <a:t>Token stream:</a:t>
                </a:r>
              </a:p>
            </p:txBody>
          </p:sp>
        </p:grpSp>
        <p:cxnSp>
          <p:nvCxnSpPr>
            <p:cNvPr id="35" name="Straight Arrow Connector 34"/>
            <p:cNvCxnSpPr>
              <a:stCxn id="25" idx="2"/>
            </p:cNvCxnSpPr>
            <p:nvPr/>
          </p:nvCxnSpPr>
          <p:spPr>
            <a:xfrm flipH="1">
              <a:off x="3283841" y="4371474"/>
              <a:ext cx="2954986" cy="672116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2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6169</TotalTime>
  <Words>988</Words>
  <Application>Microsoft Macintosh PowerPoint</Application>
  <PresentationFormat>On-screen Show (4:3)</PresentationFormat>
  <Paragraphs>331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Office Theme</vt:lpstr>
      <vt:lpstr>PowerPoint Presentation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Front end</vt:lpstr>
      <vt:lpstr>Front end</vt:lpstr>
      <vt:lpstr>Front end</vt:lpstr>
      <vt:lpstr>Next</vt:lpstr>
      <vt:lpstr>Implementation</vt:lpstr>
      <vt:lpstr>Extended demo: A calculator</vt:lpstr>
      <vt:lpstr>Lexing</vt:lpstr>
      <vt:lpstr>Lexer</vt:lpstr>
      <vt:lpstr>Tokens</vt:lpstr>
      <vt:lpstr>Parsing</vt:lpstr>
      <vt:lpstr>Parser</vt:lpstr>
      <vt:lpstr>Concrete vs. abstract syntax</vt:lpstr>
      <vt:lpstr>Grammar</vt:lpstr>
      <vt:lpstr>PowerPoint Presentation</vt:lpstr>
      <vt:lpstr>Grammar</vt:lpstr>
      <vt:lpstr>AST vs BNF: note similarity</vt:lpstr>
      <vt:lpstr>Type Checking</vt:lpstr>
      <vt:lpstr>Evaluation</vt:lpstr>
      <vt:lpstr>Evaluation</vt:lpstr>
      <vt:lpstr>Evaluation strategy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431</cp:revision>
  <dcterms:created xsi:type="dcterms:W3CDTF">2014-08-25T19:49:24Z</dcterms:created>
  <dcterms:modified xsi:type="dcterms:W3CDTF">2020-04-08T02:09:31Z</dcterms:modified>
</cp:coreProperties>
</file>