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441" r:id="rId2"/>
    <p:sldId id="443" r:id="rId3"/>
    <p:sldId id="451" r:id="rId4"/>
    <p:sldId id="450" r:id="rId5"/>
    <p:sldId id="452" r:id="rId6"/>
    <p:sldId id="546" r:id="rId7"/>
    <p:sldId id="562" r:id="rId8"/>
    <p:sldId id="453" r:id="rId9"/>
    <p:sldId id="454" r:id="rId10"/>
    <p:sldId id="542" r:id="rId11"/>
    <p:sldId id="543" r:id="rId12"/>
    <p:sldId id="563" r:id="rId13"/>
    <p:sldId id="548" r:id="rId14"/>
    <p:sldId id="549" r:id="rId15"/>
    <p:sldId id="567" r:id="rId16"/>
    <p:sldId id="564" r:id="rId17"/>
    <p:sldId id="560" r:id="rId18"/>
    <p:sldId id="566" r:id="rId19"/>
    <p:sldId id="565" r:id="rId20"/>
    <p:sldId id="569" r:id="rId21"/>
    <p:sldId id="570" r:id="rId22"/>
    <p:sldId id="571" r:id="rId23"/>
    <p:sldId id="572" r:id="rId24"/>
    <p:sldId id="573" r:id="rId25"/>
    <p:sldId id="501" r:id="rId26"/>
    <p:sldId id="49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F497D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5"/>
    <p:restoredTop sz="77007" autoAdjust="0"/>
  </p:normalViewPr>
  <p:slideViewPr>
    <p:cSldViewPr snapToGrid="0" snapToObjects="1">
      <p:cViewPr varScale="1">
        <p:scale>
          <a:sx n="97" d="100"/>
          <a:sy n="97" d="100"/>
        </p:scale>
        <p:origin x="27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copies, start at 10:02:14</a:t>
            </a:r>
          </a:p>
          <a:p>
            <a:endParaRPr lang="en-US" dirty="0"/>
          </a:p>
          <a:p>
            <a:r>
              <a:rPr lang="en-US" dirty="0"/>
              <a:t>I chose</a:t>
            </a:r>
            <a:r>
              <a:rPr lang="en-US" baseline="0" dirty="0"/>
              <a:t> this music because we’re finally going to do type checking.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[demo-</a:t>
            </a:r>
            <a:r>
              <a:rPr lang="en-US" dirty="0" err="1"/>
              <a:t>annot</a:t>
            </a:r>
            <a:r>
              <a:rPr lang="en-US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1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94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empty environment is crucial.</a:t>
            </a:r>
          </a:p>
          <a:p>
            <a:r>
              <a:rPr lang="en-US" dirty="0"/>
              <a:t>{x : </a:t>
            </a:r>
            <a:r>
              <a:rPr lang="en-US" dirty="0" err="1"/>
              <a:t>int</a:t>
            </a:r>
            <a:r>
              <a:rPr lang="en-US" dirty="0"/>
              <a:t>} |- x 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but x -/-&gt;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36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expect you to do this kind of proof (that’s 4110), but I want you to see the outline of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0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75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[demo-infer]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07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scale up to </a:t>
            </a:r>
            <a:r>
              <a:rPr lang="en-US" dirty="0" err="1"/>
              <a:t>OCaml</a:t>
            </a:r>
            <a:r>
              <a:rPr lang="en-US" dirty="0"/>
              <a:t>, need to add lots of features, including functions and </a:t>
            </a:r>
            <a:r>
              <a:rPr lang="en-US"/>
              <a:t>type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33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37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look back at lec18 demo-big.  Show the run-time errors that are produced by evaluator.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67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42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 *ternary* relation</a:t>
            </a:r>
            <a:br>
              <a:rPr lang="en-US" dirty="0"/>
            </a:br>
            <a:r>
              <a:rPr lang="en-US" dirty="0"/>
              <a:t>read as </a:t>
            </a:r>
            <a:r>
              <a:rPr lang="en-US" dirty="0">
                <a:solidFill>
                  <a:schemeClr val="accent1"/>
                </a:solidFill>
              </a:rPr>
              <a:t>in static environment </a:t>
            </a: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, expression </a:t>
            </a: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solidFill>
                  <a:schemeClr val="accent1"/>
                </a:solidFill>
              </a:rPr>
              <a:t> has type </a:t>
            </a: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You're already used to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e : t</a:t>
            </a:r>
            <a:r>
              <a:rPr lang="en-US" dirty="0">
                <a:solidFill>
                  <a:srgbClr val="000000"/>
                </a:solidFill>
              </a:rPr>
              <a:t>, because </a:t>
            </a:r>
            <a:r>
              <a:rPr lang="en-US" dirty="0" err="1">
                <a:solidFill>
                  <a:srgbClr val="000000"/>
                </a:solidFill>
              </a:rPr>
              <a:t>utop</a:t>
            </a:r>
            <a:r>
              <a:rPr lang="en-US" dirty="0">
                <a:solidFill>
                  <a:srgbClr val="000000"/>
                </a:solidFill>
              </a:rPr>
              <a:t> uses that notation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Turnstile read as “shows” or “proves”</a:t>
            </a:r>
          </a:p>
          <a:p>
            <a:pPr marL="0" indent="0">
              <a:buNone/>
            </a:pPr>
            <a:r>
              <a:rPr lang="en-US" dirty="0"/>
              <a:t>but what about this static environment?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68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116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Turnstile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|-</a:t>
            </a:r>
            <a:r>
              <a:rPr lang="en-US" dirty="0">
                <a:solidFill>
                  <a:srgbClr val="000000"/>
                </a:solidFill>
              </a:rPr>
              <a:t> can be read as "proves" or "shows"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60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22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The type annotations are mandatory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05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73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Systems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736244"/>
          </a:xfrm>
        </p:spPr>
        <p:txBody>
          <a:bodyPr>
            <a:normAutofit/>
          </a:bodyPr>
          <a:lstStyle/>
          <a:p>
            <a:r>
              <a:rPr lang="en-US" dirty="0"/>
              <a:t>Today’s scene: Cayuga Lake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Nate Foster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</a:t>
            </a:r>
            <a:r>
              <a:rPr lang="en-US" dirty="0" err="1"/>
              <a:t>SimPL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x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b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e1 bop e2</a:t>
            </a:r>
            <a:endParaRPr lang="en-US" b="1" dirty="0">
              <a:solidFill>
                <a:srgbClr val="F79646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let x 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: t</a:t>
            </a:r>
            <a:r>
              <a:rPr lang="en-US" b="1" dirty="0">
                <a:latin typeface="Courier New"/>
                <a:cs typeface="Courier New"/>
              </a:rPr>
              <a:t> = e1 in e2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if e1 then e2 else e3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bop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+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*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&lt;=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chemeClr val="accent6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346516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: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b : bool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x : </a:t>
            </a: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(x)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74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operators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BE1D48-B740-DE4B-A229-536F895C3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e1 + e2 :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endParaRPr lang="en-US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dirty="0"/>
              <a:t>if</a:t>
            </a:r>
            <a:br>
              <a:rPr lang="en-US" dirty="0"/>
            </a:b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e1 :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e2 :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e1 * e2 :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endParaRPr lang="en-US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dirty="0"/>
              <a:t>if</a:t>
            </a:r>
            <a:br>
              <a:rPr lang="en-US" dirty="0"/>
            </a:b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e1 :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e2 :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e1 &lt;= e2 : bool</a:t>
            </a:r>
            <a:endParaRPr lang="en-US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dirty="0"/>
              <a:t>if</a:t>
            </a:r>
            <a:br>
              <a:rPr lang="en-US" dirty="0"/>
            </a:b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e1 :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e2 :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6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expressions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BE1D48-B740-DE4B-A229-536F895C3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if e1 then e2 else e3 : t</a:t>
            </a:r>
            <a:endParaRPr lang="en-US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dirty="0"/>
              <a:t>if</a:t>
            </a:r>
            <a:br>
              <a:rPr lang="en-US" dirty="0"/>
            </a:b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e1 : bool</a:t>
            </a:r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e2 : t</a:t>
            </a:r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e3 : t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04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let x : t1 = e1 in e2 : t2</a:t>
            </a:r>
            <a:endParaRPr lang="en-US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dirty="0"/>
              <a:t>if</a:t>
            </a:r>
            <a:br>
              <a:rPr lang="en-US" dirty="0"/>
            </a:b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e1 : t1</a:t>
            </a:r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[x ↦ t1]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e2 : t2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3F8BD-6D60-A849-A6BB-4316719F0DFD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75689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6FA56C-5594-4640-A2AB-37DEC06D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Type Safety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DBE00-A2E5-E444-92D3-9058F6DBF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15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2650-B865-354E-8D49-EF3536E1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evaluation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C3B7-5509-B943-AB98-2E0E699CB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Evaluation of an expression </a:t>
            </a:r>
            <a:r>
              <a:rPr lang="en-US" b="1" dirty="0">
                <a:latin typeface="Courier" pitchFamily="2" charset="0"/>
              </a:rPr>
              <a:t>e</a:t>
            </a:r>
            <a:r>
              <a:rPr lang="en-US" dirty="0"/>
              <a:t> is </a:t>
            </a:r>
            <a:r>
              <a:rPr lang="en-US" dirty="0">
                <a:solidFill>
                  <a:schemeClr val="accent1"/>
                </a:solidFill>
              </a:rPr>
              <a:t>stuck </a:t>
            </a:r>
            <a:r>
              <a:rPr lang="en-US" dirty="0"/>
              <a:t>if:</a:t>
            </a:r>
          </a:p>
          <a:p>
            <a:r>
              <a:rPr lang="en-US" b="1" dirty="0">
                <a:latin typeface="Courier" pitchFamily="2" charset="0"/>
              </a:rPr>
              <a:t>e</a:t>
            </a:r>
            <a:r>
              <a:rPr lang="en-US" b="1" dirty="0">
                <a:latin typeface="Cronos Pro" panose="020C0502030403020304" pitchFamily="34" charset="77"/>
              </a:rPr>
              <a:t> </a:t>
            </a:r>
            <a:r>
              <a:rPr lang="en-US" dirty="0"/>
              <a:t>is not a value, and</a:t>
            </a:r>
          </a:p>
          <a:p>
            <a:r>
              <a:rPr lang="en-US" b="1" dirty="0">
                <a:latin typeface="Courier" pitchFamily="2" charset="0"/>
              </a:rPr>
              <a:t>e</a:t>
            </a:r>
            <a:r>
              <a:rPr lang="en-US" b="1" dirty="0">
                <a:latin typeface="Cronos Pro" panose="020C0502030403020304" pitchFamily="34" charset="77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↛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Purpose of type system:</a:t>
            </a:r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>guarantee no expression ever gets stuck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82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Type safety </a:t>
            </a:r>
            <a:r>
              <a:rPr lang="en-US" b="1" dirty="0"/>
              <a:t>means never getting stuck</a:t>
            </a:r>
          </a:p>
          <a:p>
            <a:pPr marL="0" indent="0">
              <a:buNone/>
            </a:pPr>
            <a:r>
              <a:rPr lang="en-US" dirty="0"/>
              <a:t>Type safety = progress + preservation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Progress: </a:t>
            </a:r>
            <a:r>
              <a:rPr lang="en-US" dirty="0"/>
              <a:t>can always step (unless already value)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/>
              <a:t>Preservation: </a:t>
            </a:r>
            <a:r>
              <a:rPr lang="en-US" dirty="0"/>
              <a:t>stepping never changes type</a:t>
            </a:r>
          </a:p>
        </p:txBody>
      </p:sp>
    </p:spTree>
    <p:extLst>
      <p:ext uri="{BB962C8B-B14F-4D97-AF65-F5344CB8AC3E}">
        <p14:creationId xmlns:p14="http://schemas.microsoft.com/office/powerpoint/2010/main" val="455585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 : t</a:t>
            </a:r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b="1" dirty="0">
                <a:latin typeface="Courier New"/>
                <a:cs typeface="Courier New"/>
              </a:rPr>
              <a:t>e</a:t>
            </a:r>
            <a:r>
              <a:rPr lang="en-US" b="1" dirty="0">
                <a:latin typeface="Cronos Pro" panose="020C0502030403020304" pitchFamily="34" charset="77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ronos Pro" panose="020C0502030403020304" pitchFamily="34" charset="77"/>
                <a:cs typeface="Courier New"/>
              </a:rPr>
              <a:t>⟶</a:t>
            </a:r>
            <a:r>
              <a:rPr lang="en-US" b="1" dirty="0">
                <a:latin typeface="Cronos Pro" panose="020C0502030403020304" pitchFamily="34" charset="77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e’</a:t>
            </a:r>
          </a:p>
          <a:p>
            <a:pPr marL="0" indent="0">
              <a:buNone/>
            </a:pPr>
            <a:r>
              <a:rPr lang="en-US" dirty="0"/>
              <a:t>then </a:t>
            </a: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e’ : 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3CBB5-1C87-3C4D-8392-86E8FFB94BBA}"/>
              </a:ext>
            </a:extLst>
          </p:cNvPr>
          <p:cNvSpPr txBox="1"/>
          <p:nvPr/>
        </p:nvSpPr>
        <p:spPr>
          <a:xfrm>
            <a:off x="3122319" y="4246622"/>
            <a:ext cx="53174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ronos Pro" panose="020C0502030403020304" pitchFamily="34" charset="77"/>
                <a:cs typeface="Courier New"/>
              </a:rPr>
              <a:t>{} </a:t>
            </a:r>
            <a:r>
              <a:rPr lang="en-US" sz="3200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sz="3200" b="1" dirty="0">
                <a:solidFill>
                  <a:srgbClr val="1F497D"/>
                </a:solidFill>
                <a:latin typeface="Cronos Pro" panose="020C0502030403020304" pitchFamily="34" charset="77"/>
                <a:cs typeface="Courier New"/>
              </a:rPr>
              <a:t> </a:t>
            </a:r>
            <a:r>
              <a:rPr lang="en-US" sz="3200" dirty="0">
                <a:latin typeface="Cronos Pro" panose="020C0502030403020304" pitchFamily="34" charset="77"/>
              </a:rPr>
              <a:t>(10 + 1) + (5 + 6) : </a:t>
            </a:r>
            <a:r>
              <a:rPr lang="en-US" sz="3200" dirty="0" err="1">
                <a:latin typeface="Cronos Pro" panose="020C0502030403020304" pitchFamily="34" charset="77"/>
              </a:rPr>
              <a:t>int</a:t>
            </a:r>
            <a:r>
              <a:rPr lang="en-US" sz="3200" dirty="0">
                <a:latin typeface="Cronos Pro" panose="020C0502030403020304" pitchFamily="34" charset="77"/>
              </a:rPr>
              <a:t> </a:t>
            </a:r>
          </a:p>
          <a:p>
            <a:r>
              <a:rPr lang="en-US" sz="3200" dirty="0">
                <a:latin typeface="Cronos Pro" panose="020C0502030403020304" pitchFamily="34" charset="77"/>
              </a:rPr>
              <a:t>(10 + 1) + (5 + 6) </a:t>
            </a:r>
            <a:r>
              <a:rPr lang="en-US" sz="3200" b="1" dirty="0">
                <a:solidFill>
                  <a:schemeClr val="tx2"/>
                </a:solidFill>
                <a:latin typeface="Cronos Pro" panose="020C0502030403020304" pitchFamily="34" charset="77"/>
                <a:cs typeface="Arial" panose="020B0604020202020204" pitchFamily="34" charset="0"/>
              </a:rPr>
              <a:t>→ </a:t>
            </a:r>
            <a:r>
              <a:rPr lang="en-US" sz="3200" dirty="0">
                <a:latin typeface="Cronos Pro" panose="020C0502030403020304" pitchFamily="34" charset="77"/>
              </a:rPr>
              <a:t>11 + (5 + 6)</a:t>
            </a:r>
          </a:p>
          <a:p>
            <a:r>
              <a:rPr lang="en-US" sz="3200" dirty="0">
                <a:latin typeface="Cronos Pro" panose="020C0502030403020304" pitchFamily="34" charset="77"/>
                <a:cs typeface="Courier New"/>
              </a:rPr>
              <a:t>{} </a:t>
            </a:r>
            <a:r>
              <a:rPr lang="en-US" sz="3200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sz="3200" b="1" dirty="0">
                <a:solidFill>
                  <a:srgbClr val="1F497D"/>
                </a:solidFill>
                <a:latin typeface="Cronos Pro" panose="020C0502030403020304" pitchFamily="34" charset="77"/>
                <a:cs typeface="Courier New"/>
              </a:rPr>
              <a:t> </a:t>
            </a:r>
            <a:r>
              <a:rPr lang="en-US" sz="3200" dirty="0">
                <a:latin typeface="Cronos Pro" panose="020C0502030403020304" pitchFamily="34" charset="77"/>
              </a:rPr>
              <a:t>11 + (5 + 6) : </a:t>
            </a:r>
            <a:r>
              <a:rPr lang="en-US" sz="3200" dirty="0" err="1">
                <a:latin typeface="Cronos Pro" panose="020C0502030403020304" pitchFamily="34" charset="77"/>
              </a:rPr>
              <a:t>int</a:t>
            </a:r>
            <a:r>
              <a:rPr lang="en-US" sz="3200" dirty="0">
                <a:latin typeface="Cronos Pro" panose="020C0502030403020304" pitchFamily="34" charset="77"/>
              </a:rPr>
              <a:t> </a:t>
            </a:r>
            <a:endParaRPr lang="en-US" sz="3200" dirty="0">
              <a:latin typeface="Cronos Pro" panose="020C0502030403020304" pitchFamily="34" charset="77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7658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n-US" b="1" dirty="0">
                <a:latin typeface="Courier New"/>
                <a:cs typeface="Courier New"/>
              </a:rPr>
              <a:t>{}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latin typeface="Courier New"/>
                <a:cs typeface="Courier New"/>
              </a:rPr>
              <a:t> e : 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then </a:t>
            </a:r>
            <a:r>
              <a:rPr lang="en-US" b="1" dirty="0">
                <a:latin typeface="Courier New"/>
                <a:cs typeface="Courier New"/>
              </a:rPr>
              <a:t>e</a:t>
            </a:r>
            <a:r>
              <a:rPr lang="en-US" dirty="0"/>
              <a:t> is a value or</a:t>
            </a:r>
          </a:p>
          <a:p>
            <a:pPr marL="0" indent="0">
              <a:buNone/>
            </a:pPr>
            <a:r>
              <a:rPr lang="en-US" dirty="0"/>
              <a:t>there exists an </a:t>
            </a:r>
            <a:r>
              <a:rPr lang="en-US" b="1" dirty="0">
                <a:latin typeface="Courier New"/>
                <a:cs typeface="Courier New"/>
              </a:rPr>
              <a:t>e’</a:t>
            </a:r>
            <a:r>
              <a:rPr lang="en-US" b="1" dirty="0">
                <a:latin typeface="Cronos Pro" panose="020C0502030403020304" pitchFamily="34" charset="77"/>
                <a:cs typeface="Courier New"/>
              </a:rPr>
              <a:t> </a:t>
            </a:r>
            <a:r>
              <a:rPr lang="en-US" dirty="0"/>
              <a:t>such that </a:t>
            </a:r>
            <a:r>
              <a:rPr lang="en-US" b="1" dirty="0">
                <a:latin typeface="Courier New"/>
                <a:cs typeface="Courier New"/>
              </a:rPr>
              <a:t>e</a:t>
            </a:r>
            <a:r>
              <a:rPr lang="en-US" b="1" dirty="0">
                <a:latin typeface="Cronos Pro" panose="020C0502030403020304" pitchFamily="34" charset="77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ronos Pro" panose="020C0502030403020304" pitchFamily="34" charset="77"/>
                <a:cs typeface="Courier New"/>
              </a:rPr>
              <a:t>⟶</a:t>
            </a:r>
            <a:r>
              <a:rPr lang="en-US" b="1" dirty="0">
                <a:latin typeface="Cronos Pro" panose="020C0502030403020304" pitchFamily="34" charset="77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e’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CB561-EE50-9148-B629-2297C9143E3E}"/>
              </a:ext>
            </a:extLst>
          </p:cNvPr>
          <p:cNvSpPr txBox="1"/>
          <p:nvPr/>
        </p:nvSpPr>
        <p:spPr>
          <a:xfrm>
            <a:off x="4393637" y="4489928"/>
            <a:ext cx="4293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ronos Pro" panose="020C0502030403020304" pitchFamily="34" charset="77"/>
                <a:cs typeface="Courier New"/>
              </a:rPr>
              <a:t>{} </a:t>
            </a:r>
            <a:r>
              <a:rPr lang="en-US" sz="3200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sz="3200" b="1" dirty="0">
                <a:solidFill>
                  <a:srgbClr val="1F497D"/>
                </a:solidFill>
                <a:latin typeface="Cronos Pro" panose="020C0502030403020304" pitchFamily="34" charset="77"/>
                <a:cs typeface="Courier New"/>
              </a:rPr>
              <a:t> </a:t>
            </a:r>
            <a:r>
              <a:rPr lang="en-US" sz="3200" dirty="0">
                <a:latin typeface="Cronos Pro" panose="020C0502030403020304" pitchFamily="34" charset="77"/>
              </a:rPr>
              <a:t>(10 + 1) + (5 + 6) : </a:t>
            </a:r>
            <a:r>
              <a:rPr lang="en-US" sz="3200" dirty="0" err="1">
                <a:latin typeface="Cronos Pro" panose="020C0502030403020304" pitchFamily="34" charset="77"/>
              </a:rPr>
              <a:t>int</a:t>
            </a:r>
            <a:endParaRPr lang="en-US" sz="3200" dirty="0">
              <a:latin typeface="Cronos Pro" panose="020C0502030403020304" pitchFamily="34" charset="77"/>
              <a:cs typeface="CronosPro-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8D38E9-D764-C642-A5C8-964924A0831B}"/>
              </a:ext>
            </a:extLst>
          </p:cNvPr>
          <p:cNvSpPr txBox="1"/>
          <p:nvPr/>
        </p:nvSpPr>
        <p:spPr>
          <a:xfrm>
            <a:off x="6822187" y="5308045"/>
            <a:ext cx="1864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ronos Pro" panose="020C0502030403020304" pitchFamily="34" charset="77"/>
                <a:cs typeface="Courier New"/>
              </a:rPr>
              <a:t>{} </a:t>
            </a:r>
            <a:r>
              <a:rPr lang="en-US" sz="3200" b="1" dirty="0">
                <a:solidFill>
                  <a:srgbClr val="1F497D"/>
                </a:solidFill>
                <a:latin typeface="Courier New"/>
                <a:cs typeface="Courier New"/>
              </a:rPr>
              <a:t>⊬</a:t>
            </a:r>
            <a:r>
              <a:rPr lang="en-US" sz="3200" b="1" dirty="0">
                <a:solidFill>
                  <a:srgbClr val="1F497D"/>
                </a:solidFill>
                <a:latin typeface="Cronos Pro" panose="020C0502030403020304" pitchFamily="34" charset="77"/>
                <a:cs typeface="Courier New"/>
              </a:rPr>
              <a:t> </a:t>
            </a:r>
            <a:r>
              <a:rPr lang="en-US" sz="3200" dirty="0">
                <a:latin typeface="Cronos Pro" panose="020C0502030403020304" pitchFamily="34" charset="77"/>
              </a:rPr>
              <a:t>x : </a:t>
            </a:r>
            <a:r>
              <a:rPr lang="en-US" sz="3200" dirty="0" err="1">
                <a:latin typeface="Cronos Pro" panose="020C0502030403020304" pitchFamily="34" charset="77"/>
              </a:rPr>
              <a:t>int</a:t>
            </a:r>
            <a:r>
              <a:rPr lang="en-US" sz="3200" dirty="0">
                <a:latin typeface="Cronos Pro" panose="020C0502030403020304" pitchFamily="34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644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Evaluation, i.e., formal dynamic semantics</a:t>
            </a:r>
          </a:p>
          <a:p>
            <a:r>
              <a:rPr lang="en-US" dirty="0"/>
              <a:t>Small- and big-step relations</a:t>
            </a:r>
          </a:p>
          <a:p>
            <a:r>
              <a:rPr lang="en-US" dirty="0"/>
              <a:t>Substitution and environment models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Today:</a:t>
            </a:r>
          </a:p>
          <a:p>
            <a:r>
              <a:rPr lang="en-US" dirty="0"/>
              <a:t>Type systems, i.e., formal static semantics</a:t>
            </a:r>
          </a:p>
          <a:p>
            <a:r>
              <a:rPr lang="en-US" dirty="0"/>
              <a:t>Type safety</a:t>
            </a:r>
          </a:p>
          <a:p>
            <a:r>
              <a:rPr lang="en-US" dirty="0"/>
              <a:t>Type inference</a:t>
            </a:r>
          </a:p>
        </p:txBody>
      </p:sp>
    </p:spTree>
    <p:extLst>
      <p:ext uri="{BB962C8B-B14F-4D97-AF65-F5344CB8AC3E}">
        <p14:creationId xmlns:p14="http://schemas.microsoft.com/office/powerpoint/2010/main" val="2263084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 proof sketch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Claim:  </a:t>
            </a:r>
            <a:r>
              <a:rPr lang="en-US" dirty="0"/>
              <a:t>Well-typed programs don’t get stuck.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Proof: </a:t>
            </a:r>
            <a:r>
              <a:rPr lang="en-US" dirty="0"/>
              <a:t>by induction on number of steps to reach a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Base case:  </a:t>
            </a:r>
            <a:r>
              <a:rPr lang="en-US" dirty="0"/>
              <a:t>value.  Zero steps.</a:t>
            </a:r>
          </a:p>
          <a:p>
            <a:pPr marL="0" indent="0">
              <a:buNone/>
            </a:pPr>
            <a:r>
              <a:rPr lang="en-US" dirty="0"/>
              <a:t>	Already done, hence not stuck.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Inductive case:  </a:t>
            </a:r>
            <a:r>
              <a:rPr lang="en-US" dirty="0"/>
              <a:t>not a value.</a:t>
            </a:r>
          </a:p>
          <a:p>
            <a:pPr lvl="1"/>
            <a:r>
              <a:rPr lang="en-US" dirty="0"/>
              <a:t>By progress:  can take one step.</a:t>
            </a:r>
          </a:p>
          <a:p>
            <a:pPr lvl="1"/>
            <a:r>
              <a:rPr lang="en-US" dirty="0"/>
              <a:t>By preservation:  still well-typed.</a:t>
            </a:r>
          </a:p>
          <a:p>
            <a:pPr lvl="1"/>
            <a:r>
              <a:rPr lang="en-US" dirty="0"/>
              <a:t>IH applies:  one step taken.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QED.</a:t>
            </a:r>
          </a:p>
        </p:txBody>
      </p:sp>
    </p:spTree>
    <p:extLst>
      <p:ext uri="{BB962C8B-B14F-4D97-AF65-F5344CB8AC3E}">
        <p14:creationId xmlns:p14="http://schemas.microsoft.com/office/powerpoint/2010/main" val="40843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60FFDB-98A6-EA4F-A3F9-89F6D281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III: Type Inference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B34F7-601D-6F49-908B-C09DED6CC9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56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</a:t>
            </a:r>
            <a:r>
              <a:rPr lang="en-US" dirty="0" err="1"/>
              <a:t>SimPL</a:t>
            </a:r>
            <a:r>
              <a:rPr lang="en-US" dirty="0"/>
              <a:t>, without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x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b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e1 bop e2</a:t>
            </a:r>
            <a:endParaRPr lang="en-US" b="1" dirty="0">
              <a:solidFill>
                <a:srgbClr val="F79646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let x = e1 in e2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if e1 then e2 else e3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bop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+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*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&lt;=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t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bool</a:t>
            </a:r>
          </a:p>
        </p:txBody>
      </p:sp>
    </p:spTree>
    <p:extLst>
      <p:ext uri="{BB962C8B-B14F-4D97-AF65-F5344CB8AC3E}">
        <p14:creationId xmlns:p14="http://schemas.microsoft.com/office/powerpoint/2010/main" val="312289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05BBF-2D38-F04F-8CE8-B4C15437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and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20EF2-4798-A44A-96FA-8B21A42BF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let x = e1 in e2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Infer type </a:t>
            </a:r>
            <a:r>
              <a:rPr lang="en-US" b="1" dirty="0">
                <a:latin typeface="Courier" pitchFamily="2" charset="0"/>
              </a:rPr>
              <a:t>t1</a:t>
            </a:r>
            <a:r>
              <a:rPr lang="en-US" dirty="0"/>
              <a:t> of </a:t>
            </a:r>
            <a:r>
              <a:rPr lang="en-US" b="1" dirty="0">
                <a:latin typeface="Courier" pitchFamily="2" charset="0"/>
              </a:rPr>
              <a:t>e1</a:t>
            </a:r>
          </a:p>
          <a:p>
            <a:r>
              <a:rPr lang="en-US" dirty="0"/>
              <a:t>Put </a:t>
            </a:r>
            <a:r>
              <a:rPr lang="en-US" b="1" dirty="0">
                <a:latin typeface="Courier" pitchFamily="2" charset="0"/>
              </a:rPr>
              <a:t>{x:t1}</a:t>
            </a:r>
            <a:r>
              <a:rPr lang="en-US" dirty="0"/>
              <a:t> in static environment</a:t>
            </a:r>
          </a:p>
          <a:p>
            <a:r>
              <a:rPr lang="en-US" dirty="0"/>
              <a:t>Use that to type check </a:t>
            </a:r>
            <a:r>
              <a:rPr lang="en-US" b="1" dirty="0">
                <a:latin typeface="Courier" pitchFamily="2" charset="0"/>
              </a:rPr>
              <a:t>e2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0F5956-9B64-5849-AD0E-12C06980E88C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85367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6929-F1A1-F24C-8BC9-52E5C48B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OCaml</a:t>
            </a:r>
            <a:r>
              <a:rPr lang="en-US" dirty="0"/>
              <a:t> type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E305-2FE9-9A4F-9FA7-CDBE1F4BA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Based on </a:t>
            </a:r>
            <a:r>
              <a:rPr lang="en-US" dirty="0" err="1">
                <a:solidFill>
                  <a:schemeClr val="accent1"/>
                </a:solidFill>
              </a:rPr>
              <a:t>Hindley</a:t>
            </a:r>
            <a:r>
              <a:rPr lang="en-US" dirty="0">
                <a:solidFill>
                  <a:schemeClr val="accent1"/>
                </a:solidFill>
              </a:rPr>
              <a:t>-Milner algorithm</a:t>
            </a:r>
          </a:p>
          <a:p>
            <a:r>
              <a:rPr lang="en-US" dirty="0"/>
              <a:t>Never infers the wrong types </a:t>
            </a:r>
          </a:p>
          <a:p>
            <a:r>
              <a:rPr lang="en-US" dirty="0"/>
              <a:t>Never fails to infer types</a:t>
            </a:r>
          </a:p>
          <a:p>
            <a:r>
              <a:rPr lang="en-US" dirty="0"/>
              <a:t>Usually runs in linear time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latin typeface="Cronos Pro" panose="020C0502030403020304" pitchFamily="34" charset="77"/>
              </a:rPr>
              <a:t>(for the curious: see textbook 10.5, but we aren’t covering it this semester unless I bump a lecture at the end of </a:t>
            </a:r>
            <a:r>
              <a:rPr lang="en-US" i="1">
                <a:latin typeface="Cronos Pro" panose="020C0502030403020304" pitchFamily="34" charset="77"/>
              </a:rPr>
              <a:t>the semester)</a:t>
            </a:r>
            <a:endParaRPr lang="en-US" i="1" dirty="0">
              <a:latin typeface="Cronos Pro" panose="020C0502030403020304" pitchFamily="34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59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Robin Milner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2286000"/>
            <a:ext cx="3962400" cy="1447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Awarded 1991 Turing Award for </a:t>
            </a:r>
          </a:p>
          <a:p>
            <a:pPr marL="0" indent="0">
              <a:buNone/>
            </a:pPr>
            <a:r>
              <a:rPr lang="en-US" i="1" dirty="0"/>
              <a:t>“…ML, the first language to include polymorphic type inference and a type-safe exception handling mechanism…”</a:t>
            </a:r>
          </a:p>
        </p:txBody>
      </p:sp>
      <p:pic>
        <p:nvPicPr>
          <p:cNvPr id="5" name="Picture 4" descr="url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52600"/>
            <a:ext cx="2781300" cy="2628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400" y="4572000"/>
            <a:ext cx="1416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ronosPro-Regular"/>
                <a:cs typeface="CronosPro-Regular"/>
              </a:rPr>
              <a:t>1934-2010</a:t>
            </a:r>
          </a:p>
        </p:txBody>
      </p:sp>
    </p:spTree>
    <p:extLst>
      <p:ext uri="{BB962C8B-B14F-4D97-AF65-F5344CB8AC3E}">
        <p14:creationId xmlns:p14="http://schemas.microsoft.com/office/powerpoint/2010/main" val="2484747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[Monday] A5 released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[Friday] MS1 due</a:t>
            </a:r>
            <a:endParaRPr lang="en-US" sz="32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true to type.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81160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5 + false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⇏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if 5 then true else 0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⇏</a:t>
            </a: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  <a:cs typeface="Courier New"/>
              </a:rPr>
              <a:t>Goal:  </a:t>
            </a:r>
            <a:r>
              <a:rPr lang="en-US" dirty="0">
                <a:latin typeface="Cronos Pro" panose="020C0502030403020304" pitchFamily="34" charset="77"/>
                <a:cs typeface="Courier New"/>
              </a:rPr>
              <a:t>prevent evaluation errors</a:t>
            </a:r>
          </a:p>
          <a:p>
            <a:r>
              <a:rPr lang="en-US" dirty="0">
                <a:latin typeface="Cronos Pro" panose="020C0502030403020304" pitchFamily="34" charset="77"/>
                <a:cs typeface="Courier New"/>
              </a:rPr>
              <a:t>analyze program before running it</a:t>
            </a:r>
          </a:p>
          <a:p>
            <a:r>
              <a:rPr lang="en-US" dirty="0">
                <a:latin typeface="Cronos Pro" panose="020C0502030403020304" pitchFamily="34" charset="77"/>
                <a:cs typeface="Courier New"/>
              </a:rPr>
              <a:t>reject program (and refuse to run) if possible evaluation errors detected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A78F9B-E6CA-994A-BE3A-C8CE67691357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6884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3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if</a:t>
            </a:r>
            <a:r>
              <a:rPr lang="en-US" dirty="0"/>
              <a:t> expressions </a:t>
            </a:r>
            <a:r>
              <a:rPr lang="en-US" dirty="0">
                <a:solidFill>
                  <a:schemeClr val="accent3"/>
                </a:solidFill>
              </a:rPr>
              <a:t>[from </a:t>
            </a:r>
            <a:r>
              <a:rPr lang="en-US" dirty="0" err="1">
                <a:solidFill>
                  <a:schemeClr val="accent3"/>
                </a:solidFill>
              </a:rPr>
              <a:t>lec</a:t>
            </a:r>
            <a:r>
              <a:rPr lang="en-US" dirty="0">
                <a:solidFill>
                  <a:schemeClr val="accent3"/>
                </a:solidFill>
              </a:rPr>
              <a:t> 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Syntax: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>
                <a:latin typeface="Courier"/>
                <a:cs typeface="Courier"/>
              </a:rPr>
              <a:t>if e1 then e2 else e3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chemeClr val="accent2"/>
                </a:solidFill>
              </a:rPr>
              <a:t>Type checking (static semantics):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	if 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e1</a:t>
            </a:r>
            <a:r>
              <a:rPr lang="en-US" sz="2400" dirty="0">
                <a:solidFill>
                  <a:schemeClr val="accent2"/>
                </a:solidFill>
              </a:rPr>
              <a:t> : 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bool</a:t>
            </a:r>
            <a:r>
              <a:rPr lang="en-US" sz="2400" dirty="0">
                <a:solidFill>
                  <a:schemeClr val="accent2"/>
                </a:solidFill>
              </a:rPr>
              <a:t> and 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e2</a:t>
            </a:r>
            <a:r>
              <a:rPr lang="en-US" sz="2400" dirty="0">
                <a:solidFill>
                  <a:schemeClr val="accent2"/>
                </a:solidFill>
              </a:rPr>
              <a:t> : 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chemeClr val="accent2"/>
                </a:solidFill>
              </a:rPr>
              <a:t> and 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e3</a:t>
            </a:r>
            <a:r>
              <a:rPr lang="en-US" sz="2400" dirty="0">
                <a:solidFill>
                  <a:schemeClr val="accent2"/>
                </a:solidFill>
              </a:rPr>
              <a:t> : 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br>
              <a:rPr lang="en-US" sz="2400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accent2"/>
                </a:solidFill>
              </a:rPr>
              <a:t>	then </a:t>
            </a:r>
            <a:r>
              <a:rPr lang="en-US" sz="2400" b="1" dirty="0">
                <a:solidFill>
                  <a:schemeClr val="accent2"/>
                </a:solidFill>
                <a:latin typeface="Courier"/>
              </a:rPr>
              <a:t>(i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f e1 then e2 else e3)</a:t>
            </a:r>
            <a:r>
              <a:rPr lang="en-US" sz="2400" dirty="0">
                <a:solidFill>
                  <a:schemeClr val="accent2"/>
                </a:solidFill>
              </a:rPr>
              <a:t> : 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698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648" y="2259396"/>
            <a:ext cx="8229600" cy="1828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latin typeface="Courier New"/>
                <a:cs typeface="Courier New"/>
              </a:rPr>
              <a:t>T </a:t>
            </a:r>
            <a:r>
              <a:rPr lang="en-US" sz="9600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sz="9600" b="1" dirty="0">
                <a:latin typeface="Courier New"/>
                <a:cs typeface="Courier New"/>
              </a:rPr>
              <a:t> e : 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E180F-2756-2B41-9AB0-5B25220F0F0B}"/>
              </a:ext>
            </a:extLst>
          </p:cNvPr>
          <p:cNvSpPr txBox="1"/>
          <p:nvPr/>
        </p:nvSpPr>
        <p:spPr>
          <a:xfrm>
            <a:off x="3001699" y="5221705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ronosPro-Regular"/>
                <a:cs typeface="CronosPro-Regular"/>
              </a:rPr>
              <a:t>typing relation</a:t>
            </a:r>
          </a:p>
        </p:txBody>
      </p:sp>
    </p:spTree>
    <p:extLst>
      <p:ext uri="{BB962C8B-B14F-4D97-AF65-F5344CB8AC3E}">
        <p14:creationId xmlns:p14="http://schemas.microsoft.com/office/powerpoint/2010/main" val="297732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F2E91-B025-5D4B-9A2C-9954098B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4552-BFDD-7144-9457-9D300BBA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0" y="1663700"/>
            <a:ext cx="52197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in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y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3110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in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y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C666D4-A720-EE4D-BEA5-1AA5658DB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763329"/>
              </p:ext>
            </p:extLst>
          </p:nvPr>
        </p:nvGraphicFramePr>
        <p:xfrm>
          <a:off x="6781800" y="2971800"/>
          <a:ext cx="1905000" cy="39624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03282199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18017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urier" pitchFamily="2" charset="0"/>
                        </a:rPr>
                        <a:t>int</a:t>
                      </a:r>
                      <a:endParaRPr lang="en-US" sz="20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715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6856C23-E080-5340-AE11-87B050370BB2}"/>
              </a:ext>
            </a:extLst>
          </p:cNvPr>
          <p:cNvSpPr/>
          <p:nvPr/>
        </p:nvSpPr>
        <p:spPr>
          <a:xfrm>
            <a:off x="1206500" y="2971800"/>
            <a:ext cx="5410200" cy="3004185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ronosPro-Regular"/>
              <a:cs typeface="CronosPro-Regular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A5FC96-4D67-9845-ACA5-0EEFBA37A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190321"/>
              </p:ext>
            </p:extLst>
          </p:nvPr>
        </p:nvGraphicFramePr>
        <p:xfrm>
          <a:off x="4305300" y="4191000"/>
          <a:ext cx="1905000" cy="7924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03282199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18017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urier" pitchFamily="2" charset="0"/>
                        </a:rPr>
                        <a:t>int</a:t>
                      </a:r>
                      <a:endParaRPr lang="en-US" sz="20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7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urier" pitchFamily="2" charset="0"/>
                        </a:rPr>
                        <a:t>int</a:t>
                      </a:r>
                      <a:endParaRPr lang="en-US" sz="20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35215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A86DB5D-6B1D-3942-AD24-A05954F1DFEA}"/>
              </a:ext>
            </a:extLst>
          </p:cNvPr>
          <p:cNvSpPr/>
          <p:nvPr/>
        </p:nvSpPr>
        <p:spPr>
          <a:xfrm>
            <a:off x="1397000" y="4178300"/>
            <a:ext cx="2743200" cy="1508284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ronosPro-Regular"/>
              <a:cs typeface="CronosPro-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AA7A0-3705-C64C-BBED-2D5092C25F15}"/>
              </a:ext>
            </a:extLst>
          </p:cNvPr>
          <p:cNvSpPr txBox="1"/>
          <p:nvPr/>
        </p:nvSpPr>
        <p:spPr>
          <a:xfrm>
            <a:off x="6781800" y="66147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aka </a:t>
            </a:r>
            <a:r>
              <a:rPr lang="en-US" dirty="0">
                <a:solidFill>
                  <a:schemeClr val="accent1"/>
                </a:solidFill>
                <a:latin typeface="CronosPro-Regular"/>
                <a:cs typeface="CronosPro-Regular"/>
              </a:rPr>
              <a:t>typing context</a:t>
            </a:r>
          </a:p>
        </p:txBody>
      </p:sp>
    </p:spTree>
    <p:extLst>
      <p:ext uri="{BB962C8B-B14F-4D97-AF65-F5344CB8AC3E}">
        <p14:creationId xmlns:p14="http://schemas.microsoft.com/office/powerpoint/2010/main" val="4965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Static environment: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map from identifiers to </a:t>
            </a:r>
            <a:r>
              <a:rPr lang="en-US" dirty="0">
                <a:solidFill>
                  <a:schemeClr val="accent6"/>
                </a:solidFill>
              </a:rPr>
              <a:t>types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Dynamic environment: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map from identifiers to </a:t>
            </a:r>
            <a:r>
              <a:rPr lang="en-US" dirty="0">
                <a:solidFill>
                  <a:schemeClr val="accent6"/>
                </a:solidFill>
              </a:rPr>
              <a:t>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98F495-AAE1-9445-9696-5B52450E7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910468"/>
              </p:ext>
            </p:extLst>
          </p:nvPr>
        </p:nvGraphicFramePr>
        <p:xfrm>
          <a:off x="6185616" y="1744014"/>
          <a:ext cx="1905000" cy="7924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03282199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18017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urier" pitchFamily="2" charset="0"/>
                        </a:rPr>
                        <a:t>int</a:t>
                      </a:r>
                      <a:endParaRPr lang="en-US" sz="20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7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urier" pitchFamily="2" charset="0"/>
                        </a:rPr>
                        <a:t>int</a:t>
                      </a:r>
                      <a:endParaRPr lang="en-US" sz="20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35215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AF53E4-38E0-EC41-98E0-8E7A3F155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124647"/>
              </p:ext>
            </p:extLst>
          </p:nvPr>
        </p:nvGraphicFramePr>
        <p:xfrm>
          <a:off x="6185616" y="3935088"/>
          <a:ext cx="1905000" cy="7924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03282199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18017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7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3110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352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94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Typing relation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{</a:t>
            </a:r>
            <a:r>
              <a:rPr lang="en-US" b="1" dirty="0" err="1">
                <a:latin typeface="Courier New"/>
                <a:cs typeface="Courier New"/>
              </a:rPr>
              <a:t>x:int</a:t>
            </a:r>
            <a:r>
              <a:rPr lang="en-US" b="1" dirty="0">
                <a:latin typeface="Courier New"/>
                <a:cs typeface="Courier New"/>
              </a:rPr>
              <a:t>}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⊢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x + 2 :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{</a:t>
            </a:r>
            <a:r>
              <a:rPr lang="en-US" b="1" dirty="0" err="1">
                <a:latin typeface="Courier New"/>
                <a:cs typeface="Courier New"/>
              </a:rPr>
              <a:t>x:bool</a:t>
            </a:r>
            <a:r>
              <a:rPr lang="en-US" b="1" dirty="0">
                <a:latin typeface="Courier New"/>
                <a:cs typeface="Courier New"/>
              </a:rPr>
              <a:t>}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⊬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x + 2 :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{</a:t>
            </a:r>
            <a:r>
              <a:rPr lang="en-US" b="1" dirty="0" err="1">
                <a:latin typeface="Courier New"/>
                <a:cs typeface="Courier New"/>
              </a:rPr>
              <a:t>x:int</a:t>
            </a:r>
            <a:r>
              <a:rPr lang="en-US" b="1" dirty="0">
                <a:latin typeface="Courier New"/>
                <a:cs typeface="Courier New"/>
              </a:rPr>
              <a:t>}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⊬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x + 2 : bool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{}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⊬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x :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77300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5120</TotalTime>
  <Words>1036</Words>
  <Application>Microsoft Macintosh PowerPoint</Application>
  <PresentationFormat>On-screen Show (4:3)</PresentationFormat>
  <Paragraphs>216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Courier</vt:lpstr>
      <vt:lpstr>Courier New</vt:lpstr>
      <vt:lpstr>Cronos Pro</vt:lpstr>
      <vt:lpstr>CronosPro-Regular</vt:lpstr>
      <vt:lpstr>Engravers MT</vt:lpstr>
      <vt:lpstr>Office Theme</vt:lpstr>
      <vt:lpstr>PowerPoint Presentation</vt:lpstr>
      <vt:lpstr>Review</vt:lpstr>
      <vt:lpstr>Evaluation errors</vt:lpstr>
      <vt:lpstr>Type Systems</vt:lpstr>
      <vt:lpstr>if expressions [from lec 2]</vt:lpstr>
      <vt:lpstr>PowerPoint Presentation</vt:lpstr>
      <vt:lpstr>Static environment</vt:lpstr>
      <vt:lpstr>Environments</vt:lpstr>
      <vt:lpstr>Typing relation examples</vt:lpstr>
      <vt:lpstr>Typed SimPL</vt:lpstr>
      <vt:lpstr>Values and variables</vt:lpstr>
      <vt:lpstr>Binary operators</vt:lpstr>
      <vt:lpstr>If expressions</vt:lpstr>
      <vt:lpstr>Let expressions</vt:lpstr>
      <vt:lpstr>Part II: Type Safety</vt:lpstr>
      <vt:lpstr>Preventing evaluation errors</vt:lpstr>
      <vt:lpstr>Type safety</vt:lpstr>
      <vt:lpstr>Preservation</vt:lpstr>
      <vt:lpstr>Progress</vt:lpstr>
      <vt:lpstr>Type safety proof sketch</vt:lpstr>
      <vt:lpstr>Part III: Type Inference</vt:lpstr>
      <vt:lpstr>Typed SimPL, without annotations</vt:lpstr>
      <vt:lpstr>Guess and check</vt:lpstr>
      <vt:lpstr>OCaml type inference</vt:lpstr>
      <vt:lpstr>Robin Milner</vt:lpstr>
      <vt:lpstr>Upcoming events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Nate Foster</cp:lastModifiedBy>
  <cp:revision>489</cp:revision>
  <dcterms:created xsi:type="dcterms:W3CDTF">2014-08-25T19:49:24Z</dcterms:created>
  <dcterms:modified xsi:type="dcterms:W3CDTF">2020-04-20T03:41:12Z</dcterms:modified>
</cp:coreProperties>
</file>