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41" r:id="rId2"/>
    <p:sldId id="443" r:id="rId3"/>
    <p:sldId id="503" r:id="rId4"/>
    <p:sldId id="876" r:id="rId5"/>
    <p:sldId id="869" r:id="rId6"/>
    <p:sldId id="450" r:id="rId7"/>
    <p:sldId id="870" r:id="rId8"/>
    <p:sldId id="872" r:id="rId9"/>
    <p:sldId id="871" r:id="rId10"/>
    <p:sldId id="873" r:id="rId11"/>
    <p:sldId id="486" r:id="rId12"/>
    <p:sldId id="875" r:id="rId13"/>
    <p:sldId id="460" r:id="rId14"/>
    <p:sldId id="52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D80"/>
    <a:srgbClr val="B31B1B"/>
    <a:srgbClr val="FF7F82"/>
    <a:srgbClr val="9BBB59"/>
    <a:srgbClr val="6B0001"/>
    <a:srgbClr val="7F7F7F"/>
    <a:srgbClr val="FFFF99"/>
    <a:srgbClr val="FFFF66"/>
    <a:srgbClr val="CCFF66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/>
    <p:restoredTop sz="71837" autoAdjust="0"/>
  </p:normalViewPr>
  <p:slideViewPr>
    <p:cSldViewPr snapToGrid="0" snapToObjects="1">
      <p:cViewPr varScale="1">
        <p:scale>
          <a:sx n="90" d="100"/>
          <a:sy n="90" d="100"/>
        </p:scale>
        <p:origin x="2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red and black?  When original paper was published, those were the colors their printer could best render.</a:t>
            </a:r>
          </a:p>
          <a:p>
            <a:endParaRPr lang="en-US" dirty="0"/>
          </a:p>
          <a:p>
            <a:r>
              <a:rPr lang="en-US" dirty="0"/>
              <a:t>Write those invariants on chalkboard for sake of following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2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red and black?  When original paper was published, those were the colors their printer could best render.</a:t>
            </a:r>
          </a:p>
          <a:p>
            <a:endParaRPr lang="en-US" dirty="0"/>
          </a:p>
          <a:p>
            <a:r>
              <a:rPr lang="en-US" dirty="0"/>
              <a:t>Write those invariants on chalkboard for sake of following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be great to add some </a:t>
            </a:r>
            <a:r>
              <a:rPr lang="en-US" dirty="0" err="1"/>
              <a:t>Hashtbl</a:t>
            </a:r>
            <a:r>
              <a:rPr lang="en-US" dirty="0"/>
              <a:t> numbers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8041"/>
            <a:ext cx="6400800" cy="1241097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C4144-6D86-624A-9A95-A56B807C5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Guibas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Sedgewick 1978], 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Okasaki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1998]</a:t>
            </a:r>
          </a:p>
          <a:p>
            <a:r>
              <a:rPr lang="en-US" dirty="0"/>
              <a:t>Binary search tree with:</a:t>
            </a:r>
          </a:p>
          <a:p>
            <a:pPr lvl="1"/>
            <a:r>
              <a:rPr lang="en-US" dirty="0"/>
              <a:t>Each node colored</a:t>
            </a:r>
            <a:r>
              <a:rPr lang="en-US" i="1" dirty="0"/>
              <a:t> </a:t>
            </a:r>
            <a:r>
              <a:rPr lang="en-US" dirty="0"/>
              <a:t>red or black</a:t>
            </a:r>
          </a:p>
          <a:p>
            <a:pPr lvl="1"/>
            <a:r>
              <a:rPr lang="en-US" dirty="0"/>
              <a:t>Leaves and root colored black</a:t>
            </a:r>
          </a:p>
          <a:p>
            <a:r>
              <a:rPr lang="en-US" dirty="0"/>
              <a:t>RI:  BST +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Local invariant: </a:t>
            </a:r>
            <a:r>
              <a:rPr lang="en-US" dirty="0"/>
              <a:t>No red node has a red child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Global invariant: </a:t>
            </a:r>
            <a:r>
              <a:rPr lang="en-US" dirty="0"/>
              <a:t>Every path from the root to a leaf has the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17766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I tell you that I have a red-black tree with 3 nodes. Do you know how many are red?</a:t>
            </a:r>
          </a:p>
          <a:p>
            <a:r>
              <a:rPr lang="en-US" dirty="0"/>
              <a:t>Now suppose I tell you that I have a red-black tree with 4 nodes. Now do you know how many are red?</a:t>
            </a:r>
          </a:p>
          <a:p>
            <a:r>
              <a:rPr lang="en-US" dirty="0"/>
              <a:t>Is it possible to color an arbitrary BST so it satisfies the red-black tree invariant?</a:t>
            </a:r>
          </a:p>
        </p:txBody>
      </p:sp>
    </p:spTree>
    <p:extLst>
      <p:ext uri="{BB962C8B-B14F-4D97-AF65-F5344CB8AC3E}">
        <p14:creationId xmlns:p14="http://schemas.microsoft.com/office/powerpoint/2010/main" val="29706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implementations: 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4835" y="2173636"/>
          <a:ext cx="84543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</a:t>
                      </a:r>
                      <a:r>
                        <a:rPr lang="en-US" sz="2800" baseline="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 1</a:t>
                      </a:r>
                      <a:endParaRPr lang="en-US" sz="2800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ListSet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BstSet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149s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RbSet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7372" y="5966848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MacBook, 1.3 GHz Intel Core m7, 8 GB RAM, median of three runs</a:t>
            </a:r>
          </a:p>
        </p:txBody>
      </p:sp>
    </p:spTree>
    <p:extLst>
      <p:ext uri="{BB962C8B-B14F-4D97-AF65-F5344CB8AC3E}">
        <p14:creationId xmlns:p14="http://schemas.microsoft.com/office/powerpoint/2010/main" val="192567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[Monday] A4 released</a:t>
            </a:r>
          </a:p>
          <a:p>
            <a:r>
              <a:rPr lang="en-US" dirty="0"/>
              <a:t>[Tuesday] Discussion sections start</a:t>
            </a:r>
          </a:p>
          <a:p>
            <a:r>
              <a:rPr lang="en-US" dirty="0"/>
              <a:t>[Wednesday] Form project teams on CMS</a:t>
            </a:r>
          </a:p>
          <a:p>
            <a:r>
              <a:rPr lang="en-US" dirty="0"/>
              <a:t>[Friday] MS0 due</a:t>
            </a:r>
            <a:endParaRPr lang="en-US" dirty="0">
              <a:solidFill>
                <a:schemeClr val="accent2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3200" b="1" dirty="0"/>
          </a:p>
          <a:p>
            <a:pPr marL="342900" lvl="1" indent="-342900">
              <a:buFont typeface="Arial"/>
              <a:buChar char="•"/>
            </a:pPr>
            <a:endParaRPr lang="en-US" sz="3200" b="1" dirty="0"/>
          </a:p>
          <a:p>
            <a:pPr marL="342900" lvl="1" indent="-342900">
              <a:buFont typeface="Arial"/>
              <a:buChar char="•"/>
            </a:pPr>
            <a:endParaRPr lang="en-US" sz="3200" b="1" dirty="0"/>
          </a:p>
          <a:p>
            <a:pPr marL="342900" lvl="1" indent="-342900">
              <a:buFont typeface="Arial"/>
              <a:buChar char="•"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blissfully balanced.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37442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Goals:</a:t>
            </a:r>
          </a:p>
          <a:p>
            <a:r>
              <a:rPr lang="en-US" dirty="0"/>
              <a:t>Increase depth of understanding</a:t>
            </a:r>
          </a:p>
          <a:p>
            <a:r>
              <a:rPr lang="en-US" dirty="0"/>
              <a:t>Answer questions</a:t>
            </a:r>
          </a:p>
          <a:p>
            <a:r>
              <a:rPr lang="en-US" dirty="0"/>
              <a:t>Work examples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Non-Goals:  </a:t>
            </a:r>
          </a:p>
          <a:p>
            <a:r>
              <a:rPr lang="en-US" dirty="0"/>
              <a:t>Cover the material (again)</a:t>
            </a:r>
          </a:p>
          <a:p>
            <a:r>
              <a:rPr lang="en-US" dirty="0"/>
              <a:t>Assessment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274638"/>
            <a:ext cx="871537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Commitment to Academic Integrity, Equitable Instruction, Trust, and Respect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34BF2-2AB6-8A44-9E40-0B434985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688633"/>
            <a:ext cx="7564582" cy="978945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6783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274638"/>
            <a:ext cx="8715375" cy="1143000"/>
          </a:xfrm>
        </p:spPr>
        <p:txBody>
          <a:bodyPr>
            <a:normAutofit/>
          </a:bodyPr>
          <a:lstStyle/>
          <a:p>
            <a:r>
              <a:rPr lang="en-US" dirty="0"/>
              <a:t>My Commitment to You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C5CF23E-F535-7747-83B2-45A23E14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305644"/>
            <a:ext cx="8738002" cy="546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5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Calendar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62676-4BE1-204F-8012-F40544DCC91B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5261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Panopto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62676-4BE1-204F-8012-F40544DCC91B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7199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62676-4BE1-204F-8012-F40544DCC91B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9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SLACK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62676-4BE1-204F-8012-F40544DCC91B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693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Consulting Hours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62676-4BE1-204F-8012-F40544DCC91B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850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6410</TotalTime>
  <Words>336</Words>
  <Application>Microsoft Macintosh PowerPoint</Application>
  <PresentationFormat>On-screen Show (4:3)</PresentationFormat>
  <Paragraphs>83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</vt:lpstr>
      <vt:lpstr>Cronos Pro</vt:lpstr>
      <vt:lpstr>CronosPro-Regular</vt:lpstr>
      <vt:lpstr>Engravers MT</vt:lpstr>
      <vt:lpstr>Office Theme</vt:lpstr>
      <vt:lpstr>PowerPoint Presentation</vt:lpstr>
      <vt:lpstr>Interactive Lectures</vt:lpstr>
      <vt:lpstr>Commitment to Academic Integrity, Equitable Instruction, Trust, and Respect</vt:lpstr>
      <vt:lpstr>My Commitment to You</vt:lpstr>
      <vt:lpstr>Canvas Calendar</vt:lpstr>
      <vt:lpstr>Panopto</vt:lpstr>
      <vt:lpstr>ANNOUNCEMENTS</vt:lpstr>
      <vt:lpstr>DISCUSSION &amp; SLACK</vt:lpstr>
      <vt:lpstr>Consulting Hours</vt:lpstr>
      <vt:lpstr>Red-Black Trees</vt:lpstr>
      <vt:lpstr>Red-black trees</vt:lpstr>
      <vt:lpstr>Questions</vt:lpstr>
      <vt:lpstr>Set implementations:  performance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576</cp:revision>
  <cp:lastPrinted>2017-10-03T13:15:42Z</cp:lastPrinted>
  <dcterms:created xsi:type="dcterms:W3CDTF">2014-08-25T19:49:24Z</dcterms:created>
  <dcterms:modified xsi:type="dcterms:W3CDTF">2020-04-07T16:21:02Z</dcterms:modified>
</cp:coreProperties>
</file>