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547" r:id="rId2"/>
    <p:sldId id="557" r:id="rId3"/>
    <p:sldId id="554" r:id="rId4"/>
    <p:sldId id="581" r:id="rId5"/>
    <p:sldId id="598" r:id="rId6"/>
    <p:sldId id="553" r:id="rId7"/>
    <p:sldId id="551" r:id="rId8"/>
    <p:sldId id="558" r:id="rId9"/>
    <p:sldId id="607" r:id="rId10"/>
    <p:sldId id="564" r:id="rId11"/>
    <p:sldId id="566" r:id="rId12"/>
    <p:sldId id="568" r:id="rId13"/>
    <p:sldId id="606" r:id="rId14"/>
    <p:sldId id="569" r:id="rId15"/>
    <p:sldId id="571" r:id="rId16"/>
    <p:sldId id="610" r:id="rId17"/>
    <p:sldId id="573" r:id="rId18"/>
    <p:sldId id="574" r:id="rId19"/>
    <p:sldId id="575" r:id="rId20"/>
    <p:sldId id="576" r:id="rId21"/>
    <p:sldId id="584" r:id="rId22"/>
    <p:sldId id="585" r:id="rId23"/>
    <p:sldId id="586" r:id="rId24"/>
    <p:sldId id="590" r:id="rId25"/>
    <p:sldId id="587" r:id="rId26"/>
    <p:sldId id="589" r:id="rId27"/>
    <p:sldId id="591" r:id="rId28"/>
    <p:sldId id="556" r:id="rId29"/>
    <p:sldId id="611" r:id="rId30"/>
    <p:sldId id="592" r:id="rId31"/>
    <p:sldId id="593" r:id="rId32"/>
    <p:sldId id="601" r:id="rId33"/>
    <p:sldId id="602" r:id="rId34"/>
    <p:sldId id="594" r:id="rId35"/>
    <p:sldId id="595" r:id="rId36"/>
    <p:sldId id="596" r:id="rId37"/>
    <p:sldId id="60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63401" autoAdjust="0"/>
  </p:normalViewPr>
  <p:slideViewPr>
    <p:cSldViewPr snapToGrid="0" snapToObjects="1">
      <p:cViewPr varScale="1">
        <p:scale>
          <a:sx n="78" d="100"/>
          <a:sy n="78" d="100"/>
        </p:scale>
        <p:origin x="3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where I do the </a:t>
            </a:r>
            <a:r>
              <a:rPr lang="en-US"/>
              <a:t>weighted companion</a:t>
            </a:r>
            <a:r>
              <a:rPr lang="en-US" baseline="0"/>
              <a:t> cube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where I do the </a:t>
            </a:r>
            <a:r>
              <a:rPr lang="en-US"/>
              <a:t>weighted companion</a:t>
            </a:r>
            <a:r>
              <a:rPr lang="en-US" baseline="0"/>
              <a:t> cube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forgetting</a:t>
            </a:r>
            <a:r>
              <a:rPr lang="en-US" baseline="0" dirty="0"/>
              <a:t> everything you just saw about monads.</a:t>
            </a:r>
          </a:p>
          <a:p>
            <a:endParaRPr lang="en-US" baseline="0" dirty="0"/>
          </a:p>
          <a:p>
            <a:r>
              <a:rPr lang="en-US" baseline="0" dirty="0"/>
              <a:t>Here are some functions that we'll work with:</a:t>
            </a:r>
          </a:p>
          <a:p>
            <a:endParaRPr lang="en-US" baseline="0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x+1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x-1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(&gt;&gt;)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|&gt; f |&gt; g  (* like (&lt;&lt;) but the other direction 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we want to augment.  Maybe we're debugging and want to know what each function is doing.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inserting print statements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eeehhhh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imperative code!) we functionally keep concatenating to a string: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(x+1, "incremented " ^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string_of_int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^ "; ")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(x-1, "decremented " ^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string_of_int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^ "; ")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42;;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(* doesn't work! type error *)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|&gt;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(* doesn't work! type error *)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(z, s1^s2)</a:t>
            </a:r>
          </a:p>
          <a:p>
            <a:endParaRPr lang="en-US" dirty="0"/>
          </a:p>
          <a:p>
            <a:r>
              <a:rPr lang="en-US" dirty="0"/>
              <a:t>Critique:</a:t>
            </a:r>
          </a:p>
          <a:p>
            <a:r>
              <a:rPr lang="es-ES_tradnl" dirty="0" err="1">
                <a:solidFill>
                  <a:srgbClr val="000000"/>
                </a:solidFill>
              </a:rPr>
              <a:t>Hard</a:t>
            </a:r>
            <a:r>
              <a:rPr lang="es-ES_tradnl" dirty="0">
                <a:solidFill>
                  <a:srgbClr val="000000"/>
                </a:solidFill>
              </a:rPr>
              <a:t> to </a:t>
            </a:r>
            <a:r>
              <a:rPr lang="es-ES_tradnl" dirty="0" err="1">
                <a:solidFill>
                  <a:srgbClr val="000000"/>
                </a:solidFill>
              </a:rPr>
              <a:t>infer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from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that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code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that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it's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doing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composition</a:t>
            </a:r>
            <a:r>
              <a:rPr lang="es-ES_tradnl" dirty="0">
                <a:solidFill>
                  <a:srgbClr val="000000"/>
                </a:solidFill>
              </a:rPr>
              <a:t>!</a:t>
            </a:r>
          </a:p>
          <a:p>
            <a:r>
              <a:rPr lang="es-ES_tradnl" dirty="0" err="1">
                <a:solidFill>
                  <a:srgbClr val="000000"/>
                </a:solidFill>
              </a:rPr>
              <a:t>Ugly</a:t>
            </a:r>
            <a:r>
              <a:rPr lang="es-ES_tradnl" dirty="0">
                <a:solidFill>
                  <a:srgbClr val="000000"/>
                </a:solidFill>
              </a:rPr>
              <a:t> and </a:t>
            </a:r>
            <a:r>
              <a:rPr lang="es-ES_tradnl" dirty="0" err="1">
                <a:solidFill>
                  <a:srgbClr val="000000"/>
                </a:solidFill>
              </a:rPr>
              <a:t>verbose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compared</a:t>
            </a:r>
            <a:r>
              <a:rPr lang="es-ES_tradnl" dirty="0">
                <a:solidFill>
                  <a:srgbClr val="000000"/>
                </a:solidFill>
              </a:rPr>
              <a:t> to</a:t>
            </a:r>
            <a:br>
              <a:rPr lang="es-ES_tradnl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id_log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inc_log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dec_log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upgrade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s1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y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,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in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y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,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s1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^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id_log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&gt;&gt;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upgrade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dec_log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Nice separation of concerns!</a:t>
            </a:r>
          </a:p>
          <a:p>
            <a:r>
              <a:rPr lang="en-US" dirty="0">
                <a:latin typeface="Courier"/>
                <a:cs typeface="Courier"/>
              </a:rPr>
              <a:t>upgrade</a:t>
            </a:r>
            <a:r>
              <a:rPr lang="en-US" dirty="0"/>
              <a:t> handles the "plumbing" with the strings</a:t>
            </a:r>
          </a:p>
          <a:p>
            <a:r>
              <a:rPr lang="en-US" dirty="0"/>
              <a:t>the definition of </a:t>
            </a:r>
            <a:r>
              <a:rPr lang="en-US" dirty="0" err="1">
                <a:latin typeface="Courier"/>
                <a:cs typeface="Courier"/>
              </a:rPr>
              <a:t>id_log</a:t>
            </a:r>
            <a:r>
              <a:rPr lang="en-US" dirty="0"/>
              <a:t> is clearly about composition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6B0001"/>
                </a:solidFill>
              </a:rPr>
              <a:t>That's easy:  </a:t>
            </a:r>
            <a:br>
              <a:rPr lang="en-US" dirty="0">
                <a:solidFill>
                  <a:srgbClr val="6B0001"/>
                </a:solidFill>
              </a:rPr>
            </a:br>
            <a:r>
              <a:rPr lang="ro-RO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trivial x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=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(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x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,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>
                <a:solidFill>
                  <a:srgbClr val="0000DF"/>
                </a:solidFill>
                <a:latin typeface="Courier"/>
              </a:rPr>
              <a:t>""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)</a:t>
            </a:r>
            <a:br>
              <a:rPr lang="ro-RO" dirty="0">
                <a:solidFill>
                  <a:srgbClr val="6D6F24"/>
                </a:solidFill>
                <a:latin typeface="Courier"/>
              </a:rPr>
            </a:br>
            <a:r>
              <a:rPr lang="ro-RO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lift f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=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&gt;&gt; 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trivial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not exactly those types…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div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y:int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Err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neg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(-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  <a:p>
            <a:r>
              <a:rPr lang="en-US" dirty="0"/>
              <a:t>how do you implement functions that can take in `t`?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neg_err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urier"/>
              </a:rPr>
              <a:t>  </a:t>
            </a:r>
            <a:r>
              <a:rPr lang="sv-SE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Err</a:t>
            </a:r>
            <a:endParaRPr lang="sv-SE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x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(-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x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		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div_err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 y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=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fr-FR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with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_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_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Val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a</a:t>
            </a:r>
            <a:r>
              <a:rPr lang="fr-FR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b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if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b=0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/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</a:p>
          <a:p>
            <a:endParaRPr lang="en-US" dirty="0"/>
          </a:p>
          <a:p>
            <a:r>
              <a:rPr lang="en-US" dirty="0"/>
              <a:t>That involves lots of boilerplate pattern matching.</a:t>
            </a:r>
          </a:p>
          <a:p>
            <a:r>
              <a:rPr lang="en-US" dirty="0"/>
              <a:t>Could we eliminate it?  Let's try writing a pipeline function that handles errors during application…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(|&gt;?)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v with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x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it we can implement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little better: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~-a)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to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OCaml's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parsing we can even write it like this: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~-a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"extract the a from x, then do the next line"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write a function that applies the constructor, can rewrite like this: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~-a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gets even better when we have two possibly-erroneous values to extract: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(a / 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chrisdone.com/posts/monads-are-burrit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Monads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scene: Cornell Tech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2628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if we could upgrade a </a:t>
            </a:r>
            <a:r>
              <a:rPr lang="en-US" dirty="0" err="1"/>
              <a:t>loggable</a:t>
            </a:r>
            <a:r>
              <a:rPr lang="en-US" dirty="0"/>
              <a:t> function to accept the input from another </a:t>
            </a:r>
            <a:r>
              <a:rPr lang="en-US" dirty="0" err="1"/>
              <a:t>loggable</a:t>
            </a:r>
            <a:r>
              <a:rPr lang="en-US" dirty="0"/>
              <a:t> function?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/>
              </a:rPr>
              <a:t>  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C8B0B-AB3C-7A43-B529-4296CBEAFF1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6051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kind of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f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/>
          </a:p>
          <a:p>
            <a:r>
              <a:rPr lang="en-US" dirty="0"/>
              <a:t>How to make it </a:t>
            </a:r>
            <a:r>
              <a:rPr lang="en-US" dirty="0" err="1"/>
              <a:t>loggable</a:t>
            </a:r>
            <a:r>
              <a:rPr lang="en-US" dirty="0"/>
              <a:t>, but with empty log message?</a:t>
            </a:r>
          </a:p>
          <a:p>
            <a:r>
              <a:rPr lang="en-US" dirty="0"/>
              <a:t>Need to "lift" a function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   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F7073-613D-4047-8B55-4804A335D0D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452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the types: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* </a:t>
            </a:r>
            <a:r>
              <a:rPr lang="fr-FR" b="1" dirty="0">
                <a:solidFill>
                  <a:schemeClr val="accent6"/>
                </a:solidFill>
                <a:latin typeface="Courier-Bold"/>
              </a:rPr>
              <a:t>string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F79646"/>
                </a:solidFill>
                <a:latin typeface="Courier"/>
              </a:rPr>
              <a:t>* </a:t>
            </a:r>
            <a:r>
              <a:rPr lang="fr-FR" b="1" dirty="0">
                <a:solidFill>
                  <a:srgbClr val="F79646"/>
                </a:solidFill>
                <a:latin typeface="Courier-Bold"/>
              </a:rPr>
              <a:t>string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Another way of writing those types:</a:t>
            </a:r>
            <a:endParaRPr lang="en-US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Have you seen those types before???</a:t>
            </a:r>
            <a:endParaRPr lang="fr-FR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2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ronos Pro" charset="0"/>
                <a:ea typeface="Cronos Pro" charset="0"/>
                <a:cs typeface="Cronos Pro" charset="0"/>
              </a:rPr>
              <a:t>Let’s swap the argument order of upgrade...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endParaRPr lang="fr-FR" sz="20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en-US" sz="20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upgrade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x f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upgrade f x</a:t>
            </a:r>
          </a:p>
          <a:p>
            <a:pPr marL="0" indent="0">
              <a:buNone/>
            </a:pPr>
            <a:endParaRPr lang="fr-FR" sz="20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upgrade’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 (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6D6F24"/>
                </a:solidFill>
                <a:latin typeface="Courier"/>
              </a:rPr>
              <a:t> 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endParaRPr lang="fr-FR" sz="2000" dirty="0">
              <a:solidFill>
                <a:srgbClr val="6D6F24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3194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upgrade'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8C851-7E54-BA4D-883A-152A8637C05B}"/>
              </a:ext>
            </a:extLst>
          </p:cNvPr>
          <p:cNvSpPr/>
          <p:nvPr/>
        </p:nvSpPr>
        <p:spPr>
          <a:xfrm>
            <a:off x="457200" y="6016337"/>
            <a:ext cx="5562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Have you seen those types before?</a:t>
            </a:r>
          </a:p>
        </p:txBody>
      </p:sp>
    </p:spTree>
    <p:extLst>
      <p:ext uri="{BB962C8B-B14F-4D97-AF65-F5344CB8AC3E}">
        <p14:creationId xmlns:p14="http://schemas.microsoft.com/office/powerpoint/2010/main" val="40868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6FEA9-431A-CB43-88B9-199825E9B30E}"/>
              </a:ext>
            </a:extLst>
          </p:cNvPr>
          <p:cNvSpPr/>
          <p:nvPr/>
        </p:nvSpPr>
        <p:spPr>
          <a:xfrm>
            <a:off x="5456564" y="3178743"/>
            <a:ext cx="3687436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</a:p>
          <a:p>
            <a:r>
              <a:rPr lang="fr-FR" dirty="0">
                <a:solidFill>
                  <a:srgbClr val="6D6F24"/>
                </a:solidFill>
                <a:latin typeface="Courier"/>
              </a:rPr>
              <a:t>      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942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/>
              </a:rPr>
              <a:t>Loggable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8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8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s1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in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s1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^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DF"/>
                </a:solidFill>
                <a:latin typeface="Courier"/>
              </a:rPr>
              <a:t>""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often called the </a:t>
            </a:r>
            <a:r>
              <a:rPr lang="en-US" sz="2800" b="1" dirty="0">
                <a:solidFill>
                  <a:schemeClr val="accent1"/>
                </a:solidFill>
              </a:rPr>
              <a:t>writer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monad</a:t>
            </a:r>
          </a:p>
        </p:txBody>
      </p:sp>
    </p:spTree>
    <p:extLst>
      <p:ext uri="{BB962C8B-B14F-4D97-AF65-F5344CB8AC3E}">
        <p14:creationId xmlns:p14="http://schemas.microsoft.com/office/powerpoint/2010/main" val="154389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We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logging string</a:t>
            </a:r>
          </a:p>
          <a:p>
            <a:r>
              <a:rPr lang="en-US" dirty="0"/>
              <a:t>We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upgrade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trivial</a:t>
            </a:r>
          </a:p>
          <a:p>
            <a:r>
              <a:rPr lang="en-US" dirty="0"/>
              <a:t>We discovered 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41290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8225744" cy="1362075"/>
          </a:xfrm>
        </p:spPr>
        <p:txBody>
          <a:bodyPr/>
          <a:lstStyle/>
          <a:p>
            <a:r>
              <a:rPr lang="en-US" dirty="0"/>
              <a:t>Functions that produce errors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157608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1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Currently unit:  </a:t>
            </a:r>
            <a:r>
              <a:rPr lang="en-US" dirty="0"/>
              <a:t>Advanced functional programming</a:t>
            </a:r>
            <a:endParaRPr lang="en-US" b="1" dirty="0"/>
          </a:p>
          <a:p>
            <a:r>
              <a:rPr lang="en-US" dirty="0"/>
              <a:t>Promises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latin typeface="Cronos Pro" panose="020C0502030403020304" pitchFamily="34" charset="77"/>
              </a:rPr>
              <a:t>partial</a:t>
            </a:r>
            <a:r>
              <a:rPr lang="en-US" dirty="0"/>
              <a:t> function is undefined for some inputs</a:t>
            </a:r>
          </a:p>
          <a:p>
            <a:r>
              <a:rPr lang="en-US" dirty="0"/>
              <a:t>e.g., </a:t>
            </a:r>
            <a:r>
              <a:rPr lang="en-US" b="1" dirty="0" err="1">
                <a:latin typeface="Courier"/>
                <a:cs typeface="Courier"/>
              </a:rPr>
              <a:t>max_list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list -&gt; </a:t>
            </a:r>
            <a:r>
              <a:rPr lang="en-US" b="1" dirty="0" err="1">
                <a:latin typeface="Courier"/>
                <a:cs typeface="Courier"/>
              </a:rPr>
              <a:t>int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with that type, programmer probably intends to raise an exception on the empty list</a:t>
            </a:r>
          </a:p>
          <a:p>
            <a:pPr lvl="1"/>
            <a:r>
              <a:rPr lang="en-US" dirty="0"/>
              <a:t>could also produce an option</a:t>
            </a:r>
          </a:p>
          <a:p>
            <a:pPr lvl="1"/>
            <a:r>
              <a:rPr lang="en-US" dirty="0"/>
              <a:t>or could use variant to encode result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CDF3B-FE9F-9D44-A8D7-BA83DAF4473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050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value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(|&gt;?)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b t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b 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Have you seen those types before???</a:t>
            </a:r>
            <a:endParaRPr lang="fr-FR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456564" y="3178743"/>
            <a:ext cx="3687436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</a:p>
          <a:p>
            <a:r>
              <a:rPr lang="fr-FR" dirty="0">
                <a:solidFill>
                  <a:srgbClr val="6D6F24"/>
                </a:solidFill>
                <a:latin typeface="Courier"/>
              </a:rPr>
              <a:t>      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56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Error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return x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Val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bind m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Val x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f x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Err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4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Option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None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return x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Some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bind m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Some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f x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None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None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860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We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value or possibly an error</a:t>
            </a:r>
          </a:p>
          <a:p>
            <a:r>
              <a:rPr lang="en-US" dirty="0"/>
              <a:t>We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value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(|&gt;?)</a:t>
            </a:r>
          </a:p>
          <a:p>
            <a:r>
              <a:rPr lang="en-US" dirty="0"/>
              <a:t>We discovered 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18506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282614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r>
              <a:rPr lang="en-US" dirty="0"/>
              <a:t>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Lwt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return : 'a -&gt; 'a 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bind : 'a t -&gt; ('a -&gt; 'b t) -&gt; 'b t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indent="0">
              <a:buNone/>
            </a:pPr>
            <a:endParaRPr lang="sv-SE" sz="2400" b="1" dirty="0">
              <a:solidFill>
                <a:srgbClr val="6B0001"/>
              </a:solidFill>
              <a:latin typeface="Courier-Bold"/>
            </a:endParaRPr>
          </a:p>
          <a:p>
            <a:r>
              <a:rPr lang="sv-SE" sz="2400" dirty="0" err="1">
                <a:latin typeface="Courier"/>
                <a:cs typeface="Courier"/>
              </a:rPr>
              <a:t>return</a:t>
            </a:r>
            <a:r>
              <a:rPr lang="sv-SE" sz="2400" dirty="0"/>
              <a:t> </a:t>
            </a:r>
            <a:r>
              <a:rPr lang="sv-SE" sz="2400" dirty="0" err="1"/>
              <a:t>takes</a:t>
            </a:r>
            <a:r>
              <a:rPr lang="sv-SE" sz="2400" dirty="0"/>
              <a:t> a </a:t>
            </a:r>
            <a:r>
              <a:rPr lang="sv-SE" sz="2400" dirty="0" err="1"/>
              <a:t>value</a:t>
            </a:r>
            <a:r>
              <a:rPr lang="sv-SE" sz="2400" dirty="0"/>
              <a:t> and </a:t>
            </a:r>
            <a:r>
              <a:rPr lang="sv-SE" sz="2400" dirty="0" err="1"/>
              <a:t>returns</a:t>
            </a:r>
            <a:r>
              <a:rPr lang="sv-SE" sz="2400" dirty="0"/>
              <a:t> an </a:t>
            </a:r>
            <a:r>
              <a:rPr lang="sv-SE" sz="2400" dirty="0" err="1"/>
              <a:t>immediately</a:t>
            </a:r>
            <a:r>
              <a:rPr lang="sv-SE" sz="2400" dirty="0"/>
              <a:t> </a:t>
            </a:r>
            <a:r>
              <a:rPr lang="sv-SE" sz="2400" dirty="0" err="1"/>
              <a:t>resolved</a:t>
            </a:r>
            <a:r>
              <a:rPr lang="sv-SE" sz="2400" dirty="0"/>
              <a:t> </a:t>
            </a:r>
            <a:r>
              <a:rPr lang="sv-SE" sz="2400" dirty="0" err="1"/>
              <a:t>promise</a:t>
            </a:r>
            <a:endParaRPr lang="sv-SE" sz="2400" dirty="0"/>
          </a:p>
          <a:p>
            <a:r>
              <a:rPr lang="sv-SE" sz="2400" dirty="0">
                <a:latin typeface="Courier"/>
                <a:cs typeface="Courier"/>
              </a:rPr>
              <a:t>bind</a:t>
            </a:r>
            <a:r>
              <a:rPr lang="sv-SE" sz="2400" dirty="0"/>
              <a:t> </a:t>
            </a:r>
            <a:r>
              <a:rPr lang="sv-SE" sz="2400" dirty="0" err="1"/>
              <a:t>takes</a:t>
            </a:r>
            <a:r>
              <a:rPr lang="sv-SE" sz="2400" dirty="0"/>
              <a:t> a </a:t>
            </a:r>
            <a:r>
              <a:rPr lang="sv-SE" sz="2400" dirty="0" err="1"/>
              <a:t>promise</a:t>
            </a:r>
            <a:r>
              <a:rPr lang="sv-SE" sz="2400" dirty="0"/>
              <a:t>, and a callback </a:t>
            </a:r>
            <a:r>
              <a:rPr lang="sv-SE" sz="2400" dirty="0" err="1"/>
              <a:t>function</a:t>
            </a:r>
            <a:r>
              <a:rPr lang="sv-SE" sz="2400" dirty="0"/>
              <a:t>, and </a:t>
            </a:r>
            <a:r>
              <a:rPr lang="sv-SE" sz="2400" dirty="0" err="1"/>
              <a:t>returns</a:t>
            </a:r>
            <a:r>
              <a:rPr lang="sv-SE" sz="2400" dirty="0"/>
              <a:t> a </a:t>
            </a:r>
            <a:r>
              <a:rPr lang="sv-SE" sz="2400" dirty="0" err="1"/>
              <a:t>promise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results</a:t>
            </a:r>
            <a:r>
              <a:rPr lang="sv-SE" sz="2400" dirty="0"/>
              <a:t> from </a:t>
            </a:r>
            <a:r>
              <a:rPr lang="sv-SE" sz="2400" dirty="0" err="1"/>
              <a:t>applying</a:t>
            </a:r>
            <a:r>
              <a:rPr lang="sv-SE" sz="2400" dirty="0"/>
              <a:t> the callback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1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The </a:t>
            </a:r>
            <a:r>
              <a:rPr lang="en-US" dirty="0" err="1"/>
              <a:t>Lwt</a:t>
            </a:r>
            <a:r>
              <a:rPr lang="en-US" dirty="0"/>
              <a:t> library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promised result</a:t>
            </a:r>
          </a:p>
          <a:p>
            <a:r>
              <a:rPr lang="en-US" dirty="0"/>
              <a:t>The </a:t>
            </a:r>
            <a:r>
              <a:rPr lang="en-US" dirty="0" err="1"/>
              <a:t>Lwt</a:t>
            </a:r>
            <a:r>
              <a:rPr lang="en-US" dirty="0"/>
              <a:t> library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(&gt;&gt;=)</a:t>
            </a:r>
          </a:p>
          <a:p>
            <a:r>
              <a:rPr lang="en-US" dirty="0"/>
              <a:t>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  <a:p>
            <a:r>
              <a:rPr lang="en-US" dirty="0"/>
              <a:t>So we call </a:t>
            </a:r>
            <a:r>
              <a:rPr lang="en-US" dirty="0" err="1"/>
              <a:t>Lwt</a:t>
            </a:r>
            <a:r>
              <a:rPr lang="en-US" dirty="0"/>
              <a:t> a </a:t>
            </a:r>
            <a:r>
              <a:rPr lang="en-US" i="1" dirty="0"/>
              <a:t>monadic concurrency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specification for </a:t>
            </a:r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(** a "boxed" value of type 'a *)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[m &gt;&gt;= f]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unboxes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m, 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passes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to f,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which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computes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a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and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returns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boxed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(&gt;&gt;=)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[return x]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is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[x] in a box 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(equate "box" with "tortilla" and you have the burrito metaphor)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558" y="5856920"/>
            <a:ext cx="2399569" cy="5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specification for </a:t>
            </a:r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(** a value of type 'a </a:t>
            </a:r>
            <a:r>
              <a:rPr lang="en-US" dirty="0">
                <a:solidFill>
                  <a:schemeClr val="accent6"/>
                </a:solidFill>
                <a:latin typeface="Courier"/>
              </a:rPr>
              <a:t>wrapped in a tortilla shell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*)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[m &gt;&gt;= f]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unwraps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m, 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passes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to f,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which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computes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a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and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returns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the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wrapped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in a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shell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(&gt;&gt;=)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[return x]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is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[x]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in a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shell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(equate "box" with "tortilla" and you have the burrito metaphor)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558" y="5856920"/>
            <a:ext cx="2399569" cy="5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tutorials</a:t>
            </a:r>
          </a:p>
        </p:txBody>
      </p:sp>
      <p:pic>
        <p:nvPicPr>
          <p:cNvPr id="4" name="Picture 3" descr="Monad-tutorials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729" y="1722946"/>
            <a:ext cx="5597279" cy="419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729" y="6349292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source:  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wiki.haskell.org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Monad_tutorials_timeline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ronosPro-Regular"/>
              <a:cs typeface="CronosPr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161" y="3548412"/>
            <a:ext cx="1879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since 2011: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another 34 at least</a:t>
            </a:r>
          </a:p>
        </p:txBody>
      </p:sp>
    </p:spTree>
    <p:extLst>
      <p:ext uri="{BB962C8B-B14F-4D97-AF65-F5344CB8AC3E}">
        <p14:creationId xmlns:p14="http://schemas.microsoft.com/office/powerpoint/2010/main" val="3235591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</a:t>
            </a:r>
            <a:r>
              <a:rPr lang="en-US" u="sng" dirty="0"/>
              <a:t>is</a:t>
            </a:r>
            <a:r>
              <a:rPr lang="en-US" dirty="0"/>
              <a:t> a monad?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maps an input to an output</a:t>
            </a:r>
          </a:p>
          <a:p>
            <a:r>
              <a:rPr lang="en-US" dirty="0"/>
              <a:t>A </a:t>
            </a:r>
            <a:r>
              <a:rPr lang="en-US" i="1" dirty="0"/>
              <a:t>computation</a:t>
            </a:r>
            <a:r>
              <a:rPr lang="en-US" dirty="0"/>
              <a:t> does that and more: it has some </a:t>
            </a:r>
            <a:r>
              <a:rPr lang="en-US" i="1" dirty="0"/>
              <a:t>effect</a:t>
            </a:r>
            <a:endParaRPr lang="en-US" dirty="0"/>
          </a:p>
          <a:p>
            <a:pPr lvl="1"/>
            <a:r>
              <a:rPr lang="en-US" dirty="0" err="1"/>
              <a:t>Loggable</a:t>
            </a:r>
            <a:r>
              <a:rPr lang="en-US" dirty="0"/>
              <a:t> computation:  effect is a string produced for logging</a:t>
            </a:r>
          </a:p>
          <a:p>
            <a:pPr lvl="1"/>
            <a:r>
              <a:rPr lang="en-US" dirty="0"/>
              <a:t>Error computation:  effect is a possible error instead of a value</a:t>
            </a:r>
          </a:p>
          <a:p>
            <a:pPr lvl="1"/>
            <a:r>
              <a:rPr lang="en-US" dirty="0"/>
              <a:t>Option computation:  effect is a possible None instead of a value</a:t>
            </a:r>
          </a:p>
          <a:p>
            <a:pPr lvl="1"/>
            <a:r>
              <a:rPr lang="en-US" dirty="0"/>
              <a:t>Promised computation:  effect is delaying production of value until later</a:t>
            </a:r>
          </a:p>
          <a:p>
            <a:r>
              <a:rPr lang="en-US" dirty="0"/>
              <a:t>A </a:t>
            </a:r>
            <a:r>
              <a:rPr lang="en-US" i="1" dirty="0"/>
              <a:t>monad</a:t>
            </a:r>
            <a:r>
              <a:rPr lang="en-US" dirty="0"/>
              <a:t> is a data type for computations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/>
              <a:t> has the trivial effect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(&gt;&gt;=) </a:t>
            </a:r>
            <a:r>
              <a:rPr lang="en-US" dirty="0"/>
              <a:t>does the "plumbing" between effects</a:t>
            </a:r>
          </a:p>
        </p:txBody>
      </p:sp>
    </p:spTree>
    <p:extLst>
      <p:ext uri="{BB962C8B-B14F-4D97-AF65-F5344CB8AC3E}">
        <p14:creationId xmlns:p14="http://schemas.microsoft.com/office/powerpoint/2010/main" val="3432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 </a:t>
            </a:r>
            <a:r>
              <a:rPr lang="en-US" dirty="0" err="1"/>
              <a:t>Wadler</a:t>
            </a:r>
            <a:endParaRPr lang="en-US" dirty="0"/>
          </a:p>
        </p:txBody>
      </p:sp>
      <p:pic>
        <p:nvPicPr>
          <p:cNvPr id="4" name="Picture 3" descr="philtiebig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323" y="1958011"/>
            <a:ext cx="3530691" cy="3069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0159" y="5239554"/>
            <a:ext cx="8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1956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48" y="1958011"/>
            <a:ext cx="335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ronosPro-Regular"/>
                <a:cs typeface="CronosPro-Regular"/>
              </a:rPr>
              <a:t>A designer of Haskell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ronosPro-Regular"/>
                <a:cs typeface="CronosPro-Regular"/>
              </a:rPr>
              <a:t>Wrote </a:t>
            </a:r>
            <a:r>
              <a:rPr lang="en-US" sz="2400" i="1" dirty="0">
                <a:latin typeface="CronosPro-Regular"/>
                <a:cs typeface="CronosPro-Regular"/>
              </a:rPr>
              <a:t>the </a:t>
            </a:r>
            <a:r>
              <a:rPr lang="en-US" sz="2400" dirty="0">
                <a:latin typeface="CronosPro-Regular"/>
                <a:cs typeface="CronosPro-Regular"/>
              </a:rPr>
              <a:t>paper* on using monads for functional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988" y="6488668"/>
            <a:ext cx="7192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* http://</a:t>
            </a:r>
            <a:r>
              <a:rPr lang="en-US" dirty="0" err="1">
                <a:latin typeface="CronosPro-Regular"/>
                <a:cs typeface="CronosPro-Regular"/>
              </a:rPr>
              <a:t>homepages.inf.ed.ac.uk</a:t>
            </a:r>
            <a:r>
              <a:rPr lang="en-US" dirty="0">
                <a:latin typeface="CronosPro-Regular"/>
                <a:cs typeface="CronosPro-Regular"/>
              </a:rPr>
              <a:t>/</a:t>
            </a:r>
            <a:r>
              <a:rPr lang="en-US" dirty="0" err="1">
                <a:latin typeface="CronosPro-Regular"/>
                <a:cs typeface="CronosPro-Regular"/>
              </a:rPr>
              <a:t>wadler</a:t>
            </a:r>
            <a:r>
              <a:rPr lang="en-US" dirty="0">
                <a:latin typeface="CronosPro-Regular"/>
                <a:cs typeface="CronosPro-Regular"/>
              </a:rPr>
              <a:t>/papers/</a:t>
            </a:r>
            <a:r>
              <a:rPr lang="en-US" dirty="0" err="1">
                <a:latin typeface="CronosPro-Regular"/>
                <a:cs typeface="CronosPro-Regular"/>
              </a:rPr>
              <a:t>marktoberdorf</a:t>
            </a:r>
            <a:r>
              <a:rPr lang="en-US" dirty="0">
                <a:latin typeface="CronosPro-Regular"/>
                <a:cs typeface="CronosPro-Regular"/>
              </a:rPr>
              <a:t>/</a:t>
            </a:r>
            <a:r>
              <a:rPr lang="en-US" dirty="0" err="1">
                <a:latin typeface="CronosPro-Regular"/>
                <a:cs typeface="CronosPro-Regular"/>
              </a:rPr>
              <a:t>baastad.pdf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5375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80369547_ee1bc09836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/>
              <a:t>State:  </a:t>
            </a:r>
            <a:r>
              <a:rPr lang="en-US" dirty="0"/>
              <a:t>modifying the state is an effect</a:t>
            </a:r>
          </a:p>
          <a:p>
            <a:r>
              <a:rPr lang="en-US" b="1" dirty="0"/>
              <a:t>List:  </a:t>
            </a:r>
            <a:r>
              <a:rPr lang="en-US" dirty="0"/>
              <a:t>producing a list of values instead of a single value can be seen as an effect</a:t>
            </a:r>
          </a:p>
          <a:p>
            <a:r>
              <a:rPr lang="en-US" b="1" dirty="0"/>
              <a:t>Random:  </a:t>
            </a:r>
            <a:r>
              <a:rPr lang="en-US" dirty="0"/>
              <a:t>producing a random value can be seen as an effect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expect data types to obey some algebraic laws</a:t>
            </a:r>
          </a:p>
          <a:p>
            <a:pPr lvl="1"/>
            <a:r>
              <a:rPr lang="en-US" dirty="0"/>
              <a:t>e.g., for stacks, </a:t>
            </a:r>
            <a:r>
              <a:rPr lang="en-US" b="1" dirty="0">
                <a:latin typeface="Courier"/>
                <a:cs typeface="Courier"/>
              </a:rPr>
              <a:t>peek (push x s) = x</a:t>
            </a:r>
          </a:p>
          <a:p>
            <a:pPr lvl="1"/>
            <a:r>
              <a:rPr lang="en-US" dirty="0"/>
              <a:t>We don't write them in OCaml types, but they're essential for expected behavior</a:t>
            </a:r>
          </a:p>
          <a:p>
            <a:r>
              <a:rPr lang="en-US" dirty="0"/>
              <a:t>Monads must obey these laws: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return x &gt;&gt;= f </a:t>
            </a:r>
            <a:r>
              <a:rPr lang="en-US" dirty="0"/>
              <a:t>is equivalent to </a:t>
            </a:r>
            <a:r>
              <a:rPr lang="en-US" b="1" dirty="0">
                <a:latin typeface="Courier"/>
                <a:cs typeface="Courier"/>
              </a:rPr>
              <a:t>f 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m &gt;&gt;= return </a:t>
            </a:r>
            <a:r>
              <a:rPr lang="en-US" dirty="0"/>
              <a:t>is equivalent to </a:t>
            </a:r>
            <a:r>
              <a:rPr lang="en-US" b="1" dirty="0">
                <a:latin typeface="Courier"/>
                <a:cs typeface="Courier"/>
              </a:rPr>
              <a:t>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(m &gt;&gt;= f) &gt;&gt;= g</a:t>
            </a:r>
            <a:r>
              <a:rPr lang="en-US" dirty="0"/>
              <a:t> is equivalent to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m &gt;&gt;= (fun x -&gt; f x &gt;&gt;= g)</a:t>
            </a:r>
          </a:p>
          <a:p>
            <a:r>
              <a:rPr lang="en-US" dirty="0"/>
              <a:t>Why?  The laws make sequencing of effects work the way you expect</a:t>
            </a:r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61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5127" cy="4525963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(return x &gt;&gt;= f) = f x</a:t>
            </a:r>
          </a:p>
          <a:p>
            <a:pPr marL="457200" lvl="2" indent="0">
              <a:buNone/>
            </a:pPr>
            <a:r>
              <a:rPr lang="en-US" dirty="0"/>
              <a:t>Doing the trivial effect then doing a computation </a:t>
            </a:r>
            <a:r>
              <a:rPr lang="en-US" b="1" dirty="0">
                <a:latin typeface="Courier"/>
                <a:cs typeface="Courier"/>
              </a:rPr>
              <a:t>f</a:t>
            </a:r>
            <a:r>
              <a:rPr lang="en-US" dirty="0"/>
              <a:t> is the same as </a:t>
            </a:r>
            <a:br>
              <a:rPr lang="en-US" dirty="0"/>
            </a:br>
            <a:r>
              <a:rPr lang="en-US" dirty="0"/>
              <a:t>just doing the computation </a:t>
            </a:r>
            <a:r>
              <a:rPr lang="en-US" b="1" dirty="0">
                <a:latin typeface="Courier"/>
                <a:cs typeface="Courier"/>
              </a:rPr>
              <a:t>f</a:t>
            </a:r>
          </a:p>
          <a:p>
            <a:pPr marL="457200" lvl="2" indent="0">
              <a:buNone/>
            </a:pPr>
            <a:r>
              <a:rPr lang="en-US" i="1" dirty="0"/>
              <a:t>(return is left identity of bind)</a:t>
            </a:r>
          </a:p>
          <a:p>
            <a:pPr marL="571500" indent="-514350">
              <a:buFont typeface="+mj-lt"/>
              <a:buAutoNum type="arabicPeriod"/>
            </a:pPr>
            <a:endParaRPr lang="en-US" b="1" dirty="0">
              <a:latin typeface="Courier"/>
              <a:cs typeface="Courier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(m &gt;&gt;= return) = m</a:t>
            </a:r>
          </a:p>
          <a:p>
            <a:pPr marL="457200" lvl="1" indent="0">
              <a:buNone/>
            </a:pPr>
            <a:r>
              <a:rPr lang="en-US" sz="2400" dirty="0"/>
              <a:t>Doing only a trivial effect is the same as not doing any effect</a:t>
            </a:r>
          </a:p>
          <a:p>
            <a:pPr marL="457200" lvl="1" indent="0">
              <a:buNone/>
            </a:pPr>
            <a:r>
              <a:rPr lang="en-US" sz="2400" i="1" dirty="0"/>
              <a:t>(return is right identity of bind)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0" indent="-514350">
              <a:buFont typeface="+mj-lt"/>
              <a:buAutoNum type="arabicPeriod"/>
            </a:pPr>
            <a:endParaRPr lang="en-US" b="1" dirty="0">
              <a:latin typeface="Courier"/>
              <a:cs typeface="Courier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((m &gt;&gt;= f) &gt;&gt;= g) 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= (m &gt;&gt;= (fun x -&gt; f x &gt;&gt;= g))</a:t>
            </a:r>
          </a:p>
          <a:p>
            <a:pPr marL="457200" lvl="1" indent="0">
              <a:buNone/>
            </a:pPr>
            <a:r>
              <a:rPr lang="en-US" sz="2400" dirty="0"/>
              <a:t>Doing </a:t>
            </a:r>
            <a:r>
              <a:rPr lang="en-US" sz="2400" b="1" dirty="0">
                <a:latin typeface="Courier"/>
                <a:cs typeface="Courier"/>
              </a:rPr>
              <a:t>f</a:t>
            </a:r>
            <a:r>
              <a:rPr lang="en-US" sz="2400" dirty="0"/>
              <a:t> then doing </a:t>
            </a:r>
            <a:r>
              <a:rPr lang="en-US" sz="2400" b="1" dirty="0">
                <a:latin typeface="Courier"/>
                <a:cs typeface="Courier"/>
              </a:rPr>
              <a:t>g</a:t>
            </a:r>
            <a:r>
              <a:rPr lang="en-US" sz="2400" dirty="0"/>
              <a:t> as two separate computations is the same as</a:t>
            </a:r>
            <a:br>
              <a:rPr lang="en-US" sz="2400" dirty="0"/>
            </a:br>
            <a:r>
              <a:rPr lang="en-US" sz="2400" dirty="0"/>
              <a:t> doing a single computation which is  </a:t>
            </a:r>
            <a:r>
              <a:rPr lang="en-US" sz="2400" b="1" dirty="0">
                <a:latin typeface="Courier"/>
                <a:cs typeface="Courier"/>
              </a:rPr>
              <a:t>f</a:t>
            </a:r>
            <a:r>
              <a:rPr lang="en-US" sz="2400" dirty="0"/>
              <a:t> followed by </a:t>
            </a:r>
            <a:r>
              <a:rPr lang="en-US" sz="2400" b="1" dirty="0">
                <a:latin typeface="Courier"/>
                <a:cs typeface="Courier"/>
              </a:rPr>
              <a:t>g</a:t>
            </a:r>
          </a:p>
          <a:p>
            <a:pPr marL="457200" lvl="1" indent="0">
              <a:buNone/>
            </a:pPr>
            <a:r>
              <a:rPr lang="en-US" sz="2400" i="1" dirty="0"/>
              <a:t>(bind is associative)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423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[Tuesday/Wednesday] MS1 demos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[Thursday] MS1 Progress Report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A5 due</a:t>
            </a: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</a:t>
            </a:r>
            <a:r>
              <a:rPr lang="en-US" i="1" dirty="0" err="1"/>
              <a:t>effectful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5313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 monad is a </a:t>
            </a:r>
            <a:r>
              <a:rPr lang="en-US" dirty="0" err="1"/>
              <a:t>monoid</a:t>
            </a:r>
            <a:r>
              <a:rPr lang="en-US" dirty="0"/>
              <a:t> object in a category of </a:t>
            </a:r>
            <a:r>
              <a:rPr lang="en-US" dirty="0" err="1"/>
              <a:t>endofunctors</a:t>
            </a:r>
            <a:r>
              <a:rPr lang="en-US" dirty="0"/>
              <a:t>....It might be helpful to see a monad as a lax </a:t>
            </a:r>
            <a:r>
              <a:rPr lang="en-US" dirty="0" err="1"/>
              <a:t>functor</a:t>
            </a:r>
            <a:r>
              <a:rPr lang="en-US" dirty="0"/>
              <a:t> from a terminal </a:t>
            </a:r>
            <a:r>
              <a:rPr lang="en-US" dirty="0" err="1"/>
              <a:t>bicategory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 monad is a </a:t>
            </a:r>
            <a:r>
              <a:rPr lang="en-US" dirty="0" err="1"/>
              <a:t>monoid</a:t>
            </a:r>
            <a:r>
              <a:rPr lang="en-US" dirty="0"/>
              <a:t> object in a category of </a:t>
            </a:r>
            <a:r>
              <a:rPr lang="en-US" dirty="0" err="1"/>
              <a:t>endofunctors</a:t>
            </a:r>
            <a:r>
              <a:rPr lang="en-US" dirty="0"/>
              <a:t>....It might be helpful to see a monad as a lax </a:t>
            </a:r>
            <a:r>
              <a:rPr lang="en-US" dirty="0" err="1"/>
              <a:t>functor</a:t>
            </a:r>
            <a:r>
              <a:rPr lang="en-US" dirty="0"/>
              <a:t> from a terminal </a:t>
            </a:r>
            <a:r>
              <a:rPr lang="en-US" dirty="0" err="1"/>
              <a:t>bicategory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be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745" y="-7480"/>
            <a:ext cx="5655255" cy="68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92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"Monads are burritos." </a:t>
            </a:r>
            <a:r>
              <a:rPr lang="en-US" sz="1800" dirty="0"/>
              <a:t>[</a:t>
            </a:r>
            <a:r>
              <a:rPr lang="en-US" sz="1800" dirty="0">
                <a:hlinkClick r:id="rId2"/>
              </a:rPr>
              <a:t>http://chrisdone.com/posts/monads-are-burritos</a:t>
            </a:r>
            <a:r>
              <a:rPr lang="en-US" sz="1800" dirty="0"/>
              <a:t>]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022" y="3139281"/>
            <a:ext cx="645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For our purposes:</a:t>
            </a:r>
          </a:p>
          <a:p>
            <a:pPr marL="0" indent="0">
              <a:buNone/>
            </a:pPr>
            <a:endParaRPr lang="en-US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sz="2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indent="0">
              <a:buNone/>
            </a:pPr>
            <a:endParaRPr lang="fr-FR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6B0001"/>
                </a:solidFill>
              </a:rPr>
              <a:t>Any</a:t>
            </a:r>
            <a:r>
              <a:rPr lang="fr-FR" sz="2400" dirty="0">
                <a:solidFill>
                  <a:srgbClr val="6B0001"/>
                </a:solidFill>
              </a:rPr>
              <a:t> structure </a:t>
            </a:r>
            <a:r>
              <a:rPr lang="fr-FR" sz="2400" dirty="0" err="1">
                <a:solidFill>
                  <a:srgbClr val="6B0001"/>
                </a:solidFill>
              </a:rPr>
              <a:t>that</a:t>
            </a:r>
            <a:r>
              <a:rPr lang="fr-FR" sz="2400" dirty="0">
                <a:solidFill>
                  <a:srgbClr val="6B0001"/>
                </a:solidFill>
              </a:rPr>
              <a:t> </a:t>
            </a:r>
            <a:r>
              <a:rPr lang="fr-FR" sz="2400" dirty="0" err="1">
                <a:solidFill>
                  <a:srgbClr val="6B0001"/>
                </a:solidFill>
              </a:rPr>
              <a:t>implements</a:t>
            </a:r>
            <a:r>
              <a:rPr lang="fr-FR" sz="2400" dirty="0">
                <a:solidFill>
                  <a:srgbClr val="6B0001"/>
                </a:solidFill>
              </a:rPr>
              <a:t> the </a:t>
            </a:r>
            <a:r>
              <a:rPr lang="fr-FR" sz="2400" b="1" dirty="0" err="1">
                <a:solidFill>
                  <a:srgbClr val="6B0001"/>
                </a:solidFill>
                <a:latin typeface="Courier"/>
                <a:cs typeface="Courier"/>
              </a:rPr>
              <a:t>Monad</a:t>
            </a:r>
            <a:r>
              <a:rPr lang="fr-FR" sz="2400" dirty="0">
                <a:solidFill>
                  <a:srgbClr val="6B0001"/>
                </a:solidFill>
              </a:rPr>
              <a:t> signature* </a:t>
            </a:r>
            <a:r>
              <a:rPr lang="fr-FR" sz="2400" dirty="0" err="1">
                <a:solidFill>
                  <a:srgbClr val="6B0001"/>
                </a:solidFill>
              </a:rPr>
              <a:t>is</a:t>
            </a:r>
            <a:r>
              <a:rPr lang="fr-FR" sz="2400" dirty="0">
                <a:solidFill>
                  <a:srgbClr val="6B0001"/>
                </a:solidFill>
              </a:rPr>
              <a:t> a </a:t>
            </a:r>
            <a:r>
              <a:rPr lang="fr-FR" sz="2400" b="1" dirty="0" err="1">
                <a:solidFill>
                  <a:schemeClr val="accent1"/>
                </a:solidFill>
              </a:rPr>
              <a:t>monad</a:t>
            </a:r>
            <a:r>
              <a:rPr lang="fr-FR" sz="2400" dirty="0">
                <a:solidFill>
                  <a:srgbClr val="6B000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6B0001"/>
                </a:solidFill>
              </a:rPr>
              <a:t>*And </a:t>
            </a:r>
            <a:r>
              <a:rPr lang="fr-FR" sz="1900" dirty="0" err="1">
                <a:solidFill>
                  <a:srgbClr val="6B0001"/>
                </a:solidFill>
              </a:rPr>
              <a:t>satisfies</a:t>
            </a:r>
            <a:r>
              <a:rPr lang="fr-FR" sz="1900" dirty="0">
                <a:solidFill>
                  <a:srgbClr val="6B0001"/>
                </a:solidFill>
              </a:rPr>
              <a:t> an </a:t>
            </a:r>
            <a:r>
              <a:rPr lang="fr-FR" sz="1900" dirty="0" err="1">
                <a:solidFill>
                  <a:srgbClr val="6B0001"/>
                </a:solidFill>
              </a:rPr>
              <a:t>algebraic</a:t>
            </a:r>
            <a:r>
              <a:rPr lang="fr-FR" sz="1900" dirty="0">
                <a:solidFill>
                  <a:srgbClr val="6B0001"/>
                </a:solidFill>
              </a:rPr>
              <a:t> </a:t>
            </a:r>
            <a:r>
              <a:rPr lang="fr-FR" sz="1900" dirty="0" err="1">
                <a:solidFill>
                  <a:srgbClr val="6B0001"/>
                </a:solidFill>
              </a:rPr>
              <a:t>specification</a:t>
            </a:r>
            <a:r>
              <a:rPr lang="fr-FR" sz="1900" dirty="0">
                <a:solidFill>
                  <a:srgbClr val="6B0001"/>
                </a:solidFill>
              </a:rPr>
              <a:t> </a:t>
            </a:r>
            <a:r>
              <a:rPr lang="fr-FR" sz="1900" dirty="0" err="1">
                <a:solidFill>
                  <a:srgbClr val="6B0001"/>
                </a:solidFill>
              </a:rPr>
              <a:t>we'll</a:t>
            </a:r>
            <a:r>
              <a:rPr lang="fr-FR" sz="1900" dirty="0">
                <a:solidFill>
                  <a:srgbClr val="6B0001"/>
                </a:solidFill>
              </a:rPr>
              <a:t> gave at the end</a:t>
            </a:r>
          </a:p>
          <a:p>
            <a:pPr marL="0" indent="0">
              <a:buNone/>
            </a:pPr>
            <a:endParaRPr lang="fr-FR" sz="2400" dirty="0">
              <a:solidFill>
                <a:srgbClr val="6B0001"/>
              </a:solidFill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accent6"/>
                </a:solidFill>
              </a:rPr>
              <a:t>What's</a:t>
            </a:r>
            <a:r>
              <a:rPr lang="fr-FR" sz="2400" dirty="0">
                <a:solidFill>
                  <a:schemeClr val="accent6"/>
                </a:solidFill>
              </a:rPr>
              <a:t> the </a:t>
            </a:r>
            <a:r>
              <a:rPr lang="fr-FR" sz="2400" dirty="0" err="1">
                <a:solidFill>
                  <a:schemeClr val="accent6"/>
                </a:solidFill>
              </a:rPr>
              <a:t>big</a:t>
            </a:r>
            <a:r>
              <a:rPr lang="fr-FR" sz="2400" dirty="0">
                <a:solidFill>
                  <a:schemeClr val="accent6"/>
                </a:solidFill>
              </a:rPr>
              <a:t> deal???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3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B215D-0E1E-E345-B0B1-9ABC5D7E78C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091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6D8A3-CA95-A54D-9F42-A96A557D251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1233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</TotalTime>
  <Words>2377</Words>
  <Application>Microsoft Macintosh PowerPoint</Application>
  <PresentationFormat>On-screen Show (4:3)</PresentationFormat>
  <Paragraphs>382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Review</vt:lpstr>
      <vt:lpstr>Monad tutorials</vt:lpstr>
      <vt:lpstr>What is a monad?</vt:lpstr>
      <vt:lpstr>What is a monad?</vt:lpstr>
      <vt:lpstr>What is a monad?</vt:lpstr>
      <vt:lpstr>Monad</vt:lpstr>
      <vt:lpstr>Loggable functions</vt:lpstr>
      <vt:lpstr>Loggable functions</vt:lpstr>
      <vt:lpstr>Upgrading a function</vt:lpstr>
      <vt:lpstr>Another kind of upgrade</vt:lpstr>
      <vt:lpstr>Types</vt:lpstr>
      <vt:lpstr>Types</vt:lpstr>
      <vt:lpstr>Types</vt:lpstr>
      <vt:lpstr>Types</vt:lpstr>
      <vt:lpstr>Types</vt:lpstr>
      <vt:lpstr>Loggable is a monad</vt:lpstr>
      <vt:lpstr>Stepping back...</vt:lpstr>
      <vt:lpstr>Functions that produce errors</vt:lpstr>
      <vt:lpstr>Functions and errors</vt:lpstr>
      <vt:lpstr>What are the types?</vt:lpstr>
      <vt:lpstr>Error is a monad</vt:lpstr>
      <vt:lpstr>Option is a monad</vt:lpstr>
      <vt:lpstr>Stepping back...</vt:lpstr>
      <vt:lpstr>Lwt</vt:lpstr>
      <vt:lpstr>Lwt is a monad</vt:lpstr>
      <vt:lpstr>Stepping back...</vt:lpstr>
      <vt:lpstr>A specification for Monad</vt:lpstr>
      <vt:lpstr>A specification for Monad</vt:lpstr>
      <vt:lpstr>So… what is a monad?</vt:lpstr>
      <vt:lpstr>Computations</vt:lpstr>
      <vt:lpstr>Phil Wadler</vt:lpstr>
      <vt:lpstr>PowerPoint Presentation</vt:lpstr>
      <vt:lpstr>Other monads</vt:lpstr>
      <vt:lpstr>Algebraic specification</vt:lpstr>
      <vt:lpstr>Monad laws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610</cp:revision>
  <dcterms:created xsi:type="dcterms:W3CDTF">2014-08-25T19:49:24Z</dcterms:created>
  <dcterms:modified xsi:type="dcterms:W3CDTF">2020-04-27T05:28:52Z</dcterms:modified>
</cp:coreProperties>
</file>