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8" r:id="rId2"/>
    <p:sldId id="259" r:id="rId3"/>
    <p:sldId id="260" r:id="rId4"/>
    <p:sldId id="262" r:id="rId5"/>
    <p:sldId id="263" r:id="rId6"/>
    <p:sldId id="264" r:id="rId7"/>
    <p:sldId id="491" r:id="rId8"/>
    <p:sldId id="265" r:id="rId9"/>
    <p:sldId id="266" r:id="rId10"/>
    <p:sldId id="267" r:id="rId11"/>
    <p:sldId id="476" r:id="rId12"/>
    <p:sldId id="477" r:id="rId13"/>
    <p:sldId id="301" r:id="rId14"/>
    <p:sldId id="495" r:id="rId15"/>
    <p:sldId id="478" r:id="rId16"/>
    <p:sldId id="479" r:id="rId17"/>
    <p:sldId id="480" r:id="rId18"/>
    <p:sldId id="441" r:id="rId19"/>
    <p:sldId id="442" r:id="rId20"/>
    <p:sldId id="443" r:id="rId21"/>
    <p:sldId id="475" r:id="rId22"/>
    <p:sldId id="484" r:id="rId23"/>
    <p:sldId id="485" r:id="rId24"/>
    <p:sldId id="447" r:id="rId25"/>
    <p:sldId id="486" r:id="rId26"/>
    <p:sldId id="294" r:id="rId27"/>
  </p:sldIdLst>
  <p:sldSz cx="100584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7"/>
    <p:restoredTop sz="81973"/>
  </p:normalViewPr>
  <p:slideViewPr>
    <p:cSldViewPr snapToGrid="0" snapToObjects="1">
      <p:cViewPr varScale="1">
        <p:scale>
          <a:sx n="91" d="100"/>
          <a:sy n="91" d="100"/>
        </p:scale>
        <p:origin x="2664" y="200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Music: 2 copies, start at 10:02:08 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x = 5 in (let y = 6 in x + 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56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66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05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3110;;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2110;;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true;;</a:t>
            </a:r>
          </a:p>
          <a:p>
            <a:endParaRPr lang="en-US" dirty="0"/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3110 &gt; 2110;;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"big" ^ "red";;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 *. 3.14;;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5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"batman" &gt; "superman" then "yay" else "boo";;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true then "obviously" else "wtf";;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0 &lt; 1 then 2.0 else 3.0;;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next three have type errors 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0 &lt; 1 then 2 else 3.0;; 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1 then 2 else 3;; 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0 &lt; 1 then 2.0;; 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 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now, don't use [if] without [else] 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7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0 &lt; 1 then (2 : float) else 3.0;; 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(0 &lt; 1 : bool) then (2 : 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else (3 : 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57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42;;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3110;;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+ y;;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next line is not valid 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OCaml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syntax,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definitions are not expressions 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(let z = 0) + 1;; 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65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61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in a;;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next line has an "unbound value" error 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a;; 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in 2 * b;;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in (</a:t>
            </a: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in c + d);;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next line is confusing and produces a warning;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shouldn't write such code, but we'll talk about it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recitation 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in (</a:t>
            </a: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in e);;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1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8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084143"/>
            <a:ext cx="7040880" cy="995622"/>
          </a:xfrm>
        </p:spPr>
        <p:txBody>
          <a:bodyPr>
            <a:normAutofit/>
          </a:bodyPr>
          <a:lstStyle>
            <a:lvl1pPr marL="0" indent="0" algn="ctr">
              <a:buNone/>
              <a:defRPr sz="4000" i="0">
                <a:solidFill>
                  <a:schemeClr val="accent1"/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508760" y="6392624"/>
            <a:ext cx="7040880" cy="53999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508760" y="4704822"/>
            <a:ext cx="7040880" cy="1138872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53" y="451793"/>
            <a:ext cx="6222797" cy="22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9412" rtl="0" eaLnBrk="1" latinLnBrk="0" hangingPunct="1">
        <a:spcBef>
          <a:spcPct val="0"/>
        </a:spcBef>
        <a:buNone/>
        <a:defRPr sz="49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music:  Expression by Salt-N-</a:t>
            </a:r>
            <a:r>
              <a:rPr lang="en-US" dirty="0" err="1"/>
              <a:t>Pepa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69997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if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"/>
                <a:cs typeface="Courier"/>
              </a:rPr>
              <a:t>if e1 then e2 else e3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Evaluation:</a:t>
            </a:r>
          </a:p>
          <a:p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e1</a:t>
            </a:r>
            <a:r>
              <a:rPr lang="en-US" dirty="0">
                <a:solidFill>
                  <a:schemeClr val="accent1"/>
                </a:solidFill>
              </a:rPr>
              <a:t> evaluates to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true</a:t>
            </a:r>
            <a:r>
              <a:rPr lang="en-US" dirty="0">
                <a:solidFill>
                  <a:schemeClr val="accent1"/>
                </a:solidFill>
              </a:rPr>
              <a:t>, and if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e2</a:t>
            </a:r>
            <a:r>
              <a:rPr lang="en-US" dirty="0">
                <a:solidFill>
                  <a:schemeClr val="accent1"/>
                </a:solidFill>
              </a:rPr>
              <a:t> evaluates to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v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then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if e1 then e2 else e3</a:t>
            </a:r>
            <a:r>
              <a:rPr lang="en-US" dirty="0">
                <a:solidFill>
                  <a:schemeClr val="accent1"/>
                </a:solidFill>
              </a:rPr>
              <a:t> evaluates to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v</a:t>
            </a:r>
          </a:p>
          <a:p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e1</a:t>
            </a:r>
            <a:r>
              <a:rPr lang="en-US" dirty="0">
                <a:solidFill>
                  <a:schemeClr val="accent1"/>
                </a:solidFill>
              </a:rPr>
              <a:t> evaluates to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false</a:t>
            </a:r>
            <a:r>
              <a:rPr lang="en-US" dirty="0">
                <a:solidFill>
                  <a:schemeClr val="accent1"/>
                </a:solidFill>
              </a:rPr>
              <a:t>, and if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e3</a:t>
            </a:r>
            <a:r>
              <a:rPr lang="en-US" dirty="0">
                <a:solidFill>
                  <a:schemeClr val="accent1"/>
                </a:solidFill>
              </a:rPr>
              <a:t> evaluates to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v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then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if e1 then e2 else e3</a:t>
            </a:r>
            <a:r>
              <a:rPr lang="en-US" dirty="0">
                <a:solidFill>
                  <a:schemeClr val="accent1"/>
                </a:solidFill>
              </a:rPr>
              <a:t> evaluates to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v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if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e1</a:t>
            </a:r>
            <a:r>
              <a:rPr lang="en-US" dirty="0">
                <a:solidFill>
                  <a:schemeClr val="accent2"/>
                </a:solidFill>
              </a:rPr>
              <a:t> has type </a:t>
            </a:r>
            <a:r>
              <a:rPr lang="en-US" b="1" dirty="0" err="1">
                <a:solidFill>
                  <a:schemeClr val="accent2"/>
                </a:solidFill>
                <a:latin typeface="Courier"/>
                <a:cs typeface="Courier"/>
              </a:rPr>
              <a:t>bool</a:t>
            </a:r>
            <a:r>
              <a:rPr lang="en-US" dirty="0">
                <a:solidFill>
                  <a:schemeClr val="accent2"/>
                </a:solidFill>
              </a:rPr>
              <a:t> 	and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e2</a:t>
            </a:r>
            <a:r>
              <a:rPr lang="en-US" dirty="0">
                <a:solidFill>
                  <a:schemeClr val="accent2"/>
                </a:solidFill>
              </a:rPr>
              <a:t> has type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t</a:t>
            </a:r>
            <a:r>
              <a:rPr lang="en-US" dirty="0">
                <a:solidFill>
                  <a:schemeClr val="accent2"/>
                </a:solidFill>
              </a:rPr>
              <a:t> and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e3</a:t>
            </a:r>
            <a:r>
              <a:rPr lang="en-US" dirty="0">
                <a:solidFill>
                  <a:schemeClr val="accent2"/>
                </a:solidFill>
              </a:rPr>
              <a:t> has type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then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if e1 then e2 else e3</a:t>
            </a:r>
            <a:r>
              <a:rPr lang="en-US" dirty="0">
                <a:solidFill>
                  <a:schemeClr val="accent2"/>
                </a:solidFill>
              </a:rPr>
              <a:t> has type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D241A1E7-0144-894C-9066-6E4FBCC7264B}"/>
              </a:ext>
            </a:extLst>
          </p:cNvPr>
          <p:cNvSpPr/>
          <p:nvPr/>
        </p:nvSpPr>
        <p:spPr>
          <a:xfrm>
            <a:off x="2266122" y="1818614"/>
            <a:ext cx="5526155" cy="979089"/>
          </a:xfrm>
          <a:prstGeom prst="wedgeRoundRectCallout">
            <a:avLst>
              <a:gd name="adj1" fmla="val -42056"/>
              <a:gd name="adj2" fmla="val 137324"/>
              <a:gd name="adj3" fmla="val 16667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ronos Pro" panose="020C0502030403020304" pitchFamily="34" charset="77"/>
              </a:rPr>
              <a:t>Write </a:t>
            </a:r>
            <a:r>
              <a:rPr lang="en-US" sz="2400" dirty="0">
                <a:solidFill>
                  <a:schemeClr val="accent3"/>
                </a:solidFill>
                <a:latin typeface="Cronos Pro" panose="020C0502030403020304" pitchFamily="34" charset="77"/>
              </a:rPr>
              <a:t>==&gt; </a:t>
            </a:r>
            <a:r>
              <a:rPr lang="en-US" sz="2400" dirty="0">
                <a:latin typeface="Cronos Pro" panose="020C0502030403020304" pitchFamily="34" charset="77"/>
              </a:rPr>
              <a:t>to indicate evaluation</a:t>
            </a:r>
          </a:p>
          <a:p>
            <a:r>
              <a:rPr lang="en-US" sz="2400" dirty="0">
                <a:latin typeface="Cronos Pro" panose="020C0502030403020304" pitchFamily="34" charset="77"/>
              </a:rPr>
              <a:t>Pronounce as "evaluates to"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B23D353-6791-404F-9D93-4CB1FDD1BCFB}"/>
              </a:ext>
            </a:extLst>
          </p:cNvPr>
          <p:cNvSpPr/>
          <p:nvPr/>
        </p:nvSpPr>
        <p:spPr>
          <a:xfrm>
            <a:off x="4333461" y="4358393"/>
            <a:ext cx="5526155" cy="979089"/>
          </a:xfrm>
          <a:prstGeom prst="wedgeRoundRectCallout">
            <a:avLst>
              <a:gd name="adj1" fmla="val -24430"/>
              <a:gd name="adj2" fmla="val 104839"/>
              <a:gd name="adj3" fmla="val 16667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ronos Pro" panose="020C0502030403020304" pitchFamily="34" charset="77"/>
              </a:rPr>
              <a:t>Write </a:t>
            </a:r>
            <a:r>
              <a:rPr lang="en-US" sz="2400" dirty="0">
                <a:solidFill>
                  <a:schemeClr val="accent3"/>
                </a:solidFill>
                <a:latin typeface="Cronos Pro" panose="020C0502030403020304" pitchFamily="34" charset="77"/>
              </a:rPr>
              <a:t>colon </a:t>
            </a:r>
            <a:r>
              <a:rPr lang="en-US" sz="2400" dirty="0">
                <a:latin typeface="Cronos Pro" panose="020C0502030403020304" pitchFamily="34" charset="77"/>
              </a:rPr>
              <a:t>to indicate type of expression</a:t>
            </a:r>
          </a:p>
          <a:p>
            <a:r>
              <a:rPr lang="en-US" sz="2400" dirty="0">
                <a:latin typeface="Cronos Pro" panose="020C0502030403020304" pitchFamily="34" charset="77"/>
              </a:rPr>
              <a:t>Pronounce colon as "has type"</a:t>
            </a:r>
          </a:p>
        </p:txBody>
      </p:sp>
    </p:spTree>
    <p:extLst>
      <p:ext uri="{BB962C8B-B14F-4D97-AF65-F5344CB8AC3E}">
        <p14:creationId xmlns:p14="http://schemas.microsoft.com/office/powerpoint/2010/main" val="331640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if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1294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"/>
                <a:cs typeface="Courier"/>
              </a:rPr>
              <a:t>if e1 then e2 else e3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Evaluation:</a:t>
            </a:r>
          </a:p>
          <a:p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e1 ==&gt;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true</a:t>
            </a:r>
            <a:r>
              <a:rPr lang="en-US" dirty="0">
                <a:solidFill>
                  <a:schemeClr val="accent1"/>
                </a:solidFill>
                <a:cs typeface="Courier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e2 ==&gt;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v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then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if e1 then e2 else e3 ==&gt; v</a:t>
            </a:r>
          </a:p>
          <a:p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e1 ==&gt;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false</a:t>
            </a:r>
            <a:r>
              <a:rPr lang="en-US" dirty="0">
                <a:solidFill>
                  <a:schemeClr val="accent1"/>
                </a:solidFill>
                <a:cs typeface="Courier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e3 ==&gt;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v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then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if e1 then e2 else e3 ==&gt; 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if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e1 : bool</a:t>
            </a:r>
            <a:r>
              <a:rPr lang="en-US" dirty="0">
                <a:solidFill>
                  <a:schemeClr val="accent2"/>
                </a:solidFill>
              </a:rPr>
              <a:t> 	and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e2 : t</a:t>
            </a:r>
            <a:r>
              <a:rPr lang="en-US" dirty="0">
                <a:solidFill>
                  <a:schemeClr val="accent2"/>
                </a:solidFill>
              </a:rPr>
              <a:t>   and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e3 : 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then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if e1 then e2 else e3 : 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8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if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"/>
                <a:cs typeface="Courier"/>
              </a:rPr>
              <a:t>if e1 then e2 else e3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Evaluation:</a:t>
            </a:r>
          </a:p>
          <a:p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e1 ==&gt;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true</a:t>
            </a:r>
            <a:r>
              <a:rPr lang="en-US" dirty="0">
                <a:solidFill>
                  <a:schemeClr val="accent1"/>
                </a:solidFill>
                <a:cs typeface="Courier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e2 ==&gt;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v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then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(if e1 then e2 else e3) ==&gt; v</a:t>
            </a:r>
          </a:p>
          <a:p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e1 ==&gt;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false</a:t>
            </a:r>
            <a:r>
              <a:rPr lang="en-US" dirty="0">
                <a:solidFill>
                  <a:schemeClr val="accent1"/>
                </a:solidFill>
                <a:cs typeface="Courier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e3 ==&gt;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v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then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(if e1 then e2 else e3) ==&gt; 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if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e1 : bool</a:t>
            </a:r>
            <a:r>
              <a:rPr lang="en-US" dirty="0">
                <a:solidFill>
                  <a:schemeClr val="accent2"/>
                </a:solidFill>
              </a:rPr>
              <a:t> 	and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e2 : t</a:t>
            </a:r>
            <a:r>
              <a:rPr lang="en-US" dirty="0">
                <a:solidFill>
                  <a:schemeClr val="accent2"/>
                </a:solidFill>
              </a:rPr>
              <a:t>   and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e3 : 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then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(if e1 then e2 else e3) : 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3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 and annotation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D9B18-F4BE-B94F-A3A9-3923726B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OCaml</a:t>
            </a:r>
            <a:r>
              <a:rPr lang="en-US" dirty="0"/>
              <a:t> compiler </a:t>
            </a:r>
            <a:r>
              <a:rPr lang="en-US" dirty="0">
                <a:solidFill>
                  <a:schemeClr val="accent1"/>
                </a:solidFill>
              </a:rPr>
              <a:t>infers</a:t>
            </a:r>
            <a:r>
              <a:rPr lang="en-US" dirty="0"/>
              <a:t> types </a:t>
            </a:r>
          </a:p>
          <a:p>
            <a:pPr lvl="1"/>
            <a:r>
              <a:rPr lang="en-US" dirty="0"/>
              <a:t>Compilation fails with type error if it can't</a:t>
            </a:r>
          </a:p>
          <a:p>
            <a:pPr lvl="1"/>
            <a:r>
              <a:rPr lang="en-US" dirty="0"/>
              <a:t>Hard part of language design: guaranteeing compiler can infer types when program is correctly written</a:t>
            </a:r>
          </a:p>
          <a:p>
            <a:pPr lvl="1"/>
            <a:endParaRPr lang="en-US" dirty="0"/>
          </a:p>
          <a:p>
            <a:r>
              <a:rPr lang="en-US" dirty="0"/>
              <a:t>You can manually </a:t>
            </a:r>
            <a:r>
              <a:rPr lang="en-US" dirty="0">
                <a:solidFill>
                  <a:schemeClr val="accent1"/>
                </a:solidFill>
              </a:rPr>
              <a:t>annotate</a:t>
            </a:r>
            <a:r>
              <a:rPr lang="en-US" dirty="0"/>
              <a:t> types anywhere</a:t>
            </a:r>
          </a:p>
          <a:p>
            <a:pPr lvl="1"/>
            <a:r>
              <a:rPr lang="en-US" dirty="0"/>
              <a:t>Replace </a:t>
            </a:r>
            <a:r>
              <a:rPr lang="en-US" b="1" dirty="0">
                <a:latin typeface="Courier" pitchFamily="2" charset="0"/>
              </a:rPr>
              <a:t>e</a:t>
            </a:r>
            <a:r>
              <a:rPr lang="en-US" dirty="0"/>
              <a:t> with </a:t>
            </a:r>
            <a:r>
              <a:rPr lang="en-US" b="1" dirty="0">
                <a:latin typeface="Courier" pitchFamily="2" charset="0"/>
              </a:rPr>
              <a:t>(e : t)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Useful for diagnosing type errors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A1FC1-DD54-984F-94A7-FF0FBB9C2901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8956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Did you come up with a WHY from last lecture?  Your own personal motivation for being here?</a:t>
            </a:r>
          </a:p>
          <a:p>
            <a:pPr marL="0" indent="0">
              <a:buNone/>
            </a:pPr>
            <a:endParaRPr lang="en-US" dirty="0"/>
          </a:p>
          <a:p>
            <a:pPr marL="573089" indent="-573089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573089" indent="-573089">
              <a:buFont typeface="+mj-lt"/>
              <a:buAutoNum type="alphaUcPeriod"/>
            </a:pPr>
            <a:r>
              <a:rPr lang="en-US" dirty="0"/>
              <a:t>No</a:t>
            </a:r>
          </a:p>
          <a:p>
            <a:pPr marL="573089" indent="-573089">
              <a:buFont typeface="+mj-lt"/>
              <a:buAutoNum type="alphaUcPeriod"/>
            </a:pPr>
            <a:r>
              <a:rPr lang="en-US" dirty="0"/>
              <a:t>I plead the 5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781E6-1E7F-524D-B971-9C1F7813A270}"/>
              </a:ext>
            </a:extLst>
          </p:cNvPr>
          <p:cNvSpPr/>
          <p:nvPr/>
        </p:nvSpPr>
        <p:spPr>
          <a:xfrm>
            <a:off x="502920" y="6749779"/>
            <a:ext cx="8363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No worries:  Today is just a test run.  Attendance points start for real next Thursday.</a:t>
            </a:r>
          </a:p>
        </p:txBody>
      </p:sp>
    </p:spTree>
    <p:extLst>
      <p:ext uri="{BB962C8B-B14F-4D97-AF65-F5344CB8AC3E}">
        <p14:creationId xmlns:p14="http://schemas.microsoft.com/office/powerpoint/2010/main" val="489054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F33B8C-27A4-724C-AB46-EBDE8349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Definitions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55468-19B5-5E49-94C2-D616ECB57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59B6D-A7F8-CA4F-9A8F-5C41ACEE0170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5593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129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definition</a:t>
            </a:r>
            <a:r>
              <a:rPr lang="en-US" dirty="0"/>
              <a:t> gives a name to a value</a:t>
            </a:r>
          </a:p>
          <a:p>
            <a:pPr marL="0" indent="0">
              <a:buNone/>
            </a:pPr>
            <a:r>
              <a:rPr lang="en-US" dirty="0"/>
              <a:t>Definitions are not expressions, or vice-versa</a:t>
            </a:r>
          </a:p>
          <a:p>
            <a:pPr marL="0" indent="0">
              <a:buNone/>
            </a:pPr>
            <a:r>
              <a:rPr lang="en-US" dirty="0"/>
              <a:t>But definitions syntactically contain expressions</a:t>
            </a:r>
          </a:p>
        </p:txBody>
      </p:sp>
      <p:sp>
        <p:nvSpPr>
          <p:cNvPr id="4" name="Oval 3"/>
          <p:cNvSpPr/>
          <p:nvPr/>
        </p:nvSpPr>
        <p:spPr>
          <a:xfrm>
            <a:off x="5168347" y="4345675"/>
            <a:ext cx="2557999" cy="295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ronosPro-Regular"/>
                <a:cs typeface="CronosPro-Regular"/>
              </a:rPr>
              <a:t>Definitions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EC8090-CA4F-554A-8EA7-11F9A71CC104}"/>
              </a:ext>
            </a:extLst>
          </p:cNvPr>
          <p:cNvSpPr/>
          <p:nvPr/>
        </p:nvSpPr>
        <p:spPr>
          <a:xfrm>
            <a:off x="2060213" y="4345675"/>
            <a:ext cx="2557999" cy="295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ronosPro-Regular"/>
                <a:cs typeface="CronosPro-Regular"/>
              </a:rPr>
              <a:t>Expressions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B1AD49-26B3-3244-9A88-8FCA37BD9A72}"/>
              </a:ext>
            </a:extLst>
          </p:cNvPr>
          <p:cNvSpPr/>
          <p:nvPr/>
        </p:nvSpPr>
        <p:spPr>
          <a:xfrm>
            <a:off x="2672934" y="6140438"/>
            <a:ext cx="1332556" cy="999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ronosPro-Regular"/>
                <a:cs typeface="CronosPro-Regular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1160084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let</a:t>
            </a:r>
            <a:r>
              <a:rPr lang="en-US" dirty="0"/>
              <a:t>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Syntax: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D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6D0000"/>
                </a:solidFill>
                <a:latin typeface="Courier"/>
                <a:cs typeface="Courier"/>
              </a:rPr>
              <a:t>let</a:t>
            </a:r>
            <a:r>
              <a:rPr lang="en-US" b="1" dirty="0">
                <a:solidFill>
                  <a:prstClr val="black"/>
                </a:solidFill>
                <a:latin typeface="Courier"/>
                <a:cs typeface="Courier"/>
              </a:rPr>
              <a:t> x = 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where </a:t>
            </a:r>
            <a:r>
              <a:rPr lang="en-US" b="1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 is an </a:t>
            </a:r>
            <a:r>
              <a:rPr lang="en-US" i="1" dirty="0">
                <a:solidFill>
                  <a:srgbClr val="000000"/>
                </a:solidFill>
              </a:rPr>
              <a:t>identifier</a:t>
            </a:r>
          </a:p>
          <a:p>
            <a:pPr marL="0" indent="0">
              <a:buNone/>
            </a:pPr>
            <a:endParaRPr lang="en-US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Evaluation: 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to a value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Bind </a:t>
            </a:r>
            <a:r>
              <a:rPr lang="en-US" b="1" dirty="0">
                <a:solidFill>
                  <a:schemeClr val="accent4"/>
                </a:solidFill>
                <a:latin typeface="Courier" pitchFamily="2" charset="0"/>
              </a:rPr>
              <a:t>v</a:t>
            </a:r>
            <a:r>
              <a:rPr lang="en-US" dirty="0">
                <a:solidFill>
                  <a:schemeClr val="accent4"/>
                </a:solidFill>
              </a:rPr>
              <a:t> to </a:t>
            </a:r>
            <a:r>
              <a:rPr lang="en-US" b="1" dirty="0">
                <a:solidFill>
                  <a:schemeClr val="accent4"/>
                </a:solidFill>
                <a:latin typeface="Courier" pitchFamily="2" charset="0"/>
              </a:rPr>
              <a:t>x</a:t>
            </a:r>
            <a:r>
              <a:rPr lang="en-US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: henceforth, </a:t>
            </a:r>
            <a:r>
              <a:rPr lang="en-US" b="1" dirty="0">
                <a:solidFill>
                  <a:schemeClr val="accent4"/>
                </a:solidFill>
                <a:latin typeface="Courier" pitchFamily="2" charset="0"/>
                <a:cs typeface="Courier New"/>
              </a:rPr>
              <a:t>x</a:t>
            </a:r>
            <a:r>
              <a:rPr lang="en-US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 will evaluate to </a:t>
            </a:r>
            <a:r>
              <a:rPr lang="en-US" b="1" dirty="0">
                <a:solidFill>
                  <a:schemeClr val="accent4"/>
                </a:solidFill>
                <a:latin typeface="Courier" pitchFamily="2" charset="0"/>
                <a:cs typeface="Courier New"/>
              </a:rPr>
              <a:t>v</a:t>
            </a:r>
            <a:br>
              <a:rPr lang="en-US" b="1" dirty="0">
                <a:solidFill>
                  <a:schemeClr val="accent4"/>
                </a:solidFill>
                <a:latin typeface="Courier" pitchFamily="2" charset="0"/>
                <a:cs typeface="Courier New"/>
              </a:rPr>
            </a:br>
            <a:r>
              <a:rPr lang="en-US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(under the hood: there is a memory location named </a:t>
            </a:r>
            <a:r>
              <a:rPr lang="en-US" b="1" dirty="0">
                <a:solidFill>
                  <a:schemeClr val="accent4"/>
                </a:solidFill>
                <a:latin typeface="Courier" pitchFamily="2" charset="0"/>
                <a:cs typeface="Courier New"/>
              </a:rPr>
              <a:t>x</a:t>
            </a:r>
            <a:r>
              <a:rPr lang="en-US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 that contains </a:t>
            </a:r>
            <a:r>
              <a:rPr lang="en-US" b="1" dirty="0">
                <a:solidFill>
                  <a:schemeClr val="accent4"/>
                </a:solidFill>
                <a:latin typeface="Courier" pitchFamily="2" charset="0"/>
                <a:cs typeface="Courier New"/>
              </a:rPr>
              <a:t>v</a:t>
            </a:r>
            <a:r>
              <a:rPr lang="en-US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  <a:latin typeface="Cronos Pro" panose="020C0502030403020304" pitchFamily="34" charset="77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ronos Pro" panose="020C0502030403020304" pitchFamily="34" charset="77"/>
                <a:cs typeface="Courier New"/>
              </a:rPr>
              <a:t>The let definition is not an expression itself</a:t>
            </a:r>
          </a:p>
        </p:txBody>
      </p:sp>
    </p:spTree>
    <p:extLst>
      <p:ext uri="{BB962C8B-B14F-4D97-AF65-F5344CB8AC3E}">
        <p14:creationId xmlns:p14="http://schemas.microsoft.com/office/powerpoint/2010/main" val="20695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2EE37-448D-7840-A0A7-6F42C89DBEFB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90223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let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Syntax: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D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6D0000"/>
                </a:solidFill>
                <a:latin typeface="Courier"/>
                <a:cs typeface="Courier"/>
              </a:rPr>
              <a:t>let</a:t>
            </a:r>
            <a:r>
              <a:rPr lang="en-US" b="1" dirty="0">
                <a:solidFill>
                  <a:prstClr val="black"/>
                </a:solidFill>
                <a:latin typeface="Courier"/>
                <a:cs typeface="Courier"/>
              </a:rPr>
              <a:t> x = e1 </a:t>
            </a:r>
            <a:r>
              <a:rPr lang="en-US" b="1" dirty="0">
                <a:solidFill>
                  <a:srgbClr val="6D0000"/>
                </a:solidFill>
                <a:latin typeface="Courier"/>
                <a:cs typeface="Courier"/>
              </a:rPr>
              <a:t>in</a:t>
            </a:r>
            <a:r>
              <a:rPr lang="en-US" b="1" dirty="0">
                <a:solidFill>
                  <a:prstClr val="black"/>
                </a:solidFill>
                <a:latin typeface="Courier"/>
                <a:cs typeface="Courier"/>
              </a:rPr>
              <a:t> e2</a:t>
            </a: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 is an </a:t>
            </a:r>
            <a:r>
              <a:rPr lang="en-US" i="1" dirty="0">
                <a:solidFill>
                  <a:srgbClr val="000000"/>
                </a:solidFill>
              </a:rPr>
              <a:t>identifier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"/>
                <a:cs typeface="Courier"/>
              </a:rPr>
              <a:t>e1</a:t>
            </a:r>
            <a:r>
              <a:rPr lang="en-US" dirty="0">
                <a:solidFill>
                  <a:srgbClr val="000000"/>
                </a:solidFill>
              </a:rPr>
              <a:t> is the </a:t>
            </a:r>
            <a:r>
              <a:rPr lang="en-US" i="1" dirty="0">
                <a:solidFill>
                  <a:srgbClr val="000000"/>
                </a:solidFill>
              </a:rPr>
              <a:t>binding expression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"/>
                <a:cs typeface="Courier"/>
              </a:rPr>
              <a:t>e2</a:t>
            </a:r>
            <a:r>
              <a:rPr lang="en-US" dirty="0">
                <a:solidFill>
                  <a:srgbClr val="000000"/>
                </a:solidFill>
              </a:rPr>
              <a:t> is the </a:t>
            </a:r>
            <a:r>
              <a:rPr lang="en-US" i="1" dirty="0">
                <a:solidFill>
                  <a:srgbClr val="000000"/>
                </a:solidFill>
              </a:rPr>
              <a:t>body expression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D0000"/>
                </a:solidFill>
                <a:latin typeface="Courier"/>
                <a:cs typeface="Courier"/>
              </a:rPr>
              <a:t>let</a:t>
            </a:r>
            <a:r>
              <a:rPr lang="en-US" b="1" dirty="0">
                <a:solidFill>
                  <a:prstClr val="black"/>
                </a:solidFill>
                <a:latin typeface="Courier"/>
                <a:cs typeface="Courier"/>
              </a:rPr>
              <a:t> x = e1 </a:t>
            </a:r>
            <a:r>
              <a:rPr lang="en-US" b="1" dirty="0">
                <a:solidFill>
                  <a:srgbClr val="6D0000"/>
                </a:solidFill>
                <a:latin typeface="Courier"/>
                <a:cs typeface="Courier"/>
              </a:rPr>
              <a:t>in</a:t>
            </a:r>
            <a:r>
              <a:rPr lang="en-US" b="1" dirty="0">
                <a:solidFill>
                  <a:prstClr val="black"/>
                </a:solidFill>
                <a:latin typeface="Courier"/>
                <a:cs typeface="Courier"/>
              </a:rPr>
              <a:t> e2</a:t>
            </a:r>
            <a:r>
              <a:rPr lang="en-US" dirty="0">
                <a:solidFill>
                  <a:srgbClr val="000000"/>
                </a:solidFill>
              </a:rPr>
              <a:t> is itself an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expression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2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Previously in 3110:</a:t>
            </a:r>
          </a:p>
          <a:p>
            <a:r>
              <a:rPr lang="en-US" dirty="0"/>
              <a:t>What is a functional language?</a:t>
            </a:r>
          </a:p>
          <a:p>
            <a:r>
              <a:rPr lang="en-US" dirty="0"/>
              <a:t>Why learn to program in a functional language?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Five aspects of a language</a:t>
            </a:r>
          </a:p>
          <a:p>
            <a:r>
              <a:rPr lang="en-US" dirty="0"/>
              <a:t>Expressions, values, definitions</a:t>
            </a:r>
          </a:p>
        </p:txBody>
      </p:sp>
    </p:spTree>
    <p:extLst>
      <p:ext uri="{BB962C8B-B14F-4D97-AF65-F5344CB8AC3E}">
        <p14:creationId xmlns:p14="http://schemas.microsoft.com/office/powerpoint/2010/main" val="1096245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let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129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D0000"/>
                </a:solidFill>
                <a:latin typeface="Courier New"/>
                <a:cs typeface="Courier New"/>
              </a:rPr>
              <a:t>let</a:t>
            </a:r>
            <a:r>
              <a:rPr lang="en-US" b="1" dirty="0">
                <a:solidFill>
                  <a:prstClr val="black"/>
                </a:solidFill>
                <a:latin typeface="Courier New"/>
                <a:cs typeface="Courier New"/>
              </a:rPr>
              <a:t> x = e1 </a:t>
            </a:r>
            <a:r>
              <a:rPr lang="en-US" b="1" dirty="0">
                <a:solidFill>
                  <a:srgbClr val="6D0000"/>
                </a:solidFill>
                <a:latin typeface="Courier New"/>
                <a:cs typeface="Courier New"/>
              </a:rPr>
              <a:t>in</a:t>
            </a:r>
            <a:r>
              <a:rPr lang="en-US" b="1" dirty="0">
                <a:solidFill>
                  <a:prstClr val="black"/>
                </a:solidFill>
                <a:latin typeface="Courier New"/>
                <a:cs typeface="Courier New"/>
              </a:rPr>
              <a:t> e2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Evaluation: 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e1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to a value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v1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Substitute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v1</a:t>
            </a:r>
            <a:r>
              <a:rPr lang="en-US" dirty="0">
                <a:solidFill>
                  <a:schemeClr val="accent4"/>
                </a:solidFill>
              </a:rPr>
              <a:t> for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x</a:t>
            </a:r>
            <a:r>
              <a:rPr lang="en-US" dirty="0">
                <a:solidFill>
                  <a:schemeClr val="accent4"/>
                </a:solidFill>
              </a:rPr>
              <a:t> in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e2</a:t>
            </a:r>
            <a:r>
              <a:rPr lang="en-US" dirty="0">
                <a:solidFill>
                  <a:schemeClr val="accent4"/>
                </a:solidFill>
              </a:rPr>
              <a:t>, yielding a new expression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e2’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e2’</a:t>
            </a:r>
            <a:r>
              <a:rPr lang="en-US" dirty="0">
                <a:solidFill>
                  <a:schemeClr val="accent4"/>
                </a:solidFill>
              </a:rPr>
              <a:t> to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v2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Result of evaluation is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v2</a:t>
            </a: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829FE-9989-1E42-9DC2-EE944401A268}"/>
              </a:ext>
            </a:extLst>
          </p:cNvPr>
          <p:cNvSpPr txBox="1"/>
          <p:nvPr/>
        </p:nvSpPr>
        <p:spPr>
          <a:xfrm>
            <a:off x="8348870" y="7149889"/>
            <a:ext cx="120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1342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let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D0000"/>
                </a:solidFill>
                <a:latin typeface="Courier New"/>
                <a:cs typeface="Courier New"/>
              </a:rPr>
              <a:t>let</a:t>
            </a:r>
            <a:r>
              <a:rPr lang="en-US" b="1" dirty="0">
                <a:solidFill>
                  <a:prstClr val="black"/>
                </a:solidFill>
                <a:latin typeface="Courier New"/>
                <a:cs typeface="Courier New"/>
              </a:rPr>
              <a:t> x = e1 </a:t>
            </a:r>
            <a:r>
              <a:rPr lang="en-US" b="1" dirty="0">
                <a:solidFill>
                  <a:srgbClr val="6D0000"/>
                </a:solidFill>
                <a:latin typeface="Courier New"/>
                <a:cs typeface="Courier New"/>
              </a:rPr>
              <a:t>in</a:t>
            </a:r>
            <a:r>
              <a:rPr lang="en-US" b="1" dirty="0">
                <a:solidFill>
                  <a:prstClr val="black"/>
                </a:solidFill>
                <a:latin typeface="Courier New"/>
                <a:cs typeface="Courier New"/>
              </a:rPr>
              <a:t> e2</a:t>
            </a: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Type-checking:</a:t>
            </a:r>
          </a:p>
          <a:p>
            <a:pPr marL="509352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If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e1:t1 </a:t>
            </a:r>
            <a:r>
              <a:rPr lang="en-US" dirty="0">
                <a:solidFill>
                  <a:schemeClr val="accent2"/>
                </a:solidFill>
              </a:rPr>
              <a:t>and  </a:t>
            </a:r>
            <a:r>
              <a:rPr lang="en-US" b="1" dirty="0">
                <a:solidFill>
                  <a:schemeClr val="accent2"/>
                </a:solidFill>
                <a:latin typeface="Courier"/>
              </a:rPr>
              <a:t>x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:t1 </a:t>
            </a:r>
            <a:r>
              <a:rPr lang="en-US" dirty="0">
                <a:solidFill>
                  <a:schemeClr val="accent2"/>
                </a:solidFill>
              </a:rPr>
              <a:t>and 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e2:t2</a:t>
            </a:r>
            <a:endParaRPr lang="en-US" dirty="0">
              <a:solidFill>
                <a:schemeClr val="accent2"/>
              </a:solidFill>
            </a:endParaRPr>
          </a:p>
          <a:p>
            <a:pPr marL="509352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then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(let x = e1 in e2) : t2</a:t>
            </a:r>
          </a:p>
        </p:txBody>
      </p:sp>
    </p:spTree>
    <p:extLst>
      <p:ext uri="{BB962C8B-B14F-4D97-AF65-F5344CB8AC3E}">
        <p14:creationId xmlns:p14="http://schemas.microsoft.com/office/powerpoint/2010/main" val="3294857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8B96DA-C32B-D341-AFC1-D312A32C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01EB9-9277-3944-A059-355685383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83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2C10C3-4859-7C4C-AE00-BE114EF4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expressions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0218AB-E59B-9C41-A778-41506E46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evaluate just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the </a:t>
            </a:r>
            <a:r>
              <a:rPr lang="en-US" dirty="0" err="1"/>
              <a:t>toplevel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3038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let</a:t>
            </a:r>
            <a:r>
              <a:rPr lang="en-US" dirty="0"/>
              <a:t> definitions in </a:t>
            </a:r>
            <a:r>
              <a:rPr lang="en-US" dirty="0" err="1"/>
              <a:t>toplevel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D0000"/>
                </a:solidFill>
                <a:latin typeface="Courier"/>
                <a:cs typeface="Courier"/>
              </a:rPr>
              <a:t>let</a:t>
            </a:r>
            <a:r>
              <a:rPr lang="en-US" b="1" dirty="0">
                <a:solidFill>
                  <a:prstClr val="black"/>
                </a:solidFill>
                <a:latin typeface="Courier"/>
                <a:cs typeface="Courier"/>
              </a:rPr>
              <a:t> x = e</a:t>
            </a:r>
          </a:p>
          <a:p>
            <a:pPr marL="0" indent="0">
              <a:buNone/>
            </a:pPr>
            <a:r>
              <a:rPr lang="en-US" dirty="0"/>
              <a:t>  can be thought of as, “</a:t>
            </a:r>
            <a:r>
              <a:rPr lang="en-US" b="1" dirty="0">
                <a:latin typeface="Courier New"/>
                <a:cs typeface="Courier New"/>
              </a:rPr>
              <a:t>in</a:t>
            </a:r>
            <a:r>
              <a:rPr lang="en-US" dirty="0"/>
              <a:t> </a:t>
            </a:r>
            <a:r>
              <a:rPr lang="en-US" i="1" dirty="0"/>
              <a:t>rest of what you type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26280" y="4197705"/>
            <a:ext cx="5420558" cy="2346405"/>
            <a:chOff x="4114800" y="3703856"/>
            <a:chExt cx="4572000" cy="2070357"/>
          </a:xfrm>
        </p:grpSpPr>
        <p:sp>
          <p:nvSpPr>
            <p:cNvPr id="5" name="Rectangle 4"/>
            <p:cNvSpPr/>
            <p:nvPr/>
          </p:nvSpPr>
          <p:spPr>
            <a:xfrm>
              <a:off x="4114800" y="4204553"/>
              <a:ext cx="4572000" cy="1569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3600" b="1" dirty="0">
                  <a:solidFill>
                    <a:schemeClr val="accent3"/>
                  </a:solidFill>
                  <a:latin typeface="Courier New"/>
                  <a:cs typeface="Courier New"/>
                </a:rPr>
                <a:t>	</a:t>
              </a:r>
              <a:r>
                <a:rPr lang="en-US" sz="3600" b="1" dirty="0">
                  <a:solidFill>
                    <a:schemeClr val="accent3"/>
                  </a:solidFill>
                  <a:latin typeface="Courier"/>
                  <a:cs typeface="Courier"/>
                </a:rPr>
                <a:t>let a="big" in</a:t>
              </a:r>
            </a:p>
            <a:p>
              <a:r>
                <a:rPr lang="en-US" sz="3600" b="1" dirty="0">
                  <a:solidFill>
                    <a:schemeClr val="accent3"/>
                  </a:solidFill>
                  <a:latin typeface="Courier"/>
                  <a:cs typeface="Courier"/>
                </a:rPr>
                <a:t>	let b="red" in</a:t>
              </a:r>
            </a:p>
            <a:p>
              <a:r>
                <a:rPr lang="en-US" sz="3600" b="1" dirty="0">
                  <a:solidFill>
                    <a:schemeClr val="accent3"/>
                  </a:solidFill>
                  <a:latin typeface="Courier"/>
                  <a:cs typeface="Courier"/>
                </a:rPr>
                <a:t>  let c=</a:t>
              </a:r>
              <a:r>
                <a:rPr lang="en-US" sz="3600" b="1" dirty="0" err="1">
                  <a:solidFill>
                    <a:schemeClr val="accent3"/>
                  </a:solidFill>
                  <a:latin typeface="Courier"/>
                  <a:cs typeface="Courier"/>
                </a:rPr>
                <a:t>a^b</a:t>
              </a:r>
              <a:r>
                <a:rPr lang="en-US" sz="3600" b="1" dirty="0">
                  <a:solidFill>
                    <a:schemeClr val="accent3"/>
                  </a:solidFill>
                  <a:latin typeface="Courier"/>
                  <a:cs typeface="Courier"/>
                </a:rPr>
                <a:t> in…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58680" y="3703856"/>
              <a:ext cx="3927199" cy="57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>
                  <a:solidFill>
                    <a:schemeClr val="accent3"/>
                  </a:solidFill>
                </a:rPr>
                <a:t>Toplevel</a:t>
              </a:r>
              <a:r>
                <a:rPr lang="en-US" sz="3600" dirty="0">
                  <a:solidFill>
                    <a:schemeClr val="accent3"/>
                  </a:solidFill>
                </a:rPr>
                <a:t> understands as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8325" y="4197705"/>
            <a:ext cx="5029200" cy="2358239"/>
            <a:chOff x="645788" y="3703856"/>
            <a:chExt cx="4572000" cy="2080799"/>
          </a:xfrm>
        </p:grpSpPr>
        <p:sp>
          <p:nvSpPr>
            <p:cNvPr id="7" name="TextBox 6"/>
            <p:cNvSpPr txBox="1"/>
            <p:nvPr/>
          </p:nvSpPr>
          <p:spPr>
            <a:xfrm>
              <a:off x="645788" y="3703856"/>
              <a:ext cx="2580716" cy="57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1"/>
                  </a:solidFill>
                </a:rPr>
                <a:t>E.g., you type: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5788" y="4214995"/>
              <a:ext cx="4572000" cy="1569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Courier"/>
                  <a:cs typeface="Courier"/>
                </a:rPr>
                <a:t>	let a="big";;</a:t>
              </a:r>
            </a:p>
            <a:p>
              <a:r>
                <a:rPr lang="en-US" sz="3600" b="1" dirty="0">
                  <a:solidFill>
                    <a:schemeClr val="accent1"/>
                  </a:solidFill>
                  <a:latin typeface="Courier"/>
                  <a:cs typeface="Courier"/>
                </a:rPr>
                <a:t>	let b="red";;</a:t>
              </a:r>
            </a:p>
            <a:p>
              <a:r>
                <a:rPr lang="en-US" sz="3600" b="1" dirty="0">
                  <a:solidFill>
                    <a:schemeClr val="accent1"/>
                  </a:solidFill>
                  <a:latin typeface="Courier"/>
                  <a:cs typeface="Courier"/>
                </a:rPr>
                <a:t>	let c=</a:t>
              </a:r>
              <a:r>
                <a:rPr lang="en-US" sz="3600" b="1" dirty="0" err="1">
                  <a:solidFill>
                    <a:schemeClr val="accent1"/>
                  </a:solidFill>
                  <a:latin typeface="Courier"/>
                  <a:cs typeface="Courier"/>
                </a:rPr>
                <a:t>a^b</a:t>
              </a:r>
              <a:r>
                <a:rPr lang="en-US" sz="3600" b="1" dirty="0">
                  <a:solidFill>
                    <a:schemeClr val="accent1"/>
                  </a:solidFill>
                  <a:latin typeface="Courier"/>
                  <a:cs typeface="Courier"/>
                </a:rPr>
                <a:t>;;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27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2C10C3-4859-7C4C-AE00-BE114EF4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expressions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0218AB-E59B-9C41-A778-41506E46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to evaluate just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the </a:t>
            </a:r>
            <a:r>
              <a:rPr lang="en-US" dirty="0" err="1"/>
              <a:t>toplevel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 substitution from that giant nested </a:t>
            </a:r>
            <a:r>
              <a:rPr lang="en-US" b="1" dirty="0">
                <a:latin typeface="Courier" pitchFamily="2" charset="0"/>
              </a:rPr>
              <a:t>let</a:t>
            </a:r>
            <a:r>
              <a:rPr lang="en-US" dirty="0"/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1845116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880785"/>
          </a:xfrm>
        </p:spPr>
        <p:txBody>
          <a:bodyPr>
            <a:normAutofit lnSpcReduction="10000"/>
          </a:bodyPr>
          <a:lstStyle/>
          <a:p>
            <a:pPr marL="382059" lvl="1" indent="-382059">
              <a:buFont typeface="Arial"/>
              <a:buChar char="•"/>
            </a:pPr>
            <a:r>
              <a:rPr lang="en-US" sz="3600" dirty="0"/>
              <a:t>[Tonight] Consulting hours specially devoted to any remaining </a:t>
            </a:r>
            <a:r>
              <a:rPr lang="en-US" sz="3600" dirty="0" err="1"/>
              <a:t>OCaml</a:t>
            </a:r>
            <a:r>
              <a:rPr lang="en-US" sz="3600" dirty="0"/>
              <a:t> install issues</a:t>
            </a:r>
          </a:p>
          <a:p>
            <a:pPr marL="382059" lvl="1" indent="-382059">
              <a:buFont typeface="Arial"/>
              <a:buChar char="•"/>
            </a:pPr>
            <a:r>
              <a:rPr lang="en-US" sz="3600" dirty="0"/>
              <a:t>[Tonight] A0 released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expressive.</a:t>
            </a:r>
          </a:p>
          <a:p>
            <a:pPr marL="0" indent="0" algn="ctr">
              <a:buNone/>
            </a:pPr>
            <a:r>
              <a:rPr lang="en-US" sz="57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7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314879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Clicker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Did you bring an </a:t>
            </a:r>
            <a:r>
              <a:rPr lang="en-US" dirty="0" err="1"/>
              <a:t>iClicker</a:t>
            </a:r>
            <a:r>
              <a:rPr lang="en-US" dirty="0"/>
              <a:t> today?</a:t>
            </a:r>
          </a:p>
          <a:p>
            <a:pPr marL="0" indent="0">
              <a:buNone/>
            </a:pPr>
            <a:endParaRPr lang="en-US" dirty="0"/>
          </a:p>
          <a:p>
            <a:pPr marL="573089" indent="-573089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573089" indent="-573089">
              <a:buFont typeface="+mj-lt"/>
              <a:buAutoNum type="alphaUcPeriod"/>
            </a:pPr>
            <a:r>
              <a:rPr lang="en-US" dirty="0"/>
              <a:t>No</a:t>
            </a:r>
          </a:p>
          <a:p>
            <a:pPr marL="573089" indent="-573089">
              <a:buFont typeface="+mj-lt"/>
              <a:buAutoNum type="alphaUcPeriod"/>
            </a:pPr>
            <a:r>
              <a:rPr lang="en-US" dirty="0"/>
              <a:t>I plead the 5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781E6-1E7F-524D-B971-9C1F7813A270}"/>
              </a:ext>
            </a:extLst>
          </p:cNvPr>
          <p:cNvSpPr/>
          <p:nvPr/>
        </p:nvSpPr>
        <p:spPr>
          <a:xfrm>
            <a:off x="502920" y="6749779"/>
            <a:ext cx="8363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No worries:  Today is just a test run.  Attendance points start for real next Thursday.</a:t>
            </a:r>
          </a:p>
        </p:txBody>
      </p:sp>
    </p:spTree>
    <p:extLst>
      <p:ext uri="{BB962C8B-B14F-4D97-AF65-F5344CB8AC3E}">
        <p14:creationId xmlns:p14="http://schemas.microsoft.com/office/powerpoint/2010/main" val="401677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aspects of learning a 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9412" indent="-509412">
              <a:spcBef>
                <a:spcPts val="1337"/>
              </a:spcBef>
              <a:buFont typeface="+mj-lt"/>
              <a:buAutoNum type="arabicPeriod"/>
            </a:pPr>
            <a:r>
              <a:rPr lang="en-US" sz="2200" b="1" dirty="0">
                <a:solidFill>
                  <a:schemeClr val="accent2"/>
                </a:solidFill>
              </a:rPr>
              <a:t>Syntax</a:t>
            </a:r>
            <a:r>
              <a:rPr lang="en-US" sz="2200" dirty="0">
                <a:solidFill>
                  <a:schemeClr val="accent2"/>
                </a:solidFill>
              </a:rPr>
              <a:t>:</a:t>
            </a:r>
            <a:r>
              <a:rPr lang="en-US" sz="2200" dirty="0"/>
              <a:t> How do you write language constructs?</a:t>
            </a:r>
          </a:p>
          <a:p>
            <a:pPr marL="509412" indent="-509412">
              <a:spcBef>
                <a:spcPts val="1337"/>
              </a:spcBef>
              <a:buFont typeface="+mj-lt"/>
              <a:buAutoNum type="arabicPeriod"/>
            </a:pPr>
            <a:r>
              <a:rPr lang="en-US" sz="2200" b="1" dirty="0">
                <a:solidFill>
                  <a:schemeClr val="accent2"/>
                </a:solidFill>
              </a:rPr>
              <a:t>Semantics</a:t>
            </a:r>
            <a:r>
              <a:rPr lang="en-US" sz="2200" dirty="0">
                <a:solidFill>
                  <a:schemeClr val="accent2"/>
                </a:solidFill>
              </a:rPr>
              <a:t>:</a:t>
            </a:r>
            <a:r>
              <a:rPr lang="en-US" sz="2200" dirty="0"/>
              <a:t> What do programs mean? (Type checking, evaluation rules)</a:t>
            </a:r>
          </a:p>
          <a:p>
            <a:pPr marL="509412" indent="-509412">
              <a:spcBef>
                <a:spcPts val="1337"/>
              </a:spcBef>
              <a:buFont typeface="+mj-lt"/>
              <a:buAutoNum type="arabicPeriod"/>
            </a:pPr>
            <a:r>
              <a:rPr lang="en-US" sz="2200" b="1" dirty="0">
                <a:solidFill>
                  <a:schemeClr val="accent2"/>
                </a:solidFill>
              </a:rPr>
              <a:t>Idioms</a:t>
            </a:r>
            <a:r>
              <a:rPr lang="en-US" sz="2200" dirty="0">
                <a:solidFill>
                  <a:schemeClr val="accent2"/>
                </a:solidFill>
              </a:rPr>
              <a:t>:</a:t>
            </a:r>
            <a:r>
              <a:rPr lang="en-US" sz="2200" dirty="0"/>
              <a:t> What are typical patterns for using language features to express your computation?</a:t>
            </a:r>
          </a:p>
          <a:p>
            <a:pPr marL="509412" indent="-509412">
              <a:spcBef>
                <a:spcPts val="1337"/>
              </a:spcBef>
              <a:buFont typeface="+mj-lt"/>
              <a:buAutoNum type="arabicPeriod"/>
            </a:pPr>
            <a:r>
              <a:rPr lang="en-US" sz="2200" b="1" dirty="0">
                <a:solidFill>
                  <a:schemeClr val="accent2"/>
                </a:solidFill>
              </a:rPr>
              <a:t>Libraries</a:t>
            </a:r>
            <a:r>
              <a:rPr lang="en-US" sz="2200" dirty="0">
                <a:solidFill>
                  <a:schemeClr val="accent2"/>
                </a:solidFill>
              </a:rPr>
              <a:t>:</a:t>
            </a:r>
            <a:r>
              <a:rPr lang="en-US" sz="2200" dirty="0"/>
              <a:t> What facilities does the language (or a third-party project) provide as “standard”? (E.g., file access, data structures)</a:t>
            </a:r>
          </a:p>
          <a:p>
            <a:pPr marL="509412" indent="-509412">
              <a:spcBef>
                <a:spcPts val="1337"/>
              </a:spcBef>
              <a:buFont typeface="+mj-lt"/>
              <a:buAutoNum type="arabicPeriod"/>
            </a:pPr>
            <a:r>
              <a:rPr lang="en-US" sz="2200" b="1" dirty="0">
                <a:solidFill>
                  <a:schemeClr val="accent2"/>
                </a:solidFill>
              </a:rPr>
              <a:t>Tools</a:t>
            </a:r>
            <a:r>
              <a:rPr lang="en-US" sz="2200" dirty="0">
                <a:solidFill>
                  <a:schemeClr val="accent2"/>
                </a:solidFill>
              </a:rPr>
              <a:t>:</a:t>
            </a:r>
            <a:r>
              <a:rPr lang="en-US" sz="2200" dirty="0"/>
              <a:t> What do language implementations provide to make your job easier? (E.g., top-level, debugger, GUI editor, …)</a:t>
            </a:r>
          </a:p>
          <a:p>
            <a:pPr marL="0" indent="0">
              <a:spcBef>
                <a:spcPts val="1337"/>
              </a:spcBef>
              <a:buNone/>
            </a:pPr>
            <a:endParaRPr lang="en-US" sz="2200" dirty="0"/>
          </a:p>
          <a:p>
            <a:r>
              <a:rPr lang="en-US" sz="2200" dirty="0"/>
              <a:t>All are essential for good programmers to understand</a:t>
            </a:r>
          </a:p>
          <a:p>
            <a:r>
              <a:rPr lang="en-US" sz="2200" dirty="0">
                <a:solidFill>
                  <a:schemeClr val="accent3"/>
                </a:solidFill>
              </a:rPr>
              <a:t>Breaking a new PL down into these pieces makes it easier to learn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655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TERS_GONNA_HAT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57" y="4729694"/>
            <a:ext cx="3017520" cy="3029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focus on </a:t>
            </a:r>
            <a:r>
              <a:rPr lang="en-US" b="1" dirty="0">
                <a:solidFill>
                  <a:schemeClr val="accent2"/>
                </a:solidFill>
              </a:rPr>
              <a:t>semantics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504D"/>
                </a:solidFill>
              </a:rPr>
              <a:t>idioms </a:t>
            </a:r>
            <a:r>
              <a:rPr lang="en-US" dirty="0"/>
              <a:t>for OCaml</a:t>
            </a:r>
          </a:p>
          <a:p>
            <a:r>
              <a:rPr lang="en-US" b="1" dirty="0">
                <a:solidFill>
                  <a:srgbClr val="C0504D"/>
                </a:solidFill>
              </a:rPr>
              <a:t>Semantics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/>
              <a:t>is like a meta-tool:  it will help you learn languages</a:t>
            </a:r>
          </a:p>
          <a:p>
            <a:r>
              <a:rPr lang="en-US" b="1" dirty="0">
                <a:solidFill>
                  <a:srgbClr val="C0504D"/>
                </a:solidFill>
              </a:rPr>
              <a:t>Idioms</a:t>
            </a:r>
            <a:r>
              <a:rPr lang="en-US" b="1" dirty="0"/>
              <a:t> </a:t>
            </a:r>
            <a:r>
              <a:rPr lang="en-US" dirty="0"/>
              <a:t>will make you a better programmer in those languages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</a:rPr>
              <a:t>Libraries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504D"/>
                </a:solidFill>
              </a:rPr>
              <a:t>tools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/>
              <a:t>are a secondary focus:  throughout your career you’ll learn new ones on the job every year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</a:rPr>
              <a:t>Syntax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/>
              <a:t>is almost always boring</a:t>
            </a:r>
          </a:p>
          <a:p>
            <a:pPr lvl="1"/>
            <a:r>
              <a:rPr lang="en-US" dirty="0"/>
              <a:t>A fact to learn, like “</a:t>
            </a:r>
            <a:r>
              <a:rPr lang="en-US" dirty="0">
                <a:solidFill>
                  <a:srgbClr val="B31B1B"/>
                </a:solidFill>
              </a:rPr>
              <a:t>Cornell was founded in 1865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People obsess over subjective preferences {yawn}</a:t>
            </a:r>
          </a:p>
          <a:p>
            <a:pPr lvl="1"/>
            <a:r>
              <a:rPr lang="en-US" dirty="0"/>
              <a:t>Class rule:  </a:t>
            </a:r>
            <a:r>
              <a:rPr lang="en-US" dirty="0">
                <a:solidFill>
                  <a:schemeClr val="accent6"/>
                </a:solidFill>
              </a:rPr>
              <a:t>We don’t complain about syntax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building block of OCaml programs</a:t>
            </a:r>
          </a:p>
          <a:p>
            <a:r>
              <a:rPr lang="en-US" dirty="0"/>
              <a:t>Akin to statements</a:t>
            </a:r>
            <a:r>
              <a:rPr lang="en-US" i="1" dirty="0"/>
              <a:t> </a:t>
            </a:r>
            <a:r>
              <a:rPr lang="en-US" dirty="0"/>
              <a:t>or commands in imperative languages</a:t>
            </a:r>
          </a:p>
        </p:txBody>
      </p:sp>
    </p:spTree>
    <p:extLst>
      <p:ext uri="{BB962C8B-B14F-4D97-AF65-F5344CB8AC3E}">
        <p14:creationId xmlns:p14="http://schemas.microsoft.com/office/powerpoint/2010/main" val="61677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Every kind of expression has:</a:t>
            </a:r>
          </a:p>
          <a:p>
            <a:r>
              <a:rPr lang="en-US" b="1" dirty="0"/>
              <a:t>Syntax</a:t>
            </a:r>
          </a:p>
          <a:p>
            <a:r>
              <a:rPr lang="en-US" b="1" dirty="0"/>
              <a:t>Semantics: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Type-checking rules (</a:t>
            </a:r>
            <a:r>
              <a:rPr lang="en-US" i="1" dirty="0">
                <a:solidFill>
                  <a:schemeClr val="accent2"/>
                </a:solidFill>
                <a:latin typeface="Cronos Pro" panose="020C0502030403020304" pitchFamily="34" charset="77"/>
              </a:rPr>
              <a:t>static semantics</a:t>
            </a:r>
            <a:r>
              <a:rPr lang="en-US" b="1" dirty="0">
                <a:solidFill>
                  <a:schemeClr val="accent2"/>
                </a:solidFill>
              </a:rPr>
              <a:t>): </a:t>
            </a:r>
            <a:r>
              <a:rPr lang="en-US" dirty="0">
                <a:solidFill>
                  <a:schemeClr val="accent2"/>
                </a:solidFill>
              </a:rPr>
              <a:t>produce a type, or fail with an error message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Evaluation rules (</a:t>
            </a:r>
            <a:r>
              <a:rPr lang="en-US" i="1" dirty="0">
                <a:solidFill>
                  <a:schemeClr val="accent4"/>
                </a:solidFill>
                <a:latin typeface="Cronos Pro" panose="020C0502030403020304" pitchFamily="34" charset="77"/>
              </a:rPr>
              <a:t>dynamic semantics</a:t>
            </a:r>
            <a:r>
              <a:rPr lang="en-US" b="1" dirty="0">
                <a:solidFill>
                  <a:schemeClr val="accent4"/>
                </a:solidFill>
              </a:rPr>
              <a:t>): </a:t>
            </a:r>
            <a:r>
              <a:rPr lang="en-US" dirty="0">
                <a:solidFill>
                  <a:schemeClr val="accent4"/>
                </a:solidFill>
              </a:rPr>
              <a:t>produce a </a:t>
            </a:r>
            <a:r>
              <a:rPr lang="en-US" i="1" dirty="0">
                <a:solidFill>
                  <a:schemeClr val="accent4"/>
                </a:solidFill>
              </a:rPr>
              <a:t>value, </a:t>
            </a:r>
            <a:r>
              <a:rPr lang="en-US" dirty="0">
                <a:solidFill>
                  <a:schemeClr val="accent4"/>
                </a:solidFill>
              </a:rPr>
              <a:t>or exception or infinite loop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129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value</a:t>
            </a:r>
            <a:r>
              <a:rPr lang="en-US" dirty="0"/>
              <a:t> is an expression that does not need any further evaluation</a:t>
            </a:r>
          </a:p>
        </p:txBody>
      </p:sp>
      <p:sp>
        <p:nvSpPr>
          <p:cNvPr id="4" name="Oval 3"/>
          <p:cNvSpPr/>
          <p:nvPr/>
        </p:nvSpPr>
        <p:spPr>
          <a:xfrm>
            <a:off x="2109678" y="3778202"/>
            <a:ext cx="5716094" cy="295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ronosPro-Regular"/>
                <a:cs typeface="CronosPro-Regular"/>
              </a:rPr>
              <a:t>Expressions</a:t>
            </a:r>
          </a:p>
        </p:txBody>
      </p:sp>
      <p:sp>
        <p:nvSpPr>
          <p:cNvPr id="5" name="Oval 4"/>
          <p:cNvSpPr/>
          <p:nvPr/>
        </p:nvSpPr>
        <p:spPr>
          <a:xfrm>
            <a:off x="2861757" y="4160020"/>
            <a:ext cx="2006543" cy="20673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ronosPro-Regular"/>
                <a:cs typeface="CronosPro-Regular"/>
              </a:rPr>
              <a:t>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1B49B-2813-8D40-B60F-ED79E5991B7F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2187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B44FF-A752-E141-A945-5018397D8068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513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Cronos Pro" panose="020C0502030403020304" pitchFamily="34" charset="7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2850</TotalTime>
  <Words>1380</Words>
  <Application>Microsoft Macintosh PowerPoint</Application>
  <PresentationFormat>Custom</PresentationFormat>
  <Paragraphs>231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</vt:lpstr>
      <vt:lpstr>Courier New</vt:lpstr>
      <vt:lpstr>Cronos Pro</vt:lpstr>
      <vt:lpstr>CronosPro-Regular</vt:lpstr>
      <vt:lpstr>Engravers MT</vt:lpstr>
      <vt:lpstr>Office Theme</vt:lpstr>
      <vt:lpstr>PowerPoint Presentation</vt:lpstr>
      <vt:lpstr>Review</vt:lpstr>
      <vt:lpstr>Clicker Question</vt:lpstr>
      <vt:lpstr>Five aspects of learning a PL</vt:lpstr>
      <vt:lpstr>Our focus</vt:lpstr>
      <vt:lpstr>Expressions</vt:lpstr>
      <vt:lpstr>Expressions</vt:lpstr>
      <vt:lpstr>Values</vt:lpstr>
      <vt:lpstr>If expressions</vt:lpstr>
      <vt:lpstr>if expressions</vt:lpstr>
      <vt:lpstr>if expressions</vt:lpstr>
      <vt:lpstr>if expressions</vt:lpstr>
      <vt:lpstr>Type inference and annotation</vt:lpstr>
      <vt:lpstr>Clicker Question</vt:lpstr>
      <vt:lpstr>Let Definitions</vt:lpstr>
      <vt:lpstr>Definitions</vt:lpstr>
      <vt:lpstr>let definitions</vt:lpstr>
      <vt:lpstr>let expressions</vt:lpstr>
      <vt:lpstr>let expressions</vt:lpstr>
      <vt:lpstr>let expressions</vt:lpstr>
      <vt:lpstr>let expressions</vt:lpstr>
      <vt:lpstr>Variable expressions</vt:lpstr>
      <vt:lpstr>Variable expressions</vt:lpstr>
      <vt:lpstr>let definitions in toplevel</vt:lpstr>
      <vt:lpstr>Variable expressions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249</cp:revision>
  <cp:lastPrinted>2016-07-18T13:24:09Z</cp:lastPrinted>
  <dcterms:created xsi:type="dcterms:W3CDTF">2014-08-25T19:49:24Z</dcterms:created>
  <dcterms:modified xsi:type="dcterms:W3CDTF">2020-01-23T01:09:54Z</dcterms:modified>
</cp:coreProperties>
</file>