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7772400" cx="1005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7" roundtripDataSignature="AMtx7mjQlo07tvtKyaXguGgHpFYFsQCj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9675" y="685800"/>
            <a:ext cx="4438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209675" y="685800"/>
            <a:ext cx="4438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0"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4c543174_0_2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6c4c5431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6c4c543174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e5ea36f7_1_48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77e5ea36f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77e5ea36f7_1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e5ea36f7_0_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7e5ea36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77e5ea36f7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e5ea36f7_6_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e5ea36f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7e5ea36f7_6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7e5ea36f7_1_42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77e5ea36f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77e5ea36f7_1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e5ea36f7_1_78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77e5ea36f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77e5ea36f7_1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7e5ea36f7_1_72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77e5ea36f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77e5ea36f7_1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7e5ea36f7_1_3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77e5ea36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77e5ea36f7_1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c4c543174_0_2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c4c5431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6c4c543174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c60845b99_0_2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6c60845b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6c60845b99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c5eec699_0_54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75c5eec6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Spencer: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Balanced Trees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Interpreters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Promises, Monads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 Checking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Proofs about Programs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John: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Substitution, Env Models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Hash Tables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Streams, Laziness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Efficiency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75c5eec699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c6a438403_1_11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6c6a438403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6c6a438403_1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c6a438403_1_9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6c6a43840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6c6a438403_1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c4c543174_0_8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6c4c5431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6c4c543174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c6a438403_1_104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6c6a43840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6c6a438403_1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c6a438403_1_11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6c6a438403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6c6a438403_1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7e5ea36f7_1_3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77e5ea36f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77e5ea36f7_1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7e5ea36f7_1_54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77e5ea36f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77e5ea36f7_1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7e5ea36f7_1_6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77e5ea36f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77e5ea36f7_1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7e5ea36f7_1_6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77e5ea36f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77e5ea36f7_1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7e5ea36f7_1_24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77e5ea36f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77e5ea36f7_1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c5eec699_0_122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75c5eec6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75c5eec699_0_1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c4c543174_0_38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6c4c5431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6c4c543174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c4c543174_0_5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6c4c54317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6c4c543174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7e5ea36f7_0_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7e5ea3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77e5ea36f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5c5eec699_0_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75c5eec6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75c5eec699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5c5eec699_0_3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75c5eec6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OCaml performs eager evaluation (compare to e.g. Haskell which has lazy evaluation)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75c5eec699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c5eec699_0_42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75c5eec6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75c5eec699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5c5eec699_0_78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75c5eec69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75c5eec699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c4c543174_2_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6c4c5431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6c4c543174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5c5eec699_0_12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75c5eec6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75c5eec699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7e5ea36f7_1_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77e5ea36f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77e5ea36f7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c5eec699_0_6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5c5eec6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75c5eec699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7e5ea36f7_1_12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77e5ea36f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77e5ea36f7_1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7e5ea36f7_1_18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77e5ea36f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77e5ea36f7_1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7e5ea36f7_1_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77e5ea36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77e5ea36f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5c5eec699_0_48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75c5eec6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client should be able to access (query whether a promise is resolved or pending, make use of resolved values), but not mutate promises.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implementers of the promise must be able to mutate the promise. So each promise has an associated resolver; a data structure that is used internally by the library, but not revealed to clients.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75c5eec699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bfd7ab7e8_0_7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6bfd7ab7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6bfd7ab7e8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bfd7ab7e8_0_14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6bfd7ab7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6bfd7ab7e8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bffc02383_2_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6bffc0238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g6bffc02383_2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bffc02383_2_18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6bffc0238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6bffc02383_2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5c5eec699_0_18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75c5eec6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g75c5eec699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bfd7ab7e8_0_2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6bfd7ab7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g6bfd7ab7e8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c5eec699_0_11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75c5eec69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75c5eec699_0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c6a438403_1_83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6c6a43840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6c6a438403_1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bffc02383_2_3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6bffc0238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g6bffc02383_2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5c5eec699_0_8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75c5eec69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g75c5eec699_0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5c5eec699_0_92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75c5eec69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g75c5eec699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bffc02383_3_3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6bffc02383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g6bffc02383_3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5ee6560e8_1_1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75ee6560e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g75ee6560e8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bffc02383_3_44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6bffc02383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g6bffc02383_3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5c5eec699_0_142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75c5eec69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g75c5eec699_0_1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5c5eec699_0_151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75c5eec69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g75c5eec699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5c5eec699_0_157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75c5eec69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g75c5eec699_0_1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6a438403_1_0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6c6a4384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6c6a438403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bffc02383_6_2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6bffc02383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g6bffc02383_6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c4c543174_0_5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6c4c54317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g6c4c543174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c5eec699_0_11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75c5eec69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75c5eec699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ffc02383_3_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6bffc0238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6bffc02383_3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ffc02383_3_16:notes"/>
          <p:cNvSpPr/>
          <p:nvPr>
            <p:ph idx="2" type="sldImg"/>
          </p:nvPr>
        </p:nvSpPr>
        <p:spPr>
          <a:xfrm>
            <a:off x="1209675" y="685800"/>
            <a:ext cx="443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6bffc0238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6bffc02383_3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idx="1" type="subTitle"/>
          </p:nvPr>
        </p:nvSpPr>
        <p:spPr>
          <a:xfrm>
            <a:off x="1508760" y="3084143"/>
            <a:ext cx="7040880" cy="9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i="0"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1"/>
          <p:cNvSpPr txBox="1"/>
          <p:nvPr>
            <p:ph idx="2" type="body"/>
          </p:nvPr>
        </p:nvSpPr>
        <p:spPr>
          <a:xfrm>
            <a:off x="1508760" y="6392624"/>
            <a:ext cx="7040880" cy="539998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3" type="body"/>
          </p:nvPr>
        </p:nvSpPr>
        <p:spPr>
          <a:xfrm>
            <a:off x="1508760" y="4704822"/>
            <a:ext cx="7040880" cy="1138872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  <a:defRPr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cs3110_logo.png" id="22" name="Google Shape;2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42653" y="451793"/>
            <a:ext cx="6222797" cy="222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2464487" y="-148007"/>
            <a:ext cx="5129425" cy="905256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 rot="5400000">
            <a:off x="5108046" y="2495551"/>
            <a:ext cx="6631728" cy="2263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 rot="5400000">
            <a:off x="497946" y="316231"/>
            <a:ext cx="6631728" cy="662178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794544" y="4994487"/>
            <a:ext cx="854964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500"/>
              <a:buFont typeface="Calibri"/>
              <a:buNone/>
              <a:defRPr b="1" sz="4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9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502920" y="1739795"/>
            <a:ext cx="4444207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38" name="Google Shape;38;p25"/>
          <p:cNvSpPr txBox="1"/>
          <p:nvPr>
            <p:ph idx="2" type="body"/>
          </p:nvPr>
        </p:nvSpPr>
        <p:spPr>
          <a:xfrm>
            <a:off x="502920" y="2464859"/>
            <a:ext cx="4444207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5"/>
          <p:cNvSpPr txBox="1"/>
          <p:nvPr>
            <p:ph idx="3" type="body"/>
          </p:nvPr>
        </p:nvSpPr>
        <p:spPr>
          <a:xfrm>
            <a:off x="5109528" y="1739795"/>
            <a:ext cx="4445953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40" name="Google Shape;40;p25"/>
          <p:cNvSpPr txBox="1"/>
          <p:nvPr>
            <p:ph idx="4" type="body"/>
          </p:nvPr>
        </p:nvSpPr>
        <p:spPr>
          <a:xfrm>
            <a:off x="5109528" y="2464859"/>
            <a:ext cx="4445953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502920" y="1813560"/>
            <a:ext cx="4442460" cy="51294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425450" lvl="0" marL="45720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5113020" y="1813560"/>
            <a:ext cx="4442460" cy="51294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425450" lvl="0" marL="45720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502921" y="309457"/>
            <a:ext cx="3309144" cy="131699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200"/>
              <a:buFont typeface="Calibri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1pPr>
            <a:lvl2pPr indent="-425450" lvl="1" marL="91440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indent="-40005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502921" y="1626447"/>
            <a:ext cx="3309144" cy="5316538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1971517" y="5440680"/>
            <a:ext cx="6035040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200"/>
              <a:buFont typeface="Calibri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/>
          <p:nvPr>
            <p:ph idx="2" type="pic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900"/>
              <a:buFont typeface="Calibri"/>
              <a:buNone/>
              <a:defRPr b="0" i="0" sz="49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5450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ithub.coecis.cornell.edu/cs3110/lectures-2019fa/blob/master/20-proofs/notes.md" TargetMode="External"/><Relationship Id="rId4" Type="http://schemas.openxmlformats.org/officeDocument/2006/relationships/hyperlink" Target="https://github.coecis.cornell.edu/cs3110/lectures-2019fa/blob/master/21-proofs2/notes.md" TargetMode="External"/><Relationship Id="rId5" Type="http://schemas.openxmlformats.org/officeDocument/2006/relationships/hyperlink" Target="https://github.coecis.cornell.edu/cs3110/lectures-2019fa/blob/master/21-proofs2/notes.md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508760" y="4026252"/>
            <a:ext cx="7040880" cy="995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</a:pPr>
            <a:r>
              <a:rPr lang="en-US" sz="3400"/>
              <a:t>Final Exam Review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0" y="5347854"/>
            <a:ext cx="10058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4c543174_0_26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BALANCED TREES</a:t>
            </a:r>
            <a:endParaRPr/>
          </a:p>
        </p:txBody>
      </p:sp>
      <p:sp>
        <p:nvSpPr>
          <p:cNvPr id="159" name="Google Shape;159;g6c4c543174_0_26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e5ea36f7_1_48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Balanced Trees material</a:t>
            </a:r>
            <a:endParaRPr/>
          </a:p>
        </p:txBody>
      </p:sp>
      <p:sp>
        <p:nvSpPr>
          <p:cNvPr id="166" name="Google Shape;166;g77e5ea36f7_1_48"/>
          <p:cNvSpPr txBox="1"/>
          <p:nvPr>
            <p:ph idx="1" type="body"/>
          </p:nvPr>
        </p:nvSpPr>
        <p:spPr>
          <a:xfrm>
            <a:off x="502925" y="1606649"/>
            <a:ext cx="9052500" cy="5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Binary Search Tree invariant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Asymptotic complexity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Red-Black Trees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Red-Black invariant, insertion algorithm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7e5ea36f7_0_6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3" name="Google Shape;173;g77e5ea36f7_0_6"/>
          <p:cNvSpPr txBox="1"/>
          <p:nvPr>
            <p:ph idx="1" type="body"/>
          </p:nvPr>
        </p:nvSpPr>
        <p:spPr>
          <a:xfrm>
            <a:off x="502925" y="1606649"/>
            <a:ext cx="9052500" cy="5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4" name="Google Shape;174;g77e5ea36f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38" y="0"/>
            <a:ext cx="6005935" cy="777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e5ea36f7_6_0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7e5ea36f7_6_0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77e5ea36f7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02" y="0"/>
            <a:ext cx="6005945" cy="777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7e5ea36f7_1_42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INTERPRETERS</a:t>
            </a:r>
            <a:endParaRPr/>
          </a:p>
        </p:txBody>
      </p:sp>
      <p:sp>
        <p:nvSpPr>
          <p:cNvPr id="189" name="Google Shape;189;g77e5ea36f7_1_42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7e5ea36f7_1_78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Lexing, Parsing, Evaluation</a:t>
            </a:r>
            <a:endParaRPr/>
          </a:p>
        </p:txBody>
      </p:sp>
      <p:sp>
        <p:nvSpPr>
          <p:cNvPr id="196" name="Google Shape;196;g77e5ea36f7_1_78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-Lexer converts input string to tokens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-Parser converts tokens to AST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-”Evaluator” converts AST to value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7e5ea36f7_1_72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BNF Grammars</a:t>
            </a:r>
            <a:endParaRPr/>
          </a:p>
        </p:txBody>
      </p:sp>
      <p:sp>
        <p:nvSpPr>
          <p:cNvPr id="203" name="Google Shape;203;g77e5ea36f7_1_72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-Describe syntax with derivation rules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-Basically the same as (potentially (mutually) recursive) variant types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-Definitions for terms are inductive:  we have base cases and recursive cases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-Example: regular expressions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r ::= </a:t>
            </a:r>
            <a:r>
              <a:rPr lang="en-US"/>
              <a:t>𝝐 | a | r1 + r2 | r1 * r2 | r*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7e5ea36f7_1_36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SUBSTITUTION MODEL</a:t>
            </a:r>
            <a:endParaRPr/>
          </a:p>
        </p:txBody>
      </p:sp>
      <p:sp>
        <p:nvSpPr>
          <p:cNvPr id="210" name="Google Shape;210;g77e5ea36f7_1_36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4c543174_0_2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Substitution model: Review</a:t>
            </a:r>
            <a:endParaRPr/>
          </a:p>
        </p:txBody>
      </p:sp>
      <p:sp>
        <p:nvSpPr>
          <p:cNvPr id="217" name="Google Shape;217;g6c4c543174_0_2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single-step relation: e → e' (exactly 1 step)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multi-step relation: e →* e' (0+ steps)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e1 + e2 → e1' + e2				if e1 → e1'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v1 + e2 → v1 + e2'				if e2 → e2'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v1 + v2 → i			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i is the result of primitive operation v1 + v2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c60845b99_0_2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Substitution model: Review</a:t>
            </a:r>
            <a:endParaRPr/>
          </a:p>
        </p:txBody>
      </p:sp>
      <p:sp>
        <p:nvSpPr>
          <p:cNvPr id="224" name="Google Shape;224;g6c60845b99_0_2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let x = e1 in e2 → let x = e1' in e2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e1 → e1'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let x = v1 in e2 → e2{v1/x}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x{v1/x} → v1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c5eec699_0_54"/>
          <p:cNvSpPr txBox="1"/>
          <p:nvPr>
            <p:ph type="title"/>
          </p:nvPr>
        </p:nvSpPr>
        <p:spPr>
          <a:xfrm>
            <a:off x="502945" y="-255419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9" name="Google Shape;99;g75c5eec699_0_54"/>
          <p:cNvSpPr txBox="1"/>
          <p:nvPr>
            <p:ph idx="1" type="body"/>
          </p:nvPr>
        </p:nvSpPr>
        <p:spPr>
          <a:xfrm>
            <a:off x="502950" y="914050"/>
            <a:ext cx="9052500" cy="53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to study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Review--suggested topics: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Efficiency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Balanced Trees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Interpreters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Substitution, Environment Models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Hash Tables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Streams, Laziness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Type Checking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Promises, Monads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Proofs about Programs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Ask questions anytime! Also Q&amp;A at end.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6a438403_1_116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Substitution model: Review</a:t>
            </a:r>
            <a:endParaRPr/>
          </a:p>
        </p:txBody>
      </p:sp>
      <p:sp>
        <p:nvSpPr>
          <p:cNvPr id="231" name="Google Shape;231;g6c6a438403_1_116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shadowing to work, let expressions must do substitution differently based on the bound name of a variable: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(let x = e1 in e2){e/x}  →  let x = e1{e/x} in e2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(let y = e1 in e2){e/x}  →  let y = e1{e/x} in e2{e/x}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Courier"/>
                <a:ea typeface="Courier"/>
                <a:cs typeface="Courier"/>
                <a:sym typeface="Courier"/>
              </a:rPr>
              <a:t> 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6a438403_1_90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Substitution model: Review</a:t>
            </a:r>
            <a:endParaRPr/>
          </a:p>
        </p:txBody>
      </p:sp>
      <p:sp>
        <p:nvSpPr>
          <p:cNvPr id="238" name="Google Shape;238;g6c6a438403_1_90"/>
          <p:cNvSpPr txBox="1"/>
          <p:nvPr>
            <p:ph idx="1" type="body"/>
          </p:nvPr>
        </p:nvSpPr>
        <p:spPr>
          <a:xfrm>
            <a:off x="502925" y="1476074"/>
            <a:ext cx="9052500" cy="54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Capture-avoiding substitution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(fun x -&gt; e'){e/x} → fun x -&gt; e'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(fun y -&gt; e'){e/x} → fun y -&gt; e'{e/x} [if y is not bound in expression e]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If we ignore the bracketed statement, we could violate the Principle of Name Irrelevance: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(fun z -&gt; x){z/x} → (fun z -&gt; z)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(fun a -&gt; x){z/x} → (fun a -&gt; z)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Our choice in variable names affected what the functions do: one is the identity function, while the other is not!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c4c543174_0_8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Substitution model: Exercises</a:t>
            </a:r>
            <a:endParaRPr/>
          </a:p>
        </p:txBody>
      </p:sp>
      <p:sp>
        <p:nvSpPr>
          <p:cNvPr id="245" name="Google Shape;245;g6c4c543174_0_8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let x = 1 in (let x = x + x in x + x) (4 steps)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let f = fun x -&gt; x + x in let x = 1 in 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let g = fun y -&gt; x + f y in g 3 (7 steps)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c6a438403_1_104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Substitution model: Solutions</a:t>
            </a:r>
            <a:endParaRPr/>
          </a:p>
        </p:txBody>
      </p:sp>
      <p:sp>
        <p:nvSpPr>
          <p:cNvPr id="252" name="Google Shape;252;g6c6a438403_1_104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let x = 1 in (let x = x + x in x + x) →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let x = 1 + 1 in x + x →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let x = 2 in x + x →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2 + 2 →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4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c6a438403_1_110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Substitution model: Solutions</a:t>
            </a:r>
            <a:endParaRPr/>
          </a:p>
        </p:txBody>
      </p:sp>
      <p:sp>
        <p:nvSpPr>
          <p:cNvPr id="259" name="Google Shape;259;g6c6a438403_1_110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2.  let f = fun x -&gt; x + x in let x = 1 in </a:t>
            </a:r>
            <a:endParaRPr sz="3000"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let g = fun y -&gt; x + f y in g 3 →</a:t>
            </a:r>
            <a:endParaRPr sz="3000"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let x = 1 in let g = fun y -&gt; x + (fun x -&gt; x + x) y in g 3 →</a:t>
            </a:r>
            <a:endParaRPr sz="3000"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let g = fun y -&gt; 1 + (fun x -&gt; x + x) y in g 3 →</a:t>
            </a:r>
            <a:endParaRPr sz="3000"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(fun y -&gt; 1 + (fun x -&gt; x + x) y) 3 →</a:t>
            </a:r>
            <a:endParaRPr sz="3000"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1 + (fun x -&gt; x + x) 3 →</a:t>
            </a:r>
            <a:endParaRPr sz="3000"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1 + 3 + 3 →</a:t>
            </a:r>
            <a:endParaRPr sz="3000"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4 + 3 →</a:t>
            </a:r>
            <a:endParaRPr sz="3000"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7</a:t>
            </a:r>
            <a:endParaRPr sz="3000"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7e5ea36f7_1_30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ENVIRONMENT MODEL</a:t>
            </a:r>
            <a:endParaRPr/>
          </a:p>
        </p:txBody>
      </p:sp>
      <p:sp>
        <p:nvSpPr>
          <p:cNvPr id="266" name="Google Shape;266;g77e5ea36f7_1_30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e5ea36f7_1_54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Environment Model</a:t>
            </a:r>
            <a:r>
              <a:rPr lang="en-US"/>
              <a:t>:  Review</a:t>
            </a:r>
            <a:endParaRPr/>
          </a:p>
        </p:txBody>
      </p:sp>
      <p:sp>
        <p:nvSpPr>
          <p:cNvPr id="273" name="Google Shape;273;g77e5ea36f7_1_54"/>
          <p:cNvSpPr txBox="1"/>
          <p:nvPr>
            <p:ph idx="1" type="body"/>
          </p:nvPr>
        </p:nvSpPr>
        <p:spPr>
          <a:xfrm>
            <a:off x="502925" y="1476074"/>
            <a:ext cx="9052500" cy="54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substitution model involves small-step evaluation, whereas the environment model involves big-step evaluation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Instead of describing evaluation in terms of the expression being converted to successively simpler expressions until we reach a terminal value, we compute the terminal value directly from the original expression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7e5ea36f7_1_60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Environment Model:  Closures</a:t>
            </a:r>
            <a:endParaRPr/>
          </a:p>
        </p:txBody>
      </p:sp>
      <p:sp>
        <p:nvSpPr>
          <p:cNvPr id="280" name="Google Shape;280;g77e5ea36f7_1_60"/>
          <p:cNvSpPr txBox="1"/>
          <p:nvPr>
            <p:ph idx="1" type="body"/>
          </p:nvPr>
        </p:nvSpPr>
        <p:spPr>
          <a:xfrm>
            <a:off x="502925" y="1476074"/>
            <a:ext cx="9052500" cy="54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the environment, model, we need a different way of avoiding name overlap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If a function uses a variable and that variable’s name is used later, the variable’s older value should still be used in applications of the function afterward (lexical scope)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7e5ea36f7_1_66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Closures (cont.)</a:t>
            </a:r>
            <a:endParaRPr/>
          </a:p>
        </p:txBody>
      </p:sp>
      <p:sp>
        <p:nvSpPr>
          <p:cNvPr id="287" name="Google Shape;287;g77e5ea36f7_1_66"/>
          <p:cNvSpPr txBox="1"/>
          <p:nvPr>
            <p:ph idx="1" type="body"/>
          </p:nvPr>
        </p:nvSpPr>
        <p:spPr>
          <a:xfrm>
            <a:off x="502925" y="1476074"/>
            <a:ext cx="9052500" cy="54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(|e, env|)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-A closure is an expression with an environment attached to 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-You can’t write this syntax directly in OCaml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-When we evaluate e, we use the environment stored in its closure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7e5ea36f7_1_24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294" name="Google Shape;294;g77e5ea36f7_1_24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c5eec699_0_122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To Study</a:t>
            </a:r>
            <a:endParaRPr sz="2000"/>
          </a:p>
        </p:txBody>
      </p:sp>
      <p:sp>
        <p:nvSpPr>
          <p:cNvPr id="106" name="Google Shape;106;g75c5eec699_0_122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/>
              <a:t>Study material that you don’t understand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/>
              <a:t>Do textbook exercises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/>
              <a:t>Do practice exams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/>
              <a:t>Ask questions on Slack / Canvas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c4c543174_0_38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Hash Tables: Review</a:t>
            </a:r>
            <a:endParaRPr/>
          </a:p>
        </p:txBody>
      </p:sp>
      <p:sp>
        <p:nvSpPr>
          <p:cNvPr id="301" name="Google Shape;301;g6c4c543174_0_38"/>
          <p:cNvSpPr txBox="1"/>
          <p:nvPr>
            <p:ph idx="1" type="body"/>
          </p:nvPr>
        </p:nvSpPr>
        <p:spPr>
          <a:xfrm>
            <a:off x="502925" y="1300875"/>
            <a:ext cx="9052500" cy="6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Hash function: map an infinite set of things to a finite set of things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if x = y then hash(x) = hash(y)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if x != y it's still possible that hash(x) = hash(y), but we want collision resistant hash functions that have a low chance of this happening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Hash table: Maps of key -&gt; value backed by array; use hash(key) to compute which index of the array to put the value. The fastest and most common way to implement a map (better than association lists).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On collision: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chaining: store multiple values in same index (array of linked lists)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probing: store in a different index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When the array starts to fill up (load factor): allocate a bigger array and move/rehash everything into that array (resizing)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c4c543174_0_50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Hash Tables: Exercises</a:t>
            </a:r>
            <a:endParaRPr/>
          </a:p>
        </p:txBody>
      </p:sp>
      <p:sp>
        <p:nvSpPr>
          <p:cNvPr id="308" name="Google Shape;308;g6c4c543174_0_50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1)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Suppose we have a hash table on integer keys, backed by an array that is size 10. The hash function is simply let hash k = k mod 10.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Draw the hash table that results from inserting the keys 1, 2, 3, 10, 12 if the hash table used...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chaining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probing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(Don't worry about resizing)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2)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How would you implement a set using a hash table?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7e5ea36f7_0_0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Amortized Analysis</a:t>
            </a:r>
            <a:endParaRPr/>
          </a:p>
        </p:txBody>
      </p:sp>
      <p:sp>
        <p:nvSpPr>
          <p:cNvPr id="315" name="Google Shape;315;g77e5ea36f7_0_0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-Expected insertion and lookup time is O(1)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-This relies on a number of assumptions: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-Does not cover rebalancing cases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-Relatively even hash distribution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-Rebalancing:  expected linear time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5c5eec699_0_6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STREAMS/LAZINESS</a:t>
            </a:r>
            <a:endParaRPr/>
          </a:p>
        </p:txBody>
      </p:sp>
      <p:sp>
        <p:nvSpPr>
          <p:cNvPr id="322" name="Google Shape;322;g75c5eec699_0_6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5c5eec699_0_36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Laziness: Review</a:t>
            </a:r>
            <a:endParaRPr/>
          </a:p>
        </p:txBody>
      </p:sp>
      <p:sp>
        <p:nvSpPr>
          <p:cNvPr id="329" name="Google Shape;329;g75c5eec699_0_36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Represent deferred computation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deferred computation is called a </a:t>
            </a:r>
            <a:r>
              <a:rPr lang="en-US">
                <a:solidFill>
                  <a:schemeClr val="accent2"/>
                </a:solidFill>
              </a:rPr>
              <a:t>thunk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let x = failwith "eager"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let y = fun () -&gt; failwith "lazy" in y ()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–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let z = lazy (failwith "lazy") in Lazy.force z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Lazy module is special, i.e. you can’t implement the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lazy</a:t>
            </a:r>
            <a:r>
              <a:rPr lang="en-US"/>
              <a:t> keyword yourself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5c5eec699_0_42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Streams: Review</a:t>
            </a:r>
            <a:endParaRPr/>
          </a:p>
        </p:txBody>
      </p:sp>
      <p:sp>
        <p:nvSpPr>
          <p:cNvPr id="336" name="Google Shape;336;g75c5eec699_0_42"/>
          <p:cNvSpPr txBox="1"/>
          <p:nvPr>
            <p:ph idx="1" type="body"/>
          </p:nvPr>
        </p:nvSpPr>
        <p:spPr>
          <a:xfrm>
            <a:off x="502925" y="1813549"/>
            <a:ext cx="9052500" cy="5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Deferred computation on progress through lists; useful for infinite lists (or trees, etc.)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Courier"/>
                <a:ea typeface="Courier"/>
                <a:cs typeface="Courier"/>
                <a:sym typeface="Courier"/>
              </a:rPr>
              <a:t>type 'a stream =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Courier"/>
                <a:ea typeface="Courier"/>
                <a:cs typeface="Courier"/>
                <a:sym typeface="Courier"/>
              </a:rPr>
              <a:t>  | Cons of 'a * (unit -&gt; 'a stream)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only compute one value at a time and each computation yields the next thunk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Courier"/>
                <a:ea typeface="Courier"/>
                <a:cs typeface="Courier"/>
                <a:sym typeface="Courier"/>
              </a:rPr>
              <a:t>let rec from n =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Courier"/>
                <a:ea typeface="Courier"/>
                <a:cs typeface="Courier"/>
                <a:sym typeface="Courier"/>
              </a:rPr>
              <a:t>  Cons (n, fun () -&gt; from (n + 1))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Courier"/>
                <a:ea typeface="Courier"/>
                <a:cs typeface="Courier"/>
                <a:sym typeface="Courier"/>
              </a:rPr>
              <a:t>let nats = from 0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5c5eec699_0_78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Streams/Laziness: Exercises</a:t>
            </a:r>
            <a:endParaRPr/>
          </a:p>
        </p:txBody>
      </p:sp>
      <p:sp>
        <p:nvSpPr>
          <p:cNvPr id="343" name="Google Shape;343;g75c5eec699_0_78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 a value 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urier"/>
                <a:ea typeface="Courier"/>
                <a:cs typeface="Courier"/>
                <a:sym typeface="Courier"/>
              </a:rPr>
              <a:t>pow2 : int stream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whose elements are the powers of two: 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urier"/>
                <a:ea typeface="Courier"/>
                <a:cs typeface="Courier"/>
                <a:sym typeface="Courier"/>
              </a:rPr>
              <a:t>&lt;1; 2; 4; 8; 16, ...&gt;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 a function 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urier"/>
                <a:ea typeface="Courier"/>
                <a:cs typeface="Courier"/>
                <a:sym typeface="Courier"/>
              </a:rPr>
              <a:t>filter : ('a -&gt; bool) -&gt; 'a stream -&gt; 'a stream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such that 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urier"/>
                <a:ea typeface="Courier"/>
                <a:cs typeface="Courier"/>
                <a:sym typeface="Courier"/>
              </a:rPr>
              <a:t>filter p s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sub-stream of 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whose elements satisfy the predicate 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For example, 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urier"/>
                <a:ea typeface="Courier"/>
                <a:cs typeface="Courier"/>
                <a:sym typeface="Courier"/>
              </a:rPr>
              <a:t>filter (fun n -&gt; n mod 2 = 0) nats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would be the stream 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urier"/>
                <a:ea typeface="Courier"/>
                <a:cs typeface="Courier"/>
                <a:sym typeface="Courier"/>
              </a:rPr>
              <a:t>&lt;0; 2; 4; 6; 8; 10; ...&gt;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If there is no element of 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satisfies 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urier"/>
                <a:ea typeface="Courier"/>
                <a:cs typeface="Courier"/>
                <a:sym typeface="Courier"/>
              </a:rPr>
              <a:t>filter p s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does not terminate.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  <a:buSzPts val="1800"/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Recall that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type 'a stream = Cons of 'a * (unit -&gt; 'a stream)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75c5eec699_0_78"/>
          <p:cNvSpPr txBox="1"/>
          <p:nvPr/>
        </p:nvSpPr>
        <p:spPr>
          <a:xfrm>
            <a:off x="502925" y="5948575"/>
            <a:ext cx="8441700" cy="2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c4c543174_2_0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Streams/Laziness: Solutions</a:t>
            </a:r>
            <a:endParaRPr/>
          </a:p>
        </p:txBody>
      </p:sp>
      <p:sp>
        <p:nvSpPr>
          <p:cNvPr id="351" name="Google Shape;351;g6c4c543174_2_0"/>
          <p:cNvSpPr txBox="1"/>
          <p:nvPr/>
        </p:nvSpPr>
        <p:spPr>
          <a:xfrm>
            <a:off x="502925" y="1606650"/>
            <a:ext cx="8441700" cy="52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let pow = 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let rec pow_gen n = 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Cons (n, fun () -&gt; pow_gen (n * 2))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 pow_gen 1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let filter p (Cons(x,s)) =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let tl = s () in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if p x then Cons(x, () =&gt; filter p tl)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else filter p tl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5c5eec699_0_12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TYPE CHECKING</a:t>
            </a:r>
            <a:endParaRPr/>
          </a:p>
        </p:txBody>
      </p:sp>
      <p:sp>
        <p:nvSpPr>
          <p:cNvPr id="358" name="Google Shape;358;g75c5eec699_0_12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7e5ea36f7_1_6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Type Checking</a:t>
            </a:r>
            <a:endParaRPr/>
          </a:p>
        </p:txBody>
      </p:sp>
      <p:sp>
        <p:nvSpPr>
          <p:cNvPr id="365" name="Google Shape;365;g77e5ea36f7_1_6"/>
          <p:cNvSpPr txBox="1"/>
          <p:nvPr/>
        </p:nvSpPr>
        <p:spPr>
          <a:xfrm>
            <a:off x="502925" y="1606650"/>
            <a:ext cx="8441700" cy="52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66" name="Google Shape;366;g77e5ea36f7_1_6"/>
          <p:cNvPicPr preferRelativeResize="0"/>
          <p:nvPr/>
        </p:nvPicPr>
        <p:blipFill rotWithShape="1">
          <a:blip r:embed="rId3">
            <a:alphaModFix/>
          </a:blip>
          <a:srcRect b="36229" l="0" r="0" t="12900"/>
          <a:stretch/>
        </p:blipFill>
        <p:spPr>
          <a:xfrm>
            <a:off x="197525" y="1731500"/>
            <a:ext cx="9052500" cy="59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c5eec699_0_60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13" name="Google Shape;113;g75c5eec699_0_60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7e5ea36f7_1_12"/>
          <p:cNvSpPr txBox="1"/>
          <p:nvPr/>
        </p:nvSpPr>
        <p:spPr>
          <a:xfrm>
            <a:off x="502925" y="1606650"/>
            <a:ext cx="8441700" cy="52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73" name="Google Shape;373;g77e5ea36f7_1_12"/>
          <p:cNvPicPr preferRelativeResize="0"/>
          <p:nvPr/>
        </p:nvPicPr>
        <p:blipFill rotWithShape="1">
          <a:blip r:embed="rId3">
            <a:alphaModFix/>
          </a:blip>
          <a:srcRect b="7256" l="0" r="0" t="65574"/>
          <a:stretch/>
        </p:blipFill>
        <p:spPr>
          <a:xfrm>
            <a:off x="402175" y="157425"/>
            <a:ext cx="9052500" cy="318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77e5ea36f7_1_12"/>
          <p:cNvPicPr preferRelativeResize="0"/>
          <p:nvPr/>
        </p:nvPicPr>
        <p:blipFill rotWithShape="1">
          <a:blip r:embed="rId4">
            <a:alphaModFix/>
          </a:blip>
          <a:srcRect b="52229" l="0" r="0" t="9292"/>
          <a:stretch/>
        </p:blipFill>
        <p:spPr>
          <a:xfrm>
            <a:off x="251463" y="3182775"/>
            <a:ext cx="8944625" cy="445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7e5ea36f7_1_18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Type Safety</a:t>
            </a:r>
            <a:endParaRPr/>
          </a:p>
        </p:txBody>
      </p:sp>
      <p:sp>
        <p:nvSpPr>
          <p:cNvPr id="381" name="Google Shape;381;g77e5ea36f7_1_18"/>
          <p:cNvSpPr txBox="1"/>
          <p:nvPr/>
        </p:nvSpPr>
        <p:spPr>
          <a:xfrm>
            <a:off x="502925" y="1606650"/>
            <a:ext cx="8441700" cy="52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Progress:  every well-typed expression is either a terminal value or can take a step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Preservation:  if a well-typed expression can step to another expression, that other expression is well-typed and of the same type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7e5ea36f7_1_0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PROMISES</a:t>
            </a:r>
            <a:endParaRPr/>
          </a:p>
        </p:txBody>
      </p:sp>
      <p:sp>
        <p:nvSpPr>
          <p:cNvPr id="388" name="Google Shape;388;g77e5ea36f7_1_0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5c5eec699_0_48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Promises: Review (Old slides)</a:t>
            </a:r>
            <a:endParaRPr/>
          </a:p>
        </p:txBody>
      </p:sp>
      <p:sp>
        <p:nvSpPr>
          <p:cNvPr id="395" name="Google Shape;395;g75c5eec699_0_48"/>
          <p:cNvSpPr txBox="1"/>
          <p:nvPr>
            <p:ph idx="1" type="body"/>
          </p:nvPr>
        </p:nvSpPr>
        <p:spPr>
          <a:xfrm>
            <a:off x="502925" y="1813549"/>
            <a:ext cx="9052500" cy="56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Promises allow us to implement deferred computations. 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Before the computation is finished, the promise is empty.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After the computation, the promise is filled with the result.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There are 3 states: pending, resolved, and rejected.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They are called write-once references because they can only transition from pending -&gt; resolved or pending -&gt; rejected (can't go back to pending).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bfd7ab7e8_0_7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Promises: Callbacks </a:t>
            </a:r>
            <a:r>
              <a:rPr lang="en-US"/>
              <a:t>(Old slides)</a:t>
            </a:r>
            <a:endParaRPr/>
          </a:p>
        </p:txBody>
      </p:sp>
      <p:sp>
        <p:nvSpPr>
          <p:cNvPr id="402" name="Google Shape;402;g6bfd7ab7e8_0_7"/>
          <p:cNvSpPr txBox="1"/>
          <p:nvPr>
            <p:ph idx="1" type="body"/>
          </p:nvPr>
        </p:nvSpPr>
        <p:spPr>
          <a:xfrm>
            <a:off x="502925" y="1606650"/>
            <a:ext cx="9052500" cy="5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Callback = a function that is called when a promise is resolved; the resolved value is passed as input to that function</a:t>
            </a:r>
            <a:endParaRPr sz="3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Callbacks can be bound to promises; at the time of binding if the promise is...</a:t>
            </a:r>
            <a:endParaRPr sz="3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Arial"/>
              <a:buChar char="-"/>
            </a:pPr>
            <a:r>
              <a:rPr lang="en-US" sz="3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already resolved, then the callback is called immediately</a:t>
            </a:r>
            <a:endParaRPr sz="3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Arial"/>
              <a:buChar char="-"/>
            </a:pPr>
            <a:r>
              <a:rPr lang="en-US" sz="3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unresolved, then the callback will be called when/if the promise is resolved</a:t>
            </a:r>
            <a:endParaRPr sz="3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Arial"/>
              <a:buChar char="-"/>
            </a:pPr>
            <a:r>
              <a:rPr lang="en-US" sz="3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already rejected, then the callback will never be called</a:t>
            </a:r>
            <a:endParaRPr sz="3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bfd7ab7e8_0_14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Promises: binding callbacks </a:t>
            </a:r>
            <a:r>
              <a:rPr lang="en-US"/>
              <a:t>(Old slides)</a:t>
            </a:r>
            <a:endParaRPr/>
          </a:p>
        </p:txBody>
      </p:sp>
      <p:sp>
        <p:nvSpPr>
          <p:cNvPr id="409" name="Google Shape;409;g6bfd7ab7e8_0_14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bind :</a:t>
            </a:r>
            <a:r>
              <a:rPr lang="en-US" sz="2000">
                <a:solidFill>
                  <a:srgbClr val="333333"/>
                </a:solidFill>
                <a:highlight>
                  <a:schemeClr val="lt1"/>
                </a:highlight>
                <a:latin typeface="Courier"/>
                <a:ea typeface="Courier"/>
                <a:cs typeface="Courier"/>
                <a:sym typeface="Courier"/>
              </a:rPr>
              <a:t>‘a promise -&gt; (‘a -&gt; ‘b promise) -&gt; ‘b promise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bind p c (also written p &gt;&gt;= c)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444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If p is resolved, run c</a:t>
            </a:r>
            <a:endParaRPr sz="3400"/>
          </a:p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If p is rejected, do not run c; just return a rejected promise with the same exception as p</a:t>
            </a:r>
            <a:endParaRPr sz="3400"/>
          </a:p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If p is pending, return a new pending promise that will become resolved when/if c finishes running.</a:t>
            </a:r>
            <a:endParaRPr sz="3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bffc02383_2_6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Promises: Exercises</a:t>
            </a:r>
            <a:endParaRPr/>
          </a:p>
        </p:txBody>
      </p:sp>
      <p:sp>
        <p:nvSpPr>
          <p:cNvPr id="416" name="Google Shape;416;g6bffc02383_2_6"/>
          <p:cNvSpPr txBox="1"/>
          <p:nvPr>
            <p:ph idx="1" type="body"/>
          </p:nvPr>
        </p:nvSpPr>
        <p:spPr>
          <a:xfrm>
            <a:off x="502925" y="1606649"/>
            <a:ext cx="90525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Write functions with these types, using </a:t>
            </a:r>
            <a:r>
              <a:rPr lang="en-US" sz="3000">
                <a:latin typeface="Courier"/>
                <a:ea typeface="Courier"/>
                <a:cs typeface="Courier"/>
                <a:sym typeface="Courier"/>
              </a:rPr>
              <a:t>(&gt;&gt;=), return </a:t>
            </a:r>
            <a:r>
              <a:rPr lang="en-US" sz="3000"/>
              <a:t>and previous parts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(i)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map : (‘a -&gt; ‘b) -&gt; ‘a promise -&gt; ‘b promise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(ii)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apply: (‘a -&gt; ‘b) promise -&gt; ‘a promise -&gt; ‘b promise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/>
              <a:t>(iii)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map2 : (‘a -&gt; ‘b -&gt; ‘c) -&gt; ‘a promise -&gt; ‘b promise -&gt; ‘c promise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/>
              <a:t>(iv)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join : ‘a promise list -&gt; ‘a list promise</a:t>
            </a:r>
            <a:r>
              <a:rPr lang="en-US" sz="2400"/>
              <a:t> which executes each promise from left to right then returns the resulting list. Use only the previous parts and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List.fold_left</a:t>
            </a:r>
            <a:r>
              <a:rPr lang="en-US" sz="2400"/>
              <a:t>.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bffc02383_2_18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Promises: Solutions</a:t>
            </a:r>
            <a:endParaRPr/>
          </a:p>
        </p:txBody>
      </p:sp>
      <p:sp>
        <p:nvSpPr>
          <p:cNvPr id="423" name="Google Shape;423;g6bffc02383_2_18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"/>
                <a:ea typeface="Courier"/>
                <a:cs typeface="Courier"/>
                <a:sym typeface="Courier"/>
              </a:rPr>
              <a:t>let map f x = x &gt;&gt;= fun x -&gt; return (f x)</a:t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"/>
                <a:ea typeface="Courier"/>
                <a:cs typeface="Courier"/>
                <a:sym typeface="Courier"/>
              </a:rPr>
              <a:t>let apply f x = f &gt;&gt;= fun f -&gt; map f x</a:t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"/>
                <a:ea typeface="Courier"/>
                <a:cs typeface="Courier"/>
                <a:sym typeface="Courier"/>
              </a:rPr>
              <a:t>let map2 f x y = apply (map f x) y</a:t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"/>
                <a:ea typeface="Courier"/>
                <a:cs typeface="Courier"/>
                <a:sym typeface="Courier"/>
              </a:rPr>
              <a:t>let join = List.fold_left </a:t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"/>
                <a:ea typeface="Courier"/>
                <a:cs typeface="Courier"/>
                <a:sym typeface="Courier"/>
              </a:rPr>
              <a:t>               (map2 (fun xs x -&gt; x::xs))</a:t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Courier"/>
                <a:ea typeface="Courier"/>
                <a:cs typeface="Courier"/>
                <a:sym typeface="Courier"/>
              </a:rPr>
              <a:t>               (Lwt.return [])</a:t>
            </a:r>
            <a:endParaRPr sz="26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5c5eec699_0_18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MONADS</a:t>
            </a:r>
            <a:endParaRPr/>
          </a:p>
        </p:txBody>
      </p:sp>
      <p:sp>
        <p:nvSpPr>
          <p:cNvPr id="430" name="Google Shape;430;g75c5eec699_0_18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bfd7ab7e8_0_26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Monads: Review</a:t>
            </a:r>
            <a:endParaRPr/>
          </a:p>
        </p:txBody>
      </p:sp>
      <p:pic>
        <p:nvPicPr>
          <p:cNvPr id="437" name="Google Shape;437;g6bfd7ab7e8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5" y="1790675"/>
            <a:ext cx="7782575" cy="29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6bfd7ab7e8_0_26"/>
          <p:cNvSpPr txBox="1"/>
          <p:nvPr/>
        </p:nvSpPr>
        <p:spPr>
          <a:xfrm>
            <a:off x="586138" y="5891050"/>
            <a:ext cx="84330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Promises are an example of monads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(and so are lists, options… )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6bfd7ab7e8_0_26"/>
          <p:cNvSpPr txBox="1"/>
          <p:nvPr/>
        </p:nvSpPr>
        <p:spPr>
          <a:xfrm>
            <a:off x="586150" y="4920975"/>
            <a:ext cx="82665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+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satisfies “monad laws”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c5eec699_0_110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Efficiency: Review</a:t>
            </a:r>
            <a:endParaRPr/>
          </a:p>
        </p:txBody>
      </p:sp>
      <p:sp>
        <p:nvSpPr>
          <p:cNvPr id="120" name="Google Shape;120;g75c5eec699_0_110"/>
          <p:cNvSpPr txBox="1"/>
          <p:nvPr>
            <p:ph idx="1" type="body"/>
          </p:nvPr>
        </p:nvSpPr>
        <p:spPr>
          <a:xfrm>
            <a:off x="502925" y="1606659"/>
            <a:ext cx="9052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O(g) = { f | ∃c &gt; 0, n</a:t>
            </a:r>
            <a:r>
              <a:rPr baseline="-25000" lang="en-US"/>
              <a:t>0</a:t>
            </a:r>
            <a:r>
              <a:rPr lang="en-US"/>
              <a:t> &gt; 0. ∀n ≥ n</a:t>
            </a:r>
            <a:r>
              <a:rPr baseline="-25000" lang="en-US"/>
              <a:t>0</a:t>
            </a:r>
            <a:r>
              <a:rPr lang="en-US"/>
              <a:t>. f(n) ≤ c g(n) }</a:t>
            </a:r>
            <a:endParaRPr baseline="-25000"/>
          </a:p>
        </p:txBody>
      </p:sp>
      <p:pic>
        <p:nvPicPr>
          <p:cNvPr id="121" name="Google Shape;121;g75c5eec699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50" y="2794125"/>
            <a:ext cx="4471549" cy="42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75c5eec699_0_110"/>
          <p:cNvSpPr txBox="1"/>
          <p:nvPr/>
        </p:nvSpPr>
        <p:spPr>
          <a:xfrm>
            <a:off x="5373600" y="3144125"/>
            <a:ext cx="46848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∈ O(</a:t>
            </a:r>
            <a:r>
              <a:rPr b="0" i="1" lang="en-US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as there exists </a:t>
            </a:r>
            <a:r>
              <a:rPr b="0" i="1" lang="en-US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0 (e.g., </a:t>
            </a:r>
            <a:r>
              <a:rPr b="0" i="1" lang="en-US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1) and </a:t>
            </a:r>
            <a:r>
              <a:rPr b="0" i="1" lang="en-US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b="0" i="1" lang="en-US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5) such that </a:t>
            </a:r>
            <a:r>
              <a:rPr b="0" i="1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b="0" i="1" lang="en-US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1" lang="en-US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whenever </a:t>
            </a:r>
            <a:r>
              <a:rPr b="0" i="1" lang="en-US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≥ </a:t>
            </a:r>
            <a:r>
              <a:rPr b="0" i="1" lang="en-US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c6a438403_1_83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Monads: Review</a:t>
            </a:r>
            <a:endParaRPr/>
          </a:p>
        </p:txBody>
      </p:sp>
      <p:sp>
        <p:nvSpPr>
          <p:cNvPr id="446" name="Google Shape;446;g6c6a438403_1_83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Three Monad Laws: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1. return x &gt;&gt;= f behaves the same as f 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2. m &gt;&gt;= return behaves the same as 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3. (m &gt;&gt;= f) &gt;&gt;= g behaves the same as m &gt;&gt;= (fun x -&gt; f x &gt;&gt;= 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bffc02383_2_30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Monads: Exercises</a:t>
            </a:r>
            <a:endParaRPr/>
          </a:p>
        </p:txBody>
      </p:sp>
      <p:sp>
        <p:nvSpPr>
          <p:cNvPr id="453" name="Google Shape;453;g6bffc02383_2_30"/>
          <p:cNvSpPr txBox="1"/>
          <p:nvPr/>
        </p:nvSpPr>
        <p:spPr>
          <a:xfrm>
            <a:off x="611025" y="2193425"/>
            <a:ext cx="8256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of the exercises in the Promises section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 for any monad.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Exercise: What do each of the functions do for the List monad or the Option monad?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5c5eec699_0_86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PROOFS</a:t>
            </a:r>
            <a:endParaRPr/>
          </a:p>
        </p:txBody>
      </p:sp>
      <p:sp>
        <p:nvSpPr>
          <p:cNvPr id="460" name="Google Shape;460;g75c5eec699_0_86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5c5eec699_0_92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Proofs About Programs: Review</a:t>
            </a:r>
            <a:endParaRPr/>
          </a:p>
        </p:txBody>
      </p:sp>
      <p:sp>
        <p:nvSpPr>
          <p:cNvPr id="467" name="Google Shape;467;g75c5eec699_0_92"/>
          <p:cNvSpPr txBox="1"/>
          <p:nvPr>
            <p:ph idx="1" type="body"/>
          </p:nvPr>
        </p:nvSpPr>
        <p:spPr>
          <a:xfrm>
            <a:off x="502920" y="16066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Use the proof format that we learned in-class to prove equivalence of two statements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use </a:t>
            </a:r>
            <a:r>
              <a:rPr b="1" lang="en-US"/>
              <a:t>Axiom of Extensionality</a:t>
            </a:r>
            <a:r>
              <a:rPr lang="en-US"/>
              <a:t> to show that two functions are equivalent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use </a:t>
            </a:r>
            <a:r>
              <a:rPr b="1" lang="en-US"/>
              <a:t>structural induction</a:t>
            </a:r>
            <a:r>
              <a:rPr lang="en-US"/>
              <a:t> to show that inductively-defined data structures (like lists and trees) are equivalent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use </a:t>
            </a:r>
            <a:r>
              <a:rPr b="1" lang="en-US"/>
              <a:t>induction on natural numbers</a:t>
            </a:r>
            <a:r>
              <a:rPr lang="en-US"/>
              <a:t> to show that recursive functions on naturals are equivalent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bffc02383_3_36"/>
          <p:cNvSpPr txBox="1"/>
          <p:nvPr/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Induction format</a:t>
            </a:r>
            <a:endParaRPr b="0" i="0" sz="49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6bffc02383_3_36"/>
          <p:cNvSpPr txBox="1"/>
          <p:nvPr/>
        </p:nvSpPr>
        <p:spPr>
          <a:xfrm>
            <a:off x="502920" y="1874521"/>
            <a:ext cx="9052500" cy="5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Theorem:  </a:t>
            </a:r>
            <a:r>
              <a:rPr b="0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forall n, P(n).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t/>
            </a:r>
            <a:endParaRPr b="0" i="0" sz="27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Proof: </a:t>
            </a:r>
            <a:r>
              <a:rPr b="0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induction on n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t/>
            </a:r>
            <a:endParaRPr b="0" i="0" sz="27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case:  </a:t>
            </a:r>
            <a:r>
              <a:rPr b="0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{BASE STRUCTURE: 0, [], Node …}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Show:  </a:t>
            </a:r>
            <a:r>
              <a:rPr b="0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P(BASE STRUCTURE)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t/>
            </a:r>
            <a:endParaRPr b="0" i="0" sz="27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Inductive case:  </a:t>
            </a:r>
            <a:r>
              <a:rPr b="0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{INDUCTIVE STRUCTURE: k+1, h :: t, Leaf (left, v , right)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IH:  </a:t>
            </a:r>
            <a:r>
              <a:rPr b="0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{P(k), P(t), P(left) AND P(right) ...}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Show:  </a:t>
            </a:r>
            <a:r>
              <a:rPr b="0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P(INDUCTIVE STRUCTURE)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t/>
            </a:r>
            <a:endParaRPr b="0" i="0" sz="27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QED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5ee6560e8_1_1"/>
          <p:cNvSpPr txBox="1"/>
          <p:nvPr>
            <p:ph idx="1" type="body"/>
          </p:nvPr>
        </p:nvSpPr>
        <p:spPr>
          <a:xfrm>
            <a:off x="238325" y="628400"/>
            <a:ext cx="9584700" cy="6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Natural numbers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base case: P(0)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inductive step: assume P(n), prove P(n+1)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Lists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base case: P([])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inductive step: assume P(t), prove P(h::t)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Trees (assume 2 things, prove 1)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base case: P(leaf)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inductive step: assume P(l) and P(r), prove P(Node(l,v,r))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Variants (potentially have to prove more than 1 case)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ex: type ablist = Empty | A of a * ablist | B of b * ablist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base case: P(Empty)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inductive step: assume P(t), prove P(A(a,t)) and P(B(b,t))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bffc02383_3_44"/>
          <p:cNvSpPr txBox="1"/>
          <p:nvPr/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Extensionality format</a:t>
            </a:r>
            <a:endParaRPr b="0" i="0" sz="49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6bffc02383_3_44"/>
          <p:cNvSpPr txBox="1"/>
          <p:nvPr/>
        </p:nvSpPr>
        <p:spPr>
          <a:xfrm>
            <a:off x="502920" y="1874521"/>
            <a:ext cx="9052500" cy="5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Theorem:  </a:t>
            </a:r>
            <a:r>
              <a:rPr b="0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g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t/>
            </a:r>
            <a:endParaRPr b="0" i="0" sz="27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Proof: </a:t>
            </a:r>
            <a:r>
              <a:rPr b="0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extensionality, we want to show that f x = g x for an arbitrary x.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t/>
            </a:r>
            <a:endParaRPr b="0" i="0" sz="27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[proof details go here]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t/>
            </a:r>
            <a:endParaRPr b="0" i="0" sz="27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None/>
            </a:pPr>
            <a:r>
              <a:rPr b="1" i="0" lang="en-US" sz="27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QED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5c5eec699_0_142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Proofs About Programs: Exercises</a:t>
            </a:r>
            <a:endParaRPr/>
          </a:p>
        </p:txBody>
      </p:sp>
      <p:sp>
        <p:nvSpPr>
          <p:cNvPr id="494" name="Google Shape;494;g75c5eec699_0_142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See lecture notes for exercises: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https://github.coecis.cornell.edu/cs3110/lectures-2019fa/blob/master/20-proofs/notes.md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https://github.coecis.cornell.edu/cs3110/lectures-2019fa/blob/master/21-proofs2/notes.md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https://github.coecis.cornell.edu/cs3110/lectures-2019fa/blob/master/21-proofs2/notes.md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5c5eec699_0_151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Proofs About Programs: Exercises</a:t>
            </a:r>
            <a:endParaRPr/>
          </a:p>
        </p:txBody>
      </p:sp>
      <p:sp>
        <p:nvSpPr>
          <p:cNvPr id="501" name="Google Shape;501;g75c5eec699_0_151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Prove that reverse is an involution, i.e., that 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forall lst, rev (rev lst) = lst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Proceed by induction on 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lst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You will the previous exercise as a lemma.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Previous lemma: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forall lst1 lst2, rev (lst1 @ lst2) = rev lst2 @ rev lst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5c5eec699_0_157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Proofs About Programs: Solutions</a:t>
            </a:r>
            <a:endParaRPr/>
          </a:p>
        </p:txBody>
      </p:sp>
      <p:sp>
        <p:nvSpPr>
          <p:cNvPr id="508" name="Google Shape;508;g75c5eec699_0_157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Claim: forall lst, rev (rev lst) = lst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Proof: by induction on lst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P(lst) = rev (rev lst) = lst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Base case: lst = []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Show: rev (rev []) = []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rev (rev [])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   { eval rev, twice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[]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Inductive case: lst = h :: 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Show: rev (rev (h :: t)) = h :: 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IH: rev (rev t) = 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rev (rev (h :: t))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   { eval rev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rev (rev t @ [h])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   { exercise 3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rev [h] @ rev (rev t)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   { IH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rev [h] @ 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   { eval rev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[h] @ 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=   { eval @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h :: 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 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Courier"/>
                <a:ea typeface="Courier"/>
                <a:cs typeface="Courier"/>
                <a:sym typeface="Courier"/>
              </a:rPr>
              <a:t>QED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6a438403_1_0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900"/>
              <a:buFont typeface="Calibri"/>
              <a:buNone/>
            </a:pPr>
            <a:r>
              <a:rPr lang="en-US"/>
              <a:t>Efficiency: Review</a:t>
            </a:r>
            <a:endParaRPr/>
          </a:p>
        </p:txBody>
      </p:sp>
      <p:sp>
        <p:nvSpPr>
          <p:cNvPr id="129" name="Google Shape;129;g6c6a438403_1_0"/>
          <p:cNvSpPr txBox="1"/>
          <p:nvPr>
            <p:ph idx="1" type="body"/>
          </p:nvPr>
        </p:nvSpPr>
        <p:spPr>
          <a:xfrm>
            <a:off x="502925" y="1731475"/>
            <a:ext cx="9052500" cy="54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000000"/>
                </a:solidFill>
              </a:rPr>
              <a:t>Properties of Big Oh:</a:t>
            </a:r>
            <a:endParaRPr sz="3000">
              <a:solidFill>
                <a:srgbClr val="000000"/>
              </a:solidFill>
            </a:endParaRPr>
          </a:p>
          <a:p>
            <a:pPr indent="-382059" lvl="0" marL="38205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90"/>
              <a:buChar char="•"/>
            </a:pPr>
            <a:r>
              <a:rPr lang="en-US" sz="2790">
                <a:solidFill>
                  <a:schemeClr val="accent1"/>
                </a:solidFill>
              </a:rPr>
              <a:t>Reflexive: </a:t>
            </a:r>
            <a:r>
              <a:rPr lang="en-US" sz="2790"/>
              <a:t>f = O(f)</a:t>
            </a:r>
            <a:endParaRPr/>
          </a:p>
          <a:p>
            <a:pPr indent="-382059" lvl="0" marL="382059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accent1"/>
              </a:buClr>
              <a:buSzPts val="2790"/>
              <a:buChar char="•"/>
            </a:pPr>
            <a:r>
              <a:rPr lang="en-US" sz="2790">
                <a:solidFill>
                  <a:schemeClr val="accent1"/>
                </a:solidFill>
              </a:rPr>
              <a:t>Transitive: </a:t>
            </a:r>
            <a:r>
              <a:rPr lang="en-US" sz="2790"/>
              <a:t>if f = O(g) and g = O(h) then f = O(h)</a:t>
            </a:r>
            <a:endParaRPr/>
          </a:p>
          <a:p>
            <a:pPr indent="-382059" lvl="0" marL="382059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accent1"/>
              </a:buClr>
              <a:buSzPts val="2790"/>
              <a:buChar char="•"/>
            </a:pPr>
            <a:r>
              <a:rPr lang="en-US" sz="2790">
                <a:solidFill>
                  <a:schemeClr val="accent1"/>
                </a:solidFill>
              </a:rPr>
              <a:t>Ignores constants: </a:t>
            </a:r>
            <a:endParaRPr/>
          </a:p>
          <a:p>
            <a:pPr indent="-318382" lvl="1" marL="827794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Char char="–"/>
            </a:pPr>
            <a:r>
              <a:rPr lang="en-US" sz="2402"/>
              <a:t>c * O(f) = O(f)</a:t>
            </a:r>
            <a:endParaRPr/>
          </a:p>
          <a:p>
            <a:pPr indent="-318382" lvl="1" marL="827794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Char char="–"/>
            </a:pPr>
            <a:r>
              <a:rPr lang="en-US" sz="2402"/>
              <a:t>O(c * f) = O(f)</a:t>
            </a:r>
            <a:endParaRPr/>
          </a:p>
          <a:p>
            <a:pPr indent="-382059" lvl="0" marL="382059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accent1"/>
              </a:buClr>
              <a:buSzPts val="2790"/>
              <a:buChar char="•"/>
            </a:pPr>
            <a:r>
              <a:rPr lang="en-US" sz="2790">
                <a:solidFill>
                  <a:schemeClr val="accent1"/>
                </a:solidFill>
              </a:rPr>
              <a:t>Distributes over + and *:</a:t>
            </a:r>
            <a:endParaRPr/>
          </a:p>
          <a:p>
            <a:pPr indent="-318382" lvl="1" marL="827794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Char char="–"/>
            </a:pPr>
            <a:r>
              <a:rPr lang="en-US" sz="2402"/>
              <a:t>O(f) + O(g) = O(f + g)</a:t>
            </a:r>
            <a:endParaRPr/>
          </a:p>
          <a:p>
            <a:pPr indent="-318382" lvl="1" marL="827794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Char char="–"/>
            </a:pPr>
            <a:r>
              <a:rPr lang="en-US" sz="2402"/>
              <a:t>O(f) * O(g) = O(f * g)</a:t>
            </a:r>
            <a:br>
              <a:rPr lang="en-US" sz="2402"/>
            </a:br>
            <a:r>
              <a:rPr lang="en-US" sz="2402"/>
              <a:t>where f </a:t>
            </a:r>
            <a:r>
              <a:rPr i="1" lang="en-US" sz="2402"/>
              <a:t>op</a:t>
            </a:r>
            <a:r>
              <a:rPr lang="en-US" sz="2402"/>
              <a:t> g means (fun n -&gt; f(n) </a:t>
            </a:r>
            <a:r>
              <a:rPr i="1" lang="en-US" sz="2402"/>
              <a:t>op</a:t>
            </a:r>
            <a:r>
              <a:rPr lang="en-US" sz="2402"/>
              <a:t> g(n))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dk1"/>
              </a:buClr>
              <a:buSzPts val="2790"/>
              <a:buNone/>
            </a:pPr>
            <a:r>
              <a:t/>
            </a:r>
            <a:endParaRPr sz="2790"/>
          </a:p>
          <a:p>
            <a:pPr indent="0" lvl="0" marL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dk1"/>
              </a:buClr>
              <a:buSzPts val="2790"/>
              <a:buNone/>
            </a:pPr>
            <a:r>
              <a:rPr lang="en-US" sz="2790"/>
              <a:t>Useful to memorize these equalities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dk1"/>
              </a:buClr>
              <a:buSzPts val="2790"/>
              <a:buNone/>
            </a:pPr>
            <a:r>
              <a:rPr lang="en-US" sz="2790"/>
              <a:t>Also useful to be able to prove them if asked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bffc02383_6_2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n-US"/>
              <a:t>Proofs About Programs: Solutions</a:t>
            </a:r>
            <a:endParaRPr/>
          </a:p>
        </p:txBody>
      </p:sp>
      <p:sp>
        <p:nvSpPr>
          <p:cNvPr id="515" name="Google Shape;515;g6bffc02383_6_2"/>
          <p:cNvSpPr txBox="1"/>
          <p:nvPr>
            <p:ph idx="2" type="body"/>
          </p:nvPr>
        </p:nvSpPr>
        <p:spPr>
          <a:xfrm>
            <a:off x="502925" y="1866824"/>
            <a:ext cx="4444200" cy="50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Claim: forall lst, rev (rev lst) = lst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Proof: by induction on lst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P(lst) = rev (rev lst) = lst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Base case: lst = []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Show: rev (rev []) = []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  rev (rev []) 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=   { eval rev, twice }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  []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Inductive case: lst = h :: t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Show: rev (rev (h :: t)) = h :: t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IH: rev (rev t) = t</a:t>
            </a:r>
            <a:endParaRPr sz="1600"/>
          </a:p>
        </p:txBody>
      </p:sp>
      <p:sp>
        <p:nvSpPr>
          <p:cNvPr id="516" name="Google Shape;516;g6bffc02383_6_2"/>
          <p:cNvSpPr txBox="1"/>
          <p:nvPr>
            <p:ph idx="4" type="body"/>
          </p:nvPr>
        </p:nvSpPr>
        <p:spPr>
          <a:xfrm>
            <a:off x="5109525" y="1866949"/>
            <a:ext cx="4446000" cy="50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  rev (rev (h :: t))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=   { eval rev }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  rev (rev t @ [h])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=   { exercise 3 }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  rev [h] @ rev (rev t)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=   { IH }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  rev [h] @ t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=   { eval rev }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  [h] @ t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=   { eval @ }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  h :: t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endParaRPr sz="1600">
              <a:solidFill>
                <a:srgbClr val="24292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SzPts val="2700"/>
              <a:buNone/>
            </a:pPr>
            <a:r>
              <a:rPr lang="en-US" sz="16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rPr>
              <a:t>QED</a:t>
            </a:r>
            <a:endParaRPr sz="1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c4c543174_0_56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/>
              <a:t>Q&amp;A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c5eec699_0_116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Efficiency: Exercises</a:t>
            </a:r>
            <a:endParaRPr/>
          </a:p>
        </p:txBody>
      </p:sp>
      <p:sp>
        <p:nvSpPr>
          <p:cNvPr id="136" name="Google Shape;136;g75c5eec699_0_116"/>
          <p:cNvSpPr txBox="1"/>
          <p:nvPr>
            <p:ph idx="1" type="body"/>
          </p:nvPr>
        </p:nvSpPr>
        <p:spPr>
          <a:xfrm>
            <a:off x="502920" y="1813560"/>
            <a:ext cx="90525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Show that 2n + 1 is O(n)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If n is the number of elements in the </a:t>
            </a:r>
            <a:r>
              <a:rPr lang="en-US" u="sng"/>
              <a:t>output</a:t>
            </a:r>
            <a:r>
              <a:rPr lang="en-US"/>
              <a:t> list, what is the running time of this function?</a:t>
            </a:r>
            <a:endParaRPr/>
          </a:p>
        </p:txBody>
      </p:sp>
      <p:pic>
        <p:nvPicPr>
          <p:cNvPr id="137" name="Google Shape;137;g75c5eec699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575" y="5048300"/>
            <a:ext cx="9052500" cy="120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ffc02383_3_6"/>
          <p:cNvSpPr txBox="1"/>
          <p:nvPr>
            <p:ph idx="1" type="body"/>
          </p:nvPr>
        </p:nvSpPr>
        <p:spPr>
          <a:xfrm>
            <a:off x="4845875" y="1825850"/>
            <a:ext cx="50358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Let c = 3, n = 1.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We want to show that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2n + 1 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≤ 3n whenever n ≥ 1.</a:t>
            </a:r>
            <a:endParaRPr sz="3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2(1) + 1 = 3</a:t>
            </a:r>
            <a:endParaRPr sz="3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3(1) = 3</a:t>
            </a:r>
            <a:endParaRPr sz="3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≤ 3</a:t>
            </a:r>
            <a:endParaRPr sz="3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6bffc02383_3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00" y="2034875"/>
            <a:ext cx="4006400" cy="388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6bffc02383_3_6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Exercise: Show that 2n + 1 is O(n)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ffc02383_3_16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Exercise: flatten runtime</a:t>
            </a:r>
            <a:endParaRPr/>
          </a:p>
        </p:txBody>
      </p:sp>
      <p:sp>
        <p:nvSpPr>
          <p:cNvPr id="152" name="Google Shape;152;g6bffc02383_3_16"/>
          <p:cNvSpPr txBox="1"/>
          <p:nvPr>
            <p:ph idx="1" type="body"/>
          </p:nvPr>
        </p:nvSpPr>
        <p:spPr>
          <a:xfrm>
            <a:off x="502925" y="1606649"/>
            <a:ext cx="9052500" cy="5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Usually we state runtime in terms of input size. But since we’re operating on an </a:t>
            </a:r>
            <a:r>
              <a:rPr lang="en-US" sz="3000">
                <a:latin typeface="Courier"/>
                <a:ea typeface="Courier"/>
                <a:cs typeface="Courier"/>
                <a:sym typeface="Courier"/>
              </a:rPr>
              <a:t>‘a list list</a:t>
            </a:r>
            <a:r>
              <a:rPr lang="en-US" sz="3000"/>
              <a:t>, the runtime depends not only on the size of the list of lists, but the size of the sub-lists (since @ is linear in the size of the sub-lists).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The number of elements in the output list is the sum of the number of elements in each sublist. We call </a:t>
            </a:r>
            <a:r>
              <a:rPr lang="en-US" sz="3000">
                <a:latin typeface="Courier"/>
                <a:ea typeface="Courier"/>
                <a:cs typeface="Courier"/>
                <a:sym typeface="Courier"/>
              </a:rPr>
              <a:t>flatten</a:t>
            </a:r>
            <a:r>
              <a:rPr lang="en-US" sz="3000"/>
              <a:t> once for every sub-list, and each call to @ is linear in the size of that sublist, so runtime is linear in the size of the output: O(n).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2014-08-25T19:49:24Z</dcterms:created>
  <dc:creator>Michael Clarkson</dc:creator>
</cp:coreProperties>
</file>