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0"/>
  </p:notesMasterIdLst>
  <p:sldIdLst>
    <p:sldId id="256" r:id="rId2"/>
    <p:sldId id="298" r:id="rId3"/>
    <p:sldId id="299" r:id="rId4"/>
    <p:sldId id="300" r:id="rId5"/>
    <p:sldId id="302" r:id="rId6"/>
    <p:sldId id="304" r:id="rId7"/>
    <p:sldId id="305" r:id="rId8"/>
    <p:sldId id="306" r:id="rId9"/>
    <p:sldId id="307" r:id="rId10"/>
    <p:sldId id="308" r:id="rId11"/>
    <p:sldId id="310" r:id="rId12"/>
    <p:sldId id="258" r:id="rId13"/>
    <p:sldId id="261" r:id="rId14"/>
    <p:sldId id="260" r:id="rId15"/>
    <p:sldId id="263" r:id="rId16"/>
    <p:sldId id="264" r:id="rId17"/>
    <p:sldId id="267" r:id="rId18"/>
    <p:sldId id="266" r:id="rId19"/>
    <p:sldId id="269" r:id="rId20"/>
    <p:sldId id="271" r:id="rId21"/>
    <p:sldId id="274" r:id="rId22"/>
    <p:sldId id="275" r:id="rId23"/>
    <p:sldId id="276" r:id="rId24"/>
    <p:sldId id="277" r:id="rId25"/>
    <p:sldId id="278" r:id="rId26"/>
    <p:sldId id="295" r:id="rId27"/>
    <p:sldId id="296" r:id="rId28"/>
    <p:sldId id="523" r:id="rId29"/>
    <p:sldId id="522" r:id="rId30"/>
    <p:sldId id="519" r:id="rId31"/>
    <p:sldId id="520" r:id="rId32"/>
    <p:sldId id="524" r:id="rId33"/>
    <p:sldId id="282" r:id="rId34"/>
    <p:sldId id="283" r:id="rId35"/>
    <p:sldId id="312" r:id="rId36"/>
    <p:sldId id="311" r:id="rId37"/>
    <p:sldId id="521" r:id="rId38"/>
    <p:sldId id="290" r:id="rId39"/>
  </p:sldIdLst>
  <p:sldSz cx="9144000" cy="6858000" type="screen4x3"/>
  <p:notesSz cx="6858000" cy="9144000"/>
  <p:defaultTextStyle>
    <a:defPPr>
      <a:defRPr lang="en-US"/>
    </a:defPPr>
    <a:lvl1pPr marL="0" algn="l" defTabSz="457092" rtl="0" eaLnBrk="1" latinLnBrk="0" hangingPunct="1">
      <a:defRPr sz="1800" kern="1200">
        <a:solidFill>
          <a:schemeClr val="tx1"/>
        </a:solidFill>
        <a:latin typeface="+mn-lt"/>
        <a:ea typeface="+mn-ea"/>
        <a:cs typeface="+mn-cs"/>
      </a:defRPr>
    </a:lvl1pPr>
    <a:lvl2pPr marL="457092" algn="l" defTabSz="457092" rtl="0" eaLnBrk="1" latinLnBrk="0" hangingPunct="1">
      <a:defRPr sz="1800" kern="1200">
        <a:solidFill>
          <a:schemeClr val="tx1"/>
        </a:solidFill>
        <a:latin typeface="+mn-lt"/>
        <a:ea typeface="+mn-ea"/>
        <a:cs typeface="+mn-cs"/>
      </a:defRPr>
    </a:lvl2pPr>
    <a:lvl3pPr marL="914186" algn="l" defTabSz="457092" rtl="0" eaLnBrk="1" latinLnBrk="0" hangingPunct="1">
      <a:defRPr sz="1800" kern="1200">
        <a:solidFill>
          <a:schemeClr val="tx1"/>
        </a:solidFill>
        <a:latin typeface="+mn-lt"/>
        <a:ea typeface="+mn-ea"/>
        <a:cs typeface="+mn-cs"/>
      </a:defRPr>
    </a:lvl3pPr>
    <a:lvl4pPr marL="1371279" algn="l" defTabSz="457092" rtl="0" eaLnBrk="1" latinLnBrk="0" hangingPunct="1">
      <a:defRPr sz="1800" kern="1200">
        <a:solidFill>
          <a:schemeClr val="tx1"/>
        </a:solidFill>
        <a:latin typeface="+mn-lt"/>
        <a:ea typeface="+mn-ea"/>
        <a:cs typeface="+mn-cs"/>
      </a:defRPr>
    </a:lvl4pPr>
    <a:lvl5pPr marL="1828373" algn="l" defTabSz="457092" rtl="0" eaLnBrk="1" latinLnBrk="0" hangingPunct="1">
      <a:defRPr sz="1800" kern="1200">
        <a:solidFill>
          <a:schemeClr val="tx1"/>
        </a:solidFill>
        <a:latin typeface="+mn-lt"/>
        <a:ea typeface="+mn-ea"/>
        <a:cs typeface="+mn-cs"/>
      </a:defRPr>
    </a:lvl5pPr>
    <a:lvl6pPr marL="2285466" algn="l" defTabSz="457092" rtl="0" eaLnBrk="1" latinLnBrk="0" hangingPunct="1">
      <a:defRPr sz="1800" kern="1200">
        <a:solidFill>
          <a:schemeClr val="tx1"/>
        </a:solidFill>
        <a:latin typeface="+mn-lt"/>
        <a:ea typeface="+mn-ea"/>
        <a:cs typeface="+mn-cs"/>
      </a:defRPr>
    </a:lvl6pPr>
    <a:lvl7pPr marL="2742558" algn="l" defTabSz="457092" rtl="0" eaLnBrk="1" latinLnBrk="0" hangingPunct="1">
      <a:defRPr sz="1800" kern="1200">
        <a:solidFill>
          <a:schemeClr val="tx1"/>
        </a:solidFill>
        <a:latin typeface="+mn-lt"/>
        <a:ea typeface="+mn-ea"/>
        <a:cs typeface="+mn-cs"/>
      </a:defRPr>
    </a:lvl7pPr>
    <a:lvl8pPr marL="3199652" algn="l" defTabSz="457092" rtl="0" eaLnBrk="1" latinLnBrk="0" hangingPunct="1">
      <a:defRPr sz="1800" kern="1200">
        <a:solidFill>
          <a:schemeClr val="tx1"/>
        </a:solidFill>
        <a:latin typeface="+mn-lt"/>
        <a:ea typeface="+mn-ea"/>
        <a:cs typeface="+mn-cs"/>
      </a:defRPr>
    </a:lvl8pPr>
    <a:lvl9pPr marL="3656744" algn="l" defTabSz="45709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7F7F7F"/>
    <a:srgbClr val="FFFF99"/>
    <a:srgbClr val="FFFF66"/>
    <a:srgbClr val="CCFF66"/>
    <a:srgbClr val="66FFCC"/>
    <a:srgbClr val="B31B1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063"/>
    <p:restoredTop sz="73469"/>
  </p:normalViewPr>
  <p:slideViewPr>
    <p:cSldViewPr snapToGrid="0" snapToObjects="1">
      <p:cViewPr varScale="1">
        <p:scale>
          <a:sx n="92" d="100"/>
          <a:sy n="92" d="100"/>
        </p:scale>
        <p:origin x="3096"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67F125-181F-9A48-A24E-AAD89CB055B5}" type="datetimeFigureOut">
              <a:rPr lang="en-US" smtClean="0"/>
              <a:t>1/20/20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975FD5-AB21-4C45-BFE8-1D3F02B463E2}" type="slidenum">
              <a:rPr lang="en-US" smtClean="0"/>
              <a:t>‹#›</a:t>
            </a:fld>
            <a:endParaRPr lang="en-US"/>
          </a:p>
        </p:txBody>
      </p:sp>
    </p:spTree>
    <p:extLst>
      <p:ext uri="{BB962C8B-B14F-4D97-AF65-F5344CB8AC3E}">
        <p14:creationId xmlns:p14="http://schemas.microsoft.com/office/powerpoint/2010/main" val="1844735675"/>
      </p:ext>
    </p:extLst>
  </p:cSld>
  <p:clrMap bg1="lt1" tx1="dk1" bg2="lt2" tx2="dk2" accent1="accent1" accent2="accent2" accent3="accent3" accent4="accent4" accent5="accent5" accent6="accent6" hlink="hlink" folHlink="folHlink"/>
  <p:notesStyle>
    <a:lvl1pPr marL="0" algn="l" defTabSz="457092" rtl="0" eaLnBrk="1" latinLnBrk="0" hangingPunct="1">
      <a:defRPr sz="1200" kern="1200">
        <a:solidFill>
          <a:schemeClr val="tx1"/>
        </a:solidFill>
        <a:latin typeface="+mn-lt"/>
        <a:ea typeface="+mn-ea"/>
        <a:cs typeface="+mn-cs"/>
      </a:defRPr>
    </a:lvl1pPr>
    <a:lvl2pPr marL="457092" algn="l" defTabSz="457092" rtl="0" eaLnBrk="1" latinLnBrk="0" hangingPunct="1">
      <a:defRPr sz="1200" kern="1200">
        <a:solidFill>
          <a:schemeClr val="tx1"/>
        </a:solidFill>
        <a:latin typeface="+mn-lt"/>
        <a:ea typeface="+mn-ea"/>
        <a:cs typeface="+mn-cs"/>
      </a:defRPr>
    </a:lvl2pPr>
    <a:lvl3pPr marL="914186" algn="l" defTabSz="457092" rtl="0" eaLnBrk="1" latinLnBrk="0" hangingPunct="1">
      <a:defRPr sz="1200" kern="1200">
        <a:solidFill>
          <a:schemeClr val="tx1"/>
        </a:solidFill>
        <a:latin typeface="+mn-lt"/>
        <a:ea typeface="+mn-ea"/>
        <a:cs typeface="+mn-cs"/>
      </a:defRPr>
    </a:lvl3pPr>
    <a:lvl4pPr marL="1371279" algn="l" defTabSz="457092" rtl="0" eaLnBrk="1" latinLnBrk="0" hangingPunct="1">
      <a:defRPr sz="1200" kern="1200">
        <a:solidFill>
          <a:schemeClr val="tx1"/>
        </a:solidFill>
        <a:latin typeface="+mn-lt"/>
        <a:ea typeface="+mn-ea"/>
        <a:cs typeface="+mn-cs"/>
      </a:defRPr>
    </a:lvl4pPr>
    <a:lvl5pPr marL="1828373" algn="l" defTabSz="457092" rtl="0" eaLnBrk="1" latinLnBrk="0" hangingPunct="1">
      <a:defRPr sz="1200" kern="1200">
        <a:solidFill>
          <a:schemeClr val="tx1"/>
        </a:solidFill>
        <a:latin typeface="+mn-lt"/>
        <a:ea typeface="+mn-ea"/>
        <a:cs typeface="+mn-cs"/>
      </a:defRPr>
    </a:lvl5pPr>
    <a:lvl6pPr marL="2285466" algn="l" defTabSz="457092" rtl="0" eaLnBrk="1" latinLnBrk="0" hangingPunct="1">
      <a:defRPr sz="1200" kern="1200">
        <a:solidFill>
          <a:schemeClr val="tx1"/>
        </a:solidFill>
        <a:latin typeface="+mn-lt"/>
        <a:ea typeface="+mn-ea"/>
        <a:cs typeface="+mn-cs"/>
      </a:defRPr>
    </a:lvl6pPr>
    <a:lvl7pPr marL="2742558" algn="l" defTabSz="457092" rtl="0" eaLnBrk="1" latinLnBrk="0" hangingPunct="1">
      <a:defRPr sz="1200" kern="1200">
        <a:solidFill>
          <a:schemeClr val="tx1"/>
        </a:solidFill>
        <a:latin typeface="+mn-lt"/>
        <a:ea typeface="+mn-ea"/>
        <a:cs typeface="+mn-cs"/>
      </a:defRPr>
    </a:lvl7pPr>
    <a:lvl8pPr marL="3199652" algn="l" defTabSz="457092" rtl="0" eaLnBrk="1" latinLnBrk="0" hangingPunct="1">
      <a:defRPr sz="1200" kern="1200">
        <a:solidFill>
          <a:schemeClr val="tx1"/>
        </a:solidFill>
        <a:latin typeface="+mn-lt"/>
        <a:ea typeface="+mn-ea"/>
        <a:cs typeface="+mn-cs"/>
      </a:defRPr>
    </a:lvl8pPr>
    <a:lvl9pPr marL="3656744" algn="l" defTabSz="45709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975FD5-AB21-4C45-BFE8-1D3F02B463E2}" type="slidenum">
              <a:rPr lang="en-US" smtClean="0"/>
              <a:t>1</a:t>
            </a:fld>
            <a:endParaRPr lang="en-US"/>
          </a:p>
        </p:txBody>
      </p:sp>
    </p:spTree>
    <p:extLst>
      <p:ext uri="{BB962C8B-B14F-4D97-AF65-F5344CB8AC3E}">
        <p14:creationId xmlns:p14="http://schemas.microsoft.com/office/powerpoint/2010/main" val="32035756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brings you to 3110?</a:t>
            </a:r>
          </a:p>
          <a:p>
            <a:r>
              <a:rPr lang="en-US" dirty="0"/>
              <a:t>I ask because you’re going to need a WHY.</a:t>
            </a:r>
          </a:p>
          <a:p>
            <a:r>
              <a:rPr lang="en-US" dirty="0"/>
              <a:t>When the going gets tough, when you’re hunting down a bug at 2 am, in mid-November when the skies get gray, you’re going to need a why.</a:t>
            </a:r>
          </a:p>
          <a:p>
            <a:r>
              <a:rPr lang="en-US" dirty="0"/>
              <a:t>For…</a:t>
            </a:r>
          </a:p>
          <a:p>
            <a:pPr marL="171450" indent="-171450">
              <a:buFontTx/>
              <a:buChar char="-"/>
            </a:pPr>
            <a:r>
              <a:rPr lang="en-US" dirty="0"/>
              <a:t>You?  Your family?</a:t>
            </a:r>
          </a:p>
          <a:p>
            <a:pPr marL="171450" indent="-171450">
              <a:buFontTx/>
              <a:buChar char="-"/>
            </a:pPr>
            <a:r>
              <a:rPr lang="en-US" dirty="0"/>
              <a:t>Because you love to program?</a:t>
            </a:r>
          </a:p>
          <a:p>
            <a:pPr marL="171450" indent="-171450">
              <a:buFontTx/>
              <a:buChar char="-"/>
            </a:pPr>
            <a:r>
              <a:rPr lang="en-US" dirty="0"/>
              <a:t>Because a career in CS sounds great?</a:t>
            </a:r>
          </a:p>
          <a:p>
            <a:pPr marL="0" indent="0">
              <a:buFontTx/>
              <a:buNone/>
            </a:pPr>
            <a:endParaRPr lang="en-US" dirty="0"/>
          </a:p>
          <a:p>
            <a:pPr marL="0" indent="0">
              <a:buFontTx/>
              <a:buNone/>
            </a:pPr>
            <a:r>
              <a:rPr lang="en-US" dirty="0"/>
              <a:t>Whatever it is, you’re </a:t>
            </a:r>
            <a:r>
              <a:rPr lang="en-US" dirty="0" err="1"/>
              <a:t>gonna</a:t>
            </a:r>
            <a:r>
              <a:rPr lang="en-US" dirty="0"/>
              <a:t> need that WHY.  So I want you to think about that over the weekend.  We’ll talk about it again next week.</a:t>
            </a:r>
          </a:p>
          <a:p>
            <a:pPr marL="0" indent="0">
              <a:buFontTx/>
              <a:buNone/>
            </a:pPr>
            <a:endParaRPr lang="en-US" dirty="0"/>
          </a:p>
          <a:p>
            <a:pPr marL="0" indent="0">
              <a:buFontTx/>
              <a:buNone/>
            </a:pPr>
            <a:r>
              <a:rPr lang="en-US" dirty="0"/>
              <a:t>But, here’s why you need that WHY…</a:t>
            </a:r>
          </a:p>
        </p:txBody>
      </p:sp>
      <p:sp>
        <p:nvSpPr>
          <p:cNvPr id="4" name="Slide Number Placeholder 3"/>
          <p:cNvSpPr>
            <a:spLocks noGrp="1"/>
          </p:cNvSpPr>
          <p:nvPr>
            <p:ph type="sldNum" sz="quarter" idx="5"/>
          </p:nvPr>
        </p:nvSpPr>
        <p:spPr/>
        <p:txBody>
          <a:bodyPr/>
          <a:lstStyle/>
          <a:p>
            <a:fld id="{B7975FD5-AB21-4C45-BFE8-1D3F02B463E2}" type="slidenum">
              <a:rPr lang="en-US" smtClean="0"/>
              <a:t>29</a:t>
            </a:fld>
            <a:endParaRPr lang="en-US"/>
          </a:p>
        </p:txBody>
      </p:sp>
    </p:spTree>
    <p:extLst>
      <p:ext uri="{BB962C8B-B14F-4D97-AF65-F5344CB8AC3E}">
        <p14:creationId xmlns:p14="http://schemas.microsoft.com/office/powerpoint/2010/main" val="19813010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Important to convey this because it’s the first time some of you will have had me in 2110 then immediately in 3110.</a:t>
            </a:r>
          </a:p>
          <a:p>
            <a:r>
              <a:rPr lang="en-US" dirty="0"/>
              <a:t>I want your expectations to be informed by reality.</a:t>
            </a:r>
          </a:p>
        </p:txBody>
      </p:sp>
      <p:sp>
        <p:nvSpPr>
          <p:cNvPr id="4" name="Slide Number Placeholder 3"/>
          <p:cNvSpPr>
            <a:spLocks noGrp="1"/>
          </p:cNvSpPr>
          <p:nvPr>
            <p:ph type="sldNum" sz="quarter" idx="5"/>
          </p:nvPr>
        </p:nvSpPr>
        <p:spPr/>
        <p:txBody>
          <a:bodyPr/>
          <a:lstStyle/>
          <a:p>
            <a:fld id="{B7975FD5-AB21-4C45-BFE8-1D3F02B463E2}" type="slidenum">
              <a:rPr lang="en-US" smtClean="0"/>
              <a:t>30</a:t>
            </a:fld>
            <a:endParaRPr lang="en-US"/>
          </a:p>
        </p:txBody>
      </p:sp>
    </p:spTree>
    <p:extLst>
      <p:ext uri="{BB962C8B-B14F-4D97-AF65-F5344CB8AC3E}">
        <p14:creationId xmlns:p14="http://schemas.microsoft.com/office/powerpoint/2010/main" val="989336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you been taught how to read graphs?  First read the title, then y axis, then x axis labels.</a:t>
            </a:r>
          </a:p>
        </p:txBody>
      </p:sp>
      <p:sp>
        <p:nvSpPr>
          <p:cNvPr id="4" name="Slide Number Placeholder 3"/>
          <p:cNvSpPr>
            <a:spLocks noGrp="1"/>
          </p:cNvSpPr>
          <p:nvPr>
            <p:ph type="sldNum" sz="quarter" idx="5"/>
          </p:nvPr>
        </p:nvSpPr>
        <p:spPr/>
        <p:txBody>
          <a:bodyPr/>
          <a:lstStyle/>
          <a:p>
            <a:fld id="{B7975FD5-AB21-4C45-BFE8-1D3F02B463E2}" type="slidenum">
              <a:rPr lang="en-US" smtClean="0"/>
              <a:t>31</a:t>
            </a:fld>
            <a:endParaRPr lang="en-US"/>
          </a:p>
        </p:txBody>
      </p:sp>
    </p:spTree>
    <p:extLst>
      <p:ext uri="{BB962C8B-B14F-4D97-AF65-F5344CB8AC3E}">
        <p14:creationId xmlns:p14="http://schemas.microsoft.com/office/powerpoint/2010/main" val="32469700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Actually that was for solving </a:t>
            </a:r>
            <a:r>
              <a:rPr lang="en-US" b="1" dirty="0"/>
              <a:t>all</a:t>
            </a:r>
            <a:r>
              <a:rPr lang="en-US" dirty="0"/>
              <a:t> the 3110 assignments, including the last portion that was worth about 20% called “excellent scope”.  I’m reducing that to only 5% this semester, so that if you want to opt out of writing as much code, you can do that; and if you want to really dig in and gets lots of coding experience, you can do that too.  If you completely skip the excellent scope all semester that ends up being worth less than 2% of your final grade; at the very most that could drop you by a 1/3 letter grade, but more likely it doesn’t make a difference.  So I’m expecting the 3110 numbers to drop dramatically.  (And maybe the next time I teach 2110 its numbers are going to rise.)</a:t>
            </a:r>
          </a:p>
        </p:txBody>
      </p:sp>
      <p:sp>
        <p:nvSpPr>
          <p:cNvPr id="4" name="Slide Number Placeholder 3"/>
          <p:cNvSpPr>
            <a:spLocks noGrp="1"/>
          </p:cNvSpPr>
          <p:nvPr>
            <p:ph type="sldNum" sz="quarter" idx="5"/>
          </p:nvPr>
        </p:nvSpPr>
        <p:spPr/>
        <p:txBody>
          <a:bodyPr/>
          <a:lstStyle/>
          <a:p>
            <a:fld id="{B7975FD5-AB21-4C45-BFE8-1D3F02B463E2}" type="slidenum">
              <a:rPr lang="en-US" smtClean="0"/>
              <a:t>32</a:t>
            </a:fld>
            <a:endParaRPr lang="en-US"/>
          </a:p>
        </p:txBody>
      </p:sp>
    </p:spTree>
    <p:extLst>
      <p:ext uri="{BB962C8B-B14F-4D97-AF65-F5344CB8AC3E}">
        <p14:creationId xmlns:p14="http://schemas.microsoft.com/office/powerpoint/2010/main" val="36551295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the lecture materials, homework, solutions – no information asymmetry on course materials.</a:t>
            </a:r>
          </a:p>
        </p:txBody>
      </p:sp>
      <p:sp>
        <p:nvSpPr>
          <p:cNvPr id="4" name="Slide Number Placeholder 3"/>
          <p:cNvSpPr>
            <a:spLocks noGrp="1"/>
          </p:cNvSpPr>
          <p:nvPr>
            <p:ph type="sldNum" sz="quarter" idx="5"/>
          </p:nvPr>
        </p:nvSpPr>
        <p:spPr/>
        <p:txBody>
          <a:bodyPr/>
          <a:lstStyle/>
          <a:p>
            <a:fld id="{B7975FD5-AB21-4C45-BFE8-1D3F02B463E2}" type="slidenum">
              <a:rPr lang="en-US" smtClean="0"/>
              <a:t>34</a:t>
            </a:fld>
            <a:endParaRPr lang="en-US"/>
          </a:p>
        </p:txBody>
      </p:sp>
    </p:spTree>
    <p:extLst>
      <p:ext uri="{BB962C8B-B14F-4D97-AF65-F5344CB8AC3E}">
        <p14:creationId xmlns:p14="http://schemas.microsoft.com/office/powerpoint/2010/main" val="17490782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Not trying to monetize your data</a:t>
            </a:r>
          </a:p>
          <a:p>
            <a:pPr marL="171450" indent="-171450">
              <a:buFontTx/>
              <a:buChar char="-"/>
            </a:pPr>
            <a:r>
              <a:rPr lang="en-US" dirty="0"/>
              <a:t>Experience more like modern social media</a:t>
            </a:r>
          </a:p>
          <a:p>
            <a:pPr marL="171450" indent="-171450">
              <a:buFontTx/>
              <a:buChar char="-"/>
            </a:pPr>
            <a:r>
              <a:rPr lang="en-US" dirty="0"/>
              <a:t>You can easily form your own chatrooms with other members of course</a:t>
            </a:r>
          </a:p>
          <a:p>
            <a:pPr marL="171450" indent="-171450">
              <a:buFontTx/>
              <a:buChar char="-"/>
            </a:pPr>
            <a:r>
              <a:rPr lang="en-US" dirty="0"/>
              <a:t>Reputation system: feeds into participation component of final grade</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B7975FD5-AB21-4C45-BFE8-1D3F02B463E2}" type="slidenum">
              <a:rPr lang="en-US" smtClean="0"/>
              <a:t>37</a:t>
            </a:fld>
            <a:endParaRPr lang="en-US"/>
          </a:p>
        </p:txBody>
      </p:sp>
    </p:spTree>
    <p:extLst>
      <p:ext uri="{BB962C8B-B14F-4D97-AF65-F5344CB8AC3E}">
        <p14:creationId xmlns:p14="http://schemas.microsoft.com/office/powerpoint/2010/main" val="7355411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pass out 1-page handout until very very end otherwise room will get rowdy.)</a:t>
            </a:r>
          </a:p>
          <a:p>
            <a:endParaRPr lang="en-US" dirty="0"/>
          </a:p>
          <a:p>
            <a:r>
              <a:rPr lang="en-US" dirty="0"/>
              <a:t>Are you excited? I AM!!!  b/c…</a:t>
            </a:r>
          </a:p>
        </p:txBody>
      </p:sp>
      <p:sp>
        <p:nvSpPr>
          <p:cNvPr id="4" name="Slide Number Placeholder 3"/>
          <p:cNvSpPr>
            <a:spLocks noGrp="1"/>
          </p:cNvSpPr>
          <p:nvPr>
            <p:ph type="sldNum" sz="quarter" idx="5"/>
          </p:nvPr>
        </p:nvSpPr>
        <p:spPr/>
        <p:txBody>
          <a:bodyPr/>
          <a:lstStyle/>
          <a:p>
            <a:fld id="{B7975FD5-AB21-4C45-BFE8-1D3F02B463E2}" type="slidenum">
              <a:rPr lang="en-US" smtClean="0"/>
              <a:t>38</a:t>
            </a:fld>
            <a:endParaRPr lang="en-US"/>
          </a:p>
        </p:txBody>
      </p:sp>
    </p:spTree>
    <p:extLst>
      <p:ext uri="{BB962C8B-B14F-4D97-AF65-F5344CB8AC3E}">
        <p14:creationId xmlns:p14="http://schemas.microsoft.com/office/powerpoint/2010/main" val="40492607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28:1 Grant/</a:t>
            </a:r>
            <a:r>
              <a:rPr lang="en-US" dirty="0" err="1"/>
              <a:t>Sackman</a:t>
            </a:r>
            <a:r>
              <a:rPr lang="en-US" dirty="0"/>
              <a:t> legend is misleading, or: How large is interpersonal variation really?.</a:t>
            </a:r>
          </a:p>
          <a:p>
            <a:r>
              <a:rPr lang="en-US" dirty="0"/>
              <a:t>By Lutz </a:t>
            </a:r>
            <a:r>
              <a:rPr lang="en-US" dirty="0" err="1"/>
              <a:t>Prechelt</a:t>
            </a:r>
            <a:r>
              <a:rPr lang="en-US" dirty="0"/>
              <a:t>, TR 1999-18, </a:t>
            </a:r>
            <a:r>
              <a:rPr lang="en-US" dirty="0" err="1"/>
              <a:t>Universitaet</a:t>
            </a:r>
            <a:r>
              <a:rPr lang="en-US" dirty="0"/>
              <a:t> Karlsruhe, Dec 20, 1999.</a:t>
            </a:r>
          </a:p>
        </p:txBody>
      </p:sp>
      <p:sp>
        <p:nvSpPr>
          <p:cNvPr id="4" name="Slide Number Placeholder 3"/>
          <p:cNvSpPr>
            <a:spLocks noGrp="1"/>
          </p:cNvSpPr>
          <p:nvPr>
            <p:ph type="sldNum" sz="quarter" idx="5"/>
          </p:nvPr>
        </p:nvSpPr>
        <p:spPr/>
        <p:txBody>
          <a:bodyPr/>
          <a:lstStyle/>
          <a:p>
            <a:fld id="{B7975FD5-AB21-4C45-BFE8-1D3F02B463E2}" type="slidenum">
              <a:rPr lang="en-US" smtClean="0"/>
              <a:t>4</a:t>
            </a:fld>
            <a:endParaRPr lang="en-US"/>
          </a:p>
        </p:txBody>
      </p:sp>
    </p:spTree>
    <p:extLst>
      <p:ext uri="{BB962C8B-B14F-4D97-AF65-F5344CB8AC3E}">
        <p14:creationId xmlns:p14="http://schemas.microsoft.com/office/powerpoint/2010/main" val="1747351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chemeClr val="accent3"/>
              </a:solidFill>
            </a:endParaRPr>
          </a:p>
        </p:txBody>
      </p:sp>
      <p:sp>
        <p:nvSpPr>
          <p:cNvPr id="4" name="Slide Number Placeholder 3"/>
          <p:cNvSpPr>
            <a:spLocks noGrp="1"/>
          </p:cNvSpPr>
          <p:nvPr>
            <p:ph type="sldNum" sz="quarter" idx="5"/>
          </p:nvPr>
        </p:nvSpPr>
        <p:spPr/>
        <p:txBody>
          <a:bodyPr/>
          <a:lstStyle/>
          <a:p>
            <a:fld id="{B7975FD5-AB21-4C45-BFE8-1D3F02B463E2}" type="slidenum">
              <a:rPr lang="en-US" smtClean="0"/>
              <a:t>6</a:t>
            </a:fld>
            <a:endParaRPr lang="en-US"/>
          </a:p>
        </p:txBody>
      </p:sp>
    </p:spTree>
    <p:extLst>
      <p:ext uri="{BB962C8B-B14F-4D97-AF65-F5344CB8AC3E}">
        <p14:creationId xmlns:p14="http://schemas.microsoft.com/office/powerpoint/2010/main" val="23828478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is the second reason for today’s music]</a:t>
            </a:r>
          </a:p>
          <a:p>
            <a:endParaRPr lang="en-US" baseline="0" dirty="0"/>
          </a:p>
          <a:p>
            <a:r>
              <a:rPr lang="en-US" baseline="0" dirty="0"/>
              <a:t>Read more about referential transparency in the text book reading for today!</a:t>
            </a:r>
          </a:p>
        </p:txBody>
      </p:sp>
      <p:sp>
        <p:nvSpPr>
          <p:cNvPr id="4" name="Slide Number Placeholder 3"/>
          <p:cNvSpPr>
            <a:spLocks noGrp="1"/>
          </p:cNvSpPr>
          <p:nvPr>
            <p:ph type="sldNum" sz="quarter" idx="10"/>
          </p:nvPr>
        </p:nvSpPr>
        <p:spPr/>
        <p:txBody>
          <a:bodyPr/>
          <a:lstStyle/>
          <a:p>
            <a:fld id="{B7975FD5-AB21-4C45-BFE8-1D3F02B463E2}" type="slidenum">
              <a:rPr lang="en-US" smtClean="0"/>
              <a:t>13</a:t>
            </a:fld>
            <a:endParaRPr lang="en-US"/>
          </a:p>
        </p:txBody>
      </p:sp>
    </p:spTree>
    <p:extLst>
      <p:ext uri="{BB962C8B-B14F-4D97-AF65-F5344CB8AC3E}">
        <p14:creationId xmlns:p14="http://schemas.microsoft.com/office/powerpoint/2010/main" val="31407749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B7975FD5-AB21-4C45-BFE8-1D3F02B463E2}" type="slidenum">
              <a:rPr lang="en-US" smtClean="0"/>
              <a:t>16</a:t>
            </a:fld>
            <a:endParaRPr lang="en-US"/>
          </a:p>
        </p:txBody>
      </p:sp>
    </p:spTree>
    <p:extLst>
      <p:ext uri="{BB962C8B-B14F-4D97-AF65-F5344CB8AC3E}">
        <p14:creationId xmlns:p14="http://schemas.microsoft.com/office/powerpoint/2010/main" val="29981401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spend much time on this slide.)</a:t>
            </a:r>
          </a:p>
          <a:p>
            <a:endParaRPr lang="en-US" dirty="0"/>
          </a:p>
          <a:p>
            <a:r>
              <a:rPr lang="en-US" dirty="0"/>
              <a:t>The type inference in C++ and</a:t>
            </a:r>
            <a:r>
              <a:rPr lang="en-US" baseline="0" dirty="0"/>
              <a:t> Java is to figure out how to instantiate type arguments</a:t>
            </a:r>
            <a:endParaRPr lang="en-US" dirty="0"/>
          </a:p>
        </p:txBody>
      </p:sp>
      <p:sp>
        <p:nvSpPr>
          <p:cNvPr id="4" name="Slide Number Placeholder 3"/>
          <p:cNvSpPr>
            <a:spLocks noGrp="1"/>
          </p:cNvSpPr>
          <p:nvPr>
            <p:ph type="sldNum" sz="quarter" idx="10"/>
          </p:nvPr>
        </p:nvSpPr>
        <p:spPr/>
        <p:txBody>
          <a:bodyPr/>
          <a:lstStyle/>
          <a:p>
            <a:fld id="{B7975FD5-AB21-4C45-BFE8-1D3F02B463E2}" type="slidenum">
              <a:rPr lang="en-US" smtClean="0"/>
              <a:t>19</a:t>
            </a:fld>
            <a:endParaRPr lang="en-US"/>
          </a:p>
        </p:txBody>
      </p:sp>
    </p:spTree>
    <p:extLst>
      <p:ext uri="{BB962C8B-B14F-4D97-AF65-F5344CB8AC3E}">
        <p14:creationId xmlns:p14="http://schemas.microsoft.com/office/powerpoint/2010/main" val="14130056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t>(Don’t spend much</a:t>
            </a:r>
            <a:r>
              <a:rPr lang="en-US" baseline="0" dirty="0"/>
              <a:t> time on this!)</a:t>
            </a:r>
            <a:endParaRPr lang="en-US" dirty="0"/>
          </a:p>
        </p:txBody>
      </p:sp>
      <p:sp>
        <p:nvSpPr>
          <p:cNvPr id="4" name="Slide Number Placeholder 3"/>
          <p:cNvSpPr>
            <a:spLocks noGrp="1"/>
          </p:cNvSpPr>
          <p:nvPr>
            <p:ph type="sldNum" sz="quarter" idx="10"/>
          </p:nvPr>
        </p:nvSpPr>
        <p:spPr/>
        <p:txBody>
          <a:bodyPr/>
          <a:lstStyle/>
          <a:p>
            <a:fld id="{B7975FD5-AB21-4C45-BFE8-1D3F02B463E2}" type="slidenum">
              <a:rPr lang="en-US" smtClean="0"/>
              <a:t>20</a:t>
            </a:fld>
            <a:endParaRPr lang="en-US"/>
          </a:p>
        </p:txBody>
      </p:sp>
    </p:spTree>
    <p:extLst>
      <p:ext uri="{BB962C8B-B14F-4D97-AF65-F5344CB8AC3E}">
        <p14:creationId xmlns:p14="http://schemas.microsoft.com/office/powerpoint/2010/main" val="13910879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Medieval pole arms:  no perfect weapon</a:t>
            </a:r>
          </a:p>
        </p:txBody>
      </p:sp>
      <p:sp>
        <p:nvSpPr>
          <p:cNvPr id="4" name="Slide Number Placeholder 3"/>
          <p:cNvSpPr>
            <a:spLocks noGrp="1"/>
          </p:cNvSpPr>
          <p:nvPr>
            <p:ph type="sldNum" sz="quarter" idx="5"/>
          </p:nvPr>
        </p:nvSpPr>
        <p:spPr/>
        <p:txBody>
          <a:bodyPr/>
          <a:lstStyle/>
          <a:p>
            <a:fld id="{B7975FD5-AB21-4C45-BFE8-1D3F02B463E2}" type="slidenum">
              <a:rPr lang="en-US" smtClean="0"/>
              <a:t>26</a:t>
            </a:fld>
            <a:endParaRPr lang="en-US"/>
          </a:p>
        </p:txBody>
      </p:sp>
    </p:spTree>
    <p:extLst>
      <p:ext uri="{BB962C8B-B14F-4D97-AF65-F5344CB8AC3E}">
        <p14:creationId xmlns:p14="http://schemas.microsoft.com/office/powerpoint/2010/main" val="18253226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a:t>Those were four reasons to study FP.  But let me turn the question around…</a:t>
            </a:r>
          </a:p>
        </p:txBody>
      </p:sp>
      <p:sp>
        <p:nvSpPr>
          <p:cNvPr id="4" name="Slide Number Placeholder 3"/>
          <p:cNvSpPr>
            <a:spLocks noGrp="1"/>
          </p:cNvSpPr>
          <p:nvPr>
            <p:ph type="sldNum" sz="quarter" idx="10"/>
          </p:nvPr>
        </p:nvSpPr>
        <p:spPr/>
        <p:txBody>
          <a:bodyPr/>
          <a:lstStyle/>
          <a:p>
            <a:fld id="{B7975FD5-AB21-4C45-BFE8-1D3F02B463E2}" type="slidenum">
              <a:rPr lang="en-US" smtClean="0"/>
              <a:t>28</a:t>
            </a:fld>
            <a:endParaRPr lang="en-US"/>
          </a:p>
        </p:txBody>
      </p:sp>
    </p:spTree>
    <p:extLst>
      <p:ext uri="{BB962C8B-B14F-4D97-AF65-F5344CB8AC3E}">
        <p14:creationId xmlns:p14="http://schemas.microsoft.com/office/powerpoint/2010/main" val="27107925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721303"/>
            <a:ext cx="6400800" cy="878490"/>
          </a:xfrm>
        </p:spPr>
        <p:txBody>
          <a:bodyPr>
            <a:normAutofit/>
          </a:bodyPr>
          <a:lstStyle>
            <a:lvl1pPr marL="0" indent="0" algn="ctr">
              <a:buNone/>
              <a:defRPr sz="3600" i="0">
                <a:solidFill>
                  <a:schemeClr val="accent1"/>
                </a:solidFill>
              </a:defRPr>
            </a:lvl1pPr>
            <a:lvl2pPr marL="457092" indent="0" algn="ctr">
              <a:buNone/>
              <a:defRPr>
                <a:solidFill>
                  <a:schemeClr val="tx1">
                    <a:tint val="75000"/>
                  </a:schemeClr>
                </a:solidFill>
              </a:defRPr>
            </a:lvl2pPr>
            <a:lvl3pPr marL="914186" indent="0" algn="ctr">
              <a:buNone/>
              <a:defRPr>
                <a:solidFill>
                  <a:schemeClr val="tx1">
                    <a:tint val="75000"/>
                  </a:schemeClr>
                </a:solidFill>
              </a:defRPr>
            </a:lvl3pPr>
            <a:lvl4pPr marL="1371279" indent="0" algn="ctr">
              <a:buNone/>
              <a:defRPr>
                <a:solidFill>
                  <a:schemeClr val="tx1">
                    <a:tint val="75000"/>
                  </a:schemeClr>
                </a:solidFill>
              </a:defRPr>
            </a:lvl4pPr>
            <a:lvl5pPr marL="1828373" indent="0" algn="ctr">
              <a:buNone/>
              <a:defRPr>
                <a:solidFill>
                  <a:schemeClr val="tx1">
                    <a:tint val="75000"/>
                  </a:schemeClr>
                </a:solidFill>
              </a:defRPr>
            </a:lvl5pPr>
            <a:lvl6pPr marL="2285466" indent="0" algn="ctr">
              <a:buNone/>
              <a:defRPr>
                <a:solidFill>
                  <a:schemeClr val="tx1">
                    <a:tint val="75000"/>
                  </a:schemeClr>
                </a:solidFill>
              </a:defRPr>
            </a:lvl6pPr>
            <a:lvl7pPr marL="2742558" indent="0" algn="ctr">
              <a:buNone/>
              <a:defRPr>
                <a:solidFill>
                  <a:schemeClr val="tx1">
                    <a:tint val="75000"/>
                  </a:schemeClr>
                </a:solidFill>
              </a:defRPr>
            </a:lvl7pPr>
            <a:lvl8pPr marL="3199652" indent="0" algn="ctr">
              <a:buNone/>
              <a:defRPr>
                <a:solidFill>
                  <a:schemeClr val="tx1">
                    <a:tint val="75000"/>
                  </a:schemeClr>
                </a:solidFill>
              </a:defRPr>
            </a:lvl8pPr>
            <a:lvl9pPr marL="3656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6331252-4874-F047-84B8-3D3EF8743E79}" type="datetimeFigureOut">
              <a:rPr lang="en-US" smtClean="0"/>
              <a:t>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F20DF3-DAE6-B84F-B38F-DFB8F4406A2B}" type="slidenum">
              <a:rPr lang="en-US" smtClean="0"/>
              <a:t>‹#›</a:t>
            </a:fld>
            <a:endParaRPr lang="en-US"/>
          </a:p>
        </p:txBody>
      </p:sp>
      <p:sp>
        <p:nvSpPr>
          <p:cNvPr id="12" name="Text Placeholder 11"/>
          <p:cNvSpPr>
            <a:spLocks noGrp="1"/>
          </p:cNvSpPr>
          <p:nvPr>
            <p:ph type="body" sz="quarter" idx="13"/>
          </p:nvPr>
        </p:nvSpPr>
        <p:spPr>
          <a:xfrm>
            <a:off x="1371600" y="5640551"/>
            <a:ext cx="6400800" cy="476469"/>
          </a:xfrm>
        </p:spPr>
        <p:txBody>
          <a:bodyPr>
            <a:normAutofit/>
          </a:bodyPr>
          <a:lstStyle>
            <a:lvl1pPr marL="0" indent="0" algn="ctr">
              <a:buNone/>
              <a:defRPr sz="1600"/>
            </a:lvl1pPr>
          </a:lstStyle>
          <a:p>
            <a:pPr lvl="0"/>
            <a:r>
              <a:rPr lang="en-US" dirty="0"/>
              <a:t>Click to edit Master text styles</a:t>
            </a:r>
          </a:p>
        </p:txBody>
      </p:sp>
      <p:sp>
        <p:nvSpPr>
          <p:cNvPr id="15" name="Text Placeholder 14"/>
          <p:cNvSpPr>
            <a:spLocks noGrp="1"/>
          </p:cNvSpPr>
          <p:nvPr>
            <p:ph type="body" sz="quarter" idx="14"/>
          </p:nvPr>
        </p:nvSpPr>
        <p:spPr>
          <a:xfrm>
            <a:off x="1371600" y="4151314"/>
            <a:ext cx="6400800" cy="1004887"/>
          </a:xfrm>
        </p:spPr>
        <p:txBody>
          <a:bodyPr/>
          <a:lstStyle>
            <a:lvl1pPr marL="0" indent="0" algn="ctr">
              <a:buNone/>
              <a:defRPr>
                <a:solidFill>
                  <a:srgbClr val="7F7F7F"/>
                </a:solidFill>
              </a:defRPr>
            </a:lvl1pPr>
          </a:lstStyle>
          <a:p>
            <a:pPr lvl="0"/>
            <a:endParaRPr lang="en-US" dirty="0"/>
          </a:p>
        </p:txBody>
      </p:sp>
      <p:pic>
        <p:nvPicPr>
          <p:cNvPr id="2" name="Picture 1" descr="cs3110_log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75141" y="398641"/>
            <a:ext cx="5657088" cy="1965960"/>
          </a:xfrm>
          <a:prstGeom prst="rect">
            <a:avLst/>
          </a:prstGeom>
        </p:spPr>
      </p:pic>
    </p:spTree>
    <p:extLst>
      <p:ext uri="{BB962C8B-B14F-4D97-AF65-F5344CB8AC3E}">
        <p14:creationId xmlns:p14="http://schemas.microsoft.com/office/powerpoint/2010/main" val="256449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331252-4874-F047-84B8-3D3EF8743E79}" type="datetimeFigureOut">
              <a:rPr lang="en-US" smtClean="0"/>
              <a:t>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F20DF3-DAE6-B84F-B38F-DFB8F4406A2B}" type="slidenum">
              <a:rPr lang="en-US" smtClean="0"/>
              <a:t>‹#›</a:t>
            </a:fld>
            <a:endParaRPr lang="en-US"/>
          </a:p>
        </p:txBody>
      </p:sp>
    </p:spTree>
    <p:extLst>
      <p:ext uri="{BB962C8B-B14F-4D97-AF65-F5344CB8AC3E}">
        <p14:creationId xmlns:p14="http://schemas.microsoft.com/office/powerpoint/2010/main" val="1498920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331252-4874-F047-84B8-3D3EF8743E79}" type="datetimeFigureOut">
              <a:rPr lang="en-US" smtClean="0"/>
              <a:t>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F20DF3-DAE6-B84F-B38F-DFB8F4406A2B}" type="slidenum">
              <a:rPr lang="en-US" smtClean="0"/>
              <a:t>‹#›</a:t>
            </a:fld>
            <a:endParaRPr lang="en-US"/>
          </a:p>
        </p:txBody>
      </p:sp>
    </p:spTree>
    <p:extLst>
      <p:ext uri="{BB962C8B-B14F-4D97-AF65-F5344CB8AC3E}">
        <p14:creationId xmlns:p14="http://schemas.microsoft.com/office/powerpoint/2010/main" val="2225064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331252-4874-F047-84B8-3D3EF8743E79}" type="datetimeFigureOut">
              <a:rPr lang="en-US" smtClean="0"/>
              <a:t>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F20DF3-DAE6-B84F-B38F-DFB8F4406A2B}" type="slidenum">
              <a:rPr lang="en-US" smtClean="0"/>
              <a:t>‹#›</a:t>
            </a:fld>
            <a:endParaRPr lang="en-US"/>
          </a:p>
        </p:txBody>
      </p:sp>
    </p:spTree>
    <p:extLst>
      <p:ext uri="{BB962C8B-B14F-4D97-AF65-F5344CB8AC3E}">
        <p14:creationId xmlns:p14="http://schemas.microsoft.com/office/powerpoint/2010/main" val="766713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092" indent="0">
              <a:buNone/>
              <a:defRPr sz="1800">
                <a:solidFill>
                  <a:schemeClr val="tx1">
                    <a:tint val="75000"/>
                  </a:schemeClr>
                </a:solidFill>
              </a:defRPr>
            </a:lvl2pPr>
            <a:lvl3pPr marL="914186" indent="0">
              <a:buNone/>
              <a:defRPr sz="1600">
                <a:solidFill>
                  <a:schemeClr val="tx1">
                    <a:tint val="75000"/>
                  </a:schemeClr>
                </a:solidFill>
              </a:defRPr>
            </a:lvl3pPr>
            <a:lvl4pPr marL="1371279" indent="0">
              <a:buNone/>
              <a:defRPr sz="1400">
                <a:solidFill>
                  <a:schemeClr val="tx1">
                    <a:tint val="75000"/>
                  </a:schemeClr>
                </a:solidFill>
              </a:defRPr>
            </a:lvl4pPr>
            <a:lvl5pPr marL="1828373" indent="0">
              <a:buNone/>
              <a:defRPr sz="1400">
                <a:solidFill>
                  <a:schemeClr val="tx1">
                    <a:tint val="75000"/>
                  </a:schemeClr>
                </a:solidFill>
              </a:defRPr>
            </a:lvl5pPr>
            <a:lvl6pPr marL="2285466" indent="0">
              <a:buNone/>
              <a:defRPr sz="1400">
                <a:solidFill>
                  <a:schemeClr val="tx1">
                    <a:tint val="75000"/>
                  </a:schemeClr>
                </a:solidFill>
              </a:defRPr>
            </a:lvl6pPr>
            <a:lvl7pPr marL="2742558" indent="0">
              <a:buNone/>
              <a:defRPr sz="1400">
                <a:solidFill>
                  <a:schemeClr val="tx1">
                    <a:tint val="75000"/>
                  </a:schemeClr>
                </a:solidFill>
              </a:defRPr>
            </a:lvl7pPr>
            <a:lvl8pPr marL="3199652" indent="0">
              <a:buNone/>
              <a:defRPr sz="1400">
                <a:solidFill>
                  <a:schemeClr val="tx1">
                    <a:tint val="75000"/>
                  </a:schemeClr>
                </a:solidFill>
              </a:defRPr>
            </a:lvl8pPr>
            <a:lvl9pPr marL="3656744"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331252-4874-F047-84B8-3D3EF8743E79}" type="datetimeFigureOut">
              <a:rPr lang="en-US" smtClean="0"/>
              <a:t>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F20DF3-DAE6-B84F-B38F-DFB8F4406A2B}" type="slidenum">
              <a:rPr lang="en-US" smtClean="0"/>
              <a:t>‹#›</a:t>
            </a:fld>
            <a:endParaRPr lang="en-US"/>
          </a:p>
        </p:txBody>
      </p:sp>
    </p:spTree>
    <p:extLst>
      <p:ext uri="{BB962C8B-B14F-4D97-AF65-F5344CB8AC3E}">
        <p14:creationId xmlns:p14="http://schemas.microsoft.com/office/powerpoint/2010/main" val="2539412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331252-4874-F047-84B8-3D3EF8743E79}" type="datetimeFigureOut">
              <a:rPr lang="en-US" smtClean="0"/>
              <a:t>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F20DF3-DAE6-B84F-B38F-DFB8F4406A2B}" type="slidenum">
              <a:rPr lang="en-US" smtClean="0"/>
              <a:t>‹#›</a:t>
            </a:fld>
            <a:endParaRPr lang="en-US"/>
          </a:p>
        </p:txBody>
      </p:sp>
    </p:spTree>
    <p:extLst>
      <p:ext uri="{BB962C8B-B14F-4D97-AF65-F5344CB8AC3E}">
        <p14:creationId xmlns:p14="http://schemas.microsoft.com/office/powerpoint/2010/main" val="311883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092" indent="0">
              <a:buNone/>
              <a:defRPr sz="2000" b="1"/>
            </a:lvl2pPr>
            <a:lvl3pPr marL="914186" indent="0">
              <a:buNone/>
              <a:defRPr sz="1800" b="1"/>
            </a:lvl3pPr>
            <a:lvl4pPr marL="1371279" indent="0">
              <a:buNone/>
              <a:defRPr sz="1600" b="1"/>
            </a:lvl4pPr>
            <a:lvl5pPr marL="1828373" indent="0">
              <a:buNone/>
              <a:defRPr sz="1600" b="1"/>
            </a:lvl5pPr>
            <a:lvl6pPr marL="2285466" indent="0">
              <a:buNone/>
              <a:defRPr sz="1600" b="1"/>
            </a:lvl6pPr>
            <a:lvl7pPr marL="2742558" indent="0">
              <a:buNone/>
              <a:defRPr sz="1600" b="1"/>
            </a:lvl7pPr>
            <a:lvl8pPr marL="3199652" indent="0">
              <a:buNone/>
              <a:defRPr sz="1600" b="1"/>
            </a:lvl8pPr>
            <a:lvl9pPr marL="3656744"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092" indent="0">
              <a:buNone/>
              <a:defRPr sz="2000" b="1"/>
            </a:lvl2pPr>
            <a:lvl3pPr marL="914186" indent="0">
              <a:buNone/>
              <a:defRPr sz="1800" b="1"/>
            </a:lvl3pPr>
            <a:lvl4pPr marL="1371279" indent="0">
              <a:buNone/>
              <a:defRPr sz="1600" b="1"/>
            </a:lvl4pPr>
            <a:lvl5pPr marL="1828373" indent="0">
              <a:buNone/>
              <a:defRPr sz="1600" b="1"/>
            </a:lvl5pPr>
            <a:lvl6pPr marL="2285466" indent="0">
              <a:buNone/>
              <a:defRPr sz="1600" b="1"/>
            </a:lvl6pPr>
            <a:lvl7pPr marL="2742558" indent="0">
              <a:buNone/>
              <a:defRPr sz="1600" b="1"/>
            </a:lvl7pPr>
            <a:lvl8pPr marL="3199652" indent="0">
              <a:buNone/>
              <a:defRPr sz="1600" b="1"/>
            </a:lvl8pPr>
            <a:lvl9pPr marL="3656744"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331252-4874-F047-84B8-3D3EF8743E79}" type="datetimeFigureOut">
              <a:rPr lang="en-US" smtClean="0"/>
              <a:t>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F20DF3-DAE6-B84F-B38F-DFB8F4406A2B}" type="slidenum">
              <a:rPr lang="en-US" smtClean="0"/>
              <a:t>‹#›</a:t>
            </a:fld>
            <a:endParaRPr lang="en-US"/>
          </a:p>
        </p:txBody>
      </p:sp>
    </p:spTree>
    <p:extLst>
      <p:ext uri="{BB962C8B-B14F-4D97-AF65-F5344CB8AC3E}">
        <p14:creationId xmlns:p14="http://schemas.microsoft.com/office/powerpoint/2010/main" val="188395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6331252-4874-F047-84B8-3D3EF8743E79}" type="datetimeFigureOut">
              <a:rPr lang="en-US" smtClean="0"/>
              <a:t>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F20DF3-DAE6-B84F-B38F-DFB8F4406A2B}" type="slidenum">
              <a:rPr lang="en-US" smtClean="0"/>
              <a:t>‹#›</a:t>
            </a:fld>
            <a:endParaRPr lang="en-US"/>
          </a:p>
        </p:txBody>
      </p:sp>
    </p:spTree>
    <p:extLst>
      <p:ext uri="{BB962C8B-B14F-4D97-AF65-F5344CB8AC3E}">
        <p14:creationId xmlns:p14="http://schemas.microsoft.com/office/powerpoint/2010/main" val="3728985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331252-4874-F047-84B8-3D3EF8743E79}" type="datetimeFigureOut">
              <a:rPr lang="en-US" smtClean="0"/>
              <a:t>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F20DF3-DAE6-B84F-B38F-DFB8F4406A2B}" type="slidenum">
              <a:rPr lang="en-US" smtClean="0"/>
              <a:t>‹#›</a:t>
            </a:fld>
            <a:endParaRPr lang="en-US"/>
          </a:p>
        </p:txBody>
      </p:sp>
    </p:spTree>
    <p:extLst>
      <p:ext uri="{BB962C8B-B14F-4D97-AF65-F5344CB8AC3E}">
        <p14:creationId xmlns:p14="http://schemas.microsoft.com/office/powerpoint/2010/main" val="3524959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0"/>
            <a:ext cx="3008313" cy="4691063"/>
          </a:xfrm>
        </p:spPr>
        <p:txBody>
          <a:bodyPr/>
          <a:lstStyle>
            <a:lvl1pPr marL="0" indent="0">
              <a:buNone/>
              <a:defRPr sz="1400"/>
            </a:lvl1pPr>
            <a:lvl2pPr marL="457092" indent="0">
              <a:buNone/>
              <a:defRPr sz="1200"/>
            </a:lvl2pPr>
            <a:lvl3pPr marL="914186" indent="0">
              <a:buNone/>
              <a:defRPr sz="1000"/>
            </a:lvl3pPr>
            <a:lvl4pPr marL="1371279" indent="0">
              <a:buNone/>
              <a:defRPr sz="900"/>
            </a:lvl4pPr>
            <a:lvl5pPr marL="1828373" indent="0">
              <a:buNone/>
              <a:defRPr sz="900"/>
            </a:lvl5pPr>
            <a:lvl6pPr marL="2285466" indent="0">
              <a:buNone/>
              <a:defRPr sz="900"/>
            </a:lvl6pPr>
            <a:lvl7pPr marL="2742558" indent="0">
              <a:buNone/>
              <a:defRPr sz="900"/>
            </a:lvl7pPr>
            <a:lvl8pPr marL="3199652" indent="0">
              <a:buNone/>
              <a:defRPr sz="900"/>
            </a:lvl8pPr>
            <a:lvl9pPr marL="3656744"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331252-4874-F047-84B8-3D3EF8743E79}" type="datetimeFigureOut">
              <a:rPr lang="en-US" smtClean="0"/>
              <a:t>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F20DF3-DAE6-B84F-B38F-DFB8F4406A2B}" type="slidenum">
              <a:rPr lang="en-US" smtClean="0"/>
              <a:t>‹#›</a:t>
            </a:fld>
            <a:endParaRPr lang="en-US"/>
          </a:p>
        </p:txBody>
      </p:sp>
    </p:spTree>
    <p:extLst>
      <p:ext uri="{BB962C8B-B14F-4D97-AF65-F5344CB8AC3E}">
        <p14:creationId xmlns:p14="http://schemas.microsoft.com/office/powerpoint/2010/main" val="1982198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092" indent="0">
              <a:buNone/>
              <a:defRPr sz="2800"/>
            </a:lvl2pPr>
            <a:lvl3pPr marL="914186" indent="0">
              <a:buNone/>
              <a:defRPr sz="2400"/>
            </a:lvl3pPr>
            <a:lvl4pPr marL="1371279" indent="0">
              <a:buNone/>
              <a:defRPr sz="2000"/>
            </a:lvl4pPr>
            <a:lvl5pPr marL="1828373" indent="0">
              <a:buNone/>
              <a:defRPr sz="2000"/>
            </a:lvl5pPr>
            <a:lvl6pPr marL="2285466" indent="0">
              <a:buNone/>
              <a:defRPr sz="2000"/>
            </a:lvl6pPr>
            <a:lvl7pPr marL="2742558" indent="0">
              <a:buNone/>
              <a:defRPr sz="2000"/>
            </a:lvl7pPr>
            <a:lvl8pPr marL="3199652" indent="0">
              <a:buNone/>
              <a:defRPr sz="2000"/>
            </a:lvl8pPr>
            <a:lvl9pPr marL="3656744"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092" indent="0">
              <a:buNone/>
              <a:defRPr sz="1200"/>
            </a:lvl2pPr>
            <a:lvl3pPr marL="914186" indent="0">
              <a:buNone/>
              <a:defRPr sz="1000"/>
            </a:lvl3pPr>
            <a:lvl4pPr marL="1371279" indent="0">
              <a:buNone/>
              <a:defRPr sz="900"/>
            </a:lvl4pPr>
            <a:lvl5pPr marL="1828373" indent="0">
              <a:buNone/>
              <a:defRPr sz="900"/>
            </a:lvl5pPr>
            <a:lvl6pPr marL="2285466" indent="0">
              <a:buNone/>
              <a:defRPr sz="900"/>
            </a:lvl6pPr>
            <a:lvl7pPr marL="2742558" indent="0">
              <a:buNone/>
              <a:defRPr sz="900"/>
            </a:lvl7pPr>
            <a:lvl8pPr marL="3199652" indent="0">
              <a:buNone/>
              <a:defRPr sz="900"/>
            </a:lvl8pPr>
            <a:lvl9pPr marL="3656744"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331252-4874-F047-84B8-3D3EF8743E79}" type="datetimeFigureOut">
              <a:rPr lang="en-US" smtClean="0"/>
              <a:t>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F20DF3-DAE6-B84F-B38F-DFB8F4406A2B}" type="slidenum">
              <a:rPr lang="en-US" smtClean="0"/>
              <a:t>‹#›</a:t>
            </a:fld>
            <a:endParaRPr lang="en-US"/>
          </a:p>
        </p:txBody>
      </p:sp>
    </p:spTree>
    <p:extLst>
      <p:ext uri="{BB962C8B-B14F-4D97-AF65-F5344CB8AC3E}">
        <p14:creationId xmlns:p14="http://schemas.microsoft.com/office/powerpoint/2010/main" val="3129418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18" tIns="45709" rIns="91418" bIns="45709"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2"/>
            <a:ext cx="8229600" cy="4525963"/>
          </a:xfrm>
          <a:prstGeom prst="rect">
            <a:avLst/>
          </a:prstGeom>
        </p:spPr>
        <p:txBody>
          <a:bodyPr vert="horz" lIns="91418" tIns="45709" rIns="91418" bIns="4570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18" tIns="45709" rIns="91418" bIns="45709" rtlCol="0" anchor="ctr"/>
          <a:lstStyle>
            <a:lvl1pPr algn="l">
              <a:defRPr sz="1200">
                <a:solidFill>
                  <a:schemeClr val="tx1">
                    <a:tint val="75000"/>
                  </a:schemeClr>
                </a:solidFill>
                <a:latin typeface="CronosPro-Regular"/>
                <a:cs typeface="CronosPro-Regular"/>
              </a:defRPr>
            </a:lvl1pPr>
          </a:lstStyle>
          <a:p>
            <a:fld id="{96331252-4874-F047-84B8-3D3EF8743E79}" type="datetimeFigureOut">
              <a:rPr lang="en-US" smtClean="0"/>
              <a:pPr/>
              <a:t>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18" tIns="45709" rIns="91418" bIns="45709" rtlCol="0" anchor="ctr"/>
          <a:lstStyle>
            <a:lvl1pPr algn="ctr">
              <a:defRPr sz="1200">
                <a:solidFill>
                  <a:schemeClr val="tx1">
                    <a:tint val="75000"/>
                  </a:schemeClr>
                </a:solidFill>
                <a:latin typeface="CronosPro-Regular"/>
                <a:cs typeface="CronosPro-Regular"/>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18" tIns="45709" rIns="91418" bIns="45709" rtlCol="0" anchor="ctr"/>
          <a:lstStyle>
            <a:lvl1pPr algn="r">
              <a:defRPr sz="1200">
                <a:solidFill>
                  <a:schemeClr val="tx1">
                    <a:tint val="75000"/>
                  </a:schemeClr>
                </a:solidFill>
                <a:latin typeface="CronosPro-Regular"/>
                <a:cs typeface="CronosPro-Regular"/>
              </a:defRPr>
            </a:lvl1pPr>
          </a:lstStyle>
          <a:p>
            <a:fld id="{D0F20DF3-DAE6-B84F-B38F-DFB8F4406A2B}" type="slidenum">
              <a:rPr lang="en-US" smtClean="0"/>
              <a:pPr/>
              <a:t>‹#›</a:t>
            </a:fld>
            <a:endParaRPr lang="en-US"/>
          </a:p>
        </p:txBody>
      </p:sp>
    </p:spTree>
    <p:extLst>
      <p:ext uri="{BB962C8B-B14F-4D97-AF65-F5344CB8AC3E}">
        <p14:creationId xmlns:p14="http://schemas.microsoft.com/office/powerpoint/2010/main" val="38369822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092" rtl="0" eaLnBrk="1" latinLnBrk="0" hangingPunct="1">
        <a:spcBef>
          <a:spcPct val="0"/>
        </a:spcBef>
        <a:buNone/>
        <a:defRPr sz="4400" b="1" i="0" kern="1200">
          <a:solidFill>
            <a:srgbClr val="000090"/>
          </a:solidFill>
          <a:latin typeface="Cronos Pro" charset="0"/>
          <a:ea typeface="Cronos Pro" charset="0"/>
          <a:cs typeface="Cronos Pro" charset="0"/>
        </a:defRPr>
      </a:lvl1pPr>
    </p:titleStyle>
    <p:bodyStyle>
      <a:lvl1pPr marL="342820" indent="-342820" algn="l" defTabSz="457092" rtl="0" eaLnBrk="1" latinLnBrk="0" hangingPunct="1">
        <a:spcBef>
          <a:spcPct val="20000"/>
        </a:spcBef>
        <a:buFont typeface="Arial"/>
        <a:buChar char="•"/>
        <a:defRPr sz="3200" kern="1200">
          <a:solidFill>
            <a:schemeClr val="tx1"/>
          </a:solidFill>
          <a:latin typeface="CronosPro-Regular"/>
          <a:ea typeface="+mn-ea"/>
          <a:cs typeface="CronosPro-Regular"/>
        </a:defRPr>
      </a:lvl1pPr>
      <a:lvl2pPr marL="742776" indent="-285684" algn="l" defTabSz="457092" rtl="0" eaLnBrk="1" latinLnBrk="0" hangingPunct="1">
        <a:spcBef>
          <a:spcPct val="20000"/>
        </a:spcBef>
        <a:buFont typeface="Arial"/>
        <a:buChar char="–"/>
        <a:defRPr sz="2800" kern="1200">
          <a:solidFill>
            <a:schemeClr val="tx1"/>
          </a:solidFill>
          <a:latin typeface="CronosPro-Regular"/>
          <a:ea typeface="+mn-ea"/>
          <a:cs typeface="CronosPro-Regular"/>
        </a:defRPr>
      </a:lvl2pPr>
      <a:lvl3pPr marL="1142733" indent="-228546" algn="l" defTabSz="457092" rtl="0" eaLnBrk="1" latinLnBrk="0" hangingPunct="1">
        <a:spcBef>
          <a:spcPct val="20000"/>
        </a:spcBef>
        <a:buFont typeface="Arial"/>
        <a:buChar char="•"/>
        <a:defRPr sz="2400" kern="1200">
          <a:solidFill>
            <a:schemeClr val="tx1"/>
          </a:solidFill>
          <a:latin typeface="CronosPro-Regular"/>
          <a:ea typeface="+mn-ea"/>
          <a:cs typeface="CronosPro-Regular"/>
        </a:defRPr>
      </a:lvl3pPr>
      <a:lvl4pPr marL="1599825" indent="-228546" algn="l" defTabSz="457092" rtl="0" eaLnBrk="1" latinLnBrk="0" hangingPunct="1">
        <a:spcBef>
          <a:spcPct val="20000"/>
        </a:spcBef>
        <a:buFont typeface="Arial"/>
        <a:buChar char="–"/>
        <a:defRPr sz="2000" kern="1200">
          <a:solidFill>
            <a:schemeClr val="tx1"/>
          </a:solidFill>
          <a:latin typeface="CronosPro-Regular"/>
          <a:ea typeface="+mn-ea"/>
          <a:cs typeface="CronosPro-Regular"/>
        </a:defRPr>
      </a:lvl4pPr>
      <a:lvl5pPr marL="2056919" indent="-228546" algn="l" defTabSz="457092" rtl="0" eaLnBrk="1" latinLnBrk="0" hangingPunct="1">
        <a:spcBef>
          <a:spcPct val="20000"/>
        </a:spcBef>
        <a:buFont typeface="Arial"/>
        <a:buChar char="»"/>
        <a:defRPr sz="2000" kern="1200">
          <a:solidFill>
            <a:schemeClr val="tx1"/>
          </a:solidFill>
          <a:latin typeface="CronosPro-Regular"/>
          <a:ea typeface="+mn-ea"/>
          <a:cs typeface="CronosPro-Regular"/>
        </a:defRPr>
      </a:lvl5pPr>
      <a:lvl6pPr marL="2514012" indent="-228546" algn="l" defTabSz="457092" rtl="0" eaLnBrk="1" latinLnBrk="0" hangingPunct="1">
        <a:spcBef>
          <a:spcPct val="20000"/>
        </a:spcBef>
        <a:buFont typeface="Arial"/>
        <a:buChar char="•"/>
        <a:defRPr sz="2000" kern="1200">
          <a:solidFill>
            <a:schemeClr val="tx1"/>
          </a:solidFill>
          <a:latin typeface="+mn-lt"/>
          <a:ea typeface="+mn-ea"/>
          <a:cs typeface="+mn-cs"/>
        </a:defRPr>
      </a:lvl6pPr>
      <a:lvl7pPr marL="2971106" indent="-228546" algn="l" defTabSz="457092" rtl="0" eaLnBrk="1" latinLnBrk="0" hangingPunct="1">
        <a:spcBef>
          <a:spcPct val="20000"/>
        </a:spcBef>
        <a:buFont typeface="Arial"/>
        <a:buChar char="•"/>
        <a:defRPr sz="2000" kern="1200">
          <a:solidFill>
            <a:schemeClr val="tx1"/>
          </a:solidFill>
          <a:latin typeface="+mn-lt"/>
          <a:ea typeface="+mn-ea"/>
          <a:cs typeface="+mn-cs"/>
        </a:defRPr>
      </a:lvl7pPr>
      <a:lvl8pPr marL="3428198" indent="-228546" algn="l" defTabSz="457092" rtl="0" eaLnBrk="1" latinLnBrk="0" hangingPunct="1">
        <a:spcBef>
          <a:spcPct val="20000"/>
        </a:spcBef>
        <a:buFont typeface="Arial"/>
        <a:buChar char="•"/>
        <a:defRPr sz="2000" kern="1200">
          <a:solidFill>
            <a:schemeClr val="tx1"/>
          </a:solidFill>
          <a:latin typeface="+mn-lt"/>
          <a:ea typeface="+mn-ea"/>
          <a:cs typeface="+mn-cs"/>
        </a:defRPr>
      </a:lvl8pPr>
      <a:lvl9pPr marL="3885292" indent="-228546" algn="l" defTabSz="457092"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092" rtl="0" eaLnBrk="1" latinLnBrk="0" hangingPunct="1">
        <a:defRPr sz="1800" kern="1200">
          <a:solidFill>
            <a:schemeClr val="tx1"/>
          </a:solidFill>
          <a:latin typeface="+mn-lt"/>
          <a:ea typeface="+mn-ea"/>
          <a:cs typeface="+mn-cs"/>
        </a:defRPr>
      </a:lvl1pPr>
      <a:lvl2pPr marL="457092" algn="l" defTabSz="457092" rtl="0" eaLnBrk="1" latinLnBrk="0" hangingPunct="1">
        <a:defRPr sz="1800" kern="1200">
          <a:solidFill>
            <a:schemeClr val="tx1"/>
          </a:solidFill>
          <a:latin typeface="+mn-lt"/>
          <a:ea typeface="+mn-ea"/>
          <a:cs typeface="+mn-cs"/>
        </a:defRPr>
      </a:lvl2pPr>
      <a:lvl3pPr marL="914186" algn="l" defTabSz="457092" rtl="0" eaLnBrk="1" latinLnBrk="0" hangingPunct="1">
        <a:defRPr sz="1800" kern="1200">
          <a:solidFill>
            <a:schemeClr val="tx1"/>
          </a:solidFill>
          <a:latin typeface="+mn-lt"/>
          <a:ea typeface="+mn-ea"/>
          <a:cs typeface="+mn-cs"/>
        </a:defRPr>
      </a:lvl3pPr>
      <a:lvl4pPr marL="1371279" algn="l" defTabSz="457092" rtl="0" eaLnBrk="1" latinLnBrk="0" hangingPunct="1">
        <a:defRPr sz="1800" kern="1200">
          <a:solidFill>
            <a:schemeClr val="tx1"/>
          </a:solidFill>
          <a:latin typeface="+mn-lt"/>
          <a:ea typeface="+mn-ea"/>
          <a:cs typeface="+mn-cs"/>
        </a:defRPr>
      </a:lvl4pPr>
      <a:lvl5pPr marL="1828373" algn="l" defTabSz="457092" rtl="0" eaLnBrk="1" latinLnBrk="0" hangingPunct="1">
        <a:defRPr sz="1800" kern="1200">
          <a:solidFill>
            <a:schemeClr val="tx1"/>
          </a:solidFill>
          <a:latin typeface="+mn-lt"/>
          <a:ea typeface="+mn-ea"/>
          <a:cs typeface="+mn-cs"/>
        </a:defRPr>
      </a:lvl5pPr>
      <a:lvl6pPr marL="2285466" algn="l" defTabSz="457092" rtl="0" eaLnBrk="1" latinLnBrk="0" hangingPunct="1">
        <a:defRPr sz="1800" kern="1200">
          <a:solidFill>
            <a:schemeClr val="tx1"/>
          </a:solidFill>
          <a:latin typeface="+mn-lt"/>
          <a:ea typeface="+mn-ea"/>
          <a:cs typeface="+mn-cs"/>
        </a:defRPr>
      </a:lvl6pPr>
      <a:lvl7pPr marL="2742558" algn="l" defTabSz="457092" rtl="0" eaLnBrk="1" latinLnBrk="0" hangingPunct="1">
        <a:defRPr sz="1800" kern="1200">
          <a:solidFill>
            <a:schemeClr val="tx1"/>
          </a:solidFill>
          <a:latin typeface="+mn-lt"/>
          <a:ea typeface="+mn-ea"/>
          <a:cs typeface="+mn-cs"/>
        </a:defRPr>
      </a:lvl7pPr>
      <a:lvl8pPr marL="3199652" algn="l" defTabSz="457092" rtl="0" eaLnBrk="1" latinLnBrk="0" hangingPunct="1">
        <a:defRPr sz="1800" kern="1200">
          <a:solidFill>
            <a:schemeClr val="tx1"/>
          </a:solidFill>
          <a:latin typeface="+mn-lt"/>
          <a:ea typeface="+mn-ea"/>
          <a:cs typeface="+mn-cs"/>
        </a:defRPr>
      </a:lvl8pPr>
      <a:lvl9pPr marL="3656744" algn="l" defTabSz="45709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hyperlink" Target="https://ocaml.org/learn/companies.html" TargetMode="External"/><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notesSlide" Target="../notesSlides/notesSlide7.xml"/><Relationship Id="rId16"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jp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jpg"/><Relationship Id="rId4" Type="http://schemas.openxmlformats.org/officeDocument/2006/relationships/image" Target="../media/image9.png"/><Relationship Id="rId9" Type="http://schemas.openxmlformats.org/officeDocument/2006/relationships/image" Target="../media/image14.jpg"/><Relationship Id="rId14" Type="http://schemas.openxmlformats.org/officeDocument/2006/relationships/image" Target="../media/image19.jpg"/></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Introduction to 3110</a:t>
            </a:r>
          </a:p>
        </p:txBody>
      </p:sp>
      <p:sp>
        <p:nvSpPr>
          <p:cNvPr id="14" name="Text Placeholder 13"/>
          <p:cNvSpPr>
            <a:spLocks noGrp="1"/>
          </p:cNvSpPr>
          <p:nvPr>
            <p:ph type="body" sz="quarter" idx="14"/>
          </p:nvPr>
        </p:nvSpPr>
        <p:spPr>
          <a:xfrm>
            <a:off x="1371600" y="4530436"/>
            <a:ext cx="6400800" cy="1704109"/>
          </a:xfrm>
        </p:spPr>
        <p:txBody>
          <a:bodyPr>
            <a:normAutofit lnSpcReduction="10000"/>
          </a:bodyPr>
          <a:lstStyle/>
          <a:p>
            <a:r>
              <a:rPr lang="en-US" dirty="0"/>
              <a:t>Nate Foster</a:t>
            </a:r>
          </a:p>
          <a:p>
            <a:r>
              <a:rPr lang="en-US" dirty="0"/>
              <a:t>(Guest Lecture: Adrian Sampson)</a:t>
            </a:r>
          </a:p>
          <a:p>
            <a:r>
              <a:rPr lang="en-US" dirty="0"/>
              <a:t>Spring 2020</a:t>
            </a:r>
          </a:p>
        </p:txBody>
      </p:sp>
    </p:spTree>
    <p:extLst>
      <p:ext uri="{BB962C8B-B14F-4D97-AF65-F5344CB8AC3E}">
        <p14:creationId xmlns:p14="http://schemas.microsoft.com/office/powerpoint/2010/main" val="440242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1F44B-242D-3341-862B-361A4331A7F1}"/>
              </a:ext>
            </a:extLst>
          </p:cNvPr>
          <p:cNvSpPr>
            <a:spLocks noGrp="1"/>
          </p:cNvSpPr>
          <p:nvPr>
            <p:ph type="title"/>
          </p:nvPr>
        </p:nvSpPr>
        <p:spPr/>
        <p:txBody>
          <a:bodyPr/>
          <a:lstStyle/>
          <a:p>
            <a:r>
              <a:rPr lang="en-US" dirty="0"/>
              <a:t>Tasks we'll pursue</a:t>
            </a:r>
          </a:p>
        </p:txBody>
      </p:sp>
      <p:sp>
        <p:nvSpPr>
          <p:cNvPr id="3" name="Content Placeholder 2">
            <a:extLst>
              <a:ext uri="{FF2B5EF4-FFF2-40B4-BE49-F238E27FC236}">
                <a16:creationId xmlns:a16="http://schemas.microsoft.com/office/drawing/2014/main" id="{F14FD633-AF48-CF4F-8E32-F17AA91B5D04}"/>
              </a:ext>
            </a:extLst>
          </p:cNvPr>
          <p:cNvSpPr>
            <a:spLocks noGrp="1"/>
          </p:cNvSpPr>
          <p:nvPr>
            <p:ph idx="1"/>
          </p:nvPr>
        </p:nvSpPr>
        <p:spPr>
          <a:xfrm>
            <a:off x="457200" y="1600202"/>
            <a:ext cx="8686800" cy="4525963"/>
          </a:xfrm>
        </p:spPr>
        <p:txBody>
          <a:bodyPr/>
          <a:lstStyle/>
          <a:p>
            <a:pPr marL="0" indent="0">
              <a:buNone/>
            </a:pPr>
            <a:r>
              <a:rPr lang="en-US" b="1" dirty="0" err="1"/>
              <a:t>Philososphy</a:t>
            </a:r>
            <a:r>
              <a:rPr lang="en-US" b="1" dirty="0"/>
              <a:t> of programming:  </a:t>
            </a:r>
            <a:r>
              <a:rPr lang="en-US" dirty="0"/>
              <a:t>written reflections</a:t>
            </a:r>
          </a:p>
        </p:txBody>
      </p:sp>
      <p:sp>
        <p:nvSpPr>
          <p:cNvPr id="8" name="TextBox 7">
            <a:extLst>
              <a:ext uri="{FF2B5EF4-FFF2-40B4-BE49-F238E27FC236}">
                <a16:creationId xmlns:a16="http://schemas.microsoft.com/office/drawing/2014/main" id="{4939493F-A94D-824F-BB42-9DA4ABE0BDD5}"/>
              </a:ext>
            </a:extLst>
          </p:cNvPr>
          <p:cNvSpPr txBox="1"/>
          <p:nvPr/>
        </p:nvSpPr>
        <p:spPr>
          <a:xfrm>
            <a:off x="457200" y="5726055"/>
            <a:ext cx="8196475" cy="707886"/>
          </a:xfrm>
          <a:prstGeom prst="rect">
            <a:avLst/>
          </a:prstGeom>
          <a:noFill/>
        </p:spPr>
        <p:txBody>
          <a:bodyPr wrap="none" rtlCol="0">
            <a:spAutoFit/>
          </a:bodyPr>
          <a:lstStyle/>
          <a:p>
            <a:pPr algn="l"/>
            <a:r>
              <a:rPr lang="en-US" sz="2000" dirty="0">
                <a:latin typeface="Cronos Pro" panose="020C0502030403020304" pitchFamily="34" charset="77"/>
              </a:rPr>
              <a:t>Six written responses to </a:t>
            </a:r>
            <a:r>
              <a:rPr lang="en-US" sz="2000" i="1" dirty="0">
                <a:latin typeface="Cronos Pro" panose="020C0502030403020304" pitchFamily="34" charset="77"/>
              </a:rPr>
              <a:t>The Pragmatic Programmer</a:t>
            </a:r>
            <a:r>
              <a:rPr lang="en-US" sz="2000" dirty="0">
                <a:latin typeface="Cronos Pro" panose="020C0502030403020304" pitchFamily="34" charset="77"/>
              </a:rPr>
              <a:t> reflecting on your experience</a:t>
            </a:r>
          </a:p>
          <a:p>
            <a:pPr algn="l"/>
            <a:r>
              <a:rPr lang="en-US" sz="2000" dirty="0">
                <a:latin typeface="Cronos Pro" panose="020C0502030403020304" pitchFamily="34" charset="77"/>
              </a:rPr>
              <a:t>with coding and how you are growing as a programmer</a:t>
            </a:r>
          </a:p>
        </p:txBody>
      </p:sp>
      <p:pic>
        <p:nvPicPr>
          <p:cNvPr id="5" name="Picture 4">
            <a:extLst>
              <a:ext uri="{FF2B5EF4-FFF2-40B4-BE49-F238E27FC236}">
                <a16:creationId xmlns:a16="http://schemas.microsoft.com/office/drawing/2014/main" id="{7C49A4EA-04B9-4F43-AB5B-CA525F6CAC77}"/>
              </a:ext>
            </a:extLst>
          </p:cNvPr>
          <p:cNvPicPr>
            <a:picLocks noChangeAspect="1"/>
          </p:cNvPicPr>
          <p:nvPr/>
        </p:nvPicPr>
        <p:blipFill>
          <a:blip r:embed="rId2"/>
          <a:stretch>
            <a:fillRect/>
          </a:stretch>
        </p:blipFill>
        <p:spPr>
          <a:xfrm>
            <a:off x="3350260" y="2336008"/>
            <a:ext cx="2443480" cy="3054350"/>
          </a:xfrm>
          <a:prstGeom prst="rect">
            <a:avLst/>
          </a:prstGeom>
        </p:spPr>
      </p:pic>
    </p:spTree>
    <p:extLst>
      <p:ext uri="{BB962C8B-B14F-4D97-AF65-F5344CB8AC3E}">
        <p14:creationId xmlns:p14="http://schemas.microsoft.com/office/powerpoint/2010/main" val="2554899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1F44B-242D-3341-862B-361A4331A7F1}"/>
              </a:ext>
            </a:extLst>
          </p:cNvPr>
          <p:cNvSpPr>
            <a:spLocks noGrp="1"/>
          </p:cNvSpPr>
          <p:nvPr>
            <p:ph type="title"/>
          </p:nvPr>
        </p:nvSpPr>
        <p:spPr/>
        <p:txBody>
          <a:bodyPr/>
          <a:lstStyle/>
          <a:p>
            <a:r>
              <a:rPr lang="en-US" dirty="0"/>
              <a:t>Tasks we'll pursue</a:t>
            </a:r>
          </a:p>
        </p:txBody>
      </p:sp>
      <p:sp>
        <p:nvSpPr>
          <p:cNvPr id="3" name="Content Placeholder 2">
            <a:extLst>
              <a:ext uri="{FF2B5EF4-FFF2-40B4-BE49-F238E27FC236}">
                <a16:creationId xmlns:a16="http://schemas.microsoft.com/office/drawing/2014/main" id="{F14FD633-AF48-CF4F-8E32-F17AA91B5D04}"/>
              </a:ext>
            </a:extLst>
          </p:cNvPr>
          <p:cNvSpPr>
            <a:spLocks noGrp="1"/>
          </p:cNvSpPr>
          <p:nvPr>
            <p:ph idx="1"/>
          </p:nvPr>
        </p:nvSpPr>
        <p:spPr>
          <a:xfrm>
            <a:off x="457200" y="1600202"/>
            <a:ext cx="8229600" cy="4525963"/>
          </a:xfrm>
        </p:spPr>
        <p:txBody>
          <a:bodyPr/>
          <a:lstStyle/>
          <a:p>
            <a:pPr marL="0" indent="0">
              <a:buNone/>
            </a:pPr>
            <a:r>
              <a:rPr lang="en-US" b="1" dirty="0"/>
              <a:t>Learning a functional language</a:t>
            </a:r>
          </a:p>
          <a:p>
            <a:pPr marL="0" indent="0">
              <a:buNone/>
            </a:pPr>
            <a:endParaRPr lang="en-US" b="1" dirty="0"/>
          </a:p>
          <a:p>
            <a:pPr marL="0" indent="0">
              <a:buNone/>
            </a:pPr>
            <a:r>
              <a:rPr lang="en-US" i="1" dirty="0"/>
              <a:t>	</a:t>
            </a:r>
          </a:p>
        </p:txBody>
      </p:sp>
      <p:sp>
        <p:nvSpPr>
          <p:cNvPr id="7" name="Rectangle 6">
            <a:extLst>
              <a:ext uri="{FF2B5EF4-FFF2-40B4-BE49-F238E27FC236}">
                <a16:creationId xmlns:a16="http://schemas.microsoft.com/office/drawing/2014/main" id="{7170F85A-A61D-934B-A861-264D81E6B814}"/>
              </a:ext>
            </a:extLst>
          </p:cNvPr>
          <p:cNvSpPr/>
          <p:nvPr/>
        </p:nvSpPr>
        <p:spPr>
          <a:xfrm>
            <a:off x="2286000" y="5801815"/>
            <a:ext cx="4572000" cy="461665"/>
          </a:xfrm>
          <a:prstGeom prst="rect">
            <a:avLst/>
          </a:prstGeom>
        </p:spPr>
        <p:txBody>
          <a:bodyPr>
            <a:spAutoFit/>
          </a:bodyPr>
          <a:lstStyle/>
          <a:p>
            <a:r>
              <a:rPr lang="en-US" sz="2400" i="1" dirty="0">
                <a:latin typeface="Cronos Pro" panose="020C0502030403020304" pitchFamily="34" charset="77"/>
              </a:rPr>
              <a:t>Why?  What does that even mean?</a:t>
            </a:r>
          </a:p>
        </p:txBody>
      </p:sp>
      <p:pic>
        <p:nvPicPr>
          <p:cNvPr id="5" name="Picture 4">
            <a:extLst>
              <a:ext uri="{FF2B5EF4-FFF2-40B4-BE49-F238E27FC236}">
                <a16:creationId xmlns:a16="http://schemas.microsoft.com/office/drawing/2014/main" id="{326D5DD9-A790-D949-A65B-34B3FE3C2CFD}"/>
              </a:ext>
            </a:extLst>
          </p:cNvPr>
          <p:cNvPicPr>
            <a:picLocks noChangeAspect="1"/>
          </p:cNvPicPr>
          <p:nvPr/>
        </p:nvPicPr>
        <p:blipFill>
          <a:blip r:embed="rId2"/>
          <a:stretch>
            <a:fillRect/>
          </a:stretch>
        </p:blipFill>
        <p:spPr>
          <a:xfrm>
            <a:off x="2781300" y="2336496"/>
            <a:ext cx="3581400" cy="3053373"/>
          </a:xfrm>
          <a:prstGeom prst="rect">
            <a:avLst/>
          </a:prstGeom>
        </p:spPr>
      </p:pic>
    </p:spTree>
    <p:extLst>
      <p:ext uri="{BB962C8B-B14F-4D97-AF65-F5344CB8AC3E}">
        <p14:creationId xmlns:p14="http://schemas.microsoft.com/office/powerpoint/2010/main" val="2860393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functional language?</a:t>
            </a:r>
          </a:p>
        </p:txBody>
      </p:sp>
      <p:sp>
        <p:nvSpPr>
          <p:cNvPr id="3" name="Content Placeholder 2"/>
          <p:cNvSpPr>
            <a:spLocks noGrp="1"/>
          </p:cNvSpPr>
          <p:nvPr>
            <p:ph idx="1"/>
          </p:nvPr>
        </p:nvSpPr>
        <p:spPr/>
        <p:txBody>
          <a:bodyPr>
            <a:normAutofit/>
          </a:bodyPr>
          <a:lstStyle/>
          <a:p>
            <a:pPr marL="0" indent="0">
              <a:buNone/>
            </a:pPr>
            <a:r>
              <a:rPr lang="en-US" dirty="0">
                <a:solidFill>
                  <a:srgbClr val="000000"/>
                </a:solidFill>
              </a:rPr>
              <a:t>A functional language:</a:t>
            </a:r>
          </a:p>
          <a:p>
            <a:r>
              <a:rPr lang="en-US" dirty="0">
                <a:solidFill>
                  <a:srgbClr val="000000"/>
                </a:solidFill>
              </a:rPr>
              <a:t>defines </a:t>
            </a:r>
            <a:r>
              <a:rPr lang="en-US" dirty="0"/>
              <a:t>computations </a:t>
            </a:r>
            <a:r>
              <a:rPr lang="en-US" dirty="0">
                <a:solidFill>
                  <a:srgbClr val="000000"/>
                </a:solidFill>
              </a:rPr>
              <a:t>as </a:t>
            </a:r>
            <a:r>
              <a:rPr lang="en-US" dirty="0">
                <a:solidFill>
                  <a:schemeClr val="accent1"/>
                </a:solidFill>
              </a:rPr>
              <a:t>mathematical functions </a:t>
            </a:r>
          </a:p>
          <a:p>
            <a:r>
              <a:rPr lang="en-US" dirty="0">
                <a:solidFill>
                  <a:srgbClr val="000000"/>
                </a:solidFill>
              </a:rPr>
              <a:t>avoids mutable</a:t>
            </a:r>
            <a:r>
              <a:rPr lang="en-US" b="1" dirty="0">
                <a:solidFill>
                  <a:srgbClr val="000000"/>
                </a:solidFill>
              </a:rPr>
              <a:t> </a:t>
            </a:r>
            <a:r>
              <a:rPr lang="en-US" dirty="0">
                <a:solidFill>
                  <a:srgbClr val="4F81BD"/>
                </a:solidFill>
              </a:rPr>
              <a:t>state</a:t>
            </a:r>
          </a:p>
          <a:p>
            <a:pPr marL="0" indent="0">
              <a:buNone/>
            </a:pPr>
            <a:endParaRPr lang="en-US" b="1" dirty="0">
              <a:solidFill>
                <a:schemeClr val="accent1"/>
              </a:solidFill>
            </a:endParaRPr>
          </a:p>
          <a:p>
            <a:pPr marL="0" indent="0">
              <a:buNone/>
            </a:pPr>
            <a:r>
              <a:rPr lang="en-US" b="1" dirty="0">
                <a:solidFill>
                  <a:srgbClr val="000000"/>
                </a:solidFill>
              </a:rPr>
              <a:t>State</a:t>
            </a:r>
            <a:r>
              <a:rPr lang="en-US" dirty="0">
                <a:solidFill>
                  <a:srgbClr val="000000"/>
                </a:solidFill>
              </a:rPr>
              <a:t>:  the information maintained by a computation</a:t>
            </a:r>
          </a:p>
          <a:p>
            <a:pPr marL="0" indent="0">
              <a:buNone/>
            </a:pPr>
            <a:r>
              <a:rPr lang="en-US" b="1" dirty="0">
                <a:solidFill>
                  <a:srgbClr val="000000"/>
                </a:solidFill>
              </a:rPr>
              <a:t>Mutable:  </a:t>
            </a:r>
            <a:r>
              <a:rPr lang="en-US" dirty="0">
                <a:solidFill>
                  <a:srgbClr val="000000"/>
                </a:solidFill>
              </a:rPr>
              <a:t>can be changed  (antonym:  </a:t>
            </a:r>
            <a:r>
              <a:rPr lang="en-US" i="1" dirty="0">
                <a:solidFill>
                  <a:srgbClr val="000000"/>
                </a:solidFill>
              </a:rPr>
              <a:t>immutable</a:t>
            </a:r>
            <a:r>
              <a:rPr lang="en-US" dirty="0">
                <a:solidFill>
                  <a:srgbClr val="000000"/>
                </a:solidFill>
              </a:rPr>
              <a:t>)</a:t>
            </a:r>
          </a:p>
        </p:txBody>
      </p:sp>
    </p:spTree>
    <p:extLst>
      <p:ext uri="{BB962C8B-B14F-4D97-AF65-F5344CB8AC3E}">
        <p14:creationId xmlns:p14="http://schemas.microsoft.com/office/powerpoint/2010/main" val="605037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Mutability</a:t>
            </a:r>
          </a:p>
        </p:txBody>
      </p:sp>
      <p:sp>
        <p:nvSpPr>
          <p:cNvPr id="3" name="Content Placeholder 2"/>
          <p:cNvSpPr>
            <a:spLocks noGrp="1"/>
          </p:cNvSpPr>
          <p:nvPr>
            <p:ph idx="1"/>
          </p:nvPr>
        </p:nvSpPr>
        <p:spPr>
          <a:xfrm>
            <a:off x="457200" y="1600200"/>
            <a:ext cx="8229600" cy="4880756"/>
          </a:xfrm>
        </p:spPr>
        <p:txBody>
          <a:bodyPr>
            <a:normAutofit/>
          </a:bodyPr>
          <a:lstStyle/>
          <a:p>
            <a:pPr marL="0" indent="0">
              <a:buNone/>
            </a:pPr>
            <a:r>
              <a:rPr lang="en-US" sz="2800" b="1" dirty="0"/>
              <a:t>The fantasy of mutability:</a:t>
            </a:r>
          </a:p>
          <a:p>
            <a:r>
              <a:rPr lang="en-US" sz="2800" dirty="0">
                <a:solidFill>
                  <a:schemeClr val="tx2"/>
                </a:solidFill>
              </a:rPr>
              <a:t>It's easy to reason about:  the machine does this, then this...</a:t>
            </a:r>
          </a:p>
          <a:p>
            <a:pPr marL="0" indent="0">
              <a:buNone/>
            </a:pPr>
            <a:endParaRPr lang="en-US" sz="2800" b="1" dirty="0"/>
          </a:p>
          <a:p>
            <a:pPr marL="0" indent="0">
              <a:buNone/>
            </a:pPr>
            <a:r>
              <a:rPr lang="en-US" sz="2800" b="1" dirty="0"/>
              <a:t>The reality of mutability:</a:t>
            </a:r>
          </a:p>
          <a:p>
            <a:r>
              <a:rPr lang="en-US" sz="2800" dirty="0">
                <a:solidFill>
                  <a:schemeClr val="tx2"/>
                </a:solidFill>
              </a:rPr>
              <a:t>Machines are good at complicated manipulation of state</a:t>
            </a:r>
          </a:p>
          <a:p>
            <a:r>
              <a:rPr lang="en-US" sz="2800" dirty="0">
                <a:solidFill>
                  <a:schemeClr val="tx2"/>
                </a:solidFill>
              </a:rPr>
              <a:t>Humans are not good at understanding it!</a:t>
            </a:r>
          </a:p>
          <a:p>
            <a:pPr marL="0" indent="0">
              <a:buNone/>
            </a:pPr>
            <a:endParaRPr lang="en-US" sz="2800" dirty="0">
              <a:solidFill>
                <a:schemeClr val="accent6"/>
              </a:solidFill>
            </a:endParaRPr>
          </a:p>
        </p:txBody>
      </p:sp>
      <p:sp>
        <p:nvSpPr>
          <p:cNvPr id="4" name="Rectangle 3">
            <a:extLst>
              <a:ext uri="{FF2B5EF4-FFF2-40B4-BE49-F238E27FC236}">
                <a16:creationId xmlns:a16="http://schemas.microsoft.com/office/drawing/2014/main" id="{0AE0675A-C7AE-AC44-A5E5-5B66F2565E59}"/>
              </a:ext>
            </a:extLst>
          </p:cNvPr>
          <p:cNvSpPr/>
          <p:nvPr/>
        </p:nvSpPr>
        <p:spPr>
          <a:xfrm>
            <a:off x="4237629" y="5740188"/>
            <a:ext cx="4742597" cy="923330"/>
          </a:xfrm>
          <a:prstGeom prst="rect">
            <a:avLst/>
          </a:prstGeom>
          <a:solidFill>
            <a:schemeClr val="accent1">
              <a:lumMod val="60000"/>
              <a:lumOff val="40000"/>
            </a:schemeClr>
          </a:solidFill>
        </p:spPr>
        <p:txBody>
          <a:bodyPr wrap="square">
            <a:spAutoFit/>
          </a:bodyPr>
          <a:lstStyle/>
          <a:p>
            <a:pPr lvl="1"/>
            <a:r>
              <a:rPr lang="en-US" dirty="0">
                <a:solidFill>
                  <a:schemeClr val="bg1"/>
                </a:solidFill>
                <a:latin typeface="Cronos Pro" panose="020C0502030403020304" pitchFamily="34" charset="77"/>
              </a:rPr>
              <a:t>Mutability breaks </a:t>
            </a:r>
            <a:r>
              <a:rPr lang="en-US" i="1" dirty="0">
                <a:solidFill>
                  <a:schemeClr val="bg1"/>
                </a:solidFill>
                <a:latin typeface="Cronos Pro" panose="020C0502030403020304" pitchFamily="34" charset="77"/>
              </a:rPr>
              <a:t>referential transparency:</a:t>
            </a:r>
            <a:r>
              <a:rPr lang="en-US" dirty="0">
                <a:solidFill>
                  <a:schemeClr val="bg1"/>
                </a:solidFill>
                <a:latin typeface="Cronos Pro" panose="020C0502030403020304" pitchFamily="34" charset="77"/>
              </a:rPr>
              <a:t>  ability to replace expression with its value without affecting result of computation</a:t>
            </a:r>
          </a:p>
        </p:txBody>
      </p:sp>
    </p:spTree>
    <p:extLst>
      <p:ext uri="{BB962C8B-B14F-4D97-AF65-F5344CB8AC3E}">
        <p14:creationId xmlns:p14="http://schemas.microsoft.com/office/powerpoint/2010/main" val="2898625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Imperative programming</a:t>
            </a:r>
          </a:p>
        </p:txBody>
      </p:sp>
      <p:sp>
        <p:nvSpPr>
          <p:cNvPr id="3" name="Content Placeholder 2"/>
          <p:cNvSpPr>
            <a:spLocks noGrp="1"/>
          </p:cNvSpPr>
          <p:nvPr>
            <p:ph idx="1"/>
          </p:nvPr>
        </p:nvSpPr>
        <p:spPr/>
        <p:txBody>
          <a:bodyPr>
            <a:normAutofit fontScale="85000" lnSpcReduction="20000"/>
          </a:bodyPr>
          <a:lstStyle/>
          <a:p>
            <a:pPr marL="0" indent="0">
              <a:buNone/>
            </a:pPr>
            <a:r>
              <a:rPr lang="en-US" b="1" dirty="0"/>
              <a:t>Commands</a:t>
            </a:r>
            <a:r>
              <a:rPr lang="en-US" dirty="0"/>
              <a:t> specify </a:t>
            </a:r>
            <a:r>
              <a:rPr lang="en-US" dirty="0">
                <a:solidFill>
                  <a:srgbClr val="F79646"/>
                </a:solidFill>
              </a:rPr>
              <a:t>how to compute </a:t>
            </a:r>
            <a:r>
              <a:rPr lang="en-US" dirty="0"/>
              <a:t>by destructively changing state:</a:t>
            </a:r>
          </a:p>
          <a:p>
            <a:pPr marL="400003" lvl="1" indent="0">
              <a:buNone/>
            </a:pPr>
            <a:r>
              <a:rPr lang="fr-FR" dirty="0">
                <a:solidFill>
                  <a:srgbClr val="000000"/>
                </a:solidFill>
                <a:latin typeface="Courier"/>
              </a:rPr>
              <a:t>x = x+1</a:t>
            </a:r>
            <a:r>
              <a:rPr lang="fr-FR" dirty="0">
                <a:solidFill>
                  <a:srgbClr val="6D6F24"/>
                </a:solidFill>
                <a:latin typeface="Courier"/>
              </a:rPr>
              <a:t>;</a:t>
            </a:r>
            <a:endParaRPr lang="fr-FR" dirty="0">
              <a:solidFill>
                <a:srgbClr val="000000"/>
              </a:solidFill>
              <a:latin typeface="Courier"/>
            </a:endParaRPr>
          </a:p>
          <a:p>
            <a:pPr marL="400003" lvl="1" indent="0">
              <a:buNone/>
            </a:pPr>
            <a:r>
              <a:rPr lang="fr-FR" dirty="0">
                <a:solidFill>
                  <a:srgbClr val="000000"/>
                </a:solidFill>
                <a:latin typeface="Courier"/>
              </a:rPr>
              <a:t>a[i] = 42</a:t>
            </a:r>
            <a:r>
              <a:rPr lang="fr-FR" dirty="0">
                <a:solidFill>
                  <a:srgbClr val="6D6F24"/>
                </a:solidFill>
                <a:latin typeface="Courier"/>
              </a:rPr>
              <a:t>;</a:t>
            </a:r>
            <a:endParaRPr lang="fr-FR" dirty="0">
              <a:solidFill>
                <a:srgbClr val="000000"/>
              </a:solidFill>
              <a:latin typeface="Courier"/>
            </a:endParaRPr>
          </a:p>
          <a:p>
            <a:pPr marL="400003" lvl="1" indent="0">
              <a:buNone/>
            </a:pPr>
            <a:r>
              <a:rPr lang="fr-FR" dirty="0" err="1">
                <a:solidFill>
                  <a:srgbClr val="000000"/>
                </a:solidFill>
                <a:latin typeface="Courier"/>
              </a:rPr>
              <a:t>p.next</a:t>
            </a:r>
            <a:r>
              <a:rPr lang="fr-FR" dirty="0">
                <a:solidFill>
                  <a:srgbClr val="000000"/>
                </a:solidFill>
                <a:latin typeface="Courier"/>
              </a:rPr>
              <a:t> = </a:t>
            </a:r>
            <a:r>
              <a:rPr lang="fr-FR" dirty="0" err="1">
                <a:solidFill>
                  <a:srgbClr val="000000"/>
                </a:solidFill>
                <a:latin typeface="Courier"/>
              </a:rPr>
              <a:t>p.next.next</a:t>
            </a:r>
            <a:r>
              <a:rPr lang="fr-FR" dirty="0">
                <a:solidFill>
                  <a:srgbClr val="6D6F24"/>
                </a:solidFill>
                <a:latin typeface="Courier"/>
              </a:rPr>
              <a:t>;</a:t>
            </a:r>
            <a:endParaRPr lang="fr-FR" dirty="0">
              <a:solidFill>
                <a:srgbClr val="000000"/>
              </a:solidFill>
              <a:latin typeface="Courier"/>
            </a:endParaRPr>
          </a:p>
          <a:p>
            <a:pPr marL="0" indent="0">
              <a:buNone/>
            </a:pPr>
            <a:endParaRPr lang="en-US" dirty="0"/>
          </a:p>
          <a:p>
            <a:pPr marL="0" indent="0">
              <a:buNone/>
            </a:pPr>
            <a:r>
              <a:rPr lang="en-US" dirty="0"/>
              <a:t>Functions/methods have </a:t>
            </a:r>
            <a:r>
              <a:rPr lang="en-US" b="1" dirty="0"/>
              <a:t>side effects</a:t>
            </a:r>
            <a:r>
              <a:rPr lang="en-US" i="1" dirty="0"/>
              <a:t>:</a:t>
            </a:r>
            <a:endParaRPr lang="en-US" dirty="0"/>
          </a:p>
          <a:p>
            <a:pPr marL="400003" lvl="1" indent="0">
              <a:buNone/>
            </a:pPr>
            <a:r>
              <a:rPr lang="en-US" dirty="0" err="1">
                <a:solidFill>
                  <a:srgbClr val="000000"/>
                </a:solidFill>
                <a:latin typeface="Courier"/>
              </a:rPr>
              <a:t>int</a:t>
            </a:r>
            <a:r>
              <a:rPr lang="en-US" dirty="0">
                <a:solidFill>
                  <a:srgbClr val="000000"/>
                </a:solidFill>
                <a:latin typeface="Courier"/>
              </a:rPr>
              <a:t> x = 0;</a:t>
            </a:r>
          </a:p>
          <a:p>
            <a:pPr marL="400003" lvl="1" indent="0">
              <a:buNone/>
            </a:pPr>
            <a:r>
              <a:rPr lang="en-US" dirty="0" err="1">
                <a:solidFill>
                  <a:srgbClr val="000000"/>
                </a:solidFill>
                <a:latin typeface="Courier"/>
              </a:rPr>
              <a:t>int</a:t>
            </a:r>
            <a:r>
              <a:rPr lang="en-US" dirty="0">
                <a:solidFill>
                  <a:srgbClr val="000000"/>
                </a:solidFill>
                <a:latin typeface="Courier"/>
              </a:rPr>
              <a:t> </a:t>
            </a:r>
            <a:r>
              <a:rPr lang="en-US" dirty="0" err="1">
                <a:solidFill>
                  <a:srgbClr val="000000"/>
                </a:solidFill>
                <a:latin typeface="Courier"/>
              </a:rPr>
              <a:t>incr_x</a:t>
            </a:r>
            <a:r>
              <a:rPr lang="en-US" dirty="0">
                <a:solidFill>
                  <a:srgbClr val="000000"/>
                </a:solidFill>
                <a:latin typeface="Courier"/>
              </a:rPr>
              <a:t>() </a:t>
            </a:r>
            <a:r>
              <a:rPr lang="en-US" dirty="0">
                <a:solidFill>
                  <a:srgbClr val="6B006D"/>
                </a:solidFill>
                <a:latin typeface="Courier"/>
              </a:rPr>
              <a:t>{</a:t>
            </a:r>
            <a:r>
              <a:rPr lang="en-US" dirty="0">
                <a:solidFill>
                  <a:srgbClr val="000000"/>
                </a:solidFill>
                <a:latin typeface="Courier"/>
              </a:rPr>
              <a:t>   </a:t>
            </a:r>
          </a:p>
          <a:p>
            <a:pPr marL="400003" lvl="1" indent="0">
              <a:buNone/>
            </a:pPr>
            <a:r>
              <a:rPr lang="it-IT" dirty="0">
                <a:solidFill>
                  <a:srgbClr val="000000"/>
                </a:solidFill>
                <a:latin typeface="Courier"/>
              </a:rPr>
              <a:t>  x++</a:t>
            </a:r>
            <a:r>
              <a:rPr lang="it-IT" dirty="0">
                <a:latin typeface="Courier"/>
              </a:rPr>
              <a:t>;</a:t>
            </a:r>
          </a:p>
          <a:p>
            <a:pPr marL="400003" lvl="1" indent="0">
              <a:buNone/>
            </a:pPr>
            <a:r>
              <a:rPr lang="it-IT" dirty="0">
                <a:latin typeface="Courier"/>
              </a:rPr>
              <a:t>  </a:t>
            </a:r>
            <a:r>
              <a:rPr lang="it-IT" dirty="0" err="1">
                <a:latin typeface="Courier"/>
              </a:rPr>
              <a:t>return</a:t>
            </a:r>
            <a:r>
              <a:rPr lang="it-IT" dirty="0">
                <a:latin typeface="Courier"/>
              </a:rPr>
              <a:t> x; </a:t>
            </a:r>
          </a:p>
          <a:p>
            <a:pPr marL="400003" lvl="1" indent="0">
              <a:buNone/>
            </a:pPr>
            <a:r>
              <a:rPr lang="it-IT" dirty="0">
                <a:solidFill>
                  <a:srgbClr val="6B006D"/>
                </a:solidFill>
                <a:latin typeface="Courier"/>
              </a:rPr>
              <a:t>}</a:t>
            </a:r>
            <a:endParaRPr lang="it-IT" dirty="0">
              <a:solidFill>
                <a:srgbClr val="000000"/>
              </a:solidFill>
              <a:latin typeface="Courier"/>
            </a:endParaRPr>
          </a:p>
        </p:txBody>
      </p:sp>
    </p:spTree>
    <p:extLst>
      <p:ext uri="{BB962C8B-B14F-4D97-AF65-F5344CB8AC3E}">
        <p14:creationId xmlns:p14="http://schemas.microsoft.com/office/powerpoint/2010/main" val="2443101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programming</a:t>
            </a:r>
          </a:p>
        </p:txBody>
      </p:sp>
      <p:sp>
        <p:nvSpPr>
          <p:cNvPr id="3" name="Content Placeholder 2"/>
          <p:cNvSpPr>
            <a:spLocks noGrp="1"/>
          </p:cNvSpPr>
          <p:nvPr>
            <p:ph idx="1"/>
          </p:nvPr>
        </p:nvSpPr>
        <p:spPr/>
        <p:txBody>
          <a:bodyPr>
            <a:normAutofit/>
          </a:bodyPr>
          <a:lstStyle/>
          <a:p>
            <a:pPr marL="0" indent="0">
              <a:buNone/>
            </a:pPr>
            <a:r>
              <a:rPr lang="en-US" b="1" dirty="0"/>
              <a:t>Expressions</a:t>
            </a:r>
            <a:r>
              <a:rPr lang="en-US" dirty="0"/>
              <a:t> specify </a:t>
            </a:r>
            <a:r>
              <a:rPr lang="en-US" dirty="0">
                <a:solidFill>
                  <a:srgbClr val="F79646"/>
                </a:solidFill>
              </a:rPr>
              <a:t>what to compute</a:t>
            </a:r>
          </a:p>
          <a:p>
            <a:pPr lvl="1"/>
            <a:r>
              <a:rPr lang="en-US" dirty="0"/>
              <a:t>Variables never change value</a:t>
            </a:r>
          </a:p>
          <a:p>
            <a:pPr lvl="1"/>
            <a:r>
              <a:rPr lang="en-US" dirty="0"/>
              <a:t>Functions never have side effects</a:t>
            </a:r>
          </a:p>
          <a:p>
            <a:pPr lvl="1"/>
            <a:endParaRPr lang="en-US" dirty="0"/>
          </a:p>
          <a:p>
            <a:pPr marL="0" indent="0">
              <a:buNone/>
            </a:pPr>
            <a:r>
              <a:rPr lang="en-US" b="1" dirty="0"/>
              <a:t>The reality of immutability:</a:t>
            </a:r>
          </a:p>
          <a:p>
            <a:pPr lvl="1"/>
            <a:r>
              <a:rPr lang="en-US" dirty="0">
                <a:solidFill>
                  <a:schemeClr val="tx2"/>
                </a:solidFill>
              </a:rPr>
              <a:t>No need to think about state</a:t>
            </a:r>
          </a:p>
          <a:p>
            <a:pPr lvl="1"/>
            <a:r>
              <a:rPr lang="en-US" dirty="0">
                <a:solidFill>
                  <a:schemeClr val="accent4"/>
                </a:solidFill>
              </a:rPr>
              <a:t>Powerful ways to build correct programs</a:t>
            </a:r>
          </a:p>
        </p:txBody>
      </p:sp>
    </p:spTree>
    <p:extLst>
      <p:ext uri="{BB962C8B-B14F-4D97-AF65-F5344CB8AC3E}">
        <p14:creationId xmlns:p14="http://schemas.microsoft.com/office/powerpoint/2010/main" val="3190880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Why study functional programming?</a:t>
            </a:r>
          </a:p>
        </p:txBody>
      </p:sp>
      <p:sp>
        <p:nvSpPr>
          <p:cNvPr id="3" name="Content Placeholder 2"/>
          <p:cNvSpPr>
            <a:spLocks noGrp="1"/>
          </p:cNvSpPr>
          <p:nvPr>
            <p:ph idx="1"/>
          </p:nvPr>
        </p:nvSpPr>
        <p:spPr/>
        <p:txBody>
          <a:bodyPr>
            <a:normAutofit/>
          </a:bodyPr>
          <a:lstStyle/>
          <a:p>
            <a:pPr marL="514290" indent="-514290">
              <a:buFont typeface="+mj-lt"/>
              <a:buAutoNum type="arabicPeriod"/>
            </a:pPr>
            <a:r>
              <a:rPr lang="en-US" dirty="0"/>
              <a:t>Functional languages teach you that </a:t>
            </a:r>
            <a:r>
              <a:rPr lang="en-US" dirty="0">
                <a:solidFill>
                  <a:srgbClr val="9BBB59"/>
                </a:solidFill>
              </a:rPr>
              <a:t>programming</a:t>
            </a:r>
            <a:r>
              <a:rPr lang="en-US" dirty="0"/>
              <a:t> transcends </a:t>
            </a:r>
            <a:r>
              <a:rPr lang="en-US" dirty="0">
                <a:solidFill>
                  <a:srgbClr val="9BBB59"/>
                </a:solidFill>
              </a:rPr>
              <a:t>programming in a language </a:t>
            </a:r>
            <a:r>
              <a:rPr lang="en-US" sz="1800" dirty="0"/>
              <a:t>(assuming you you have only programmed in imperative languages) </a:t>
            </a:r>
          </a:p>
          <a:p>
            <a:pPr marL="514290" indent="-514290">
              <a:buFont typeface="+mj-lt"/>
              <a:buAutoNum type="arabicPeriod"/>
            </a:pPr>
            <a:r>
              <a:rPr lang="en-US" dirty="0"/>
              <a:t>Functional languages </a:t>
            </a:r>
            <a:r>
              <a:rPr lang="en-US" dirty="0">
                <a:solidFill>
                  <a:srgbClr val="9BBB59"/>
                </a:solidFill>
              </a:rPr>
              <a:t>predict the </a:t>
            </a:r>
            <a:r>
              <a:rPr lang="en-US" dirty="0">
                <a:solidFill>
                  <a:schemeClr val="accent3"/>
                </a:solidFill>
              </a:rPr>
              <a:t>future</a:t>
            </a:r>
          </a:p>
          <a:p>
            <a:pPr marL="514290" indent="-514290">
              <a:buFont typeface="+mj-lt"/>
              <a:buAutoNum type="arabicPeriod"/>
            </a:pPr>
            <a:r>
              <a:rPr lang="en-US" dirty="0"/>
              <a:t>(Functional languages are </a:t>
            </a:r>
            <a:r>
              <a:rPr lang="en-US" i="1" dirty="0"/>
              <a:t>sometimes</a:t>
            </a:r>
            <a:r>
              <a:rPr lang="en-US" dirty="0"/>
              <a:t> used in industry)</a:t>
            </a:r>
          </a:p>
          <a:p>
            <a:pPr marL="514290" indent="-514290">
              <a:buFont typeface="+mj-lt"/>
              <a:buAutoNum type="arabicPeriod"/>
            </a:pPr>
            <a:r>
              <a:rPr lang="en-US" dirty="0"/>
              <a:t>Functional languages are </a:t>
            </a:r>
            <a:r>
              <a:rPr lang="en-US" dirty="0">
                <a:solidFill>
                  <a:srgbClr val="9BBB59"/>
                </a:solidFill>
              </a:rPr>
              <a:t>elegant</a:t>
            </a:r>
          </a:p>
        </p:txBody>
      </p:sp>
    </p:spTree>
    <p:extLst>
      <p:ext uri="{BB962C8B-B14F-4D97-AF65-F5344CB8AC3E}">
        <p14:creationId xmlns:p14="http://schemas.microsoft.com/office/powerpoint/2010/main" val="41995957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Alan J. Perlis</a:t>
            </a:r>
          </a:p>
        </p:txBody>
      </p:sp>
      <p:sp>
        <p:nvSpPr>
          <p:cNvPr id="3" name="Content Placeholder 2"/>
          <p:cNvSpPr>
            <a:spLocks noGrp="1"/>
          </p:cNvSpPr>
          <p:nvPr>
            <p:ph idx="1"/>
          </p:nvPr>
        </p:nvSpPr>
        <p:spPr>
          <a:xfrm>
            <a:off x="3352800" y="2234035"/>
            <a:ext cx="5181600" cy="3118950"/>
          </a:xfrm>
        </p:spPr>
        <p:txBody>
          <a:bodyPr>
            <a:noAutofit/>
          </a:bodyPr>
          <a:lstStyle/>
          <a:p>
            <a:pPr marL="0" indent="0">
              <a:buNone/>
            </a:pPr>
            <a:r>
              <a:rPr lang="en-US" sz="2800" dirty="0"/>
              <a:t>“A language that doesn't affect the</a:t>
            </a:r>
          </a:p>
          <a:p>
            <a:pPr marL="0" indent="0">
              <a:buNone/>
            </a:pPr>
            <a:r>
              <a:rPr lang="en-US" sz="2800" dirty="0"/>
              <a:t>way you think about programming</a:t>
            </a:r>
          </a:p>
          <a:p>
            <a:pPr marL="0" indent="0">
              <a:buNone/>
            </a:pPr>
            <a:r>
              <a:rPr lang="en-US" sz="2800" dirty="0"/>
              <a:t>is not worth knowing.”</a:t>
            </a:r>
            <a:r>
              <a:rPr lang="en-US" sz="1000" dirty="0"/>
              <a:t> </a:t>
            </a:r>
            <a:br>
              <a:rPr lang="en-US" sz="1000" dirty="0"/>
            </a:br>
            <a:br>
              <a:rPr lang="en-US" sz="700" dirty="0"/>
            </a:br>
            <a:endParaRPr lang="en-US" sz="1800" dirty="0"/>
          </a:p>
          <a:p>
            <a:pPr marL="0" indent="0">
              <a:buNone/>
            </a:pPr>
            <a:r>
              <a:rPr lang="en-US" sz="1600" dirty="0"/>
              <a:t>First recipient of the Turing Award</a:t>
            </a:r>
          </a:p>
          <a:p>
            <a:pPr marL="0" indent="0">
              <a:buNone/>
            </a:pPr>
            <a:r>
              <a:rPr lang="en-US" sz="1600" i="1" dirty="0"/>
              <a:t>for his “influence in the area of advanced programming techniques and compiler construction”</a:t>
            </a:r>
          </a:p>
        </p:txBody>
      </p:sp>
      <p:sp>
        <p:nvSpPr>
          <p:cNvPr id="4" name="Slide Number Placeholder 3"/>
          <p:cNvSpPr>
            <a:spLocks noGrp="1"/>
          </p:cNvSpPr>
          <p:nvPr>
            <p:ph type="sldNum" sz="quarter" idx="11"/>
          </p:nvPr>
        </p:nvSpPr>
        <p:spPr/>
        <p:txBody>
          <a:bodyPr/>
          <a:lstStyle/>
          <a:p>
            <a:fld id="{3B048AC8-D41E-4C7B-8EE3-A52489AA1F05}" type="slidenum">
              <a:rPr lang="en-US" smtClean="0"/>
              <a:pPr/>
              <a:t>17</a:t>
            </a:fld>
            <a:endParaRPr lang="en-US"/>
          </a:p>
        </p:txBody>
      </p:sp>
      <p:pic>
        <p:nvPicPr>
          <p:cNvPr id="5" name="Picture 4" descr="AlanPerlis.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1" y="2133600"/>
            <a:ext cx="1795463" cy="2209800"/>
          </a:xfrm>
          <a:prstGeom prst="rect">
            <a:avLst/>
          </a:prstGeom>
        </p:spPr>
      </p:pic>
      <p:sp>
        <p:nvSpPr>
          <p:cNvPr id="6" name="Rectangle 5"/>
          <p:cNvSpPr/>
          <p:nvPr/>
        </p:nvSpPr>
        <p:spPr>
          <a:xfrm>
            <a:off x="1371600" y="4601359"/>
            <a:ext cx="1637514" cy="830997"/>
          </a:xfrm>
          <a:prstGeom prst="rect">
            <a:avLst/>
          </a:prstGeom>
        </p:spPr>
        <p:txBody>
          <a:bodyPr wrap="square" lIns="91429" tIns="45714" rIns="91429" bIns="45714">
            <a:spAutoFit/>
          </a:bodyPr>
          <a:lstStyle/>
          <a:p>
            <a:pPr algn="ctr"/>
            <a:r>
              <a:rPr lang="en-US" sz="2400" dirty="0">
                <a:latin typeface="CronosPro-Regular"/>
                <a:cs typeface="CronosPro-Regular"/>
              </a:rPr>
              <a:t>1922-1990 </a:t>
            </a:r>
            <a:br>
              <a:rPr lang="en-US" sz="2400" dirty="0">
                <a:latin typeface="CronosPro-Regular"/>
                <a:cs typeface="CronosPro-Regular"/>
              </a:rPr>
            </a:br>
            <a:endParaRPr lang="en-US" sz="2400" dirty="0">
              <a:latin typeface="CronosPro-Regular"/>
              <a:cs typeface="CronosPro-Regular"/>
            </a:endParaRPr>
          </a:p>
        </p:txBody>
      </p:sp>
    </p:spTree>
    <p:extLst>
      <p:ext uri="{BB962C8B-B14F-4D97-AF65-F5344CB8AC3E}">
        <p14:creationId xmlns:p14="http://schemas.microsoft.com/office/powerpoint/2010/main" val="39167497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Analogy:  studying a foreign language</a:t>
            </a:r>
          </a:p>
        </p:txBody>
      </p:sp>
      <p:sp>
        <p:nvSpPr>
          <p:cNvPr id="3" name="Content Placeholder 2"/>
          <p:cNvSpPr>
            <a:spLocks noGrp="1"/>
          </p:cNvSpPr>
          <p:nvPr>
            <p:ph idx="1"/>
          </p:nvPr>
        </p:nvSpPr>
        <p:spPr/>
        <p:txBody>
          <a:bodyPr>
            <a:normAutofit/>
          </a:bodyPr>
          <a:lstStyle/>
          <a:p>
            <a:r>
              <a:rPr lang="en-US" sz="2800" dirty="0"/>
              <a:t>Learn about another culture; incorporate aspects into your own life</a:t>
            </a:r>
          </a:p>
          <a:p>
            <a:r>
              <a:rPr lang="en-US" sz="2800" dirty="0"/>
              <a:t>Shed preconceptions and prejudices about others</a:t>
            </a:r>
          </a:p>
          <a:p>
            <a:r>
              <a:rPr lang="en-US" sz="2800" dirty="0"/>
              <a:t>Understand your native language better</a:t>
            </a:r>
          </a:p>
          <a:p>
            <a:pPr marL="0" indent="0">
              <a:buNone/>
            </a:pPr>
            <a:endParaRPr lang="en-US" sz="2800" dirty="0"/>
          </a:p>
        </p:txBody>
      </p:sp>
      <p:pic>
        <p:nvPicPr>
          <p:cNvPr id="4" name="Picture 3" descr="image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8871" y="3969301"/>
            <a:ext cx="3505200" cy="2324100"/>
          </a:xfrm>
          <a:prstGeom prst="rect">
            <a:avLst/>
          </a:prstGeom>
        </p:spPr>
      </p:pic>
    </p:spTree>
    <p:extLst>
      <p:ext uri="{BB962C8B-B14F-4D97-AF65-F5344CB8AC3E}">
        <p14:creationId xmlns:p14="http://schemas.microsoft.com/office/powerpoint/2010/main" val="35136027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Functional languages predict the future</a:t>
            </a:r>
          </a:p>
        </p:txBody>
      </p:sp>
      <p:sp>
        <p:nvSpPr>
          <p:cNvPr id="3" name="Content Placeholder 2"/>
          <p:cNvSpPr>
            <a:spLocks noGrp="1"/>
          </p:cNvSpPr>
          <p:nvPr>
            <p:ph idx="1"/>
          </p:nvPr>
        </p:nvSpPr>
        <p:spPr/>
        <p:txBody>
          <a:bodyPr>
            <a:normAutofit lnSpcReduction="10000"/>
          </a:bodyPr>
          <a:lstStyle/>
          <a:p>
            <a:r>
              <a:rPr lang="en-US" dirty="0">
                <a:solidFill>
                  <a:schemeClr val="accent1"/>
                </a:solidFill>
              </a:rPr>
              <a:t>Garbage collection </a:t>
            </a:r>
            <a:br>
              <a:rPr lang="en-US" dirty="0">
                <a:solidFill>
                  <a:schemeClr val="accent1"/>
                </a:solidFill>
              </a:rPr>
            </a:br>
            <a:r>
              <a:rPr lang="en-US" i="1" dirty="0"/>
              <a:t>Java [1995], LISP [1958]</a:t>
            </a:r>
          </a:p>
          <a:p>
            <a:r>
              <a:rPr lang="en-US" dirty="0">
                <a:solidFill>
                  <a:schemeClr val="accent1"/>
                </a:solidFill>
              </a:rPr>
              <a:t>Generics</a:t>
            </a:r>
            <a:r>
              <a:rPr lang="en-US" dirty="0">
                <a:solidFill>
                  <a:srgbClr val="F79646"/>
                </a:solidFill>
              </a:rPr>
              <a:t> </a:t>
            </a:r>
            <a:br>
              <a:rPr lang="en-US" dirty="0">
                <a:solidFill>
                  <a:srgbClr val="F79646"/>
                </a:solidFill>
              </a:rPr>
            </a:br>
            <a:r>
              <a:rPr lang="en-US" i="1" dirty="0"/>
              <a:t>Java 5 [2004], ML [1990]</a:t>
            </a:r>
          </a:p>
          <a:p>
            <a:r>
              <a:rPr lang="en-US" dirty="0">
                <a:solidFill>
                  <a:srgbClr val="4F81BD"/>
                </a:solidFill>
              </a:rPr>
              <a:t>Higher-order functions </a:t>
            </a:r>
            <a:br>
              <a:rPr lang="en-US" dirty="0">
                <a:solidFill>
                  <a:srgbClr val="4F81BD"/>
                </a:solidFill>
              </a:rPr>
            </a:br>
            <a:r>
              <a:rPr lang="en-US" i="1" dirty="0"/>
              <a:t>C#3.0 [2007], Java 8 [2014], LISP [1958]</a:t>
            </a:r>
          </a:p>
          <a:p>
            <a:r>
              <a:rPr lang="en-US" dirty="0">
                <a:solidFill>
                  <a:srgbClr val="4F81BD"/>
                </a:solidFill>
              </a:rPr>
              <a:t>Type inference </a:t>
            </a:r>
            <a:br>
              <a:rPr lang="en-US" dirty="0"/>
            </a:br>
            <a:r>
              <a:rPr lang="en-US" i="1" dirty="0"/>
              <a:t>C++11 [2011], Java 7 [2011] and 8, ML [1990]</a:t>
            </a:r>
          </a:p>
          <a:p>
            <a:r>
              <a:rPr lang="en-US" b="1" dirty="0"/>
              <a:t>What's next?</a:t>
            </a:r>
          </a:p>
        </p:txBody>
      </p:sp>
    </p:spTree>
    <p:extLst>
      <p:ext uri="{BB962C8B-B14F-4D97-AF65-F5344CB8AC3E}">
        <p14:creationId xmlns:p14="http://schemas.microsoft.com/office/powerpoint/2010/main" val="2949621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EBE094C-191A-3B4E-9F64-B3A938434DAF}"/>
              </a:ext>
            </a:extLst>
          </p:cNvPr>
          <p:cNvSpPr txBox="1"/>
          <p:nvPr/>
        </p:nvSpPr>
        <p:spPr>
          <a:xfrm>
            <a:off x="871872" y="2147777"/>
            <a:ext cx="7230139" cy="2554545"/>
          </a:xfrm>
          <a:prstGeom prst="rect">
            <a:avLst/>
          </a:prstGeom>
          <a:noFill/>
        </p:spPr>
        <p:txBody>
          <a:bodyPr wrap="square" rtlCol="0">
            <a:spAutoFit/>
          </a:bodyPr>
          <a:lstStyle/>
          <a:p>
            <a:pPr algn="ctr"/>
            <a:r>
              <a:rPr lang="en-US" sz="8000" dirty="0">
                <a:latin typeface="Cronos Pro" panose="020C0502030403020304" pitchFamily="34" charset="77"/>
              </a:rPr>
              <a:t>Programming is not hard</a:t>
            </a:r>
          </a:p>
        </p:txBody>
      </p:sp>
    </p:spTree>
    <p:extLst>
      <p:ext uri="{BB962C8B-B14F-4D97-AF65-F5344CB8AC3E}">
        <p14:creationId xmlns:p14="http://schemas.microsoft.com/office/powerpoint/2010/main" val="26577570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Functional languages in the real world</a:t>
            </a:r>
          </a:p>
        </p:txBody>
      </p:sp>
      <p:sp>
        <p:nvSpPr>
          <p:cNvPr id="3" name="Content Placeholder 2"/>
          <p:cNvSpPr>
            <a:spLocks noGrp="1"/>
          </p:cNvSpPr>
          <p:nvPr>
            <p:ph idx="1"/>
          </p:nvPr>
        </p:nvSpPr>
        <p:spPr>
          <a:xfrm>
            <a:off x="457200" y="1600200"/>
            <a:ext cx="8229600" cy="5156108"/>
          </a:xfrm>
        </p:spPr>
        <p:txBody>
          <a:bodyPr>
            <a:normAutofit/>
          </a:bodyPr>
          <a:lstStyle/>
          <a:p>
            <a:r>
              <a:rPr lang="en-US" b="1" dirty="0"/>
              <a:t>Java 8 </a:t>
            </a:r>
            <a:endParaRPr lang="en-US" dirty="0"/>
          </a:p>
          <a:p>
            <a:r>
              <a:rPr lang="en-US" b="1" dirty="0"/>
              <a:t>F#, C# 3.0, LINQ </a:t>
            </a:r>
          </a:p>
          <a:p>
            <a:r>
              <a:rPr lang="en-US" b="1" dirty="0" err="1"/>
              <a:t>Scala</a:t>
            </a:r>
            <a:endParaRPr lang="en-US" b="1" dirty="0"/>
          </a:p>
          <a:p>
            <a:r>
              <a:rPr lang="en-US" b="1" dirty="0"/>
              <a:t>Haskell</a:t>
            </a:r>
            <a:r>
              <a:rPr lang="en-US" dirty="0"/>
              <a:t> </a:t>
            </a:r>
          </a:p>
          <a:p>
            <a:r>
              <a:rPr lang="en-US" b="1" dirty="0" err="1"/>
              <a:t>Erlang</a:t>
            </a:r>
            <a:r>
              <a:rPr lang="en-US" dirty="0"/>
              <a:t> </a:t>
            </a:r>
          </a:p>
          <a:p>
            <a:r>
              <a:rPr lang="en-US" b="1" dirty="0"/>
              <a:t>OCaml </a:t>
            </a:r>
            <a:br>
              <a:rPr lang="en-US" dirty="0"/>
            </a:br>
            <a:r>
              <a:rPr lang="en-US" sz="2400" dirty="0">
                <a:hlinkClick r:id="rId3"/>
              </a:rPr>
              <a:t>https://ocaml.org/learn/companies.html</a:t>
            </a:r>
            <a:endParaRPr lang="en-US" sz="2400" dirty="0"/>
          </a:p>
          <a:p>
            <a:pPr marL="0" indent="0">
              <a:buNone/>
            </a:pPr>
            <a:endParaRPr lang="en-US" dirty="0"/>
          </a:p>
        </p:txBody>
      </p:sp>
      <p:pic>
        <p:nvPicPr>
          <p:cNvPr id="4" name="Picture 3" descr="imgre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63778" y="2222434"/>
            <a:ext cx="1605379" cy="590085"/>
          </a:xfrm>
          <a:prstGeom prst="rect">
            <a:avLst/>
          </a:prstGeom>
        </p:spPr>
      </p:pic>
      <p:pic>
        <p:nvPicPr>
          <p:cNvPr id="5" name="Picture 4" descr="imgres.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75326" y="2831807"/>
            <a:ext cx="1409540" cy="531466"/>
          </a:xfrm>
          <a:prstGeom prst="rect">
            <a:avLst/>
          </a:prstGeom>
        </p:spPr>
      </p:pic>
      <p:pic>
        <p:nvPicPr>
          <p:cNvPr id="6" name="Picture 5" descr="imgres.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92204" y="2812519"/>
            <a:ext cx="1846113" cy="501149"/>
          </a:xfrm>
          <a:prstGeom prst="rect">
            <a:avLst/>
          </a:prstGeom>
        </p:spPr>
      </p:pic>
      <p:pic>
        <p:nvPicPr>
          <p:cNvPr id="7" name="Picture 6" descr="foursquare_logo.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46054" y="2791542"/>
            <a:ext cx="1546150" cy="622927"/>
          </a:xfrm>
          <a:prstGeom prst="rect">
            <a:avLst/>
          </a:prstGeom>
        </p:spPr>
      </p:pic>
      <p:pic>
        <p:nvPicPr>
          <p:cNvPr id="8" name="Picture 7" descr="imgres.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75326" y="3414469"/>
            <a:ext cx="1388451" cy="481038"/>
          </a:xfrm>
          <a:prstGeom prst="rect">
            <a:avLst/>
          </a:prstGeom>
        </p:spPr>
      </p:pic>
      <p:pic>
        <p:nvPicPr>
          <p:cNvPr id="9" name="Picture 8" descr="imgres.jp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732855" y="3449056"/>
            <a:ext cx="1349125" cy="378646"/>
          </a:xfrm>
          <a:prstGeom prst="rect">
            <a:avLst/>
          </a:prstGeom>
        </p:spPr>
      </p:pic>
      <p:pic>
        <p:nvPicPr>
          <p:cNvPr id="10" name="Picture 9" descr="imgres.jp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169157" y="3363273"/>
            <a:ext cx="1188290" cy="573911"/>
          </a:xfrm>
          <a:prstGeom prst="rect">
            <a:avLst/>
          </a:prstGeom>
        </p:spPr>
      </p:pic>
      <p:pic>
        <p:nvPicPr>
          <p:cNvPr id="11" name="Picture 10" descr="imgres.jp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733632" y="4135906"/>
            <a:ext cx="1258572" cy="456740"/>
          </a:xfrm>
          <a:prstGeom prst="rect">
            <a:avLst/>
          </a:prstGeom>
        </p:spPr>
      </p:pic>
      <p:pic>
        <p:nvPicPr>
          <p:cNvPr id="12" name="Picture 11" descr="imgres.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75326" y="4022316"/>
            <a:ext cx="1388451" cy="481038"/>
          </a:xfrm>
          <a:prstGeom prst="rect">
            <a:avLst/>
          </a:prstGeom>
        </p:spPr>
      </p:pic>
      <p:pic>
        <p:nvPicPr>
          <p:cNvPr id="13" name="Picture 12" descr="imgres.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169157" y="4039392"/>
            <a:ext cx="1975035" cy="463963"/>
          </a:xfrm>
          <a:prstGeom prst="rect">
            <a:avLst/>
          </a:prstGeom>
        </p:spPr>
      </p:pic>
      <p:pic>
        <p:nvPicPr>
          <p:cNvPr id="14" name="Picture 13" descr="imgres.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75326" y="4592645"/>
            <a:ext cx="1388451" cy="481038"/>
          </a:xfrm>
          <a:prstGeom prst="rect">
            <a:avLst/>
          </a:prstGeom>
        </p:spPr>
      </p:pic>
      <p:pic>
        <p:nvPicPr>
          <p:cNvPr id="15" name="Picture 14" descr="imgres.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637996" y="4607375"/>
            <a:ext cx="2409844" cy="499602"/>
          </a:xfrm>
          <a:prstGeom prst="rect">
            <a:avLst/>
          </a:prstGeom>
        </p:spPr>
      </p:pic>
      <p:pic>
        <p:nvPicPr>
          <p:cNvPr id="16" name="Picture 15" descr="imgres.jp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172547" y="4565719"/>
            <a:ext cx="1331540" cy="532616"/>
          </a:xfrm>
          <a:prstGeom prst="rect">
            <a:avLst/>
          </a:prstGeom>
        </p:spPr>
      </p:pic>
      <p:pic>
        <p:nvPicPr>
          <p:cNvPr id="17" name="Picture 16" descr="imgres.pn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880646" y="5098335"/>
            <a:ext cx="1915342" cy="509586"/>
          </a:xfrm>
          <a:prstGeom prst="rect">
            <a:avLst/>
          </a:prstGeom>
        </p:spPr>
      </p:pic>
      <p:pic>
        <p:nvPicPr>
          <p:cNvPr id="18" name="Picture 17" descr="imgres.png"/>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175326" y="1631471"/>
            <a:ext cx="1782051" cy="590963"/>
          </a:xfrm>
          <a:prstGeom prst="rect">
            <a:avLst/>
          </a:prstGeom>
        </p:spPr>
      </p:pic>
      <p:sp>
        <p:nvSpPr>
          <p:cNvPr id="19" name="TextBox 18"/>
          <p:cNvSpPr txBox="1"/>
          <p:nvPr/>
        </p:nvSpPr>
        <p:spPr>
          <a:xfrm>
            <a:off x="347257" y="6041986"/>
            <a:ext cx="8492895" cy="338554"/>
          </a:xfrm>
          <a:prstGeom prst="rect">
            <a:avLst/>
          </a:prstGeom>
          <a:noFill/>
        </p:spPr>
        <p:txBody>
          <a:bodyPr wrap="square" lIns="91429" tIns="45714" rIns="91429" bIns="45714" rtlCol="0">
            <a:spAutoFit/>
          </a:bodyPr>
          <a:lstStyle/>
          <a:p>
            <a:pPr algn="r"/>
            <a:r>
              <a:rPr lang="en-US" sz="1600" dirty="0">
                <a:solidFill>
                  <a:schemeClr val="accent6"/>
                </a:solidFill>
                <a:latin typeface="CronosPro-Regular"/>
                <a:cs typeface="CronosPro-Regular"/>
              </a:rPr>
              <a:t>...but Cornell CS (et al.) require functional programming for your </a:t>
            </a:r>
            <a:r>
              <a:rPr lang="en-US" sz="1600" i="1" dirty="0">
                <a:solidFill>
                  <a:schemeClr val="accent6"/>
                </a:solidFill>
                <a:latin typeface="CronosPro-Regular"/>
                <a:cs typeface="CronosPro-Regular"/>
              </a:rPr>
              <a:t>education</a:t>
            </a:r>
            <a:r>
              <a:rPr lang="en-US" sz="1600" dirty="0">
                <a:solidFill>
                  <a:schemeClr val="accent6"/>
                </a:solidFill>
                <a:latin typeface="CronosPro-Regular"/>
                <a:cs typeface="CronosPro-Regular"/>
              </a:rPr>
              <a:t>, not to get you a job</a:t>
            </a:r>
          </a:p>
        </p:txBody>
      </p:sp>
    </p:spTree>
    <p:extLst>
      <p:ext uri="{BB962C8B-B14F-4D97-AF65-F5344CB8AC3E}">
        <p14:creationId xmlns:p14="http://schemas.microsoft.com/office/powerpoint/2010/main" val="9991616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languages are elegant</a:t>
            </a:r>
          </a:p>
        </p:txBody>
      </p:sp>
      <p:pic>
        <p:nvPicPr>
          <p:cNvPr id="5" name="Picture 4" descr="Screen Shot 2015-07-12 at 5.48.2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5648" y="1417638"/>
            <a:ext cx="7166175" cy="4101284"/>
          </a:xfrm>
          <a:prstGeom prst="rect">
            <a:avLst/>
          </a:prstGeom>
        </p:spPr>
      </p:pic>
    </p:spTree>
    <p:extLst>
      <p:ext uri="{BB962C8B-B14F-4D97-AF65-F5344CB8AC3E}">
        <p14:creationId xmlns:p14="http://schemas.microsoft.com/office/powerpoint/2010/main" val="18159389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Elegant</a:t>
            </a:r>
          </a:p>
        </p:txBody>
      </p:sp>
      <p:pic>
        <p:nvPicPr>
          <p:cNvPr id="5" name="Picture 4" descr="Screen Shot 2015-07-12 at 5.48.25 PM.png"/>
          <p:cNvPicPr>
            <a:picLocks noChangeAspect="1"/>
          </p:cNvPicPr>
          <p:nvPr/>
        </p:nvPicPr>
        <p:blipFill>
          <a:blip r:embed="rId2">
            <a:alphaModFix amt="15000"/>
            <a:extLst>
              <a:ext uri="{28A0092B-C50C-407E-A947-70E740481C1C}">
                <a14:useLocalDpi xmlns:a14="http://schemas.microsoft.com/office/drawing/2010/main" val="0"/>
              </a:ext>
            </a:extLst>
          </a:blip>
          <a:stretch>
            <a:fillRect/>
          </a:stretch>
        </p:blipFill>
        <p:spPr>
          <a:xfrm>
            <a:off x="885648" y="1417638"/>
            <a:ext cx="7166175" cy="4101284"/>
          </a:xfrm>
          <a:prstGeom prst="rect">
            <a:avLst/>
          </a:prstGeom>
        </p:spPr>
      </p:pic>
      <p:sp>
        <p:nvSpPr>
          <p:cNvPr id="6" name="TextBox 5"/>
          <p:cNvSpPr txBox="1"/>
          <p:nvPr/>
        </p:nvSpPr>
        <p:spPr>
          <a:xfrm>
            <a:off x="1313286" y="2474969"/>
            <a:ext cx="6738537" cy="1569660"/>
          </a:xfrm>
          <a:prstGeom prst="rect">
            <a:avLst/>
          </a:prstGeom>
          <a:solidFill>
            <a:schemeClr val="tx2">
              <a:lumMod val="20000"/>
              <a:lumOff val="80000"/>
            </a:schemeClr>
          </a:solidFill>
          <a:ln>
            <a:solidFill>
              <a:schemeClr val="tx2"/>
            </a:solidFill>
          </a:ln>
          <a:effectLst>
            <a:glow rad="101600">
              <a:schemeClr val="tx2">
                <a:lumMod val="50000"/>
                <a:alpha val="75000"/>
              </a:schemeClr>
            </a:glow>
            <a:outerShdw blurRad="50800" dist="38100" dir="2700000" algn="tl" rotWithShape="0">
              <a:srgbClr val="000000">
                <a:alpha val="43000"/>
              </a:srgbClr>
            </a:outerShdw>
          </a:effectLst>
        </p:spPr>
        <p:txBody>
          <a:bodyPr wrap="square" lIns="91429" tIns="45714" rIns="91429" bIns="45714" rtlCol="0">
            <a:spAutoFit/>
          </a:bodyPr>
          <a:lstStyle/>
          <a:p>
            <a:pPr algn="ctr"/>
            <a:r>
              <a:rPr lang="en-US" sz="9600" dirty="0">
                <a:solidFill>
                  <a:schemeClr val="tx2"/>
                </a:solidFill>
                <a:latin typeface="CronosPro-Regular"/>
                <a:cs typeface="CronosPro-Regular"/>
              </a:rPr>
              <a:t>Beautiful</a:t>
            </a:r>
          </a:p>
        </p:txBody>
      </p:sp>
    </p:spTree>
    <p:extLst>
      <p:ext uri="{BB962C8B-B14F-4D97-AF65-F5344CB8AC3E}">
        <p14:creationId xmlns:p14="http://schemas.microsoft.com/office/powerpoint/2010/main" val="31855685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 aesthetics matter?</a:t>
            </a:r>
          </a:p>
        </p:txBody>
      </p:sp>
      <p:sp>
        <p:nvSpPr>
          <p:cNvPr id="3" name="Content Placeholder 2"/>
          <p:cNvSpPr>
            <a:spLocks noGrp="1"/>
          </p:cNvSpPr>
          <p:nvPr>
            <p:ph idx="1"/>
          </p:nvPr>
        </p:nvSpPr>
        <p:spPr/>
        <p:txBody>
          <a:bodyPr>
            <a:normAutofit lnSpcReduction="10000"/>
          </a:bodyPr>
          <a:lstStyle/>
          <a:p>
            <a:pPr marL="0" indent="0">
              <a:buNone/>
            </a:pPr>
            <a:r>
              <a:rPr lang="en-US" sz="4400" dirty="0"/>
              <a:t>YES!</a:t>
            </a:r>
          </a:p>
          <a:p>
            <a:pPr marL="0" indent="0">
              <a:buNone/>
            </a:pPr>
            <a:endParaRPr lang="en-US" dirty="0"/>
          </a:p>
          <a:p>
            <a:pPr marL="0" indent="0">
              <a:buNone/>
            </a:pPr>
            <a:r>
              <a:rPr lang="en-US" dirty="0"/>
              <a:t>Who reads code?</a:t>
            </a:r>
          </a:p>
          <a:p>
            <a:pPr lvl="1"/>
            <a:r>
              <a:rPr lang="en-US" dirty="0"/>
              <a:t>Machines</a:t>
            </a:r>
          </a:p>
          <a:p>
            <a:pPr lvl="1"/>
            <a:r>
              <a:rPr lang="en-US" dirty="0"/>
              <a:t>Humans</a:t>
            </a:r>
          </a:p>
          <a:p>
            <a:endParaRPr lang="en-US" dirty="0"/>
          </a:p>
          <a:p>
            <a:r>
              <a:rPr lang="en-US" dirty="0"/>
              <a:t>Elegant code is easier to read and maintain</a:t>
            </a:r>
          </a:p>
          <a:p>
            <a:r>
              <a:rPr lang="en-US" dirty="0"/>
              <a:t>Elegant code might (not) be easier to write</a:t>
            </a:r>
          </a:p>
          <a:p>
            <a:endParaRPr lang="en-US" dirty="0"/>
          </a:p>
        </p:txBody>
      </p:sp>
    </p:spTree>
    <p:extLst>
      <p:ext uri="{BB962C8B-B14F-4D97-AF65-F5344CB8AC3E}">
        <p14:creationId xmlns:p14="http://schemas.microsoft.com/office/powerpoint/2010/main" val="14309546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OCaml</a:t>
            </a:r>
          </a:p>
        </p:txBody>
      </p:sp>
      <p:sp>
        <p:nvSpPr>
          <p:cNvPr id="3" name="Content Placeholder 2"/>
          <p:cNvSpPr>
            <a:spLocks noGrp="1"/>
          </p:cNvSpPr>
          <p:nvPr>
            <p:ph idx="1"/>
          </p:nvPr>
        </p:nvSpPr>
        <p:spPr/>
        <p:txBody>
          <a:bodyPr>
            <a:normAutofit/>
          </a:bodyPr>
          <a:lstStyle/>
          <a:p>
            <a:pPr marL="0" indent="0">
              <a:buNone/>
            </a:pPr>
            <a:r>
              <a:rPr lang="en-US" dirty="0"/>
              <a:t>A pretty good language for writing beautiful programs</a:t>
            </a:r>
          </a:p>
          <a:p>
            <a:pPr marL="457146" lvl="1" indent="0">
              <a:buNone/>
            </a:pPr>
            <a:endParaRPr lang="en-US" dirty="0"/>
          </a:p>
        </p:txBody>
      </p:sp>
      <p:pic>
        <p:nvPicPr>
          <p:cNvPr id="4" name="Picture 3" descr="ocaml.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1163" y="2698842"/>
            <a:ext cx="3328027" cy="3328027"/>
          </a:xfrm>
          <a:prstGeom prst="rect">
            <a:avLst/>
          </a:prstGeom>
        </p:spPr>
      </p:pic>
      <p:sp>
        <p:nvSpPr>
          <p:cNvPr id="5" name="TextBox 4"/>
          <p:cNvSpPr txBox="1"/>
          <p:nvPr/>
        </p:nvSpPr>
        <p:spPr>
          <a:xfrm>
            <a:off x="457200" y="5948628"/>
            <a:ext cx="6164900" cy="646319"/>
          </a:xfrm>
          <a:prstGeom prst="rect">
            <a:avLst/>
          </a:prstGeom>
          <a:noFill/>
        </p:spPr>
        <p:txBody>
          <a:bodyPr wrap="none" lIns="91429" tIns="45714" rIns="91429" bIns="45714" rtlCol="0">
            <a:spAutoFit/>
          </a:bodyPr>
          <a:lstStyle/>
          <a:p>
            <a:r>
              <a:rPr lang="en-US" dirty="0">
                <a:latin typeface="CronosPro-Regular"/>
                <a:cs typeface="CronosPro-Regular"/>
              </a:rPr>
              <a:t>O = Objective, </a:t>
            </a:r>
            <a:r>
              <a:rPr lang="en-US" dirty="0" err="1">
                <a:latin typeface="CronosPro-Regular"/>
                <a:cs typeface="CronosPro-Regular"/>
              </a:rPr>
              <a:t>Caml</a:t>
            </a:r>
            <a:r>
              <a:rPr lang="en-US" dirty="0">
                <a:latin typeface="CronosPro-Regular"/>
                <a:cs typeface="CronosPro-Regular"/>
              </a:rPr>
              <a:t>=not important</a:t>
            </a:r>
          </a:p>
          <a:p>
            <a:r>
              <a:rPr lang="en-US" dirty="0">
                <a:latin typeface="CronosPro-Regular"/>
                <a:cs typeface="CronosPro-Regular"/>
              </a:rPr>
              <a:t>ML is a family of languages; originally the “meta-language” for a tool</a:t>
            </a:r>
          </a:p>
        </p:txBody>
      </p:sp>
    </p:spTree>
    <p:extLst>
      <p:ext uri="{BB962C8B-B14F-4D97-AF65-F5344CB8AC3E}">
        <p14:creationId xmlns:p14="http://schemas.microsoft.com/office/powerpoint/2010/main" val="19523061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OCaml is awesome</a:t>
            </a:r>
          </a:p>
        </p:txBody>
      </p:sp>
      <p:sp>
        <p:nvSpPr>
          <p:cNvPr id="3" name="Content Placeholder 2"/>
          <p:cNvSpPr>
            <a:spLocks noGrp="1"/>
          </p:cNvSpPr>
          <p:nvPr>
            <p:ph idx="1"/>
          </p:nvPr>
        </p:nvSpPr>
        <p:spPr/>
        <p:txBody>
          <a:bodyPr>
            <a:normAutofit fontScale="55000" lnSpcReduction="20000"/>
          </a:bodyPr>
          <a:lstStyle/>
          <a:p>
            <a:r>
              <a:rPr lang="en-US" dirty="0">
                <a:solidFill>
                  <a:srgbClr val="F79646"/>
                </a:solidFill>
              </a:rPr>
              <a:t>Immutable programming</a:t>
            </a:r>
          </a:p>
          <a:p>
            <a:pPr lvl="1"/>
            <a:r>
              <a:rPr lang="en-US" dirty="0"/>
              <a:t>Variable’s values cannot destructively be changed; makes reasoning about program easier!</a:t>
            </a:r>
          </a:p>
          <a:p>
            <a:r>
              <a:rPr lang="en-US" dirty="0">
                <a:solidFill>
                  <a:srgbClr val="F79646"/>
                </a:solidFill>
              </a:rPr>
              <a:t>Algebraic </a:t>
            </a:r>
            <a:r>
              <a:rPr lang="en-US" dirty="0" err="1">
                <a:solidFill>
                  <a:srgbClr val="F79646"/>
                </a:solidFill>
              </a:rPr>
              <a:t>datatypes</a:t>
            </a:r>
            <a:r>
              <a:rPr lang="en-US" dirty="0">
                <a:solidFill>
                  <a:srgbClr val="F79646"/>
                </a:solidFill>
              </a:rPr>
              <a:t> and pattern matching</a:t>
            </a:r>
          </a:p>
          <a:p>
            <a:pPr lvl="1"/>
            <a:r>
              <a:rPr lang="en-US" dirty="0"/>
              <a:t>Makes definition and manipulation of complex data structures easy to express</a:t>
            </a:r>
          </a:p>
          <a:p>
            <a:r>
              <a:rPr lang="en-US" dirty="0">
                <a:solidFill>
                  <a:srgbClr val="F79646"/>
                </a:solidFill>
              </a:rPr>
              <a:t>First-class functions</a:t>
            </a:r>
          </a:p>
          <a:p>
            <a:pPr lvl="1"/>
            <a:r>
              <a:rPr lang="en-US" dirty="0"/>
              <a:t>Functions can be passed around like ordinary values</a:t>
            </a:r>
          </a:p>
          <a:p>
            <a:r>
              <a:rPr lang="en-US" dirty="0">
                <a:solidFill>
                  <a:srgbClr val="F79646"/>
                </a:solidFill>
              </a:rPr>
              <a:t>Static type-checking</a:t>
            </a:r>
          </a:p>
          <a:p>
            <a:pPr lvl="1"/>
            <a:r>
              <a:rPr lang="en-US" dirty="0"/>
              <a:t>Reduce number of run-time errors</a:t>
            </a:r>
          </a:p>
          <a:p>
            <a:r>
              <a:rPr lang="en-US" dirty="0">
                <a:solidFill>
                  <a:srgbClr val="F79646"/>
                </a:solidFill>
              </a:rPr>
              <a:t>Automatic type inference</a:t>
            </a:r>
          </a:p>
          <a:p>
            <a:pPr lvl="1"/>
            <a:r>
              <a:rPr lang="en-US" dirty="0"/>
              <a:t>No burden to write down types of every single variable</a:t>
            </a:r>
          </a:p>
          <a:p>
            <a:r>
              <a:rPr lang="en-US" dirty="0">
                <a:solidFill>
                  <a:srgbClr val="F79646"/>
                </a:solidFill>
              </a:rPr>
              <a:t>Parametric polymorphism</a:t>
            </a:r>
          </a:p>
          <a:p>
            <a:pPr lvl="1"/>
            <a:r>
              <a:rPr lang="en-US" dirty="0"/>
              <a:t>Enables construction of abstractions that work across many data types</a:t>
            </a:r>
          </a:p>
          <a:p>
            <a:r>
              <a:rPr lang="en-US" dirty="0">
                <a:solidFill>
                  <a:srgbClr val="F79646"/>
                </a:solidFill>
              </a:rPr>
              <a:t>Garbage collection</a:t>
            </a:r>
          </a:p>
          <a:p>
            <a:pPr lvl="1"/>
            <a:r>
              <a:rPr lang="en-US" dirty="0"/>
              <a:t>Automated memory management eliminates many run-time errors</a:t>
            </a:r>
          </a:p>
          <a:p>
            <a:r>
              <a:rPr lang="en-US" dirty="0">
                <a:solidFill>
                  <a:srgbClr val="F79646"/>
                </a:solidFill>
              </a:rPr>
              <a:t>Modules</a:t>
            </a:r>
          </a:p>
          <a:p>
            <a:pPr lvl="1"/>
            <a:r>
              <a:rPr lang="en-US" dirty="0"/>
              <a:t>Advanced system for structuring large systems</a:t>
            </a:r>
          </a:p>
          <a:p>
            <a:pPr lvl="1"/>
            <a:endParaRPr lang="en-US" dirty="0"/>
          </a:p>
          <a:p>
            <a:endParaRPr lang="en-US" dirty="0"/>
          </a:p>
        </p:txBody>
      </p:sp>
      <p:sp>
        <p:nvSpPr>
          <p:cNvPr id="4" name="TextBox 3">
            <a:extLst>
              <a:ext uri="{FF2B5EF4-FFF2-40B4-BE49-F238E27FC236}">
                <a16:creationId xmlns:a16="http://schemas.microsoft.com/office/drawing/2014/main" id="{F8469EE7-7362-5849-823D-88F3247B076C}"/>
              </a:ext>
            </a:extLst>
          </p:cNvPr>
          <p:cNvSpPr txBox="1"/>
          <p:nvPr/>
        </p:nvSpPr>
        <p:spPr>
          <a:xfrm>
            <a:off x="5114558" y="6077896"/>
            <a:ext cx="3482043" cy="461665"/>
          </a:xfrm>
          <a:prstGeom prst="rect">
            <a:avLst/>
          </a:prstGeom>
          <a:noFill/>
        </p:spPr>
        <p:txBody>
          <a:bodyPr wrap="none" rtlCol="0">
            <a:spAutoFit/>
          </a:bodyPr>
          <a:lstStyle/>
          <a:p>
            <a:pPr algn="l"/>
            <a:r>
              <a:rPr lang="en-US" sz="2400" dirty="0">
                <a:latin typeface="Cronos Pro" panose="020C0502030403020304" pitchFamily="34" charset="77"/>
              </a:rPr>
              <a:t>But no language is perfect…</a:t>
            </a:r>
          </a:p>
        </p:txBody>
      </p:sp>
    </p:spTree>
    <p:extLst>
      <p:ext uri="{BB962C8B-B14F-4D97-AF65-F5344CB8AC3E}">
        <p14:creationId xmlns:p14="http://schemas.microsoft.com/office/powerpoint/2010/main" val="38864512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Languages are tools</a:t>
            </a:r>
          </a:p>
        </p:txBody>
      </p:sp>
      <p:sp>
        <p:nvSpPr>
          <p:cNvPr id="5" name="Content Placeholder 4"/>
          <p:cNvSpPr>
            <a:spLocks noGrp="1"/>
          </p:cNvSpPr>
          <p:nvPr>
            <p:ph idx="1"/>
          </p:nvPr>
        </p:nvSpPr>
        <p:spPr/>
        <p:txBody>
          <a:bodyPr/>
          <a:lstStyle/>
          <a:p>
            <a:endParaRPr lang="en-US"/>
          </a:p>
        </p:txBody>
      </p:sp>
      <p:pic>
        <p:nvPicPr>
          <p:cNvPr id="6" name="Picture 5" descr="polearm-familly.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515" y="1510716"/>
            <a:ext cx="8512537" cy="4575489"/>
          </a:xfrm>
          <a:prstGeom prst="rect">
            <a:avLst/>
          </a:prstGeom>
        </p:spPr>
      </p:pic>
    </p:spTree>
    <p:extLst>
      <p:ext uri="{BB962C8B-B14F-4D97-AF65-F5344CB8AC3E}">
        <p14:creationId xmlns:p14="http://schemas.microsoft.com/office/powerpoint/2010/main" val="1605438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Languages are tools</a:t>
            </a:r>
          </a:p>
        </p:txBody>
      </p:sp>
      <p:sp>
        <p:nvSpPr>
          <p:cNvPr id="3" name="Content Placeholder 2"/>
          <p:cNvSpPr>
            <a:spLocks noGrp="1"/>
          </p:cNvSpPr>
          <p:nvPr>
            <p:ph idx="1"/>
          </p:nvPr>
        </p:nvSpPr>
        <p:spPr/>
        <p:txBody>
          <a:bodyPr>
            <a:normAutofit lnSpcReduction="10000"/>
          </a:bodyPr>
          <a:lstStyle/>
          <a:p>
            <a:r>
              <a:rPr lang="en-US" dirty="0"/>
              <a:t>There's no universally perfect tool</a:t>
            </a:r>
          </a:p>
          <a:p>
            <a:r>
              <a:rPr lang="en-US" dirty="0"/>
              <a:t>There's no universally perfect language</a:t>
            </a:r>
          </a:p>
          <a:p>
            <a:r>
              <a:rPr lang="en-US" b="1" dirty="0"/>
              <a:t>OCaml is good for this course </a:t>
            </a:r>
            <a:r>
              <a:rPr lang="en-US" dirty="0"/>
              <a:t>because:</a:t>
            </a:r>
          </a:p>
          <a:p>
            <a:pPr lvl="1"/>
            <a:r>
              <a:rPr lang="en-US" dirty="0"/>
              <a:t>good mix of functional &amp; imperative features</a:t>
            </a:r>
          </a:p>
          <a:p>
            <a:pPr lvl="1"/>
            <a:r>
              <a:rPr lang="en-US" dirty="0"/>
              <a:t>relatively easy to reason about meaning of programs</a:t>
            </a:r>
          </a:p>
          <a:p>
            <a:r>
              <a:rPr lang="en-US" b="1" dirty="0"/>
              <a:t>But OCaml isn't perfect</a:t>
            </a:r>
            <a:endParaRPr lang="en-US" dirty="0"/>
          </a:p>
          <a:p>
            <a:pPr lvl="1"/>
            <a:r>
              <a:rPr lang="en-US" dirty="0"/>
              <a:t>there will be features you miss from language X</a:t>
            </a:r>
          </a:p>
          <a:p>
            <a:pPr lvl="1"/>
            <a:r>
              <a:rPr lang="en-US" dirty="0"/>
              <a:t>there will be annoyances based on your expectations</a:t>
            </a:r>
          </a:p>
          <a:p>
            <a:pPr lvl="1"/>
            <a:r>
              <a:rPr lang="en-US" dirty="0">
                <a:solidFill>
                  <a:schemeClr val="accent6"/>
                </a:solidFill>
              </a:rPr>
              <a:t>keep an open mind, try to have fun</a:t>
            </a:r>
          </a:p>
          <a:p>
            <a:pPr lvl="1"/>
            <a:endParaRPr lang="en-US" dirty="0"/>
          </a:p>
        </p:txBody>
      </p:sp>
    </p:spTree>
    <p:extLst>
      <p:ext uri="{BB962C8B-B14F-4D97-AF65-F5344CB8AC3E}">
        <p14:creationId xmlns:p14="http://schemas.microsoft.com/office/powerpoint/2010/main" val="1621370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Why study functional programming?</a:t>
            </a:r>
          </a:p>
        </p:txBody>
      </p:sp>
      <p:sp>
        <p:nvSpPr>
          <p:cNvPr id="3" name="Content Placeholder 2"/>
          <p:cNvSpPr>
            <a:spLocks noGrp="1"/>
          </p:cNvSpPr>
          <p:nvPr>
            <p:ph idx="1"/>
          </p:nvPr>
        </p:nvSpPr>
        <p:spPr/>
        <p:txBody>
          <a:bodyPr>
            <a:normAutofit/>
          </a:bodyPr>
          <a:lstStyle/>
          <a:p>
            <a:pPr marL="514290" indent="-514290">
              <a:buFont typeface="+mj-lt"/>
              <a:buAutoNum type="arabicPeriod"/>
            </a:pPr>
            <a:r>
              <a:rPr lang="en-US" dirty="0"/>
              <a:t>Functional languages teach you that </a:t>
            </a:r>
            <a:r>
              <a:rPr lang="en-US" dirty="0">
                <a:solidFill>
                  <a:srgbClr val="9BBB59"/>
                </a:solidFill>
              </a:rPr>
              <a:t>programming</a:t>
            </a:r>
            <a:r>
              <a:rPr lang="en-US" dirty="0"/>
              <a:t> transcends </a:t>
            </a:r>
            <a:r>
              <a:rPr lang="en-US" dirty="0">
                <a:solidFill>
                  <a:srgbClr val="9BBB59"/>
                </a:solidFill>
              </a:rPr>
              <a:t>programming in a language </a:t>
            </a:r>
            <a:r>
              <a:rPr lang="en-US" sz="1800" dirty="0"/>
              <a:t>(assuming you you have only programmed in imperative languages) </a:t>
            </a:r>
          </a:p>
          <a:p>
            <a:pPr marL="514290" indent="-514290">
              <a:buFont typeface="+mj-lt"/>
              <a:buAutoNum type="arabicPeriod"/>
            </a:pPr>
            <a:r>
              <a:rPr lang="en-US" dirty="0"/>
              <a:t>Functional languages </a:t>
            </a:r>
            <a:r>
              <a:rPr lang="en-US" dirty="0">
                <a:solidFill>
                  <a:srgbClr val="9BBB59"/>
                </a:solidFill>
              </a:rPr>
              <a:t>predict the </a:t>
            </a:r>
            <a:r>
              <a:rPr lang="en-US" dirty="0">
                <a:solidFill>
                  <a:schemeClr val="accent3"/>
                </a:solidFill>
              </a:rPr>
              <a:t>future</a:t>
            </a:r>
          </a:p>
          <a:p>
            <a:pPr marL="514290" indent="-514290">
              <a:buFont typeface="+mj-lt"/>
              <a:buAutoNum type="arabicPeriod"/>
            </a:pPr>
            <a:r>
              <a:rPr lang="en-US" dirty="0"/>
              <a:t>(Functional languages are </a:t>
            </a:r>
            <a:r>
              <a:rPr lang="en-US" i="1" dirty="0"/>
              <a:t>sometimes</a:t>
            </a:r>
            <a:r>
              <a:rPr lang="en-US" dirty="0"/>
              <a:t> used in industry)</a:t>
            </a:r>
          </a:p>
          <a:p>
            <a:pPr marL="514290" indent="-514290">
              <a:buFont typeface="+mj-lt"/>
              <a:buAutoNum type="arabicPeriod"/>
            </a:pPr>
            <a:r>
              <a:rPr lang="en-US" dirty="0"/>
              <a:t>Functional languages are </a:t>
            </a:r>
            <a:r>
              <a:rPr lang="en-US" dirty="0">
                <a:solidFill>
                  <a:srgbClr val="9BBB59"/>
                </a:solidFill>
              </a:rPr>
              <a:t>elegant</a:t>
            </a:r>
          </a:p>
        </p:txBody>
      </p:sp>
    </p:spTree>
    <p:extLst>
      <p:ext uri="{BB962C8B-B14F-4D97-AF65-F5344CB8AC3E}">
        <p14:creationId xmlns:p14="http://schemas.microsoft.com/office/powerpoint/2010/main" val="8580647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E06FA2F-22E9-E84B-ABB2-2DF2ADC72F6F}"/>
              </a:ext>
            </a:extLst>
          </p:cNvPr>
          <p:cNvSpPr txBox="1"/>
          <p:nvPr/>
        </p:nvSpPr>
        <p:spPr>
          <a:xfrm>
            <a:off x="450376" y="655092"/>
            <a:ext cx="8229600" cy="6247864"/>
          </a:xfrm>
          <a:prstGeom prst="rect">
            <a:avLst/>
          </a:prstGeom>
          <a:noFill/>
        </p:spPr>
        <p:txBody>
          <a:bodyPr wrap="square" rtlCol="0">
            <a:spAutoFit/>
          </a:bodyPr>
          <a:lstStyle/>
          <a:p>
            <a:pPr algn="l"/>
            <a:r>
              <a:rPr lang="en-US" sz="8000" dirty="0">
                <a:latin typeface="Cronos Pro" panose="020C0502030403020304" pitchFamily="34" charset="77"/>
              </a:rPr>
              <a:t>Why are</a:t>
            </a:r>
          </a:p>
          <a:p>
            <a:pPr algn="l"/>
            <a:endParaRPr lang="en-US" sz="8000" dirty="0">
              <a:latin typeface="Cronos Pro" panose="020C0502030403020304" pitchFamily="34" charset="77"/>
            </a:endParaRPr>
          </a:p>
          <a:p>
            <a:pPr algn="l"/>
            <a:endParaRPr lang="en-US" sz="8000" dirty="0">
              <a:latin typeface="Cronos Pro" panose="020C0502030403020304" pitchFamily="34" charset="77"/>
            </a:endParaRPr>
          </a:p>
          <a:p>
            <a:pPr algn="l"/>
            <a:r>
              <a:rPr lang="en-US" sz="8000" dirty="0">
                <a:latin typeface="Cronos Pro" panose="020C0502030403020304" pitchFamily="34" charset="77"/>
              </a:rPr>
              <a:t> </a:t>
            </a:r>
          </a:p>
          <a:p>
            <a:pPr algn="r"/>
            <a:r>
              <a:rPr lang="en-US" sz="8000" dirty="0">
                <a:latin typeface="Cronos Pro" panose="020C0502030403020304" pitchFamily="34" charset="77"/>
              </a:rPr>
              <a:t>here?</a:t>
            </a:r>
          </a:p>
        </p:txBody>
      </p:sp>
      <p:sp>
        <p:nvSpPr>
          <p:cNvPr id="5" name="Rectangle 4">
            <a:extLst>
              <a:ext uri="{FF2B5EF4-FFF2-40B4-BE49-F238E27FC236}">
                <a16:creationId xmlns:a16="http://schemas.microsoft.com/office/drawing/2014/main" id="{35ABB2CA-0EE5-D74A-967F-5B8D053776DB}"/>
              </a:ext>
            </a:extLst>
          </p:cNvPr>
          <p:cNvSpPr/>
          <p:nvPr/>
        </p:nvSpPr>
        <p:spPr>
          <a:xfrm>
            <a:off x="1304507" y="556062"/>
            <a:ext cx="6521337" cy="5386090"/>
          </a:xfrm>
          <a:prstGeom prst="rect">
            <a:avLst/>
          </a:prstGeom>
        </p:spPr>
        <p:txBody>
          <a:bodyPr wrap="none">
            <a:spAutoFit/>
          </a:bodyPr>
          <a:lstStyle/>
          <a:p>
            <a:r>
              <a:rPr lang="en-US" sz="34400" dirty="0">
                <a:solidFill>
                  <a:schemeClr val="accent6"/>
                </a:solidFill>
                <a:latin typeface="Cronos Pro" panose="020C0502030403020304" pitchFamily="34" charset="77"/>
              </a:rPr>
              <a:t>you</a:t>
            </a:r>
            <a:endParaRPr lang="en-US" sz="4400" dirty="0">
              <a:solidFill>
                <a:schemeClr val="accent6"/>
              </a:solidFill>
            </a:endParaRPr>
          </a:p>
        </p:txBody>
      </p:sp>
    </p:spTree>
    <p:extLst>
      <p:ext uri="{BB962C8B-B14F-4D97-AF65-F5344CB8AC3E}">
        <p14:creationId xmlns:p14="http://schemas.microsoft.com/office/powerpoint/2010/main" val="1444828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EBE094C-191A-3B4E-9F64-B3A938434DAF}"/>
              </a:ext>
            </a:extLst>
          </p:cNvPr>
          <p:cNvSpPr txBox="1"/>
          <p:nvPr/>
        </p:nvSpPr>
        <p:spPr>
          <a:xfrm>
            <a:off x="446569" y="2105246"/>
            <a:ext cx="8420988" cy="2554545"/>
          </a:xfrm>
          <a:prstGeom prst="rect">
            <a:avLst/>
          </a:prstGeom>
          <a:noFill/>
        </p:spPr>
        <p:txBody>
          <a:bodyPr wrap="square" rtlCol="0">
            <a:spAutoFit/>
          </a:bodyPr>
          <a:lstStyle/>
          <a:p>
            <a:pPr algn="ctr"/>
            <a:r>
              <a:rPr lang="en-US" sz="8000" dirty="0">
                <a:solidFill>
                  <a:schemeClr val="accent1"/>
                </a:solidFill>
                <a:latin typeface="Cronos Pro" panose="020C0502030403020304" pitchFamily="34" charset="77"/>
              </a:rPr>
              <a:t>Programming well is very hard</a:t>
            </a:r>
          </a:p>
        </p:txBody>
      </p:sp>
    </p:spTree>
    <p:extLst>
      <p:ext uri="{BB962C8B-B14F-4D97-AF65-F5344CB8AC3E}">
        <p14:creationId xmlns:p14="http://schemas.microsoft.com/office/powerpoint/2010/main" val="13316622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2EAD8C66-00A4-1543-AD50-3619D4C9290F}"/>
              </a:ext>
            </a:extLst>
          </p:cNvPr>
          <p:cNvGraphicFramePr>
            <a:graphicFrameLocks noGrp="1"/>
          </p:cNvGraphicFramePr>
          <p:nvPr>
            <p:ph idx="1"/>
          </p:nvPr>
        </p:nvGraphicFramePr>
        <p:xfrm>
          <a:off x="457200" y="1600200"/>
          <a:ext cx="8229600" cy="2316480"/>
        </p:xfrm>
        <a:graphic>
          <a:graphicData uri="http://schemas.openxmlformats.org/drawingml/2006/table">
            <a:tbl>
              <a:tblPr firstRow="1" bandRow="1">
                <a:tableStyleId>{5C22544A-7EE6-4342-B048-85BDC9FD1C3A}</a:tableStyleId>
              </a:tblPr>
              <a:tblGrid>
                <a:gridCol w="3309582">
                  <a:extLst>
                    <a:ext uri="{9D8B030D-6E8A-4147-A177-3AD203B41FA5}">
                      <a16:colId xmlns:a16="http://schemas.microsoft.com/office/drawing/2014/main" val="3063954741"/>
                    </a:ext>
                  </a:extLst>
                </a:gridCol>
                <a:gridCol w="764275">
                  <a:extLst>
                    <a:ext uri="{9D8B030D-6E8A-4147-A177-3AD203B41FA5}">
                      <a16:colId xmlns:a16="http://schemas.microsoft.com/office/drawing/2014/main" val="3316945642"/>
                    </a:ext>
                  </a:extLst>
                </a:gridCol>
                <a:gridCol w="4155743">
                  <a:extLst>
                    <a:ext uri="{9D8B030D-6E8A-4147-A177-3AD203B41FA5}">
                      <a16:colId xmlns:a16="http://schemas.microsoft.com/office/drawing/2014/main" val="766465873"/>
                    </a:ext>
                  </a:extLst>
                </a:gridCol>
              </a:tblGrid>
              <a:tr h="370840">
                <a:tc>
                  <a:txBody>
                    <a:bodyPr/>
                    <a:lstStyle/>
                    <a:p>
                      <a:r>
                        <a:rPr lang="en-US" sz="3200" dirty="0">
                          <a:latin typeface="Cronos Pro" panose="020C0502030403020304" pitchFamily="34" charset="77"/>
                        </a:rPr>
                        <a:t>CS 2110</a:t>
                      </a:r>
                    </a:p>
                  </a:txBody>
                  <a:tcPr/>
                </a:tc>
                <a:tc>
                  <a:txBody>
                    <a:bodyPr/>
                    <a:lstStyle/>
                    <a:p>
                      <a:r>
                        <a:rPr lang="en-US" sz="3200" dirty="0">
                          <a:latin typeface="Cronos Pro" panose="020C0502030403020304" pitchFamily="34" charset="77"/>
                        </a:rPr>
                        <a:t>vs.</a:t>
                      </a:r>
                    </a:p>
                  </a:txBody>
                  <a:tcPr/>
                </a:tc>
                <a:tc>
                  <a:txBody>
                    <a:bodyPr/>
                    <a:lstStyle/>
                    <a:p>
                      <a:r>
                        <a:rPr lang="en-US" sz="3200" dirty="0">
                          <a:latin typeface="Cronos Pro" panose="020C0502030403020304" pitchFamily="34" charset="77"/>
                        </a:rPr>
                        <a:t>CS 3110</a:t>
                      </a:r>
                    </a:p>
                  </a:txBody>
                  <a:tcPr/>
                </a:tc>
                <a:extLst>
                  <a:ext uri="{0D108BD9-81ED-4DB2-BD59-A6C34878D82A}">
                    <a16:rowId xmlns:a16="http://schemas.microsoft.com/office/drawing/2014/main" val="3108303288"/>
                  </a:ext>
                </a:extLst>
              </a:tr>
              <a:tr h="370840">
                <a:tc>
                  <a:txBody>
                    <a:bodyPr/>
                    <a:lstStyle/>
                    <a:p>
                      <a:r>
                        <a:rPr lang="en-US" sz="3200" dirty="0">
                          <a:latin typeface="Cronos Pro" panose="020C0502030403020304" pitchFamily="34" charset="77"/>
                        </a:rPr>
                        <a:t>3 credits</a:t>
                      </a:r>
                    </a:p>
                  </a:txBody>
                  <a:tcPr/>
                </a:tc>
                <a:tc>
                  <a:txBody>
                    <a:bodyPr/>
                    <a:lstStyle/>
                    <a:p>
                      <a:endParaRPr lang="en-US" sz="3200" dirty="0">
                        <a:latin typeface="Cronos Pro" panose="020C0502030403020304" pitchFamily="34" charset="77"/>
                      </a:endParaRPr>
                    </a:p>
                  </a:txBody>
                  <a:tcPr/>
                </a:tc>
                <a:tc>
                  <a:txBody>
                    <a:bodyPr/>
                    <a:lstStyle/>
                    <a:p>
                      <a:r>
                        <a:rPr lang="en-US" sz="3200" dirty="0">
                          <a:latin typeface="Cronos Pro" panose="020C0502030403020304" pitchFamily="34" charset="77"/>
                        </a:rPr>
                        <a:t>4 credits</a:t>
                      </a:r>
                    </a:p>
                  </a:txBody>
                  <a:tcPr/>
                </a:tc>
                <a:extLst>
                  <a:ext uri="{0D108BD9-81ED-4DB2-BD59-A6C34878D82A}">
                    <a16:rowId xmlns:a16="http://schemas.microsoft.com/office/drawing/2014/main" val="3491865383"/>
                  </a:ext>
                </a:extLst>
              </a:tr>
              <a:tr h="370840">
                <a:tc>
                  <a:txBody>
                    <a:bodyPr/>
                    <a:lstStyle/>
                    <a:p>
                      <a:r>
                        <a:rPr lang="en-US" sz="3200" dirty="0">
                          <a:latin typeface="Cronos Pro" panose="020C0502030403020304" pitchFamily="34" charset="77"/>
                        </a:rPr>
                        <a:t>Engineers</a:t>
                      </a:r>
                    </a:p>
                  </a:txBody>
                  <a:tcPr/>
                </a:tc>
                <a:tc>
                  <a:txBody>
                    <a:bodyPr/>
                    <a:lstStyle/>
                    <a:p>
                      <a:endParaRPr lang="en-US" sz="3200" dirty="0">
                        <a:latin typeface="Cronos Pro" panose="020C0502030403020304" pitchFamily="34" charset="77"/>
                      </a:endParaRPr>
                    </a:p>
                  </a:txBody>
                  <a:tcPr/>
                </a:tc>
                <a:tc>
                  <a:txBody>
                    <a:bodyPr/>
                    <a:lstStyle/>
                    <a:p>
                      <a:r>
                        <a:rPr lang="en-US" sz="3200" dirty="0">
                          <a:latin typeface="Cronos Pro" panose="020C0502030403020304" pitchFamily="34" charset="77"/>
                        </a:rPr>
                        <a:t>CS majors &amp; minors</a:t>
                      </a:r>
                    </a:p>
                  </a:txBody>
                  <a:tcPr/>
                </a:tc>
                <a:extLst>
                  <a:ext uri="{0D108BD9-81ED-4DB2-BD59-A6C34878D82A}">
                    <a16:rowId xmlns:a16="http://schemas.microsoft.com/office/drawing/2014/main" val="3538388101"/>
                  </a:ext>
                </a:extLst>
              </a:tr>
              <a:tr h="370840">
                <a:tc>
                  <a:txBody>
                    <a:bodyPr/>
                    <a:lstStyle/>
                    <a:p>
                      <a:r>
                        <a:rPr lang="en-US" sz="3200" dirty="0">
                          <a:latin typeface="Cronos Pro" panose="020C0502030403020304" pitchFamily="34" charset="77"/>
                        </a:rPr>
                        <a:t>Intro</a:t>
                      </a:r>
                    </a:p>
                  </a:txBody>
                  <a:tcPr/>
                </a:tc>
                <a:tc>
                  <a:txBody>
                    <a:bodyPr/>
                    <a:lstStyle/>
                    <a:p>
                      <a:endParaRPr lang="en-US" sz="3200" dirty="0">
                        <a:latin typeface="Cronos Pro" panose="020C0502030403020304" pitchFamily="34" charset="77"/>
                      </a:endParaRPr>
                    </a:p>
                  </a:txBody>
                  <a:tcPr/>
                </a:tc>
                <a:tc>
                  <a:txBody>
                    <a:bodyPr/>
                    <a:lstStyle/>
                    <a:p>
                      <a:r>
                        <a:rPr lang="en-US" sz="3200" dirty="0">
                          <a:latin typeface="Cronos Pro" panose="020C0502030403020304" pitchFamily="34" charset="77"/>
                        </a:rPr>
                        <a:t>Core</a:t>
                      </a:r>
                    </a:p>
                  </a:txBody>
                  <a:tcPr/>
                </a:tc>
                <a:extLst>
                  <a:ext uri="{0D108BD9-81ED-4DB2-BD59-A6C34878D82A}">
                    <a16:rowId xmlns:a16="http://schemas.microsoft.com/office/drawing/2014/main" val="1298353283"/>
                  </a:ext>
                </a:extLst>
              </a:tr>
            </a:tbl>
          </a:graphicData>
        </a:graphic>
      </p:graphicFrame>
      <p:sp>
        <p:nvSpPr>
          <p:cNvPr id="2" name="TextBox 1">
            <a:extLst>
              <a:ext uri="{FF2B5EF4-FFF2-40B4-BE49-F238E27FC236}">
                <a16:creationId xmlns:a16="http://schemas.microsoft.com/office/drawing/2014/main" id="{7FD5D5DF-A374-F941-9E8A-A04CCC21D054}"/>
              </a:ext>
            </a:extLst>
          </p:cNvPr>
          <p:cNvSpPr txBox="1"/>
          <p:nvPr/>
        </p:nvSpPr>
        <p:spPr>
          <a:xfrm>
            <a:off x="6605516" y="5827594"/>
            <a:ext cx="1667444" cy="400110"/>
          </a:xfrm>
          <a:prstGeom prst="rect">
            <a:avLst/>
          </a:prstGeom>
          <a:noFill/>
        </p:spPr>
        <p:txBody>
          <a:bodyPr wrap="none" rtlCol="0">
            <a:spAutoFit/>
          </a:bodyPr>
          <a:lstStyle/>
          <a:p>
            <a:pPr algn="l"/>
            <a:r>
              <a:rPr lang="en-US" sz="2000" dirty="0">
                <a:latin typeface="Cronos Pro" panose="020C0502030403020304" pitchFamily="34" charset="77"/>
              </a:rPr>
              <a:t>Lines of code…</a:t>
            </a:r>
          </a:p>
        </p:txBody>
      </p:sp>
    </p:spTree>
    <p:extLst>
      <p:ext uri="{BB962C8B-B14F-4D97-AF65-F5344CB8AC3E}">
        <p14:creationId xmlns:p14="http://schemas.microsoft.com/office/powerpoint/2010/main" val="4973118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C4D6927-C386-1941-A187-76838D762E5E}"/>
              </a:ext>
            </a:extLst>
          </p:cNvPr>
          <p:cNvPicPr>
            <a:picLocks noChangeAspect="1"/>
          </p:cNvPicPr>
          <p:nvPr/>
        </p:nvPicPr>
        <p:blipFill>
          <a:blip r:embed="rId3"/>
          <a:stretch>
            <a:fillRect/>
          </a:stretch>
        </p:blipFill>
        <p:spPr>
          <a:xfrm>
            <a:off x="234950" y="285750"/>
            <a:ext cx="8674100" cy="6286500"/>
          </a:xfrm>
          <a:prstGeom prst="rect">
            <a:avLst/>
          </a:prstGeom>
        </p:spPr>
      </p:pic>
      <p:sp>
        <p:nvSpPr>
          <p:cNvPr id="2" name="Rectangle 1">
            <a:extLst>
              <a:ext uri="{FF2B5EF4-FFF2-40B4-BE49-F238E27FC236}">
                <a16:creationId xmlns:a16="http://schemas.microsoft.com/office/drawing/2014/main" id="{C741B803-A45F-2747-B617-83914B4A4094}"/>
              </a:ext>
            </a:extLst>
          </p:cNvPr>
          <p:cNvSpPr/>
          <p:nvPr/>
        </p:nvSpPr>
        <p:spPr>
          <a:xfrm>
            <a:off x="573206" y="682388"/>
            <a:ext cx="8229600" cy="5295331"/>
          </a:xfrm>
          <a:prstGeom prst="rect">
            <a:avLst/>
          </a:prstGeom>
          <a:pattFill prst="lgConfetti">
            <a:fgClr>
              <a:schemeClr val="bg1">
                <a:lumMod val="75000"/>
              </a:schemeClr>
            </a:fgClr>
            <a:bgClr>
              <a:schemeClr val="bg1"/>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77861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C4D6927-C386-1941-A187-76838D762E5E}"/>
              </a:ext>
            </a:extLst>
          </p:cNvPr>
          <p:cNvPicPr>
            <a:picLocks noChangeAspect="1"/>
          </p:cNvPicPr>
          <p:nvPr/>
        </p:nvPicPr>
        <p:blipFill>
          <a:blip r:embed="rId3"/>
          <a:stretch>
            <a:fillRect/>
          </a:stretch>
        </p:blipFill>
        <p:spPr>
          <a:xfrm>
            <a:off x="234950" y="285750"/>
            <a:ext cx="8674100" cy="6286500"/>
          </a:xfrm>
          <a:prstGeom prst="rect">
            <a:avLst/>
          </a:prstGeom>
        </p:spPr>
      </p:pic>
    </p:spTree>
    <p:extLst>
      <p:ext uri="{BB962C8B-B14F-4D97-AF65-F5344CB8AC3E}">
        <p14:creationId xmlns:p14="http://schemas.microsoft.com/office/powerpoint/2010/main" val="19779140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Logistics</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8555688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website</a:t>
            </a:r>
          </a:p>
        </p:txBody>
      </p:sp>
      <p:sp>
        <p:nvSpPr>
          <p:cNvPr id="3" name="Content Placeholder 2"/>
          <p:cNvSpPr>
            <a:spLocks noGrp="1"/>
          </p:cNvSpPr>
          <p:nvPr>
            <p:ph idx="1"/>
          </p:nvPr>
        </p:nvSpPr>
        <p:spPr/>
        <p:txBody>
          <a:bodyPr>
            <a:normAutofit/>
          </a:bodyPr>
          <a:lstStyle/>
          <a:p>
            <a:pPr marL="0" indent="0">
              <a:buNone/>
            </a:pPr>
            <a:r>
              <a:rPr lang="en-US" sz="9600" dirty="0">
                <a:latin typeface="Hack" panose="020B0609030202020204" pitchFamily="49" charset="0"/>
                <a:ea typeface="Hack" panose="020B0609030202020204" pitchFamily="49" charset="0"/>
                <a:cs typeface="Hack" panose="020B0609030202020204" pitchFamily="49" charset="0"/>
              </a:rPr>
              <a:t>cs3110.org</a:t>
            </a:r>
          </a:p>
          <a:p>
            <a:pPr marL="0" indent="0">
              <a:buNone/>
            </a:pPr>
            <a:endParaRPr lang="en-US" sz="2800" dirty="0">
              <a:latin typeface="Hack" panose="020B0609030202020204" pitchFamily="49" charset="0"/>
              <a:ea typeface="Hack" panose="020B0609030202020204" pitchFamily="49" charset="0"/>
              <a:cs typeface="Hack" panose="020B0609030202020204" pitchFamily="49" charset="0"/>
            </a:endParaRPr>
          </a:p>
          <a:p>
            <a:pPr marL="0" indent="0" algn="ctr">
              <a:buNone/>
            </a:pPr>
            <a:r>
              <a:rPr lang="en-US" sz="2800" dirty="0">
                <a:latin typeface="Cronos Pro" panose="020C0502030403020304" pitchFamily="34" charset="77"/>
                <a:ea typeface="Hack" panose="020B0609030202020204" pitchFamily="49" charset="0"/>
                <a:cs typeface="Hack" panose="020B0609030202020204" pitchFamily="49" charset="0"/>
              </a:rPr>
              <a:t>or</a:t>
            </a:r>
          </a:p>
          <a:p>
            <a:pPr marL="0" indent="0">
              <a:buNone/>
            </a:pPr>
            <a:endParaRPr lang="en-US" sz="2000" dirty="0">
              <a:latin typeface="Hack" panose="020B0609030202020204" pitchFamily="49" charset="0"/>
              <a:ea typeface="Hack" panose="020B0609030202020204" pitchFamily="49" charset="0"/>
              <a:cs typeface="Hack" panose="020B0609030202020204" pitchFamily="49" charset="0"/>
            </a:endParaRPr>
          </a:p>
          <a:p>
            <a:pPr marL="0" indent="0">
              <a:buNone/>
            </a:pPr>
            <a:r>
              <a:rPr lang="en-US" sz="2000" dirty="0">
                <a:latin typeface="Hack" panose="020B0609030202020204" pitchFamily="49" charset="0"/>
                <a:ea typeface="Hack" panose="020B0609030202020204" pitchFamily="49" charset="0"/>
                <a:cs typeface="Hack" panose="020B0609030202020204" pitchFamily="49" charset="0"/>
              </a:rPr>
              <a:t>https://www.cs.cornell.edu/courses/cs3110/2019fa/</a:t>
            </a:r>
          </a:p>
          <a:p>
            <a:pPr marL="0" indent="0">
              <a:buNone/>
            </a:pPr>
            <a:endParaRPr lang="en-US" sz="2800" dirty="0">
              <a:latin typeface="Hack" panose="020B0609030202020204" pitchFamily="49" charset="0"/>
              <a:ea typeface="Hack" panose="020B0609030202020204" pitchFamily="49" charset="0"/>
              <a:cs typeface="Hack" panose="020B0609030202020204" pitchFamily="49" charset="0"/>
            </a:endParaRPr>
          </a:p>
        </p:txBody>
      </p:sp>
    </p:spTree>
    <p:extLst>
      <p:ext uri="{BB962C8B-B14F-4D97-AF65-F5344CB8AC3E}">
        <p14:creationId xmlns:p14="http://schemas.microsoft.com/office/powerpoint/2010/main" val="5392502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Course staff</a:t>
            </a:r>
          </a:p>
        </p:txBody>
      </p:sp>
      <p:sp>
        <p:nvSpPr>
          <p:cNvPr id="5" name="Content Placeholder 4"/>
          <p:cNvSpPr>
            <a:spLocks noGrp="1"/>
          </p:cNvSpPr>
          <p:nvPr>
            <p:ph idx="1"/>
          </p:nvPr>
        </p:nvSpPr>
        <p:spPr>
          <a:xfrm>
            <a:off x="457200" y="1650927"/>
            <a:ext cx="8229600" cy="4708309"/>
          </a:xfrm>
        </p:spPr>
        <p:txBody>
          <a:bodyPr>
            <a:normAutofit/>
          </a:bodyPr>
          <a:lstStyle/>
          <a:p>
            <a:pPr marL="0" indent="0">
              <a:buNone/>
            </a:pPr>
            <a:r>
              <a:rPr lang="en-US" b="1" dirty="0"/>
              <a:t>Instructor:  </a:t>
            </a:r>
            <a:r>
              <a:rPr lang="en-US" dirty="0"/>
              <a:t>Nate Foster</a:t>
            </a:r>
          </a:p>
          <a:p>
            <a:r>
              <a:rPr lang="en-US" dirty="0"/>
              <a:t>PhD at UPenn</a:t>
            </a:r>
          </a:p>
          <a:p>
            <a:r>
              <a:rPr lang="en-US" dirty="0">
                <a:sym typeface="Wingdings"/>
              </a:rPr>
              <a:t>At Cornell since 2010</a:t>
            </a:r>
          </a:p>
          <a:p>
            <a:pPr marL="342860" lvl="1" indent="-342860">
              <a:buFont typeface="Arial"/>
              <a:buChar char="•"/>
            </a:pPr>
            <a:r>
              <a:rPr lang="en-US" sz="3200" dirty="0">
                <a:sym typeface="Wingdings"/>
              </a:rPr>
              <a:t>Research: programming languages &amp; networking</a:t>
            </a:r>
          </a:p>
          <a:p>
            <a:r>
              <a:rPr lang="en-US" dirty="0">
                <a:sym typeface="Wingdings"/>
              </a:rPr>
              <a:t>Call him “Nate” in this course, or “Dr. Foster” if you’re not into the whole brevity thing</a:t>
            </a:r>
          </a:p>
        </p:txBody>
      </p:sp>
      <p:pic>
        <p:nvPicPr>
          <p:cNvPr id="7" name="Picture 6">
            <a:extLst>
              <a:ext uri="{FF2B5EF4-FFF2-40B4-BE49-F238E27FC236}">
                <a16:creationId xmlns:a16="http://schemas.microsoft.com/office/drawing/2014/main" id="{0EE60BC7-45FB-8F4A-B67C-0CE48FDC75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7055" y="221884"/>
            <a:ext cx="2391508" cy="2391508"/>
          </a:xfrm>
          <a:prstGeom prst="rect">
            <a:avLst/>
          </a:prstGeom>
        </p:spPr>
      </p:pic>
    </p:spTree>
    <p:extLst>
      <p:ext uri="{BB962C8B-B14F-4D97-AF65-F5344CB8AC3E}">
        <p14:creationId xmlns:p14="http://schemas.microsoft.com/office/powerpoint/2010/main" val="16801553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Course staff</a:t>
            </a:r>
          </a:p>
        </p:txBody>
      </p:sp>
      <p:sp>
        <p:nvSpPr>
          <p:cNvPr id="5" name="Content Placeholder 4"/>
          <p:cNvSpPr>
            <a:spLocks noGrp="1"/>
          </p:cNvSpPr>
          <p:nvPr>
            <p:ph idx="1"/>
          </p:nvPr>
        </p:nvSpPr>
        <p:spPr/>
        <p:txBody>
          <a:bodyPr>
            <a:normAutofit/>
          </a:bodyPr>
          <a:lstStyle/>
          <a:p>
            <a:pPr marL="0" indent="0">
              <a:buNone/>
            </a:pPr>
            <a:r>
              <a:rPr lang="en-US" b="1" dirty="0">
                <a:sym typeface="Wingdings"/>
              </a:rPr>
              <a:t>TAs and consultants:  </a:t>
            </a:r>
            <a:r>
              <a:rPr lang="en-US" dirty="0">
                <a:sym typeface="Wingdings"/>
              </a:rPr>
              <a:t>62 at last count</a:t>
            </a:r>
          </a:p>
          <a:p>
            <a:pPr marL="0" indent="0">
              <a:buNone/>
            </a:pPr>
            <a:r>
              <a:rPr lang="en-US" dirty="0">
                <a:sym typeface="Wingdings"/>
              </a:rPr>
              <a:t>…approx. 6-to-1 student-to-instructor ratio</a:t>
            </a:r>
          </a:p>
          <a:p>
            <a:pPr marL="0" indent="0">
              <a:buNone/>
            </a:pPr>
            <a:endParaRPr lang="en-US" dirty="0">
              <a:sym typeface="Wingdings"/>
            </a:endParaRPr>
          </a:p>
          <a:p>
            <a:pPr marL="0" indent="0">
              <a:buNone/>
            </a:pPr>
            <a:r>
              <a:rPr lang="en-US" dirty="0">
                <a:sym typeface="Wingdings"/>
              </a:rPr>
              <a:t>Over 160 person-hours of consulting/office hours scheduled each week</a:t>
            </a:r>
          </a:p>
          <a:p>
            <a:endParaRPr lang="en-US" dirty="0">
              <a:sym typeface="Wingdings"/>
            </a:endParaRPr>
          </a:p>
        </p:txBody>
      </p:sp>
    </p:spTree>
    <p:extLst>
      <p:ext uri="{BB962C8B-B14F-4D97-AF65-F5344CB8AC3E}">
        <p14:creationId xmlns:p14="http://schemas.microsoft.com/office/powerpoint/2010/main" val="4101680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F8B8D-E4DF-B24B-B506-D9E3783218D7}"/>
              </a:ext>
            </a:extLst>
          </p:cNvPr>
          <p:cNvSpPr>
            <a:spLocks noGrp="1"/>
          </p:cNvSpPr>
          <p:nvPr>
            <p:ph type="title"/>
          </p:nvPr>
        </p:nvSpPr>
        <p:spPr/>
        <p:txBody>
          <a:bodyPr/>
          <a:lstStyle/>
          <a:p>
            <a:r>
              <a:rPr lang="en-US" dirty="0" err="1"/>
              <a:t>Campuswire</a:t>
            </a:r>
            <a:endParaRPr lang="en-US" dirty="0"/>
          </a:p>
        </p:txBody>
      </p:sp>
      <p:pic>
        <p:nvPicPr>
          <p:cNvPr id="5" name="Content Placeholder 4">
            <a:extLst>
              <a:ext uri="{FF2B5EF4-FFF2-40B4-BE49-F238E27FC236}">
                <a16:creationId xmlns:a16="http://schemas.microsoft.com/office/drawing/2014/main" id="{DFB0F7EB-7508-394D-9D31-899DAAE6C342}"/>
              </a:ext>
            </a:extLst>
          </p:cNvPr>
          <p:cNvPicPr>
            <a:picLocks noGrp="1" noChangeAspect="1"/>
          </p:cNvPicPr>
          <p:nvPr>
            <p:ph idx="1"/>
          </p:nvPr>
        </p:nvPicPr>
        <p:blipFill>
          <a:blip r:embed="rId3"/>
          <a:stretch>
            <a:fillRect/>
          </a:stretch>
        </p:blipFill>
        <p:spPr>
          <a:xfrm>
            <a:off x="2984500" y="2275681"/>
            <a:ext cx="3175000" cy="3175000"/>
          </a:xfrm>
        </p:spPr>
      </p:pic>
      <p:sp>
        <p:nvSpPr>
          <p:cNvPr id="6" name="TextBox 5">
            <a:extLst>
              <a:ext uri="{FF2B5EF4-FFF2-40B4-BE49-F238E27FC236}">
                <a16:creationId xmlns:a16="http://schemas.microsoft.com/office/drawing/2014/main" id="{9DE88691-EAE1-C44D-A172-74BDFB0BCBCF}"/>
              </a:ext>
            </a:extLst>
          </p:cNvPr>
          <p:cNvSpPr txBox="1"/>
          <p:nvPr/>
        </p:nvSpPr>
        <p:spPr>
          <a:xfrm>
            <a:off x="5105370" y="6308724"/>
            <a:ext cx="3581430" cy="400110"/>
          </a:xfrm>
          <a:prstGeom prst="rect">
            <a:avLst/>
          </a:prstGeom>
          <a:noFill/>
        </p:spPr>
        <p:txBody>
          <a:bodyPr wrap="none" rtlCol="0">
            <a:spAutoFit/>
          </a:bodyPr>
          <a:lstStyle/>
          <a:p>
            <a:pPr algn="l"/>
            <a:r>
              <a:rPr lang="en-US" sz="2000" dirty="0">
                <a:latin typeface="Cronos Pro" panose="020C0502030403020304" pitchFamily="34" charset="77"/>
              </a:rPr>
              <a:t>Please prefer </a:t>
            </a:r>
            <a:r>
              <a:rPr lang="en-US" sz="2000" dirty="0" err="1">
                <a:latin typeface="Cronos Pro" panose="020C0502030403020304" pitchFamily="34" charset="77"/>
              </a:rPr>
              <a:t>Campuswire</a:t>
            </a:r>
            <a:r>
              <a:rPr lang="en-US" sz="2000" dirty="0">
                <a:latin typeface="Cronos Pro" panose="020C0502030403020304" pitchFamily="34" charset="77"/>
              </a:rPr>
              <a:t> to email</a:t>
            </a:r>
          </a:p>
        </p:txBody>
      </p:sp>
    </p:spTree>
    <p:extLst>
      <p:ext uri="{BB962C8B-B14F-4D97-AF65-F5344CB8AC3E}">
        <p14:creationId xmlns:p14="http://schemas.microsoft.com/office/powerpoint/2010/main" val="10043869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Upcoming events</a:t>
            </a:r>
          </a:p>
        </p:txBody>
      </p:sp>
      <p:sp>
        <p:nvSpPr>
          <p:cNvPr id="3" name="Content Placeholder 2"/>
          <p:cNvSpPr>
            <a:spLocks noGrp="1"/>
          </p:cNvSpPr>
          <p:nvPr>
            <p:ph idx="1"/>
          </p:nvPr>
        </p:nvSpPr>
        <p:spPr>
          <a:xfrm>
            <a:off x="457200" y="1600200"/>
            <a:ext cx="8229600" cy="5188928"/>
          </a:xfrm>
        </p:spPr>
        <p:txBody>
          <a:bodyPr>
            <a:normAutofit fontScale="92500" lnSpcReduction="10000"/>
          </a:bodyPr>
          <a:lstStyle/>
          <a:p>
            <a:pPr marL="342860" lvl="1" indent="-342860">
              <a:buFont typeface="Arial"/>
              <a:buChar char="•"/>
            </a:pPr>
            <a:r>
              <a:rPr lang="en-US" sz="3200" dirty="0"/>
              <a:t>[now] Pick up a 1-page summary on your way out</a:t>
            </a:r>
          </a:p>
          <a:p>
            <a:pPr marL="342860" lvl="1" indent="-342860">
              <a:buFont typeface="Arial"/>
              <a:buChar char="•"/>
            </a:pPr>
            <a:r>
              <a:rPr lang="en-US" sz="3200" dirty="0"/>
              <a:t>[Thursday lecture] Bring </a:t>
            </a:r>
            <a:r>
              <a:rPr lang="en-US" sz="3200" dirty="0" err="1"/>
              <a:t>iClicker</a:t>
            </a:r>
            <a:endParaRPr lang="en-US" sz="3200" dirty="0"/>
          </a:p>
          <a:p>
            <a:pPr marL="342860" lvl="1" indent="-342860">
              <a:buFont typeface="Arial"/>
              <a:buChar char="•"/>
            </a:pPr>
            <a:r>
              <a:rPr lang="en-US" sz="3200" dirty="0"/>
              <a:t>[Thursday afternoon] Consulting hours start</a:t>
            </a:r>
          </a:p>
          <a:p>
            <a:r>
              <a:rPr lang="en-US" dirty="0"/>
              <a:t>[Thursday] A0 released</a:t>
            </a:r>
          </a:p>
          <a:p>
            <a:r>
              <a:rPr lang="en-US" dirty="0"/>
              <a:t>[Thursday/Monday] Discussion sections start</a:t>
            </a:r>
          </a:p>
          <a:p>
            <a:pPr marL="0" indent="0">
              <a:buNone/>
            </a:pPr>
            <a:endParaRPr lang="en-US" dirty="0">
              <a:solidFill>
                <a:srgbClr val="F79646"/>
              </a:solidFill>
            </a:endParaRPr>
          </a:p>
          <a:p>
            <a:pPr marL="0" indent="0">
              <a:buNone/>
            </a:pPr>
            <a:r>
              <a:rPr lang="en-US" dirty="0">
                <a:solidFill>
                  <a:srgbClr val="F79646"/>
                </a:solidFill>
              </a:rPr>
              <a:t>	…why are you still here?  Get to work! </a:t>
            </a:r>
            <a:r>
              <a:rPr lang="en-US" dirty="0">
                <a:solidFill>
                  <a:srgbClr val="F79646"/>
                </a:solidFill>
                <a:sym typeface="Wingdings"/>
              </a:rPr>
              <a:t></a:t>
            </a:r>
          </a:p>
          <a:p>
            <a:pPr marL="0" indent="0">
              <a:buNone/>
            </a:pPr>
            <a:endParaRPr lang="en-US" dirty="0">
              <a:solidFill>
                <a:srgbClr val="F79646"/>
              </a:solidFill>
              <a:sym typeface="Wingdings"/>
            </a:endParaRPr>
          </a:p>
          <a:p>
            <a:pPr marL="0" indent="0" algn="ctr">
              <a:buNone/>
            </a:pPr>
            <a:r>
              <a:rPr lang="en-US" sz="5100" b="1" dirty="0">
                <a:solidFill>
                  <a:srgbClr val="B31B1B"/>
                </a:solidFill>
                <a:latin typeface="Engravers MT"/>
                <a:cs typeface="Engravers MT"/>
                <a:sym typeface="Wingdings"/>
              </a:rPr>
              <a:t>THIS IS 3110</a:t>
            </a:r>
            <a:endParaRPr lang="en-US" sz="5100" b="1" dirty="0">
              <a:solidFill>
                <a:srgbClr val="B31B1B"/>
              </a:solidFill>
              <a:latin typeface="Engravers MT"/>
              <a:cs typeface="Engravers MT"/>
            </a:endParaRPr>
          </a:p>
        </p:txBody>
      </p:sp>
    </p:spTree>
    <p:extLst>
      <p:ext uri="{BB962C8B-B14F-4D97-AF65-F5344CB8AC3E}">
        <p14:creationId xmlns:p14="http://schemas.microsoft.com/office/powerpoint/2010/main" val="3751778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0765BA-6AA5-424F-A689-AFC098C45853}"/>
              </a:ext>
            </a:extLst>
          </p:cNvPr>
          <p:cNvSpPr txBox="1"/>
          <p:nvPr/>
        </p:nvSpPr>
        <p:spPr>
          <a:xfrm>
            <a:off x="1212110" y="680484"/>
            <a:ext cx="7400261" cy="5386090"/>
          </a:xfrm>
          <a:prstGeom prst="rect">
            <a:avLst/>
          </a:prstGeom>
          <a:noFill/>
        </p:spPr>
        <p:txBody>
          <a:bodyPr wrap="square" rtlCol="0">
            <a:spAutoFit/>
          </a:bodyPr>
          <a:lstStyle/>
          <a:p>
            <a:pPr algn="l"/>
            <a:r>
              <a:rPr lang="en-US" sz="34400" dirty="0">
                <a:solidFill>
                  <a:schemeClr val="accent1"/>
                </a:solidFill>
                <a:latin typeface="Cronos Pro" panose="020C0502030403020304" pitchFamily="34" charset="77"/>
              </a:rPr>
              <a:t>10x</a:t>
            </a:r>
          </a:p>
        </p:txBody>
      </p:sp>
      <p:sp>
        <p:nvSpPr>
          <p:cNvPr id="3" name="TextBox 2">
            <a:extLst>
              <a:ext uri="{FF2B5EF4-FFF2-40B4-BE49-F238E27FC236}">
                <a16:creationId xmlns:a16="http://schemas.microsoft.com/office/drawing/2014/main" id="{CB4B93C1-2FB4-7F48-BC5B-6583D833CB2F}"/>
              </a:ext>
            </a:extLst>
          </p:cNvPr>
          <p:cNvSpPr txBox="1"/>
          <p:nvPr/>
        </p:nvSpPr>
        <p:spPr>
          <a:xfrm>
            <a:off x="4413815" y="5963272"/>
            <a:ext cx="3324949" cy="707886"/>
          </a:xfrm>
          <a:prstGeom prst="rect">
            <a:avLst/>
          </a:prstGeom>
          <a:noFill/>
        </p:spPr>
        <p:txBody>
          <a:bodyPr wrap="none" rtlCol="0">
            <a:spAutoFit/>
          </a:bodyPr>
          <a:lstStyle/>
          <a:p>
            <a:pPr algn="r"/>
            <a:r>
              <a:rPr lang="en-US" sz="2000" dirty="0">
                <a:latin typeface="Cronos Pro" panose="020C0502030403020304" pitchFamily="34" charset="77"/>
              </a:rPr>
              <a:t>[Grant and </a:t>
            </a:r>
            <a:r>
              <a:rPr lang="en-US" sz="2000" dirty="0" err="1">
                <a:latin typeface="Cronos Pro" panose="020C0502030403020304" pitchFamily="34" charset="77"/>
              </a:rPr>
              <a:t>Sackman</a:t>
            </a:r>
            <a:r>
              <a:rPr lang="en-US" sz="2000" dirty="0">
                <a:latin typeface="Cronos Pro" panose="020C0502030403020304" pitchFamily="34" charset="77"/>
              </a:rPr>
              <a:t>, 1967]: </a:t>
            </a:r>
            <a:r>
              <a:rPr lang="en-US" sz="2000" dirty="0">
                <a:solidFill>
                  <a:schemeClr val="accent6"/>
                </a:solidFill>
                <a:latin typeface="Cronos Pro" panose="020C0502030403020304" pitchFamily="34" charset="77"/>
              </a:rPr>
              <a:t>28x</a:t>
            </a:r>
            <a:br>
              <a:rPr lang="en-US" sz="2000" dirty="0">
                <a:latin typeface="Cronos Pro" panose="020C0502030403020304" pitchFamily="34" charset="77"/>
              </a:rPr>
            </a:br>
            <a:r>
              <a:rPr lang="en-US" sz="2000" dirty="0">
                <a:latin typeface="Cronos Pro" panose="020C0502030403020304" pitchFamily="34" charset="77"/>
              </a:rPr>
              <a:t>[</a:t>
            </a:r>
            <a:r>
              <a:rPr lang="en-US" sz="2000" dirty="0" err="1">
                <a:latin typeface="Cronos Pro" panose="020C0502030403020304" pitchFamily="34" charset="77"/>
              </a:rPr>
              <a:t>Prechelt</a:t>
            </a:r>
            <a:r>
              <a:rPr lang="en-US" sz="2000" dirty="0">
                <a:latin typeface="Cronos Pro" panose="020C0502030403020304" pitchFamily="34" charset="77"/>
              </a:rPr>
              <a:t> 1999]: </a:t>
            </a:r>
            <a:r>
              <a:rPr lang="en-US" sz="2000" dirty="0">
                <a:solidFill>
                  <a:schemeClr val="accent6"/>
                </a:solidFill>
                <a:latin typeface="Cronos Pro" panose="020C0502030403020304" pitchFamily="34" charset="77"/>
              </a:rPr>
              <a:t>2-4x</a:t>
            </a:r>
          </a:p>
        </p:txBody>
      </p:sp>
      <p:sp>
        <p:nvSpPr>
          <p:cNvPr id="4" name="TextBox 3">
            <a:extLst>
              <a:ext uri="{FF2B5EF4-FFF2-40B4-BE49-F238E27FC236}">
                <a16:creationId xmlns:a16="http://schemas.microsoft.com/office/drawing/2014/main" id="{61B26B2C-8F21-D142-A535-6C007096B34F}"/>
              </a:ext>
            </a:extLst>
          </p:cNvPr>
          <p:cNvSpPr txBox="1"/>
          <p:nvPr/>
        </p:nvSpPr>
        <p:spPr>
          <a:xfrm>
            <a:off x="1637414" y="850605"/>
            <a:ext cx="1019831" cy="400110"/>
          </a:xfrm>
          <a:prstGeom prst="rect">
            <a:avLst/>
          </a:prstGeom>
          <a:noFill/>
        </p:spPr>
        <p:txBody>
          <a:bodyPr wrap="none" rtlCol="0">
            <a:spAutoFit/>
          </a:bodyPr>
          <a:lstStyle/>
          <a:p>
            <a:pPr algn="l"/>
            <a:r>
              <a:rPr lang="en-US" sz="2000" dirty="0">
                <a:latin typeface="Cronos Pro" panose="020C0502030403020304" pitchFamily="34" charset="77"/>
              </a:rPr>
              <a:t>Folklore:</a:t>
            </a:r>
          </a:p>
        </p:txBody>
      </p:sp>
      <p:sp>
        <p:nvSpPr>
          <p:cNvPr id="5" name="TextBox 4">
            <a:extLst>
              <a:ext uri="{FF2B5EF4-FFF2-40B4-BE49-F238E27FC236}">
                <a16:creationId xmlns:a16="http://schemas.microsoft.com/office/drawing/2014/main" id="{1E2DF127-C4CA-3645-90AF-14A741A6336C}"/>
              </a:ext>
            </a:extLst>
          </p:cNvPr>
          <p:cNvSpPr txBox="1"/>
          <p:nvPr/>
        </p:nvSpPr>
        <p:spPr>
          <a:xfrm>
            <a:off x="1637414" y="5103628"/>
            <a:ext cx="6101350" cy="461665"/>
          </a:xfrm>
          <a:prstGeom prst="rect">
            <a:avLst/>
          </a:prstGeom>
          <a:noFill/>
        </p:spPr>
        <p:txBody>
          <a:bodyPr wrap="none" rtlCol="0">
            <a:spAutoFit/>
          </a:bodyPr>
          <a:lstStyle/>
          <a:p>
            <a:pPr algn="l"/>
            <a:r>
              <a:rPr lang="en-US" sz="2400" dirty="0">
                <a:solidFill>
                  <a:schemeClr val="accent1"/>
                </a:solidFill>
                <a:latin typeface="Cronos Pro" panose="020C0502030403020304" pitchFamily="34" charset="77"/>
              </a:rPr>
              <a:t>variation in professional programmer productivity</a:t>
            </a:r>
          </a:p>
        </p:txBody>
      </p:sp>
    </p:spTree>
    <p:extLst>
      <p:ext uri="{BB962C8B-B14F-4D97-AF65-F5344CB8AC3E}">
        <p14:creationId xmlns:p14="http://schemas.microsoft.com/office/powerpoint/2010/main" val="1993542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EBE094C-191A-3B4E-9F64-B3A938434DAF}"/>
              </a:ext>
            </a:extLst>
          </p:cNvPr>
          <p:cNvSpPr txBox="1"/>
          <p:nvPr/>
        </p:nvSpPr>
        <p:spPr>
          <a:xfrm>
            <a:off x="0" y="637953"/>
            <a:ext cx="9144000" cy="1323439"/>
          </a:xfrm>
          <a:prstGeom prst="rect">
            <a:avLst/>
          </a:prstGeom>
          <a:noFill/>
        </p:spPr>
        <p:txBody>
          <a:bodyPr wrap="square" rtlCol="0">
            <a:spAutoFit/>
          </a:bodyPr>
          <a:lstStyle/>
          <a:p>
            <a:pPr algn="ctr"/>
            <a:r>
              <a:rPr lang="en-US" sz="8000" dirty="0">
                <a:latin typeface="Cronos Pro" panose="020C0502030403020304" pitchFamily="34" charset="77"/>
              </a:rPr>
              <a:t>The Goal of 3110</a:t>
            </a:r>
          </a:p>
        </p:txBody>
      </p:sp>
      <p:sp>
        <p:nvSpPr>
          <p:cNvPr id="2" name="Rectangle 1">
            <a:extLst>
              <a:ext uri="{FF2B5EF4-FFF2-40B4-BE49-F238E27FC236}">
                <a16:creationId xmlns:a16="http://schemas.microsoft.com/office/drawing/2014/main" id="{A11F7E76-8F0F-784D-B9A3-BE61906C6775}"/>
              </a:ext>
            </a:extLst>
          </p:cNvPr>
          <p:cNvSpPr/>
          <p:nvPr/>
        </p:nvSpPr>
        <p:spPr>
          <a:xfrm>
            <a:off x="0" y="2967335"/>
            <a:ext cx="9144000" cy="2308324"/>
          </a:xfrm>
          <a:prstGeom prst="rect">
            <a:avLst/>
          </a:prstGeom>
        </p:spPr>
        <p:txBody>
          <a:bodyPr wrap="square">
            <a:spAutoFit/>
          </a:bodyPr>
          <a:lstStyle/>
          <a:p>
            <a:pPr algn="ctr"/>
            <a:r>
              <a:rPr lang="en-US" sz="4800" dirty="0">
                <a:solidFill>
                  <a:schemeClr val="accent1"/>
                </a:solidFill>
                <a:latin typeface="Cronos Pro" panose="020C0502030403020304" pitchFamily="34" charset="77"/>
              </a:rPr>
              <a:t>Become a better programmer </a:t>
            </a:r>
            <a:br>
              <a:rPr lang="en-US" sz="4800" dirty="0">
                <a:latin typeface="Cronos Pro" panose="020C0502030403020304" pitchFamily="34" charset="77"/>
              </a:rPr>
            </a:br>
            <a:r>
              <a:rPr lang="en-US" sz="4800" dirty="0">
                <a:latin typeface="Cronos Pro" panose="020C0502030403020304" pitchFamily="34" charset="77"/>
              </a:rPr>
              <a:t>though study of </a:t>
            </a:r>
            <a:br>
              <a:rPr lang="en-US" sz="4800" dirty="0">
                <a:latin typeface="Cronos Pro" panose="020C0502030403020304" pitchFamily="34" charset="77"/>
              </a:rPr>
            </a:br>
            <a:r>
              <a:rPr lang="en-US" sz="4800" dirty="0">
                <a:solidFill>
                  <a:schemeClr val="accent3"/>
                </a:solidFill>
                <a:latin typeface="Cronos Pro" panose="020C0502030403020304" pitchFamily="34" charset="77"/>
              </a:rPr>
              <a:t>programming languages</a:t>
            </a:r>
          </a:p>
        </p:txBody>
      </p:sp>
    </p:spTree>
    <p:extLst>
      <p:ext uri="{BB962C8B-B14F-4D97-AF65-F5344CB8AC3E}">
        <p14:creationId xmlns:p14="http://schemas.microsoft.com/office/powerpoint/2010/main" val="1329514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0CDF25F-9416-7848-9D91-7D93B63C94CF}"/>
              </a:ext>
            </a:extLst>
          </p:cNvPr>
          <p:cNvSpPr/>
          <p:nvPr/>
        </p:nvSpPr>
        <p:spPr>
          <a:xfrm>
            <a:off x="355368" y="309747"/>
            <a:ext cx="8515473" cy="1200329"/>
          </a:xfrm>
          <a:prstGeom prst="rect">
            <a:avLst/>
          </a:prstGeom>
        </p:spPr>
        <p:txBody>
          <a:bodyPr wrap="none">
            <a:spAutoFit/>
          </a:bodyPr>
          <a:lstStyle/>
          <a:p>
            <a:r>
              <a:rPr lang="en-US" sz="6600" dirty="0">
                <a:solidFill>
                  <a:schemeClr val="accent3"/>
                </a:solidFill>
                <a:latin typeface="Cronos Pro" panose="020C0502030403020304" pitchFamily="34" charset="77"/>
              </a:rPr>
              <a:t>Programming</a:t>
            </a:r>
            <a:r>
              <a:rPr lang="en-US" sz="7200" dirty="0">
                <a:solidFill>
                  <a:schemeClr val="accent3"/>
                </a:solidFill>
                <a:latin typeface="Cronos Pro" panose="020C0502030403020304" pitchFamily="34" charset="77"/>
              </a:rPr>
              <a:t> Languages</a:t>
            </a:r>
            <a:endParaRPr lang="en-US" sz="7200" dirty="0"/>
          </a:p>
        </p:txBody>
      </p:sp>
      <p:sp>
        <p:nvSpPr>
          <p:cNvPr id="3" name="TextBox 2">
            <a:extLst>
              <a:ext uri="{FF2B5EF4-FFF2-40B4-BE49-F238E27FC236}">
                <a16:creationId xmlns:a16="http://schemas.microsoft.com/office/drawing/2014/main" id="{595B5DBA-DE53-DC45-8D80-89F713F6F6BF}"/>
              </a:ext>
            </a:extLst>
          </p:cNvPr>
          <p:cNvSpPr txBox="1"/>
          <p:nvPr/>
        </p:nvSpPr>
        <p:spPr>
          <a:xfrm>
            <a:off x="2183594" y="2275367"/>
            <a:ext cx="4859022" cy="1384995"/>
          </a:xfrm>
          <a:prstGeom prst="rect">
            <a:avLst/>
          </a:prstGeom>
          <a:noFill/>
        </p:spPr>
        <p:txBody>
          <a:bodyPr wrap="none" rtlCol="0">
            <a:spAutoFit/>
          </a:bodyPr>
          <a:lstStyle/>
          <a:p>
            <a:pPr algn="ctr"/>
            <a:r>
              <a:rPr lang="en-US" sz="2800" dirty="0">
                <a:latin typeface="Cronos Pro" panose="020C0502030403020304" pitchFamily="34" charset="77"/>
              </a:rPr>
              <a:t>Java is to Programming Languages</a:t>
            </a:r>
          </a:p>
          <a:p>
            <a:pPr algn="ctr"/>
            <a:r>
              <a:rPr lang="en-US" sz="2800" dirty="0">
                <a:latin typeface="Cronos Pro" panose="020C0502030403020304" pitchFamily="34" charset="77"/>
              </a:rPr>
              <a:t>as</a:t>
            </a:r>
          </a:p>
          <a:p>
            <a:pPr algn="ctr"/>
            <a:r>
              <a:rPr lang="en-US" sz="2800" dirty="0">
                <a:latin typeface="Cronos Pro" panose="020C0502030403020304" pitchFamily="34" charset="77"/>
              </a:rPr>
              <a:t>Japanese is to Linguistics</a:t>
            </a:r>
          </a:p>
        </p:txBody>
      </p:sp>
      <p:sp>
        <p:nvSpPr>
          <p:cNvPr id="4" name="TextBox 3">
            <a:extLst>
              <a:ext uri="{FF2B5EF4-FFF2-40B4-BE49-F238E27FC236}">
                <a16:creationId xmlns:a16="http://schemas.microsoft.com/office/drawing/2014/main" id="{32684734-3CC6-E148-A68A-5B2B2DFFA0C4}"/>
              </a:ext>
            </a:extLst>
          </p:cNvPr>
          <p:cNvSpPr txBox="1"/>
          <p:nvPr/>
        </p:nvSpPr>
        <p:spPr>
          <a:xfrm>
            <a:off x="1105786" y="4635796"/>
            <a:ext cx="6996223" cy="1631216"/>
          </a:xfrm>
          <a:prstGeom prst="rect">
            <a:avLst/>
          </a:prstGeom>
          <a:noFill/>
        </p:spPr>
        <p:txBody>
          <a:bodyPr wrap="square" rtlCol="0">
            <a:spAutoFit/>
          </a:bodyPr>
          <a:lstStyle/>
          <a:p>
            <a:r>
              <a:rPr lang="en-US" sz="2000" b="1" dirty="0">
                <a:solidFill>
                  <a:schemeClr val="accent3"/>
                </a:solidFill>
                <a:latin typeface="Cronos Pro" panose="020C0502030403020304" pitchFamily="34" charset="77"/>
              </a:rPr>
              <a:t>Programming Languages:  </a:t>
            </a:r>
            <a:r>
              <a:rPr lang="en-US" sz="2000" dirty="0">
                <a:solidFill>
                  <a:schemeClr val="accent3"/>
                </a:solidFill>
                <a:latin typeface="Cronos Pro" panose="020C0502030403020304" pitchFamily="34" charset="77"/>
              </a:rPr>
              <a:t>Language design, implementation, semantics, compilers, interpreters, runtime systems, programming methodology, testing, verification, security, reliability…</a:t>
            </a:r>
          </a:p>
          <a:p>
            <a:endParaRPr lang="en-US" sz="2000" dirty="0">
              <a:solidFill>
                <a:schemeClr val="accent3"/>
              </a:solidFill>
              <a:latin typeface="Cronos Pro" panose="020C0502030403020304" pitchFamily="34" charset="77"/>
            </a:endParaRPr>
          </a:p>
          <a:p>
            <a:r>
              <a:rPr lang="en-US" sz="2000" dirty="0">
                <a:solidFill>
                  <a:schemeClr val="accent3"/>
                </a:solidFill>
                <a:latin typeface="Cronos Pro" panose="020C0502030403020304" pitchFamily="34" charset="77"/>
              </a:rPr>
              <a:t>Adjacent to </a:t>
            </a:r>
            <a:r>
              <a:rPr lang="en-US" sz="2000" b="1" dirty="0">
                <a:solidFill>
                  <a:schemeClr val="accent3"/>
                </a:solidFill>
                <a:latin typeface="Cronos Pro" panose="020C0502030403020304" pitchFamily="34" charset="77"/>
              </a:rPr>
              <a:t>Software Engineering </a:t>
            </a:r>
            <a:r>
              <a:rPr lang="en-US" sz="2000" dirty="0">
                <a:solidFill>
                  <a:schemeClr val="accent3"/>
                </a:solidFill>
                <a:latin typeface="Cronos Pro" panose="020C0502030403020304" pitchFamily="34" charset="77"/>
              </a:rPr>
              <a:t>in the CS family tree.</a:t>
            </a:r>
          </a:p>
        </p:txBody>
      </p:sp>
    </p:spTree>
    <p:extLst>
      <p:ext uri="{BB962C8B-B14F-4D97-AF65-F5344CB8AC3E}">
        <p14:creationId xmlns:p14="http://schemas.microsoft.com/office/powerpoint/2010/main" val="690918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B3D8F-4375-884D-B748-EB3BB2E9561C}"/>
              </a:ext>
            </a:extLst>
          </p:cNvPr>
          <p:cNvSpPr>
            <a:spLocks noGrp="1"/>
          </p:cNvSpPr>
          <p:nvPr>
            <p:ph type="title"/>
          </p:nvPr>
        </p:nvSpPr>
        <p:spPr/>
        <p:txBody>
          <a:bodyPr/>
          <a:lstStyle/>
          <a:p>
            <a:r>
              <a:rPr lang="en-US" dirty="0"/>
              <a:t>Questions we'll pursue</a:t>
            </a:r>
          </a:p>
        </p:txBody>
      </p:sp>
      <p:sp>
        <p:nvSpPr>
          <p:cNvPr id="3" name="Content Placeholder 2">
            <a:extLst>
              <a:ext uri="{FF2B5EF4-FFF2-40B4-BE49-F238E27FC236}">
                <a16:creationId xmlns:a16="http://schemas.microsoft.com/office/drawing/2014/main" id="{D15E38C0-2D0D-564F-B3A3-AEB6F20B2743}"/>
              </a:ext>
            </a:extLst>
          </p:cNvPr>
          <p:cNvSpPr>
            <a:spLocks noGrp="1"/>
          </p:cNvSpPr>
          <p:nvPr>
            <p:ph idx="1"/>
          </p:nvPr>
        </p:nvSpPr>
        <p:spPr/>
        <p:txBody>
          <a:bodyPr/>
          <a:lstStyle/>
          <a:p>
            <a:r>
              <a:rPr lang="en-US" dirty="0"/>
              <a:t>How do you write code for and with other people?</a:t>
            </a:r>
          </a:p>
          <a:p>
            <a:r>
              <a:rPr lang="en-US" dirty="0"/>
              <a:t>How do you know your code is correct?</a:t>
            </a:r>
          </a:p>
          <a:p>
            <a:r>
              <a:rPr lang="en-US" dirty="0"/>
              <a:t>How do you describe and implement a programming language?</a:t>
            </a:r>
          </a:p>
        </p:txBody>
      </p:sp>
    </p:spTree>
    <p:extLst>
      <p:ext uri="{BB962C8B-B14F-4D97-AF65-F5344CB8AC3E}">
        <p14:creationId xmlns:p14="http://schemas.microsoft.com/office/powerpoint/2010/main" val="3740349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1F44B-242D-3341-862B-361A4331A7F1}"/>
              </a:ext>
            </a:extLst>
          </p:cNvPr>
          <p:cNvSpPr>
            <a:spLocks noGrp="1"/>
          </p:cNvSpPr>
          <p:nvPr>
            <p:ph type="title"/>
          </p:nvPr>
        </p:nvSpPr>
        <p:spPr/>
        <p:txBody>
          <a:bodyPr/>
          <a:lstStyle/>
          <a:p>
            <a:r>
              <a:rPr lang="en-US" dirty="0"/>
              <a:t>Tasks we'll pursue</a:t>
            </a:r>
          </a:p>
        </p:txBody>
      </p:sp>
      <p:sp>
        <p:nvSpPr>
          <p:cNvPr id="3" name="Content Placeholder 2">
            <a:extLst>
              <a:ext uri="{FF2B5EF4-FFF2-40B4-BE49-F238E27FC236}">
                <a16:creationId xmlns:a16="http://schemas.microsoft.com/office/drawing/2014/main" id="{F14FD633-AF48-CF4F-8E32-F17AA91B5D04}"/>
              </a:ext>
            </a:extLst>
          </p:cNvPr>
          <p:cNvSpPr>
            <a:spLocks noGrp="1"/>
          </p:cNvSpPr>
          <p:nvPr>
            <p:ph idx="1"/>
          </p:nvPr>
        </p:nvSpPr>
        <p:spPr>
          <a:xfrm>
            <a:off x="457200" y="1600202"/>
            <a:ext cx="8686800" cy="4525963"/>
          </a:xfrm>
        </p:spPr>
        <p:txBody>
          <a:bodyPr/>
          <a:lstStyle/>
          <a:p>
            <a:pPr marL="0" indent="0">
              <a:buNone/>
            </a:pPr>
            <a:r>
              <a:rPr lang="en-US" b="1" dirty="0"/>
              <a:t>Practice of programming:  </a:t>
            </a:r>
            <a:r>
              <a:rPr lang="en-US" dirty="0"/>
              <a:t>read and write lots of code</a:t>
            </a:r>
          </a:p>
          <a:p>
            <a:endParaRPr lang="en-US" dirty="0"/>
          </a:p>
        </p:txBody>
      </p:sp>
      <p:pic>
        <p:nvPicPr>
          <p:cNvPr id="5" name="Picture 4">
            <a:extLst>
              <a:ext uri="{FF2B5EF4-FFF2-40B4-BE49-F238E27FC236}">
                <a16:creationId xmlns:a16="http://schemas.microsoft.com/office/drawing/2014/main" id="{B565D9A7-B65C-6C4B-B53F-8A7A9CB16FEA}"/>
              </a:ext>
            </a:extLst>
          </p:cNvPr>
          <p:cNvPicPr>
            <a:picLocks noChangeAspect="1"/>
          </p:cNvPicPr>
          <p:nvPr/>
        </p:nvPicPr>
        <p:blipFill>
          <a:blip r:embed="rId2"/>
          <a:stretch>
            <a:fillRect/>
          </a:stretch>
        </p:blipFill>
        <p:spPr>
          <a:xfrm>
            <a:off x="457200" y="2638443"/>
            <a:ext cx="4532996" cy="2549810"/>
          </a:xfrm>
          <a:prstGeom prst="rect">
            <a:avLst/>
          </a:prstGeom>
        </p:spPr>
      </p:pic>
      <p:pic>
        <p:nvPicPr>
          <p:cNvPr id="7" name="Picture 6">
            <a:extLst>
              <a:ext uri="{FF2B5EF4-FFF2-40B4-BE49-F238E27FC236}">
                <a16:creationId xmlns:a16="http://schemas.microsoft.com/office/drawing/2014/main" id="{A1025853-EF28-0E4F-873A-2C80609011EA}"/>
              </a:ext>
            </a:extLst>
          </p:cNvPr>
          <p:cNvPicPr>
            <a:picLocks noChangeAspect="1"/>
          </p:cNvPicPr>
          <p:nvPr/>
        </p:nvPicPr>
        <p:blipFill>
          <a:blip r:embed="rId3"/>
          <a:stretch>
            <a:fillRect/>
          </a:stretch>
        </p:blipFill>
        <p:spPr>
          <a:xfrm>
            <a:off x="4990196" y="2638443"/>
            <a:ext cx="3805686" cy="2549810"/>
          </a:xfrm>
          <a:prstGeom prst="rect">
            <a:avLst/>
          </a:prstGeom>
        </p:spPr>
      </p:pic>
      <p:sp>
        <p:nvSpPr>
          <p:cNvPr id="8" name="TextBox 7">
            <a:extLst>
              <a:ext uri="{FF2B5EF4-FFF2-40B4-BE49-F238E27FC236}">
                <a16:creationId xmlns:a16="http://schemas.microsoft.com/office/drawing/2014/main" id="{4939493F-A94D-824F-BB42-9DA4ABE0BDD5}"/>
              </a:ext>
            </a:extLst>
          </p:cNvPr>
          <p:cNvSpPr txBox="1"/>
          <p:nvPr/>
        </p:nvSpPr>
        <p:spPr>
          <a:xfrm>
            <a:off x="457200" y="5726055"/>
            <a:ext cx="4961615" cy="707886"/>
          </a:xfrm>
          <a:prstGeom prst="rect">
            <a:avLst/>
          </a:prstGeom>
          <a:noFill/>
        </p:spPr>
        <p:txBody>
          <a:bodyPr wrap="none" rtlCol="0">
            <a:spAutoFit/>
          </a:bodyPr>
          <a:lstStyle/>
          <a:p>
            <a:pPr algn="l"/>
            <a:r>
              <a:rPr lang="en-US" sz="2000" dirty="0">
                <a:latin typeface="Cronos Pro" panose="020C0502030403020304" pitchFamily="34" charset="77"/>
              </a:rPr>
              <a:t>7 programming assignments:  </a:t>
            </a:r>
          </a:p>
          <a:p>
            <a:r>
              <a:rPr lang="en-US" sz="2000" dirty="0">
                <a:latin typeface="Cronos Pro" panose="020C0502030403020304" pitchFamily="34" charset="77"/>
              </a:rPr>
              <a:t>first 4 individual, latter 3 partners recommended</a:t>
            </a:r>
          </a:p>
        </p:txBody>
      </p:sp>
    </p:spTree>
    <p:extLst>
      <p:ext uri="{BB962C8B-B14F-4D97-AF65-F5344CB8AC3E}">
        <p14:creationId xmlns:p14="http://schemas.microsoft.com/office/powerpoint/2010/main" val="1799792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1F44B-242D-3341-862B-361A4331A7F1}"/>
              </a:ext>
            </a:extLst>
          </p:cNvPr>
          <p:cNvSpPr>
            <a:spLocks noGrp="1"/>
          </p:cNvSpPr>
          <p:nvPr>
            <p:ph type="title"/>
          </p:nvPr>
        </p:nvSpPr>
        <p:spPr/>
        <p:txBody>
          <a:bodyPr/>
          <a:lstStyle/>
          <a:p>
            <a:r>
              <a:rPr lang="en-US" dirty="0"/>
              <a:t>Tasks we'll pursue</a:t>
            </a:r>
          </a:p>
        </p:txBody>
      </p:sp>
      <p:sp>
        <p:nvSpPr>
          <p:cNvPr id="3" name="Content Placeholder 2">
            <a:extLst>
              <a:ext uri="{FF2B5EF4-FFF2-40B4-BE49-F238E27FC236}">
                <a16:creationId xmlns:a16="http://schemas.microsoft.com/office/drawing/2014/main" id="{F14FD633-AF48-CF4F-8E32-F17AA91B5D04}"/>
              </a:ext>
            </a:extLst>
          </p:cNvPr>
          <p:cNvSpPr>
            <a:spLocks noGrp="1"/>
          </p:cNvSpPr>
          <p:nvPr>
            <p:ph idx="1"/>
          </p:nvPr>
        </p:nvSpPr>
        <p:spPr>
          <a:xfrm>
            <a:off x="457200" y="1600202"/>
            <a:ext cx="8686800" cy="4525963"/>
          </a:xfrm>
        </p:spPr>
        <p:txBody>
          <a:bodyPr/>
          <a:lstStyle/>
          <a:p>
            <a:pPr marL="0" indent="0">
              <a:buNone/>
            </a:pPr>
            <a:r>
              <a:rPr lang="en-US" b="1" dirty="0"/>
              <a:t>Practice of programming:  </a:t>
            </a:r>
            <a:r>
              <a:rPr lang="en-US" dirty="0"/>
              <a:t>coding as a team</a:t>
            </a:r>
          </a:p>
        </p:txBody>
      </p:sp>
      <p:sp>
        <p:nvSpPr>
          <p:cNvPr id="8" name="TextBox 7">
            <a:extLst>
              <a:ext uri="{FF2B5EF4-FFF2-40B4-BE49-F238E27FC236}">
                <a16:creationId xmlns:a16="http://schemas.microsoft.com/office/drawing/2014/main" id="{4939493F-A94D-824F-BB42-9DA4ABE0BDD5}"/>
              </a:ext>
            </a:extLst>
          </p:cNvPr>
          <p:cNvSpPr txBox="1"/>
          <p:nvPr/>
        </p:nvSpPr>
        <p:spPr>
          <a:xfrm>
            <a:off x="457200" y="5726055"/>
            <a:ext cx="6112571" cy="707886"/>
          </a:xfrm>
          <a:prstGeom prst="rect">
            <a:avLst/>
          </a:prstGeom>
          <a:noFill/>
        </p:spPr>
        <p:txBody>
          <a:bodyPr wrap="none" rtlCol="0">
            <a:spAutoFit/>
          </a:bodyPr>
          <a:lstStyle/>
          <a:p>
            <a:r>
              <a:rPr lang="en-US" sz="2000" dirty="0">
                <a:latin typeface="Cronos Pro" panose="020C0502030403020304" pitchFamily="34" charset="77"/>
              </a:rPr>
              <a:t>team project, agile development, 4 milestones</a:t>
            </a:r>
          </a:p>
          <a:p>
            <a:pPr algn="l"/>
            <a:r>
              <a:rPr lang="en-US" sz="2000" dirty="0">
                <a:latin typeface="Cronos Pro" panose="020C0502030403020304" pitchFamily="34" charset="77"/>
              </a:rPr>
              <a:t>3 team members of your choice from your discussion section</a:t>
            </a:r>
          </a:p>
        </p:txBody>
      </p:sp>
      <p:pic>
        <p:nvPicPr>
          <p:cNvPr id="6" name="Picture 5">
            <a:extLst>
              <a:ext uri="{FF2B5EF4-FFF2-40B4-BE49-F238E27FC236}">
                <a16:creationId xmlns:a16="http://schemas.microsoft.com/office/drawing/2014/main" id="{EB76E8F6-86A0-2546-8756-08B7E7A08A6B}"/>
              </a:ext>
            </a:extLst>
          </p:cNvPr>
          <p:cNvPicPr>
            <a:picLocks noChangeAspect="1"/>
          </p:cNvPicPr>
          <p:nvPr/>
        </p:nvPicPr>
        <p:blipFill>
          <a:blip r:embed="rId2"/>
          <a:stretch>
            <a:fillRect/>
          </a:stretch>
        </p:blipFill>
        <p:spPr>
          <a:xfrm>
            <a:off x="1844040" y="2849945"/>
            <a:ext cx="5913120" cy="2026476"/>
          </a:xfrm>
          <a:prstGeom prst="rect">
            <a:avLst/>
          </a:prstGeom>
        </p:spPr>
      </p:pic>
    </p:spTree>
    <p:extLst>
      <p:ext uri="{BB962C8B-B14F-4D97-AF65-F5344CB8AC3E}">
        <p14:creationId xmlns:p14="http://schemas.microsoft.com/office/powerpoint/2010/main" val="3646767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l">
          <a:defRPr sz="2000" dirty="0" smtClean="0">
            <a:latin typeface="Cronos Pro" panose="020C0502030403020304" pitchFamily="34" charset="77"/>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2191</TotalTime>
  <Words>1647</Words>
  <Application>Microsoft Macintosh PowerPoint</Application>
  <PresentationFormat>On-screen Show (4:3)</PresentationFormat>
  <Paragraphs>252</Paragraphs>
  <Slides>38</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Arial</vt:lpstr>
      <vt:lpstr>Calibri</vt:lpstr>
      <vt:lpstr>Courier</vt:lpstr>
      <vt:lpstr>Cronos Pro</vt:lpstr>
      <vt:lpstr>CronosPro-Regular</vt:lpstr>
      <vt:lpstr>Engravers MT</vt:lpstr>
      <vt:lpstr>Hack</vt:lpstr>
      <vt:lpstr>Office Theme</vt:lpstr>
      <vt:lpstr>PowerPoint Presentation</vt:lpstr>
      <vt:lpstr>PowerPoint Presentation</vt:lpstr>
      <vt:lpstr>PowerPoint Presentation</vt:lpstr>
      <vt:lpstr>PowerPoint Presentation</vt:lpstr>
      <vt:lpstr>PowerPoint Presentation</vt:lpstr>
      <vt:lpstr>PowerPoint Presentation</vt:lpstr>
      <vt:lpstr>Questions we'll pursue</vt:lpstr>
      <vt:lpstr>Tasks we'll pursue</vt:lpstr>
      <vt:lpstr>Tasks we'll pursue</vt:lpstr>
      <vt:lpstr>Tasks we'll pursue</vt:lpstr>
      <vt:lpstr>Tasks we'll pursue</vt:lpstr>
      <vt:lpstr>What is a functional language?</vt:lpstr>
      <vt:lpstr>Mutability</vt:lpstr>
      <vt:lpstr>Imperative programming</vt:lpstr>
      <vt:lpstr>Functional programming</vt:lpstr>
      <vt:lpstr>Why study functional programming?</vt:lpstr>
      <vt:lpstr>Alan J. Perlis</vt:lpstr>
      <vt:lpstr>Analogy:  studying a foreign language</vt:lpstr>
      <vt:lpstr>Functional languages predict the future</vt:lpstr>
      <vt:lpstr>Functional languages in the real world</vt:lpstr>
      <vt:lpstr>Functional languages are elegant</vt:lpstr>
      <vt:lpstr>Elegant</vt:lpstr>
      <vt:lpstr>Do aesthetics matter?</vt:lpstr>
      <vt:lpstr>OCaml</vt:lpstr>
      <vt:lpstr>OCaml is awesome</vt:lpstr>
      <vt:lpstr>Languages are tools</vt:lpstr>
      <vt:lpstr>Languages are tools</vt:lpstr>
      <vt:lpstr>Why study functional programming?</vt:lpstr>
      <vt:lpstr>PowerPoint Presentation</vt:lpstr>
      <vt:lpstr>PowerPoint Presentation</vt:lpstr>
      <vt:lpstr>PowerPoint Presentation</vt:lpstr>
      <vt:lpstr>PowerPoint Presentation</vt:lpstr>
      <vt:lpstr>Logistics</vt:lpstr>
      <vt:lpstr>Course website</vt:lpstr>
      <vt:lpstr>Course staff</vt:lpstr>
      <vt:lpstr>Course staff</vt:lpstr>
      <vt:lpstr>Campuswire</vt:lpstr>
      <vt:lpstr>Upcoming events</vt:lpstr>
    </vt:vector>
  </TitlesOfParts>
  <Company>Cornell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3110</dc:title>
  <dc:creator>Michael Clarkson</dc:creator>
  <cp:lastModifiedBy>Nate Foster</cp:lastModifiedBy>
  <cp:revision>221</cp:revision>
  <dcterms:created xsi:type="dcterms:W3CDTF">2014-08-25T19:49:24Z</dcterms:created>
  <dcterms:modified xsi:type="dcterms:W3CDTF">2020-01-21T05:30:13Z</dcterms:modified>
</cp:coreProperties>
</file>