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629" r:id="rId2"/>
    <p:sldId id="443" r:id="rId3"/>
    <p:sldId id="550" r:id="rId4"/>
    <p:sldId id="672" r:id="rId5"/>
    <p:sldId id="552" r:id="rId6"/>
    <p:sldId id="666" r:id="rId7"/>
    <p:sldId id="668" r:id="rId8"/>
    <p:sldId id="561" r:id="rId9"/>
    <p:sldId id="587" r:id="rId10"/>
    <p:sldId id="654" r:id="rId11"/>
    <p:sldId id="566" r:id="rId12"/>
    <p:sldId id="655" r:id="rId13"/>
    <p:sldId id="665" r:id="rId14"/>
    <p:sldId id="669" r:id="rId15"/>
    <p:sldId id="670" r:id="rId16"/>
    <p:sldId id="624" r:id="rId17"/>
    <p:sldId id="651" r:id="rId18"/>
    <p:sldId id="601" r:id="rId19"/>
    <p:sldId id="656" r:id="rId20"/>
    <p:sldId id="657" r:id="rId21"/>
    <p:sldId id="659" r:id="rId22"/>
    <p:sldId id="663" r:id="rId23"/>
    <p:sldId id="660" r:id="rId24"/>
    <p:sldId id="628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B0001"/>
    <a:srgbClr val="7F7F7F"/>
    <a:srgbClr val="FFFF99"/>
    <a:srgbClr val="FFFF66"/>
    <a:srgbClr val="CCFF66"/>
    <a:srgbClr val="66FFCC"/>
    <a:srgbClr val="B3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49"/>
    <p:restoredTop sz="72109" autoAdjust="0"/>
  </p:normalViewPr>
  <p:slideViewPr>
    <p:cSldViewPr snapToGrid="0" snapToObjects="1">
      <p:cViewPr varScale="1">
        <p:scale>
          <a:sx n="90" d="100"/>
          <a:sy n="90" d="100"/>
        </p:scale>
        <p:origin x="256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30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7F125-181F-9A48-A24E-AAD89CB055B5}" type="datetimeFigureOut">
              <a:rPr lang="en-US" smtClean="0"/>
              <a:t>4/23/20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75FD5-AB21-4C45-BFE8-1D3F02B4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3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csigen/lwt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Music: 3 copies, start at 10:00:21</a:t>
            </a:r>
          </a:p>
          <a:p>
            <a:endParaRPr lang="en-US" baseline="0" dirty="0"/>
          </a:p>
          <a:p>
            <a:r>
              <a:rPr lang="en-US" baseline="0" dirty="0"/>
              <a:t>I chose this music because we’re going to talk about callbacks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75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705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936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354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implementation in [</a:t>
            </a:r>
            <a:r>
              <a:rPr lang="en-US" dirty="0" err="1"/>
              <a:t>demo.ml</a:t>
            </a:r>
            <a:r>
              <a:rPr lang="en-US" dirty="0"/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80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Pingali</a:t>
            </a:r>
            <a:r>
              <a:rPr lang="en-US" dirty="0"/>
              <a:t> actually brought that sword to PhD defenses (at least once that I saw).</a:t>
            </a:r>
          </a:p>
          <a:p>
            <a:r>
              <a:rPr lang="en-US" dirty="0" err="1"/>
              <a:t>Reppy’s</a:t>
            </a:r>
            <a:r>
              <a:rPr lang="en-US" dirty="0"/>
              <a:t> advisor was Tim Teitelbaum, who started </a:t>
            </a:r>
            <a:r>
              <a:rPr lang="en-US" dirty="0" err="1"/>
              <a:t>GrammaTech</a:t>
            </a:r>
            <a:r>
              <a:rPr lang="en-US" dirty="0"/>
              <a:t> here in Ithaca, and who taught the very first 3110 ever here at Cornell (see the textbook’s history page).</a:t>
            </a:r>
          </a:p>
          <a:p>
            <a:r>
              <a:rPr lang="en-US" dirty="0"/>
              <a:t>Teitelbaum’s grand-advisor was Dijkstra.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593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utop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 err="1"/>
              <a:t>Stdlib.input_char</a:t>
            </a:r>
            <a:r>
              <a:rPr lang="en-US" dirty="0"/>
              <a:t>;;</a:t>
            </a:r>
          </a:p>
          <a:p>
            <a:r>
              <a:rPr lang="en-US" dirty="0"/>
              <a:t>let c = </a:t>
            </a:r>
            <a:r>
              <a:rPr lang="en-US" dirty="0" err="1"/>
              <a:t>Stdlib</a:t>
            </a:r>
            <a:r>
              <a:rPr lang="en-US" dirty="0"/>
              <a:t>.(</a:t>
            </a:r>
            <a:r>
              <a:rPr lang="en-US" dirty="0" err="1"/>
              <a:t>input_char</a:t>
            </a:r>
            <a:r>
              <a:rPr lang="en-US" dirty="0"/>
              <a:t> stdin);;</a:t>
            </a:r>
          </a:p>
          <a:p>
            <a:r>
              <a:rPr lang="en-US" dirty="0"/>
              <a:t>c;;</a:t>
            </a:r>
          </a:p>
          <a:p>
            <a:endParaRPr lang="en-US" dirty="0"/>
          </a:p>
          <a:p>
            <a:r>
              <a:rPr lang="en-US" dirty="0"/>
              <a:t>vs.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#require “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lwt.unix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Lwt_io.read_char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;; (* returns a promise *)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pc =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Lwt_io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read_char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stdin);;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pc;; (* wait, did the type of [pc] change? *)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p, r =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Lwt.wait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();;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p;;  (* C-c *)</a:t>
            </a: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UTop.set_auto_run_lwt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false;;  (* turn off eager resolution of promises *)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p;;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pc =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Lwt_io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read_char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stdin);;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 type a character *)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pc;;</a:t>
            </a: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Lwt.state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pc;;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105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4176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utop</a:t>
            </a:r>
            <a:r>
              <a:rPr lang="en-US" dirty="0"/>
              <a:t>: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Lwt_io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;;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Lwt.bind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(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read_line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stdin) 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(fun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printlf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"You typed %S"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561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Lwt.Infix</a:t>
            </a:r>
            <a:r>
              <a:rPr lang="en-US" dirty="0"/>
              <a:t>;;</a:t>
            </a:r>
          </a:p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read_line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stdin &gt;&gt;= fun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</a:t>
            </a:r>
          </a:p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printlf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"You typed %S"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310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textbook </a:t>
            </a:r>
            <a:r>
              <a:rPr lang="en-US"/>
              <a:t>for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02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TBH we could teach an entire follow-up course on advanced FP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482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60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 two points: how could </a:t>
            </a:r>
            <a:r>
              <a:rPr lang="en-US"/>
              <a:t>concurrency occur?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39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801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268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53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"light weight threads":  horrible, hysterical/historical name.  They aren't threads.</a:t>
            </a:r>
          </a:p>
          <a:p>
            <a:r>
              <a:rPr lang="en-US" dirty="0"/>
              <a:t>[</a:t>
            </a:r>
            <a:r>
              <a:rPr lang="en-US" dirty="0">
                <a:hlinkClick r:id="rId3"/>
              </a:rPr>
              <a:t>https://github.com/ocsigen/lwt</a:t>
            </a:r>
            <a:r>
              <a:rPr lang="en-US" dirty="0"/>
              <a:t>]</a:t>
            </a: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Note: much of the current manual refers to 'a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Lwt.t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as "lightweight threads" or just "threads." This will be fixed in the new manual. 'a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Lwt.t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promise, and has nothing to do with system or preemptive threads.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2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93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Lwt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terminology itself has evolved over time, leading to lots of synonyms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#require 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lwt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";;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p, r =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Lwt.wait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(p 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Lwt.t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r =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Lwt.wait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();;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Lwt.state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p;;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Lwt.wakeup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 42;;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Lwt.state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p;;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Lwt.wakeup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 42;; (* can’t fill again *)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(p 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Lwt.t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r =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Lwt.wait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();;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Lwt.wakeup_exn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 (Failure "nope");;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Lwt.state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p;;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87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21303"/>
            <a:ext cx="6400800" cy="878490"/>
          </a:xfrm>
        </p:spPr>
        <p:txBody>
          <a:bodyPr>
            <a:normAutofit/>
          </a:bodyPr>
          <a:lstStyle>
            <a:lvl1pPr marL="0" indent="0" algn="ctr">
              <a:buNone/>
              <a:defRPr sz="3600" i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4/23/20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476469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1371600" y="4151313"/>
            <a:ext cx="6400800" cy="1004887"/>
          </a:xfrm>
        </p:spPr>
        <p:txBody>
          <a:bodyPr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" name="Picture 1" descr="cs3110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139" y="398641"/>
            <a:ext cx="5657088" cy="196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4/23/20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2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4/23/20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6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4/23/20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4/23/20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4/23/20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4/23/20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4/23/20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8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4/23/20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5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4/23/20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9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4/23/20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1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96331252-4874-F047-84B8-3D3EF8743E79}" type="datetimeFigureOut">
              <a:rPr lang="en-US" smtClean="0"/>
              <a:pPr/>
              <a:t>4/23/20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D0F20DF3-DAE6-B84F-B38F-DFB8F4406A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8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i="0" kern="1200">
          <a:solidFill>
            <a:srgbClr val="000090"/>
          </a:solidFill>
          <a:latin typeface="Cronos Pro" charset="0"/>
          <a:ea typeface="Cronos Pro" charset="0"/>
          <a:cs typeface="Cronos Pro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ronosPro-Regular"/>
          <a:ea typeface="+mn-ea"/>
          <a:cs typeface="CronosPro-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ronosPro-Regular"/>
          <a:ea typeface="+mn-ea"/>
          <a:cs typeface="CronosPro-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ronosPro-Regular"/>
          <a:ea typeface="+mn-ea"/>
          <a:cs typeface="CronosPro-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Promises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868514"/>
          </a:xfrm>
        </p:spPr>
        <p:txBody>
          <a:bodyPr>
            <a:normAutofit/>
          </a:bodyPr>
          <a:lstStyle/>
          <a:p>
            <a:r>
              <a:rPr lang="en-US" dirty="0"/>
              <a:t>Today’s scene: Ithaca Farmer’s Market</a:t>
            </a:r>
            <a:endParaRPr lang="en-US" i="1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Nate Foster</a:t>
            </a:r>
          </a:p>
          <a:p>
            <a:r>
              <a:rPr lang="en-US" dirty="0"/>
              <a:t>Spring 2020</a:t>
            </a:r>
          </a:p>
        </p:txBody>
      </p:sp>
    </p:spTree>
    <p:extLst>
      <p:ext uri="{BB962C8B-B14F-4D97-AF65-F5344CB8AC3E}">
        <p14:creationId xmlns:p14="http://schemas.microsoft.com/office/powerpoint/2010/main" val="1507457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dirty="0">
                <a:solidFill>
                  <a:schemeClr val="accent1"/>
                </a:solidFill>
              </a:rPr>
              <a:t>promise</a:t>
            </a:r>
            <a:r>
              <a:rPr lang="en-US" dirty="0"/>
              <a:t> – </a:t>
            </a:r>
            <a:r>
              <a:rPr lang="en-US" b="1" dirty="0">
                <a:latin typeface="Courier"/>
                <a:cs typeface="Courier"/>
              </a:rPr>
              <a:t>'a </a:t>
            </a:r>
            <a:r>
              <a:rPr lang="en-US" b="1" dirty="0" err="1">
                <a:latin typeface="Courier"/>
                <a:cs typeface="Courier"/>
              </a:rPr>
              <a:t>Lwt.t</a:t>
            </a:r>
            <a:r>
              <a:rPr lang="en-US" dirty="0"/>
              <a:t> – is like a box:</a:t>
            </a:r>
          </a:p>
          <a:p>
            <a:r>
              <a:rPr lang="en-US" dirty="0"/>
              <a:t>It starts out empty</a:t>
            </a:r>
          </a:p>
          <a:p>
            <a:r>
              <a:rPr lang="en-US" dirty="0"/>
              <a:t>At some point in the future, it could be filled with a value of type </a:t>
            </a:r>
            <a:r>
              <a:rPr lang="en-US" b="1" dirty="0">
                <a:latin typeface="Courier"/>
                <a:cs typeface="Courier"/>
              </a:rPr>
              <a:t>'a</a:t>
            </a:r>
          </a:p>
          <a:p>
            <a:r>
              <a:rPr lang="en-US" dirty="0"/>
              <a:t>Once it's filled, the box's contents can never be changed ("write once")</a:t>
            </a:r>
          </a:p>
        </p:txBody>
      </p:sp>
      <p:pic>
        <p:nvPicPr>
          <p:cNvPr id="8" name="Picture 7" descr="ur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054" y="0"/>
            <a:ext cx="1958946" cy="163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658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dirty="0">
                <a:solidFill>
                  <a:schemeClr val="accent1"/>
                </a:solidFill>
              </a:rPr>
              <a:t>resolver</a:t>
            </a:r>
            <a:r>
              <a:rPr lang="en-US" dirty="0"/>
              <a:t> – </a:t>
            </a:r>
            <a:r>
              <a:rPr lang="en-US" b="1" dirty="0">
                <a:latin typeface="Courier" pitchFamily="2" charset="0"/>
              </a:rPr>
              <a:t>'a </a:t>
            </a:r>
            <a:r>
              <a:rPr lang="en-US" b="1" dirty="0" err="1">
                <a:latin typeface="Courier" pitchFamily="2" charset="0"/>
              </a:rPr>
              <a:t>Lwt.u</a:t>
            </a:r>
            <a:r>
              <a:rPr lang="en-US" dirty="0"/>
              <a:t> – is what fills the box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Terminology:</a:t>
            </a:r>
          </a:p>
          <a:p>
            <a:r>
              <a:rPr lang="en-US" dirty="0"/>
              <a:t>promise is </a:t>
            </a:r>
            <a:r>
              <a:rPr lang="en-US" b="1" dirty="0">
                <a:solidFill>
                  <a:schemeClr val="accent1"/>
                </a:solidFill>
              </a:rPr>
              <a:t>pending </a:t>
            </a:r>
            <a:r>
              <a:rPr lang="en-US" dirty="0"/>
              <a:t>aka sleeping:  box is empty</a:t>
            </a:r>
          </a:p>
          <a:p>
            <a:r>
              <a:rPr lang="en-US" dirty="0"/>
              <a:t>promise is </a:t>
            </a:r>
            <a:r>
              <a:rPr lang="en-US" b="1" dirty="0">
                <a:solidFill>
                  <a:schemeClr val="accent1"/>
                </a:solidFill>
              </a:rPr>
              <a:t>resolved</a:t>
            </a:r>
            <a:r>
              <a:rPr lang="en-US" dirty="0"/>
              <a:t> aka returned:  box is full</a:t>
            </a:r>
          </a:p>
          <a:p>
            <a:r>
              <a:rPr lang="en-US" dirty="0"/>
              <a:t>promise is </a:t>
            </a:r>
            <a:r>
              <a:rPr lang="en-US" b="1" dirty="0">
                <a:solidFill>
                  <a:schemeClr val="accent1"/>
                </a:solidFill>
              </a:rPr>
              <a:t>rejected</a:t>
            </a:r>
            <a:r>
              <a:rPr lang="en-US" dirty="0"/>
              <a:t> aka failed:  box contains </a:t>
            </a:r>
            <a:r>
              <a:rPr lang="en-US" dirty="0" err="1"/>
              <a:t>exn</a:t>
            </a:r>
            <a:endParaRPr lang="en-US" dirty="0"/>
          </a:p>
          <a:p>
            <a:endParaRPr lang="en-US" dirty="0"/>
          </a:p>
        </p:txBody>
      </p:sp>
      <p:pic>
        <p:nvPicPr>
          <p:cNvPr id="8" name="Picture 7" descr="ur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054" y="0"/>
            <a:ext cx="1958946" cy="16324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9B9089-994D-3248-AA53-3A23344F82CE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9353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F8FF825-65DE-4646-8ACD-75CA958D2291}"/>
              </a:ext>
            </a:extLst>
          </p:cNvPr>
          <p:cNvSpPr/>
          <p:nvPr/>
        </p:nvSpPr>
        <p:spPr>
          <a:xfrm>
            <a:off x="1267690" y="2161309"/>
            <a:ext cx="2265218" cy="226521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atin typeface="CronosPro-Regular"/>
                <a:cs typeface="CronosPro-Regular"/>
              </a:rPr>
              <a:t>pending</a:t>
            </a:r>
            <a:r>
              <a:rPr lang="en-US" sz="3200" i="1" dirty="0" err="1">
                <a:latin typeface="Cronos Pro" panose="020C0502030403020304" pitchFamily="34" charset="77"/>
                <a:cs typeface="CronosPro-Regular"/>
              </a:rPr>
              <a:t>aka</a:t>
            </a:r>
            <a:br>
              <a:rPr lang="en-US" sz="3200" dirty="0">
                <a:latin typeface="CronosPro-Regular"/>
                <a:cs typeface="CronosPro-Regular"/>
              </a:rPr>
            </a:br>
            <a:r>
              <a:rPr lang="en-US" sz="3200" dirty="0">
                <a:latin typeface="CronosPro-Regular"/>
                <a:cs typeface="CronosPro-Regular"/>
              </a:rPr>
              <a:t>sleeping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1F71FA9-DDDB-8640-AAFD-DC443B0BD777}"/>
              </a:ext>
            </a:extLst>
          </p:cNvPr>
          <p:cNvSpPr/>
          <p:nvPr/>
        </p:nvSpPr>
        <p:spPr>
          <a:xfrm>
            <a:off x="5451763" y="214746"/>
            <a:ext cx="2265218" cy="226521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atin typeface="CronosPro-Regular"/>
                <a:cs typeface="CronosPro-Regular"/>
              </a:rPr>
              <a:t>resolved</a:t>
            </a:r>
            <a:r>
              <a:rPr lang="en-US" sz="3200" i="1" dirty="0" err="1">
                <a:latin typeface="Cronos Pro" panose="020C0502030403020304" pitchFamily="34" charset="77"/>
                <a:cs typeface="CronosPro-Regular"/>
              </a:rPr>
              <a:t>aka</a:t>
            </a:r>
            <a:endParaRPr lang="en-US" sz="3200" i="1" dirty="0">
              <a:latin typeface="Cronos Pro" panose="020C0502030403020304" pitchFamily="34" charset="77"/>
              <a:cs typeface="CronosPro-Regular"/>
            </a:endParaRPr>
          </a:p>
          <a:p>
            <a:pPr algn="ctr"/>
            <a:r>
              <a:rPr lang="en-US" sz="3200" dirty="0">
                <a:latin typeface="CronosPro-Regular"/>
                <a:cs typeface="CronosPro-Regular"/>
              </a:rPr>
              <a:t>returned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9DD8BAC-A966-2041-8510-E3B0556CDE4F}"/>
              </a:ext>
            </a:extLst>
          </p:cNvPr>
          <p:cNvSpPr/>
          <p:nvPr/>
        </p:nvSpPr>
        <p:spPr>
          <a:xfrm>
            <a:off x="5451763" y="3775364"/>
            <a:ext cx="2265218" cy="226521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ronosPro-Regular"/>
                <a:cs typeface="CronosPro-Regular"/>
              </a:rPr>
              <a:t>rejected</a:t>
            </a:r>
          </a:p>
          <a:p>
            <a:pPr algn="ctr"/>
            <a:r>
              <a:rPr lang="en-US" sz="3200" i="1" dirty="0">
                <a:latin typeface="Cronos Pro" panose="020C0502030403020304" pitchFamily="34" charset="77"/>
                <a:cs typeface="CronosPro-Regular"/>
              </a:rPr>
              <a:t>aka</a:t>
            </a:r>
          </a:p>
          <a:p>
            <a:pPr algn="ctr"/>
            <a:r>
              <a:rPr lang="en-US" sz="3200" dirty="0">
                <a:latin typeface="CronosPro-Regular"/>
                <a:cs typeface="CronosPro-Regular"/>
              </a:rPr>
              <a:t>failed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737900-BACF-8641-86FD-8A35D71307DE}"/>
              </a:ext>
            </a:extLst>
          </p:cNvPr>
          <p:cNvCxnSpPr>
            <a:endCxn id="5" idx="2"/>
          </p:cNvCxnSpPr>
          <p:nvPr/>
        </p:nvCxnSpPr>
        <p:spPr>
          <a:xfrm flipV="1">
            <a:off x="3262745" y="1347355"/>
            <a:ext cx="2189018" cy="1132609"/>
          </a:xfrm>
          <a:prstGeom prst="straightConnector1">
            <a:avLst/>
          </a:prstGeom>
          <a:ln w="38100">
            <a:prstDash val="solid"/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4D74D8C-B00F-9B42-AF0E-6B9A4BB7D52E}"/>
              </a:ext>
            </a:extLst>
          </p:cNvPr>
          <p:cNvCxnSpPr/>
          <p:nvPr/>
        </p:nvCxnSpPr>
        <p:spPr>
          <a:xfrm>
            <a:off x="3262745" y="4156364"/>
            <a:ext cx="2189018" cy="751609"/>
          </a:xfrm>
          <a:prstGeom prst="straightConnector1">
            <a:avLst/>
          </a:prstGeom>
          <a:ln w="38100">
            <a:prstDash val="solid"/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32DA5B8-973C-4D49-877B-C1BFCD5AC447}"/>
              </a:ext>
            </a:extLst>
          </p:cNvPr>
          <p:cNvSpPr txBox="1"/>
          <p:nvPr/>
        </p:nvSpPr>
        <p:spPr>
          <a:xfrm>
            <a:off x="3161567" y="1380213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ronosPro-Regular"/>
                <a:cs typeface="CronosPro-Regular"/>
              </a:rPr>
              <a:t>resolve/wakeup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A04B58-60DF-5640-A054-785A76A7DCEE}"/>
              </a:ext>
            </a:extLst>
          </p:cNvPr>
          <p:cNvSpPr txBox="1"/>
          <p:nvPr/>
        </p:nvSpPr>
        <p:spPr>
          <a:xfrm>
            <a:off x="3005273" y="4745958"/>
            <a:ext cx="18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ronosPro-Regular"/>
                <a:cs typeface="CronosPro-Regular"/>
              </a:rPr>
              <a:t>reject/</a:t>
            </a:r>
            <a:r>
              <a:rPr lang="en-US" dirty="0" err="1">
                <a:latin typeface="CronosPro-Regular"/>
                <a:cs typeface="CronosPro-Regular"/>
              </a:rPr>
              <a:t>wakeup_exn</a:t>
            </a:r>
            <a:endParaRPr lang="en-US" dirty="0">
              <a:latin typeface="CronosPro-Regular"/>
              <a:cs typeface="CronosPr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28092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77DF2A-5CA2-5340-AAA8-084601CC8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 signature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AD5D469-1D94-2641-95AD-7A65C29FF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565656"/>
                </a:solidFill>
                <a:latin typeface="Courier" pitchFamily="2" charset="0"/>
              </a:rPr>
              <a:t>(** A signature for </a:t>
            </a:r>
            <a:r>
              <a:rPr lang="en-US" sz="2200" dirty="0" err="1">
                <a:solidFill>
                  <a:srgbClr val="565656"/>
                </a:solidFill>
                <a:latin typeface="Courier" pitchFamily="2" charset="0"/>
              </a:rPr>
              <a:t>Lwt</a:t>
            </a:r>
            <a:r>
              <a:rPr lang="en-US" sz="2200" dirty="0">
                <a:solidFill>
                  <a:srgbClr val="565656"/>
                </a:solidFill>
                <a:latin typeface="Courier" pitchFamily="2" charset="0"/>
              </a:rPr>
              <a:t>-style promises,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565656"/>
                </a:solidFill>
                <a:latin typeface="Courier" pitchFamily="2" charset="0"/>
              </a:rPr>
              <a:t>    with better names *)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6B0001"/>
                </a:solidFill>
                <a:latin typeface="Courier" pitchFamily="2" charset="0"/>
              </a:rPr>
              <a:t>module</a:t>
            </a:r>
            <a:r>
              <a:rPr lang="en-US" sz="22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200" b="1" dirty="0">
                <a:solidFill>
                  <a:srgbClr val="6B0001"/>
                </a:solidFill>
                <a:latin typeface="Courier" pitchFamily="2" charset="0"/>
              </a:rPr>
              <a:t>type</a:t>
            </a:r>
            <a:r>
              <a:rPr lang="en-US" sz="2200" dirty="0">
                <a:solidFill>
                  <a:srgbClr val="000000"/>
                </a:solidFill>
                <a:latin typeface="Courier" pitchFamily="2" charset="0"/>
              </a:rPr>
              <a:t> Promise </a:t>
            </a:r>
            <a:r>
              <a:rPr lang="en-US" sz="2200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sz="22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200" b="1" dirty="0">
                <a:solidFill>
                  <a:srgbClr val="6B0001"/>
                </a:solidFill>
                <a:latin typeface="Courier" pitchFamily="2" charset="0"/>
              </a:rPr>
              <a:t>sig</a:t>
            </a:r>
            <a:endParaRPr lang="en-US" sz="2200" dirty="0">
              <a:solidFill>
                <a:srgbClr val="6B0001"/>
              </a:solidFill>
              <a:latin typeface="Courier" pitchFamily="2" charset="0"/>
            </a:endParaRPr>
          </a:p>
          <a:p>
            <a:pPr marL="0" indent="0">
              <a:buNone/>
            </a:pPr>
            <a:endParaRPr lang="en-US" sz="2200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2200" b="1" dirty="0">
                <a:solidFill>
                  <a:srgbClr val="6B0001"/>
                </a:solidFill>
                <a:latin typeface="Courier" pitchFamily="2" charset="0"/>
              </a:rPr>
              <a:t>type</a:t>
            </a:r>
            <a:r>
              <a:rPr lang="en-US" sz="22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200" dirty="0">
                <a:solidFill>
                  <a:srgbClr val="6D6F24"/>
                </a:solidFill>
                <a:latin typeface="Courier" pitchFamily="2" charset="0"/>
              </a:rPr>
              <a:t>'</a:t>
            </a:r>
            <a:r>
              <a:rPr lang="en-US" sz="2200" dirty="0">
                <a:solidFill>
                  <a:srgbClr val="000000"/>
                </a:solidFill>
                <a:latin typeface="Courier" pitchFamily="2" charset="0"/>
              </a:rPr>
              <a:t>a promise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2200" b="1" dirty="0">
                <a:solidFill>
                  <a:srgbClr val="6B0001"/>
                </a:solidFill>
                <a:latin typeface="Courier" pitchFamily="2" charset="0"/>
              </a:rPr>
              <a:t>type</a:t>
            </a:r>
            <a:r>
              <a:rPr lang="en-US" sz="22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200" dirty="0">
                <a:solidFill>
                  <a:srgbClr val="6D6F24"/>
                </a:solidFill>
                <a:latin typeface="Courier" pitchFamily="2" charset="0"/>
              </a:rPr>
              <a:t>'</a:t>
            </a:r>
            <a:r>
              <a:rPr lang="en-US" sz="2200" dirty="0">
                <a:solidFill>
                  <a:srgbClr val="000000"/>
                </a:solidFill>
                <a:latin typeface="Courier" pitchFamily="2" charset="0"/>
              </a:rPr>
              <a:t>a resolver</a:t>
            </a:r>
          </a:p>
          <a:p>
            <a:pPr marL="0" indent="0">
              <a:buNone/>
            </a:pPr>
            <a:endParaRPr lang="en-US" sz="2200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2200" b="1" dirty="0">
                <a:solidFill>
                  <a:srgbClr val="6B0001"/>
                </a:solidFill>
                <a:latin typeface="Courier" pitchFamily="2" charset="0"/>
              </a:rPr>
              <a:t>type</a:t>
            </a:r>
            <a:r>
              <a:rPr lang="en-US" sz="22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200" dirty="0">
                <a:solidFill>
                  <a:srgbClr val="6D6F24"/>
                </a:solidFill>
                <a:latin typeface="Courier" pitchFamily="2" charset="0"/>
              </a:rPr>
              <a:t>'</a:t>
            </a:r>
            <a:r>
              <a:rPr lang="en-US" sz="2200" dirty="0">
                <a:solidFill>
                  <a:srgbClr val="000000"/>
                </a:solidFill>
                <a:latin typeface="Courier" pitchFamily="2" charset="0"/>
              </a:rPr>
              <a:t>a state </a:t>
            </a:r>
            <a:r>
              <a:rPr lang="en-US" sz="2200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sz="2200" dirty="0">
                <a:solidFill>
                  <a:srgbClr val="000000"/>
                </a:solidFill>
                <a:latin typeface="Courier" pitchFamily="2" charset="0"/>
              </a:rPr>
              <a:t>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urier" pitchFamily="2" charset="0"/>
              </a:rPr>
              <a:t>    Pending </a:t>
            </a:r>
            <a:r>
              <a:rPr lang="en-US" sz="2200" dirty="0">
                <a:solidFill>
                  <a:srgbClr val="6D6F24"/>
                </a:solidFill>
                <a:latin typeface="Courier" pitchFamily="2" charset="0"/>
              </a:rPr>
              <a:t>|</a:t>
            </a:r>
            <a:r>
              <a:rPr lang="en-US" sz="2200" dirty="0">
                <a:solidFill>
                  <a:srgbClr val="000000"/>
                </a:solidFill>
                <a:latin typeface="Courier" pitchFamily="2" charset="0"/>
              </a:rPr>
              <a:t> Resolved </a:t>
            </a:r>
            <a:r>
              <a:rPr lang="en-US" sz="2200" b="1" dirty="0">
                <a:solidFill>
                  <a:srgbClr val="6B0001"/>
                </a:solidFill>
                <a:latin typeface="Courier" pitchFamily="2" charset="0"/>
              </a:rPr>
              <a:t>of</a:t>
            </a:r>
            <a:r>
              <a:rPr lang="en-US" sz="22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200" dirty="0">
                <a:solidFill>
                  <a:srgbClr val="6D6F24"/>
                </a:solidFill>
                <a:latin typeface="Courier" pitchFamily="2" charset="0"/>
              </a:rPr>
              <a:t>'</a:t>
            </a:r>
            <a:r>
              <a:rPr lang="en-US" sz="2200" dirty="0">
                <a:solidFill>
                  <a:srgbClr val="000000"/>
                </a:solidFill>
                <a:latin typeface="Courier" pitchFamily="2" charset="0"/>
              </a:rPr>
              <a:t>a </a:t>
            </a:r>
            <a:r>
              <a:rPr lang="en-US" sz="2200" dirty="0">
                <a:solidFill>
                  <a:srgbClr val="6D6F24"/>
                </a:solidFill>
                <a:latin typeface="Courier" pitchFamily="2" charset="0"/>
              </a:rPr>
              <a:t>|</a:t>
            </a:r>
            <a:r>
              <a:rPr lang="en-US" sz="2200" dirty="0">
                <a:solidFill>
                  <a:srgbClr val="000000"/>
                </a:solidFill>
                <a:latin typeface="Courier" pitchFamily="2" charset="0"/>
              </a:rPr>
              <a:t> Rejected </a:t>
            </a:r>
            <a:r>
              <a:rPr lang="en-US" sz="2200" b="1" dirty="0">
                <a:solidFill>
                  <a:srgbClr val="6B0001"/>
                </a:solidFill>
                <a:latin typeface="Courier" pitchFamily="2" charset="0"/>
              </a:rPr>
              <a:t>of</a:t>
            </a:r>
            <a:r>
              <a:rPr lang="en-US" sz="22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urier" pitchFamily="2" charset="0"/>
              </a:rPr>
              <a:t>exn</a:t>
            </a:r>
            <a:br>
              <a:rPr lang="en-US" sz="2200" dirty="0">
                <a:solidFill>
                  <a:srgbClr val="000000"/>
                </a:solidFill>
                <a:latin typeface="Courier" pitchFamily="2" charset="0"/>
              </a:rPr>
            </a:br>
            <a:endParaRPr lang="en-US" sz="2200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2200" dirty="0">
                <a:solidFill>
                  <a:srgbClr val="565656"/>
                </a:solidFill>
                <a:latin typeface="Courier" pitchFamily="2" charset="0"/>
              </a:rPr>
              <a:t>(** [state p] is the state of the promise *)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2200" b="1" dirty="0" err="1">
                <a:solidFill>
                  <a:srgbClr val="6B0001"/>
                </a:solidFill>
                <a:latin typeface="Courier" pitchFamily="2" charset="0"/>
              </a:rPr>
              <a:t>val</a:t>
            </a:r>
            <a:r>
              <a:rPr lang="en-US" sz="2200" dirty="0">
                <a:solidFill>
                  <a:srgbClr val="000000"/>
                </a:solidFill>
                <a:latin typeface="Courier" pitchFamily="2" charset="0"/>
              </a:rPr>
              <a:t> state </a:t>
            </a:r>
            <a:r>
              <a:rPr lang="en-US" sz="2200" dirty="0">
                <a:solidFill>
                  <a:srgbClr val="6D6F24"/>
                </a:solidFill>
                <a:latin typeface="Courier" pitchFamily="2" charset="0"/>
              </a:rPr>
              <a:t>:</a:t>
            </a:r>
            <a:r>
              <a:rPr lang="en-US" sz="22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200" dirty="0">
                <a:solidFill>
                  <a:srgbClr val="6D6F24"/>
                </a:solidFill>
                <a:latin typeface="Courier" pitchFamily="2" charset="0"/>
              </a:rPr>
              <a:t>'</a:t>
            </a:r>
            <a:r>
              <a:rPr lang="en-US" sz="2200" dirty="0">
                <a:solidFill>
                  <a:srgbClr val="000000"/>
                </a:solidFill>
                <a:latin typeface="Courier" pitchFamily="2" charset="0"/>
              </a:rPr>
              <a:t>a promise </a:t>
            </a:r>
            <a:r>
              <a:rPr lang="en-US" sz="2200" dirty="0">
                <a:solidFill>
                  <a:srgbClr val="6D6F24"/>
                </a:solidFill>
                <a:latin typeface="Courier" pitchFamily="2" charset="0"/>
              </a:rPr>
              <a:t>-&gt;</a:t>
            </a:r>
            <a:r>
              <a:rPr lang="en-US" sz="22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200" dirty="0">
                <a:solidFill>
                  <a:srgbClr val="6D6F24"/>
                </a:solidFill>
                <a:latin typeface="Courier" pitchFamily="2" charset="0"/>
              </a:rPr>
              <a:t>'</a:t>
            </a:r>
            <a:r>
              <a:rPr lang="en-US" sz="2200" dirty="0">
                <a:solidFill>
                  <a:srgbClr val="000000"/>
                </a:solidFill>
                <a:latin typeface="Courier" pitchFamily="2" charset="0"/>
              </a:rPr>
              <a:t>a state</a:t>
            </a:r>
          </a:p>
          <a:p>
            <a:pPr marL="0" indent="0">
              <a:buNone/>
            </a:pPr>
            <a:br>
              <a:rPr lang="en-US" sz="2200" dirty="0">
                <a:solidFill>
                  <a:srgbClr val="000000"/>
                </a:solidFill>
                <a:latin typeface="Courier" pitchFamily="2" charset="0"/>
              </a:rPr>
            </a:br>
            <a:endParaRPr lang="en-US" sz="2200" dirty="0">
              <a:solidFill>
                <a:srgbClr val="00000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390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77DF2A-5CA2-5340-AAA8-084601CC8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 signature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AD5D469-1D94-2641-95AD-7A65C29FF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br>
              <a:rPr lang="en-US" dirty="0">
                <a:solidFill>
                  <a:srgbClr val="000000"/>
                </a:solidFill>
                <a:latin typeface="Courier" pitchFamily="2" charset="0"/>
              </a:rPr>
            </a:b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dirty="0">
                <a:solidFill>
                  <a:srgbClr val="565656"/>
                </a:solidFill>
                <a:latin typeface="Courier" pitchFamily="2" charset="0"/>
              </a:rPr>
              <a:t>(** [resolve r x] resolves the promise</a:t>
            </a:r>
          </a:p>
          <a:p>
            <a:pPr marL="0" indent="0">
              <a:buNone/>
            </a:pPr>
            <a:r>
              <a:rPr lang="en-US" dirty="0">
                <a:solidFill>
                  <a:srgbClr val="565656"/>
                </a:solidFill>
                <a:latin typeface="Courier" pitchFamily="2" charset="0"/>
              </a:rPr>
              <a:t>      [p] associated with [r] with value [x].</a:t>
            </a:r>
          </a:p>
          <a:p>
            <a:pPr marL="0" indent="0">
              <a:buNone/>
            </a:pPr>
            <a:r>
              <a:rPr lang="en-US" dirty="0">
                <a:solidFill>
                  <a:srgbClr val="565656"/>
                </a:solidFill>
                <a:latin typeface="Courier" pitchFamily="2" charset="0"/>
              </a:rPr>
              <a:t>      Requires: [p] is pending. *)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b="1" dirty="0" err="1">
                <a:solidFill>
                  <a:srgbClr val="6B0001"/>
                </a:solidFill>
                <a:latin typeface="Courier" pitchFamily="2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resolve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a resolver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-&gt;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a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-&gt;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unit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000000"/>
                </a:solidFill>
                <a:latin typeface="Courier" pitchFamily="2" charset="0"/>
              </a:rPr>
            </a:b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dirty="0">
                <a:solidFill>
                  <a:srgbClr val="565656"/>
                </a:solidFill>
                <a:latin typeface="Courier" pitchFamily="2" charset="0"/>
              </a:rPr>
              <a:t>(** [reject r x] rejects the promise [p]</a:t>
            </a:r>
          </a:p>
          <a:p>
            <a:pPr marL="0" indent="0">
              <a:buNone/>
            </a:pPr>
            <a:r>
              <a:rPr lang="en-US" dirty="0">
                <a:solidFill>
                  <a:srgbClr val="565656"/>
                </a:solidFill>
                <a:latin typeface="Courier" pitchFamily="2" charset="0"/>
              </a:rPr>
              <a:t>      associated with [r] with exception [x].</a:t>
            </a:r>
          </a:p>
          <a:p>
            <a:pPr marL="0" indent="0">
              <a:buNone/>
            </a:pPr>
            <a:r>
              <a:rPr lang="en-US" dirty="0">
                <a:solidFill>
                  <a:srgbClr val="565656"/>
                </a:solidFill>
                <a:latin typeface="Courier" pitchFamily="2" charset="0"/>
              </a:rPr>
              <a:t>      Requires: [p] is pending. *)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b="1" dirty="0" err="1">
                <a:solidFill>
                  <a:srgbClr val="6B0001"/>
                </a:solidFill>
                <a:latin typeface="Courier" pitchFamily="2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reject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a resolver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-&gt;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exn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-&gt;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unit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8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77DF2A-5CA2-5340-AAA8-084601CC8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 signature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AD5D469-1D94-2641-95AD-7A65C29FF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2200" dirty="0">
                <a:solidFill>
                  <a:srgbClr val="565656"/>
                </a:solidFill>
                <a:latin typeface="Courier" pitchFamily="2" charset="0"/>
              </a:rPr>
              <a:t>(** [make ()] is a new promise and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565656"/>
                </a:solidFill>
                <a:latin typeface="Courier" pitchFamily="2" charset="0"/>
              </a:rPr>
              <a:t>      resolver. The promise is pending. *)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2200" b="1" dirty="0" err="1">
                <a:solidFill>
                  <a:srgbClr val="6B0001"/>
                </a:solidFill>
                <a:latin typeface="Courier" pitchFamily="2" charset="0"/>
              </a:rPr>
              <a:t>val</a:t>
            </a:r>
            <a:r>
              <a:rPr lang="en-US" sz="2200" dirty="0">
                <a:solidFill>
                  <a:srgbClr val="000000"/>
                </a:solidFill>
                <a:latin typeface="Courier" pitchFamily="2" charset="0"/>
              </a:rPr>
              <a:t> make </a:t>
            </a:r>
            <a:r>
              <a:rPr lang="en-US" sz="2200" dirty="0">
                <a:solidFill>
                  <a:srgbClr val="6D6F24"/>
                </a:solidFill>
                <a:latin typeface="Courier" pitchFamily="2" charset="0"/>
              </a:rPr>
              <a:t>:</a:t>
            </a:r>
            <a:r>
              <a:rPr lang="en-US" sz="22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200" b="1" dirty="0">
                <a:solidFill>
                  <a:srgbClr val="6B0001"/>
                </a:solidFill>
                <a:latin typeface="Courier" pitchFamily="2" charset="0"/>
              </a:rPr>
              <a:t>unit</a:t>
            </a:r>
            <a:r>
              <a:rPr lang="en-US" sz="22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200" dirty="0">
                <a:solidFill>
                  <a:srgbClr val="6D6F24"/>
                </a:solidFill>
                <a:latin typeface="Courier" pitchFamily="2" charset="0"/>
              </a:rPr>
              <a:t>-&gt;</a:t>
            </a:r>
            <a:r>
              <a:rPr lang="en-US" sz="22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200" dirty="0">
                <a:solidFill>
                  <a:srgbClr val="6D6F24"/>
                </a:solidFill>
                <a:latin typeface="Courier" pitchFamily="2" charset="0"/>
              </a:rPr>
              <a:t>'</a:t>
            </a:r>
            <a:r>
              <a:rPr lang="en-US" sz="2200" dirty="0">
                <a:solidFill>
                  <a:srgbClr val="000000"/>
                </a:solidFill>
                <a:latin typeface="Courier" pitchFamily="2" charset="0"/>
              </a:rPr>
              <a:t>a promise </a:t>
            </a:r>
            <a:r>
              <a:rPr lang="en-US" sz="2200" dirty="0">
                <a:solidFill>
                  <a:srgbClr val="6D6F24"/>
                </a:solidFill>
                <a:latin typeface="Courier" pitchFamily="2" charset="0"/>
              </a:rPr>
              <a:t>*</a:t>
            </a:r>
            <a:r>
              <a:rPr lang="en-US" sz="22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200" dirty="0">
                <a:solidFill>
                  <a:srgbClr val="6D6F24"/>
                </a:solidFill>
                <a:latin typeface="Courier" pitchFamily="2" charset="0"/>
              </a:rPr>
              <a:t>'</a:t>
            </a:r>
            <a:r>
              <a:rPr lang="en-US" sz="2200" dirty="0">
                <a:solidFill>
                  <a:srgbClr val="000000"/>
                </a:solidFill>
                <a:latin typeface="Courier" pitchFamily="2" charset="0"/>
              </a:rPr>
              <a:t>a resolver</a:t>
            </a:r>
          </a:p>
          <a:p>
            <a:pPr marL="0" indent="0">
              <a:buNone/>
            </a:pPr>
            <a:br>
              <a:rPr lang="en-US" sz="2200" dirty="0">
                <a:solidFill>
                  <a:srgbClr val="000000"/>
                </a:solidFill>
                <a:latin typeface="Courier" pitchFamily="2" charset="0"/>
              </a:rPr>
            </a:br>
            <a:endParaRPr lang="en-US" sz="2200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2200" dirty="0">
                <a:solidFill>
                  <a:srgbClr val="565656"/>
                </a:solidFill>
                <a:latin typeface="Courier" pitchFamily="2" charset="0"/>
              </a:rPr>
              <a:t>(** [return x] is a new promise that is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565656"/>
                </a:solidFill>
                <a:latin typeface="Courier" pitchFamily="2" charset="0"/>
              </a:rPr>
              <a:t>      already resolved with value [x]. *)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2200" b="1" dirty="0" err="1">
                <a:solidFill>
                  <a:srgbClr val="6B0001"/>
                </a:solidFill>
                <a:latin typeface="Courier" pitchFamily="2" charset="0"/>
              </a:rPr>
              <a:t>val</a:t>
            </a:r>
            <a:r>
              <a:rPr lang="en-US" sz="2200" dirty="0">
                <a:solidFill>
                  <a:srgbClr val="000000"/>
                </a:solidFill>
                <a:latin typeface="Courier" pitchFamily="2" charset="0"/>
              </a:rPr>
              <a:t> return </a:t>
            </a:r>
            <a:r>
              <a:rPr lang="en-US" sz="2200" dirty="0">
                <a:solidFill>
                  <a:srgbClr val="6D6F24"/>
                </a:solidFill>
                <a:latin typeface="Courier" pitchFamily="2" charset="0"/>
              </a:rPr>
              <a:t>:</a:t>
            </a:r>
            <a:r>
              <a:rPr lang="en-US" sz="22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200" dirty="0">
                <a:solidFill>
                  <a:srgbClr val="6D6F24"/>
                </a:solidFill>
                <a:latin typeface="Courier" pitchFamily="2" charset="0"/>
              </a:rPr>
              <a:t>'</a:t>
            </a:r>
            <a:r>
              <a:rPr lang="en-US" sz="2200" dirty="0">
                <a:solidFill>
                  <a:srgbClr val="000000"/>
                </a:solidFill>
                <a:latin typeface="Courier" pitchFamily="2" charset="0"/>
              </a:rPr>
              <a:t>a </a:t>
            </a:r>
            <a:r>
              <a:rPr lang="en-US" sz="2200" dirty="0">
                <a:solidFill>
                  <a:srgbClr val="6D6F24"/>
                </a:solidFill>
                <a:latin typeface="Courier" pitchFamily="2" charset="0"/>
              </a:rPr>
              <a:t>-&gt;</a:t>
            </a:r>
            <a:r>
              <a:rPr lang="en-US" sz="22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200" dirty="0">
                <a:solidFill>
                  <a:srgbClr val="6D6F24"/>
                </a:solidFill>
                <a:latin typeface="Courier" pitchFamily="2" charset="0"/>
              </a:rPr>
              <a:t>'</a:t>
            </a:r>
            <a:r>
              <a:rPr lang="en-US" sz="2200" dirty="0">
                <a:solidFill>
                  <a:srgbClr val="000000"/>
                </a:solidFill>
                <a:latin typeface="Courier" pitchFamily="2" charset="0"/>
              </a:rPr>
              <a:t>a promise</a:t>
            </a:r>
          </a:p>
          <a:p>
            <a:pPr marL="0" indent="0">
              <a:buNone/>
            </a:pPr>
            <a:br>
              <a:rPr lang="en-US" sz="2200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sz="2200" b="1" dirty="0">
                <a:solidFill>
                  <a:srgbClr val="6B0001"/>
                </a:solidFill>
                <a:latin typeface="Courier" pitchFamily="2" charset="0"/>
              </a:rPr>
              <a:t>end</a:t>
            </a:r>
            <a:endParaRPr lang="en-US" sz="2200" dirty="0">
              <a:solidFill>
                <a:srgbClr val="6B0001"/>
              </a:solidFill>
              <a:latin typeface="Courier" pitchFamily="2" charset="0"/>
            </a:endParaRP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0F4211-20B0-ED4B-82C5-079DC1E40225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506149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Digression on Cornell history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6636327" cy="4525963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chemeClr val="accent1"/>
                </a:solidFill>
              </a:rPr>
              <a:t>ivars</a:t>
            </a:r>
            <a:r>
              <a:rPr lang="fr-FR" dirty="0"/>
              <a:t> = </a:t>
            </a:r>
            <a:r>
              <a:rPr lang="fr-FR" dirty="0" err="1"/>
              <a:t>promises+resolvers</a:t>
            </a:r>
            <a:endParaRPr lang="fr-FR" dirty="0"/>
          </a:p>
          <a:p>
            <a:r>
              <a:rPr lang="fr-FR" dirty="0" err="1"/>
              <a:t>Used</a:t>
            </a:r>
            <a:r>
              <a:rPr lang="fr-FR" dirty="0"/>
              <a:t> for </a:t>
            </a:r>
            <a:r>
              <a:rPr lang="fr-FR" dirty="0" err="1"/>
              <a:t>parallel</a:t>
            </a:r>
            <a:r>
              <a:rPr lang="fr-FR" dirty="0"/>
              <a:t> </a:t>
            </a:r>
            <a:r>
              <a:rPr lang="fr-FR" dirty="0" err="1"/>
              <a:t>computing</a:t>
            </a:r>
            <a:r>
              <a:rPr lang="fr-FR" dirty="0"/>
              <a:t> in </a:t>
            </a:r>
            <a:r>
              <a:rPr lang="fr-FR" dirty="0" err="1"/>
              <a:t>language</a:t>
            </a:r>
            <a:r>
              <a:rPr lang="fr-FR" dirty="0"/>
              <a:t> </a:t>
            </a:r>
            <a:r>
              <a:rPr lang="fr-FR" dirty="0" err="1"/>
              <a:t>called</a:t>
            </a:r>
            <a:r>
              <a:rPr lang="fr-FR" dirty="0"/>
              <a:t> Id</a:t>
            </a: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Arvind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, Nikhil, and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Pingali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1986]</a:t>
            </a:r>
          </a:p>
          <a:p>
            <a:pPr lvl="1"/>
            <a:r>
              <a:rPr lang="fr-FR" dirty="0" err="1"/>
              <a:t>Keshav</a:t>
            </a:r>
            <a:r>
              <a:rPr lang="fr-FR" dirty="0"/>
              <a:t> </a:t>
            </a:r>
            <a:r>
              <a:rPr lang="fr-FR" dirty="0" err="1"/>
              <a:t>Pingali</a:t>
            </a:r>
            <a:r>
              <a:rPr lang="fr-FR" dirty="0"/>
              <a:t>, Cornell CS prof 1986-2006</a:t>
            </a:r>
          </a:p>
          <a:p>
            <a:r>
              <a:rPr lang="fr-FR" dirty="0" err="1"/>
              <a:t>Implemented</a:t>
            </a:r>
            <a:r>
              <a:rPr lang="fr-FR" dirty="0"/>
              <a:t> in </a:t>
            </a:r>
            <a:r>
              <a:rPr lang="fr-FR" i="1" dirty="0"/>
              <a:t>Concurrent ML</a:t>
            </a:r>
            <a:r>
              <a:rPr lang="fr-FR" dirty="0"/>
              <a:t> by John </a:t>
            </a:r>
            <a:r>
              <a:rPr lang="fr-FR" dirty="0" err="1"/>
              <a:t>Reppy</a:t>
            </a:r>
            <a:r>
              <a:rPr lang="fr-FR" dirty="0"/>
              <a:t> (</a:t>
            </a:r>
            <a:r>
              <a:rPr lang="fr-FR" dirty="0" err="1"/>
              <a:t>Cornell</a:t>
            </a:r>
            <a:r>
              <a:rPr lang="fr-FR" dirty="0"/>
              <a:t> </a:t>
            </a:r>
            <a:r>
              <a:rPr lang="fr-FR" dirty="0" err="1"/>
              <a:t>PhD</a:t>
            </a:r>
            <a:r>
              <a:rPr lang="fr-FR" dirty="0"/>
              <a:t> 1992)</a:t>
            </a:r>
            <a:endParaRPr lang="fr-FR" i="1" dirty="0"/>
          </a:p>
        </p:txBody>
      </p:sp>
      <p:pic>
        <p:nvPicPr>
          <p:cNvPr id="2" name="Picture 1" descr="pingali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381" y="1966952"/>
            <a:ext cx="1524000" cy="2032000"/>
          </a:xfrm>
          <a:prstGeom prst="rect">
            <a:avLst/>
          </a:prstGeom>
        </p:spPr>
      </p:pic>
      <p:pic>
        <p:nvPicPr>
          <p:cNvPr id="3" name="Picture 2" descr="jhr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381" y="4228622"/>
            <a:ext cx="1524000" cy="229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267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5A81B-E380-A44B-8555-42BF97D3E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Lwt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DF269-67D1-544F-AC33-8F626C0F9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Typical use of library is to do asynchronous I/O</a:t>
            </a:r>
          </a:p>
          <a:p>
            <a:r>
              <a:rPr lang="en-US" dirty="0"/>
              <a:t>Launch an I/O operation as a promise</a:t>
            </a:r>
          </a:p>
          <a:p>
            <a:r>
              <a:rPr lang="en-US" dirty="0"/>
              <a:t>OS helps to resolve promise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Source of parallelism:  OS, not </a:t>
            </a:r>
            <a:r>
              <a:rPr lang="en-US" dirty="0" err="1"/>
              <a:t>OCaml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8475EA-90D9-364E-98C6-99132362733F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559563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III: Callbacks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call me maybe?</a:t>
            </a:r>
          </a:p>
        </p:txBody>
      </p:sp>
    </p:spTree>
    <p:extLst>
      <p:ext uri="{BB962C8B-B14F-4D97-AF65-F5344CB8AC3E}">
        <p14:creationId xmlns:p14="http://schemas.microsoft.com/office/powerpoint/2010/main" val="1399409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A955B6-8CBD-D240-9495-49EF70948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Promises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0B8D53-E125-AB41-90C5-188D1EA07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if program has many promises "in flight"?</a:t>
            </a:r>
          </a:p>
          <a:p>
            <a:r>
              <a:rPr lang="en-US" dirty="0"/>
              <a:t>Web server handling many client</a:t>
            </a:r>
          </a:p>
          <a:p>
            <a:r>
              <a:rPr lang="en-US" dirty="0"/>
              <a:t>Spreadsheet updating many cells</a:t>
            </a:r>
          </a:p>
          <a:p>
            <a:r>
              <a:rPr lang="en-US" dirty="0"/>
              <a:t>Game updating many enemies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Need a way to manage dependencies of computations upon promises…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3FCFB5-4C9A-E543-B6FB-4977BCE8384E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994614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New unit:  </a:t>
            </a:r>
            <a:r>
              <a:rPr lang="en-US" dirty="0"/>
              <a:t>Advanced functional programming</a:t>
            </a:r>
            <a:endParaRPr lang="en-US" b="1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Today:</a:t>
            </a:r>
          </a:p>
          <a:p>
            <a:r>
              <a:rPr lang="en-US" dirty="0">
                <a:solidFill>
                  <a:schemeClr val="accent1"/>
                </a:solidFill>
              </a:rPr>
              <a:t>Promises: </a:t>
            </a:r>
            <a:r>
              <a:rPr lang="en-US" dirty="0"/>
              <a:t>a data structure and (functional) programming paradigm for concurrency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Coming up:</a:t>
            </a:r>
          </a:p>
          <a:p>
            <a:r>
              <a:rPr lang="en-US" dirty="0"/>
              <a:t>Monads</a:t>
            </a:r>
          </a:p>
          <a:p>
            <a:r>
              <a:rPr lang="en-US" dirty="0"/>
              <a:t>Streams</a:t>
            </a:r>
          </a:p>
          <a:p>
            <a:r>
              <a:rPr lang="en-US" dirty="0"/>
              <a:t>Laziness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726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2AC3F-15D6-6948-8295-E745F08D8FF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77982" y="1662545"/>
            <a:ext cx="7938655" cy="417714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800" b="1" dirty="0">
                <a:latin typeface="Courier" pitchFamily="2" charset="0"/>
              </a:rPr>
              <a:t>bind </a:t>
            </a:r>
            <a:r>
              <a:rPr lang="en-US" sz="4800" b="1" dirty="0">
                <a:solidFill>
                  <a:schemeClr val="accent1"/>
                </a:solidFill>
                <a:latin typeface="Courier" pitchFamily="2" charset="0"/>
              </a:rPr>
              <a:t>promise</a:t>
            </a:r>
            <a:r>
              <a:rPr lang="en-US" sz="4800" b="1" dirty="0">
                <a:latin typeface="Courier" pitchFamily="2" charset="0"/>
              </a:rPr>
              <a:t> </a:t>
            </a:r>
            <a:r>
              <a:rPr lang="en-US" sz="4800" b="1" dirty="0">
                <a:solidFill>
                  <a:schemeClr val="accent3"/>
                </a:solidFill>
                <a:latin typeface="Courier" pitchFamily="2" charset="0"/>
              </a:rPr>
              <a:t>callback</a:t>
            </a:r>
          </a:p>
          <a:p>
            <a:pPr marL="0" indent="0">
              <a:buNone/>
            </a:pPr>
            <a:endParaRPr lang="en-US" sz="4800" b="1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4800" b="1" dirty="0">
                <a:latin typeface="Courier" pitchFamily="2" charset="0"/>
              </a:rPr>
              <a:t>bind : </a:t>
            </a:r>
          </a:p>
          <a:p>
            <a:pPr marL="0" indent="0">
              <a:buNone/>
            </a:pPr>
            <a:r>
              <a:rPr lang="en-US" sz="4800" b="1" dirty="0">
                <a:solidFill>
                  <a:schemeClr val="accent1"/>
                </a:solidFill>
                <a:latin typeface="Courier" pitchFamily="2" charset="0"/>
              </a:rPr>
              <a:t>'a </a:t>
            </a:r>
            <a:r>
              <a:rPr lang="en-US" sz="4800" b="1" dirty="0" err="1">
                <a:solidFill>
                  <a:schemeClr val="accent1"/>
                </a:solidFill>
                <a:latin typeface="Courier" pitchFamily="2" charset="0"/>
              </a:rPr>
              <a:t>Lwt.t</a:t>
            </a:r>
            <a:r>
              <a:rPr lang="en-US" sz="4800" b="1" dirty="0">
                <a:solidFill>
                  <a:schemeClr val="accent1"/>
                </a:solidFill>
                <a:latin typeface="Courier" pitchFamily="2" charset="0"/>
              </a:rPr>
              <a:t> </a:t>
            </a:r>
          </a:p>
          <a:p>
            <a:pPr marL="0" indent="0">
              <a:buNone/>
            </a:pPr>
            <a:r>
              <a:rPr lang="en-US" sz="4800" b="1" dirty="0">
                <a:latin typeface="Courier" pitchFamily="2" charset="0"/>
              </a:rPr>
              <a:t>-&gt; </a:t>
            </a:r>
            <a:r>
              <a:rPr lang="en-US" sz="4800" b="1" dirty="0">
                <a:solidFill>
                  <a:schemeClr val="accent3"/>
                </a:solidFill>
                <a:latin typeface="Courier" pitchFamily="2" charset="0"/>
              </a:rPr>
              <a:t>('a -&gt; 'b </a:t>
            </a:r>
            <a:r>
              <a:rPr lang="en-US" sz="4800" b="1" dirty="0" err="1">
                <a:solidFill>
                  <a:schemeClr val="accent3"/>
                </a:solidFill>
                <a:latin typeface="Courier" pitchFamily="2" charset="0"/>
              </a:rPr>
              <a:t>Lwt.t</a:t>
            </a:r>
            <a:r>
              <a:rPr lang="en-US" sz="4800" b="1" dirty="0">
                <a:solidFill>
                  <a:schemeClr val="accent3"/>
                </a:solidFill>
                <a:latin typeface="Courier" pitchFamily="2" charset="0"/>
              </a:rPr>
              <a:t>) </a:t>
            </a:r>
          </a:p>
          <a:p>
            <a:pPr marL="0" indent="0">
              <a:buNone/>
            </a:pPr>
            <a:r>
              <a:rPr lang="en-US" sz="4800" b="1" dirty="0">
                <a:latin typeface="Courier" pitchFamily="2" charset="0"/>
              </a:rPr>
              <a:t>-&gt; 'b </a:t>
            </a:r>
            <a:r>
              <a:rPr lang="en-US" sz="4800" b="1" dirty="0" err="1">
                <a:latin typeface="Courier" pitchFamily="2" charset="0"/>
              </a:rPr>
              <a:t>Lwt.t</a:t>
            </a:r>
            <a:endParaRPr lang="en-US" sz="4800" b="1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817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2AC3F-15D6-6948-8295-E745F08D8FF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77982" y="1662545"/>
            <a:ext cx="7938655" cy="417714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800" b="1" dirty="0">
                <a:solidFill>
                  <a:schemeClr val="accent1"/>
                </a:solidFill>
                <a:latin typeface="Courier" pitchFamily="2" charset="0"/>
              </a:rPr>
              <a:t>promise</a:t>
            </a:r>
            <a:r>
              <a:rPr lang="en-US" sz="4800" b="1" dirty="0">
                <a:latin typeface="Courier" pitchFamily="2" charset="0"/>
              </a:rPr>
              <a:t> &gt;&gt;= </a:t>
            </a:r>
            <a:r>
              <a:rPr lang="en-US" sz="4800" b="1" dirty="0">
                <a:solidFill>
                  <a:schemeClr val="accent3"/>
                </a:solidFill>
                <a:latin typeface="Courier" pitchFamily="2" charset="0"/>
              </a:rPr>
              <a:t>callback</a:t>
            </a:r>
          </a:p>
          <a:p>
            <a:pPr marL="0" indent="0">
              <a:buNone/>
            </a:pPr>
            <a:endParaRPr lang="en-US" sz="4800" b="1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4800" b="1" dirty="0">
                <a:latin typeface="Courier" pitchFamily="2" charset="0"/>
              </a:rPr>
              <a:t>(&gt;&gt;=) : </a:t>
            </a:r>
          </a:p>
          <a:p>
            <a:pPr marL="0" indent="0">
              <a:buNone/>
            </a:pPr>
            <a:r>
              <a:rPr lang="en-US" sz="4800" b="1" dirty="0">
                <a:solidFill>
                  <a:schemeClr val="accent1"/>
                </a:solidFill>
                <a:latin typeface="Courier" pitchFamily="2" charset="0"/>
              </a:rPr>
              <a:t>'a </a:t>
            </a:r>
            <a:r>
              <a:rPr lang="en-US" sz="4800" b="1" dirty="0" err="1">
                <a:solidFill>
                  <a:schemeClr val="accent1"/>
                </a:solidFill>
                <a:latin typeface="Courier" pitchFamily="2" charset="0"/>
              </a:rPr>
              <a:t>Lwt.t</a:t>
            </a:r>
            <a:r>
              <a:rPr lang="en-US" sz="4800" b="1" dirty="0">
                <a:solidFill>
                  <a:schemeClr val="accent1"/>
                </a:solidFill>
                <a:latin typeface="Courier" pitchFamily="2" charset="0"/>
              </a:rPr>
              <a:t> </a:t>
            </a:r>
          </a:p>
          <a:p>
            <a:pPr marL="0" indent="0">
              <a:buNone/>
            </a:pPr>
            <a:r>
              <a:rPr lang="en-US" sz="4800" b="1" dirty="0">
                <a:latin typeface="Courier" pitchFamily="2" charset="0"/>
              </a:rPr>
              <a:t>-&gt; </a:t>
            </a:r>
            <a:r>
              <a:rPr lang="en-US" sz="4800" b="1" dirty="0">
                <a:solidFill>
                  <a:schemeClr val="accent3"/>
                </a:solidFill>
                <a:latin typeface="Courier" pitchFamily="2" charset="0"/>
              </a:rPr>
              <a:t>('a -&gt; 'b </a:t>
            </a:r>
            <a:r>
              <a:rPr lang="en-US" sz="4800" b="1" dirty="0" err="1">
                <a:solidFill>
                  <a:schemeClr val="accent3"/>
                </a:solidFill>
                <a:latin typeface="Courier" pitchFamily="2" charset="0"/>
              </a:rPr>
              <a:t>Lwt.t</a:t>
            </a:r>
            <a:r>
              <a:rPr lang="en-US" sz="4800" b="1" dirty="0">
                <a:solidFill>
                  <a:schemeClr val="accent3"/>
                </a:solidFill>
                <a:latin typeface="Courier" pitchFamily="2" charset="0"/>
              </a:rPr>
              <a:t>) </a:t>
            </a:r>
          </a:p>
          <a:p>
            <a:pPr marL="0" indent="0">
              <a:buNone/>
            </a:pPr>
            <a:r>
              <a:rPr lang="en-US" sz="4800" b="1" dirty="0">
                <a:latin typeface="Courier" pitchFamily="2" charset="0"/>
              </a:rPr>
              <a:t>-&gt; 'b </a:t>
            </a:r>
            <a:r>
              <a:rPr lang="en-US" sz="4800" b="1" dirty="0" err="1">
                <a:latin typeface="Courier" pitchFamily="2" charset="0"/>
              </a:rPr>
              <a:t>Lwt.t</a:t>
            </a:r>
            <a:endParaRPr lang="en-US" sz="4800" b="1" dirty="0">
              <a:latin typeface="Courier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5A3893-22D7-A94F-8987-B9BAD3B617DB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7317539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EAA3A-7618-BC4E-A0FF-22A024464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bind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0B81E-8E0C-F547-B7E8-C1F454001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Store a list of callbacks with each promise</a:t>
            </a:r>
          </a:p>
          <a:p>
            <a:r>
              <a:rPr lang="en-US" dirty="0"/>
              <a:t>After promise is resolved, </a:t>
            </a:r>
            <a:r>
              <a:rPr lang="en-US" dirty="0" err="1"/>
              <a:t>Lwt</a:t>
            </a:r>
            <a:r>
              <a:rPr lang="en-US" dirty="0"/>
              <a:t> runs callbacks</a:t>
            </a:r>
          </a:p>
          <a:p>
            <a:r>
              <a:rPr lang="en-US" dirty="0"/>
              <a:t>If promise never resolved (or fails), no callback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5FA804-A4D5-EE47-8132-3D245B354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3418663"/>
            <a:ext cx="1735015" cy="179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1364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EAA3A-7618-BC4E-A0FF-22A024464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0B81E-8E0C-F547-B7E8-C1F454001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Single-threaded:  </a:t>
            </a:r>
            <a:r>
              <a:rPr lang="en-US" dirty="0"/>
              <a:t>only one callback running at a time</a:t>
            </a:r>
          </a:p>
          <a:p>
            <a:r>
              <a:rPr lang="en-US" dirty="0">
                <a:solidFill>
                  <a:schemeClr val="accent1"/>
                </a:solidFill>
              </a:rPr>
              <a:t>Cooperative:  </a:t>
            </a:r>
            <a:r>
              <a:rPr lang="en-US" dirty="0"/>
              <a:t>callbacks run to completion</a:t>
            </a:r>
          </a:p>
          <a:p>
            <a:r>
              <a:rPr lang="en-US" dirty="0">
                <a:solidFill>
                  <a:schemeClr val="accent1"/>
                </a:solidFill>
              </a:rPr>
              <a:t>Nondeterministic:  </a:t>
            </a:r>
            <a:r>
              <a:rPr lang="en-US" dirty="0"/>
              <a:t>unspecified which runs first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0127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8928"/>
          </a:xfrm>
        </p:spPr>
        <p:txBody>
          <a:bodyPr>
            <a:normAutofit fontScale="92500" lnSpcReduction="20000"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200" dirty="0"/>
              <a:t>[Friday] MS1 due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dirty="0"/>
              <a:t>[next Monday] R7 due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dirty="0"/>
              <a:t>[next Tuesday/Wednesday] MS1 Demos!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dirty="0"/>
              <a:t>[next Thursday] MS1 Report</a:t>
            </a:r>
          </a:p>
          <a:p>
            <a:pPr marL="342900" lvl="1" indent="-342900">
              <a:buFont typeface="Arial"/>
              <a:buChar char="•"/>
            </a:pPr>
            <a:endParaRPr lang="en-US" sz="3200" dirty="0"/>
          </a:p>
          <a:p>
            <a:pPr marL="342900" lvl="1" indent="-342900">
              <a:buFont typeface="Arial"/>
              <a:buChar char="•"/>
            </a:pPr>
            <a:endParaRPr lang="en-US" sz="3200" dirty="0"/>
          </a:p>
          <a:p>
            <a:pPr marL="342900" lvl="1" indent="-342900">
              <a:buFont typeface="Arial"/>
              <a:buChar char="•"/>
            </a:pPr>
            <a:endParaRPr lang="en-US" sz="3200" dirty="0"/>
          </a:p>
          <a:p>
            <a:pPr marL="342900" lvl="1" indent="-342900">
              <a:buFont typeface="Arial"/>
              <a:buChar char="•"/>
            </a:pPr>
            <a:endParaRPr lang="en-US" b="1" dirty="0"/>
          </a:p>
          <a:p>
            <a:pPr marL="0" indent="0" algn="ctr">
              <a:buNone/>
            </a:pPr>
            <a:r>
              <a:rPr lang="en-US" i="1" dirty="0"/>
              <a:t>This is resolved.</a:t>
            </a:r>
          </a:p>
          <a:p>
            <a:pPr marL="0" indent="0" algn="ctr">
              <a:buNone/>
            </a:pPr>
            <a:r>
              <a:rPr lang="en-US" sz="5100" b="1" dirty="0">
                <a:solidFill>
                  <a:srgbClr val="B31B1B"/>
                </a:solidFill>
                <a:latin typeface="Engravers MT"/>
                <a:cs typeface="Engravers MT"/>
                <a:sym typeface="Wingdings"/>
              </a:rPr>
              <a:t>THIS IS 3110</a:t>
            </a:r>
            <a:endParaRPr lang="en-US" sz="5100" b="1" dirty="0">
              <a:solidFill>
                <a:srgbClr val="B31B1B"/>
              </a:solidFill>
              <a:latin typeface="Engravers MT"/>
              <a:cs typeface="Engravers MT"/>
            </a:endParaRPr>
          </a:p>
        </p:txBody>
      </p:sp>
    </p:spTree>
    <p:extLst>
      <p:ext uri="{BB962C8B-B14F-4D97-AF65-F5344CB8AC3E}">
        <p14:creationId xmlns:p14="http://schemas.microsoft.com/office/powerpoint/2010/main" val="29699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Networks have multiple computers	</a:t>
            </a:r>
          </a:p>
          <a:p>
            <a:r>
              <a:rPr lang="en-US" dirty="0"/>
              <a:t>Computers have multiple processors</a:t>
            </a:r>
          </a:p>
          <a:p>
            <a:r>
              <a:rPr lang="en-US" dirty="0"/>
              <a:t>Processors have multiple cores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...all working semi-independently</a:t>
            </a:r>
          </a:p>
          <a:p>
            <a:pPr marL="0" indent="0">
              <a:buNone/>
            </a:pPr>
            <a:r>
              <a:rPr lang="en-US" dirty="0"/>
              <a:t>...all sharing resources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sequential:  </a:t>
            </a:r>
            <a:r>
              <a:rPr lang="en-US" dirty="0"/>
              <a:t>non-overlapping in duration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concurrent:  </a:t>
            </a:r>
            <a:r>
              <a:rPr lang="en-US" dirty="0"/>
              <a:t>overlapping in duration</a:t>
            </a:r>
          </a:p>
          <a:p>
            <a:r>
              <a:rPr lang="en-US" b="1" dirty="0">
                <a:solidFill>
                  <a:schemeClr val="accent1"/>
                </a:solidFill>
              </a:rPr>
              <a:t>parallel:  </a:t>
            </a:r>
            <a:r>
              <a:rPr lang="en-US" dirty="0"/>
              <a:t>happening at the same time</a:t>
            </a:r>
          </a:p>
          <a:p>
            <a:r>
              <a:rPr lang="en-US" b="1" dirty="0">
                <a:solidFill>
                  <a:schemeClr val="accent1"/>
                </a:solidFill>
              </a:rPr>
              <a:t>interleaved:  </a:t>
            </a:r>
            <a:r>
              <a:rPr lang="en-US" dirty="0"/>
              <a:t>rapidly switching between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92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At any given time, my laptop is...</a:t>
            </a:r>
          </a:p>
          <a:p>
            <a:r>
              <a:rPr lang="en-US" dirty="0"/>
              <a:t>Streaming music</a:t>
            </a:r>
          </a:p>
          <a:p>
            <a:r>
              <a:rPr lang="en-US" dirty="0"/>
              <a:t>Running a web server</a:t>
            </a:r>
          </a:p>
          <a:p>
            <a:r>
              <a:rPr lang="en-US" dirty="0"/>
              <a:t>Syncing with web services</a:t>
            </a:r>
          </a:p>
          <a:p>
            <a:r>
              <a:rPr lang="en-US" dirty="0"/>
              <a:t>Running </a:t>
            </a:r>
            <a:r>
              <a:rPr lang="en-US" dirty="0" err="1"/>
              <a:t>Ocaml</a:t>
            </a:r>
            <a:endParaRPr lang="en-US" dirty="0"/>
          </a:p>
          <a:p>
            <a:r>
              <a:rPr lang="en-US" dirty="0"/>
              <a:t>Running Zoom (let’s be honest)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OS plays a big role in making it look like those all happen simultaneously</a:t>
            </a:r>
          </a:p>
        </p:txBody>
      </p:sp>
    </p:spTree>
    <p:extLst>
      <p:ext uri="{BB962C8B-B14F-4D97-AF65-F5344CB8AC3E}">
        <p14:creationId xmlns:p14="http://schemas.microsoft.com/office/powerpoint/2010/main" val="719774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Applications might also want concurrency:</a:t>
            </a:r>
          </a:p>
          <a:p>
            <a:r>
              <a:rPr lang="en-US" dirty="0">
                <a:solidFill>
                  <a:schemeClr val="accent1"/>
                </a:solidFill>
              </a:rPr>
              <a:t>Web server </a:t>
            </a:r>
            <a:r>
              <a:rPr lang="en-US" dirty="0"/>
              <a:t>that handles many clients at once</a:t>
            </a:r>
          </a:p>
          <a:p>
            <a:r>
              <a:rPr lang="en-US" dirty="0">
                <a:solidFill>
                  <a:schemeClr val="accent1"/>
                </a:solidFill>
              </a:rPr>
              <a:t>Scientific calculations </a:t>
            </a:r>
            <a:r>
              <a:rPr lang="en-US" dirty="0"/>
              <a:t>that exploit parallel architecture to get speedup</a:t>
            </a:r>
          </a:p>
          <a:p>
            <a:r>
              <a:rPr lang="en-US" dirty="0">
                <a:solidFill>
                  <a:schemeClr val="accent1"/>
                </a:solidFill>
              </a:rPr>
              <a:t>GUIs</a:t>
            </a:r>
            <a:r>
              <a:rPr lang="en-US" dirty="0"/>
              <a:t> that want to respond to users while doing computation (e.g., rendering) in the background</a:t>
            </a:r>
          </a:p>
        </p:txBody>
      </p:sp>
    </p:spTree>
    <p:extLst>
      <p:ext uri="{BB962C8B-B14F-4D97-AF65-F5344CB8AC3E}">
        <p14:creationId xmlns:p14="http://schemas.microsoft.com/office/powerpoint/2010/main" val="191150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Programming models for concurrency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18929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Threads:  </a:t>
            </a:r>
            <a:r>
              <a:rPr lang="en-US" dirty="0"/>
              <a:t>procedures executed concurrently</a:t>
            </a:r>
          </a:p>
          <a:p>
            <a:r>
              <a:rPr lang="en-US" sz="2800" dirty="0"/>
              <a:t>CS 2110: </a:t>
            </a:r>
            <a:r>
              <a:rPr lang="en-US" sz="2800" b="1" dirty="0" err="1">
                <a:latin typeface="Courier" pitchFamily="2" charset="0"/>
              </a:rPr>
              <a:t>java.lang.Thread</a:t>
            </a:r>
            <a:endParaRPr lang="en-US" sz="2800" b="1" dirty="0">
              <a:latin typeface="Courier" pitchFamily="2" charset="0"/>
            </a:endParaRPr>
          </a:p>
          <a:p>
            <a:r>
              <a:rPr lang="en-US" sz="2800" dirty="0"/>
              <a:t>Others:</a:t>
            </a:r>
          </a:p>
          <a:p>
            <a:pPr lvl="1"/>
            <a:r>
              <a:rPr lang="en-US" sz="2400" dirty="0" err="1"/>
              <a:t>OCaml</a:t>
            </a:r>
            <a:r>
              <a:rPr lang="en-US" sz="2400" dirty="0"/>
              <a:t> </a:t>
            </a:r>
            <a:r>
              <a:rPr lang="en-US" sz="2400" b="1" dirty="0">
                <a:latin typeface="Courier"/>
                <a:cs typeface="Courier"/>
              </a:rPr>
              <a:t>Thread</a:t>
            </a:r>
            <a:endParaRPr lang="en-US" sz="2400" dirty="0"/>
          </a:p>
          <a:p>
            <a:pPr lvl="1"/>
            <a:r>
              <a:rPr lang="en-US" sz="2000" dirty="0" err="1"/>
              <a:t>pthreads</a:t>
            </a:r>
            <a:endParaRPr lang="en-US" sz="2000" dirty="0"/>
          </a:p>
          <a:p>
            <a:pPr lvl="1"/>
            <a:r>
              <a:rPr lang="en-US" sz="2000" dirty="0"/>
              <a:t>OpenMP</a:t>
            </a:r>
            <a:endParaRPr lang="en-US" sz="2000" b="1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550752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Programming models for concurrency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18929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Promises:  </a:t>
            </a:r>
            <a:r>
              <a:rPr lang="en-US" dirty="0"/>
              <a:t>values computed concurrently</a:t>
            </a:r>
          </a:p>
          <a:p>
            <a:r>
              <a:rPr lang="en-US" sz="2800" dirty="0"/>
              <a:t>CS 3110: </a:t>
            </a:r>
            <a:r>
              <a:rPr lang="en-US" sz="2800" dirty="0" err="1"/>
              <a:t>OCaml</a:t>
            </a:r>
            <a:r>
              <a:rPr lang="en-US" sz="2800" dirty="0"/>
              <a:t> </a:t>
            </a:r>
            <a:r>
              <a:rPr lang="en-US" sz="2800" b="1" dirty="0" err="1">
                <a:latin typeface="Courier"/>
                <a:cs typeface="Courier"/>
              </a:rPr>
              <a:t>Lwt</a:t>
            </a:r>
            <a:r>
              <a:rPr lang="en-US" sz="2800" dirty="0"/>
              <a:t> </a:t>
            </a:r>
          </a:p>
          <a:p>
            <a:r>
              <a:rPr lang="en-US" sz="2800" dirty="0"/>
              <a:t>Others:</a:t>
            </a:r>
          </a:p>
          <a:p>
            <a:pPr lvl="1"/>
            <a:r>
              <a:rPr lang="en-US" sz="2400" b="1" dirty="0" err="1">
                <a:latin typeface="Courier" pitchFamily="2" charset="0"/>
              </a:rPr>
              <a:t>async</a:t>
            </a:r>
            <a:r>
              <a:rPr lang="en-US" sz="2400" dirty="0"/>
              <a:t>/</a:t>
            </a:r>
            <a:r>
              <a:rPr lang="en-US" sz="2400" b="1" dirty="0">
                <a:latin typeface="Courier" pitchFamily="2" charset="0"/>
              </a:rPr>
              <a:t>await</a:t>
            </a:r>
            <a:r>
              <a:rPr lang="en-US" sz="2400" dirty="0"/>
              <a:t> in JavaScript and .NET</a:t>
            </a:r>
          </a:p>
          <a:p>
            <a:pPr lvl="1"/>
            <a:r>
              <a:rPr lang="en-US" sz="2400" b="1" dirty="0" err="1">
                <a:latin typeface="Courier" pitchFamily="2" charset="0"/>
              </a:rPr>
              <a:t>java.util.concurrent.Future</a:t>
            </a:r>
            <a:endParaRPr lang="en-US" sz="2400" b="1" dirty="0">
              <a:latin typeface="Courier" pitchFamily="2" charset="0"/>
            </a:endParaRPr>
          </a:p>
          <a:p>
            <a:pPr lvl="1"/>
            <a:r>
              <a:rPr lang="en-US" sz="2400" dirty="0" err="1"/>
              <a:t>OCaml</a:t>
            </a:r>
            <a:r>
              <a:rPr lang="en-US" sz="2400" dirty="0"/>
              <a:t> </a:t>
            </a:r>
            <a:r>
              <a:rPr lang="en-US" sz="2400" b="1" dirty="0" err="1">
                <a:latin typeface="Courier"/>
                <a:cs typeface="Courier"/>
              </a:rPr>
              <a:t>Async</a:t>
            </a:r>
            <a:endParaRPr lang="en-US" sz="2400" b="1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800" b="1" dirty="0">
              <a:latin typeface="Courier"/>
              <a:cs typeface="Courier"/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(and many other models)</a:t>
            </a:r>
          </a:p>
        </p:txBody>
      </p:sp>
    </p:spTree>
    <p:extLst>
      <p:ext uri="{BB962C8B-B14F-4D97-AF65-F5344CB8AC3E}">
        <p14:creationId xmlns:p14="http://schemas.microsoft.com/office/powerpoint/2010/main" val="3328783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II: Promises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96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Computation that promises to produce a value sometime in the future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Aka:</a:t>
            </a:r>
          </a:p>
          <a:p>
            <a:r>
              <a:rPr lang="en-US" dirty="0"/>
              <a:t>future</a:t>
            </a:r>
          </a:p>
          <a:p>
            <a:r>
              <a:rPr lang="en-US" dirty="0"/>
              <a:t>delayed</a:t>
            </a:r>
          </a:p>
          <a:p>
            <a:r>
              <a:rPr lang="en-US" dirty="0"/>
              <a:t>deferred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err="1">
                <a:latin typeface="Courier" pitchFamily="2" charset="0"/>
              </a:rPr>
              <a:t>Lwt</a:t>
            </a:r>
            <a:r>
              <a:rPr lang="en-US" b="1" dirty="0">
                <a:latin typeface="Courier" pitchFamily="2" charset="0"/>
              </a:rPr>
              <a:t>: </a:t>
            </a:r>
            <a:r>
              <a:rPr lang="en-US" dirty="0" err="1"/>
              <a:t>OCaml</a:t>
            </a:r>
            <a:r>
              <a:rPr lang="en-US" dirty="0"/>
              <a:t> library for promises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636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40000"/>
            <a:lumOff val="60000"/>
          </a:schemeClr>
        </a:solidFill>
        <a:ln>
          <a:noFill/>
        </a:ln>
        <a:effectLst/>
      </a:spPr>
      <a:bodyPr rtlCol="0" anchor="ctr"/>
      <a:lstStyle>
        <a:defPPr algn="ctr">
          <a:defRPr sz="2400" dirty="0" smtClean="0">
            <a:latin typeface="CronosPro-Regular"/>
            <a:cs typeface="CronosPro-Regular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solid"/>
          <a:headEnd type="none"/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>
            <a:latin typeface="CronosPro-Regular"/>
            <a:cs typeface="CronosPro-Regular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5722</TotalTime>
  <Words>1349</Words>
  <Application>Microsoft Macintosh PowerPoint</Application>
  <PresentationFormat>On-screen Show (4:3)</PresentationFormat>
  <Paragraphs>254</Paragraphs>
  <Slides>24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Courier</vt:lpstr>
      <vt:lpstr>Cronos Pro</vt:lpstr>
      <vt:lpstr>CronosPro-Regular</vt:lpstr>
      <vt:lpstr>Engravers MT</vt:lpstr>
      <vt:lpstr>Office Theme</vt:lpstr>
      <vt:lpstr>PowerPoint Presentation</vt:lpstr>
      <vt:lpstr>Review</vt:lpstr>
      <vt:lpstr>Concurrency</vt:lpstr>
      <vt:lpstr>Concurrency</vt:lpstr>
      <vt:lpstr>Concurrency</vt:lpstr>
      <vt:lpstr>Programming models for concurrency</vt:lpstr>
      <vt:lpstr>Programming models for concurrency</vt:lpstr>
      <vt:lpstr>Part II: Promises</vt:lpstr>
      <vt:lpstr>Promises</vt:lpstr>
      <vt:lpstr>Promises</vt:lpstr>
      <vt:lpstr>Resolver</vt:lpstr>
      <vt:lpstr>PowerPoint Presentation</vt:lpstr>
      <vt:lpstr>Promise signature</vt:lpstr>
      <vt:lpstr>Promise signature</vt:lpstr>
      <vt:lpstr>Promise signature</vt:lpstr>
      <vt:lpstr>Digression on Cornell history</vt:lpstr>
      <vt:lpstr>Lwt</vt:lpstr>
      <vt:lpstr>Part III: Callbacks</vt:lpstr>
      <vt:lpstr>Managing Promises</vt:lpstr>
      <vt:lpstr>PowerPoint Presentation</vt:lpstr>
      <vt:lpstr>PowerPoint Presentation</vt:lpstr>
      <vt:lpstr>Implementing bind</vt:lpstr>
      <vt:lpstr>Callback execution</vt:lpstr>
      <vt:lpstr>Upcoming events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3110</dc:title>
  <dc:creator>Michael Clarkson</dc:creator>
  <cp:lastModifiedBy>Nate Foster</cp:lastModifiedBy>
  <cp:revision>521</cp:revision>
  <dcterms:created xsi:type="dcterms:W3CDTF">2014-08-25T19:49:24Z</dcterms:created>
  <dcterms:modified xsi:type="dcterms:W3CDTF">2020-04-23T04:30:24Z</dcterms:modified>
</cp:coreProperties>
</file>