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44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94217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371060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9E0BFF-4DEB-033D-5FC6-34D04011A2A9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89117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79439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470336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776585-48DC-6670-5414-F2C3000F14DB}" type="slidenum">
              <a:rPr lang="en-US"/>
              <a:t/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C02495-B90B-2840-F219-80D33284C4B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2406359" y="1733954"/>
            <a:ext cx="2126787" cy="23914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3765575" name=""/>
          <p:cNvGrpSpPr/>
          <p:nvPr/>
        </p:nvGrpSpPr>
        <p:grpSpPr bwMode="auto">
          <a:xfrm>
            <a:off x="620631" y="413408"/>
            <a:ext cx="1904999" cy="2367848"/>
            <a:chOff x="0" y="0"/>
            <a:chExt cx="1904999" cy="2367848"/>
          </a:xfrm>
        </p:grpSpPr>
        <p:sp>
          <p:nvSpPr>
            <p:cNvPr id="707222810" name=""/>
            <p:cNvSpPr/>
            <p:nvPr/>
          </p:nvSpPr>
          <p:spPr bwMode="auto">
            <a:xfrm flipH="0" flipV="0">
              <a:off x="0" y="0"/>
              <a:ext cx="1904999" cy="2367848"/>
            </a:xfrm>
            <a:prstGeom prst="rect">
              <a:avLst/>
            </a:prstGeom>
            <a:noFill/>
            <a:ln w="2539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6733116" name=""/>
            <p:cNvSpPr/>
            <p:nvPr/>
          </p:nvSpPr>
          <p:spPr bwMode="auto">
            <a:xfrm flipH="0" flipV="0">
              <a:off x="95097" y="145348"/>
              <a:ext cx="1653645" cy="745300"/>
            </a:xfrm>
            <a:prstGeom prst="rect">
              <a:avLst/>
            </a:prstGeom>
            <a:noFill/>
            <a:ln w="25399" cap="flat" cmpd="sng" algn="ctr">
              <a:solidFill>
                <a:srgbClr val="43739E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vi-VN" sz="1400">
                  <a:solidFill>
                    <a:schemeClr val="tx1"/>
                  </a:solidFill>
                </a:rPr>
                <a:t>Exemplar-Set </a:t>
              </a:r>
              <a:r>
                <a:rPr sz="2400" b="0" i="1" u="none">
                  <a:solidFill>
                    <a:srgbClr val="202122"/>
                  </a:solidFill>
                  <a:latin typeface="Arial"/>
                  <a:ea typeface="Arial"/>
                  <a:cs typeface="Arial"/>
                </a:rPr>
                <a:t>ε</a:t>
              </a:r>
              <a:r>
                <a:rPr sz="1400" b="0" i="1" baseline="30000">
                  <a:solidFill>
                    <a:schemeClr val="tx1"/>
                  </a:solidFill>
                </a:rPr>
                <a:t>t</a:t>
              </a:r>
              <a:r>
                <a:rPr lang="vi-VN" sz="1400" b="0" i="1" baseline="30000">
                  <a:solidFill>
                    <a:schemeClr val="tx1"/>
                  </a:solidFill>
                </a:rPr>
                <a:t>-</a:t>
              </a:r>
              <a:r>
                <a:rPr lang="vi-VN" sz="1400" b="0" i="1" baseline="30000">
                  <a:solidFill>
                    <a:schemeClr val="tx1"/>
                  </a:solidFill>
                </a:rPr>
                <a:t>1</a:t>
              </a:r>
              <a:endParaRPr sz="1400">
                <a:solidFill>
                  <a:schemeClr val="tx1"/>
                </a:solidFill>
              </a:endParaRPr>
            </a:p>
          </p:txBody>
        </p:sp>
        <p:sp>
          <p:nvSpPr>
            <p:cNvPr id="957901256" name=""/>
            <p:cNvSpPr/>
            <p:nvPr/>
          </p:nvSpPr>
          <p:spPr bwMode="auto">
            <a:xfrm flipH="0" flipV="0">
              <a:off x="95097" y="939098"/>
              <a:ext cx="1680104" cy="965729"/>
            </a:xfrm>
            <a:prstGeom prst="rect">
              <a:avLst/>
            </a:prstGeom>
            <a:noFill/>
            <a:ln w="1904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/>
            <a:p>
              <a:pPr algn="ctr">
                <a:defRPr/>
              </a:pPr>
              <a:r>
                <a:rPr lang="vi-VN" sz="1400">
                  <a:solidFill>
                    <a:schemeClr val="tx1"/>
                  </a:solidFill>
                </a:rPr>
                <a:t>Dataset </a:t>
              </a:r>
              <a:r>
                <a:rPr lang="vi-VN" sz="1600" b="1" i="1">
                  <a:solidFill>
                    <a:schemeClr val="tx1"/>
                  </a:solidFill>
                </a:rPr>
                <a:t>D</a:t>
              </a:r>
              <a:r>
                <a:rPr lang="vi-VN" sz="1600" b="1" i="1" baseline="30000">
                  <a:solidFill>
                    <a:schemeClr val="tx1"/>
                  </a:solidFill>
                </a:rPr>
                <a:t>t</a:t>
              </a:r>
              <a:r>
                <a:rPr lang="vi-VN" sz="1600" i="1" baseline="30000">
                  <a:solidFill>
                    <a:schemeClr val="tx1"/>
                  </a:solidFill>
                </a:rPr>
                <a:t>-1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898045342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173385" y="1257890"/>
              <a:ext cx="447706" cy="412728"/>
            </a:xfrm>
            <a:prstGeom prst="rect">
              <a:avLst/>
            </a:prstGeom>
          </p:spPr>
        </p:pic>
        <p:pic>
          <p:nvPicPr>
            <p:cNvPr id="389042999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265722" y="1375132"/>
              <a:ext cx="429708" cy="415141"/>
            </a:xfrm>
            <a:prstGeom prst="rect">
              <a:avLst/>
            </a:prstGeom>
          </p:spPr>
        </p:pic>
        <p:pic>
          <p:nvPicPr>
            <p:cNvPr id="1105249990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 flipH="0" flipV="0">
              <a:off x="853097" y="1238332"/>
              <a:ext cx="444314" cy="451845"/>
            </a:xfrm>
            <a:prstGeom prst="rect">
              <a:avLst/>
            </a:prstGeom>
          </p:spPr>
        </p:pic>
        <p:pic>
          <p:nvPicPr>
            <p:cNvPr id="1238547518" name=""/>
            <p:cNvPicPr>
              <a:picLocks noChangeAspect="1"/>
            </p:cNvPicPr>
            <p:nvPr/>
          </p:nvPicPr>
          <p:blipFill>
            <a:blip r:embed="rId6"/>
            <a:stretch/>
          </p:blipFill>
          <p:spPr bwMode="auto">
            <a:xfrm flipH="0" flipV="0">
              <a:off x="921920" y="1332503"/>
              <a:ext cx="482593" cy="490773"/>
            </a:xfrm>
            <a:prstGeom prst="rect">
              <a:avLst/>
            </a:prstGeom>
          </p:spPr>
        </p:pic>
        <p:sp>
          <p:nvSpPr>
            <p:cNvPr id="159043074" name=""/>
            <p:cNvSpPr txBox="1"/>
            <p:nvPr/>
          </p:nvSpPr>
          <p:spPr bwMode="auto">
            <a:xfrm flipH="0" flipV="0">
              <a:off x="853097" y="2010661"/>
              <a:ext cx="932629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sz="1200" i="1"/>
                <a:t>Task</a:t>
              </a:r>
              <a:r>
                <a:rPr lang="vi-VN" sz="1200" i="1"/>
                <a:t> t-1</a:t>
              </a:r>
              <a:endParaRPr sz="1200" i="1"/>
            </a:p>
          </p:txBody>
        </p:sp>
      </p:grpSp>
      <p:cxnSp>
        <p:nvCxnSpPr>
          <p:cNvPr id="303236350" name=""/>
          <p:cNvCxnSpPr>
            <a:cxnSpLocks/>
          </p:cNvCxnSpPr>
          <p:nvPr/>
        </p:nvCxnSpPr>
        <p:spPr bwMode="auto">
          <a:xfrm rot="0" flipH="0" flipV="0">
            <a:off x="2460891" y="4919908"/>
            <a:ext cx="2126787" cy="23914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891481" name=""/>
          <p:cNvCxnSpPr>
            <a:cxnSpLocks/>
          </p:cNvCxnSpPr>
          <p:nvPr/>
        </p:nvCxnSpPr>
        <p:spPr bwMode="auto">
          <a:xfrm flipH="1" flipV="1">
            <a:off x="2395833" y="2084028"/>
            <a:ext cx="2166107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8759893" name=""/>
          <p:cNvCxnSpPr>
            <a:cxnSpLocks/>
          </p:cNvCxnSpPr>
          <p:nvPr/>
        </p:nvCxnSpPr>
        <p:spPr bwMode="auto">
          <a:xfrm flipH="1" flipV="1">
            <a:off x="2460891" y="5225786"/>
            <a:ext cx="2166107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8705814" name=""/>
          <p:cNvGrpSpPr/>
          <p:nvPr/>
        </p:nvGrpSpPr>
        <p:grpSpPr bwMode="auto">
          <a:xfrm>
            <a:off x="607402" y="3487463"/>
            <a:ext cx="1952708" cy="2537098"/>
            <a:chOff x="0" y="0"/>
            <a:chExt cx="1952708" cy="2537098"/>
          </a:xfrm>
        </p:grpSpPr>
        <p:sp>
          <p:nvSpPr>
            <p:cNvPr id="1734292947" name=""/>
            <p:cNvSpPr/>
            <p:nvPr/>
          </p:nvSpPr>
          <p:spPr bwMode="auto">
            <a:xfrm flipH="0" flipV="0">
              <a:off x="0" y="0"/>
              <a:ext cx="1952708" cy="2537098"/>
            </a:xfrm>
            <a:prstGeom prst="rect">
              <a:avLst/>
            </a:prstGeom>
            <a:solidFill>
              <a:schemeClr val="bg1"/>
            </a:solidFill>
            <a:ln w="25399" cap="flat" cmpd="sng" algn="ctr">
              <a:solidFill>
                <a:srgbClr val="FF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39394177" name=""/>
            <p:cNvSpPr/>
            <p:nvPr/>
          </p:nvSpPr>
          <p:spPr bwMode="auto">
            <a:xfrm flipH="0" flipV="0">
              <a:off x="173385" y="145348"/>
              <a:ext cx="1653645" cy="745300"/>
            </a:xfrm>
            <a:prstGeom prst="rect">
              <a:avLst/>
            </a:prstGeom>
            <a:solidFill>
              <a:schemeClr val="bg1"/>
            </a:solidFill>
            <a:ln w="25399" cap="flat" cmpd="sng" algn="ctr">
              <a:solidFill>
                <a:srgbClr val="FF0000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vi-VN" sz="1400">
                  <a:solidFill>
                    <a:schemeClr val="tx1"/>
                  </a:solidFill>
                </a:rPr>
                <a:t>Exemplar-Set</a:t>
              </a:r>
              <a:r>
                <a:rPr lang="vi-VN" sz="1400" i="1">
                  <a:solidFill>
                    <a:schemeClr val="tx1"/>
                  </a:solidFill>
                </a:rPr>
                <a:t> </a:t>
              </a:r>
              <a:r>
                <a:rPr sz="2400" b="0" i="1" u="none">
                  <a:solidFill>
                    <a:srgbClr val="202122"/>
                  </a:solidFill>
                  <a:latin typeface="Arial"/>
                  <a:ea typeface="Arial"/>
                  <a:cs typeface="Arial"/>
                </a:rPr>
                <a:t>ε</a:t>
              </a:r>
              <a:r>
                <a:rPr sz="1400" b="0" baseline="30000">
                  <a:solidFill>
                    <a:schemeClr val="tx1"/>
                  </a:solidFill>
                </a:rPr>
                <a:t>t</a:t>
              </a:r>
              <a:endParaRPr sz="1400">
                <a:solidFill>
                  <a:schemeClr val="tx1"/>
                </a:solidFill>
              </a:endParaRPr>
            </a:p>
          </p:txBody>
        </p:sp>
        <p:sp>
          <p:nvSpPr>
            <p:cNvPr id="656640905" name=""/>
            <p:cNvSpPr/>
            <p:nvPr/>
          </p:nvSpPr>
          <p:spPr bwMode="auto">
            <a:xfrm flipH="0" flipV="0">
              <a:off x="173385" y="973494"/>
              <a:ext cx="1680104" cy="965729"/>
            </a:xfrm>
            <a:prstGeom prst="rect">
              <a:avLst/>
            </a:prstGeom>
            <a:solidFill>
              <a:schemeClr val="bg1"/>
            </a:solidFill>
            <a:ln w="19049" cap="flat" cmpd="sng" algn="ctr">
              <a:solidFill>
                <a:srgbClr val="FF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/>
            <a:p>
              <a:pPr algn="ctr">
                <a:defRPr/>
              </a:pPr>
              <a:r>
                <a:rPr lang="vi-VN" sz="1400">
                  <a:solidFill>
                    <a:schemeClr val="tx1"/>
                  </a:solidFill>
                </a:rPr>
                <a:t>Dataset </a:t>
              </a:r>
              <a:r>
                <a:rPr lang="vi-VN" sz="1600" b="1" i="1">
                  <a:solidFill>
                    <a:schemeClr val="tx1"/>
                  </a:solidFill>
                </a:rPr>
                <a:t>D</a:t>
              </a:r>
              <a:r>
                <a:rPr lang="vi-VN" sz="1600" b="1" i="1" baseline="30000">
                  <a:solidFill>
                    <a:schemeClr val="tx1"/>
                  </a:solidFill>
                </a:rPr>
                <a:t>t</a:t>
              </a:r>
              <a:r>
                <a:rPr lang="vi-VN" sz="1600" i="1" baseline="30000">
                  <a:solidFill>
                    <a:schemeClr val="tx1"/>
                  </a:solidFill>
                </a:rPr>
                <a:t>-1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637392848" name=""/>
            <p:cNvPicPr>
              <a:picLocks noChangeAspect="1"/>
            </p:cNvPicPr>
            <p:nvPr/>
          </p:nvPicPr>
          <p:blipFill>
            <a:blip r:embed="rId7"/>
            <a:stretch/>
          </p:blipFill>
          <p:spPr bwMode="auto">
            <a:xfrm flipH="0" flipV="0">
              <a:off x="281597" y="1268549"/>
              <a:ext cx="469531" cy="485182"/>
            </a:xfrm>
            <a:prstGeom prst="rect">
              <a:avLst/>
            </a:prstGeom>
          </p:spPr>
        </p:pic>
        <p:pic>
          <p:nvPicPr>
            <p:cNvPr id="1829711583" name=""/>
            <p:cNvPicPr>
              <a:picLocks noChangeAspect="1"/>
            </p:cNvPicPr>
            <p:nvPr/>
          </p:nvPicPr>
          <p:blipFill>
            <a:blip r:embed="rId8"/>
            <a:stretch/>
          </p:blipFill>
          <p:spPr bwMode="auto">
            <a:xfrm flipH="0" flipV="0">
              <a:off x="419205" y="1377248"/>
              <a:ext cx="437924" cy="445474"/>
            </a:xfrm>
            <a:prstGeom prst="rect">
              <a:avLst/>
            </a:prstGeom>
          </p:spPr>
        </p:pic>
        <p:pic>
          <p:nvPicPr>
            <p:cNvPr id="724697543" name=""/>
            <p:cNvPicPr>
              <a:picLocks noChangeAspect="1"/>
            </p:cNvPicPr>
            <p:nvPr/>
          </p:nvPicPr>
          <p:blipFill>
            <a:blip r:embed="rId9"/>
            <a:stretch/>
          </p:blipFill>
          <p:spPr bwMode="auto">
            <a:xfrm flipH="0" flipV="0">
              <a:off x="1013437" y="1283957"/>
              <a:ext cx="477468" cy="454365"/>
            </a:xfrm>
            <a:prstGeom prst="rect">
              <a:avLst/>
            </a:prstGeom>
          </p:spPr>
        </p:pic>
        <p:pic>
          <p:nvPicPr>
            <p:cNvPr id="1678958660" name=""/>
            <p:cNvPicPr>
              <a:picLocks noChangeAspect="1"/>
            </p:cNvPicPr>
            <p:nvPr/>
          </p:nvPicPr>
          <p:blipFill>
            <a:blip r:embed="rId10"/>
            <a:stretch/>
          </p:blipFill>
          <p:spPr bwMode="auto">
            <a:xfrm flipH="0" flipV="0">
              <a:off x="1123526" y="1386774"/>
              <a:ext cx="496758" cy="488338"/>
            </a:xfrm>
            <a:prstGeom prst="rect">
              <a:avLst/>
            </a:prstGeom>
          </p:spPr>
        </p:pic>
        <p:sp>
          <p:nvSpPr>
            <p:cNvPr id="1422882993" name=""/>
            <p:cNvSpPr txBox="1"/>
            <p:nvPr/>
          </p:nvSpPr>
          <p:spPr bwMode="auto">
            <a:xfrm flipH="0" flipV="0">
              <a:off x="894400" y="2045057"/>
              <a:ext cx="933349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sz="1200" i="1"/>
                <a:t>Task</a:t>
              </a:r>
              <a:r>
                <a:rPr lang="vi-VN" sz="1200" i="1"/>
                <a:t> t</a:t>
              </a:r>
              <a:endParaRPr sz="1200" i="1"/>
            </a:p>
          </p:txBody>
        </p:sp>
      </p:grpSp>
      <p:grpSp>
        <p:nvGrpSpPr>
          <p:cNvPr id="1753623273" name=""/>
          <p:cNvGrpSpPr/>
          <p:nvPr/>
        </p:nvGrpSpPr>
        <p:grpSpPr bwMode="auto">
          <a:xfrm>
            <a:off x="2953968" y="413408"/>
            <a:ext cx="6667499" cy="2367848"/>
            <a:chOff x="0" y="0"/>
            <a:chExt cx="6667499" cy="2367848"/>
          </a:xfrm>
        </p:grpSpPr>
        <p:sp>
          <p:nvSpPr>
            <p:cNvPr id="1371663035" name=""/>
            <p:cNvSpPr/>
            <p:nvPr/>
          </p:nvSpPr>
          <p:spPr bwMode="auto">
            <a:xfrm flipH="0" flipV="0">
              <a:off x="1568651" y="1020101"/>
              <a:ext cx="2337133" cy="851551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600">
                  <a:solidFill>
                    <a:schemeClr val="tx1"/>
                  </a:solidFill>
                </a:rPr>
                <a:t>Feature</a:t>
              </a:r>
              <a:r>
                <a:rPr lang="vi-VN" sz="1600">
                  <a:solidFill>
                    <a:schemeClr val="tx1"/>
                  </a:solidFill>
                </a:rPr>
                <a:t> Extractor</a:t>
              </a:r>
              <a:r>
                <a:rPr lang="vi-VN" sz="1600" i="1">
                  <a:solidFill>
                    <a:schemeClr val="tx1"/>
                  </a:solidFill>
                </a:rPr>
                <a:t> F</a:t>
              </a:r>
              <a:r>
                <a:rPr lang="vi-VN" sz="1600" i="1" baseline="30000">
                  <a:solidFill>
                    <a:schemeClr val="tx1"/>
                  </a:solidFill>
                </a:rPr>
                <a:t>t-1</a:t>
              </a:r>
              <a:endParaRPr sz="1600">
                <a:solidFill>
                  <a:schemeClr val="tx1"/>
                </a:solidFill>
              </a:endParaRPr>
            </a:p>
          </p:txBody>
        </p:sp>
        <p:sp>
          <p:nvSpPr>
            <p:cNvPr id="835615261" name=""/>
            <p:cNvSpPr/>
            <p:nvPr/>
          </p:nvSpPr>
          <p:spPr bwMode="auto">
            <a:xfrm flipH="0" flipV="0">
              <a:off x="0" y="0"/>
              <a:ext cx="6667499" cy="2367848"/>
            </a:xfrm>
            <a:prstGeom prst="rect">
              <a:avLst/>
            </a:prstGeom>
            <a:noFill/>
            <a:ln w="19049" cap="flat" cmpd="sng" algn="ctr">
              <a:solidFill>
                <a:srgbClr val="00B05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6522609" name=""/>
            <p:cNvSpPr/>
            <p:nvPr/>
          </p:nvSpPr>
          <p:spPr bwMode="auto">
            <a:xfrm flipH="0" flipV="0">
              <a:off x="5060156" y="815364"/>
              <a:ext cx="1143000" cy="1297780"/>
            </a:xfrm>
            <a:prstGeom prst="flowChartAlternateProcess">
              <a:avLst/>
            </a:prstGeom>
            <a:ln w="25399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vi-VN" sz="1400" b="1">
                  <a:solidFill>
                    <a:schemeClr val="tx1"/>
                  </a:solidFill>
                </a:rPr>
                <a:t>Classifier C</a:t>
              </a:r>
              <a:r>
                <a:rPr lang="vi-VN" sz="1400" b="1" baseline="30000">
                  <a:solidFill>
                    <a:schemeClr val="tx1"/>
                  </a:solidFill>
                </a:rPr>
                <a:t>t-1</a:t>
              </a:r>
              <a:endParaRPr sz="1400" b="1">
                <a:solidFill>
                  <a:schemeClr val="tx1"/>
                </a:solidFill>
              </a:endParaRPr>
            </a:p>
          </p:txBody>
        </p:sp>
        <p:cxnSp>
          <p:nvCxnSpPr>
            <p:cNvPr id="584172490" name=""/>
            <p:cNvCxnSpPr>
              <a:cxnSpLocks/>
            </p:cNvCxnSpPr>
            <p:nvPr/>
          </p:nvCxnSpPr>
          <p:spPr bwMode="auto">
            <a:xfrm rot="0" flipH="0" flipV="0">
              <a:off x="3905785" y="1320546"/>
              <a:ext cx="1154370" cy="0"/>
            </a:xfrm>
            <a:prstGeom prst="line">
              <a:avLst/>
            </a:prstGeom>
            <a:ln w="3809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3550281" name=""/>
            <p:cNvSpPr txBox="1"/>
            <p:nvPr/>
          </p:nvSpPr>
          <p:spPr bwMode="auto">
            <a:xfrm flipH="0" flipV="0">
              <a:off x="2599934" y="134278"/>
              <a:ext cx="226972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Node</a:t>
              </a:r>
              <a:r>
                <a:rPr lang="vi-VN"/>
                <a:t> Model </a:t>
              </a:r>
              <a:r>
                <a:rPr lang="vi-VN" i="1"/>
                <a:t>t-1</a:t>
              </a:r>
              <a:endParaRPr/>
            </a:p>
          </p:txBody>
        </p:sp>
        <p:sp>
          <p:nvSpPr>
            <p:cNvPr id="1260722082" name=""/>
            <p:cNvSpPr txBox="1"/>
            <p:nvPr/>
          </p:nvSpPr>
          <p:spPr bwMode="auto">
            <a:xfrm flipH="0" flipV="0">
              <a:off x="250031" y="1008820"/>
              <a:ext cx="95933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/>
                <a:t>forward</a:t>
              </a:r>
              <a:endParaRPr sz="1600"/>
            </a:p>
          </p:txBody>
        </p:sp>
        <p:sp>
          <p:nvSpPr>
            <p:cNvPr id="1278230022" name=""/>
            <p:cNvSpPr txBox="1"/>
            <p:nvPr/>
          </p:nvSpPr>
          <p:spPr bwMode="auto">
            <a:xfrm flipH="0" flipV="0">
              <a:off x="3905785" y="996863"/>
              <a:ext cx="1155450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1600"/>
                <a:t>forward</a:t>
              </a:r>
              <a:endParaRPr sz="1600"/>
            </a:p>
          </p:txBody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flipH="1" flipV="1">
              <a:off x="3971973" y="1670619"/>
              <a:ext cx="1088182" cy="0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ysDash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8884340" name=""/>
            <p:cNvSpPr txBox="1"/>
            <p:nvPr/>
          </p:nvSpPr>
          <p:spPr bwMode="auto">
            <a:xfrm flipH="0" flipV="0">
              <a:off x="3971973" y="1737007"/>
              <a:ext cx="1089262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1600"/>
                <a:t>backward</a:t>
              </a:r>
              <a:endParaRPr sz="1600"/>
            </a:p>
          </p:txBody>
        </p:sp>
        <p:sp>
          <p:nvSpPr>
            <p:cNvPr id="524617215" name=""/>
            <p:cNvSpPr txBox="1"/>
            <p:nvPr/>
          </p:nvSpPr>
          <p:spPr bwMode="auto">
            <a:xfrm flipH="0" flipV="0">
              <a:off x="185249" y="1703833"/>
              <a:ext cx="1088902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/>
                <a:t>backward</a:t>
              </a:r>
              <a:endParaRPr sz="1600"/>
            </a:p>
          </p:txBody>
        </p:sp>
      </p:grpSp>
      <p:grpSp>
        <p:nvGrpSpPr>
          <p:cNvPr id="1689968439" name=""/>
          <p:cNvGrpSpPr/>
          <p:nvPr/>
        </p:nvGrpSpPr>
        <p:grpSpPr bwMode="auto">
          <a:xfrm>
            <a:off x="2953968" y="3759898"/>
            <a:ext cx="6667499" cy="2367848"/>
            <a:chOff x="0" y="0"/>
            <a:chExt cx="6667499" cy="2367848"/>
          </a:xfrm>
        </p:grpSpPr>
        <p:sp>
          <p:nvSpPr>
            <p:cNvPr id="1907236024" name=""/>
            <p:cNvSpPr/>
            <p:nvPr/>
          </p:nvSpPr>
          <p:spPr bwMode="auto">
            <a:xfrm flipH="0" flipV="0">
              <a:off x="1651995" y="901775"/>
              <a:ext cx="2337133" cy="851551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600">
                  <a:solidFill>
                    <a:schemeClr val="tx1"/>
                  </a:solidFill>
                </a:rPr>
                <a:t>Feature</a:t>
              </a:r>
              <a:r>
                <a:rPr lang="vi-VN" sz="1600">
                  <a:solidFill>
                    <a:schemeClr val="tx1"/>
                  </a:solidFill>
                </a:rPr>
                <a:t> Extractor</a:t>
              </a:r>
              <a:r>
                <a:rPr lang="vi-VN" sz="1600" i="1">
                  <a:solidFill>
                    <a:schemeClr val="tx1"/>
                  </a:solidFill>
                </a:rPr>
                <a:t> F</a:t>
              </a:r>
              <a:r>
                <a:rPr lang="vi-VN" sz="1600" i="1" baseline="30000">
                  <a:solidFill>
                    <a:schemeClr val="tx1"/>
                  </a:solidFill>
                </a:rPr>
                <a:t>t</a:t>
              </a:r>
              <a:endParaRPr sz="1600">
                <a:solidFill>
                  <a:schemeClr val="tx1"/>
                </a:solidFill>
              </a:endParaRPr>
            </a:p>
          </p:txBody>
        </p:sp>
        <p:sp>
          <p:nvSpPr>
            <p:cNvPr id="1244456000" name=""/>
            <p:cNvSpPr/>
            <p:nvPr/>
          </p:nvSpPr>
          <p:spPr bwMode="auto">
            <a:xfrm flipH="0" flipV="0">
              <a:off x="5060876" y="623366"/>
              <a:ext cx="1143000" cy="1297780"/>
            </a:xfrm>
            <a:prstGeom prst="flowChartAlternateProcess">
              <a:avLst/>
            </a:prstGeom>
            <a:solidFill>
              <a:schemeClr val="accent2"/>
            </a:solidFill>
            <a:ln w="25399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lang="vi-VN" sz="1400" b="1">
                  <a:solidFill>
                    <a:schemeClr val="tx1"/>
                  </a:solidFill>
                </a:rPr>
                <a:t>Classifier C</a:t>
              </a:r>
              <a:r>
                <a:rPr lang="vi-VN" sz="1400" b="1" baseline="30000">
                  <a:solidFill>
                    <a:schemeClr val="tx1"/>
                  </a:solidFill>
                </a:rPr>
                <a:t>t</a:t>
              </a:r>
              <a:endParaRPr sz="1400" b="1">
                <a:solidFill>
                  <a:schemeClr val="tx1"/>
                </a:solidFill>
              </a:endParaRPr>
            </a:p>
          </p:txBody>
        </p:sp>
        <p:sp>
          <p:nvSpPr>
            <p:cNvPr id="1349486837" name=""/>
            <p:cNvSpPr/>
            <p:nvPr/>
          </p:nvSpPr>
          <p:spPr bwMode="auto">
            <a:xfrm flipH="0" flipV="0">
              <a:off x="0" y="0"/>
              <a:ext cx="6667499" cy="2367848"/>
            </a:xfrm>
            <a:prstGeom prst="rect">
              <a:avLst/>
            </a:prstGeom>
            <a:noFill/>
            <a:ln w="19049" cap="flat" cmpd="sng" algn="ctr">
              <a:solidFill>
                <a:srgbClr val="00B05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573058417" name=""/>
            <p:cNvSpPr txBox="1"/>
            <p:nvPr/>
          </p:nvSpPr>
          <p:spPr bwMode="auto">
            <a:xfrm flipH="0" flipV="0">
              <a:off x="2660872" y="158663"/>
              <a:ext cx="227044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/>
                <a:t>Node</a:t>
              </a:r>
              <a:r>
                <a:rPr lang="vi-VN"/>
                <a:t> Model </a:t>
              </a:r>
              <a:r>
                <a:rPr lang="vi-VN" i="1"/>
                <a:t>t</a:t>
              </a:r>
              <a:endParaRPr/>
            </a:p>
          </p:txBody>
        </p:sp>
        <p:cxnSp>
          <p:nvCxnSpPr>
            <p:cNvPr id="251204082" name=""/>
            <p:cNvCxnSpPr>
              <a:cxnSpLocks/>
            </p:cNvCxnSpPr>
            <p:nvPr/>
          </p:nvCxnSpPr>
          <p:spPr bwMode="auto">
            <a:xfrm rot="0" flipH="0" flipV="0">
              <a:off x="4001035" y="1160009"/>
              <a:ext cx="1026386" cy="0"/>
            </a:xfrm>
            <a:prstGeom prst="line">
              <a:avLst/>
            </a:prstGeom>
            <a:ln w="3809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3135344" name=""/>
            <p:cNvSpPr txBox="1"/>
            <p:nvPr/>
          </p:nvSpPr>
          <p:spPr bwMode="auto">
            <a:xfrm flipH="0" flipV="0">
              <a:off x="185249" y="1550288"/>
              <a:ext cx="1089262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1600"/>
                <a:t>backward</a:t>
              </a:r>
              <a:endParaRPr sz="1600"/>
            </a:p>
          </p:txBody>
        </p:sp>
        <p:sp>
          <p:nvSpPr>
            <p:cNvPr id="321775114" name=""/>
            <p:cNvSpPr txBox="1"/>
            <p:nvPr/>
          </p:nvSpPr>
          <p:spPr bwMode="auto">
            <a:xfrm flipH="0" flipV="0">
              <a:off x="250031" y="824369"/>
              <a:ext cx="95969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1600"/>
                <a:t>forward</a:t>
              </a:r>
              <a:endParaRPr sz="1600"/>
            </a:p>
          </p:txBody>
        </p:sp>
        <p:sp>
          <p:nvSpPr>
            <p:cNvPr id="1539554255" name=""/>
            <p:cNvSpPr txBox="1"/>
            <p:nvPr/>
          </p:nvSpPr>
          <p:spPr bwMode="auto">
            <a:xfrm flipH="0" flipV="0">
              <a:off x="3989129" y="1498969"/>
              <a:ext cx="1089262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1600"/>
                <a:t>backward</a:t>
              </a:r>
              <a:endParaRPr sz="1600"/>
            </a:p>
          </p:txBody>
        </p:sp>
        <p:cxnSp>
          <p:nvCxnSpPr>
            <p:cNvPr id="868539364" name=""/>
            <p:cNvCxnSpPr>
              <a:cxnSpLocks/>
            </p:cNvCxnSpPr>
            <p:nvPr/>
          </p:nvCxnSpPr>
          <p:spPr bwMode="auto">
            <a:xfrm flipH="1" flipV="1">
              <a:off x="4001035" y="1418039"/>
              <a:ext cx="1088182" cy="0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ysDash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495931" name=""/>
            <p:cNvSpPr txBox="1"/>
            <p:nvPr/>
          </p:nvSpPr>
          <p:spPr bwMode="auto">
            <a:xfrm flipH="0" flipV="0">
              <a:off x="3938699" y="824369"/>
              <a:ext cx="1155450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1600"/>
                <a:t>forward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58009543" name=""/>
          <p:cNvGrpSpPr/>
          <p:nvPr/>
        </p:nvGrpSpPr>
        <p:grpSpPr bwMode="auto">
          <a:xfrm>
            <a:off x="7891742" y="1586831"/>
            <a:ext cx="1940718" cy="4083028"/>
            <a:chOff x="0" y="0"/>
            <a:chExt cx="1940718" cy="4083028"/>
          </a:xfrm>
        </p:grpSpPr>
        <p:sp>
          <p:nvSpPr>
            <p:cNvPr id="754171036" name=""/>
            <p:cNvSpPr/>
            <p:nvPr/>
          </p:nvSpPr>
          <p:spPr bwMode="auto">
            <a:xfrm flipH="0" flipV="0">
              <a:off x="0" y="0"/>
              <a:ext cx="1940718" cy="1178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ctr">
                <a:defRPr/>
              </a:pPr>
              <a:r>
                <a:rPr>
                  <a:solidFill>
                    <a:schemeClr val="tx1"/>
                  </a:solidFill>
                </a:rPr>
                <a:t>Feature</a:t>
              </a:r>
              <a:r>
                <a:rPr lang="vi-VN">
                  <a:solidFill>
                    <a:schemeClr val="tx1"/>
                  </a:solidFill>
                </a:rPr>
                <a:t> Maps </a:t>
              </a:r>
              <a:endParaRPr>
                <a:solidFill>
                  <a:schemeClr val="tx1"/>
                </a:solidFill>
              </a:endParaRPr>
            </a:p>
          </p:txBody>
        </p:sp>
        <p:pic>
          <p:nvPicPr>
            <p:cNvPr id="101963043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248002" y="589359"/>
              <a:ext cx="520764" cy="509684"/>
            </a:xfrm>
            <a:prstGeom prst="rect">
              <a:avLst/>
            </a:prstGeom>
          </p:spPr>
        </p:pic>
        <p:pic>
          <p:nvPicPr>
            <p:cNvPr id="64216036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356565" y="693214"/>
              <a:ext cx="459826" cy="450043"/>
            </a:xfrm>
            <a:prstGeom prst="rect">
              <a:avLst/>
            </a:prstGeom>
          </p:spPr>
        </p:pic>
        <p:pic>
          <p:nvPicPr>
            <p:cNvPr id="1091183102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16199969" flipH="0" flipV="0">
              <a:off x="1094407" y="594250"/>
              <a:ext cx="459826" cy="450043"/>
            </a:xfrm>
            <a:prstGeom prst="rect">
              <a:avLst/>
            </a:prstGeom>
          </p:spPr>
        </p:pic>
        <p:pic>
          <p:nvPicPr>
            <p:cNvPr id="820183990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16199969" flipH="0" flipV="0">
              <a:off x="1194754" y="697901"/>
              <a:ext cx="440530" cy="431157"/>
            </a:xfrm>
            <a:prstGeom prst="rect">
              <a:avLst/>
            </a:prstGeom>
          </p:spPr>
        </p:pic>
        <p:pic>
          <p:nvPicPr>
            <p:cNvPr id="1223471944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16199969" flipH="0" flipV="0">
              <a:off x="1260103" y="3560165"/>
              <a:ext cx="440530" cy="431157"/>
            </a:xfrm>
            <a:prstGeom prst="rect">
              <a:avLst/>
            </a:prstGeom>
          </p:spPr>
        </p:pic>
        <p:pic>
          <p:nvPicPr>
            <p:cNvPr id="81730493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16199969" flipH="0" flipV="0">
              <a:off x="243316" y="3517261"/>
              <a:ext cx="440530" cy="431157"/>
            </a:xfrm>
            <a:prstGeom prst="rect">
              <a:avLst/>
            </a:prstGeom>
          </p:spPr>
        </p:pic>
        <p:pic>
          <p:nvPicPr>
            <p:cNvPr id="1419289054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10799990" flipH="0" flipV="0">
              <a:off x="1329077" y="3651870"/>
              <a:ext cx="440530" cy="431157"/>
            </a:xfrm>
            <a:prstGeom prst="rect">
              <a:avLst/>
            </a:prstGeom>
          </p:spPr>
        </p:pic>
        <p:pic>
          <p:nvPicPr>
            <p:cNvPr id="1561169363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16199969" flipH="0" flipV="0">
              <a:off x="288119" y="3643641"/>
              <a:ext cx="440530" cy="431157"/>
            </a:xfrm>
            <a:prstGeom prst="rect">
              <a:avLst/>
            </a:prstGeom>
          </p:spPr>
        </p:pic>
      </p:grpSp>
      <p:grpSp>
        <p:nvGrpSpPr>
          <p:cNvPr id="1998900982" name=""/>
          <p:cNvGrpSpPr/>
          <p:nvPr/>
        </p:nvGrpSpPr>
        <p:grpSpPr bwMode="auto">
          <a:xfrm>
            <a:off x="620631" y="341970"/>
            <a:ext cx="8241470" cy="2367848"/>
            <a:chOff x="0" y="0"/>
            <a:chExt cx="8241470" cy="2367848"/>
          </a:xfrm>
        </p:grpSpPr>
        <p:sp>
          <p:nvSpPr>
            <p:cNvPr id="2070362814" name=""/>
            <p:cNvSpPr/>
            <p:nvPr/>
          </p:nvSpPr>
          <p:spPr bwMode="auto">
            <a:xfrm flipH="0" flipV="0">
              <a:off x="3901988" y="1341570"/>
              <a:ext cx="2337133" cy="851551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600">
                  <a:solidFill>
                    <a:schemeClr val="tx1"/>
                  </a:solidFill>
                </a:rPr>
                <a:t>Feature</a:t>
              </a:r>
              <a:r>
                <a:rPr lang="vi-VN" sz="1600">
                  <a:solidFill>
                    <a:schemeClr val="tx1"/>
                  </a:solidFill>
                </a:rPr>
                <a:t> Extractor</a:t>
              </a:r>
              <a:r>
                <a:rPr lang="vi-VN" sz="1600" i="1">
                  <a:solidFill>
                    <a:schemeClr val="tx1"/>
                  </a:solidFill>
                </a:rPr>
                <a:t> F</a:t>
              </a:r>
              <a:r>
                <a:rPr lang="vi-VN" sz="1600" i="1" baseline="30000">
                  <a:solidFill>
                    <a:schemeClr val="tx1"/>
                  </a:solidFill>
                </a:rPr>
                <a:t>t-1</a:t>
              </a:r>
              <a:endParaRPr sz="1600">
                <a:solidFill>
                  <a:schemeClr val="tx1"/>
                </a:solidFill>
              </a:endParaRPr>
            </a:p>
          </p:txBody>
        </p:sp>
        <p:cxnSp>
          <p:nvCxnSpPr>
            <p:cNvPr id="1234403769" name=""/>
            <p:cNvCxnSpPr>
              <a:cxnSpLocks/>
            </p:cNvCxnSpPr>
            <p:nvPr/>
          </p:nvCxnSpPr>
          <p:spPr bwMode="auto">
            <a:xfrm rot="0" flipH="0" flipV="0">
              <a:off x="1775201" y="1743432"/>
              <a:ext cx="2126787" cy="23914"/>
            </a:xfrm>
            <a:prstGeom prst="line">
              <a:avLst/>
            </a:prstGeom>
            <a:ln w="3809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2431427" name=""/>
            <p:cNvGrpSpPr/>
            <p:nvPr/>
          </p:nvGrpSpPr>
          <p:grpSpPr bwMode="auto">
            <a:xfrm>
              <a:off x="0" y="0"/>
              <a:ext cx="1904999" cy="2367848"/>
              <a:chOff x="0" y="0"/>
              <a:chExt cx="1904999" cy="2367848"/>
            </a:xfrm>
          </p:grpSpPr>
          <p:sp>
            <p:nvSpPr>
              <p:cNvPr id="809308323" name=""/>
              <p:cNvSpPr/>
              <p:nvPr/>
            </p:nvSpPr>
            <p:spPr bwMode="auto">
              <a:xfrm flipH="0" flipV="0">
                <a:off x="0" y="0"/>
                <a:ext cx="1904999" cy="2367848"/>
              </a:xfrm>
              <a:prstGeom prst="rect">
                <a:avLst/>
              </a:prstGeom>
              <a:noFill/>
              <a:ln w="2539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20521217" name=""/>
              <p:cNvSpPr/>
              <p:nvPr/>
            </p:nvSpPr>
            <p:spPr bwMode="auto">
              <a:xfrm flipH="0" flipV="0">
                <a:off x="95097" y="145348"/>
                <a:ext cx="1653645" cy="745300"/>
              </a:xfrm>
              <a:prstGeom prst="rect">
                <a:avLst/>
              </a:prstGeom>
              <a:noFill/>
              <a:ln w="25399" cap="flat" cmpd="sng" algn="ctr">
                <a:solidFill>
                  <a:srgbClr val="43739E"/>
                </a:solidFill>
                <a:prstDash val="sysDash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>
                  <a:defRPr/>
                </a:pPr>
                <a:r>
                  <a:rPr lang="vi-VN" sz="1400">
                    <a:solidFill>
                      <a:schemeClr val="tx1"/>
                    </a:solidFill>
                  </a:rPr>
                  <a:t>Exemplar-Set </a:t>
                </a:r>
                <a:r>
                  <a:rPr sz="2400" b="0" i="1" u="none">
                    <a:solidFill>
                      <a:srgbClr val="202122"/>
                    </a:solidFill>
                    <a:latin typeface="Arial"/>
                    <a:ea typeface="Arial"/>
                    <a:cs typeface="Arial"/>
                  </a:rPr>
                  <a:t>ε</a:t>
                </a:r>
                <a:r>
                  <a:rPr sz="1400" b="0" i="1" baseline="30000">
                    <a:solidFill>
                      <a:schemeClr val="tx1"/>
                    </a:solidFill>
                  </a:rPr>
                  <a:t>t</a:t>
                </a:r>
                <a:r>
                  <a:rPr lang="vi-VN" sz="1400" b="0" i="1" baseline="30000">
                    <a:solidFill>
                      <a:schemeClr val="tx1"/>
                    </a:solidFill>
                  </a:rPr>
                  <a:t>-</a:t>
                </a:r>
                <a:r>
                  <a:rPr lang="vi-VN" sz="1400" b="0" i="1" baseline="30000">
                    <a:solidFill>
                      <a:schemeClr val="tx1"/>
                    </a:solidFill>
                  </a:rPr>
                  <a:t>1</a:t>
                </a:r>
                <a:endParaRPr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77785664" name=""/>
              <p:cNvSpPr/>
              <p:nvPr/>
            </p:nvSpPr>
            <p:spPr bwMode="auto">
              <a:xfrm flipH="0" flipV="0">
                <a:off x="95097" y="939098"/>
                <a:ext cx="1680104" cy="965729"/>
              </a:xfrm>
              <a:prstGeom prst="rect">
                <a:avLst/>
              </a:prstGeom>
              <a:noFill/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/>
              <a:p>
                <a:pPr algn="ctr">
                  <a:defRPr/>
                </a:pPr>
                <a:r>
                  <a:rPr lang="vi-VN" sz="1400">
                    <a:solidFill>
                      <a:schemeClr val="tx1"/>
                    </a:solidFill>
                  </a:rPr>
                  <a:t>Dataset </a:t>
                </a:r>
                <a:r>
                  <a:rPr lang="vi-VN" sz="1600" b="1" i="1">
                    <a:solidFill>
                      <a:schemeClr val="tx1"/>
                    </a:solidFill>
                  </a:rPr>
                  <a:t>D</a:t>
                </a:r>
                <a:r>
                  <a:rPr lang="vi-VN" sz="1600" b="1" i="1" baseline="30000">
                    <a:solidFill>
                      <a:schemeClr val="tx1"/>
                    </a:solidFill>
                  </a:rPr>
                  <a:t>t</a:t>
                </a:r>
                <a:r>
                  <a:rPr lang="vi-VN" sz="1600" i="1" baseline="30000">
                    <a:solidFill>
                      <a:schemeClr val="tx1"/>
                    </a:solidFill>
                  </a:rPr>
                  <a:t>-1</a:t>
                </a:r>
                <a:endParaRPr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93424788" name=""/>
              <p:cNvPicPr>
                <a:picLocks noChangeAspect="1"/>
              </p:cNvPicPr>
              <p:nvPr/>
            </p:nvPicPr>
            <p:blipFill>
              <a:blip r:embed="rId4"/>
              <a:stretch/>
            </p:blipFill>
            <p:spPr bwMode="auto">
              <a:xfrm flipH="0" flipV="0">
                <a:off x="173385" y="1257890"/>
                <a:ext cx="447706" cy="412728"/>
              </a:xfrm>
              <a:prstGeom prst="rect">
                <a:avLst/>
              </a:prstGeom>
            </p:spPr>
          </p:pic>
          <p:pic>
            <p:nvPicPr>
              <p:cNvPr id="636743799" name="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 flipH="0" flipV="0">
                <a:off x="265722" y="1375132"/>
                <a:ext cx="429708" cy="415141"/>
              </a:xfrm>
              <a:prstGeom prst="rect">
                <a:avLst/>
              </a:prstGeom>
            </p:spPr>
          </p:pic>
          <p:pic>
            <p:nvPicPr>
              <p:cNvPr id="1763479915" name="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 flipH="0" flipV="0">
                <a:off x="853097" y="1238332"/>
                <a:ext cx="444314" cy="451845"/>
              </a:xfrm>
              <a:prstGeom prst="rect">
                <a:avLst/>
              </a:prstGeom>
            </p:spPr>
          </p:pic>
          <p:pic>
            <p:nvPicPr>
              <p:cNvPr id="2069815646" name=""/>
              <p:cNvPicPr>
                <a:picLocks noChangeAspect="1"/>
              </p:cNvPicPr>
              <p:nvPr/>
            </p:nvPicPr>
            <p:blipFill>
              <a:blip r:embed="rId7"/>
              <a:stretch/>
            </p:blipFill>
            <p:spPr bwMode="auto">
              <a:xfrm flipH="0" flipV="0">
                <a:off x="921920" y="1332503"/>
                <a:ext cx="482593" cy="490773"/>
              </a:xfrm>
              <a:prstGeom prst="rect">
                <a:avLst/>
              </a:prstGeom>
            </p:spPr>
          </p:pic>
          <p:sp>
            <p:nvSpPr>
              <p:cNvPr id="1140059783" name=""/>
              <p:cNvSpPr txBox="1"/>
              <p:nvPr/>
            </p:nvSpPr>
            <p:spPr bwMode="auto">
              <a:xfrm flipH="0" flipV="0">
                <a:off x="853097" y="2010661"/>
                <a:ext cx="932629" cy="27467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r">
                  <a:defRPr/>
                </a:pPr>
                <a:r>
                  <a:rPr sz="1200" i="1"/>
                  <a:t>Task</a:t>
                </a:r>
                <a:r>
                  <a:rPr lang="vi-VN" sz="1200" i="1"/>
                  <a:t> t-1</a:t>
                </a:r>
                <a:endParaRPr sz="1200" i="1"/>
              </a:p>
            </p:txBody>
          </p:sp>
        </p:grpSp>
        <p:sp>
          <p:nvSpPr>
            <p:cNvPr id="850647632" name=""/>
            <p:cNvSpPr txBox="1"/>
            <p:nvPr/>
          </p:nvSpPr>
          <p:spPr bwMode="auto">
            <a:xfrm flipH="0" flipV="0">
              <a:off x="2452398" y="1431706"/>
              <a:ext cx="95969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/>
                <a:t>forward</a:t>
              </a:r>
              <a:endParaRPr sz="1600"/>
            </a:p>
          </p:txBody>
        </p:sp>
        <p:cxnSp>
          <p:nvCxnSpPr>
            <p:cNvPr id="1152475150" name=""/>
            <p:cNvCxnSpPr>
              <a:cxnSpLocks/>
            </p:cNvCxnSpPr>
            <p:nvPr/>
          </p:nvCxnSpPr>
          <p:spPr bwMode="auto">
            <a:xfrm rot="0" flipH="0" flipV="0">
              <a:off x="6239122" y="1743432"/>
              <a:ext cx="963870" cy="0"/>
            </a:xfrm>
            <a:prstGeom prst="line">
              <a:avLst/>
            </a:prstGeom>
            <a:ln w="3809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6076841" name=""/>
            <p:cNvSpPr txBox="1"/>
            <p:nvPr/>
          </p:nvSpPr>
          <p:spPr bwMode="auto">
            <a:xfrm flipH="0" flipV="0">
              <a:off x="6243293" y="1431706"/>
              <a:ext cx="95969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/>
                <a:t>forward</a:t>
              </a:r>
              <a:endParaRPr sz="1600"/>
            </a:p>
          </p:txBody>
        </p:sp>
        <p:sp>
          <p:nvSpPr>
            <p:cNvPr id="84432306" name=""/>
            <p:cNvSpPr/>
            <p:nvPr/>
          </p:nvSpPr>
          <p:spPr bwMode="auto">
            <a:xfrm flipH="0" flipV="0">
              <a:off x="4476791" y="20632"/>
              <a:ext cx="1600143" cy="9167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>
                  <a:solidFill>
                    <a:schemeClr val="tx1"/>
                  </a:solidFill>
                </a:rPr>
                <a:t>Hearding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0" name=""/>
            <p:cNvCxnSpPr>
              <a:cxnSpLocks/>
              <a:stCxn id="754171036" idx="0"/>
              <a:endCxn id="84432306" idx="6"/>
            </p:cNvCxnSpPr>
            <p:nvPr/>
          </p:nvCxnSpPr>
          <p:spPr bwMode="auto">
            <a:xfrm rot="16199969" flipH="0" flipV="1">
              <a:off x="6776284" y="-220325"/>
              <a:ext cx="765837" cy="2164534"/>
            </a:xfrm>
            <a:prstGeom prst="bentConnector2">
              <a:avLst/>
            </a:prstGeom>
            <a:ln w="28575" cap="flat" cmpd="sng" algn="ctr">
              <a:solidFill>
                <a:schemeClr val="accent6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0" name=""/>
            <p:cNvCxnSpPr>
              <a:cxnSpLocks/>
              <a:endCxn id="84432306" idx="4"/>
            </p:cNvCxnSpPr>
            <p:nvPr/>
          </p:nvCxnSpPr>
          <p:spPr bwMode="auto">
            <a:xfrm rot="0" flipH="0" flipV="1">
              <a:off x="1748743" y="937414"/>
              <a:ext cx="3528120" cy="307446"/>
            </a:xfrm>
            <a:prstGeom prst="bentConnector2">
              <a:avLst/>
            </a:prstGeom>
            <a:ln w="28575" cap="flat" cmpd="sng" algn="ctr">
              <a:solidFill>
                <a:schemeClr val="accent6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0" name=""/>
            <p:cNvCxnSpPr>
              <a:cxnSpLocks/>
              <a:stCxn id="84432306" idx="2"/>
            </p:cNvCxnSpPr>
            <p:nvPr/>
          </p:nvCxnSpPr>
          <p:spPr bwMode="auto">
            <a:xfrm rot="10799990" flipH="0" flipV="0">
              <a:off x="1773743" y="455747"/>
              <a:ext cx="2703048" cy="23275"/>
            </a:xfrm>
            <a:prstGeom prst="line">
              <a:avLst/>
            </a:prstGeom>
            <a:ln w="28575" cap="flat" cmpd="sng" algn="ctr">
              <a:solidFill>
                <a:srgbClr val="FFC000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4747224" name=""/>
          <p:cNvGrpSpPr/>
          <p:nvPr/>
        </p:nvGrpSpPr>
        <p:grpSpPr bwMode="auto">
          <a:xfrm>
            <a:off x="607402" y="3437445"/>
            <a:ext cx="9203010" cy="2587116"/>
            <a:chOff x="0" y="0"/>
            <a:chExt cx="9203010" cy="2587116"/>
          </a:xfrm>
        </p:grpSpPr>
        <p:sp>
          <p:nvSpPr>
            <p:cNvPr id="1103315562" name=""/>
            <p:cNvSpPr/>
            <p:nvPr/>
          </p:nvSpPr>
          <p:spPr bwMode="auto">
            <a:xfrm flipH="0" flipV="0">
              <a:off x="0" y="50017"/>
              <a:ext cx="1952708" cy="2537098"/>
            </a:xfrm>
            <a:prstGeom prst="rect">
              <a:avLst/>
            </a:prstGeom>
            <a:solidFill>
              <a:schemeClr val="bg1"/>
            </a:solidFill>
            <a:ln w="25399" cap="flat" cmpd="sng" algn="ctr">
              <a:solidFill>
                <a:srgbClr val="FF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6754720" name=""/>
            <p:cNvSpPr/>
            <p:nvPr/>
          </p:nvSpPr>
          <p:spPr bwMode="auto">
            <a:xfrm flipH="0" flipV="0">
              <a:off x="173385" y="195366"/>
              <a:ext cx="1653645" cy="745300"/>
            </a:xfrm>
            <a:prstGeom prst="rect">
              <a:avLst/>
            </a:prstGeom>
            <a:solidFill>
              <a:schemeClr val="bg1"/>
            </a:solidFill>
            <a:ln w="25399" cap="flat" cmpd="sng" algn="ctr">
              <a:solidFill>
                <a:srgbClr val="FF0000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vi-VN" sz="1400">
                  <a:solidFill>
                    <a:schemeClr val="tx1"/>
                  </a:solidFill>
                </a:rPr>
                <a:t>Exemplar-Set</a:t>
              </a:r>
              <a:r>
                <a:rPr lang="vi-VN" sz="1400" i="1">
                  <a:solidFill>
                    <a:schemeClr val="tx1"/>
                  </a:solidFill>
                </a:rPr>
                <a:t> </a:t>
              </a:r>
              <a:r>
                <a:rPr sz="2400" b="0" i="1" u="none">
                  <a:solidFill>
                    <a:srgbClr val="202122"/>
                  </a:solidFill>
                  <a:latin typeface="Arial"/>
                  <a:ea typeface="Arial"/>
                  <a:cs typeface="Arial"/>
                </a:rPr>
                <a:t>ε</a:t>
              </a:r>
              <a:r>
                <a:rPr sz="1400" b="0" baseline="30000">
                  <a:solidFill>
                    <a:schemeClr val="tx1"/>
                  </a:solidFill>
                </a:rPr>
                <a:t>t</a:t>
              </a:r>
              <a:endParaRPr sz="1400">
                <a:solidFill>
                  <a:schemeClr val="tx1"/>
                </a:solidFill>
              </a:endParaRPr>
            </a:p>
          </p:txBody>
        </p:sp>
        <p:sp>
          <p:nvSpPr>
            <p:cNvPr id="1466848253" name=""/>
            <p:cNvSpPr/>
            <p:nvPr/>
          </p:nvSpPr>
          <p:spPr bwMode="auto">
            <a:xfrm flipH="0" flipV="0">
              <a:off x="173385" y="1023512"/>
              <a:ext cx="1680104" cy="965729"/>
            </a:xfrm>
            <a:prstGeom prst="rect">
              <a:avLst/>
            </a:prstGeom>
            <a:solidFill>
              <a:schemeClr val="bg1"/>
            </a:solidFill>
            <a:ln w="19049" cap="flat" cmpd="sng" algn="ctr">
              <a:solidFill>
                <a:srgbClr val="FF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/>
            <a:p>
              <a:pPr algn="ctr">
                <a:defRPr/>
              </a:pPr>
              <a:r>
                <a:rPr lang="vi-VN" sz="1400">
                  <a:solidFill>
                    <a:schemeClr val="tx1"/>
                  </a:solidFill>
                </a:rPr>
                <a:t>Dataset </a:t>
              </a:r>
              <a:r>
                <a:rPr lang="vi-VN" sz="1600" b="1" i="1">
                  <a:solidFill>
                    <a:schemeClr val="tx1"/>
                  </a:solidFill>
                </a:rPr>
                <a:t>D</a:t>
              </a:r>
              <a:r>
                <a:rPr lang="vi-VN" sz="1600" b="1" i="1" baseline="30000">
                  <a:solidFill>
                    <a:schemeClr val="tx1"/>
                  </a:solidFill>
                </a:rPr>
                <a:t>t</a:t>
              </a:r>
              <a:r>
                <a:rPr lang="vi-VN" sz="1600" i="1" baseline="30000">
                  <a:solidFill>
                    <a:schemeClr val="tx1"/>
                  </a:solidFill>
                </a:rPr>
                <a:t>-1</a:t>
              </a:r>
              <a:endParaRPr sz="1400">
                <a:solidFill>
                  <a:schemeClr val="tx1"/>
                </a:solidFill>
              </a:endParaRPr>
            </a:p>
          </p:txBody>
        </p:sp>
        <p:pic>
          <p:nvPicPr>
            <p:cNvPr id="1560187337" name=""/>
            <p:cNvPicPr>
              <a:picLocks noChangeAspect="1"/>
            </p:cNvPicPr>
            <p:nvPr/>
          </p:nvPicPr>
          <p:blipFill>
            <a:blip r:embed="rId8"/>
            <a:stretch/>
          </p:blipFill>
          <p:spPr bwMode="auto">
            <a:xfrm flipH="0" flipV="0">
              <a:off x="281597" y="1318566"/>
              <a:ext cx="469531" cy="485182"/>
            </a:xfrm>
            <a:prstGeom prst="rect">
              <a:avLst/>
            </a:prstGeom>
          </p:spPr>
        </p:pic>
        <p:pic>
          <p:nvPicPr>
            <p:cNvPr id="1698806078" name=""/>
            <p:cNvPicPr>
              <a:picLocks noChangeAspect="1"/>
            </p:cNvPicPr>
            <p:nvPr/>
          </p:nvPicPr>
          <p:blipFill>
            <a:blip r:embed="rId9"/>
            <a:stretch/>
          </p:blipFill>
          <p:spPr bwMode="auto">
            <a:xfrm flipH="0" flipV="0">
              <a:off x="419205" y="1427266"/>
              <a:ext cx="437924" cy="445474"/>
            </a:xfrm>
            <a:prstGeom prst="rect">
              <a:avLst/>
            </a:prstGeom>
          </p:spPr>
        </p:pic>
        <p:pic>
          <p:nvPicPr>
            <p:cNvPr id="1702937801" name=""/>
            <p:cNvPicPr>
              <a:picLocks noChangeAspect="1"/>
            </p:cNvPicPr>
            <p:nvPr/>
          </p:nvPicPr>
          <p:blipFill>
            <a:blip r:embed="rId10"/>
            <a:stretch/>
          </p:blipFill>
          <p:spPr bwMode="auto">
            <a:xfrm flipH="0" flipV="0">
              <a:off x="1013437" y="1333975"/>
              <a:ext cx="477468" cy="454365"/>
            </a:xfrm>
            <a:prstGeom prst="rect">
              <a:avLst/>
            </a:prstGeom>
          </p:spPr>
        </p:pic>
        <p:pic>
          <p:nvPicPr>
            <p:cNvPr id="1186681440" name=""/>
            <p:cNvPicPr>
              <a:picLocks noChangeAspect="1"/>
            </p:cNvPicPr>
            <p:nvPr/>
          </p:nvPicPr>
          <p:blipFill>
            <a:blip r:embed="rId11"/>
            <a:stretch/>
          </p:blipFill>
          <p:spPr bwMode="auto">
            <a:xfrm flipH="0" flipV="0">
              <a:off x="1123526" y="1436791"/>
              <a:ext cx="496758" cy="488338"/>
            </a:xfrm>
            <a:prstGeom prst="rect">
              <a:avLst/>
            </a:prstGeom>
          </p:spPr>
        </p:pic>
        <p:sp>
          <p:nvSpPr>
            <p:cNvPr id="54606844" name=""/>
            <p:cNvSpPr txBox="1"/>
            <p:nvPr/>
          </p:nvSpPr>
          <p:spPr bwMode="auto">
            <a:xfrm flipH="0" flipV="0">
              <a:off x="894400" y="2095074"/>
              <a:ext cx="933349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sz="1200" i="1"/>
                <a:t>Task</a:t>
              </a:r>
              <a:r>
                <a:rPr lang="vi-VN" sz="1200" i="1"/>
                <a:t> t</a:t>
              </a:r>
              <a:endParaRPr sz="1200" i="1"/>
            </a:p>
          </p:txBody>
        </p:sp>
        <p:sp>
          <p:nvSpPr>
            <p:cNvPr id="831262525" name=""/>
            <p:cNvSpPr/>
            <p:nvPr/>
          </p:nvSpPr>
          <p:spPr bwMode="auto">
            <a:xfrm flipH="0" flipV="0">
              <a:off x="3998561" y="1561158"/>
              <a:ext cx="2337133" cy="851551"/>
            </a:xfrm>
            <a:prstGeom prst="flowChartAlternateProcess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600">
                  <a:solidFill>
                    <a:schemeClr val="tx1"/>
                  </a:solidFill>
                </a:rPr>
                <a:t>Feature</a:t>
              </a:r>
              <a:r>
                <a:rPr lang="vi-VN" sz="1600">
                  <a:solidFill>
                    <a:schemeClr val="tx1"/>
                  </a:solidFill>
                </a:rPr>
                <a:t> Extractor</a:t>
              </a:r>
              <a:r>
                <a:rPr lang="vi-VN" sz="1600" i="1">
                  <a:solidFill>
                    <a:schemeClr val="tx1"/>
                  </a:solidFill>
                </a:rPr>
                <a:t> F</a:t>
              </a:r>
              <a:r>
                <a:rPr lang="vi-VN" sz="1600" i="1" baseline="30000">
                  <a:solidFill>
                    <a:schemeClr val="tx1"/>
                  </a:solidFill>
                </a:rPr>
                <a:t>t</a:t>
              </a:r>
              <a:endParaRPr sz="1600">
                <a:solidFill>
                  <a:schemeClr val="tx1"/>
                </a:solidFill>
              </a:endParaRPr>
            </a:p>
          </p:txBody>
        </p:sp>
        <p:cxnSp>
          <p:nvCxnSpPr>
            <p:cNvPr id="1371022169" name=""/>
            <p:cNvCxnSpPr>
              <a:cxnSpLocks/>
            </p:cNvCxnSpPr>
            <p:nvPr/>
          </p:nvCxnSpPr>
          <p:spPr bwMode="auto">
            <a:xfrm rot="0" flipH="0" flipV="0">
              <a:off x="1827750" y="1848826"/>
              <a:ext cx="2126787" cy="23914"/>
            </a:xfrm>
            <a:prstGeom prst="line">
              <a:avLst/>
            </a:prstGeom>
            <a:ln w="3809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513429" name=""/>
            <p:cNvCxnSpPr>
              <a:cxnSpLocks/>
            </p:cNvCxnSpPr>
            <p:nvPr/>
          </p:nvCxnSpPr>
          <p:spPr bwMode="auto">
            <a:xfrm rot="0" flipH="0" flipV="0">
              <a:off x="6335695" y="1848826"/>
              <a:ext cx="963870" cy="0"/>
            </a:xfrm>
            <a:prstGeom prst="line">
              <a:avLst/>
            </a:prstGeom>
            <a:ln w="3809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444103" name=""/>
            <p:cNvSpPr txBox="1"/>
            <p:nvPr/>
          </p:nvSpPr>
          <p:spPr bwMode="auto">
            <a:xfrm flipH="0" flipV="0">
              <a:off x="2411294" y="1506376"/>
              <a:ext cx="95969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/>
                <a:t>forward</a:t>
              </a:r>
              <a:endParaRPr sz="1600"/>
            </a:p>
          </p:txBody>
        </p:sp>
        <p:sp>
          <p:nvSpPr>
            <p:cNvPr id="1639006166" name=""/>
            <p:cNvSpPr/>
            <p:nvPr/>
          </p:nvSpPr>
          <p:spPr bwMode="auto">
            <a:xfrm flipH="0" flipV="0">
              <a:off x="7333729" y="1172758"/>
              <a:ext cx="1869280" cy="119699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ctr">
                <a:defRPr/>
              </a:pPr>
              <a:r>
                <a:rPr>
                  <a:solidFill>
                    <a:schemeClr val="tx1"/>
                  </a:solidFill>
                </a:rPr>
                <a:t>Feature</a:t>
              </a:r>
              <a:r>
                <a:rPr lang="vi-VN">
                  <a:solidFill>
                    <a:schemeClr val="tx1"/>
                  </a:solidFill>
                </a:rPr>
                <a:t> Maps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18015261" name=""/>
            <p:cNvSpPr txBox="1"/>
            <p:nvPr/>
          </p:nvSpPr>
          <p:spPr bwMode="auto">
            <a:xfrm flipH="0" flipV="0">
              <a:off x="6339866" y="1472859"/>
              <a:ext cx="95969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/>
                <a:t>forward</a:t>
              </a:r>
              <a:endParaRPr sz="1600"/>
            </a:p>
          </p:txBody>
        </p:sp>
        <p:sp>
          <p:nvSpPr>
            <p:cNvPr id="767323452" name=""/>
            <p:cNvSpPr/>
            <p:nvPr/>
          </p:nvSpPr>
          <p:spPr bwMode="auto">
            <a:xfrm flipH="0" flipV="0">
              <a:off x="4520808" y="0"/>
              <a:ext cx="1600143" cy="9167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>
                  <a:solidFill>
                    <a:schemeClr val="tx1"/>
                  </a:solidFill>
                </a:rPr>
                <a:t>Hearding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1727626518" name=""/>
            <p:cNvCxnSpPr>
              <a:cxnSpLocks/>
              <a:stCxn id="767323452" idx="2"/>
            </p:cNvCxnSpPr>
            <p:nvPr/>
          </p:nvCxnSpPr>
          <p:spPr bwMode="auto">
            <a:xfrm rot="10799990" flipH="0" flipV="0">
              <a:off x="1858409" y="432084"/>
              <a:ext cx="2662398" cy="26305"/>
            </a:xfrm>
            <a:prstGeom prst="line">
              <a:avLst/>
            </a:prstGeom>
            <a:ln w="28575" cap="flat" cmpd="sng" algn="ctr">
              <a:solidFill>
                <a:srgbClr val="FFC000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135733" name=""/>
            <p:cNvCxnSpPr>
              <a:cxnSpLocks/>
              <a:stCxn id="1639006166" idx="0"/>
              <a:endCxn id="767323452" idx="6"/>
            </p:cNvCxnSpPr>
            <p:nvPr/>
          </p:nvCxnSpPr>
          <p:spPr bwMode="auto">
            <a:xfrm rot="16199969" flipH="0" flipV="1">
              <a:off x="6837477" y="-258134"/>
              <a:ext cx="714367" cy="2147417"/>
            </a:xfrm>
            <a:prstGeom prst="bentConnector2">
              <a:avLst/>
            </a:prstGeom>
            <a:ln w="28575" cap="flat" cmpd="sng" algn="ctr">
              <a:solidFill>
                <a:schemeClr val="accent6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41607" name=""/>
            <p:cNvCxnSpPr>
              <a:cxnSpLocks/>
              <a:endCxn id="767323452" idx="4"/>
            </p:cNvCxnSpPr>
            <p:nvPr/>
          </p:nvCxnSpPr>
          <p:spPr bwMode="auto">
            <a:xfrm rot="0" flipH="0" flipV="1">
              <a:off x="1846503" y="916781"/>
              <a:ext cx="3474376" cy="277303"/>
            </a:xfrm>
            <a:prstGeom prst="bentConnector2">
              <a:avLst/>
            </a:prstGeom>
            <a:ln w="28575" cap="flat" cmpd="sng" algn="ctr">
              <a:solidFill>
                <a:schemeClr val="accent6"/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216184" name=""/>
          <p:cNvSpPr/>
          <p:nvPr/>
        </p:nvSpPr>
        <p:spPr bwMode="auto">
          <a:xfrm flipH="0" flipV="0">
            <a:off x="4720218" y="1054406"/>
            <a:ext cx="5877562" cy="4684406"/>
          </a:xfrm>
          <a:prstGeom prst="rect">
            <a:avLst/>
          </a:prstGeom>
          <a:noFill/>
          <a:ln w="19049" cap="flat" cmpd="sng" algn="ctr">
            <a:solidFill>
              <a:srgbClr val="FFC00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 algn="ctr">
              <a:defRPr/>
            </a:pPr>
            <a:r>
              <a:rPr lang="vi-VN" sz="2400">
                <a:solidFill>
                  <a:schemeClr val="tx1"/>
                </a:solidFill>
              </a:rPr>
              <a:t>Classifer Kolmogorov-Arnold Network</a:t>
            </a:r>
            <a:endParaRPr sz="2400">
              <a:solidFill>
                <a:schemeClr val="tx1"/>
              </a:solidFill>
            </a:endParaRPr>
          </a:p>
        </p:txBody>
      </p:sp>
      <p:cxnSp>
        <p:nvCxnSpPr>
          <p:cNvPr id="385017403" name=""/>
          <p:cNvCxnSpPr>
            <a:cxnSpLocks/>
          </p:cNvCxnSpPr>
          <p:nvPr/>
        </p:nvCxnSpPr>
        <p:spPr bwMode="auto">
          <a:xfrm rot="0" flipH="0" flipV="0">
            <a:off x="3454031" y="3396249"/>
            <a:ext cx="1266187" cy="360"/>
          </a:xfrm>
          <a:prstGeom prst="line">
            <a:avLst/>
          </a:prstGeom>
          <a:ln w="380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2793367" name=""/>
          <p:cNvSpPr txBox="1"/>
          <p:nvPr/>
        </p:nvSpPr>
        <p:spPr bwMode="auto">
          <a:xfrm flipH="0" flipV="0">
            <a:off x="3598454" y="3060249"/>
            <a:ext cx="977699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training</a:t>
            </a:r>
            <a:endParaRPr sz="1600"/>
          </a:p>
        </p:txBody>
      </p:sp>
      <p:sp>
        <p:nvSpPr>
          <p:cNvPr id="398887156" name=""/>
          <p:cNvSpPr/>
          <p:nvPr/>
        </p:nvSpPr>
        <p:spPr bwMode="auto">
          <a:xfrm flipH="0" flipV="0">
            <a:off x="4962234" y="1966969"/>
            <a:ext cx="361077" cy="4253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001050" name=""/>
          <p:cNvSpPr/>
          <p:nvPr/>
        </p:nvSpPr>
        <p:spPr bwMode="auto">
          <a:xfrm flipH="0" flipV="0">
            <a:off x="4961694" y="3183956"/>
            <a:ext cx="361077" cy="4253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920065" name=""/>
          <p:cNvSpPr/>
          <p:nvPr/>
        </p:nvSpPr>
        <p:spPr bwMode="auto">
          <a:xfrm flipH="0" flipV="0">
            <a:off x="4961694" y="4554581"/>
            <a:ext cx="361077" cy="4253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820181" name=""/>
          <p:cNvSpPr/>
          <p:nvPr/>
        </p:nvSpPr>
        <p:spPr bwMode="auto">
          <a:xfrm flipH="0" flipV="0">
            <a:off x="5738812" y="1488281"/>
            <a:ext cx="453656" cy="47868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2000"/>
          </a:p>
        </p:txBody>
      </p:sp>
      <p:sp>
        <p:nvSpPr>
          <p:cNvPr id="70552320" name=""/>
          <p:cNvSpPr/>
          <p:nvPr/>
        </p:nvSpPr>
        <p:spPr bwMode="auto">
          <a:xfrm flipH="0" flipV="0">
            <a:off x="5740218" y="3558055"/>
            <a:ext cx="452249" cy="4167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12686" name=""/>
          <p:cNvSpPr/>
          <p:nvPr/>
        </p:nvSpPr>
        <p:spPr bwMode="auto">
          <a:xfrm flipH="0" flipV="0">
            <a:off x="5741624" y="2851889"/>
            <a:ext cx="450843" cy="4167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0241973" name=""/>
          <p:cNvSpPr/>
          <p:nvPr/>
        </p:nvSpPr>
        <p:spPr bwMode="auto">
          <a:xfrm flipH="0" flipV="0">
            <a:off x="5741624" y="2250281"/>
            <a:ext cx="450843" cy="4167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12620" name=""/>
          <p:cNvSpPr/>
          <p:nvPr/>
        </p:nvSpPr>
        <p:spPr bwMode="auto">
          <a:xfrm flipH="0" flipV="0">
            <a:off x="5738812" y="4928680"/>
            <a:ext cx="453656" cy="41671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375518" name=""/>
          <p:cNvSpPr/>
          <p:nvPr/>
        </p:nvSpPr>
        <p:spPr bwMode="auto">
          <a:xfrm flipH="0" flipV="0">
            <a:off x="5738812" y="4126414"/>
            <a:ext cx="453656" cy="48130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  <a:stCxn id="398887156" idx="6"/>
            <a:endCxn id="1977820181" idx="2"/>
          </p:cNvCxnSpPr>
          <p:nvPr/>
        </p:nvCxnSpPr>
        <p:spPr bwMode="auto">
          <a:xfrm rot="0" flipH="0" flipV="1">
            <a:off x="5323312" y="1727625"/>
            <a:ext cx="415499" cy="451996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360910" name=""/>
          <p:cNvCxnSpPr>
            <a:cxnSpLocks/>
            <a:stCxn id="1400241973" idx="2"/>
            <a:endCxn id="398887156" idx="6"/>
          </p:cNvCxnSpPr>
          <p:nvPr/>
        </p:nvCxnSpPr>
        <p:spPr bwMode="auto">
          <a:xfrm rot="10799990" flipH="0" flipV="0">
            <a:off x="5323312" y="2179621"/>
            <a:ext cx="418312" cy="279018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385337" name=""/>
          <p:cNvCxnSpPr>
            <a:cxnSpLocks/>
            <a:stCxn id="1604001050" idx="6"/>
            <a:endCxn id="80412686" idx="2"/>
          </p:cNvCxnSpPr>
          <p:nvPr/>
        </p:nvCxnSpPr>
        <p:spPr bwMode="auto">
          <a:xfrm rot="0" flipH="0" flipV="1">
            <a:off x="5322773" y="3060249"/>
            <a:ext cx="418851" cy="336359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902508" name=""/>
          <p:cNvCxnSpPr>
            <a:cxnSpLocks/>
            <a:endCxn id="1604001050" idx="6"/>
          </p:cNvCxnSpPr>
          <p:nvPr/>
        </p:nvCxnSpPr>
        <p:spPr bwMode="auto">
          <a:xfrm rot="10799990" flipH="0" flipV="0">
            <a:off x="5322773" y="3396609"/>
            <a:ext cx="418054" cy="306234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631114" name=""/>
          <p:cNvCxnSpPr>
            <a:cxnSpLocks/>
            <a:stCxn id="709375518" idx="2"/>
            <a:endCxn id="713920065" idx="6"/>
          </p:cNvCxnSpPr>
          <p:nvPr/>
        </p:nvCxnSpPr>
        <p:spPr bwMode="auto">
          <a:xfrm rot="10799990" flipH="0" flipV="1">
            <a:off x="5322773" y="4367066"/>
            <a:ext cx="416039" cy="400167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843560" name=""/>
          <p:cNvCxnSpPr>
            <a:cxnSpLocks/>
            <a:stCxn id="713920065" idx="6"/>
            <a:endCxn id="24812620" idx="2"/>
          </p:cNvCxnSpPr>
          <p:nvPr/>
        </p:nvCxnSpPr>
        <p:spPr bwMode="auto">
          <a:xfrm rot="0" flipH="0" flipV="0">
            <a:off x="5322773" y="4767234"/>
            <a:ext cx="416039" cy="369805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651594" name=""/>
          <p:cNvSpPr/>
          <p:nvPr/>
        </p:nvSpPr>
        <p:spPr bwMode="auto">
          <a:xfrm flipH="0" flipV="0">
            <a:off x="7063267" y="2326081"/>
            <a:ext cx="415076" cy="471263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261947" name=""/>
          <p:cNvSpPr/>
          <p:nvPr/>
        </p:nvSpPr>
        <p:spPr bwMode="auto">
          <a:xfrm flipH="0" flipV="0">
            <a:off x="7051312" y="3968851"/>
            <a:ext cx="427030" cy="495992"/>
          </a:xfrm>
          <a:prstGeom prst="ellips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1740146141" name=""/>
          <p:cNvCxnSpPr>
            <a:cxnSpLocks/>
            <a:stCxn id="1977820181" idx="6"/>
            <a:endCxn id="425651594" idx="2"/>
          </p:cNvCxnSpPr>
          <p:nvPr/>
        </p:nvCxnSpPr>
        <p:spPr bwMode="auto">
          <a:xfrm rot="0" flipH="0" flipV="0">
            <a:off x="6192468" y="1727625"/>
            <a:ext cx="870798" cy="834087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208415" name=""/>
          <p:cNvCxnSpPr>
            <a:cxnSpLocks/>
            <a:stCxn id="80412686" idx="6"/>
            <a:endCxn id="425651594" idx="2"/>
          </p:cNvCxnSpPr>
          <p:nvPr/>
        </p:nvCxnSpPr>
        <p:spPr bwMode="auto">
          <a:xfrm rot="0" flipH="0" flipV="1">
            <a:off x="6192468" y="2561713"/>
            <a:ext cx="870798" cy="498535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079276" name=""/>
          <p:cNvCxnSpPr>
            <a:cxnSpLocks/>
            <a:stCxn id="709375518" idx="6"/>
            <a:endCxn id="425651594" idx="2"/>
          </p:cNvCxnSpPr>
          <p:nvPr/>
        </p:nvCxnSpPr>
        <p:spPr bwMode="auto">
          <a:xfrm rot="0" flipH="0" flipV="1">
            <a:off x="6192468" y="2561713"/>
            <a:ext cx="870798" cy="1805353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028110" name=""/>
          <p:cNvCxnSpPr>
            <a:cxnSpLocks/>
            <a:stCxn id="1400241973" idx="6"/>
            <a:endCxn id="1674261947" idx="2"/>
          </p:cNvCxnSpPr>
          <p:nvPr/>
        </p:nvCxnSpPr>
        <p:spPr bwMode="auto">
          <a:xfrm rot="0" flipH="0" flipV="0">
            <a:off x="6192468" y="2458640"/>
            <a:ext cx="858843" cy="1758206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498938" name=""/>
          <p:cNvCxnSpPr>
            <a:cxnSpLocks/>
            <a:stCxn id="70552320" idx="6"/>
            <a:endCxn id="1674261947" idx="2"/>
          </p:cNvCxnSpPr>
          <p:nvPr/>
        </p:nvCxnSpPr>
        <p:spPr bwMode="auto">
          <a:xfrm rot="0" flipH="0" flipV="0">
            <a:off x="6192468" y="3766414"/>
            <a:ext cx="858843" cy="450432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564400" name=""/>
          <p:cNvCxnSpPr>
            <a:cxnSpLocks/>
            <a:stCxn id="24812620" idx="5"/>
            <a:endCxn id="1674261947" idx="2"/>
          </p:cNvCxnSpPr>
          <p:nvPr/>
        </p:nvCxnSpPr>
        <p:spPr bwMode="auto">
          <a:xfrm rot="5399978" flipH="1" flipV="1">
            <a:off x="6054909" y="4287969"/>
            <a:ext cx="1067524" cy="925279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425182" name=""/>
          <p:cNvSpPr/>
          <p:nvPr/>
        </p:nvSpPr>
        <p:spPr bwMode="auto">
          <a:xfrm flipH="0" flipV="0">
            <a:off x="7979812" y="2311348"/>
            <a:ext cx="404812" cy="4628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62195856" name=""/>
          <p:cNvSpPr/>
          <p:nvPr/>
        </p:nvSpPr>
        <p:spPr bwMode="auto">
          <a:xfrm flipH="0" flipV="0">
            <a:off x="9015656" y="3183956"/>
            <a:ext cx="404812" cy="462807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9281114" name=""/>
          <p:cNvSpPr/>
          <p:nvPr/>
        </p:nvSpPr>
        <p:spPr bwMode="auto">
          <a:xfrm flipH="0" flipV="0">
            <a:off x="7979812" y="3983922"/>
            <a:ext cx="404812" cy="4628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03711205" name=""/>
          <p:cNvCxnSpPr>
            <a:cxnSpLocks/>
            <a:stCxn id="425651594" idx="6"/>
            <a:endCxn id="160425182" idx="2"/>
          </p:cNvCxnSpPr>
          <p:nvPr/>
        </p:nvCxnSpPr>
        <p:spPr bwMode="auto">
          <a:xfrm rot="0" flipH="0" flipV="1">
            <a:off x="7478343" y="2542752"/>
            <a:ext cx="501468" cy="18960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409400" name=""/>
          <p:cNvCxnSpPr>
            <a:cxnSpLocks/>
            <a:stCxn id="1674261947" idx="6"/>
            <a:endCxn id="989281114" idx="2"/>
          </p:cNvCxnSpPr>
          <p:nvPr/>
        </p:nvCxnSpPr>
        <p:spPr bwMode="auto">
          <a:xfrm rot="0" flipH="0" flipV="1">
            <a:off x="7478343" y="4216086"/>
            <a:ext cx="501468" cy="0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512579" name=""/>
          <p:cNvCxnSpPr>
            <a:cxnSpLocks/>
            <a:stCxn id="989281114" idx="6"/>
            <a:endCxn id="1462195856" idx="2"/>
          </p:cNvCxnSpPr>
          <p:nvPr/>
        </p:nvCxnSpPr>
        <p:spPr bwMode="auto">
          <a:xfrm rot="0" flipH="0" flipV="1">
            <a:off x="8384624" y="3415360"/>
            <a:ext cx="631031" cy="799965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225891" name=""/>
          <p:cNvCxnSpPr>
            <a:cxnSpLocks/>
            <a:stCxn id="160425182" idx="6"/>
            <a:endCxn id="1462195856" idx="2"/>
          </p:cNvCxnSpPr>
          <p:nvPr/>
        </p:nvCxnSpPr>
        <p:spPr bwMode="auto">
          <a:xfrm rot="0" flipH="0" flipV="0">
            <a:off x="8384624" y="2542752"/>
            <a:ext cx="631031" cy="872607"/>
          </a:xfrm>
          <a:prstGeom prst="line">
            <a:avLst/>
          </a:prstGeom>
          <a:ln w="253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580826" name=""/>
          <p:cNvGrpSpPr/>
          <p:nvPr/>
        </p:nvGrpSpPr>
        <p:grpSpPr bwMode="auto">
          <a:xfrm>
            <a:off x="727499" y="1928648"/>
            <a:ext cx="2726530" cy="2928937"/>
            <a:chOff x="0" y="0"/>
            <a:chExt cx="2726530" cy="2928937"/>
          </a:xfrm>
        </p:grpSpPr>
        <p:sp>
          <p:nvSpPr>
            <p:cNvPr id="1334177206" name=""/>
            <p:cNvSpPr/>
            <p:nvPr/>
          </p:nvSpPr>
          <p:spPr bwMode="auto">
            <a:xfrm flipH="0" flipV="0">
              <a:off x="416718" y="238124"/>
              <a:ext cx="1976437" cy="1047749"/>
            </a:xfrm>
            <a:prstGeom prst="rect">
              <a:avLst/>
            </a:prstGeom>
            <a:solidFill>
              <a:schemeClr val="accent1"/>
            </a:solidFill>
            <a:ln w="19049" cap="flat" cmpd="sng" algn="ctr">
              <a:solidFill>
                <a:srgbClr val="43739E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>
                  <a:solidFill>
                    <a:schemeClr val="tx1"/>
                  </a:solidFill>
                </a:rPr>
                <a:t>Exem</a:t>
              </a:r>
              <a:r>
                <a:rPr lang="vi-VN">
                  <a:solidFill>
                    <a:schemeClr val="tx1"/>
                  </a:solidFill>
                </a:rPr>
                <a:t>plar-Set </a:t>
              </a:r>
              <a:r>
                <a:rPr lang="en-US" sz="1800" b="0" i="1" u="none" strike="noStrike" cap="none" spc="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ε</a:t>
              </a:r>
              <a:r>
                <a:rPr lang="en-US" sz="1800" b="0" i="1" u="none" strike="noStrike" cap="none" spc="0" baseline="300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</a:t>
              </a:r>
              <a:r>
                <a:rPr lang="vi-VN" baseline="30000">
                  <a:solidFill>
                    <a:schemeClr val="tx1"/>
                  </a:solidFill>
                </a:rPr>
                <a:t>-1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5751551" name=""/>
            <p:cNvSpPr/>
            <p:nvPr/>
          </p:nvSpPr>
          <p:spPr bwMode="auto">
            <a:xfrm flipH="0" flipV="0">
              <a:off x="416718" y="1644468"/>
              <a:ext cx="1976437" cy="1047749"/>
            </a:xfrm>
            <a:prstGeom prst="rect">
              <a:avLst/>
            </a:prstGeom>
            <a:solidFill>
              <a:srgbClr val="FF0000"/>
            </a:solidFill>
            <a:ln w="19049" cap="flat" cmpd="sng" algn="ctr">
              <a:solidFill>
                <a:srgbClr val="43739E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endParaRPr sz="180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Exem</a:t>
              </a:r>
              <a:r>
                <a:rPr lang="vi-VN" sz="1800" b="0" i="0" u="none" strike="noStrike" cap="none" spc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plar-Set </a:t>
              </a:r>
              <a:r>
                <a:rPr lang="en-US" sz="1800" b="0" i="1" u="none" strike="noStrike" cap="none" spc="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ε</a:t>
              </a:r>
              <a:r>
                <a:rPr lang="en-US" sz="1800" b="0" i="1" u="none" strike="noStrike" cap="none" spc="0" baseline="30000">
                  <a:solidFill>
                    <a:schemeClr val="tx1"/>
                  </a:solidFill>
                  <a:latin typeface="Arial"/>
                  <a:ea typeface="Arial"/>
                  <a:cs typeface="Arial"/>
                </a:rPr>
                <a:t>t</a:t>
              </a:r>
              <a:endParaRPr lang="vi-VN" sz="1800" b="0" i="0" u="none" strike="noStrike" cap="none" spc="0" baseline="3000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604206601" name=""/>
            <p:cNvSpPr/>
            <p:nvPr/>
          </p:nvSpPr>
          <p:spPr bwMode="auto">
            <a:xfrm flipH="0" flipV="0">
              <a:off x="0" y="0"/>
              <a:ext cx="2726530" cy="2928937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0" name=""/>
          <p:cNvCxnSpPr>
            <a:cxnSpLocks/>
            <a:stCxn id="1462195856" idx="6"/>
          </p:cNvCxnSpPr>
          <p:nvPr/>
        </p:nvCxnSpPr>
        <p:spPr bwMode="auto">
          <a:xfrm rot="0" flipH="0" flipV="0">
            <a:off x="9420468" y="3422180"/>
            <a:ext cx="796312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327721" name=""/>
          <p:cNvSpPr txBox="1"/>
          <p:nvPr/>
        </p:nvSpPr>
        <p:spPr bwMode="auto">
          <a:xfrm flipH="0" flipV="0">
            <a:off x="7097882" y="2359872"/>
            <a:ext cx="345846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∑</a:t>
            </a:r>
            <a:endParaRPr/>
          </a:p>
        </p:txBody>
      </p:sp>
      <p:sp>
        <p:nvSpPr>
          <p:cNvPr id="263710595" name=""/>
          <p:cNvSpPr txBox="1"/>
          <p:nvPr/>
        </p:nvSpPr>
        <p:spPr bwMode="auto">
          <a:xfrm flipH="0" flipV="0">
            <a:off x="7091904" y="4033967"/>
            <a:ext cx="345846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∑</a:t>
            </a:r>
            <a:endParaRPr/>
          </a:p>
        </p:txBody>
      </p:sp>
      <p:sp>
        <p:nvSpPr>
          <p:cNvPr id="1942912253" name=""/>
          <p:cNvSpPr txBox="1"/>
          <p:nvPr/>
        </p:nvSpPr>
        <p:spPr bwMode="auto">
          <a:xfrm flipH="0" flipV="0">
            <a:off x="9074621" y="3228069"/>
            <a:ext cx="345846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∑</a:t>
            </a:r>
            <a:endParaRPr/>
          </a:p>
        </p:txBody>
      </p:sp>
      <p:pic>
        <p:nvPicPr>
          <p:cNvPr id="18083906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87749" y="1608900"/>
            <a:ext cx="357187" cy="237449"/>
          </a:xfrm>
          <a:prstGeom prst="rect">
            <a:avLst/>
          </a:prstGeom>
        </p:spPr>
      </p:pic>
      <p:pic>
        <p:nvPicPr>
          <p:cNvPr id="4666806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003624" y="4098122"/>
            <a:ext cx="357187" cy="237449"/>
          </a:xfrm>
          <a:prstGeom prst="rect">
            <a:avLst/>
          </a:prstGeom>
        </p:spPr>
      </p:pic>
      <p:pic>
        <p:nvPicPr>
          <p:cNvPr id="20797814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787749" y="2319131"/>
            <a:ext cx="308250" cy="250226"/>
          </a:xfrm>
          <a:prstGeom prst="rect">
            <a:avLst/>
          </a:prstGeom>
        </p:spPr>
      </p:pic>
      <p:pic>
        <p:nvPicPr>
          <p:cNvPr id="11249931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028093" y="2416773"/>
            <a:ext cx="308250" cy="250226"/>
          </a:xfrm>
          <a:prstGeom prst="rect">
            <a:avLst/>
          </a:prstGeom>
        </p:spPr>
      </p:pic>
      <p:pic>
        <p:nvPicPr>
          <p:cNvPr id="18022557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0799990" flipH="0" flipV="0">
            <a:off x="5787749" y="3646764"/>
            <a:ext cx="308250" cy="250226"/>
          </a:xfrm>
          <a:prstGeom prst="rect">
            <a:avLst/>
          </a:prstGeom>
        </p:spPr>
      </p:pic>
      <p:pic>
        <p:nvPicPr>
          <p:cNvPr id="58870948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812921" y="5011926"/>
            <a:ext cx="308250" cy="250226"/>
          </a:xfrm>
          <a:prstGeom prst="rect">
            <a:avLst/>
          </a:prstGeom>
        </p:spPr>
      </p:pic>
      <p:pic>
        <p:nvPicPr>
          <p:cNvPr id="136594409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796102" y="2897130"/>
            <a:ext cx="325068" cy="286825"/>
          </a:xfrm>
          <a:prstGeom prst="rect">
            <a:avLst/>
          </a:prstGeom>
        </p:spPr>
      </p:pic>
      <p:pic>
        <p:nvPicPr>
          <p:cNvPr id="43195339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10799990" flipH="0" flipV="0">
            <a:off x="5787749" y="4216847"/>
            <a:ext cx="325068" cy="286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17697148" name=""/>
          <p:cNvGrpSpPr/>
          <p:nvPr/>
        </p:nvGrpSpPr>
        <p:grpSpPr bwMode="auto">
          <a:xfrm>
            <a:off x="965624" y="2012155"/>
            <a:ext cx="9299671" cy="3262312"/>
            <a:chOff x="0" y="0"/>
            <a:chExt cx="9299671" cy="3262312"/>
          </a:xfrm>
        </p:grpSpPr>
        <p:sp>
          <p:nvSpPr>
            <p:cNvPr id="589175819" name=""/>
            <p:cNvSpPr/>
            <p:nvPr/>
          </p:nvSpPr>
          <p:spPr bwMode="auto">
            <a:xfrm flipH="0" flipV="0">
              <a:off x="333374" y="1559718"/>
              <a:ext cx="1904999" cy="12977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>
                  <a:solidFill>
                    <a:schemeClr val="tx1"/>
                  </a:solidFill>
                </a:rPr>
                <a:t>Test</a:t>
              </a:r>
              <a:r>
                <a:rPr lang="vi-VN">
                  <a:solidFill>
                    <a:schemeClr val="tx1"/>
                  </a:solidFill>
                </a:rPr>
                <a:t> dataset t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34839773" name=""/>
            <p:cNvSpPr/>
            <p:nvPr/>
          </p:nvSpPr>
          <p:spPr bwMode="auto">
            <a:xfrm flipH="0" flipV="0">
              <a:off x="333374" y="261937"/>
              <a:ext cx="1904999" cy="1297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>
                  <a:solidFill>
                    <a:schemeClr val="tx1"/>
                  </a:solidFill>
                </a:rPr>
                <a:t>Test</a:t>
              </a:r>
              <a:r>
                <a:rPr lang="vi-VN">
                  <a:solidFill>
                    <a:schemeClr val="tx1"/>
                  </a:solidFill>
                </a:rPr>
                <a:t> dataset t</a:t>
              </a:r>
              <a:r>
                <a:rPr lang="vi-VN">
                  <a:solidFill>
                    <a:schemeClr val="tx1"/>
                  </a:solidFill>
                </a:rPr>
                <a:t>-1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732526677" name=""/>
            <p:cNvSpPr/>
            <p:nvPr/>
          </p:nvSpPr>
          <p:spPr bwMode="auto">
            <a:xfrm flipH="0" flipV="0">
              <a:off x="0" y="0"/>
              <a:ext cx="2488405" cy="3262312"/>
            </a:xfrm>
            <a:prstGeom prst="rect">
              <a:avLst/>
            </a:prstGeom>
            <a:noFill/>
            <a:ln w="28575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25967584" name=""/>
            <p:cNvSpPr/>
            <p:nvPr/>
          </p:nvSpPr>
          <p:spPr bwMode="auto">
            <a:xfrm flipH="0" flipV="0">
              <a:off x="3678515" y="1006077"/>
              <a:ext cx="1952624" cy="11489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800">
                  <a:solidFill>
                    <a:schemeClr val="tx1"/>
                  </a:solidFill>
                </a:rPr>
                <a:t>Classifier</a:t>
              </a:r>
              <a:r>
                <a:rPr lang="vi-VN" sz="1800">
                  <a:solidFill>
                    <a:schemeClr val="tx1"/>
                  </a:solidFill>
                </a:rPr>
                <a:t> KAN</a:t>
              </a:r>
              <a:endParaRPr sz="1800">
                <a:solidFill>
                  <a:schemeClr val="tx1"/>
                </a:solidFill>
              </a:endParaRPr>
            </a:p>
          </p:txBody>
        </p:sp>
        <p:cxnSp>
          <p:nvCxnSpPr>
            <p:cNvPr id="453083458" name=""/>
            <p:cNvCxnSpPr>
              <a:cxnSpLocks/>
            </p:cNvCxnSpPr>
            <p:nvPr/>
          </p:nvCxnSpPr>
          <p:spPr bwMode="auto">
            <a:xfrm rot="0" flipH="0" flipV="0">
              <a:off x="2488405" y="1631156"/>
              <a:ext cx="1190109" cy="0"/>
            </a:xfrm>
            <a:prstGeom prst="line">
              <a:avLst/>
            </a:prstGeom>
            <a:ln w="38099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9748263" name=""/>
            <p:cNvSpPr/>
            <p:nvPr/>
          </p:nvSpPr>
          <p:spPr bwMode="auto">
            <a:xfrm flipH="0" flipV="0">
              <a:off x="6466499" y="190499"/>
              <a:ext cx="2738437" cy="97631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>
                  <a:solidFill>
                    <a:schemeClr val="tx1"/>
                  </a:solidFill>
                </a:rPr>
                <a:t>Node</a:t>
              </a:r>
              <a:r>
                <a:rPr lang="vi-VN">
                  <a:solidFill>
                    <a:schemeClr val="tx1"/>
                  </a:solidFill>
                </a:rPr>
                <a:t> Model t</a:t>
              </a:r>
              <a:r>
                <a:rPr lang="vi-VN">
                  <a:solidFill>
                    <a:schemeClr val="tx1"/>
                  </a:solidFill>
                </a:rPr>
                <a:t>-1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37237189" name=""/>
            <p:cNvSpPr/>
            <p:nvPr/>
          </p:nvSpPr>
          <p:spPr bwMode="auto">
            <a:xfrm flipH="0" flipV="0">
              <a:off x="6561234" y="1860351"/>
              <a:ext cx="2738437" cy="97631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>
                  <a:solidFill>
                    <a:schemeClr val="tx1"/>
                  </a:solidFill>
                </a:rPr>
                <a:t>Node</a:t>
              </a:r>
              <a:r>
                <a:rPr lang="vi-VN">
                  <a:solidFill>
                    <a:schemeClr val="tx1"/>
                  </a:solidFill>
                </a:rPr>
                <a:t> Model t</a:t>
              </a:r>
              <a:endParaRPr>
                <a:solidFill>
                  <a:schemeClr val="tx1"/>
                </a:solidFill>
              </a:endParaRPr>
            </a:p>
          </p:txBody>
        </p:sp>
        <p:cxnSp>
          <p:nvCxnSpPr>
            <p:cNvPr id="0" name=""/>
            <p:cNvCxnSpPr>
              <a:cxnSpLocks/>
              <a:stCxn id="1425967584" idx="3"/>
              <a:endCxn id="909748263" idx="1"/>
            </p:cNvCxnSpPr>
            <p:nvPr/>
          </p:nvCxnSpPr>
          <p:spPr bwMode="auto">
            <a:xfrm rot="0" flipH="0" flipV="1">
              <a:off x="5631140" y="678656"/>
              <a:ext cx="835359" cy="901898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ysDash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9662993" name=""/>
            <p:cNvCxnSpPr>
              <a:cxnSpLocks/>
              <a:stCxn id="1425967584" idx="3"/>
              <a:endCxn id="737237189" idx="1"/>
            </p:cNvCxnSpPr>
            <p:nvPr/>
          </p:nvCxnSpPr>
          <p:spPr bwMode="auto">
            <a:xfrm rot="0" flipH="0" flipV="0">
              <a:off x="5631140" y="1580554"/>
              <a:ext cx="930093" cy="767953"/>
            </a:xfrm>
            <a:prstGeom prst="line">
              <a:avLst/>
            </a:prstGeom>
            <a:ln w="28575" cap="flat" cmpd="sng" algn="ctr">
              <a:solidFill>
                <a:srgbClr val="FF0000">
                  <a:alpha val="67999"/>
                </a:srgbClr>
              </a:solidFill>
              <a:prstDash val="sysDash"/>
              <a:miter lim="800000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998978" name=""/>
            <p:cNvSpPr txBox="1"/>
            <p:nvPr/>
          </p:nvSpPr>
          <p:spPr bwMode="auto">
            <a:xfrm flipH="0" flipV="0">
              <a:off x="2488405" y="1254558"/>
              <a:ext cx="1141018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1600"/>
                <a:t>tes</a:t>
              </a:r>
              <a:r>
                <a:rPr lang="vi-VN" sz="1600"/>
                <a:t>ting</a:t>
              </a:r>
              <a:endParaRPr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2025-01-04T02:41:28Z</dcterms:modified>
</cp:coreProperties>
</file>