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8"/>
  </p:notesMasterIdLst>
  <p:sldIdLst>
    <p:sldId id="262" r:id="rId2"/>
    <p:sldId id="298" r:id="rId3"/>
    <p:sldId id="299" r:id="rId4"/>
    <p:sldId id="300" r:id="rId5"/>
    <p:sldId id="302" r:id="rId6"/>
    <p:sldId id="301"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297" r:id="rId35"/>
    <p:sldId id="257" r:id="rId36"/>
    <p:sldId id="260" r:id="rId37"/>
  </p:sldIdLst>
  <p:sldSz cx="9144000" cy="5143500" type="screen16x9"/>
  <p:notesSz cx="6858000" cy="9144000"/>
  <p:embeddedFontLst>
    <p:embeddedFont>
      <p:font typeface="Bahnschrift" panose="020B0502040204020203" pitchFamily="34" charset="0"/>
      <p:regular r:id="rId39"/>
      <p:bold r:id="rId40"/>
    </p:embeddedFont>
    <p:embeddedFont>
      <p:font typeface="Comfortaa" panose="020B0604020202020204" charset="0"/>
      <p:regular r:id="rId41"/>
      <p:bold r:id="rId42"/>
    </p:embeddedFont>
    <p:embeddedFont>
      <p:font typeface="Permanent Marker"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BCA0A-6A1D-4A7D-BAD7-732C4BA69656}">
  <a:tblStyle styleId="{6CBBCA0A-6A1D-4A7D-BAD7-732C4BA696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089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748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76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32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7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492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75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57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912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02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389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424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586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7191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43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925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120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895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242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800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03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25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891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678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933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219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742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98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32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708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64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1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IG_NUMBER_1_1_1">
    <p:spTree>
      <p:nvGrpSpPr>
        <p:cNvPr id="1"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94" name="Google Shape;94;p6"/>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a:endParaRPr/>
          </a:p>
        </p:txBody>
      </p:sp>
      <p:sp>
        <p:nvSpPr>
          <p:cNvPr id="95" name="Google Shape;95;p6"/>
          <p:cNvSpPr txBox="1">
            <a:spLocks noGrp="1"/>
          </p:cNvSpPr>
          <p:nvPr>
            <p:ph type="subTitle" idx="1"/>
          </p:nvPr>
        </p:nvSpPr>
        <p:spPr>
          <a:xfrm>
            <a:off x="1914750" y="1401975"/>
            <a:ext cx="5314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Bahnschrift" panose="020B0502040204020203" pitchFamily="34" charset="0"/>
              </a:rPr>
              <a:t>Chương 4: Phân tích thiết kế giao diện</a:t>
            </a:r>
            <a:endParaRPr>
              <a:latin typeface="Bahnschrift" panose="020B0502040204020203" pitchFamily="34"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114944"/>
            <a:ext cx="7804785" cy="4191019"/>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from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dựng điền đầy đủ các thông tin vào các ô textbox và nhấn nút “ Thêm ” hệ thống sẽ kiểm tra mã của nhân viên vừa nhập vào đã tồn tại trong cơ sở dữ liệu chưa nếu đã tồn tại thì hệ thống yêu cầu người sử dụng phải nhập lại mã, còn nếu chưa tồn tại mã nhân viên trong cơ sở dữ liệu thì khi đó thông tin của mã nhân viên mới sẽ được load lên DataGridview và lưu vào trong cơ sở dữ liệu.</a:t>
            </a:r>
          </a:p>
        </p:txBody>
      </p:sp>
    </p:spTree>
    <p:extLst>
      <p:ext uri="{BB962C8B-B14F-4D97-AF65-F5344CB8AC3E}">
        <p14:creationId xmlns:p14="http://schemas.microsoft.com/office/powerpoint/2010/main" val="344114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853013"/>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from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sửa một nhân viên ta chọn nhân viên cần sửa trong DataGridview khi đó các thông tin về nhân viên sẽ được load trở lại các ô textbox và ta sửa các thông tin của nhân viên. Khi sửa xong ta nhấn nút “Sửa” thì thông tin vừa sửa sẽ load lên DataGridview và lưu lại vào trong cơ sở dữ liệu.</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xóa một thông tin nhân viên thì ta chọn nhân viên cần xóa trên DataGridview và nhấn nút “Xóa” khi đó thông tin của nhân viên vừa xóa sẽ không còn trên DataGridview.</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nhấn vào nút “Làm Mới “thì toàn bộ các thông tin trên các ô textbox sẽ trở về rỗng và cho phép ta nhập vào thông tin một nhân viên mới.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form QL sản phẩm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382272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arn(inVertical)">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4.2.5 Form </a:t>
            </a:r>
            <a:r>
              <a:rPr lang="en-US" sz="1800">
                <a:latin typeface="Bahnschrift" panose="020B0502040204020203" pitchFamily="34" charset="0"/>
                <a:ea typeface="Times New Roman" panose="02020603050405020304" pitchFamily="18" charset="0"/>
              </a:rPr>
              <a:t>nhà cung cấp</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2F3D937-A5A7-662C-A7DC-B57EF477024F}"/>
              </a:ext>
            </a:extLst>
          </p:cNvPr>
          <p:cNvPicPr>
            <a:picLocks noChangeAspect="1"/>
          </p:cNvPicPr>
          <p:nvPr/>
        </p:nvPicPr>
        <p:blipFill>
          <a:blip r:embed="rId3"/>
          <a:stretch>
            <a:fillRect/>
          </a:stretch>
        </p:blipFill>
        <p:spPr>
          <a:xfrm>
            <a:off x="1885264" y="1431963"/>
            <a:ext cx="5373471" cy="3485494"/>
          </a:xfrm>
          <a:prstGeom prst="rect">
            <a:avLst/>
          </a:prstGeom>
        </p:spPr>
      </p:pic>
    </p:spTree>
    <p:extLst>
      <p:ext uri="{BB962C8B-B14F-4D97-AF65-F5344CB8AC3E}">
        <p14:creationId xmlns:p14="http://schemas.microsoft.com/office/powerpoint/2010/main" val="201163347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4191019"/>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dựng điền đầy đủ các thông tin vào các ô textbox và nhấn nút “ Thêm ” hệ thống sẽ kiểm tra mã của nhà cung cấp vừa nhập vào đã tồn tại trong cơ sở dữ liệu chưa nếu đã tồn tại thì hệ thống yêu cầu người sử dụng phải nhập lại mã, còn nếu chưa tồn tại mã nhà cung cấp trong cơ sở dữ liệu thì khi đó thông tin của mã nhà cung cấp mới sẽ được load lên DataGridview và lưu vào trong cơ sở dữ liệu.</a:t>
            </a:r>
          </a:p>
        </p:txBody>
      </p:sp>
    </p:spTree>
    <p:extLst>
      <p:ext uri="{BB962C8B-B14F-4D97-AF65-F5344CB8AC3E}">
        <p14:creationId xmlns:p14="http://schemas.microsoft.com/office/powerpoint/2010/main" val="305256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626851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sửa một nhà cung cấp ta chọn nhà cung cấp cần sửa trong DataGridview khi đó các thông tin về nhà cung cấp sẽ được load trở lại các ô textbox và ta sửa các thông tin của nhà cung cấp. Khi sửa xong ta nhấn nút “Sửa” thì thông tin vừa sửa sẽ load lên DataGridview và lưu lại vào trong cơ sở dữ liệu.</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xóa một thông tin nhà cung cấp thì ta chọn nhà cung cấp cần xóa trên DataGridview và nhấn nút “Xóa” khi đó thông tin của nhà cung cấp vừa xóa sẽ không còn trên DataGridview.</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nhấn vào nút “Làm Mới “thì toàn bộ các thông tin trên các ô textbox sẽ trở về rỗng và cho phép ta nhập vào thông tin một nhà cung cấp mới.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form QL sản phẩm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38835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arn(inVertical)">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4.2.6 Form hóa đơn nhập</a:t>
            </a: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A3E0D15-2C93-1E4C-D711-38228AA2AF89}"/>
              </a:ext>
            </a:extLst>
          </p:cNvPr>
          <p:cNvPicPr>
            <a:picLocks noChangeAspect="1"/>
          </p:cNvPicPr>
          <p:nvPr/>
        </p:nvPicPr>
        <p:blipFill>
          <a:blip r:embed="rId3"/>
          <a:stretch>
            <a:fillRect/>
          </a:stretch>
        </p:blipFill>
        <p:spPr>
          <a:xfrm>
            <a:off x="951995" y="1402182"/>
            <a:ext cx="7240010" cy="3362794"/>
          </a:xfrm>
          <a:prstGeom prst="rect">
            <a:avLst/>
          </a:prstGeom>
        </p:spPr>
      </p:pic>
    </p:spTree>
    <p:extLst>
      <p:ext uri="{BB962C8B-B14F-4D97-AF65-F5344CB8AC3E}">
        <p14:creationId xmlns:p14="http://schemas.microsoft.com/office/powerpoint/2010/main" val="324119526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377552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muốn thêm mới một hóa đơn vào thì người sử dụng điền đầy đủ các thông tin vào các ô textbox và nhấn nút “ Thêm ” thì hệ thống sẽ kiểm tra xem trong mã hóa đơn đó đã tồn tại mã này chưa, nếu đã tồn tại thì yêu cầu nhập lại. Còn nếu chưa tồn tại thì cho phép nhập thông tin thành công. Khi nhập xong thì dữ liệu sẽ được load lên DataGridview và lưu vào trong cơ sở dữ liệu.</a:t>
            </a:r>
          </a:p>
        </p:txBody>
      </p:sp>
    </p:spTree>
    <p:extLst>
      <p:ext uri="{BB962C8B-B14F-4D97-AF65-F5344CB8AC3E}">
        <p14:creationId xmlns:p14="http://schemas.microsoft.com/office/powerpoint/2010/main" val="204507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63231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sửa một hóa đơn ta chỉ cần chọn hóa đơn đó trên DataGridview, lúc đó thông tin của hóa đơn sẽ được load trở lại các ô textbox và cho phép ta sửa. Sau khi điền đầy đủ các thông tin muống sửa của đối tượng thì ta nhấn nút sửa, hệ thống cũng sẽ kiểm tra xem thông tin vừa sửa đó đã tồn tại chưa và cho phép sửa thông tin hay không.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xóa thông tin của hóa đơn nào đó ta chỉ cần chọn hóa đơn  muốn xóa trên DataGridview và nhấn nút “ Xóa  ” thì thông tin của hóa đơn đó cùng các sản phẩm sẽ bị xóa theo do đó không còn trên DataGridview và bị  xóa khỏi cơ sở dữ liệu.</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nhấn vào nút “Làm Mới” thì toàn bộ các thông tin trên các ô textbox sẽ trở về rỗng và cho phép ta nhập vào thông tin một hóa đơn mới.</a:t>
            </a:r>
          </a:p>
          <a:p>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 ứng dụng và trở về form Main của chương trình.</a:t>
            </a:r>
          </a:p>
        </p:txBody>
      </p:sp>
    </p:spTree>
    <p:extLst>
      <p:ext uri="{BB962C8B-B14F-4D97-AF65-F5344CB8AC3E}">
        <p14:creationId xmlns:p14="http://schemas.microsoft.com/office/powerpoint/2010/main" val="26142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4.2.7  Form hóa đơn bán</a:t>
            </a: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DF35282-0525-A01C-47E2-83B60ADB05ED}"/>
              </a:ext>
            </a:extLst>
          </p:cNvPr>
          <p:cNvPicPr>
            <a:picLocks noChangeAspect="1"/>
          </p:cNvPicPr>
          <p:nvPr/>
        </p:nvPicPr>
        <p:blipFill>
          <a:blip r:embed="rId3"/>
          <a:stretch>
            <a:fillRect/>
          </a:stretch>
        </p:blipFill>
        <p:spPr>
          <a:xfrm>
            <a:off x="1289569" y="1393828"/>
            <a:ext cx="6564862" cy="3493068"/>
          </a:xfrm>
          <a:prstGeom prst="rect">
            <a:avLst/>
          </a:prstGeom>
        </p:spPr>
      </p:pic>
    </p:spTree>
    <p:extLst>
      <p:ext uri="{BB962C8B-B14F-4D97-AF65-F5344CB8AC3E}">
        <p14:creationId xmlns:p14="http://schemas.microsoft.com/office/powerpoint/2010/main" val="131719095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4606517"/>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dựng điền đầy đủ các thông tin vào các ô textbox và nhấn nút “ Thêm ” hệ thống sẽ kiểm tra mã của hóa đơn vừa nhập vào đã tồn tại trong cơ sở dữ liệu chưa nếu đã tồn tại thì hệ thống yêu cầu người sử dụng phải nhập lại mã, còn nếu chưa tồn tại mã hóa đơn trong cơ sở dữ liệu thì khi đó thông tin của hóa đơn mới sẽ được load lên DataGridview và lưu vào trong cơ sở dữ liệu.</a:t>
            </a:r>
          </a:p>
          <a:p>
            <a:pPr algn="just">
              <a:lnSpc>
                <a:spcPct val="150000"/>
              </a:lnSpc>
            </a:pPr>
            <a:endParaRPr lang="en-US" sz="1800">
              <a:effectLst/>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68036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5378577" cy="369332"/>
          </a:xfrm>
          <a:prstGeom prst="rect">
            <a:avLst/>
          </a:prstGeom>
          <a:noFill/>
        </p:spPr>
        <p:txBody>
          <a:bodyPr wrap="square" rtlCol="0">
            <a:spAutoFit/>
          </a:bodyPr>
          <a:lstStyle/>
          <a:p>
            <a:r>
              <a:rPr lang="en-US" sz="1800">
                <a:latin typeface="Bahnschrift" panose="020B0502040204020203" pitchFamily="34" charset="0"/>
              </a:rPr>
              <a:t>4.1 Hệ thống chức năng chính của chương trình</a:t>
            </a:r>
          </a:p>
        </p:txBody>
      </p:sp>
      <p:pic>
        <p:nvPicPr>
          <p:cNvPr id="22" name="Picture 21">
            <a:extLst>
              <a:ext uri="{FF2B5EF4-FFF2-40B4-BE49-F238E27FC236}">
                <a16:creationId xmlns:a16="http://schemas.microsoft.com/office/drawing/2014/main" id="{9F0CCD7B-7FCE-52DA-9B98-EF83EDE554D6}"/>
              </a:ext>
            </a:extLst>
          </p:cNvPr>
          <p:cNvPicPr>
            <a:picLocks noChangeAspect="1"/>
          </p:cNvPicPr>
          <p:nvPr/>
        </p:nvPicPr>
        <p:blipFill>
          <a:blip r:embed="rId3"/>
          <a:stretch>
            <a:fillRect/>
          </a:stretch>
        </p:blipFill>
        <p:spPr>
          <a:xfrm>
            <a:off x="1457788" y="869181"/>
            <a:ext cx="6228423" cy="4019464"/>
          </a:xfrm>
          <a:prstGeom prst="rect">
            <a:avLst/>
          </a:prstGeom>
        </p:spPr>
      </p:pic>
    </p:spTree>
    <p:extLst>
      <p:ext uri="{BB962C8B-B14F-4D97-AF65-F5344CB8AC3E}">
        <p14:creationId xmlns:p14="http://schemas.microsoft.com/office/powerpoint/2010/main" val="3016269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626851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sửa một thông tin hóa đơn ta chọn tên hóa đơn cần sửa trong DataGridview khi đó các thông tin về hóa đơn sẽ được load trở lại các ô textbox và ta sửa các thông tin của hóa đơn. Khi sửa xong ta nhấn nút “Sửa” thì thông tin vừa sửa sẽ load lên DataGridview và lưu lại vào trong cơ sở dữ liệu.</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xóa một hóa đơn thì ta chọn hóa đơn cần xóa trên DataGridview và nhấn nút “Xóa” khi đó thông tin của hóa đơn vừa xóa sẽ không còn trên DataGridview.</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nhấn vào nút “Làm Mới “thì toàn bộ các thông tin trên các ô textbox sẽ trở về rỗng và cho phép ta nhập vào thông tin một hóa đơn mới.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form QL sản phẩm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a:p>
            <a:pPr algn="just">
              <a:lnSpc>
                <a:spcPct val="150000"/>
              </a:lnSpc>
            </a:pPr>
            <a:endParaRPr lang="en-US" sz="1800">
              <a:effectLst/>
              <a:latin typeface="Bahnschrift"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63154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arn(inVertical)">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4.2.8  Form </a:t>
            </a:r>
            <a:r>
              <a:rPr lang="en-US" sz="1800">
                <a:latin typeface="Bahnschrift" panose="020B0502040204020203" pitchFamily="34" charset="0"/>
                <a:ea typeface="Times New Roman" panose="02020603050405020304" pitchFamily="18" charset="0"/>
              </a:rPr>
              <a:t>khách hàng</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197B4B9-ABA1-CF36-37E3-7BA8D0B2822D}"/>
              </a:ext>
            </a:extLst>
          </p:cNvPr>
          <p:cNvPicPr>
            <a:picLocks noChangeAspect="1"/>
          </p:cNvPicPr>
          <p:nvPr/>
        </p:nvPicPr>
        <p:blipFill>
          <a:blip r:embed="rId3"/>
          <a:stretch>
            <a:fillRect/>
          </a:stretch>
        </p:blipFill>
        <p:spPr>
          <a:xfrm>
            <a:off x="1628367" y="1459181"/>
            <a:ext cx="5887265" cy="3506359"/>
          </a:xfrm>
          <a:prstGeom prst="rect">
            <a:avLst/>
          </a:prstGeom>
        </p:spPr>
      </p:pic>
    </p:spTree>
    <p:extLst>
      <p:ext uri="{BB962C8B-B14F-4D97-AF65-F5344CB8AC3E}">
        <p14:creationId xmlns:p14="http://schemas.microsoft.com/office/powerpoint/2010/main" val="1126703840"/>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4191019"/>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 khách hàng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dựng điền đầy đủ các thông tin vào các ô textbox và nhấn nút “ Thêm ” hệ thống sẽ kiểm tra mã của khách hàng vừa nhập vào đã tồn tại trong cơ sở dữ liệu chưa nếu đã tồn tại thì hệ thống yêu cầu người sử dụng phải nhập lại mã, còn nếu chưa tồn tại mã khách hàng trong cơ sở dữ liệu thì khi đó thông tin của mã nhân viên  mới sẽ được load lên DataGridview và lưu vào trong cơ sở dữ liệu.</a:t>
            </a:r>
          </a:p>
        </p:txBody>
      </p:sp>
    </p:spTree>
    <p:extLst>
      <p:ext uri="{BB962C8B-B14F-4D97-AF65-F5344CB8AC3E}">
        <p14:creationId xmlns:p14="http://schemas.microsoft.com/office/powerpoint/2010/main" val="286259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853013"/>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 khách hàng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sửa một nhân viên ta chọn khách hàng cần sửa trong DataGridview khi đó các thông tin về khách hàng sẽ được load trở lại các ô textbox và ta sửa các thông tin của khách hàng. Khi sửa xong ta nhấn nút “Sửa” thì thông tin vừa sửa sẽ load lên DataGridview và lưu lại vào trong cơ sở dữ liệu.</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Muốn xóa một thông tin khách hàng thì ta chọn khách hàng cần xóa trên DataGridview và nhấn nút “Xóa” khi đó thông tin của khách hàng vừa xóa sẽ không còn trên DataGridview.</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nhấn vào nút “Làm Mới “thì toàn bộ các thông tin trên các ô textbox sẽ trở về rỗng và cho phép ta nhập vào thông tin một khách hàng mới.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form QL sản phẩm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36663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arn(inVertical)">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4.2.8  Form tìm kiếm thông tin máy tính</a:t>
            </a: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3CD684A4-1654-BB09-1E0C-E343532C784B}"/>
              </a:ext>
            </a:extLst>
          </p:cNvPr>
          <p:cNvPicPr>
            <a:picLocks noChangeAspect="1"/>
          </p:cNvPicPr>
          <p:nvPr/>
        </p:nvPicPr>
        <p:blipFill>
          <a:blip r:embed="rId3"/>
          <a:stretch>
            <a:fillRect/>
          </a:stretch>
        </p:blipFill>
        <p:spPr>
          <a:xfrm>
            <a:off x="1692659" y="1368223"/>
            <a:ext cx="5758682" cy="3653357"/>
          </a:xfrm>
          <a:prstGeom prst="rect">
            <a:avLst/>
          </a:prstGeom>
        </p:spPr>
      </p:pic>
    </p:spTree>
    <p:extLst>
      <p:ext uri="{BB962C8B-B14F-4D97-AF65-F5344CB8AC3E}">
        <p14:creationId xmlns:p14="http://schemas.microsoft.com/office/powerpoint/2010/main" val="32779780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022016"/>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dụng điền đầy đủ các thông tin vào các ô textbox và nhấn nút “Tìm kiếm” hệ thống sẽ kiểm tra thông tin vừa nhập vào có tồn tại trong cơ sở dữ liệu chưa nếu đã tồn tại thì hệ thống sẽ hiện ra những thông tin máy tính mà cần tìm, còn nếu tồn tại trong cơ sở dữ liệu thì khi đó sẽ báo lỗi và yêu cầu người dung nhập lại.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chương trình ứng dụng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320716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4.2.10  Form </a:t>
            </a:r>
            <a:r>
              <a:rPr lang="en-US" sz="1800">
                <a:latin typeface="Bahnschrift" panose="020B0502040204020203" pitchFamily="34" charset="0"/>
                <a:ea typeface="Times New Roman" panose="02020603050405020304" pitchFamily="18" charset="0"/>
              </a:rPr>
              <a:t>tìm kiếm thông tin nhân viên</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889A394-B66B-B883-BF3B-2E65F46823C1}"/>
              </a:ext>
            </a:extLst>
          </p:cNvPr>
          <p:cNvPicPr>
            <a:picLocks noChangeAspect="1"/>
          </p:cNvPicPr>
          <p:nvPr/>
        </p:nvPicPr>
        <p:blipFill>
          <a:blip r:embed="rId3"/>
          <a:stretch>
            <a:fillRect/>
          </a:stretch>
        </p:blipFill>
        <p:spPr>
          <a:xfrm>
            <a:off x="1991716" y="1368586"/>
            <a:ext cx="5160568" cy="3396390"/>
          </a:xfrm>
          <a:prstGeom prst="rect">
            <a:avLst/>
          </a:prstGeom>
        </p:spPr>
      </p:pic>
    </p:spTree>
    <p:extLst>
      <p:ext uri="{BB962C8B-B14F-4D97-AF65-F5344CB8AC3E}">
        <p14:creationId xmlns:p14="http://schemas.microsoft.com/office/powerpoint/2010/main" val="402448351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022016"/>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dụng điền đầy đủ các thông tin vào các ô textbox và nhấn nút “Tìm kiếm” hệ thống sẽ kiểm tra thông tin vừa nhập vào có tồn tại trong cơ sở dữ liệu chưa nếu đã tồn tại thì hệ thống sẽ hiện ra những thông tin máy tính mà cần tìm, còn nếu tồn tại trong cơ sở dữ liệu thì khi đó sẽ báo lỗi và yêu cầu người dung nhập lại.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chương trình ứng dụng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21858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4.2.11  Form </a:t>
            </a:r>
            <a:r>
              <a:rPr lang="en-US" sz="1800">
                <a:latin typeface="Bahnschrift" panose="020B0502040204020203" pitchFamily="34" charset="0"/>
                <a:ea typeface="Times New Roman" panose="02020603050405020304" pitchFamily="18" charset="0"/>
              </a:rPr>
              <a:t>tìm kiếm thông tin nhân viên</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6889A394-B66B-B883-BF3B-2E65F46823C1}"/>
              </a:ext>
            </a:extLst>
          </p:cNvPr>
          <p:cNvPicPr>
            <a:picLocks noChangeAspect="1"/>
          </p:cNvPicPr>
          <p:nvPr/>
        </p:nvPicPr>
        <p:blipFill>
          <a:blip r:embed="rId3"/>
          <a:stretch>
            <a:fillRect/>
          </a:stretch>
        </p:blipFill>
        <p:spPr>
          <a:xfrm>
            <a:off x="1991716" y="1368586"/>
            <a:ext cx="5160568" cy="3396390"/>
          </a:xfrm>
          <a:prstGeom prst="rect">
            <a:avLst/>
          </a:prstGeom>
        </p:spPr>
      </p:pic>
    </p:spTree>
    <p:extLst>
      <p:ext uri="{BB962C8B-B14F-4D97-AF65-F5344CB8AC3E}">
        <p14:creationId xmlns:p14="http://schemas.microsoft.com/office/powerpoint/2010/main" val="2991195560"/>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7804785" cy="5022016"/>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 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dụng điền đầy đủ các thông tin vào các ô textbox và nhấn nút “Tìm kiếm” hệ thống sẽ kiểm tra thông tin vừa nhập vào có tồn tại trong cơ sở dữ liệu chưa nếu đã tồn tại thì hệ thống sẽ hiện ra những thông tin nhân viên mà cần tìm, còn nếu tồn tại trong cơ sở dữ liệu thì khi đó sẽ báo lỗi và yêu cầu người dung nhập lại.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chương trình ứng dụng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138148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5378577" cy="923330"/>
          </a:xfrm>
          <a:prstGeom prst="rect">
            <a:avLst/>
          </a:prstGeom>
          <a:noFill/>
        </p:spPr>
        <p:txBody>
          <a:bodyPr wrap="square" rtlCol="0">
            <a:spAutoFit/>
          </a:bodyPr>
          <a:lstStyle/>
          <a:p>
            <a:r>
              <a:rPr lang="en-US" sz="1800">
                <a:latin typeface="Bahnschrift" panose="020B0502040204020203" pitchFamily="34" charset="0"/>
              </a:rPr>
              <a:t>4.2 Mô tả chi tiết từng chức năng</a:t>
            </a:r>
          </a:p>
          <a:p>
            <a:r>
              <a:rPr lang="en-US" sz="1800">
                <a:latin typeface="Bahnschrift" panose="020B0502040204020203" pitchFamily="34" charset="0"/>
              </a:rPr>
              <a:t>4.2.1 Form đăng nhập</a:t>
            </a:r>
          </a:p>
          <a:p>
            <a:r>
              <a:rPr lang="en-US" sz="1800">
                <a:latin typeface="Bahnschrift" panose="020B0502040204020203" pitchFamily="34" charset="0"/>
              </a:rPr>
              <a:t>a. Xây dựng giao diện</a:t>
            </a:r>
          </a:p>
        </p:txBody>
      </p:sp>
      <p:pic>
        <p:nvPicPr>
          <p:cNvPr id="3" name="Picture 2">
            <a:extLst>
              <a:ext uri="{FF2B5EF4-FFF2-40B4-BE49-F238E27FC236}">
                <a16:creationId xmlns:a16="http://schemas.microsoft.com/office/drawing/2014/main" id="{632EFD91-B554-2567-00D8-AFC911FB9EAC}"/>
              </a:ext>
            </a:extLst>
          </p:cNvPr>
          <p:cNvPicPr>
            <a:picLocks noChangeAspect="1"/>
          </p:cNvPicPr>
          <p:nvPr/>
        </p:nvPicPr>
        <p:blipFill>
          <a:blip r:embed="rId3"/>
          <a:stretch>
            <a:fillRect/>
          </a:stretch>
        </p:blipFill>
        <p:spPr>
          <a:xfrm>
            <a:off x="2214557" y="1467494"/>
            <a:ext cx="4714885" cy="3455978"/>
          </a:xfrm>
          <a:prstGeom prst="rect">
            <a:avLst/>
          </a:prstGeom>
        </p:spPr>
      </p:pic>
    </p:spTree>
    <p:extLst>
      <p:ext uri="{BB962C8B-B14F-4D97-AF65-F5344CB8AC3E}">
        <p14:creationId xmlns:p14="http://schemas.microsoft.com/office/powerpoint/2010/main" val="114149226"/>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4.2.12  Form </a:t>
            </a:r>
            <a:r>
              <a:rPr lang="en-US" sz="1800">
                <a:latin typeface="Bahnschrift" panose="020B0502040204020203" pitchFamily="34" charset="0"/>
                <a:ea typeface="Times New Roman" panose="02020603050405020304" pitchFamily="18" charset="0"/>
              </a:rPr>
              <a:t>tìm kiếm thông tin nhà cung cấp</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6032851-E797-B86C-1A40-20CA7D3A85CB}"/>
              </a:ext>
            </a:extLst>
          </p:cNvPr>
          <p:cNvPicPr>
            <a:picLocks noChangeAspect="1"/>
          </p:cNvPicPr>
          <p:nvPr/>
        </p:nvPicPr>
        <p:blipFill>
          <a:blip r:embed="rId3"/>
          <a:stretch>
            <a:fillRect/>
          </a:stretch>
        </p:blipFill>
        <p:spPr>
          <a:xfrm>
            <a:off x="1891798" y="1429892"/>
            <a:ext cx="5360403" cy="3559193"/>
          </a:xfrm>
          <a:prstGeom prst="rect">
            <a:avLst/>
          </a:prstGeom>
        </p:spPr>
      </p:pic>
    </p:spTree>
    <p:extLst>
      <p:ext uri="{BB962C8B-B14F-4D97-AF65-F5344CB8AC3E}">
        <p14:creationId xmlns:p14="http://schemas.microsoft.com/office/powerpoint/2010/main" val="412702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8414385" cy="4606517"/>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 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dụng điền đầy đủ các thông tin vào các ô textbox và nhấn nút “Tìm kiếm” hệ thống sẽ kiểm tra thông tin vừa nhập vào có tồn tại trong cơ sở dữ liệu chưa nếu đã tồn tại thì hệ thống sẽ hiện ra những thông tin nhà cung cấp mà cần tìm, còn nếu tồn tại trong cơ sở dữ liệu thì khi đó sẽ báo lỗi và yêu cầu người dung nhập lại.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chương trình ứng dụng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p:txBody>
      </p:sp>
    </p:spTree>
    <p:extLst>
      <p:ext uri="{BB962C8B-B14F-4D97-AF65-F5344CB8AC3E}">
        <p14:creationId xmlns:p14="http://schemas.microsoft.com/office/powerpoint/2010/main" val="636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4.2.13  Form </a:t>
            </a:r>
            <a:r>
              <a:rPr lang="en-US" sz="1800">
                <a:latin typeface="Bahnschrift" panose="020B0502040204020203" pitchFamily="34" charset="0"/>
                <a:ea typeface="Times New Roman" panose="02020603050405020304" pitchFamily="18" charset="0"/>
              </a:rPr>
              <a:t>tìm kiếm thông tin khách hàng</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7E1F499-123D-69D0-D012-D6C5A1241729}"/>
              </a:ext>
            </a:extLst>
          </p:cNvPr>
          <p:cNvPicPr>
            <a:picLocks noChangeAspect="1"/>
          </p:cNvPicPr>
          <p:nvPr/>
        </p:nvPicPr>
        <p:blipFill>
          <a:blip r:embed="rId3"/>
          <a:stretch>
            <a:fillRect/>
          </a:stretch>
        </p:blipFill>
        <p:spPr>
          <a:xfrm>
            <a:off x="1785785" y="1245556"/>
            <a:ext cx="5572430" cy="3799724"/>
          </a:xfrm>
          <a:prstGeom prst="rect">
            <a:avLst/>
          </a:prstGeom>
        </p:spPr>
      </p:pic>
    </p:spTree>
    <p:extLst>
      <p:ext uri="{BB962C8B-B14F-4D97-AF65-F5344CB8AC3E}">
        <p14:creationId xmlns:p14="http://schemas.microsoft.com/office/powerpoint/2010/main" val="2847840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485775" y="0"/>
            <a:ext cx="8414385" cy="5028556"/>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Sau khi đang nhập thành công vào hệ thống thì người sử dụng điền đầy đủ các thông tin vào các ô textbox và nhấn nút “Tìm kiếm” hệ thống sẽ kiểm tra thông tin vừa nhập vào có tồn tại trong cơ sở dữ liệu chưa nếu đã tồn tại thì hệ thống sẽ hiện ra những thông tin khách hàng mà cần tìm, còn nếu tồn tại trong cơ sở dữ liệu thì khi đó sẽ báo lỗi và yêu cầu người dung nhập lại.</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“Quay lại” thì sẽ thoát khỏi chương trình ứng dụng và trở về form Main của chương trình.</a:t>
            </a:r>
          </a:p>
          <a:p>
            <a:pPr marL="342900" lvl="0" indent="-342900" algn="just">
              <a:lnSpc>
                <a:spcPct val="150000"/>
              </a:lnSpc>
              <a:buFont typeface="Wingdings" panose="05000000000000000000" pitchFamily="2" charset="2"/>
              <a:buChar char=""/>
            </a:pPr>
            <a:r>
              <a:rPr lang="en-US" sz="1800">
                <a:effectLst/>
                <a:latin typeface="Bahnschrift" panose="020B0502040204020203" pitchFamily="34" charset="0"/>
                <a:ea typeface="Times New Roman" panose="02020603050405020304" pitchFamily="18" charset="0"/>
              </a:rPr>
              <a:t>Khi người sử dụng nhấn vào nút “Thoát” thì sẽ thoát khỏi chương trình.</a:t>
            </a:r>
          </a:p>
          <a:p>
            <a:pPr algn="just">
              <a:lnSpc>
                <a:spcPct val="150000"/>
              </a:lnSpc>
            </a:pPr>
            <a:r>
              <a:rPr lang="en-US" sz="1800">
                <a:effectLst/>
                <a:latin typeface="Bahnschrift" panose="020B0502040204020203" pitchFamily="34" charset="0"/>
                <a:ea typeface="Times New Roman" panose="02020603050405020304" pitchFamily="18" charset="0"/>
              </a:rPr>
              <a:t> </a:t>
            </a:r>
          </a:p>
        </p:txBody>
      </p:sp>
    </p:spTree>
    <p:extLst>
      <p:ext uri="{BB962C8B-B14F-4D97-AF65-F5344CB8AC3E}">
        <p14:creationId xmlns:p14="http://schemas.microsoft.com/office/powerpoint/2010/main" val="346414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arn(inVertical)">
                                      <p:cBhvr>
                                        <p:cTn id="32"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Bahnschrift" panose="020B0502040204020203" pitchFamily="34" charset="0"/>
              </a:rPr>
              <a:t>Chương 5: Thử nghiệm và đánh giá</a:t>
            </a:r>
            <a:endParaRPr>
              <a:latin typeface="Bahnschrift" panose="020B0502040204020203" pitchFamily="34" charset="0"/>
            </a:endParaRPr>
          </a:p>
        </p:txBody>
      </p:sp>
    </p:spTree>
    <p:extLst>
      <p:ext uri="{BB962C8B-B14F-4D97-AF65-F5344CB8AC3E}">
        <p14:creationId xmlns:p14="http://schemas.microsoft.com/office/powerpoint/2010/main" val="35170530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24"/>
          <p:cNvSpPr txBox="1">
            <a:spLocks noGrp="1"/>
          </p:cNvSpPr>
          <p:nvPr>
            <p:ph type="body" idx="1"/>
          </p:nvPr>
        </p:nvSpPr>
        <p:spPr>
          <a:xfrm>
            <a:off x="346594" y="340520"/>
            <a:ext cx="7954444" cy="4217194"/>
          </a:xfrm>
          <a:prstGeom prst="rect">
            <a:avLst/>
          </a:prstGeom>
        </p:spPr>
        <p:txBody>
          <a:bodyPr spcFirstLastPara="1" wrap="square" lIns="91425" tIns="91425" rIns="91425" bIns="91425" anchor="t" anchorCtr="0">
            <a:noAutofit/>
          </a:bodyPr>
          <a:lstStyle/>
          <a:p>
            <a:pPr marL="0" indent="0" algn="just">
              <a:lnSpc>
                <a:spcPct val="150000"/>
              </a:lnSpc>
              <a:spcBef>
                <a:spcPts val="1200"/>
              </a:spcBef>
              <a:spcAft>
                <a:spcPts val="300"/>
              </a:spcAft>
              <a:buNone/>
            </a:pPr>
            <a:r>
              <a:rPr lang="en-US" sz="1400" b="1">
                <a:solidFill>
                  <a:srgbClr val="FF0000"/>
                </a:solidFill>
                <a:effectLst/>
                <a:latin typeface="Times New Roman" panose="02020603050405020304" pitchFamily="18" charset="0"/>
                <a:ea typeface="Times New Roman" panose="02020603050405020304" pitchFamily="18" charset="0"/>
              </a:rPr>
              <a:t>1 Cài đặt</a:t>
            </a:r>
          </a:p>
          <a:p>
            <a:pPr marL="165100" indent="0" algn="just">
              <a:lnSpc>
                <a:spcPct val="150000"/>
              </a:lnSpc>
              <a:buNone/>
            </a:pPr>
            <a:r>
              <a:rPr lang="en-US" sz="1400">
                <a:latin typeface="Times New Roman" panose="02020603050405020304" pitchFamily="18" charset="0"/>
                <a:ea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rPr>
              <a:t>Yêu cầu phần cứng không cao, với cấu hình tối thiểu: Intel Celeron 1.4GHz, RAM 256MB, hệ điều hành WinXP, visual Studio 2008, SQL sever 2000,hoặc 2005.</a:t>
            </a:r>
          </a:p>
          <a:p>
            <a:pPr marL="0" indent="0" algn="just">
              <a:lnSpc>
                <a:spcPct val="150000"/>
              </a:lnSpc>
              <a:spcBef>
                <a:spcPts val="1200"/>
              </a:spcBef>
              <a:spcAft>
                <a:spcPts val="300"/>
              </a:spcAft>
              <a:buNone/>
            </a:pPr>
            <a:r>
              <a:rPr lang="en-US" sz="1400" b="1">
                <a:solidFill>
                  <a:srgbClr val="FF0000"/>
                </a:solidFill>
                <a:effectLst/>
                <a:latin typeface="Times New Roman" panose="02020603050405020304" pitchFamily="18" charset="0"/>
                <a:ea typeface="Times New Roman" panose="02020603050405020304" pitchFamily="18" charset="0"/>
              </a:rPr>
              <a:t>2 Thử nghiệm</a:t>
            </a:r>
          </a:p>
          <a:p>
            <a:pPr marL="165100" indent="0" algn="just">
              <a:lnSpc>
                <a:spcPct val="150000"/>
              </a:lnSpc>
              <a:buNone/>
            </a:pPr>
            <a:r>
              <a:rPr lang="en-US" sz="1400">
                <a:effectLst/>
                <a:latin typeface="Times New Roman" panose="02020603050405020304" pitchFamily="18" charset="0"/>
                <a:ea typeface="Times New Roman" panose="02020603050405020304" pitchFamily="18" charset="0"/>
              </a:rPr>
              <a:t>- Attach dữ liệu vào cơ sở dữ liệu sql</a:t>
            </a:r>
          </a:p>
          <a:p>
            <a:pPr marL="165100" indent="0" algn="just">
              <a:lnSpc>
                <a:spcPct val="150000"/>
              </a:lnSpc>
              <a:buNone/>
            </a:pPr>
            <a:r>
              <a:rPr lang="en-US" sz="1400">
                <a:effectLst/>
                <a:latin typeface="Times New Roman" panose="02020603050405020304" pitchFamily="18" charset="0"/>
                <a:ea typeface="Times New Roman" panose="02020603050405020304" pitchFamily="18" charset="0"/>
              </a:rPr>
              <a:t>- Thu nhận thông tin phản hồi để hoàn thiện chương trình</a:t>
            </a:r>
          </a:p>
          <a:p>
            <a:pPr marL="0" indent="0" algn="just">
              <a:lnSpc>
                <a:spcPct val="150000"/>
              </a:lnSpc>
              <a:spcBef>
                <a:spcPts val="1200"/>
              </a:spcBef>
              <a:spcAft>
                <a:spcPts val="300"/>
              </a:spcAft>
              <a:buNone/>
            </a:pPr>
            <a:r>
              <a:rPr lang="en-US" sz="1400" b="1">
                <a:solidFill>
                  <a:srgbClr val="FF0000"/>
                </a:solidFill>
                <a:effectLst/>
                <a:latin typeface="Times New Roman" panose="02020603050405020304" pitchFamily="18" charset="0"/>
                <a:ea typeface="Times New Roman" panose="02020603050405020304" pitchFamily="18" charset="0"/>
              </a:rPr>
              <a:t>3 Đánh giá</a:t>
            </a:r>
          </a:p>
          <a:p>
            <a:pPr marL="165100" indent="0" algn="just">
              <a:lnSpc>
                <a:spcPct val="150000"/>
              </a:lnSpc>
              <a:buNone/>
            </a:pPr>
            <a:r>
              <a:rPr lang="en-US" sz="1400">
                <a:effectLst/>
                <a:latin typeface="Times New Roman" panose="02020603050405020304" pitchFamily="18" charset="0"/>
                <a:ea typeface="Times New Roman" panose="02020603050405020304" pitchFamily="18" charset="0"/>
              </a:rPr>
              <a:t>- Phần mềm quản lý cửa hàng bán máy tính ứng dụng tốt nhất ở các cửa hàng vừa và nhỏ.</a:t>
            </a:r>
          </a:p>
          <a:p>
            <a:pPr marL="165100" indent="0" algn="just">
              <a:lnSpc>
                <a:spcPct val="150000"/>
              </a:lnSpc>
              <a:buNone/>
            </a:pPr>
            <a:r>
              <a:rPr lang="en-US" sz="1400">
                <a:effectLst/>
                <a:latin typeface="Times New Roman" panose="02020603050405020304" pitchFamily="18" charset="0"/>
                <a:ea typeface="Times New Roman" panose="02020603050405020304" pitchFamily="18" charset="0"/>
              </a:rPr>
              <a:t>- Về cơ bản thì hệ thống quản lý được các thông tin của chủng loại,sản phẩm,cập nhật,sửa,xóa và tìm kiếm các thông tin liên quan tới đối tượng cầng tìm kiếm đồng thời thống kê được các đối tượng.</a:t>
            </a:r>
          </a:p>
          <a:p>
            <a:pPr marL="0" lvl="0" indent="0" algn="just" rtl="0">
              <a:spcBef>
                <a:spcPts val="0"/>
              </a:spcBef>
              <a:spcAft>
                <a:spcPts val="1600"/>
              </a:spcAft>
              <a:buNone/>
            </a:pPr>
            <a:endParaRPr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Effect transition="in" filter="barn(inVertical)">
                                      <p:cBhvr>
                                        <p:cTn id="7" dur="500"/>
                                        <p:tgtEl>
                                          <p:spTgt spid="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94">
                                            <p:txEl>
                                              <p:pRg st="1" end="1"/>
                                            </p:txEl>
                                          </p:spTgt>
                                        </p:tgtEl>
                                        <p:attrNameLst>
                                          <p:attrName>style.visibility</p:attrName>
                                        </p:attrNameLst>
                                      </p:cBhvr>
                                      <p:to>
                                        <p:strVal val="visible"/>
                                      </p:to>
                                    </p:set>
                                    <p:animEffect transition="in" filter="barn(inVertical)">
                                      <p:cBhvr>
                                        <p:cTn id="12" dur="500"/>
                                        <p:tgtEl>
                                          <p:spTgt spid="5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94">
                                            <p:txEl>
                                              <p:pRg st="2" end="2"/>
                                            </p:txEl>
                                          </p:spTgt>
                                        </p:tgtEl>
                                        <p:attrNameLst>
                                          <p:attrName>style.visibility</p:attrName>
                                        </p:attrNameLst>
                                      </p:cBhvr>
                                      <p:to>
                                        <p:strVal val="visible"/>
                                      </p:to>
                                    </p:set>
                                    <p:animEffect transition="in" filter="barn(inVertical)">
                                      <p:cBhvr>
                                        <p:cTn id="17" dur="500"/>
                                        <p:tgtEl>
                                          <p:spTgt spid="5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94">
                                            <p:txEl>
                                              <p:pRg st="3" end="3"/>
                                            </p:txEl>
                                          </p:spTgt>
                                        </p:tgtEl>
                                        <p:attrNameLst>
                                          <p:attrName>style.visibility</p:attrName>
                                        </p:attrNameLst>
                                      </p:cBhvr>
                                      <p:to>
                                        <p:strVal val="visible"/>
                                      </p:to>
                                    </p:set>
                                    <p:animEffect transition="in" filter="barn(inVertical)">
                                      <p:cBhvr>
                                        <p:cTn id="22" dur="500"/>
                                        <p:tgtEl>
                                          <p:spTgt spid="5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94">
                                            <p:txEl>
                                              <p:pRg st="4" end="4"/>
                                            </p:txEl>
                                          </p:spTgt>
                                        </p:tgtEl>
                                        <p:attrNameLst>
                                          <p:attrName>style.visibility</p:attrName>
                                        </p:attrNameLst>
                                      </p:cBhvr>
                                      <p:to>
                                        <p:strVal val="visible"/>
                                      </p:to>
                                    </p:set>
                                    <p:animEffect transition="in" filter="barn(inVertical)">
                                      <p:cBhvr>
                                        <p:cTn id="27" dur="500"/>
                                        <p:tgtEl>
                                          <p:spTgt spid="5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94">
                                            <p:txEl>
                                              <p:pRg st="5" end="5"/>
                                            </p:txEl>
                                          </p:spTgt>
                                        </p:tgtEl>
                                        <p:attrNameLst>
                                          <p:attrName>style.visibility</p:attrName>
                                        </p:attrNameLst>
                                      </p:cBhvr>
                                      <p:to>
                                        <p:strVal val="visible"/>
                                      </p:to>
                                    </p:set>
                                    <p:animEffect transition="in" filter="barn(inVertical)">
                                      <p:cBhvr>
                                        <p:cTn id="32" dur="500"/>
                                        <p:tgtEl>
                                          <p:spTgt spid="5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94">
                                            <p:txEl>
                                              <p:pRg st="6" end="6"/>
                                            </p:txEl>
                                          </p:spTgt>
                                        </p:tgtEl>
                                        <p:attrNameLst>
                                          <p:attrName>style.visibility</p:attrName>
                                        </p:attrNameLst>
                                      </p:cBhvr>
                                      <p:to>
                                        <p:strVal val="visible"/>
                                      </p:to>
                                    </p:set>
                                    <p:animEffect transition="in" filter="barn(inVertical)">
                                      <p:cBhvr>
                                        <p:cTn id="37" dur="500"/>
                                        <p:tgtEl>
                                          <p:spTgt spid="5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94">
                                            <p:txEl>
                                              <p:pRg st="7" end="7"/>
                                            </p:txEl>
                                          </p:spTgt>
                                        </p:tgtEl>
                                        <p:attrNameLst>
                                          <p:attrName>style.visibility</p:attrName>
                                        </p:attrNameLst>
                                      </p:cBhvr>
                                      <p:to>
                                        <p:strVal val="visible"/>
                                      </p:to>
                                    </p:set>
                                    <p:animEffect transition="in" filter="barn(inVertical)">
                                      <p:cBhvr>
                                        <p:cTn id="42" dur="500"/>
                                        <p:tgtEl>
                                          <p:spTgt spid="5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27"/>
          <p:cNvSpPr/>
          <p:nvPr/>
        </p:nvSpPr>
        <p:spPr>
          <a:xfrm>
            <a:off x="1719775" y="943575"/>
            <a:ext cx="5753100" cy="2567700"/>
          </a:xfrm>
          <a:prstGeom prst="roundRect">
            <a:avLst>
              <a:gd name="adj" fmla="val 13942"/>
            </a:avLst>
          </a:pr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txBox="1">
            <a:spLocks noGrp="1"/>
          </p:cNvSpPr>
          <p:nvPr>
            <p:ph type="subTitle" idx="1"/>
          </p:nvPr>
        </p:nvSpPr>
        <p:spPr>
          <a:xfrm>
            <a:off x="1914750" y="1401975"/>
            <a:ext cx="5314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KL</a:t>
            </a:r>
            <a:endParaRPr/>
          </a:p>
        </p:txBody>
      </p:sp>
      <p:sp>
        <p:nvSpPr>
          <p:cNvPr id="713" name="Google Shape;713;p27"/>
          <p:cNvSpPr/>
          <p:nvPr/>
        </p:nvSpPr>
        <p:spPr>
          <a:xfrm rot="5400000">
            <a:off x="3231160" y="-725757"/>
            <a:ext cx="2719813" cy="5876268"/>
          </a:xfrm>
          <a:custGeom>
            <a:avLst/>
            <a:gdLst/>
            <a:ahLst/>
            <a:cxnLst/>
            <a:rect l="l" t="t" r="r" b="b"/>
            <a:pathLst>
              <a:path w="65863" h="92137" extrusionOk="0">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7"/>
          <p:cNvGrpSpPr/>
          <p:nvPr/>
        </p:nvGrpSpPr>
        <p:grpSpPr>
          <a:xfrm>
            <a:off x="7529212" y="3511287"/>
            <a:ext cx="1862374" cy="2056521"/>
            <a:chOff x="7281641" y="1136546"/>
            <a:chExt cx="892968" cy="986057"/>
          </a:xfrm>
        </p:grpSpPr>
        <p:sp>
          <p:nvSpPr>
            <p:cNvPr id="715" name="Google Shape;715;p27"/>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27"/>
          <p:cNvGrpSpPr/>
          <p:nvPr/>
        </p:nvGrpSpPr>
        <p:grpSpPr>
          <a:xfrm>
            <a:off x="-469390" y="245003"/>
            <a:ext cx="1490486" cy="960916"/>
            <a:chOff x="-75881" y="2283499"/>
            <a:chExt cx="772313" cy="497910"/>
          </a:xfrm>
        </p:grpSpPr>
        <p:sp>
          <p:nvSpPr>
            <p:cNvPr id="720" name="Google Shape;720;p27"/>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377552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form</a:t>
            </a:r>
          </a:p>
          <a:p>
            <a:pPr marL="408940" algn="just">
              <a:lnSpc>
                <a:spcPct val="150000"/>
              </a:lnSpc>
            </a:pPr>
            <a:r>
              <a:rPr lang="en-US" sz="1800">
                <a:effectLst/>
                <a:latin typeface="Bahnschrift" panose="020B0502040204020203" pitchFamily="34" charset="0"/>
                <a:ea typeface="Calibri" panose="020F0502020204030204" pitchFamily="34" charset="0"/>
                <a:cs typeface="Times New Roman" panose="02020603050405020304" pitchFamily="18" charset="0"/>
              </a:rPr>
              <a:t> - Để vào được hệ thống của chương trình thì bắt buộc người quản lý phải thông qua Đăng nhập hệ thống. Nếu người quản lý nhập đúng Tài Khoản và Mật khẩu và nhấn nút “Đăng nhập” thì khi đó hiện form chương trình và người dùng có thể sử dụng chương trình. Còn nếu nhập sai thì hiện ra thông báo “đăng nhập thất bại!bạn có muốn đăng nhập lại không?”.</a:t>
            </a:r>
          </a:p>
          <a:p>
            <a:pPr marL="408940" algn="just">
              <a:lnSpc>
                <a:spcPct val="150000"/>
              </a:lnSpc>
              <a:spcAft>
                <a:spcPts val="1000"/>
              </a:spcAft>
            </a:pPr>
            <a:r>
              <a:rPr lang="en-US" sz="1800">
                <a:effectLst/>
                <a:latin typeface="Bahnschrift" panose="020B0502040204020203" pitchFamily="34" charset="0"/>
                <a:ea typeface="Calibri" panose="020F0502020204030204" pitchFamily="34" charset="0"/>
                <a:cs typeface="Times New Roman" panose="02020603050405020304" pitchFamily="18" charset="0"/>
              </a:rPr>
              <a:t>- Nếu người sử dụng muốn thoát khỏi ứng dụng, không đăng nhập nữa thì kích chuột vào nút “Thoát”.</a:t>
            </a:r>
          </a:p>
        </p:txBody>
      </p:sp>
    </p:spTree>
    <p:extLst>
      <p:ext uri="{BB962C8B-B14F-4D97-AF65-F5344CB8AC3E}">
        <p14:creationId xmlns:p14="http://schemas.microsoft.com/office/powerpoint/2010/main" val="2063463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4.2.2 Form Menu</a:t>
            </a: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5234A08-0881-934D-1E5A-63BB7A170F32}"/>
              </a:ext>
            </a:extLst>
          </p:cNvPr>
          <p:cNvPicPr>
            <a:picLocks noChangeAspect="1"/>
          </p:cNvPicPr>
          <p:nvPr/>
        </p:nvPicPr>
        <p:blipFill>
          <a:blip r:embed="rId3"/>
          <a:stretch>
            <a:fillRect/>
          </a:stretch>
        </p:blipFill>
        <p:spPr>
          <a:xfrm>
            <a:off x="3650954" y="491662"/>
            <a:ext cx="4214316" cy="2474249"/>
          </a:xfrm>
          <a:prstGeom prst="rect">
            <a:avLst/>
          </a:prstGeom>
        </p:spPr>
      </p:pic>
      <p:sp>
        <p:nvSpPr>
          <p:cNvPr id="5" name="TextBox 4">
            <a:extLst>
              <a:ext uri="{FF2B5EF4-FFF2-40B4-BE49-F238E27FC236}">
                <a16:creationId xmlns:a16="http://schemas.microsoft.com/office/drawing/2014/main" id="{41D7B14A-DADD-683F-B6E0-DB445C44CD37}"/>
              </a:ext>
            </a:extLst>
          </p:cNvPr>
          <p:cNvSpPr txBox="1"/>
          <p:nvPr/>
        </p:nvSpPr>
        <p:spPr>
          <a:xfrm>
            <a:off x="535161" y="3426456"/>
            <a:ext cx="8073677" cy="1282531"/>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b. Chức năng của ứng dụng</a:t>
            </a:r>
          </a:p>
          <a:p>
            <a:pPr algn="just">
              <a:lnSpc>
                <a:spcPct val="150000"/>
              </a:lnSpc>
            </a:pPr>
            <a:r>
              <a:rPr lang="en-US" sz="1800">
                <a:effectLst/>
                <a:latin typeface="Bahnschrift" panose="020B0502040204020203" pitchFamily="34" charset="0"/>
                <a:ea typeface="Calibri" panose="020F0502020204030204" pitchFamily="34" charset="0"/>
                <a:cs typeface="Times New Roman" panose="02020603050405020304" pitchFamily="18" charset="0"/>
              </a:rPr>
              <a:t>- </a:t>
            </a:r>
            <a:r>
              <a:rPr lang="en-US" sz="1800">
                <a:effectLst/>
                <a:latin typeface="Bahnschrift" panose="020B0502040204020203" pitchFamily="34" charset="0"/>
                <a:ea typeface="Times New Roman" panose="02020603050405020304" pitchFamily="18" charset="0"/>
              </a:rPr>
              <a:t>Cung cấp cho người sử dụng biết hệ thống quản lý gồm những chức năng gì.</a:t>
            </a:r>
          </a:p>
          <a:p>
            <a:pPr algn="just">
              <a:lnSpc>
                <a:spcPct val="150000"/>
              </a:lnSpc>
            </a:pP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56154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Calibri" panose="020F0502020204030204" pitchFamily="34" charset="0"/>
                <a:cs typeface="Times New Roman" panose="02020603050405020304" pitchFamily="18" charset="0"/>
              </a:rPr>
              <a:t>4.2.3 Form quản lý thông tin máy tính</a:t>
            </a: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C86590E8-FED6-6492-E501-DAE9670210E9}"/>
              </a:ext>
            </a:extLst>
          </p:cNvPr>
          <p:cNvPicPr>
            <a:picLocks noChangeAspect="1"/>
          </p:cNvPicPr>
          <p:nvPr/>
        </p:nvPicPr>
        <p:blipFill>
          <a:blip r:embed="rId3"/>
          <a:stretch>
            <a:fillRect/>
          </a:stretch>
        </p:blipFill>
        <p:spPr>
          <a:xfrm>
            <a:off x="1737715" y="1481588"/>
            <a:ext cx="5668569" cy="3479629"/>
          </a:xfrm>
          <a:prstGeom prst="rect">
            <a:avLst/>
          </a:prstGeom>
        </p:spPr>
      </p:pic>
    </p:spTree>
    <p:extLst>
      <p:ext uri="{BB962C8B-B14F-4D97-AF65-F5344CB8AC3E}">
        <p14:creationId xmlns:p14="http://schemas.microsoft.com/office/powerpoint/2010/main" val="7775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3782061"/>
          </a:xfrm>
          <a:prstGeom prst="rect">
            <a:avLst/>
          </a:prstGeom>
          <a:noFill/>
        </p:spPr>
        <p:txBody>
          <a:bodyPr wrap="square" rtlCol="0">
            <a:spAutoFit/>
          </a:bodyPr>
          <a:lstStyle/>
          <a:p>
            <a:pPr algn="just">
              <a:lnSpc>
                <a:spcPct val="150000"/>
              </a:lnSpc>
            </a:pPr>
            <a:r>
              <a:rPr lang="en-US" sz="1800">
                <a:effectLst/>
                <a:latin typeface="Times New Roman" panose="02020603050405020304" pitchFamily="18"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Để sử dụng được ứng dụng này thì người dùng phải đăng nhập thành công vào hệ thống.</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Sau khi đang nhập thành công vào hệ thống thì người sử dựng điền đầy đủ các thông tin vào các ô textbox và nhấn nút “ Thêm ” hệ thống sẽ kiểm tra mã máy tính vừa nhập vào đã tồn tại trong cơ sở dữ liệu chưa nếu đã tồn tại thì hệ thống yêu cầu người sử dụng phải nhập lại mã, còn nếu chưa tồn tại mã chủng loại trong cơ sở dữ liệu thì khi đó thông tin của máy tính mới sẽ được load lên DataGridview và lưu vào trong cơ sở dữ liệu.</a:t>
            </a:r>
          </a:p>
        </p:txBody>
      </p:sp>
    </p:spTree>
    <p:extLst>
      <p:ext uri="{BB962C8B-B14F-4D97-AF65-F5344CB8AC3E}">
        <p14:creationId xmlns:p14="http://schemas.microsoft.com/office/powerpoint/2010/main" val="74674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114944"/>
            <a:ext cx="7804785" cy="5028556"/>
          </a:xfrm>
          <a:prstGeom prst="rect">
            <a:avLst/>
          </a:prstGeom>
          <a:noFill/>
        </p:spPr>
        <p:txBody>
          <a:bodyPr wrap="square" rtlCol="0">
            <a:spAutoFit/>
          </a:bodyPr>
          <a:lstStyle/>
          <a:p>
            <a:pPr algn="just">
              <a:lnSpc>
                <a:spcPct val="150000"/>
              </a:lnSpc>
            </a:pPr>
            <a:r>
              <a:rPr lang="en-US" sz="1800">
                <a:effectLst/>
                <a:latin typeface="Times New Roman" panose="02020603050405020304" pitchFamily="18" charset="0"/>
                <a:ea typeface="Times New Roman" panose="02020603050405020304" pitchFamily="18" charset="0"/>
              </a:rPr>
              <a:t>b. Chức năng của form</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Muốn sửa một thông tin máy tính ta chọn thông tin máy tính cần sửa trong DataGridview khi đó các thông tin về máy tính sẽ được load trở lại các ô textbox và ta sửa các thông tin của chủng loại. Khi sửa xong ta nhấn nút “Sửa”thì hệ thống sẽ load lên DataGridview và lưu lại vào trong cơ sở dữ liệu.</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Muốn xóa một thông tin máy tính thì ta chọn chủng loại cần xóa trên DataGridview và nhấn nút “Xóa” khi đó thông tin của thông tin máy tính vừa xóa sẽ không còn trên DataGridview.</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Khi nhấn vào nút “Làm mới “thì toàn bộ các thông tin trên các ô textbox sẽ trở về rỗng và cho phép ta nhập vào thông tin một máy tính mới. </a:t>
            </a:r>
          </a:p>
          <a:p>
            <a:pPr marL="342900" lvl="0" indent="-342900" algn="just">
              <a:lnSpc>
                <a:spcPct val="150000"/>
              </a:lnSpc>
              <a:buFont typeface="Wingdings" panose="05000000000000000000" pitchFamily="2" charset="2"/>
              <a:buChar char=""/>
            </a:pPr>
            <a:r>
              <a:rPr lang="en-US" sz="1800">
                <a:effectLst/>
                <a:latin typeface="Times New Roman" panose="02020603050405020304" pitchFamily="18" charset="0"/>
                <a:ea typeface="Times New Roman" panose="02020603050405020304" pitchFamily="18" charset="0"/>
              </a:rPr>
              <a:t>Khi người sử dụng nhấn vào nút “Thoát”thì sẽ thoát khỏi chương trình ứng dụng và trở về form Main của chương trình.</a:t>
            </a:r>
          </a:p>
        </p:txBody>
      </p:sp>
    </p:spTree>
    <p:extLst>
      <p:ext uri="{BB962C8B-B14F-4D97-AF65-F5344CB8AC3E}">
        <p14:creationId xmlns:p14="http://schemas.microsoft.com/office/powerpoint/2010/main" val="208566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arn(inVertic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arn(inVertic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arn(inVertic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arn(inVertical)">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20" name="TextBox 19">
            <a:extLst>
              <a:ext uri="{FF2B5EF4-FFF2-40B4-BE49-F238E27FC236}">
                <a16:creationId xmlns:a16="http://schemas.microsoft.com/office/drawing/2014/main" id="{2C6E4B59-163E-17AD-5786-6634358779AD}"/>
              </a:ext>
            </a:extLst>
          </p:cNvPr>
          <p:cNvSpPr txBox="1"/>
          <p:nvPr/>
        </p:nvSpPr>
        <p:spPr>
          <a:xfrm>
            <a:off x="534543" y="378524"/>
            <a:ext cx="7804785" cy="867032"/>
          </a:xfrm>
          <a:prstGeom prst="rect">
            <a:avLst/>
          </a:prstGeom>
          <a:noFill/>
        </p:spPr>
        <p:txBody>
          <a:bodyPr wrap="square" rtlCol="0">
            <a:spAutoFit/>
          </a:bodyPr>
          <a:lstStyle/>
          <a:p>
            <a:pPr algn="just">
              <a:lnSpc>
                <a:spcPct val="150000"/>
              </a:lnSpc>
            </a:pPr>
            <a:r>
              <a:rPr lang="en-US" sz="1800">
                <a:effectLst/>
                <a:latin typeface="Bahnschrift" panose="020B0502040204020203" pitchFamily="34" charset="0"/>
                <a:ea typeface="Times New Roman" panose="02020603050405020304" pitchFamily="18" charset="0"/>
              </a:rPr>
              <a:t>4.2.4 Form </a:t>
            </a:r>
            <a:r>
              <a:rPr lang="en-US" sz="1800">
                <a:latin typeface="Bahnschrift" panose="020B0502040204020203" pitchFamily="34" charset="0"/>
                <a:ea typeface="Times New Roman" panose="02020603050405020304" pitchFamily="18" charset="0"/>
              </a:rPr>
              <a:t>quản lý nhân viên</a:t>
            </a:r>
            <a:endParaRPr lang="en-US" sz="1800">
              <a:effectLst/>
              <a:latin typeface="Bahnschrift" panose="020B0502040204020203" pitchFamily="34" charset="0"/>
              <a:ea typeface="Times New Roman" panose="02020603050405020304" pitchFamily="18" charset="0"/>
            </a:endParaRPr>
          </a:p>
          <a:p>
            <a:pPr algn="just">
              <a:lnSpc>
                <a:spcPct val="150000"/>
              </a:lnSpc>
            </a:pPr>
            <a:r>
              <a:rPr lang="en-US" sz="1800">
                <a:latin typeface="Bahnschrift" panose="020B0502040204020203" pitchFamily="34" charset="0"/>
                <a:ea typeface="Calibri" panose="020F0502020204030204" pitchFamily="34" charset="0"/>
                <a:cs typeface="Times New Roman" panose="02020603050405020304" pitchFamily="18" charset="0"/>
              </a:rPr>
              <a:t>a. Xây dựng giao diện</a:t>
            </a:r>
            <a:endParaRPr lang="en-US" sz="1800">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D21319-4C53-FDAA-B86E-A920FA288816}"/>
              </a:ext>
            </a:extLst>
          </p:cNvPr>
          <p:cNvPicPr>
            <a:picLocks noChangeAspect="1"/>
          </p:cNvPicPr>
          <p:nvPr/>
        </p:nvPicPr>
        <p:blipFill>
          <a:blip r:embed="rId3"/>
          <a:stretch>
            <a:fillRect/>
          </a:stretch>
        </p:blipFill>
        <p:spPr>
          <a:xfrm>
            <a:off x="1931324" y="1356295"/>
            <a:ext cx="5281351" cy="3408681"/>
          </a:xfrm>
          <a:prstGeom prst="rect">
            <a:avLst/>
          </a:prstGeom>
        </p:spPr>
      </p:pic>
    </p:spTree>
    <p:extLst>
      <p:ext uri="{BB962C8B-B14F-4D97-AF65-F5344CB8AC3E}">
        <p14:creationId xmlns:p14="http://schemas.microsoft.com/office/powerpoint/2010/main" val="1676338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3191</Words>
  <Application>Microsoft Office PowerPoint</Application>
  <PresentationFormat>On-screen Show (16:9)</PresentationFormat>
  <Paragraphs>122</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Permanent Marker</vt:lpstr>
      <vt:lpstr>Times New Roman</vt:lpstr>
      <vt:lpstr>Wingdings</vt:lpstr>
      <vt:lpstr>Bahnschrift</vt:lpstr>
      <vt:lpstr>Comfortaa</vt:lpstr>
      <vt:lpstr>Arial</vt:lpstr>
      <vt:lpstr>SKETCH LESSON</vt:lpstr>
      <vt:lpstr>Chương 4: Phân tích thiết kế giao diện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5: Thử nghiệm và đánh giá</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Phân tích thiết kế giao diện</dc:title>
  <cp:lastModifiedBy>admin</cp:lastModifiedBy>
  <cp:revision>6</cp:revision>
  <dcterms:modified xsi:type="dcterms:W3CDTF">2022-06-14T09:46:55Z</dcterms:modified>
</cp:coreProperties>
</file>