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Canva Sans Bold" panose="020B0604020202020204" charset="0"/>
      <p:regular r:id="rId25"/>
    </p:embeddedFont>
    <p:embeddedFont>
      <p:font typeface="Clear Sans" panose="020B0604020202020204" charset="0"/>
      <p:regular r:id="rId26"/>
    </p:embeddedFont>
    <p:embeddedFont>
      <p:font typeface="Clear Sans Bold" panose="020B0604020202020204" charset="0"/>
      <p:regular r:id="rId27"/>
    </p:embeddedFont>
    <p:embeddedFont>
      <p:font typeface="Clear Sans Medium" panose="020B0604020202020204" charset="0"/>
      <p:regular r:id="rId28"/>
    </p:embeddedFont>
    <p:embeddedFont>
      <p:font typeface="Clear Sans Regular" panose="020B0604020202020204" charset="0"/>
      <p:regular r:id="rId29"/>
    </p:embeddedFont>
    <p:embeddedFont>
      <p:font typeface="Clear Sans Regular Bold" panose="020B0604020202020204" charset="0"/>
      <p:regular r:id="rId30"/>
    </p:embeddedFont>
    <p:embeddedFont>
      <p:font typeface="Clear Sans Regular Italics" panose="020B0604020202020204" charset="0"/>
      <p:regular r:id="rId31"/>
    </p:embeddedFont>
    <p:embeddedFont>
      <p:font typeface="Mardoto Bold Bold" panose="020B0604020202020204" charset="0"/>
      <p:regular r:id="rId32"/>
    </p:embeddedFont>
    <p:embeddedFont>
      <p:font typeface="Mardoto Heavy" panose="020B0604020202020204" charset="0"/>
      <p:regular r:id="rId33"/>
    </p:embeddedFont>
    <p:embeddedFont>
      <p:font typeface="Public Sans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389"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pricefx.atlassian.net/wiki/spaces/KB/pages/4059070647/Custom+Forms+Reference" TargetMode="Externa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hyperlink" Target="https://e2e-aws-staging.pricefx.com/app/modules/dynamic-tabs-schema.json" TargetMode="External"/><Relationship Id="rId5" Type="http://schemas.openxmlformats.org/officeDocument/2006/relationships/hyperlink" Target="https://github.com/HuyPhan-RND4U/Custom-Form-Demo" TargetMode="External"/><Relationship Id="rId4" Type="http://schemas.openxmlformats.org/officeDocument/2006/relationships/hyperlink" Target="http://e2e-aws-staging.pricefx.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grpSp>
        <p:nvGrpSpPr>
          <p:cNvPr id="2" name="Group 2"/>
          <p:cNvGrpSpPr/>
          <p:nvPr/>
        </p:nvGrpSpPr>
        <p:grpSpPr>
          <a:xfrm>
            <a:off x="2543728" y="7252335"/>
            <a:ext cx="14715572" cy="1673225"/>
            <a:chOff x="0" y="0"/>
            <a:chExt cx="4027299" cy="457921"/>
          </a:xfrm>
        </p:grpSpPr>
        <p:sp>
          <p:nvSpPr>
            <p:cNvPr id="3" name="Freeform 3"/>
            <p:cNvSpPr/>
            <p:nvPr/>
          </p:nvSpPr>
          <p:spPr>
            <a:xfrm>
              <a:off x="0" y="0"/>
              <a:ext cx="4027299" cy="457922"/>
            </a:xfrm>
            <a:custGeom>
              <a:avLst/>
              <a:gdLst/>
              <a:ahLst/>
              <a:cxnLst/>
              <a:rect l="l" t="t" r="r" b="b"/>
              <a:pathLst>
                <a:path w="4027299" h="457922">
                  <a:moveTo>
                    <a:pt x="0" y="0"/>
                  </a:moveTo>
                  <a:lnTo>
                    <a:pt x="4027299" y="0"/>
                  </a:lnTo>
                  <a:lnTo>
                    <a:pt x="4027299" y="457922"/>
                  </a:lnTo>
                  <a:lnTo>
                    <a:pt x="0" y="457922"/>
                  </a:lnTo>
                  <a:close/>
                </a:path>
              </a:pathLst>
            </a:custGeom>
            <a:solidFill>
              <a:srgbClr val="EFA038"/>
            </a:solidFill>
          </p:spPr>
          <p:txBody>
            <a:bodyPr/>
            <a:lstStyle/>
            <a:p>
              <a:endParaRPr lang="en-US"/>
            </a:p>
          </p:txBody>
        </p:sp>
        <p:sp>
          <p:nvSpPr>
            <p:cNvPr id="4" name="TextBox 4"/>
            <p:cNvSpPr txBox="1"/>
            <p:nvPr/>
          </p:nvSpPr>
          <p:spPr>
            <a:xfrm>
              <a:off x="0" y="-38100"/>
              <a:ext cx="4027299" cy="496021"/>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flipH="1">
            <a:off x="-902504" y="-874376"/>
            <a:ext cx="8932059" cy="17164890"/>
          </a:xfrm>
          <a:custGeom>
            <a:avLst/>
            <a:gdLst/>
            <a:ahLst/>
            <a:cxnLst/>
            <a:rect l="l" t="t" r="r" b="b"/>
            <a:pathLst>
              <a:path w="8932059" h="17164890">
                <a:moveTo>
                  <a:pt x="8932059" y="0"/>
                </a:moveTo>
                <a:lnTo>
                  <a:pt x="0" y="0"/>
                </a:lnTo>
                <a:lnTo>
                  <a:pt x="0" y="17164891"/>
                </a:lnTo>
                <a:lnTo>
                  <a:pt x="8932059" y="17164891"/>
                </a:lnTo>
                <a:lnTo>
                  <a:pt x="8932059" y="0"/>
                </a:lnTo>
                <a:close/>
              </a:path>
            </a:pathLst>
          </a:custGeom>
          <a:blipFill>
            <a:blip r:embed="rId2"/>
            <a:stretch>
              <a:fillRect/>
            </a:stretch>
          </a:blipFill>
        </p:spPr>
        <p:txBody>
          <a:bodyPr/>
          <a:lstStyle/>
          <a:p>
            <a:endParaRPr lang="en-US"/>
          </a:p>
        </p:txBody>
      </p:sp>
      <p:grpSp>
        <p:nvGrpSpPr>
          <p:cNvPr id="6" name="Group 6"/>
          <p:cNvGrpSpPr/>
          <p:nvPr/>
        </p:nvGrpSpPr>
        <p:grpSpPr>
          <a:xfrm rot="5400000">
            <a:off x="651708" y="1112637"/>
            <a:ext cx="3086100" cy="1543050"/>
            <a:chOff x="0" y="0"/>
            <a:chExt cx="812800" cy="406400"/>
          </a:xfrm>
        </p:grpSpPr>
        <p:sp>
          <p:nvSpPr>
            <p:cNvPr id="7" name="Freeform 7"/>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txBody>
            <a:bodyPr/>
            <a:lstStyle/>
            <a:p>
              <a:endParaRPr lang="en-US"/>
            </a:p>
          </p:txBody>
        </p:sp>
        <p:sp>
          <p:nvSpPr>
            <p:cNvPr id="8" name="TextBox 8"/>
            <p:cNvSpPr txBox="1"/>
            <p:nvPr/>
          </p:nvSpPr>
          <p:spPr>
            <a:xfrm>
              <a:off x="203200" y="120650"/>
              <a:ext cx="406400" cy="285750"/>
            </a:xfrm>
            <a:prstGeom prst="rect">
              <a:avLst/>
            </a:prstGeom>
          </p:spPr>
          <p:txBody>
            <a:bodyPr lIns="50800" tIns="50800" rIns="50800" bIns="50800" rtlCol="0" anchor="ctr"/>
            <a:lstStyle/>
            <a:p>
              <a:pPr algn="ctr">
                <a:lnSpc>
                  <a:spcPts val="1869"/>
                </a:lnSpc>
              </a:pPr>
              <a:endParaRPr/>
            </a:p>
          </p:txBody>
        </p:sp>
      </p:grpSp>
      <p:grpSp>
        <p:nvGrpSpPr>
          <p:cNvPr id="9" name="Group 9"/>
          <p:cNvGrpSpPr/>
          <p:nvPr/>
        </p:nvGrpSpPr>
        <p:grpSpPr>
          <a:xfrm rot="5400000">
            <a:off x="-2975620" y="3524816"/>
            <a:ext cx="6893838" cy="3446919"/>
            <a:chOff x="0" y="0"/>
            <a:chExt cx="812800" cy="406400"/>
          </a:xfrm>
        </p:grpSpPr>
        <p:sp>
          <p:nvSpPr>
            <p:cNvPr id="10" name="Freeform 10"/>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txBody>
            <a:bodyPr/>
            <a:lstStyle/>
            <a:p>
              <a:endParaRPr lang="en-US"/>
            </a:p>
          </p:txBody>
        </p:sp>
        <p:sp>
          <p:nvSpPr>
            <p:cNvPr id="11" name="TextBox 11"/>
            <p:cNvSpPr txBox="1"/>
            <p:nvPr/>
          </p:nvSpPr>
          <p:spPr>
            <a:xfrm>
              <a:off x="203200" y="120650"/>
              <a:ext cx="406400" cy="285750"/>
            </a:xfrm>
            <a:prstGeom prst="rect">
              <a:avLst/>
            </a:prstGeom>
          </p:spPr>
          <p:txBody>
            <a:bodyPr lIns="50800" tIns="50800" rIns="50800" bIns="50800" rtlCol="0" anchor="ctr"/>
            <a:lstStyle/>
            <a:p>
              <a:pPr algn="ctr">
                <a:lnSpc>
                  <a:spcPts val="1869"/>
                </a:lnSpc>
              </a:pPr>
              <a:endParaRPr/>
            </a:p>
          </p:txBody>
        </p:sp>
      </p:grpSp>
      <p:sp>
        <p:nvSpPr>
          <p:cNvPr id="12" name="Freeform 12"/>
          <p:cNvSpPr/>
          <p:nvPr/>
        </p:nvSpPr>
        <p:spPr>
          <a:xfrm>
            <a:off x="11430767" y="341112"/>
            <a:ext cx="3500853" cy="1829196"/>
          </a:xfrm>
          <a:custGeom>
            <a:avLst/>
            <a:gdLst/>
            <a:ahLst/>
            <a:cxnLst/>
            <a:rect l="l" t="t" r="r" b="b"/>
            <a:pathLst>
              <a:path w="3500853" h="1829196">
                <a:moveTo>
                  <a:pt x="0" y="0"/>
                </a:moveTo>
                <a:lnTo>
                  <a:pt x="3500853" y="0"/>
                </a:lnTo>
                <a:lnTo>
                  <a:pt x="3500853" y="1829195"/>
                </a:lnTo>
                <a:lnTo>
                  <a:pt x="0" y="1829195"/>
                </a:lnTo>
                <a:lnTo>
                  <a:pt x="0" y="0"/>
                </a:lnTo>
                <a:close/>
              </a:path>
            </a:pathLst>
          </a:custGeom>
          <a:blipFill>
            <a:blip r:embed="rId3"/>
            <a:stretch>
              <a:fillRect/>
            </a:stretch>
          </a:blipFill>
        </p:spPr>
        <p:txBody>
          <a:bodyPr/>
          <a:lstStyle/>
          <a:p>
            <a:endParaRPr lang="en-US"/>
          </a:p>
        </p:txBody>
      </p:sp>
      <p:sp>
        <p:nvSpPr>
          <p:cNvPr id="13" name="Freeform 13"/>
          <p:cNvSpPr/>
          <p:nvPr/>
        </p:nvSpPr>
        <p:spPr>
          <a:xfrm>
            <a:off x="15734423" y="80356"/>
            <a:ext cx="2350708" cy="2350708"/>
          </a:xfrm>
          <a:custGeom>
            <a:avLst/>
            <a:gdLst/>
            <a:ahLst/>
            <a:cxnLst/>
            <a:rect l="l" t="t" r="r" b="b"/>
            <a:pathLst>
              <a:path w="2350708" h="2350708">
                <a:moveTo>
                  <a:pt x="0" y="0"/>
                </a:moveTo>
                <a:lnTo>
                  <a:pt x="2350708" y="0"/>
                </a:lnTo>
                <a:lnTo>
                  <a:pt x="2350708" y="2350708"/>
                </a:lnTo>
                <a:lnTo>
                  <a:pt x="0" y="2350708"/>
                </a:lnTo>
                <a:lnTo>
                  <a:pt x="0" y="0"/>
                </a:lnTo>
                <a:close/>
              </a:path>
            </a:pathLst>
          </a:custGeom>
          <a:blipFill>
            <a:blip r:embed="rId4"/>
            <a:stretch>
              <a:fillRect/>
            </a:stretch>
          </a:blipFill>
        </p:spPr>
        <p:txBody>
          <a:bodyPr/>
          <a:lstStyle/>
          <a:p>
            <a:endParaRPr lang="en-US"/>
          </a:p>
        </p:txBody>
      </p:sp>
      <p:sp>
        <p:nvSpPr>
          <p:cNvPr id="14" name="TextBox 14"/>
          <p:cNvSpPr txBox="1"/>
          <p:nvPr/>
        </p:nvSpPr>
        <p:spPr>
          <a:xfrm>
            <a:off x="1028700" y="2828685"/>
            <a:ext cx="15881077" cy="3689952"/>
          </a:xfrm>
          <a:prstGeom prst="rect">
            <a:avLst/>
          </a:prstGeom>
        </p:spPr>
        <p:txBody>
          <a:bodyPr lIns="0" tIns="0" rIns="0" bIns="0" rtlCol="0" anchor="t">
            <a:spAutoFit/>
          </a:bodyPr>
          <a:lstStyle/>
          <a:p>
            <a:pPr algn="r">
              <a:lnSpc>
                <a:spcPts val="14352"/>
              </a:lnSpc>
            </a:pPr>
            <a:r>
              <a:rPr lang="en-US" sz="13047" spc="417">
                <a:solidFill>
                  <a:srgbClr val="FFFFFF"/>
                </a:solidFill>
                <a:latin typeface="Public Sans Bold"/>
              </a:rPr>
              <a:t>SHARING SESSION</a:t>
            </a:r>
          </a:p>
        </p:txBody>
      </p:sp>
      <p:sp>
        <p:nvSpPr>
          <p:cNvPr id="15" name="TextBox 15"/>
          <p:cNvSpPr txBox="1"/>
          <p:nvPr/>
        </p:nvSpPr>
        <p:spPr>
          <a:xfrm>
            <a:off x="1423233" y="7430770"/>
            <a:ext cx="15687167" cy="1411605"/>
          </a:xfrm>
          <a:prstGeom prst="rect">
            <a:avLst/>
          </a:prstGeom>
        </p:spPr>
        <p:txBody>
          <a:bodyPr lIns="0" tIns="0" rIns="0" bIns="0" rtlCol="0" anchor="t">
            <a:spAutoFit/>
          </a:bodyPr>
          <a:lstStyle/>
          <a:p>
            <a:pPr algn="r">
              <a:lnSpc>
                <a:spcPts val="10890"/>
              </a:lnSpc>
            </a:pPr>
            <a:r>
              <a:rPr lang="en-US" sz="9900" spc="316">
                <a:solidFill>
                  <a:srgbClr val="FFFFFF"/>
                </a:solidFill>
                <a:latin typeface="Public Sans Bold"/>
              </a:rPr>
              <a:t>CUSTOM FORM (CFO)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grpSp>
        <p:nvGrpSpPr>
          <p:cNvPr id="2" name="Group 2"/>
          <p:cNvGrpSpPr/>
          <p:nvPr/>
        </p:nvGrpSpPr>
        <p:grpSpPr>
          <a:xfrm>
            <a:off x="-1479711" y="3591688"/>
            <a:ext cx="11542607" cy="4130982"/>
            <a:chOff x="0" y="0"/>
            <a:chExt cx="3040028" cy="1087995"/>
          </a:xfrm>
        </p:grpSpPr>
        <p:sp>
          <p:nvSpPr>
            <p:cNvPr id="3" name="Freeform 3"/>
            <p:cNvSpPr/>
            <p:nvPr/>
          </p:nvSpPr>
          <p:spPr>
            <a:xfrm>
              <a:off x="0" y="0"/>
              <a:ext cx="3040028" cy="1087995"/>
            </a:xfrm>
            <a:custGeom>
              <a:avLst/>
              <a:gdLst/>
              <a:ahLst/>
              <a:cxnLst/>
              <a:rect l="l" t="t" r="r" b="b"/>
              <a:pathLst>
                <a:path w="3040028" h="1087995">
                  <a:moveTo>
                    <a:pt x="0" y="0"/>
                  </a:moveTo>
                  <a:lnTo>
                    <a:pt x="3040028" y="0"/>
                  </a:lnTo>
                  <a:lnTo>
                    <a:pt x="3040028" y="1087995"/>
                  </a:lnTo>
                  <a:lnTo>
                    <a:pt x="0" y="1087995"/>
                  </a:lnTo>
                  <a:close/>
                </a:path>
              </a:pathLst>
            </a:custGeom>
            <a:solidFill>
              <a:srgbClr val="EFA038"/>
            </a:solidFill>
          </p:spPr>
          <p:txBody>
            <a:bodyPr/>
            <a:lstStyle/>
            <a:p>
              <a:endParaRPr lang="en-US"/>
            </a:p>
          </p:txBody>
        </p:sp>
        <p:sp>
          <p:nvSpPr>
            <p:cNvPr id="4" name="TextBox 4"/>
            <p:cNvSpPr txBox="1"/>
            <p:nvPr/>
          </p:nvSpPr>
          <p:spPr>
            <a:xfrm>
              <a:off x="0" y="-47625"/>
              <a:ext cx="3040028" cy="113562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rot="-5400000" flipH="1">
            <a:off x="1342143" y="5684328"/>
            <a:ext cx="3419644" cy="6571588"/>
          </a:xfrm>
          <a:custGeom>
            <a:avLst/>
            <a:gdLst/>
            <a:ahLst/>
            <a:cxnLst/>
            <a:rect l="l" t="t" r="r" b="b"/>
            <a:pathLst>
              <a:path w="3419644" h="6571588">
                <a:moveTo>
                  <a:pt x="3419644" y="0"/>
                </a:moveTo>
                <a:lnTo>
                  <a:pt x="0" y="0"/>
                </a:lnTo>
                <a:lnTo>
                  <a:pt x="0" y="6571589"/>
                </a:lnTo>
                <a:lnTo>
                  <a:pt x="3419644" y="6571589"/>
                </a:lnTo>
                <a:lnTo>
                  <a:pt x="3419644" y="0"/>
                </a:lnTo>
                <a:close/>
              </a:path>
            </a:pathLst>
          </a:custGeom>
          <a:blipFill>
            <a:blip r:embed="rId2"/>
            <a:stretch>
              <a:fillRect/>
            </a:stretch>
          </a:blipFill>
        </p:spPr>
        <p:txBody>
          <a:bodyPr/>
          <a:lstStyle/>
          <a:p>
            <a:endParaRPr lang="en-US"/>
          </a:p>
        </p:txBody>
      </p:sp>
      <p:sp>
        <p:nvSpPr>
          <p:cNvPr id="6" name="Freeform 6"/>
          <p:cNvSpPr/>
          <p:nvPr/>
        </p:nvSpPr>
        <p:spPr>
          <a:xfrm rot="-10800000" flipH="1">
            <a:off x="16111672" y="-3829840"/>
            <a:ext cx="3183012" cy="6116850"/>
          </a:xfrm>
          <a:custGeom>
            <a:avLst/>
            <a:gdLst/>
            <a:ahLst/>
            <a:cxnLst/>
            <a:rect l="l" t="t" r="r" b="b"/>
            <a:pathLst>
              <a:path w="3183012" h="6116850">
                <a:moveTo>
                  <a:pt x="3183012" y="0"/>
                </a:moveTo>
                <a:lnTo>
                  <a:pt x="0" y="0"/>
                </a:lnTo>
                <a:lnTo>
                  <a:pt x="0" y="6116849"/>
                </a:lnTo>
                <a:lnTo>
                  <a:pt x="3183012" y="6116849"/>
                </a:lnTo>
                <a:lnTo>
                  <a:pt x="3183012" y="0"/>
                </a:lnTo>
                <a:close/>
              </a:path>
            </a:pathLst>
          </a:custGeom>
          <a:blipFill>
            <a:blip r:embed="rId2"/>
            <a:stretch>
              <a:fillRect/>
            </a:stretch>
          </a:blipFill>
        </p:spPr>
        <p:txBody>
          <a:bodyPr/>
          <a:lstStyle/>
          <a:p>
            <a:endParaRPr lang="en-US"/>
          </a:p>
        </p:txBody>
      </p:sp>
      <p:sp>
        <p:nvSpPr>
          <p:cNvPr id="7" name="Freeform 7"/>
          <p:cNvSpPr/>
          <p:nvPr/>
        </p:nvSpPr>
        <p:spPr>
          <a:xfrm>
            <a:off x="8163922" y="83050"/>
            <a:ext cx="10124078" cy="10120900"/>
          </a:xfrm>
          <a:custGeom>
            <a:avLst/>
            <a:gdLst/>
            <a:ahLst/>
            <a:cxnLst/>
            <a:rect l="l" t="t" r="r" b="b"/>
            <a:pathLst>
              <a:path w="10124078" h="10120900">
                <a:moveTo>
                  <a:pt x="0" y="0"/>
                </a:moveTo>
                <a:lnTo>
                  <a:pt x="10124078" y="0"/>
                </a:lnTo>
                <a:lnTo>
                  <a:pt x="10124078" y="10120900"/>
                </a:lnTo>
                <a:lnTo>
                  <a:pt x="0" y="10120900"/>
                </a:lnTo>
                <a:lnTo>
                  <a:pt x="0" y="0"/>
                </a:lnTo>
                <a:close/>
              </a:path>
            </a:pathLst>
          </a:custGeom>
          <a:blipFill>
            <a:blip r:embed="rId3"/>
            <a:stretch>
              <a:fillRect l="-2478"/>
            </a:stretch>
          </a:blipFill>
        </p:spPr>
        <p:txBody>
          <a:bodyPr/>
          <a:lstStyle/>
          <a:p>
            <a:endParaRPr lang="en-US"/>
          </a:p>
        </p:txBody>
      </p:sp>
      <p:sp>
        <p:nvSpPr>
          <p:cNvPr id="8" name="TextBox 8"/>
          <p:cNvSpPr txBox="1"/>
          <p:nvPr/>
        </p:nvSpPr>
        <p:spPr>
          <a:xfrm>
            <a:off x="173808" y="5161879"/>
            <a:ext cx="9144000" cy="981075"/>
          </a:xfrm>
          <a:prstGeom prst="rect">
            <a:avLst/>
          </a:prstGeom>
        </p:spPr>
        <p:txBody>
          <a:bodyPr lIns="0" tIns="0" rIns="0" bIns="0" rtlCol="0" anchor="t">
            <a:spAutoFit/>
          </a:bodyPr>
          <a:lstStyle/>
          <a:p>
            <a:pPr marL="0" lvl="0" indent="0">
              <a:lnSpc>
                <a:spcPts val="7679"/>
              </a:lnSpc>
              <a:spcBef>
                <a:spcPct val="0"/>
              </a:spcBef>
            </a:pPr>
            <a:r>
              <a:rPr lang="en-US" sz="6399">
                <a:solidFill>
                  <a:srgbClr val="000000"/>
                </a:solidFill>
                <a:latin typeface="Mardoto Bold Bold"/>
              </a:rPr>
              <a:t>Disable/Hidden steps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sp>
        <p:nvSpPr>
          <p:cNvPr id="2" name="TextBox 2"/>
          <p:cNvSpPr txBox="1"/>
          <p:nvPr/>
        </p:nvSpPr>
        <p:spPr>
          <a:xfrm>
            <a:off x="514350" y="62361"/>
            <a:ext cx="14988799" cy="1137285"/>
          </a:xfrm>
          <a:prstGeom prst="rect">
            <a:avLst/>
          </a:prstGeom>
        </p:spPr>
        <p:txBody>
          <a:bodyPr lIns="0" tIns="0" rIns="0" bIns="0" rtlCol="0" anchor="t">
            <a:spAutoFit/>
          </a:bodyPr>
          <a:lstStyle/>
          <a:p>
            <a:pPr>
              <a:lnSpc>
                <a:spcPts val="9240"/>
              </a:lnSpc>
            </a:pPr>
            <a:r>
              <a:rPr lang="en-US" sz="6600">
                <a:solidFill>
                  <a:srgbClr val="FFFFFF"/>
                </a:solidFill>
                <a:latin typeface="Mardoto Bold Bold"/>
              </a:rPr>
              <a:t>Custom Form Logic</a:t>
            </a:r>
          </a:p>
        </p:txBody>
      </p:sp>
      <p:sp>
        <p:nvSpPr>
          <p:cNvPr id="3" name="TextBox 3"/>
          <p:cNvSpPr txBox="1"/>
          <p:nvPr/>
        </p:nvSpPr>
        <p:spPr>
          <a:xfrm>
            <a:off x="514350" y="2634015"/>
            <a:ext cx="12907645" cy="3909424"/>
          </a:xfrm>
          <a:prstGeom prst="rect">
            <a:avLst/>
          </a:prstGeom>
        </p:spPr>
        <p:txBody>
          <a:bodyPr lIns="0" tIns="0" rIns="0" bIns="0" rtlCol="0" anchor="t">
            <a:spAutoFit/>
          </a:bodyPr>
          <a:lstStyle/>
          <a:p>
            <a:pPr marL="693183" lvl="1" indent="-346592">
              <a:lnSpc>
                <a:spcPts val="4494"/>
              </a:lnSpc>
              <a:buFont typeface="Arial"/>
              <a:buChar char="•"/>
            </a:pPr>
            <a:r>
              <a:rPr lang="en-US" sz="3210" spc="-16">
                <a:solidFill>
                  <a:srgbClr val="FFFFFF"/>
                </a:solidFill>
                <a:latin typeface="Clear Sans Regular"/>
              </a:rPr>
              <a:t>Execution Types:</a:t>
            </a:r>
          </a:p>
          <a:p>
            <a:pPr marL="1386366" lvl="2" indent="-462122">
              <a:lnSpc>
                <a:spcPts val="4494"/>
              </a:lnSpc>
              <a:buFont typeface="Arial"/>
              <a:buChar char="⚬"/>
            </a:pPr>
            <a:r>
              <a:rPr lang="en-US" sz="3210" spc="-16">
                <a:solidFill>
                  <a:srgbClr val="FFFFFF"/>
                </a:solidFill>
                <a:latin typeface="Clear Sans Regular"/>
              </a:rPr>
              <a:t>pre-phase - This execution is used to create input fields on header, and hide out-of-the-box buttons.</a:t>
            </a:r>
          </a:p>
          <a:p>
            <a:pPr marL="1386366" lvl="2" indent="-462122">
              <a:lnSpc>
                <a:spcPts val="4494"/>
              </a:lnSpc>
              <a:buFont typeface="Arial"/>
              <a:buChar char="⚬"/>
            </a:pPr>
            <a:r>
              <a:rPr lang="en-US" sz="3210" spc="-16">
                <a:solidFill>
                  <a:srgbClr val="FFFFFF"/>
                </a:solidFill>
                <a:latin typeface="Clear Sans Regular"/>
              </a:rPr>
              <a:t>post-phase - The other execution is called post-phase - to calculate results and store and present them on calculation results of the header or on the Custom Header.</a:t>
            </a:r>
          </a:p>
          <a:p>
            <a:pPr>
              <a:lnSpc>
                <a:spcPts val="4494"/>
              </a:lnSpc>
            </a:pPr>
            <a:endParaRPr lang="en-US" sz="3210" spc="-16">
              <a:solidFill>
                <a:srgbClr val="FFFFFF"/>
              </a:solidFill>
              <a:latin typeface="Clear Sans Regular"/>
            </a:endParaRPr>
          </a:p>
        </p:txBody>
      </p:sp>
      <p:sp>
        <p:nvSpPr>
          <p:cNvPr id="4" name="TextBox 4"/>
          <p:cNvSpPr txBox="1"/>
          <p:nvPr/>
        </p:nvSpPr>
        <p:spPr>
          <a:xfrm>
            <a:off x="514350" y="1336676"/>
            <a:ext cx="9302281" cy="1725930"/>
          </a:xfrm>
          <a:prstGeom prst="rect">
            <a:avLst/>
          </a:prstGeom>
        </p:spPr>
        <p:txBody>
          <a:bodyPr lIns="0" tIns="0" rIns="0" bIns="0" rtlCol="0" anchor="t">
            <a:spAutoFit/>
          </a:bodyPr>
          <a:lstStyle/>
          <a:p>
            <a:pPr marL="712470" lvl="1" indent="-356235" algn="just">
              <a:lnSpc>
                <a:spcPts val="4620"/>
              </a:lnSpc>
              <a:buFont typeface="Arial"/>
              <a:buChar char="•"/>
            </a:pPr>
            <a:r>
              <a:rPr lang="en-US" sz="3300" spc="-16">
                <a:solidFill>
                  <a:srgbClr val="FFFFFF"/>
                </a:solidFill>
                <a:latin typeface="Clear Sans Regular"/>
              </a:rPr>
              <a:t>Logic Nature: customFormHeader</a:t>
            </a:r>
          </a:p>
          <a:p>
            <a:pPr marL="1424940" lvl="2" indent="-474980" algn="just">
              <a:lnSpc>
                <a:spcPts val="4620"/>
              </a:lnSpc>
              <a:buFont typeface="Arial"/>
              <a:buChar char="⚬"/>
            </a:pPr>
            <a:r>
              <a:rPr lang="en-US" sz="3300" spc="-16">
                <a:solidFill>
                  <a:srgbClr val="FFFFFF"/>
                </a:solidFill>
                <a:latin typeface="Clear Sans Regular"/>
              </a:rPr>
              <a:t>Logic Type: Calculation/Pricing</a:t>
            </a:r>
          </a:p>
          <a:p>
            <a:pPr algn="just">
              <a:lnSpc>
                <a:spcPts val="4620"/>
              </a:lnSpc>
            </a:pPr>
            <a:endParaRPr lang="en-US" sz="3300" spc="-16">
              <a:solidFill>
                <a:srgbClr val="FFFFFF"/>
              </a:solidFill>
              <a:latin typeface="Clear Sans Regular"/>
            </a:endParaRPr>
          </a:p>
        </p:txBody>
      </p:sp>
      <p:sp>
        <p:nvSpPr>
          <p:cNvPr id="5" name="Freeform 5"/>
          <p:cNvSpPr/>
          <p:nvPr/>
        </p:nvSpPr>
        <p:spPr>
          <a:xfrm rot="-10800000" flipV="1">
            <a:off x="15935464" y="-1391424"/>
            <a:ext cx="3150917" cy="6008725"/>
          </a:xfrm>
          <a:custGeom>
            <a:avLst/>
            <a:gdLst/>
            <a:ahLst/>
            <a:cxnLst/>
            <a:rect l="l" t="t" r="r" b="b"/>
            <a:pathLst>
              <a:path w="3150917" h="6008725">
                <a:moveTo>
                  <a:pt x="0" y="6008726"/>
                </a:moveTo>
                <a:lnTo>
                  <a:pt x="3150917" y="6008726"/>
                </a:lnTo>
                <a:lnTo>
                  <a:pt x="3150917" y="0"/>
                </a:lnTo>
                <a:lnTo>
                  <a:pt x="0" y="0"/>
                </a:lnTo>
                <a:lnTo>
                  <a:pt x="0" y="6008726"/>
                </a:lnTo>
                <a:close/>
              </a:path>
            </a:pathLst>
          </a:custGeom>
          <a:blipFill>
            <a:blip r:embed="rId2"/>
            <a:stretch>
              <a:fillRect l="-764376" t="-10648" r="-242807" b="-72239"/>
            </a:stretch>
          </a:blipFill>
        </p:spPr>
        <p:txBody>
          <a:bodyPr/>
          <a:lstStyle/>
          <a:p>
            <a:endParaRPr lang="en-US"/>
          </a:p>
        </p:txBody>
      </p:sp>
      <p:sp>
        <p:nvSpPr>
          <p:cNvPr id="6" name="TextBox 6"/>
          <p:cNvSpPr txBox="1"/>
          <p:nvPr/>
        </p:nvSpPr>
        <p:spPr>
          <a:xfrm>
            <a:off x="514350" y="6282284"/>
            <a:ext cx="17259300" cy="3469005"/>
          </a:xfrm>
          <a:prstGeom prst="rect">
            <a:avLst/>
          </a:prstGeom>
        </p:spPr>
        <p:txBody>
          <a:bodyPr lIns="0" tIns="0" rIns="0" bIns="0" rtlCol="0" anchor="t">
            <a:spAutoFit/>
          </a:bodyPr>
          <a:lstStyle/>
          <a:p>
            <a:pPr marL="712470" lvl="1" indent="-356235">
              <a:lnSpc>
                <a:spcPts val="4620"/>
              </a:lnSpc>
              <a:buFont typeface="Arial"/>
              <a:buChar char="•"/>
            </a:pPr>
            <a:r>
              <a:rPr lang="en-US" sz="3300" spc="-16">
                <a:solidFill>
                  <a:srgbClr val="FFFFFF"/>
                </a:solidFill>
                <a:latin typeface="Clear Sans Regular"/>
              </a:rPr>
              <a:t>Information provided to the logic:</a:t>
            </a:r>
          </a:p>
          <a:p>
            <a:pPr marL="1424940" lvl="2" indent="-474980">
              <a:lnSpc>
                <a:spcPts val="4620"/>
              </a:lnSpc>
              <a:buFont typeface="Arial"/>
              <a:buChar char="⚬"/>
            </a:pPr>
            <a:r>
              <a:rPr lang="en-US" sz="3300" spc="-16">
                <a:solidFill>
                  <a:srgbClr val="FFFFFF"/>
                </a:solidFill>
                <a:latin typeface="Clear Sans Regular"/>
              </a:rPr>
              <a:t>input: [Map] - Contains the values provided by the user to the input fields.</a:t>
            </a:r>
          </a:p>
          <a:p>
            <a:pPr marL="1424940" lvl="2" indent="-474980">
              <a:lnSpc>
                <a:spcPts val="4620"/>
              </a:lnSpc>
              <a:buFont typeface="Arial"/>
              <a:buChar char="⚬"/>
            </a:pPr>
            <a:r>
              <a:rPr lang="en-US" sz="3300" spc="-16">
                <a:solidFill>
                  <a:srgbClr val="FFFFFF"/>
                </a:solidFill>
                <a:latin typeface="Clear Sans Regular"/>
              </a:rPr>
              <a:t>customFormProcessor: [CustomFormCollectionBuilder], provides information about the phase and also can add the inputs and outputs to the Custom Form object.</a:t>
            </a:r>
          </a:p>
          <a:p>
            <a:pPr marL="1424940" lvl="2" indent="-474980">
              <a:lnSpc>
                <a:spcPts val="4620"/>
              </a:lnSpc>
              <a:buFont typeface="Arial"/>
              <a:buChar char="⚬"/>
            </a:pPr>
            <a:r>
              <a:rPr lang="en-US" sz="3300" spc="-16">
                <a:solidFill>
                  <a:srgbClr val="FFFFFF"/>
                </a:solidFill>
                <a:latin typeface="Clear Sans Regular"/>
              </a:rPr>
              <a:t>api.currentItem(): [Map] - The content of the Custom Form itself, provided as a Map.</a:t>
            </a:r>
          </a:p>
          <a:p>
            <a:pPr>
              <a:lnSpc>
                <a:spcPts val="4620"/>
              </a:lnSpc>
            </a:pPr>
            <a:endParaRPr lang="en-US" sz="3300" spc="-16">
              <a:solidFill>
                <a:srgbClr val="FFFFFF"/>
              </a:solidFill>
              <a:latin typeface="Clear Sans Regul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sp>
        <p:nvSpPr>
          <p:cNvPr id="2" name="Freeform 2"/>
          <p:cNvSpPr/>
          <p:nvPr/>
        </p:nvSpPr>
        <p:spPr>
          <a:xfrm>
            <a:off x="3583652" y="161933"/>
            <a:ext cx="11120697" cy="9963135"/>
          </a:xfrm>
          <a:custGeom>
            <a:avLst/>
            <a:gdLst/>
            <a:ahLst/>
            <a:cxnLst/>
            <a:rect l="l" t="t" r="r" b="b"/>
            <a:pathLst>
              <a:path w="11120697" h="9963135">
                <a:moveTo>
                  <a:pt x="0" y="0"/>
                </a:moveTo>
                <a:lnTo>
                  <a:pt x="11120696" y="0"/>
                </a:lnTo>
                <a:lnTo>
                  <a:pt x="11120696" y="9963134"/>
                </a:lnTo>
                <a:lnTo>
                  <a:pt x="0" y="9963134"/>
                </a:lnTo>
                <a:lnTo>
                  <a:pt x="0" y="0"/>
                </a:lnTo>
                <a:close/>
              </a:path>
            </a:pathLst>
          </a:custGeom>
          <a:blipFill>
            <a:blip r:embed="rId2"/>
            <a:stretch>
              <a:fillRect t="-126" b="-126"/>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sp>
        <p:nvSpPr>
          <p:cNvPr id="2" name="Freeform 2"/>
          <p:cNvSpPr/>
          <p:nvPr/>
        </p:nvSpPr>
        <p:spPr>
          <a:xfrm>
            <a:off x="3453352" y="62340"/>
            <a:ext cx="11381296" cy="10224660"/>
          </a:xfrm>
          <a:custGeom>
            <a:avLst/>
            <a:gdLst/>
            <a:ahLst/>
            <a:cxnLst/>
            <a:rect l="l" t="t" r="r" b="b"/>
            <a:pathLst>
              <a:path w="11381296" h="10224660">
                <a:moveTo>
                  <a:pt x="0" y="0"/>
                </a:moveTo>
                <a:lnTo>
                  <a:pt x="11381296" y="0"/>
                </a:lnTo>
                <a:lnTo>
                  <a:pt x="11381296" y="10224660"/>
                </a:lnTo>
                <a:lnTo>
                  <a:pt x="0" y="1022466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5000"/>
            </a:blip>
            <a:stretch>
              <a:fillRect r="-61138" b="-14587"/>
            </a:stretch>
          </a:blipFill>
        </p:spPr>
        <p:txBody>
          <a:bodyPr/>
          <a:lstStyle/>
          <a:p>
            <a:endParaRPr lang="en-US"/>
          </a:p>
        </p:txBody>
      </p:sp>
      <p:grpSp>
        <p:nvGrpSpPr>
          <p:cNvPr id="3" name="Group 3"/>
          <p:cNvGrpSpPr/>
          <p:nvPr/>
        </p:nvGrpSpPr>
        <p:grpSpPr>
          <a:xfrm>
            <a:off x="1216175" y="2616543"/>
            <a:ext cx="10784509" cy="5886016"/>
            <a:chOff x="0" y="0"/>
            <a:chExt cx="2840365" cy="1550226"/>
          </a:xfrm>
        </p:grpSpPr>
        <p:sp>
          <p:nvSpPr>
            <p:cNvPr id="4" name="Freeform 4"/>
            <p:cNvSpPr/>
            <p:nvPr/>
          </p:nvSpPr>
          <p:spPr>
            <a:xfrm>
              <a:off x="0" y="0"/>
              <a:ext cx="2840365" cy="1550226"/>
            </a:xfrm>
            <a:custGeom>
              <a:avLst/>
              <a:gdLst/>
              <a:ahLst/>
              <a:cxnLst/>
              <a:rect l="l" t="t" r="r" b="b"/>
              <a:pathLst>
                <a:path w="2840365" h="1550226">
                  <a:moveTo>
                    <a:pt x="0" y="0"/>
                  </a:moveTo>
                  <a:lnTo>
                    <a:pt x="2840365" y="0"/>
                  </a:lnTo>
                  <a:lnTo>
                    <a:pt x="2840365" y="1550226"/>
                  </a:lnTo>
                  <a:lnTo>
                    <a:pt x="0" y="1550226"/>
                  </a:lnTo>
                  <a:close/>
                </a:path>
              </a:pathLst>
            </a:custGeom>
            <a:solidFill>
              <a:srgbClr val="EFA038"/>
            </a:solidFill>
          </p:spPr>
          <p:txBody>
            <a:bodyPr/>
            <a:lstStyle/>
            <a:p>
              <a:endParaRPr lang="en-US"/>
            </a:p>
          </p:txBody>
        </p:sp>
        <p:sp>
          <p:nvSpPr>
            <p:cNvPr id="5" name="TextBox 5"/>
            <p:cNvSpPr txBox="1"/>
            <p:nvPr/>
          </p:nvSpPr>
          <p:spPr>
            <a:xfrm>
              <a:off x="0" y="19050"/>
              <a:ext cx="2840365" cy="1531176"/>
            </a:xfrm>
            <a:prstGeom prst="rect">
              <a:avLst/>
            </a:prstGeom>
          </p:spPr>
          <p:txBody>
            <a:bodyPr lIns="50800" tIns="50800" rIns="50800" bIns="50800" rtlCol="0" anchor="ctr"/>
            <a:lstStyle/>
            <a:p>
              <a:pPr algn="ctr">
                <a:lnSpc>
                  <a:spcPts val="1869"/>
                </a:lnSpc>
              </a:pPr>
              <a:endParaRPr/>
            </a:p>
          </p:txBody>
        </p:sp>
      </p:grpSp>
      <p:grpSp>
        <p:nvGrpSpPr>
          <p:cNvPr id="6" name="Group 6"/>
          <p:cNvGrpSpPr/>
          <p:nvPr/>
        </p:nvGrpSpPr>
        <p:grpSpPr>
          <a:xfrm>
            <a:off x="14665581" y="1489062"/>
            <a:ext cx="2296061" cy="2254962"/>
            <a:chOff x="0" y="0"/>
            <a:chExt cx="604724" cy="593899"/>
          </a:xfrm>
        </p:grpSpPr>
        <p:sp>
          <p:nvSpPr>
            <p:cNvPr id="7" name="Freeform 7"/>
            <p:cNvSpPr/>
            <p:nvPr/>
          </p:nvSpPr>
          <p:spPr>
            <a:xfrm>
              <a:off x="0" y="0"/>
              <a:ext cx="604724" cy="593900"/>
            </a:xfrm>
            <a:custGeom>
              <a:avLst/>
              <a:gdLst/>
              <a:ahLst/>
              <a:cxnLst/>
              <a:rect l="l" t="t" r="r" b="b"/>
              <a:pathLst>
                <a:path w="604724" h="593900">
                  <a:moveTo>
                    <a:pt x="0" y="0"/>
                  </a:moveTo>
                  <a:lnTo>
                    <a:pt x="604724" y="0"/>
                  </a:lnTo>
                  <a:lnTo>
                    <a:pt x="604724" y="593900"/>
                  </a:lnTo>
                  <a:lnTo>
                    <a:pt x="0" y="593900"/>
                  </a:lnTo>
                  <a:close/>
                </a:path>
              </a:pathLst>
            </a:custGeom>
            <a:solidFill>
              <a:srgbClr val="2E6E80"/>
            </a:solidFill>
          </p:spPr>
          <p:txBody>
            <a:bodyPr/>
            <a:lstStyle/>
            <a:p>
              <a:endParaRPr lang="en-US"/>
            </a:p>
          </p:txBody>
        </p:sp>
        <p:sp>
          <p:nvSpPr>
            <p:cNvPr id="8" name="TextBox 8"/>
            <p:cNvSpPr txBox="1"/>
            <p:nvPr/>
          </p:nvSpPr>
          <p:spPr>
            <a:xfrm>
              <a:off x="0" y="19050"/>
              <a:ext cx="604724" cy="574849"/>
            </a:xfrm>
            <a:prstGeom prst="rect">
              <a:avLst/>
            </a:prstGeom>
          </p:spPr>
          <p:txBody>
            <a:bodyPr lIns="50800" tIns="50800" rIns="50800" bIns="50800" rtlCol="0" anchor="ctr"/>
            <a:lstStyle/>
            <a:p>
              <a:pPr algn="ctr">
                <a:lnSpc>
                  <a:spcPts val="1869"/>
                </a:lnSpc>
              </a:pPr>
              <a:endParaRPr/>
            </a:p>
          </p:txBody>
        </p:sp>
      </p:grpSp>
      <p:sp>
        <p:nvSpPr>
          <p:cNvPr id="9" name="Freeform 9"/>
          <p:cNvSpPr/>
          <p:nvPr/>
        </p:nvSpPr>
        <p:spPr>
          <a:xfrm>
            <a:off x="1028700" y="776425"/>
            <a:ext cx="374950" cy="380484"/>
          </a:xfrm>
          <a:custGeom>
            <a:avLst/>
            <a:gdLst/>
            <a:ahLst/>
            <a:cxnLst/>
            <a:rect l="l" t="t" r="r" b="b"/>
            <a:pathLst>
              <a:path w="374950" h="380484">
                <a:moveTo>
                  <a:pt x="0" y="0"/>
                </a:moveTo>
                <a:lnTo>
                  <a:pt x="374950" y="0"/>
                </a:lnTo>
                <a:lnTo>
                  <a:pt x="374950" y="380484"/>
                </a:lnTo>
                <a:lnTo>
                  <a:pt x="0" y="3804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0" name="Group 10"/>
          <p:cNvGrpSpPr/>
          <p:nvPr/>
        </p:nvGrpSpPr>
        <p:grpSpPr>
          <a:xfrm>
            <a:off x="9134565" y="7375078"/>
            <a:ext cx="2296061" cy="2254962"/>
            <a:chOff x="0" y="0"/>
            <a:chExt cx="604724" cy="593899"/>
          </a:xfrm>
        </p:grpSpPr>
        <p:sp>
          <p:nvSpPr>
            <p:cNvPr id="11" name="Freeform 11"/>
            <p:cNvSpPr/>
            <p:nvPr/>
          </p:nvSpPr>
          <p:spPr>
            <a:xfrm>
              <a:off x="0" y="0"/>
              <a:ext cx="604724" cy="593900"/>
            </a:xfrm>
            <a:custGeom>
              <a:avLst/>
              <a:gdLst/>
              <a:ahLst/>
              <a:cxnLst/>
              <a:rect l="l" t="t" r="r" b="b"/>
              <a:pathLst>
                <a:path w="604724" h="593900">
                  <a:moveTo>
                    <a:pt x="0" y="0"/>
                  </a:moveTo>
                  <a:lnTo>
                    <a:pt x="604724" y="0"/>
                  </a:lnTo>
                  <a:lnTo>
                    <a:pt x="604724" y="593900"/>
                  </a:lnTo>
                  <a:lnTo>
                    <a:pt x="0" y="593900"/>
                  </a:lnTo>
                  <a:close/>
                </a:path>
              </a:pathLst>
            </a:custGeom>
            <a:solidFill>
              <a:srgbClr val="2E6E80"/>
            </a:solidFill>
          </p:spPr>
          <p:txBody>
            <a:bodyPr/>
            <a:lstStyle/>
            <a:p>
              <a:endParaRPr lang="en-US"/>
            </a:p>
          </p:txBody>
        </p:sp>
        <p:sp>
          <p:nvSpPr>
            <p:cNvPr id="12" name="TextBox 12"/>
            <p:cNvSpPr txBox="1"/>
            <p:nvPr/>
          </p:nvSpPr>
          <p:spPr>
            <a:xfrm>
              <a:off x="0" y="19050"/>
              <a:ext cx="604724" cy="574849"/>
            </a:xfrm>
            <a:prstGeom prst="rect">
              <a:avLst/>
            </a:prstGeom>
          </p:spPr>
          <p:txBody>
            <a:bodyPr lIns="50800" tIns="50800" rIns="50800" bIns="50800" rtlCol="0" anchor="ctr"/>
            <a:lstStyle/>
            <a:p>
              <a:pPr algn="ctr">
                <a:lnSpc>
                  <a:spcPts val="1869"/>
                </a:lnSpc>
              </a:pPr>
              <a:endParaRPr/>
            </a:p>
          </p:txBody>
        </p:sp>
      </p:grpSp>
      <p:sp>
        <p:nvSpPr>
          <p:cNvPr id="13" name="Freeform 13"/>
          <p:cNvSpPr/>
          <p:nvPr/>
        </p:nvSpPr>
        <p:spPr>
          <a:xfrm>
            <a:off x="7888546" y="1997028"/>
            <a:ext cx="10574789" cy="7125046"/>
          </a:xfrm>
          <a:custGeom>
            <a:avLst/>
            <a:gdLst/>
            <a:ahLst/>
            <a:cxnLst/>
            <a:rect l="l" t="t" r="r" b="b"/>
            <a:pathLst>
              <a:path w="10574789" h="7125046">
                <a:moveTo>
                  <a:pt x="0" y="0"/>
                </a:moveTo>
                <a:lnTo>
                  <a:pt x="10574788" y="0"/>
                </a:lnTo>
                <a:lnTo>
                  <a:pt x="10574788" y="7125046"/>
                </a:lnTo>
                <a:lnTo>
                  <a:pt x="0" y="7125046"/>
                </a:lnTo>
                <a:lnTo>
                  <a:pt x="0" y="0"/>
                </a:lnTo>
                <a:close/>
              </a:path>
            </a:pathLst>
          </a:custGeom>
          <a:blipFill>
            <a:blip r:embed="rId5"/>
            <a:stretch>
              <a:fillRect/>
            </a:stretch>
          </a:blipFill>
        </p:spPr>
        <p:txBody>
          <a:bodyPr/>
          <a:lstStyle/>
          <a:p>
            <a:endParaRPr lang="en-US"/>
          </a:p>
        </p:txBody>
      </p:sp>
      <p:sp>
        <p:nvSpPr>
          <p:cNvPr id="14" name="TextBox 14"/>
          <p:cNvSpPr txBox="1"/>
          <p:nvPr/>
        </p:nvSpPr>
        <p:spPr>
          <a:xfrm>
            <a:off x="1403650" y="3745991"/>
            <a:ext cx="6484896" cy="3684270"/>
          </a:xfrm>
          <a:prstGeom prst="rect">
            <a:avLst/>
          </a:prstGeom>
        </p:spPr>
        <p:txBody>
          <a:bodyPr lIns="0" tIns="0" rIns="0" bIns="0" rtlCol="0" anchor="t">
            <a:spAutoFit/>
          </a:bodyPr>
          <a:lstStyle/>
          <a:p>
            <a:pPr>
              <a:lnSpc>
                <a:spcPts val="7260"/>
              </a:lnSpc>
            </a:pPr>
            <a:r>
              <a:rPr lang="en-US" sz="6600">
                <a:solidFill>
                  <a:srgbClr val="000000"/>
                </a:solidFill>
                <a:latin typeface="Mardoto Heavy"/>
              </a:rPr>
              <a:t>Change Custom Form Creation Settings (Optional)</a:t>
            </a:r>
          </a:p>
        </p:txBody>
      </p:sp>
      <p:sp>
        <p:nvSpPr>
          <p:cNvPr id="15" name="TextBox 15"/>
          <p:cNvSpPr txBox="1"/>
          <p:nvPr/>
        </p:nvSpPr>
        <p:spPr>
          <a:xfrm>
            <a:off x="1535766" y="824050"/>
            <a:ext cx="3032398" cy="231140"/>
          </a:xfrm>
          <a:prstGeom prst="rect">
            <a:avLst/>
          </a:prstGeom>
        </p:spPr>
        <p:txBody>
          <a:bodyPr lIns="0" tIns="0" rIns="0" bIns="0" rtlCol="0" anchor="t">
            <a:spAutoFit/>
          </a:bodyPr>
          <a:lstStyle/>
          <a:p>
            <a:pPr>
              <a:lnSpc>
                <a:spcPts val="1869"/>
              </a:lnSpc>
            </a:pPr>
            <a:r>
              <a:rPr lang="en-US" sz="1699" spc="67">
                <a:solidFill>
                  <a:srgbClr val="000000"/>
                </a:solidFill>
                <a:latin typeface="Clear Sans Medium"/>
              </a:rPr>
              <a:t>LARANA COMPANY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5000"/>
            </a:blip>
            <a:stretch>
              <a:fillRect l="-20202" t="-14587" r="-40936"/>
            </a:stretch>
          </a:blipFill>
        </p:spPr>
        <p:txBody>
          <a:bodyPr/>
          <a:lstStyle/>
          <a:p>
            <a:endParaRPr lang="en-US"/>
          </a:p>
        </p:txBody>
      </p:sp>
      <p:sp>
        <p:nvSpPr>
          <p:cNvPr id="3" name="Freeform 3"/>
          <p:cNvSpPr/>
          <p:nvPr/>
        </p:nvSpPr>
        <p:spPr>
          <a:xfrm>
            <a:off x="6808227" y="0"/>
            <a:ext cx="14706164" cy="4759723"/>
          </a:xfrm>
          <a:custGeom>
            <a:avLst/>
            <a:gdLst/>
            <a:ahLst/>
            <a:cxnLst/>
            <a:rect l="l" t="t" r="r" b="b"/>
            <a:pathLst>
              <a:path w="14706164" h="4759723">
                <a:moveTo>
                  <a:pt x="0" y="0"/>
                </a:moveTo>
                <a:lnTo>
                  <a:pt x="14706163" y="0"/>
                </a:lnTo>
                <a:lnTo>
                  <a:pt x="14706163" y="4759723"/>
                </a:lnTo>
                <a:lnTo>
                  <a:pt x="0" y="4759723"/>
                </a:lnTo>
                <a:lnTo>
                  <a:pt x="0" y="0"/>
                </a:lnTo>
                <a:close/>
              </a:path>
            </a:pathLst>
          </a:custGeom>
          <a:blipFill>
            <a:blip r:embed="rId3"/>
            <a:stretch>
              <a:fillRect r="-13092" b="-7276"/>
            </a:stretch>
          </a:blipFill>
        </p:spPr>
        <p:txBody>
          <a:bodyPr/>
          <a:lstStyle/>
          <a:p>
            <a:endParaRPr lang="en-US"/>
          </a:p>
        </p:txBody>
      </p:sp>
      <p:sp>
        <p:nvSpPr>
          <p:cNvPr id="4" name="Freeform 4"/>
          <p:cNvSpPr/>
          <p:nvPr/>
        </p:nvSpPr>
        <p:spPr>
          <a:xfrm>
            <a:off x="746407" y="4864498"/>
            <a:ext cx="12123640" cy="5161112"/>
          </a:xfrm>
          <a:custGeom>
            <a:avLst/>
            <a:gdLst/>
            <a:ahLst/>
            <a:cxnLst/>
            <a:rect l="l" t="t" r="r" b="b"/>
            <a:pathLst>
              <a:path w="12123640" h="5161112">
                <a:moveTo>
                  <a:pt x="0" y="0"/>
                </a:moveTo>
                <a:lnTo>
                  <a:pt x="12123639" y="0"/>
                </a:lnTo>
                <a:lnTo>
                  <a:pt x="12123639" y="5161111"/>
                </a:lnTo>
                <a:lnTo>
                  <a:pt x="0" y="5161111"/>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596213" y="184454"/>
            <a:ext cx="5780679" cy="3063805"/>
          </a:xfrm>
          <a:prstGeom prst="rect">
            <a:avLst/>
          </a:prstGeom>
        </p:spPr>
        <p:txBody>
          <a:bodyPr lIns="0" tIns="0" rIns="0" bIns="0" rtlCol="0" anchor="t">
            <a:spAutoFit/>
          </a:bodyPr>
          <a:lstStyle/>
          <a:p>
            <a:pPr algn="ctr">
              <a:lnSpc>
                <a:spcPts val="8160"/>
              </a:lnSpc>
            </a:pPr>
            <a:r>
              <a:rPr lang="en-US" sz="5829">
                <a:solidFill>
                  <a:srgbClr val="000000"/>
                </a:solidFill>
                <a:latin typeface="Canva Sans Bold"/>
              </a:rPr>
              <a:t>Retrieve Data </a:t>
            </a:r>
          </a:p>
          <a:p>
            <a:pPr algn="ctr">
              <a:lnSpc>
                <a:spcPts val="8160"/>
              </a:lnSpc>
            </a:pPr>
            <a:r>
              <a:rPr lang="en-US" sz="5829">
                <a:solidFill>
                  <a:srgbClr val="000000"/>
                </a:solidFill>
                <a:latin typeface="Canva Sans Bold"/>
              </a:rPr>
              <a:t>From Tab Inside</a:t>
            </a:r>
          </a:p>
          <a:p>
            <a:pPr marL="0" lvl="0" indent="0" algn="ctr">
              <a:lnSpc>
                <a:spcPts val="8160"/>
              </a:lnSpc>
              <a:spcBef>
                <a:spcPct val="0"/>
              </a:spcBef>
            </a:pPr>
            <a:r>
              <a:rPr lang="en-US" sz="5829">
                <a:solidFill>
                  <a:srgbClr val="000000"/>
                </a:solidFill>
                <a:latin typeface="Canva Sans Bold"/>
              </a:rPr>
              <a:t>Configurator</a:t>
            </a:r>
          </a:p>
        </p:txBody>
      </p:sp>
      <p:grpSp>
        <p:nvGrpSpPr>
          <p:cNvPr id="6" name="Group 6"/>
          <p:cNvGrpSpPr/>
          <p:nvPr/>
        </p:nvGrpSpPr>
        <p:grpSpPr>
          <a:xfrm rot="-5400000">
            <a:off x="3236706" y="1438100"/>
            <a:ext cx="344339" cy="5985677"/>
            <a:chOff x="0" y="0"/>
            <a:chExt cx="90690" cy="1576475"/>
          </a:xfrm>
        </p:grpSpPr>
        <p:sp>
          <p:nvSpPr>
            <p:cNvPr id="7" name="Freeform 7"/>
            <p:cNvSpPr/>
            <p:nvPr/>
          </p:nvSpPr>
          <p:spPr>
            <a:xfrm>
              <a:off x="0" y="0"/>
              <a:ext cx="90690" cy="1576475"/>
            </a:xfrm>
            <a:custGeom>
              <a:avLst/>
              <a:gdLst/>
              <a:ahLst/>
              <a:cxnLst/>
              <a:rect l="l" t="t" r="r" b="b"/>
              <a:pathLst>
                <a:path w="90690" h="1576475">
                  <a:moveTo>
                    <a:pt x="0" y="0"/>
                  </a:moveTo>
                  <a:lnTo>
                    <a:pt x="90690" y="0"/>
                  </a:lnTo>
                  <a:lnTo>
                    <a:pt x="90690" y="1576475"/>
                  </a:lnTo>
                  <a:lnTo>
                    <a:pt x="0" y="1576475"/>
                  </a:lnTo>
                  <a:close/>
                </a:path>
              </a:pathLst>
            </a:custGeom>
            <a:solidFill>
              <a:srgbClr val="EFA038"/>
            </a:solidFill>
          </p:spPr>
          <p:txBody>
            <a:bodyPr/>
            <a:lstStyle/>
            <a:p>
              <a:endParaRPr lang="en-US"/>
            </a:p>
          </p:txBody>
        </p:sp>
        <p:sp>
          <p:nvSpPr>
            <p:cNvPr id="8" name="TextBox 8"/>
            <p:cNvSpPr txBox="1"/>
            <p:nvPr/>
          </p:nvSpPr>
          <p:spPr>
            <a:xfrm>
              <a:off x="0" y="19050"/>
              <a:ext cx="90690" cy="1557425"/>
            </a:xfrm>
            <a:prstGeom prst="rect">
              <a:avLst/>
            </a:prstGeom>
          </p:spPr>
          <p:txBody>
            <a:bodyPr lIns="50800" tIns="50800" rIns="50800" bIns="50800" rtlCol="0" anchor="ctr"/>
            <a:lstStyle/>
            <a:p>
              <a:pPr algn="ctr">
                <a:lnSpc>
                  <a:spcPts val="1869"/>
                </a:lnSpc>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5000"/>
            </a:blip>
            <a:stretch>
              <a:fillRect l="-20202" t="-14587" r="-40936"/>
            </a:stretch>
          </a:blipFill>
        </p:spPr>
        <p:txBody>
          <a:bodyPr/>
          <a:lstStyle/>
          <a:p>
            <a:endParaRPr lang="en-US"/>
          </a:p>
        </p:txBody>
      </p:sp>
      <p:grpSp>
        <p:nvGrpSpPr>
          <p:cNvPr id="3" name="Group 3"/>
          <p:cNvGrpSpPr/>
          <p:nvPr/>
        </p:nvGrpSpPr>
        <p:grpSpPr>
          <a:xfrm rot="-5400000">
            <a:off x="3665256" y="3280252"/>
            <a:ext cx="191781" cy="7107351"/>
            <a:chOff x="0" y="0"/>
            <a:chExt cx="50510" cy="1871895"/>
          </a:xfrm>
        </p:grpSpPr>
        <p:sp>
          <p:nvSpPr>
            <p:cNvPr id="4" name="Freeform 4"/>
            <p:cNvSpPr/>
            <p:nvPr/>
          </p:nvSpPr>
          <p:spPr>
            <a:xfrm>
              <a:off x="0" y="0"/>
              <a:ext cx="50510" cy="1871895"/>
            </a:xfrm>
            <a:custGeom>
              <a:avLst/>
              <a:gdLst/>
              <a:ahLst/>
              <a:cxnLst/>
              <a:rect l="l" t="t" r="r" b="b"/>
              <a:pathLst>
                <a:path w="50510" h="1871895">
                  <a:moveTo>
                    <a:pt x="0" y="0"/>
                  </a:moveTo>
                  <a:lnTo>
                    <a:pt x="50510" y="0"/>
                  </a:lnTo>
                  <a:lnTo>
                    <a:pt x="50510" y="1871895"/>
                  </a:lnTo>
                  <a:lnTo>
                    <a:pt x="0" y="1871895"/>
                  </a:lnTo>
                  <a:close/>
                </a:path>
              </a:pathLst>
            </a:custGeom>
            <a:solidFill>
              <a:srgbClr val="EFA038"/>
            </a:solidFill>
          </p:spPr>
          <p:txBody>
            <a:bodyPr/>
            <a:lstStyle/>
            <a:p>
              <a:endParaRPr lang="en-US"/>
            </a:p>
          </p:txBody>
        </p:sp>
        <p:sp>
          <p:nvSpPr>
            <p:cNvPr id="5" name="TextBox 5"/>
            <p:cNvSpPr txBox="1"/>
            <p:nvPr/>
          </p:nvSpPr>
          <p:spPr>
            <a:xfrm>
              <a:off x="0" y="19050"/>
              <a:ext cx="50510" cy="1852845"/>
            </a:xfrm>
            <a:prstGeom prst="rect">
              <a:avLst/>
            </a:prstGeom>
          </p:spPr>
          <p:txBody>
            <a:bodyPr lIns="50800" tIns="50800" rIns="50800" bIns="50800" rtlCol="0" anchor="ctr"/>
            <a:lstStyle/>
            <a:p>
              <a:pPr algn="ctr">
                <a:lnSpc>
                  <a:spcPts val="1869"/>
                </a:lnSpc>
              </a:pPr>
              <a:endParaRPr/>
            </a:p>
          </p:txBody>
        </p:sp>
      </p:grpSp>
      <p:grpSp>
        <p:nvGrpSpPr>
          <p:cNvPr id="6" name="Group 6"/>
          <p:cNvGrpSpPr/>
          <p:nvPr/>
        </p:nvGrpSpPr>
        <p:grpSpPr>
          <a:xfrm>
            <a:off x="16053202" y="1156909"/>
            <a:ext cx="1375250" cy="1353316"/>
            <a:chOff x="0" y="0"/>
            <a:chExt cx="362206" cy="356429"/>
          </a:xfrm>
        </p:grpSpPr>
        <p:sp>
          <p:nvSpPr>
            <p:cNvPr id="7" name="Freeform 7"/>
            <p:cNvSpPr/>
            <p:nvPr/>
          </p:nvSpPr>
          <p:spPr>
            <a:xfrm>
              <a:off x="0" y="0"/>
              <a:ext cx="362206" cy="356429"/>
            </a:xfrm>
            <a:custGeom>
              <a:avLst/>
              <a:gdLst/>
              <a:ahLst/>
              <a:cxnLst/>
              <a:rect l="l" t="t" r="r" b="b"/>
              <a:pathLst>
                <a:path w="362206" h="356429">
                  <a:moveTo>
                    <a:pt x="0" y="0"/>
                  </a:moveTo>
                  <a:lnTo>
                    <a:pt x="362206" y="0"/>
                  </a:lnTo>
                  <a:lnTo>
                    <a:pt x="362206" y="356429"/>
                  </a:lnTo>
                  <a:lnTo>
                    <a:pt x="0" y="356429"/>
                  </a:lnTo>
                  <a:close/>
                </a:path>
              </a:pathLst>
            </a:custGeom>
            <a:solidFill>
              <a:srgbClr val="EFA038"/>
            </a:solidFill>
          </p:spPr>
          <p:txBody>
            <a:bodyPr/>
            <a:lstStyle/>
            <a:p>
              <a:endParaRPr lang="en-US"/>
            </a:p>
          </p:txBody>
        </p:sp>
        <p:sp>
          <p:nvSpPr>
            <p:cNvPr id="8" name="TextBox 8"/>
            <p:cNvSpPr txBox="1"/>
            <p:nvPr/>
          </p:nvSpPr>
          <p:spPr>
            <a:xfrm>
              <a:off x="0" y="19050"/>
              <a:ext cx="362206" cy="337379"/>
            </a:xfrm>
            <a:prstGeom prst="rect">
              <a:avLst/>
            </a:prstGeom>
          </p:spPr>
          <p:txBody>
            <a:bodyPr lIns="50800" tIns="50800" rIns="50800" bIns="50800" rtlCol="0" anchor="ctr"/>
            <a:lstStyle/>
            <a:p>
              <a:pPr algn="ctr">
                <a:lnSpc>
                  <a:spcPts val="1869"/>
                </a:lnSpc>
              </a:pPr>
              <a:endParaRPr/>
            </a:p>
          </p:txBody>
        </p:sp>
      </p:grpSp>
      <p:sp>
        <p:nvSpPr>
          <p:cNvPr id="9" name="Freeform 9"/>
          <p:cNvSpPr/>
          <p:nvPr/>
        </p:nvSpPr>
        <p:spPr>
          <a:xfrm>
            <a:off x="7924915" y="1126145"/>
            <a:ext cx="10363085" cy="6465167"/>
          </a:xfrm>
          <a:custGeom>
            <a:avLst/>
            <a:gdLst/>
            <a:ahLst/>
            <a:cxnLst/>
            <a:rect l="l" t="t" r="r" b="b"/>
            <a:pathLst>
              <a:path w="10363085" h="6465167">
                <a:moveTo>
                  <a:pt x="0" y="0"/>
                </a:moveTo>
                <a:lnTo>
                  <a:pt x="10363085" y="0"/>
                </a:lnTo>
                <a:lnTo>
                  <a:pt x="10363085" y="6465167"/>
                </a:lnTo>
                <a:lnTo>
                  <a:pt x="0" y="6465167"/>
                </a:lnTo>
                <a:lnTo>
                  <a:pt x="0" y="0"/>
                </a:lnTo>
                <a:close/>
              </a:path>
            </a:pathLst>
          </a:custGeom>
          <a:blipFill>
            <a:blip r:embed="rId3"/>
            <a:stretch>
              <a:fillRect/>
            </a:stretch>
          </a:blipFill>
        </p:spPr>
        <p:txBody>
          <a:bodyPr/>
          <a:lstStyle/>
          <a:p>
            <a:endParaRPr lang="en-US"/>
          </a:p>
        </p:txBody>
      </p:sp>
      <p:sp>
        <p:nvSpPr>
          <p:cNvPr id="10" name="Freeform 10"/>
          <p:cNvSpPr/>
          <p:nvPr/>
        </p:nvSpPr>
        <p:spPr>
          <a:xfrm>
            <a:off x="7924915" y="8046176"/>
            <a:ext cx="10681347" cy="1745657"/>
          </a:xfrm>
          <a:custGeom>
            <a:avLst/>
            <a:gdLst/>
            <a:ahLst/>
            <a:cxnLst/>
            <a:rect l="l" t="t" r="r" b="b"/>
            <a:pathLst>
              <a:path w="10681347" h="1745657">
                <a:moveTo>
                  <a:pt x="0" y="0"/>
                </a:moveTo>
                <a:lnTo>
                  <a:pt x="10681347" y="0"/>
                </a:lnTo>
                <a:lnTo>
                  <a:pt x="10681347" y="1745657"/>
                </a:lnTo>
                <a:lnTo>
                  <a:pt x="0" y="1745657"/>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131081" y="3922395"/>
            <a:ext cx="7445903" cy="2308860"/>
          </a:xfrm>
          <a:prstGeom prst="rect">
            <a:avLst/>
          </a:prstGeom>
        </p:spPr>
        <p:txBody>
          <a:bodyPr lIns="0" tIns="0" rIns="0" bIns="0" rtlCol="0" anchor="t">
            <a:spAutoFit/>
          </a:bodyPr>
          <a:lstStyle/>
          <a:p>
            <a:pPr algn="ctr">
              <a:lnSpc>
                <a:spcPts val="9240"/>
              </a:lnSpc>
            </a:pPr>
            <a:r>
              <a:rPr lang="en-US" sz="6600">
                <a:solidFill>
                  <a:srgbClr val="000000"/>
                </a:solidFill>
                <a:latin typeface="Mardoto Heavy"/>
              </a:rPr>
              <a:t>Embedded Dashboard in CFO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5000"/>
            </a:blip>
            <a:stretch>
              <a:fillRect l="-20202" t="-14587" r="-40936"/>
            </a:stretch>
          </a:blipFill>
        </p:spPr>
        <p:txBody>
          <a:bodyPr/>
          <a:lstStyle/>
          <a:p>
            <a:endParaRPr lang="en-US"/>
          </a:p>
        </p:txBody>
      </p:sp>
      <p:grpSp>
        <p:nvGrpSpPr>
          <p:cNvPr id="3" name="Group 3"/>
          <p:cNvGrpSpPr/>
          <p:nvPr/>
        </p:nvGrpSpPr>
        <p:grpSpPr>
          <a:xfrm rot="-5400000">
            <a:off x="3665256" y="3280252"/>
            <a:ext cx="191781" cy="7107351"/>
            <a:chOff x="0" y="0"/>
            <a:chExt cx="50510" cy="1871895"/>
          </a:xfrm>
        </p:grpSpPr>
        <p:sp>
          <p:nvSpPr>
            <p:cNvPr id="4" name="Freeform 4"/>
            <p:cNvSpPr/>
            <p:nvPr/>
          </p:nvSpPr>
          <p:spPr>
            <a:xfrm>
              <a:off x="0" y="0"/>
              <a:ext cx="50510" cy="1871895"/>
            </a:xfrm>
            <a:custGeom>
              <a:avLst/>
              <a:gdLst/>
              <a:ahLst/>
              <a:cxnLst/>
              <a:rect l="l" t="t" r="r" b="b"/>
              <a:pathLst>
                <a:path w="50510" h="1871895">
                  <a:moveTo>
                    <a:pt x="0" y="0"/>
                  </a:moveTo>
                  <a:lnTo>
                    <a:pt x="50510" y="0"/>
                  </a:lnTo>
                  <a:lnTo>
                    <a:pt x="50510" y="1871895"/>
                  </a:lnTo>
                  <a:lnTo>
                    <a:pt x="0" y="1871895"/>
                  </a:lnTo>
                  <a:close/>
                </a:path>
              </a:pathLst>
            </a:custGeom>
            <a:solidFill>
              <a:srgbClr val="EFA038"/>
            </a:solidFill>
          </p:spPr>
          <p:txBody>
            <a:bodyPr/>
            <a:lstStyle/>
            <a:p>
              <a:endParaRPr lang="en-US"/>
            </a:p>
          </p:txBody>
        </p:sp>
        <p:sp>
          <p:nvSpPr>
            <p:cNvPr id="5" name="TextBox 5"/>
            <p:cNvSpPr txBox="1"/>
            <p:nvPr/>
          </p:nvSpPr>
          <p:spPr>
            <a:xfrm>
              <a:off x="0" y="19050"/>
              <a:ext cx="50510" cy="1852845"/>
            </a:xfrm>
            <a:prstGeom prst="rect">
              <a:avLst/>
            </a:prstGeom>
          </p:spPr>
          <p:txBody>
            <a:bodyPr lIns="50800" tIns="50800" rIns="50800" bIns="50800" rtlCol="0" anchor="ctr"/>
            <a:lstStyle/>
            <a:p>
              <a:pPr algn="ctr">
                <a:lnSpc>
                  <a:spcPts val="1869"/>
                </a:lnSpc>
              </a:pPr>
              <a:endParaRPr/>
            </a:p>
          </p:txBody>
        </p:sp>
      </p:grpSp>
      <p:grpSp>
        <p:nvGrpSpPr>
          <p:cNvPr id="6" name="Group 6"/>
          <p:cNvGrpSpPr/>
          <p:nvPr/>
        </p:nvGrpSpPr>
        <p:grpSpPr>
          <a:xfrm>
            <a:off x="16053202" y="1156909"/>
            <a:ext cx="1375250" cy="1353316"/>
            <a:chOff x="0" y="0"/>
            <a:chExt cx="362206" cy="356429"/>
          </a:xfrm>
        </p:grpSpPr>
        <p:sp>
          <p:nvSpPr>
            <p:cNvPr id="7" name="Freeform 7"/>
            <p:cNvSpPr/>
            <p:nvPr/>
          </p:nvSpPr>
          <p:spPr>
            <a:xfrm>
              <a:off x="0" y="0"/>
              <a:ext cx="362206" cy="356429"/>
            </a:xfrm>
            <a:custGeom>
              <a:avLst/>
              <a:gdLst/>
              <a:ahLst/>
              <a:cxnLst/>
              <a:rect l="l" t="t" r="r" b="b"/>
              <a:pathLst>
                <a:path w="362206" h="356429">
                  <a:moveTo>
                    <a:pt x="0" y="0"/>
                  </a:moveTo>
                  <a:lnTo>
                    <a:pt x="362206" y="0"/>
                  </a:lnTo>
                  <a:lnTo>
                    <a:pt x="362206" y="356429"/>
                  </a:lnTo>
                  <a:lnTo>
                    <a:pt x="0" y="356429"/>
                  </a:lnTo>
                  <a:close/>
                </a:path>
              </a:pathLst>
            </a:custGeom>
            <a:solidFill>
              <a:srgbClr val="EFA038"/>
            </a:solidFill>
          </p:spPr>
          <p:txBody>
            <a:bodyPr/>
            <a:lstStyle/>
            <a:p>
              <a:endParaRPr lang="en-US"/>
            </a:p>
          </p:txBody>
        </p:sp>
        <p:sp>
          <p:nvSpPr>
            <p:cNvPr id="8" name="TextBox 8"/>
            <p:cNvSpPr txBox="1"/>
            <p:nvPr/>
          </p:nvSpPr>
          <p:spPr>
            <a:xfrm>
              <a:off x="0" y="19050"/>
              <a:ext cx="362206" cy="337379"/>
            </a:xfrm>
            <a:prstGeom prst="rect">
              <a:avLst/>
            </a:prstGeom>
          </p:spPr>
          <p:txBody>
            <a:bodyPr lIns="50800" tIns="50800" rIns="50800" bIns="50800" rtlCol="0" anchor="ctr"/>
            <a:lstStyle/>
            <a:p>
              <a:pPr algn="ctr">
                <a:lnSpc>
                  <a:spcPts val="1869"/>
                </a:lnSpc>
              </a:pPr>
              <a:endParaRPr/>
            </a:p>
          </p:txBody>
        </p:sp>
      </p:grpSp>
      <p:sp>
        <p:nvSpPr>
          <p:cNvPr id="9" name="Freeform 9"/>
          <p:cNvSpPr/>
          <p:nvPr/>
        </p:nvSpPr>
        <p:spPr>
          <a:xfrm>
            <a:off x="7499873" y="2293275"/>
            <a:ext cx="13582312" cy="6465654"/>
          </a:xfrm>
          <a:custGeom>
            <a:avLst/>
            <a:gdLst/>
            <a:ahLst/>
            <a:cxnLst/>
            <a:rect l="l" t="t" r="r" b="b"/>
            <a:pathLst>
              <a:path w="13582312" h="6465654">
                <a:moveTo>
                  <a:pt x="0" y="0"/>
                </a:moveTo>
                <a:lnTo>
                  <a:pt x="13582312" y="0"/>
                </a:lnTo>
                <a:lnTo>
                  <a:pt x="13582312" y="6465654"/>
                </a:lnTo>
                <a:lnTo>
                  <a:pt x="0" y="6465654"/>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131081" y="3922395"/>
            <a:ext cx="7445903" cy="2308860"/>
          </a:xfrm>
          <a:prstGeom prst="rect">
            <a:avLst/>
          </a:prstGeom>
        </p:spPr>
        <p:txBody>
          <a:bodyPr lIns="0" tIns="0" rIns="0" bIns="0" rtlCol="0" anchor="t">
            <a:spAutoFit/>
          </a:bodyPr>
          <a:lstStyle/>
          <a:p>
            <a:pPr algn="ctr">
              <a:lnSpc>
                <a:spcPts val="9240"/>
              </a:lnSpc>
            </a:pPr>
            <a:r>
              <a:rPr lang="en-US" sz="6600">
                <a:solidFill>
                  <a:srgbClr val="000000"/>
                </a:solidFill>
                <a:latin typeface="Mardoto Heavy"/>
              </a:rPr>
              <a:t>Embedded Dashboard in CFO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5000"/>
            </a:blip>
            <a:stretch>
              <a:fillRect r="-61138" b="-14587"/>
            </a:stretch>
          </a:blipFill>
        </p:spPr>
        <p:txBody>
          <a:bodyPr/>
          <a:lstStyle/>
          <a:p>
            <a:endParaRPr lang="en-US"/>
          </a:p>
        </p:txBody>
      </p:sp>
      <p:sp>
        <p:nvSpPr>
          <p:cNvPr id="3" name="TextBox 3"/>
          <p:cNvSpPr txBox="1"/>
          <p:nvPr/>
        </p:nvSpPr>
        <p:spPr>
          <a:xfrm>
            <a:off x="1650384" y="2031156"/>
            <a:ext cx="4312360" cy="1137285"/>
          </a:xfrm>
          <a:prstGeom prst="rect">
            <a:avLst/>
          </a:prstGeom>
        </p:spPr>
        <p:txBody>
          <a:bodyPr lIns="0" tIns="0" rIns="0" bIns="0" rtlCol="0" anchor="t">
            <a:spAutoFit/>
          </a:bodyPr>
          <a:lstStyle/>
          <a:p>
            <a:pPr algn="ctr">
              <a:lnSpc>
                <a:spcPts val="9240"/>
              </a:lnSpc>
            </a:pPr>
            <a:r>
              <a:rPr lang="en-US" sz="6600">
                <a:solidFill>
                  <a:srgbClr val="000000"/>
                </a:solidFill>
                <a:latin typeface="Mardoto Heavy"/>
              </a:rPr>
              <a:t>Reference</a:t>
            </a:r>
          </a:p>
        </p:txBody>
      </p:sp>
      <p:sp>
        <p:nvSpPr>
          <p:cNvPr id="4" name="AutoShape 4"/>
          <p:cNvSpPr/>
          <p:nvPr/>
        </p:nvSpPr>
        <p:spPr>
          <a:xfrm rot="-1961">
            <a:off x="1650451" y="3277430"/>
            <a:ext cx="14770542" cy="0"/>
          </a:xfrm>
          <a:prstGeom prst="line">
            <a:avLst/>
          </a:prstGeom>
          <a:ln w="238125" cap="flat">
            <a:solidFill>
              <a:srgbClr val="EFA038"/>
            </a:solidFill>
            <a:prstDash val="solid"/>
            <a:headEnd type="none" w="sm" len="sm"/>
            <a:tailEnd type="none" w="sm" len="sm"/>
          </a:ln>
        </p:spPr>
        <p:txBody>
          <a:bodyPr/>
          <a:lstStyle/>
          <a:p>
            <a:endParaRPr lang="en-US"/>
          </a:p>
        </p:txBody>
      </p:sp>
      <p:sp>
        <p:nvSpPr>
          <p:cNvPr id="5" name="TextBox 5"/>
          <p:cNvSpPr txBox="1"/>
          <p:nvPr/>
        </p:nvSpPr>
        <p:spPr>
          <a:xfrm>
            <a:off x="1719001" y="3713135"/>
            <a:ext cx="14702059" cy="2114550"/>
          </a:xfrm>
          <a:prstGeom prst="rect">
            <a:avLst/>
          </a:prstGeom>
        </p:spPr>
        <p:txBody>
          <a:bodyPr lIns="0" tIns="0" rIns="0" bIns="0" rtlCol="0" anchor="t">
            <a:spAutoFit/>
          </a:bodyPr>
          <a:lstStyle/>
          <a:p>
            <a:pPr marL="647700" lvl="1" indent="-323850" algn="just">
              <a:lnSpc>
                <a:spcPts val="4200"/>
              </a:lnSpc>
              <a:buFont typeface="Arial"/>
              <a:buChar char="•"/>
            </a:pPr>
            <a:r>
              <a:rPr lang="en-US" sz="3000" u="sng">
                <a:solidFill>
                  <a:srgbClr val="000000"/>
                </a:solidFill>
                <a:latin typeface="Clear Sans Medium"/>
                <a:hlinkClick r:id="rId3" tooltip="https://pricefx.atlassian.net/wiki/spaces/KB/pages/4059070647/Custom+Forms+Reference"/>
              </a:rPr>
              <a:t>Confluence Custom Form Reference</a:t>
            </a:r>
          </a:p>
          <a:p>
            <a:pPr marL="647700" lvl="1" indent="-323850" algn="just">
              <a:lnSpc>
                <a:spcPts val="4200"/>
              </a:lnSpc>
              <a:buFont typeface="Arial"/>
              <a:buChar char="•"/>
            </a:pPr>
            <a:r>
              <a:rPr lang="en-US" sz="3000">
                <a:solidFill>
                  <a:srgbClr val="000000"/>
                </a:solidFill>
                <a:latin typeface="Clear Sans"/>
              </a:rPr>
              <a:t>Partition </a:t>
            </a:r>
            <a:r>
              <a:rPr lang="en-US" sz="3000">
                <a:solidFill>
                  <a:srgbClr val="000000"/>
                </a:solidFill>
                <a:latin typeface="Clear Sans Medium"/>
              </a:rPr>
              <a:t>URL:</a:t>
            </a:r>
            <a:r>
              <a:rPr lang="en-US" sz="3000" u="sng">
                <a:solidFill>
                  <a:srgbClr val="000000"/>
                </a:solidFill>
                <a:latin typeface="Clear Sans Medium"/>
              </a:rPr>
              <a:t> </a:t>
            </a:r>
            <a:r>
              <a:rPr lang="en-US" sz="3000" u="sng">
                <a:solidFill>
                  <a:srgbClr val="000000"/>
                </a:solidFill>
                <a:latin typeface="Clear Sans Medium"/>
                <a:hlinkClick r:id="rId4" tooltip="http://e2e-aws-staging.pricefx.com"/>
              </a:rPr>
              <a:t>e2e-aws-staging.pricefx.com</a:t>
            </a:r>
            <a:r>
              <a:rPr lang="en-US" sz="3000">
                <a:solidFill>
                  <a:srgbClr val="000000"/>
                </a:solidFill>
                <a:latin typeface="Clear Sans"/>
              </a:rPr>
              <a:t>, partition</a:t>
            </a:r>
            <a:r>
              <a:rPr lang="en-US" sz="3000">
                <a:solidFill>
                  <a:srgbClr val="000000"/>
                </a:solidFill>
                <a:latin typeface="Clear Sans Bold"/>
              </a:rPr>
              <a:t>: seeddata</a:t>
            </a:r>
          </a:p>
          <a:p>
            <a:pPr marL="647700" lvl="1" indent="-323850" algn="just">
              <a:lnSpc>
                <a:spcPts val="4200"/>
              </a:lnSpc>
              <a:buFont typeface="Arial"/>
              <a:buChar char="•"/>
            </a:pPr>
            <a:r>
              <a:rPr lang="en-US" sz="3000">
                <a:solidFill>
                  <a:srgbClr val="000000"/>
                </a:solidFill>
                <a:latin typeface="Clear Sans"/>
              </a:rPr>
              <a:t>Github</a:t>
            </a:r>
            <a:r>
              <a:rPr lang="en-US" sz="3000">
                <a:solidFill>
                  <a:srgbClr val="000000"/>
                </a:solidFill>
                <a:latin typeface="Clear Sans Bold"/>
              </a:rPr>
              <a:t>: </a:t>
            </a:r>
            <a:r>
              <a:rPr lang="en-US" sz="3000" u="sng">
                <a:solidFill>
                  <a:srgbClr val="000000"/>
                </a:solidFill>
                <a:latin typeface="Clear Sans Bold"/>
                <a:hlinkClick r:id="rId5" tooltip="https://github.com/HuyPhan-RND4U/Custom-Form-Demo"/>
              </a:rPr>
              <a:t>https://github.com/HuyPhan-RND4U/Custom-Form-Demo</a:t>
            </a:r>
          </a:p>
          <a:p>
            <a:pPr marL="647700" lvl="1" indent="-323850" algn="just">
              <a:lnSpc>
                <a:spcPts val="4200"/>
              </a:lnSpc>
              <a:buFont typeface="Arial"/>
              <a:buChar char="•"/>
            </a:pPr>
            <a:r>
              <a:rPr lang="en-US" sz="3000" u="sng">
                <a:solidFill>
                  <a:srgbClr val="000000"/>
                </a:solidFill>
                <a:latin typeface="Clear Sans"/>
                <a:hlinkClick r:id="rId6" tooltip="https://e2e-aws-staging.pricefx.com/app/modules/dynamic-tabs-schema.json"/>
              </a:rPr>
              <a:t>Dynamic tab schema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5000"/>
            </a:blip>
            <a:stretch>
              <a:fillRect r="-61138" b="-14587"/>
            </a:stretch>
          </a:blipFill>
        </p:spPr>
        <p:txBody>
          <a:bodyPr/>
          <a:lstStyle/>
          <a:p>
            <a:endParaRPr lang="en-US"/>
          </a:p>
        </p:txBody>
      </p:sp>
      <p:sp>
        <p:nvSpPr>
          <p:cNvPr id="3" name="TextBox 3"/>
          <p:cNvSpPr txBox="1"/>
          <p:nvPr/>
        </p:nvSpPr>
        <p:spPr>
          <a:xfrm>
            <a:off x="1727448" y="3730657"/>
            <a:ext cx="14833104" cy="3860418"/>
          </a:xfrm>
          <a:prstGeom prst="rect">
            <a:avLst/>
          </a:prstGeom>
        </p:spPr>
        <p:txBody>
          <a:bodyPr lIns="0" tIns="0" rIns="0" bIns="0" rtlCol="0" anchor="t">
            <a:spAutoFit/>
          </a:bodyPr>
          <a:lstStyle/>
          <a:p>
            <a:pPr algn="ctr">
              <a:lnSpc>
                <a:spcPts val="14797"/>
              </a:lnSpc>
            </a:pPr>
            <a:r>
              <a:rPr lang="en-US" sz="15099" spc="1585">
                <a:solidFill>
                  <a:srgbClr val="000000"/>
                </a:solidFill>
                <a:latin typeface="Mardoto Heavy"/>
              </a:rPr>
              <a:t>THANK</a:t>
            </a:r>
          </a:p>
          <a:p>
            <a:pPr algn="ctr">
              <a:lnSpc>
                <a:spcPts val="14797"/>
              </a:lnSpc>
            </a:pPr>
            <a:r>
              <a:rPr lang="en-US" sz="15099" spc="1585">
                <a:solidFill>
                  <a:srgbClr val="000000"/>
                </a:solidFill>
                <a:latin typeface="Mardoto Heavy"/>
              </a:rPr>
              <a:t>YOU</a:t>
            </a:r>
          </a:p>
        </p:txBody>
      </p:sp>
      <p:grpSp>
        <p:nvGrpSpPr>
          <p:cNvPr id="4" name="Group 4"/>
          <p:cNvGrpSpPr/>
          <p:nvPr/>
        </p:nvGrpSpPr>
        <p:grpSpPr>
          <a:xfrm rot="5400000">
            <a:off x="-635933" y="1183211"/>
            <a:ext cx="3858176" cy="1929088"/>
            <a:chOff x="0" y="0"/>
            <a:chExt cx="812800" cy="406400"/>
          </a:xfrm>
        </p:grpSpPr>
        <p:sp>
          <p:nvSpPr>
            <p:cNvPr id="5" name="Freeform 5"/>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txBody>
            <a:bodyPr/>
            <a:lstStyle/>
            <a:p>
              <a:endParaRPr lang="en-US"/>
            </a:p>
          </p:txBody>
        </p:sp>
        <p:sp>
          <p:nvSpPr>
            <p:cNvPr id="6" name="TextBox 6"/>
            <p:cNvSpPr txBox="1"/>
            <p:nvPr/>
          </p:nvSpPr>
          <p:spPr>
            <a:xfrm>
              <a:off x="203200" y="120650"/>
              <a:ext cx="406400" cy="285750"/>
            </a:xfrm>
            <a:prstGeom prst="rect">
              <a:avLst/>
            </a:prstGeom>
          </p:spPr>
          <p:txBody>
            <a:bodyPr lIns="50800" tIns="50800" rIns="50800" bIns="50800" rtlCol="0" anchor="ctr"/>
            <a:lstStyle/>
            <a:p>
              <a:pPr algn="ctr">
                <a:lnSpc>
                  <a:spcPts val="1869"/>
                </a:lnSpc>
              </a:pPr>
              <a:endParaRPr/>
            </a:p>
          </p:txBody>
        </p:sp>
      </p:grpSp>
      <p:grpSp>
        <p:nvGrpSpPr>
          <p:cNvPr id="7" name="Group 7"/>
          <p:cNvGrpSpPr/>
          <p:nvPr/>
        </p:nvGrpSpPr>
        <p:grpSpPr>
          <a:xfrm rot="-5400000">
            <a:off x="15083182" y="7133888"/>
            <a:ext cx="3823082" cy="1911541"/>
            <a:chOff x="0" y="0"/>
            <a:chExt cx="812800" cy="406400"/>
          </a:xfrm>
        </p:grpSpPr>
        <p:sp>
          <p:nvSpPr>
            <p:cNvPr id="8" name="Freeform 8"/>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2E6E80"/>
            </a:solidFill>
          </p:spPr>
          <p:txBody>
            <a:bodyPr/>
            <a:lstStyle/>
            <a:p>
              <a:endParaRPr lang="en-US"/>
            </a:p>
          </p:txBody>
        </p:sp>
        <p:sp>
          <p:nvSpPr>
            <p:cNvPr id="9" name="TextBox 9"/>
            <p:cNvSpPr txBox="1"/>
            <p:nvPr/>
          </p:nvSpPr>
          <p:spPr>
            <a:xfrm>
              <a:off x="203200" y="120650"/>
              <a:ext cx="406400" cy="285750"/>
            </a:xfrm>
            <a:prstGeom prst="rect">
              <a:avLst/>
            </a:prstGeom>
          </p:spPr>
          <p:txBody>
            <a:bodyPr lIns="50800" tIns="50800" rIns="50800" bIns="50800" rtlCol="0" anchor="ctr"/>
            <a:lstStyle/>
            <a:p>
              <a:pPr algn="ctr">
                <a:lnSpc>
                  <a:spcPts val="186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alphaModFix amt="55000"/>
            </a:blip>
            <a:stretch>
              <a:fillRect t="-13792" r="-60020"/>
            </a:stretch>
          </a:blipFill>
        </p:spPr>
        <p:txBody>
          <a:bodyPr/>
          <a:lstStyle/>
          <a:p>
            <a:endParaRPr lang="en-US"/>
          </a:p>
        </p:txBody>
      </p:sp>
      <p:grpSp>
        <p:nvGrpSpPr>
          <p:cNvPr id="3" name="Group 3"/>
          <p:cNvGrpSpPr/>
          <p:nvPr/>
        </p:nvGrpSpPr>
        <p:grpSpPr>
          <a:xfrm>
            <a:off x="1596456" y="7939147"/>
            <a:ext cx="1153999" cy="1143521"/>
            <a:chOff x="0" y="0"/>
            <a:chExt cx="315822" cy="312954"/>
          </a:xfrm>
        </p:grpSpPr>
        <p:sp>
          <p:nvSpPr>
            <p:cNvPr id="4" name="Freeform 4"/>
            <p:cNvSpPr/>
            <p:nvPr/>
          </p:nvSpPr>
          <p:spPr>
            <a:xfrm>
              <a:off x="0" y="0"/>
              <a:ext cx="315822" cy="312954"/>
            </a:xfrm>
            <a:custGeom>
              <a:avLst/>
              <a:gdLst/>
              <a:ahLst/>
              <a:cxnLst/>
              <a:rect l="l" t="t" r="r" b="b"/>
              <a:pathLst>
                <a:path w="315822" h="312954">
                  <a:moveTo>
                    <a:pt x="0" y="0"/>
                  </a:moveTo>
                  <a:lnTo>
                    <a:pt x="315822" y="0"/>
                  </a:lnTo>
                  <a:lnTo>
                    <a:pt x="315822" y="312954"/>
                  </a:lnTo>
                  <a:lnTo>
                    <a:pt x="0" y="312954"/>
                  </a:lnTo>
                  <a:close/>
                </a:path>
              </a:pathLst>
            </a:custGeom>
            <a:solidFill>
              <a:srgbClr val="EFA038"/>
            </a:solidFill>
          </p:spPr>
          <p:txBody>
            <a:bodyPr/>
            <a:lstStyle/>
            <a:p>
              <a:endParaRPr lang="en-US"/>
            </a:p>
          </p:txBody>
        </p:sp>
        <p:sp>
          <p:nvSpPr>
            <p:cNvPr id="5" name="TextBox 5"/>
            <p:cNvSpPr txBox="1"/>
            <p:nvPr/>
          </p:nvSpPr>
          <p:spPr>
            <a:xfrm>
              <a:off x="0" y="-38100"/>
              <a:ext cx="315822" cy="351054"/>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777797" y="8510907"/>
            <a:ext cx="1195013" cy="1196915"/>
            <a:chOff x="0" y="0"/>
            <a:chExt cx="327046" cy="327567"/>
          </a:xfrm>
        </p:grpSpPr>
        <p:sp>
          <p:nvSpPr>
            <p:cNvPr id="7" name="Freeform 7"/>
            <p:cNvSpPr/>
            <p:nvPr/>
          </p:nvSpPr>
          <p:spPr>
            <a:xfrm>
              <a:off x="0" y="0"/>
              <a:ext cx="327046" cy="327567"/>
            </a:xfrm>
            <a:custGeom>
              <a:avLst/>
              <a:gdLst/>
              <a:ahLst/>
              <a:cxnLst/>
              <a:rect l="l" t="t" r="r" b="b"/>
              <a:pathLst>
                <a:path w="327046" h="327567">
                  <a:moveTo>
                    <a:pt x="0" y="0"/>
                  </a:moveTo>
                  <a:lnTo>
                    <a:pt x="327046" y="0"/>
                  </a:lnTo>
                  <a:lnTo>
                    <a:pt x="327046" y="327567"/>
                  </a:lnTo>
                  <a:lnTo>
                    <a:pt x="0" y="327567"/>
                  </a:lnTo>
                  <a:close/>
                </a:path>
              </a:pathLst>
            </a:custGeom>
            <a:solidFill>
              <a:srgbClr val="2E6E80"/>
            </a:solidFill>
          </p:spPr>
          <p:txBody>
            <a:bodyPr/>
            <a:lstStyle/>
            <a:p>
              <a:endParaRPr lang="en-US"/>
            </a:p>
          </p:txBody>
        </p:sp>
        <p:sp>
          <p:nvSpPr>
            <p:cNvPr id="8" name="TextBox 8"/>
            <p:cNvSpPr txBox="1"/>
            <p:nvPr/>
          </p:nvSpPr>
          <p:spPr>
            <a:xfrm>
              <a:off x="0" y="-38100"/>
              <a:ext cx="327046" cy="365667"/>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867945" y="351543"/>
            <a:ext cx="1296099" cy="1354314"/>
            <a:chOff x="0" y="0"/>
            <a:chExt cx="354711" cy="370643"/>
          </a:xfrm>
        </p:grpSpPr>
        <p:sp>
          <p:nvSpPr>
            <p:cNvPr id="10" name="Freeform 10"/>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US"/>
            </a:p>
          </p:txBody>
        </p:sp>
        <p:sp>
          <p:nvSpPr>
            <p:cNvPr id="11" name="TextBox 11"/>
            <p:cNvSpPr txBox="1"/>
            <p:nvPr/>
          </p:nvSpPr>
          <p:spPr>
            <a:xfrm>
              <a:off x="0" y="-38100"/>
              <a:ext cx="354711" cy="40874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3328408" y="1130474"/>
            <a:ext cx="1079073" cy="1150765"/>
            <a:chOff x="0" y="0"/>
            <a:chExt cx="295316" cy="314937"/>
          </a:xfrm>
        </p:grpSpPr>
        <p:sp>
          <p:nvSpPr>
            <p:cNvPr id="13" name="Freeform 13"/>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US"/>
            </a:p>
          </p:txBody>
        </p:sp>
        <p:sp>
          <p:nvSpPr>
            <p:cNvPr id="14" name="TextBox 14"/>
            <p:cNvSpPr txBox="1"/>
            <p:nvPr/>
          </p:nvSpPr>
          <p:spPr>
            <a:xfrm>
              <a:off x="0" y="-38100"/>
              <a:ext cx="295316" cy="353037"/>
            </a:xfrm>
            <a:prstGeom prst="rect">
              <a:avLst/>
            </a:prstGeom>
          </p:spPr>
          <p:txBody>
            <a:bodyPr lIns="50800" tIns="50800" rIns="50800" bIns="50800" rtlCol="0" anchor="ctr"/>
            <a:lstStyle/>
            <a:p>
              <a:pPr algn="ctr">
                <a:lnSpc>
                  <a:spcPts val="2659"/>
                </a:lnSpc>
              </a:pPr>
              <a:endParaRPr/>
            </a:p>
          </p:txBody>
        </p:sp>
      </p:grpSp>
      <p:sp>
        <p:nvSpPr>
          <p:cNvPr id="15" name="AutoShape 15"/>
          <p:cNvSpPr/>
          <p:nvPr/>
        </p:nvSpPr>
        <p:spPr>
          <a:xfrm>
            <a:off x="6146258" y="2400302"/>
            <a:ext cx="5995484" cy="0"/>
          </a:xfrm>
          <a:prstGeom prst="line">
            <a:avLst/>
          </a:prstGeom>
          <a:ln w="238125" cap="flat">
            <a:solidFill>
              <a:srgbClr val="2E6E80"/>
            </a:solidFill>
            <a:prstDash val="solid"/>
            <a:headEnd type="none" w="sm" len="sm"/>
            <a:tailEnd type="none" w="sm" len="sm"/>
          </a:ln>
        </p:spPr>
        <p:txBody>
          <a:bodyPr/>
          <a:lstStyle/>
          <a:p>
            <a:endParaRPr lang="en-US"/>
          </a:p>
        </p:txBody>
      </p:sp>
      <p:sp>
        <p:nvSpPr>
          <p:cNvPr id="16" name="TextBox 16"/>
          <p:cNvSpPr txBox="1"/>
          <p:nvPr/>
        </p:nvSpPr>
        <p:spPr>
          <a:xfrm>
            <a:off x="5079591" y="1143955"/>
            <a:ext cx="8128817" cy="1137285"/>
          </a:xfrm>
          <a:prstGeom prst="rect">
            <a:avLst/>
          </a:prstGeom>
        </p:spPr>
        <p:txBody>
          <a:bodyPr lIns="0" tIns="0" rIns="0" bIns="0" rtlCol="0" anchor="t">
            <a:spAutoFit/>
          </a:bodyPr>
          <a:lstStyle/>
          <a:p>
            <a:pPr algn="ctr">
              <a:lnSpc>
                <a:spcPts val="9240"/>
              </a:lnSpc>
            </a:pPr>
            <a:r>
              <a:rPr lang="en-US" sz="6600">
                <a:solidFill>
                  <a:srgbClr val="000000"/>
                </a:solidFill>
                <a:latin typeface="Mardoto Bold Bold"/>
              </a:rPr>
              <a:t>About Custom Form</a:t>
            </a:r>
          </a:p>
        </p:txBody>
      </p:sp>
      <p:sp>
        <p:nvSpPr>
          <p:cNvPr id="17" name="TextBox 17"/>
          <p:cNvSpPr txBox="1"/>
          <p:nvPr/>
        </p:nvSpPr>
        <p:spPr>
          <a:xfrm>
            <a:off x="1810240" y="2776487"/>
            <a:ext cx="15449060" cy="6220771"/>
          </a:xfrm>
          <a:prstGeom prst="rect">
            <a:avLst/>
          </a:prstGeom>
        </p:spPr>
        <p:txBody>
          <a:bodyPr lIns="0" tIns="0" rIns="0" bIns="0" rtlCol="0" anchor="t">
            <a:spAutoFit/>
          </a:bodyPr>
          <a:lstStyle/>
          <a:p>
            <a:pPr algn="just">
              <a:lnSpc>
                <a:spcPts val="4500"/>
              </a:lnSpc>
            </a:pPr>
            <a:r>
              <a:rPr lang="en-US" sz="3000">
                <a:solidFill>
                  <a:srgbClr val="000000"/>
                </a:solidFill>
                <a:latin typeface="Clear Sans Regular"/>
              </a:rPr>
              <a:t>Custom Forms are intended for customizations that go beyond the out-of-the-box usage. They extend the app's functionality, are highly flexible as they can be reused in various modules and are not affected by version upgrades. It also gives an option to Pricefx partners to build connected applications.</a:t>
            </a:r>
          </a:p>
          <a:p>
            <a:pPr algn="just">
              <a:lnSpc>
                <a:spcPts val="4500"/>
              </a:lnSpc>
            </a:pPr>
            <a:endParaRPr lang="en-US" sz="3000">
              <a:solidFill>
                <a:srgbClr val="000000"/>
              </a:solidFill>
              <a:latin typeface="Clear Sans Regular"/>
            </a:endParaRPr>
          </a:p>
          <a:p>
            <a:pPr algn="just">
              <a:lnSpc>
                <a:spcPts val="4500"/>
              </a:lnSpc>
            </a:pPr>
            <a:r>
              <a:rPr lang="en-US" sz="3000">
                <a:solidFill>
                  <a:srgbClr val="000000"/>
                </a:solidFill>
                <a:latin typeface="Clear Sans Regular"/>
              </a:rPr>
              <a:t>For example, you may want to calculate the CO2 emissions when creating Quotes. You can create an embedded custom object that can do that inside the Quoting module. </a:t>
            </a:r>
          </a:p>
          <a:p>
            <a:pPr algn="just">
              <a:lnSpc>
                <a:spcPts val="4425"/>
              </a:lnSpc>
            </a:pPr>
            <a:endParaRPr lang="en-US" sz="3000">
              <a:solidFill>
                <a:srgbClr val="000000"/>
              </a:solidFill>
              <a:latin typeface="Clear Sans Regular"/>
            </a:endParaRPr>
          </a:p>
          <a:p>
            <a:pPr algn="just">
              <a:lnSpc>
                <a:spcPts val="4425"/>
              </a:lnSpc>
            </a:pPr>
            <a:endParaRPr lang="en-US" sz="3000">
              <a:solidFill>
                <a:srgbClr val="000000"/>
              </a:solidFill>
              <a:latin typeface="Clear Sans Regular"/>
            </a:endParaRPr>
          </a:p>
          <a:p>
            <a:pPr algn="just">
              <a:lnSpc>
                <a:spcPts val="4425"/>
              </a:lnSpc>
            </a:pPr>
            <a:endParaRPr lang="en-US" sz="3000">
              <a:solidFill>
                <a:srgbClr val="000000"/>
              </a:solidFill>
              <a:latin typeface="Clear Sans Regular"/>
            </a:endParaRPr>
          </a:p>
          <a:p>
            <a:pPr algn="just">
              <a:lnSpc>
                <a:spcPts val="4425"/>
              </a:lnSpc>
            </a:pPr>
            <a:endParaRPr lang="en-US" sz="3000">
              <a:solidFill>
                <a:srgbClr val="000000"/>
              </a:solidFill>
              <a:latin typeface="Clear Sans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5000"/>
            </a:blip>
            <a:stretch>
              <a:fillRect r="-61138" b="-14587"/>
            </a:stretch>
          </a:blipFill>
        </p:spPr>
        <p:txBody>
          <a:bodyPr/>
          <a:lstStyle/>
          <a:p>
            <a:endParaRPr lang="en-US"/>
          </a:p>
        </p:txBody>
      </p:sp>
      <p:grpSp>
        <p:nvGrpSpPr>
          <p:cNvPr id="3" name="Group 3"/>
          <p:cNvGrpSpPr/>
          <p:nvPr/>
        </p:nvGrpSpPr>
        <p:grpSpPr>
          <a:xfrm>
            <a:off x="221639" y="4792719"/>
            <a:ext cx="4221467" cy="2563058"/>
            <a:chOff x="0" y="0"/>
            <a:chExt cx="1175216" cy="713531"/>
          </a:xfrm>
        </p:grpSpPr>
        <p:sp>
          <p:nvSpPr>
            <p:cNvPr id="4" name="Freeform 4"/>
            <p:cNvSpPr/>
            <p:nvPr/>
          </p:nvSpPr>
          <p:spPr>
            <a:xfrm>
              <a:off x="0" y="0"/>
              <a:ext cx="1175216" cy="713531"/>
            </a:xfrm>
            <a:custGeom>
              <a:avLst/>
              <a:gdLst/>
              <a:ahLst/>
              <a:cxnLst/>
              <a:rect l="l" t="t" r="r" b="b"/>
              <a:pathLst>
                <a:path w="1175216" h="713531">
                  <a:moveTo>
                    <a:pt x="0" y="0"/>
                  </a:moveTo>
                  <a:lnTo>
                    <a:pt x="1175216" y="0"/>
                  </a:lnTo>
                  <a:lnTo>
                    <a:pt x="1175216" y="713531"/>
                  </a:lnTo>
                  <a:lnTo>
                    <a:pt x="0" y="713531"/>
                  </a:lnTo>
                  <a:close/>
                </a:path>
              </a:pathLst>
            </a:custGeom>
            <a:solidFill>
              <a:srgbClr val="2E6E80"/>
            </a:solidFill>
          </p:spPr>
          <p:txBody>
            <a:bodyPr/>
            <a:lstStyle/>
            <a:p>
              <a:endParaRPr lang="en-US"/>
            </a:p>
          </p:txBody>
        </p:sp>
        <p:sp>
          <p:nvSpPr>
            <p:cNvPr id="5" name="TextBox 5"/>
            <p:cNvSpPr txBox="1"/>
            <p:nvPr/>
          </p:nvSpPr>
          <p:spPr>
            <a:xfrm>
              <a:off x="0" y="-38100"/>
              <a:ext cx="1175216" cy="751631"/>
            </a:xfrm>
            <a:prstGeom prst="rect">
              <a:avLst/>
            </a:prstGeom>
          </p:spPr>
          <p:txBody>
            <a:bodyPr lIns="50800" tIns="50800" rIns="50800" bIns="50800" rtlCol="0" anchor="ctr"/>
            <a:lstStyle/>
            <a:p>
              <a:pPr>
                <a:lnSpc>
                  <a:spcPts val="2659"/>
                </a:lnSpc>
              </a:pPr>
              <a:endParaRPr/>
            </a:p>
          </p:txBody>
        </p:sp>
      </p:grpSp>
      <p:sp>
        <p:nvSpPr>
          <p:cNvPr id="6" name="TextBox 6"/>
          <p:cNvSpPr txBox="1"/>
          <p:nvPr/>
        </p:nvSpPr>
        <p:spPr>
          <a:xfrm>
            <a:off x="316625" y="5159912"/>
            <a:ext cx="4031495" cy="1642999"/>
          </a:xfrm>
          <a:prstGeom prst="rect">
            <a:avLst/>
          </a:prstGeom>
        </p:spPr>
        <p:txBody>
          <a:bodyPr lIns="0" tIns="0" rIns="0" bIns="0" rtlCol="0" anchor="t">
            <a:spAutoFit/>
          </a:bodyPr>
          <a:lstStyle/>
          <a:p>
            <a:pPr algn="ctr">
              <a:lnSpc>
                <a:spcPts val="4200"/>
              </a:lnSpc>
            </a:pPr>
            <a:r>
              <a:rPr lang="en-US" sz="3000">
                <a:solidFill>
                  <a:srgbClr val="FFFFFF"/>
                </a:solidFill>
                <a:latin typeface="Clear Sans Regular Bold"/>
              </a:rPr>
              <a:t>Configurable inputs and outputs.</a:t>
            </a:r>
          </a:p>
          <a:p>
            <a:pPr algn="just">
              <a:lnSpc>
                <a:spcPts val="4732"/>
              </a:lnSpc>
            </a:pPr>
            <a:endParaRPr lang="en-US" sz="3000">
              <a:solidFill>
                <a:srgbClr val="FFFFFF"/>
              </a:solidFill>
              <a:latin typeface="Clear Sans Regular Bold"/>
            </a:endParaRPr>
          </a:p>
        </p:txBody>
      </p:sp>
      <p:sp>
        <p:nvSpPr>
          <p:cNvPr id="7" name="TextBox 7"/>
          <p:cNvSpPr txBox="1"/>
          <p:nvPr/>
        </p:nvSpPr>
        <p:spPr>
          <a:xfrm>
            <a:off x="2773658" y="276225"/>
            <a:ext cx="12740685" cy="1137285"/>
          </a:xfrm>
          <a:prstGeom prst="rect">
            <a:avLst/>
          </a:prstGeom>
        </p:spPr>
        <p:txBody>
          <a:bodyPr lIns="0" tIns="0" rIns="0" bIns="0" rtlCol="0" anchor="t">
            <a:spAutoFit/>
          </a:bodyPr>
          <a:lstStyle/>
          <a:p>
            <a:pPr algn="ctr">
              <a:lnSpc>
                <a:spcPts val="9240"/>
              </a:lnSpc>
            </a:pPr>
            <a:r>
              <a:rPr lang="en-US" sz="6600">
                <a:solidFill>
                  <a:srgbClr val="000000"/>
                </a:solidFill>
                <a:latin typeface="Mardoto Bold Bold"/>
              </a:rPr>
              <a:t>Custom Forms Features</a:t>
            </a:r>
          </a:p>
        </p:txBody>
      </p:sp>
      <p:sp>
        <p:nvSpPr>
          <p:cNvPr id="8" name="AutoShape 8"/>
          <p:cNvSpPr/>
          <p:nvPr/>
        </p:nvSpPr>
        <p:spPr>
          <a:xfrm flipV="1">
            <a:off x="1650452" y="1532572"/>
            <a:ext cx="14770540" cy="8429"/>
          </a:xfrm>
          <a:prstGeom prst="line">
            <a:avLst/>
          </a:prstGeom>
          <a:ln w="238125" cap="flat">
            <a:solidFill>
              <a:srgbClr val="EFA038"/>
            </a:solidFill>
            <a:prstDash val="solid"/>
            <a:headEnd type="none" w="sm" len="sm"/>
            <a:tailEnd type="none" w="sm" len="sm"/>
          </a:ln>
        </p:spPr>
        <p:txBody>
          <a:bodyPr/>
          <a:lstStyle/>
          <a:p>
            <a:endParaRPr lang="en-US"/>
          </a:p>
        </p:txBody>
      </p:sp>
      <p:grpSp>
        <p:nvGrpSpPr>
          <p:cNvPr id="9" name="Group 9"/>
          <p:cNvGrpSpPr/>
          <p:nvPr/>
        </p:nvGrpSpPr>
        <p:grpSpPr>
          <a:xfrm>
            <a:off x="4743967" y="4792719"/>
            <a:ext cx="4211615" cy="2563058"/>
            <a:chOff x="0" y="0"/>
            <a:chExt cx="1172474" cy="713531"/>
          </a:xfrm>
        </p:grpSpPr>
        <p:sp>
          <p:nvSpPr>
            <p:cNvPr id="10" name="Freeform 10"/>
            <p:cNvSpPr/>
            <p:nvPr/>
          </p:nvSpPr>
          <p:spPr>
            <a:xfrm>
              <a:off x="0" y="0"/>
              <a:ext cx="1172474" cy="713531"/>
            </a:xfrm>
            <a:custGeom>
              <a:avLst/>
              <a:gdLst/>
              <a:ahLst/>
              <a:cxnLst/>
              <a:rect l="l" t="t" r="r" b="b"/>
              <a:pathLst>
                <a:path w="1172474" h="713531">
                  <a:moveTo>
                    <a:pt x="0" y="0"/>
                  </a:moveTo>
                  <a:lnTo>
                    <a:pt x="1172474" y="0"/>
                  </a:lnTo>
                  <a:lnTo>
                    <a:pt x="1172474" y="713531"/>
                  </a:lnTo>
                  <a:lnTo>
                    <a:pt x="0" y="713531"/>
                  </a:lnTo>
                  <a:close/>
                </a:path>
              </a:pathLst>
            </a:custGeom>
            <a:solidFill>
              <a:srgbClr val="2E6E80"/>
            </a:solidFill>
          </p:spPr>
          <p:txBody>
            <a:bodyPr/>
            <a:lstStyle/>
            <a:p>
              <a:endParaRPr lang="en-US"/>
            </a:p>
          </p:txBody>
        </p:sp>
        <p:sp>
          <p:nvSpPr>
            <p:cNvPr id="11" name="TextBox 11"/>
            <p:cNvSpPr txBox="1"/>
            <p:nvPr/>
          </p:nvSpPr>
          <p:spPr>
            <a:xfrm>
              <a:off x="0" y="-38100"/>
              <a:ext cx="1172474" cy="751631"/>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4443106" y="5086350"/>
            <a:ext cx="5026826" cy="2114550"/>
          </a:xfrm>
          <a:prstGeom prst="rect">
            <a:avLst/>
          </a:prstGeom>
        </p:spPr>
        <p:txBody>
          <a:bodyPr lIns="0" tIns="0" rIns="0" bIns="0" rtlCol="0" anchor="t">
            <a:spAutoFit/>
          </a:bodyPr>
          <a:lstStyle/>
          <a:p>
            <a:pPr algn="ctr">
              <a:lnSpc>
                <a:spcPts val="4200"/>
              </a:lnSpc>
            </a:pPr>
            <a:r>
              <a:rPr lang="en-US" sz="3000">
                <a:solidFill>
                  <a:srgbClr val="FFFFFF"/>
                </a:solidFill>
                <a:latin typeface="Clear Sans Regular Bold"/>
              </a:rPr>
              <a:t>Visualizations </a:t>
            </a:r>
          </a:p>
          <a:p>
            <a:pPr algn="ctr">
              <a:lnSpc>
                <a:spcPts val="4200"/>
              </a:lnSpc>
            </a:pPr>
            <a:r>
              <a:rPr lang="en-US" sz="3000">
                <a:solidFill>
                  <a:srgbClr val="FFFFFF"/>
                </a:solidFill>
                <a:latin typeface="Clear Sans Regular Bold"/>
              </a:rPr>
              <a:t>of outputs </a:t>
            </a:r>
          </a:p>
          <a:p>
            <a:pPr algn="ctr">
              <a:lnSpc>
                <a:spcPts val="4200"/>
              </a:lnSpc>
            </a:pPr>
            <a:r>
              <a:rPr lang="en-US" sz="3000">
                <a:solidFill>
                  <a:srgbClr val="FFFFFF"/>
                </a:solidFill>
                <a:latin typeface="Clear Sans Regular Bold"/>
              </a:rPr>
              <a:t>(charts, etc.).</a:t>
            </a:r>
          </a:p>
          <a:p>
            <a:pPr algn="just">
              <a:lnSpc>
                <a:spcPts val="4200"/>
              </a:lnSpc>
            </a:pPr>
            <a:endParaRPr lang="en-US" sz="3000">
              <a:solidFill>
                <a:srgbClr val="FFFFFF"/>
              </a:solidFill>
              <a:latin typeface="Clear Sans Regular Bold"/>
            </a:endParaRPr>
          </a:p>
        </p:txBody>
      </p:sp>
      <p:grpSp>
        <p:nvGrpSpPr>
          <p:cNvPr id="13" name="Group 13"/>
          <p:cNvGrpSpPr/>
          <p:nvPr/>
        </p:nvGrpSpPr>
        <p:grpSpPr>
          <a:xfrm>
            <a:off x="9279433" y="4792719"/>
            <a:ext cx="4251046" cy="2563058"/>
            <a:chOff x="0" y="0"/>
            <a:chExt cx="1183451" cy="713531"/>
          </a:xfrm>
        </p:grpSpPr>
        <p:sp>
          <p:nvSpPr>
            <p:cNvPr id="14" name="Freeform 14"/>
            <p:cNvSpPr/>
            <p:nvPr/>
          </p:nvSpPr>
          <p:spPr>
            <a:xfrm>
              <a:off x="0" y="0"/>
              <a:ext cx="1183451" cy="713531"/>
            </a:xfrm>
            <a:custGeom>
              <a:avLst/>
              <a:gdLst/>
              <a:ahLst/>
              <a:cxnLst/>
              <a:rect l="l" t="t" r="r" b="b"/>
              <a:pathLst>
                <a:path w="1183451" h="713531">
                  <a:moveTo>
                    <a:pt x="0" y="0"/>
                  </a:moveTo>
                  <a:lnTo>
                    <a:pt x="1183451" y="0"/>
                  </a:lnTo>
                  <a:lnTo>
                    <a:pt x="1183451" y="713531"/>
                  </a:lnTo>
                  <a:lnTo>
                    <a:pt x="0" y="713531"/>
                  </a:lnTo>
                  <a:close/>
                </a:path>
              </a:pathLst>
            </a:custGeom>
            <a:solidFill>
              <a:srgbClr val="2E6E80"/>
            </a:solidFill>
          </p:spPr>
          <p:txBody>
            <a:bodyPr/>
            <a:lstStyle/>
            <a:p>
              <a:endParaRPr lang="en-US"/>
            </a:p>
          </p:txBody>
        </p:sp>
        <p:sp>
          <p:nvSpPr>
            <p:cNvPr id="15" name="TextBox 15"/>
            <p:cNvSpPr txBox="1"/>
            <p:nvPr/>
          </p:nvSpPr>
          <p:spPr>
            <a:xfrm>
              <a:off x="0" y="-38100"/>
              <a:ext cx="1183451" cy="751631"/>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9469933" y="5086350"/>
            <a:ext cx="3870046" cy="2114550"/>
          </a:xfrm>
          <a:prstGeom prst="rect">
            <a:avLst/>
          </a:prstGeom>
        </p:spPr>
        <p:txBody>
          <a:bodyPr lIns="0" tIns="0" rIns="0" bIns="0" rtlCol="0" anchor="t">
            <a:spAutoFit/>
          </a:bodyPr>
          <a:lstStyle/>
          <a:p>
            <a:pPr algn="ctr">
              <a:lnSpc>
                <a:spcPts val="4200"/>
              </a:lnSpc>
            </a:pPr>
            <a:r>
              <a:rPr lang="en-US" sz="3000">
                <a:solidFill>
                  <a:srgbClr val="FFFFFF"/>
                </a:solidFill>
                <a:latin typeface="Clear Sans Regular Bold"/>
              </a:rPr>
              <a:t>The inputs and calculation results are persisted.</a:t>
            </a:r>
          </a:p>
          <a:p>
            <a:pPr algn="ctr">
              <a:lnSpc>
                <a:spcPts val="4200"/>
              </a:lnSpc>
            </a:pPr>
            <a:endParaRPr lang="en-US" sz="3000">
              <a:solidFill>
                <a:srgbClr val="FFFFFF"/>
              </a:solidFill>
              <a:latin typeface="Clear Sans Regular Bold"/>
            </a:endParaRPr>
          </a:p>
        </p:txBody>
      </p:sp>
      <p:sp>
        <p:nvSpPr>
          <p:cNvPr id="17" name="TextBox 17"/>
          <p:cNvSpPr txBox="1"/>
          <p:nvPr/>
        </p:nvSpPr>
        <p:spPr>
          <a:xfrm>
            <a:off x="1650384" y="1730967"/>
            <a:ext cx="14702059" cy="2828925"/>
          </a:xfrm>
          <a:prstGeom prst="rect">
            <a:avLst/>
          </a:prstGeom>
        </p:spPr>
        <p:txBody>
          <a:bodyPr lIns="0" tIns="0" rIns="0" bIns="0" rtlCol="0" anchor="t">
            <a:spAutoFit/>
          </a:bodyPr>
          <a:lstStyle/>
          <a:p>
            <a:pPr algn="just">
              <a:lnSpc>
                <a:spcPts val="4500"/>
              </a:lnSpc>
            </a:pPr>
            <a:r>
              <a:rPr lang="en-US" sz="3000">
                <a:solidFill>
                  <a:srgbClr val="000000"/>
                </a:solidFill>
                <a:latin typeface="Clear Sans Regular Bold"/>
              </a:rPr>
              <a:t>Custom Form can be defined as a standalone object or can be embedded in a parent object (Quote, Rebate Agreement, Deal Plan, Compensation Plan, a standalone Custom Object).</a:t>
            </a:r>
          </a:p>
          <a:p>
            <a:pPr algn="just">
              <a:lnSpc>
                <a:spcPts val="4500"/>
              </a:lnSpc>
            </a:pPr>
            <a:endParaRPr lang="en-US" sz="3000">
              <a:solidFill>
                <a:srgbClr val="000000"/>
              </a:solidFill>
              <a:latin typeface="Clear Sans Regular Bold"/>
            </a:endParaRPr>
          </a:p>
          <a:p>
            <a:pPr algn="just">
              <a:lnSpc>
                <a:spcPts val="4500"/>
              </a:lnSpc>
            </a:pPr>
            <a:r>
              <a:rPr lang="en-US" sz="3000">
                <a:solidFill>
                  <a:srgbClr val="000000"/>
                </a:solidFill>
                <a:latin typeface="Clear Sans Regular Bold"/>
              </a:rPr>
              <a:t>Each Custom Form can be considered a micro-app and typically has:</a:t>
            </a:r>
          </a:p>
        </p:txBody>
      </p:sp>
      <p:grpSp>
        <p:nvGrpSpPr>
          <p:cNvPr id="18" name="Group 18"/>
          <p:cNvGrpSpPr/>
          <p:nvPr/>
        </p:nvGrpSpPr>
        <p:grpSpPr>
          <a:xfrm>
            <a:off x="13835278" y="4822223"/>
            <a:ext cx="4250791" cy="2533554"/>
            <a:chOff x="0" y="0"/>
            <a:chExt cx="1183380" cy="705317"/>
          </a:xfrm>
        </p:grpSpPr>
        <p:sp>
          <p:nvSpPr>
            <p:cNvPr id="19" name="Freeform 19"/>
            <p:cNvSpPr/>
            <p:nvPr/>
          </p:nvSpPr>
          <p:spPr>
            <a:xfrm>
              <a:off x="0" y="0"/>
              <a:ext cx="1183380" cy="705317"/>
            </a:xfrm>
            <a:custGeom>
              <a:avLst/>
              <a:gdLst/>
              <a:ahLst/>
              <a:cxnLst/>
              <a:rect l="l" t="t" r="r" b="b"/>
              <a:pathLst>
                <a:path w="1183380" h="705317">
                  <a:moveTo>
                    <a:pt x="0" y="0"/>
                  </a:moveTo>
                  <a:lnTo>
                    <a:pt x="1183380" y="0"/>
                  </a:lnTo>
                  <a:lnTo>
                    <a:pt x="1183380" y="705317"/>
                  </a:lnTo>
                  <a:lnTo>
                    <a:pt x="0" y="705317"/>
                  </a:lnTo>
                  <a:close/>
                </a:path>
              </a:pathLst>
            </a:custGeom>
            <a:solidFill>
              <a:srgbClr val="2E6E80"/>
            </a:solidFill>
          </p:spPr>
          <p:txBody>
            <a:bodyPr/>
            <a:lstStyle/>
            <a:p>
              <a:endParaRPr lang="en-US"/>
            </a:p>
          </p:txBody>
        </p:sp>
        <p:sp>
          <p:nvSpPr>
            <p:cNvPr id="20" name="TextBox 20"/>
            <p:cNvSpPr txBox="1"/>
            <p:nvPr/>
          </p:nvSpPr>
          <p:spPr>
            <a:xfrm>
              <a:off x="0" y="-66675"/>
              <a:ext cx="1183380" cy="771992"/>
            </a:xfrm>
            <a:prstGeom prst="rect">
              <a:avLst/>
            </a:prstGeom>
          </p:spPr>
          <p:txBody>
            <a:bodyPr lIns="50800" tIns="50800" rIns="50800" bIns="50800" rtlCol="0" anchor="ctr"/>
            <a:lstStyle/>
            <a:p>
              <a:pPr algn="ctr">
                <a:lnSpc>
                  <a:spcPts val="4732"/>
                </a:lnSpc>
              </a:pPr>
              <a:endParaRPr/>
            </a:p>
          </p:txBody>
        </p:sp>
      </p:grpSp>
      <p:sp>
        <p:nvSpPr>
          <p:cNvPr id="21" name="TextBox 21"/>
          <p:cNvSpPr txBox="1"/>
          <p:nvPr/>
        </p:nvSpPr>
        <p:spPr>
          <a:xfrm>
            <a:off x="14044828" y="5086350"/>
            <a:ext cx="3870046" cy="2114550"/>
          </a:xfrm>
          <a:prstGeom prst="rect">
            <a:avLst/>
          </a:prstGeom>
        </p:spPr>
        <p:txBody>
          <a:bodyPr lIns="0" tIns="0" rIns="0" bIns="0" rtlCol="0" anchor="t">
            <a:spAutoFit/>
          </a:bodyPr>
          <a:lstStyle/>
          <a:p>
            <a:pPr algn="ctr">
              <a:lnSpc>
                <a:spcPts val="4200"/>
              </a:lnSpc>
            </a:pPr>
            <a:r>
              <a:rPr lang="en-US" sz="3000">
                <a:solidFill>
                  <a:srgbClr val="FFFFFF"/>
                </a:solidFill>
                <a:latin typeface="Clear Sans Regular Bold"/>
              </a:rPr>
              <a:t>Approval workflow (standalone Custom Forms).</a:t>
            </a:r>
          </a:p>
          <a:p>
            <a:pPr algn="ctr">
              <a:lnSpc>
                <a:spcPts val="4200"/>
              </a:lnSpc>
            </a:pPr>
            <a:endParaRPr lang="en-US" sz="3000">
              <a:solidFill>
                <a:srgbClr val="FFFFFF"/>
              </a:solidFill>
              <a:latin typeface="Clear Sans Regular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5000"/>
            </a:blip>
            <a:stretch>
              <a:fillRect l="-20202" t="-14587" r="-40936"/>
            </a:stretch>
          </a:blipFill>
        </p:spPr>
        <p:txBody>
          <a:bodyPr/>
          <a:lstStyle/>
          <a:p>
            <a:endParaRPr lang="en-US"/>
          </a:p>
        </p:txBody>
      </p:sp>
      <p:grpSp>
        <p:nvGrpSpPr>
          <p:cNvPr id="3" name="Group 3"/>
          <p:cNvGrpSpPr/>
          <p:nvPr/>
        </p:nvGrpSpPr>
        <p:grpSpPr>
          <a:xfrm>
            <a:off x="0" y="8428104"/>
            <a:ext cx="1506854" cy="1660392"/>
            <a:chOff x="0" y="0"/>
            <a:chExt cx="396867" cy="437305"/>
          </a:xfrm>
        </p:grpSpPr>
        <p:sp>
          <p:nvSpPr>
            <p:cNvPr id="4" name="Freeform 4"/>
            <p:cNvSpPr/>
            <p:nvPr/>
          </p:nvSpPr>
          <p:spPr>
            <a:xfrm>
              <a:off x="0" y="0"/>
              <a:ext cx="396867" cy="437305"/>
            </a:xfrm>
            <a:custGeom>
              <a:avLst/>
              <a:gdLst/>
              <a:ahLst/>
              <a:cxnLst/>
              <a:rect l="l" t="t" r="r" b="b"/>
              <a:pathLst>
                <a:path w="396867" h="437305">
                  <a:moveTo>
                    <a:pt x="0" y="0"/>
                  </a:moveTo>
                  <a:lnTo>
                    <a:pt x="396867" y="0"/>
                  </a:lnTo>
                  <a:lnTo>
                    <a:pt x="396867" y="437305"/>
                  </a:lnTo>
                  <a:lnTo>
                    <a:pt x="0" y="437305"/>
                  </a:lnTo>
                  <a:close/>
                </a:path>
              </a:pathLst>
            </a:custGeom>
            <a:solidFill>
              <a:srgbClr val="EFA038"/>
            </a:solidFill>
          </p:spPr>
          <p:txBody>
            <a:bodyPr/>
            <a:lstStyle/>
            <a:p>
              <a:endParaRPr lang="en-US"/>
            </a:p>
          </p:txBody>
        </p:sp>
        <p:sp>
          <p:nvSpPr>
            <p:cNvPr id="5" name="TextBox 5"/>
            <p:cNvSpPr txBox="1"/>
            <p:nvPr/>
          </p:nvSpPr>
          <p:spPr>
            <a:xfrm>
              <a:off x="0" y="19050"/>
              <a:ext cx="396867" cy="418255"/>
            </a:xfrm>
            <a:prstGeom prst="rect">
              <a:avLst/>
            </a:prstGeom>
          </p:spPr>
          <p:txBody>
            <a:bodyPr lIns="50800" tIns="50800" rIns="50800" bIns="50800" rtlCol="0" anchor="ctr"/>
            <a:lstStyle/>
            <a:p>
              <a:pPr algn="ctr">
                <a:lnSpc>
                  <a:spcPts val="1869"/>
                </a:lnSpc>
              </a:pPr>
              <a:endParaRPr/>
            </a:p>
          </p:txBody>
        </p:sp>
      </p:grpSp>
      <p:grpSp>
        <p:nvGrpSpPr>
          <p:cNvPr id="6" name="Group 6"/>
          <p:cNvGrpSpPr/>
          <p:nvPr/>
        </p:nvGrpSpPr>
        <p:grpSpPr>
          <a:xfrm rot="-5400000">
            <a:off x="3587766" y="-836838"/>
            <a:ext cx="166318" cy="6190676"/>
            <a:chOff x="0" y="0"/>
            <a:chExt cx="43804" cy="1630466"/>
          </a:xfrm>
        </p:grpSpPr>
        <p:sp>
          <p:nvSpPr>
            <p:cNvPr id="7" name="Freeform 7"/>
            <p:cNvSpPr/>
            <p:nvPr/>
          </p:nvSpPr>
          <p:spPr>
            <a:xfrm>
              <a:off x="0" y="0"/>
              <a:ext cx="43804" cy="1630466"/>
            </a:xfrm>
            <a:custGeom>
              <a:avLst/>
              <a:gdLst/>
              <a:ahLst/>
              <a:cxnLst/>
              <a:rect l="l" t="t" r="r" b="b"/>
              <a:pathLst>
                <a:path w="43804" h="1630466">
                  <a:moveTo>
                    <a:pt x="0" y="0"/>
                  </a:moveTo>
                  <a:lnTo>
                    <a:pt x="43804" y="0"/>
                  </a:lnTo>
                  <a:lnTo>
                    <a:pt x="43804" y="1630466"/>
                  </a:lnTo>
                  <a:lnTo>
                    <a:pt x="0" y="1630466"/>
                  </a:lnTo>
                  <a:close/>
                </a:path>
              </a:pathLst>
            </a:custGeom>
            <a:solidFill>
              <a:srgbClr val="EFA038"/>
            </a:solidFill>
          </p:spPr>
          <p:txBody>
            <a:bodyPr/>
            <a:lstStyle/>
            <a:p>
              <a:endParaRPr lang="en-US"/>
            </a:p>
          </p:txBody>
        </p:sp>
        <p:sp>
          <p:nvSpPr>
            <p:cNvPr id="8" name="TextBox 8"/>
            <p:cNvSpPr txBox="1"/>
            <p:nvPr/>
          </p:nvSpPr>
          <p:spPr>
            <a:xfrm>
              <a:off x="0" y="19050"/>
              <a:ext cx="43804" cy="1611416"/>
            </a:xfrm>
            <a:prstGeom prst="rect">
              <a:avLst/>
            </a:prstGeom>
          </p:spPr>
          <p:txBody>
            <a:bodyPr lIns="50800" tIns="50800" rIns="50800" bIns="50800" rtlCol="0" anchor="ctr"/>
            <a:lstStyle/>
            <a:p>
              <a:pPr algn="ctr">
                <a:lnSpc>
                  <a:spcPts val="1869"/>
                </a:lnSpc>
              </a:pPr>
              <a:endParaRPr/>
            </a:p>
          </p:txBody>
        </p:sp>
      </p:grpSp>
      <p:grpSp>
        <p:nvGrpSpPr>
          <p:cNvPr id="9" name="Group 9"/>
          <p:cNvGrpSpPr/>
          <p:nvPr/>
        </p:nvGrpSpPr>
        <p:grpSpPr>
          <a:xfrm>
            <a:off x="16571675" y="352042"/>
            <a:ext cx="1375250" cy="1353316"/>
            <a:chOff x="0" y="0"/>
            <a:chExt cx="362206" cy="356429"/>
          </a:xfrm>
        </p:grpSpPr>
        <p:sp>
          <p:nvSpPr>
            <p:cNvPr id="10" name="Freeform 10"/>
            <p:cNvSpPr/>
            <p:nvPr/>
          </p:nvSpPr>
          <p:spPr>
            <a:xfrm>
              <a:off x="0" y="0"/>
              <a:ext cx="362206" cy="356429"/>
            </a:xfrm>
            <a:custGeom>
              <a:avLst/>
              <a:gdLst/>
              <a:ahLst/>
              <a:cxnLst/>
              <a:rect l="l" t="t" r="r" b="b"/>
              <a:pathLst>
                <a:path w="362206" h="356429">
                  <a:moveTo>
                    <a:pt x="0" y="0"/>
                  </a:moveTo>
                  <a:lnTo>
                    <a:pt x="362206" y="0"/>
                  </a:lnTo>
                  <a:lnTo>
                    <a:pt x="362206" y="356429"/>
                  </a:lnTo>
                  <a:lnTo>
                    <a:pt x="0" y="356429"/>
                  </a:lnTo>
                  <a:close/>
                </a:path>
              </a:pathLst>
            </a:custGeom>
            <a:solidFill>
              <a:srgbClr val="EFA038"/>
            </a:solidFill>
          </p:spPr>
          <p:txBody>
            <a:bodyPr/>
            <a:lstStyle/>
            <a:p>
              <a:endParaRPr lang="en-US"/>
            </a:p>
          </p:txBody>
        </p:sp>
        <p:sp>
          <p:nvSpPr>
            <p:cNvPr id="11" name="TextBox 11"/>
            <p:cNvSpPr txBox="1"/>
            <p:nvPr/>
          </p:nvSpPr>
          <p:spPr>
            <a:xfrm>
              <a:off x="0" y="19050"/>
              <a:ext cx="362206" cy="337379"/>
            </a:xfrm>
            <a:prstGeom prst="rect">
              <a:avLst/>
            </a:prstGeom>
          </p:spPr>
          <p:txBody>
            <a:bodyPr lIns="50800" tIns="50800" rIns="50800" bIns="50800" rtlCol="0" anchor="ctr"/>
            <a:lstStyle/>
            <a:p>
              <a:pPr algn="ctr">
                <a:lnSpc>
                  <a:spcPts val="1869"/>
                </a:lnSpc>
              </a:pPr>
              <a:endParaRPr/>
            </a:p>
          </p:txBody>
        </p:sp>
      </p:grpSp>
      <p:sp>
        <p:nvSpPr>
          <p:cNvPr id="12" name="Freeform 12"/>
          <p:cNvSpPr/>
          <p:nvPr/>
        </p:nvSpPr>
        <p:spPr>
          <a:xfrm>
            <a:off x="7662442" y="2175341"/>
            <a:ext cx="9996939" cy="7661573"/>
          </a:xfrm>
          <a:custGeom>
            <a:avLst/>
            <a:gdLst/>
            <a:ahLst/>
            <a:cxnLst/>
            <a:rect l="l" t="t" r="r" b="b"/>
            <a:pathLst>
              <a:path w="9996939" h="7661573">
                <a:moveTo>
                  <a:pt x="0" y="0"/>
                </a:moveTo>
                <a:lnTo>
                  <a:pt x="9996939" y="0"/>
                </a:lnTo>
                <a:lnTo>
                  <a:pt x="9996939" y="7661573"/>
                </a:lnTo>
                <a:lnTo>
                  <a:pt x="0" y="7661573"/>
                </a:lnTo>
                <a:lnTo>
                  <a:pt x="0" y="0"/>
                </a:lnTo>
                <a:close/>
              </a:path>
            </a:pathLst>
          </a:custGeom>
          <a:blipFill>
            <a:blip r:embed="rId3"/>
            <a:stretch>
              <a:fillRect r="-42192" b="-36989"/>
            </a:stretch>
          </a:blipFill>
        </p:spPr>
        <p:txBody>
          <a:bodyPr/>
          <a:lstStyle/>
          <a:p>
            <a:endParaRPr lang="en-US"/>
          </a:p>
        </p:txBody>
      </p:sp>
      <p:sp>
        <p:nvSpPr>
          <p:cNvPr id="13" name="TextBox 13"/>
          <p:cNvSpPr txBox="1"/>
          <p:nvPr/>
        </p:nvSpPr>
        <p:spPr>
          <a:xfrm>
            <a:off x="251588" y="1058049"/>
            <a:ext cx="6838675" cy="2114411"/>
          </a:xfrm>
          <a:prstGeom prst="rect">
            <a:avLst/>
          </a:prstGeom>
        </p:spPr>
        <p:txBody>
          <a:bodyPr lIns="0" tIns="0" rIns="0" bIns="0" rtlCol="0" anchor="t">
            <a:spAutoFit/>
          </a:bodyPr>
          <a:lstStyle/>
          <a:p>
            <a:pPr algn="ctr">
              <a:lnSpc>
                <a:spcPts val="8400"/>
              </a:lnSpc>
            </a:pPr>
            <a:r>
              <a:rPr lang="en-US" sz="6000" spc="-60">
                <a:solidFill>
                  <a:srgbClr val="000000"/>
                </a:solidFill>
                <a:latin typeface="Mardoto Bold Bold"/>
              </a:rPr>
              <a:t>Custom Form Types</a:t>
            </a:r>
          </a:p>
          <a:p>
            <a:pPr>
              <a:lnSpc>
                <a:spcPts val="8415"/>
              </a:lnSpc>
            </a:pPr>
            <a:endParaRPr lang="en-US" sz="6000" spc="-60">
              <a:solidFill>
                <a:srgbClr val="000000"/>
              </a:solidFill>
              <a:latin typeface="Mardoto Bold Bold"/>
            </a:endParaRPr>
          </a:p>
        </p:txBody>
      </p:sp>
      <p:sp>
        <p:nvSpPr>
          <p:cNvPr id="14" name="TextBox 14"/>
          <p:cNvSpPr txBox="1"/>
          <p:nvPr/>
        </p:nvSpPr>
        <p:spPr>
          <a:xfrm>
            <a:off x="251588" y="2543175"/>
            <a:ext cx="6838675" cy="5114925"/>
          </a:xfrm>
          <a:prstGeom prst="rect">
            <a:avLst/>
          </a:prstGeom>
        </p:spPr>
        <p:txBody>
          <a:bodyPr lIns="0" tIns="0" rIns="0" bIns="0" rtlCol="0" anchor="t">
            <a:spAutoFit/>
          </a:bodyPr>
          <a:lstStyle/>
          <a:p>
            <a:pPr algn="just">
              <a:lnSpc>
                <a:spcPts val="4500"/>
              </a:lnSpc>
            </a:pPr>
            <a:r>
              <a:rPr lang="en-US" sz="3000">
                <a:solidFill>
                  <a:srgbClr val="000000"/>
                </a:solidFill>
                <a:latin typeface="Clear Sans Regular"/>
              </a:rPr>
              <a:t>Custom Form Type is used by solution developers to predefine possible types of Custom Forms, which can be then used by end users from within the Pricefx UI.</a:t>
            </a:r>
          </a:p>
          <a:p>
            <a:pPr algn="just">
              <a:lnSpc>
                <a:spcPts val="4500"/>
              </a:lnSpc>
            </a:pPr>
            <a:endParaRPr lang="en-US" sz="3000">
              <a:solidFill>
                <a:srgbClr val="000000"/>
              </a:solidFill>
              <a:latin typeface="Clear Sans Regular"/>
            </a:endParaRPr>
          </a:p>
          <a:p>
            <a:pPr algn="just">
              <a:lnSpc>
                <a:spcPts val="4500"/>
              </a:lnSpc>
            </a:pPr>
            <a:r>
              <a:rPr lang="en-US" sz="3000">
                <a:solidFill>
                  <a:srgbClr val="000000"/>
                </a:solidFill>
                <a:latin typeface="Clear Sans Regular"/>
              </a:rPr>
              <a:t>Custom Form types are managed on the page </a:t>
            </a:r>
            <a:r>
              <a:rPr lang="en-US" sz="3000">
                <a:solidFill>
                  <a:srgbClr val="000000"/>
                </a:solidFill>
                <a:latin typeface="Clear Sans Regular Italics"/>
              </a:rPr>
              <a:t>Administration </a:t>
            </a:r>
            <a:r>
              <a:rPr lang="en-US" sz="3000">
                <a:solidFill>
                  <a:srgbClr val="000000"/>
                </a:solidFill>
                <a:latin typeface="Clear Sans Regular"/>
              </a:rPr>
              <a:t>› </a:t>
            </a:r>
            <a:r>
              <a:rPr lang="en-US" sz="3000">
                <a:solidFill>
                  <a:srgbClr val="000000"/>
                </a:solidFill>
                <a:latin typeface="Clear Sans Regular Italics"/>
              </a:rPr>
              <a:t>Custom Form 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5000"/>
            </a:blip>
            <a:stretch>
              <a:fillRect r="-61138" b="-14587"/>
            </a:stretch>
          </a:blipFill>
        </p:spPr>
        <p:txBody>
          <a:bodyPr/>
          <a:lstStyle/>
          <a:p>
            <a:endParaRPr lang="en-US"/>
          </a:p>
        </p:txBody>
      </p:sp>
      <p:grpSp>
        <p:nvGrpSpPr>
          <p:cNvPr id="3" name="Group 3"/>
          <p:cNvGrpSpPr/>
          <p:nvPr/>
        </p:nvGrpSpPr>
        <p:grpSpPr>
          <a:xfrm>
            <a:off x="1028700" y="2616543"/>
            <a:ext cx="10784509" cy="5886016"/>
            <a:chOff x="0" y="0"/>
            <a:chExt cx="2840365" cy="1550226"/>
          </a:xfrm>
        </p:grpSpPr>
        <p:sp>
          <p:nvSpPr>
            <p:cNvPr id="4" name="Freeform 4"/>
            <p:cNvSpPr/>
            <p:nvPr/>
          </p:nvSpPr>
          <p:spPr>
            <a:xfrm>
              <a:off x="0" y="0"/>
              <a:ext cx="2840365" cy="1550226"/>
            </a:xfrm>
            <a:custGeom>
              <a:avLst/>
              <a:gdLst/>
              <a:ahLst/>
              <a:cxnLst/>
              <a:rect l="l" t="t" r="r" b="b"/>
              <a:pathLst>
                <a:path w="2840365" h="1550226">
                  <a:moveTo>
                    <a:pt x="0" y="0"/>
                  </a:moveTo>
                  <a:lnTo>
                    <a:pt x="2840365" y="0"/>
                  </a:lnTo>
                  <a:lnTo>
                    <a:pt x="2840365" y="1550226"/>
                  </a:lnTo>
                  <a:lnTo>
                    <a:pt x="0" y="1550226"/>
                  </a:lnTo>
                  <a:close/>
                </a:path>
              </a:pathLst>
            </a:custGeom>
            <a:solidFill>
              <a:srgbClr val="EFA038"/>
            </a:solidFill>
          </p:spPr>
          <p:txBody>
            <a:bodyPr/>
            <a:lstStyle/>
            <a:p>
              <a:endParaRPr lang="en-US"/>
            </a:p>
          </p:txBody>
        </p:sp>
        <p:sp>
          <p:nvSpPr>
            <p:cNvPr id="5" name="TextBox 5"/>
            <p:cNvSpPr txBox="1"/>
            <p:nvPr/>
          </p:nvSpPr>
          <p:spPr>
            <a:xfrm>
              <a:off x="0" y="19050"/>
              <a:ext cx="2840365" cy="1531176"/>
            </a:xfrm>
            <a:prstGeom prst="rect">
              <a:avLst/>
            </a:prstGeom>
          </p:spPr>
          <p:txBody>
            <a:bodyPr lIns="50800" tIns="50800" rIns="50800" bIns="50800" rtlCol="0" anchor="ctr"/>
            <a:lstStyle/>
            <a:p>
              <a:pPr algn="ctr">
                <a:lnSpc>
                  <a:spcPts val="1869"/>
                </a:lnSpc>
              </a:pPr>
              <a:endParaRPr/>
            </a:p>
          </p:txBody>
        </p:sp>
      </p:grpSp>
      <p:grpSp>
        <p:nvGrpSpPr>
          <p:cNvPr id="6" name="Group 6"/>
          <p:cNvGrpSpPr/>
          <p:nvPr/>
        </p:nvGrpSpPr>
        <p:grpSpPr>
          <a:xfrm>
            <a:off x="15703285" y="-678811"/>
            <a:ext cx="2296061" cy="2254962"/>
            <a:chOff x="0" y="0"/>
            <a:chExt cx="604724" cy="593899"/>
          </a:xfrm>
        </p:grpSpPr>
        <p:sp>
          <p:nvSpPr>
            <p:cNvPr id="7" name="Freeform 7"/>
            <p:cNvSpPr/>
            <p:nvPr/>
          </p:nvSpPr>
          <p:spPr>
            <a:xfrm>
              <a:off x="0" y="0"/>
              <a:ext cx="604724" cy="593900"/>
            </a:xfrm>
            <a:custGeom>
              <a:avLst/>
              <a:gdLst/>
              <a:ahLst/>
              <a:cxnLst/>
              <a:rect l="l" t="t" r="r" b="b"/>
              <a:pathLst>
                <a:path w="604724" h="593900">
                  <a:moveTo>
                    <a:pt x="0" y="0"/>
                  </a:moveTo>
                  <a:lnTo>
                    <a:pt x="604724" y="0"/>
                  </a:lnTo>
                  <a:lnTo>
                    <a:pt x="604724" y="593900"/>
                  </a:lnTo>
                  <a:lnTo>
                    <a:pt x="0" y="593900"/>
                  </a:lnTo>
                  <a:close/>
                </a:path>
              </a:pathLst>
            </a:custGeom>
            <a:solidFill>
              <a:srgbClr val="2E6E80"/>
            </a:solidFill>
          </p:spPr>
          <p:txBody>
            <a:bodyPr/>
            <a:lstStyle/>
            <a:p>
              <a:endParaRPr lang="en-US"/>
            </a:p>
          </p:txBody>
        </p:sp>
        <p:sp>
          <p:nvSpPr>
            <p:cNvPr id="8" name="TextBox 8"/>
            <p:cNvSpPr txBox="1"/>
            <p:nvPr/>
          </p:nvSpPr>
          <p:spPr>
            <a:xfrm>
              <a:off x="0" y="19050"/>
              <a:ext cx="604724" cy="574849"/>
            </a:xfrm>
            <a:prstGeom prst="rect">
              <a:avLst/>
            </a:prstGeom>
          </p:spPr>
          <p:txBody>
            <a:bodyPr lIns="50800" tIns="50800" rIns="50800" bIns="50800" rtlCol="0" anchor="ctr"/>
            <a:lstStyle/>
            <a:p>
              <a:pPr algn="ctr">
                <a:lnSpc>
                  <a:spcPts val="1869"/>
                </a:lnSpc>
              </a:pPr>
              <a:endParaRPr/>
            </a:p>
          </p:txBody>
        </p:sp>
      </p:grpSp>
      <p:grpSp>
        <p:nvGrpSpPr>
          <p:cNvPr id="9" name="Group 9"/>
          <p:cNvGrpSpPr/>
          <p:nvPr/>
        </p:nvGrpSpPr>
        <p:grpSpPr>
          <a:xfrm>
            <a:off x="7766823" y="8679773"/>
            <a:ext cx="2296061" cy="2254962"/>
            <a:chOff x="0" y="0"/>
            <a:chExt cx="604724" cy="593899"/>
          </a:xfrm>
        </p:grpSpPr>
        <p:sp>
          <p:nvSpPr>
            <p:cNvPr id="10" name="Freeform 10"/>
            <p:cNvSpPr/>
            <p:nvPr/>
          </p:nvSpPr>
          <p:spPr>
            <a:xfrm>
              <a:off x="0" y="0"/>
              <a:ext cx="604724" cy="593900"/>
            </a:xfrm>
            <a:custGeom>
              <a:avLst/>
              <a:gdLst/>
              <a:ahLst/>
              <a:cxnLst/>
              <a:rect l="l" t="t" r="r" b="b"/>
              <a:pathLst>
                <a:path w="604724" h="593900">
                  <a:moveTo>
                    <a:pt x="0" y="0"/>
                  </a:moveTo>
                  <a:lnTo>
                    <a:pt x="604724" y="0"/>
                  </a:lnTo>
                  <a:lnTo>
                    <a:pt x="604724" y="593900"/>
                  </a:lnTo>
                  <a:lnTo>
                    <a:pt x="0" y="593900"/>
                  </a:lnTo>
                  <a:close/>
                </a:path>
              </a:pathLst>
            </a:custGeom>
            <a:solidFill>
              <a:srgbClr val="2E6E80"/>
            </a:solidFill>
          </p:spPr>
          <p:txBody>
            <a:bodyPr/>
            <a:lstStyle/>
            <a:p>
              <a:endParaRPr lang="en-US"/>
            </a:p>
          </p:txBody>
        </p:sp>
        <p:sp>
          <p:nvSpPr>
            <p:cNvPr id="11" name="TextBox 11"/>
            <p:cNvSpPr txBox="1"/>
            <p:nvPr/>
          </p:nvSpPr>
          <p:spPr>
            <a:xfrm>
              <a:off x="0" y="19050"/>
              <a:ext cx="604724" cy="574849"/>
            </a:xfrm>
            <a:prstGeom prst="rect">
              <a:avLst/>
            </a:prstGeom>
          </p:spPr>
          <p:txBody>
            <a:bodyPr lIns="50800" tIns="50800" rIns="50800" bIns="50800" rtlCol="0" anchor="ctr"/>
            <a:lstStyle/>
            <a:p>
              <a:pPr algn="ctr">
                <a:lnSpc>
                  <a:spcPts val="1869"/>
                </a:lnSpc>
              </a:pPr>
              <a:endParaRPr/>
            </a:p>
          </p:txBody>
        </p:sp>
      </p:grpSp>
      <p:sp>
        <p:nvSpPr>
          <p:cNvPr id="12" name="Freeform 12"/>
          <p:cNvSpPr/>
          <p:nvPr/>
        </p:nvSpPr>
        <p:spPr>
          <a:xfrm>
            <a:off x="8496160" y="225263"/>
            <a:ext cx="8355155" cy="9836474"/>
          </a:xfrm>
          <a:custGeom>
            <a:avLst/>
            <a:gdLst/>
            <a:ahLst/>
            <a:cxnLst/>
            <a:rect l="l" t="t" r="r" b="b"/>
            <a:pathLst>
              <a:path w="8355155" h="9836474">
                <a:moveTo>
                  <a:pt x="0" y="0"/>
                </a:moveTo>
                <a:lnTo>
                  <a:pt x="8355156" y="0"/>
                </a:lnTo>
                <a:lnTo>
                  <a:pt x="8355156" y="9836474"/>
                </a:lnTo>
                <a:lnTo>
                  <a:pt x="0" y="9836474"/>
                </a:lnTo>
                <a:lnTo>
                  <a:pt x="0" y="0"/>
                </a:lnTo>
                <a:close/>
              </a:path>
            </a:pathLst>
          </a:custGeom>
          <a:blipFill>
            <a:blip r:embed="rId3"/>
            <a:stretch>
              <a:fillRect/>
            </a:stretch>
          </a:blipFill>
        </p:spPr>
        <p:txBody>
          <a:bodyPr/>
          <a:lstStyle/>
          <a:p>
            <a:endParaRPr lang="en-US"/>
          </a:p>
        </p:txBody>
      </p:sp>
      <p:sp>
        <p:nvSpPr>
          <p:cNvPr id="13" name="TextBox 13"/>
          <p:cNvSpPr txBox="1"/>
          <p:nvPr/>
        </p:nvSpPr>
        <p:spPr>
          <a:xfrm>
            <a:off x="2028015" y="4244340"/>
            <a:ext cx="6140253" cy="1855470"/>
          </a:xfrm>
          <a:prstGeom prst="rect">
            <a:avLst/>
          </a:prstGeom>
        </p:spPr>
        <p:txBody>
          <a:bodyPr lIns="0" tIns="0" rIns="0" bIns="0" rtlCol="0" anchor="t">
            <a:spAutoFit/>
          </a:bodyPr>
          <a:lstStyle/>
          <a:p>
            <a:pPr>
              <a:lnSpc>
                <a:spcPts val="7260"/>
              </a:lnSpc>
            </a:pPr>
            <a:r>
              <a:rPr lang="en-US" sz="6600">
                <a:solidFill>
                  <a:srgbClr val="000000"/>
                </a:solidFill>
                <a:latin typeface="Mardoto Bold Bold"/>
              </a:rPr>
              <a:t>Edit Custom Form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5000"/>
            </a:blip>
            <a:stretch>
              <a:fillRect r="-61138" b="-14587"/>
            </a:stretch>
          </a:blipFill>
        </p:spPr>
        <p:txBody>
          <a:bodyPr/>
          <a:lstStyle/>
          <a:p>
            <a:endParaRPr lang="en-US"/>
          </a:p>
        </p:txBody>
      </p:sp>
      <p:grpSp>
        <p:nvGrpSpPr>
          <p:cNvPr id="3" name="Group 3"/>
          <p:cNvGrpSpPr/>
          <p:nvPr/>
        </p:nvGrpSpPr>
        <p:grpSpPr>
          <a:xfrm>
            <a:off x="1028700" y="2616543"/>
            <a:ext cx="10784509" cy="5886016"/>
            <a:chOff x="0" y="0"/>
            <a:chExt cx="2840365" cy="1550226"/>
          </a:xfrm>
        </p:grpSpPr>
        <p:sp>
          <p:nvSpPr>
            <p:cNvPr id="4" name="Freeform 4"/>
            <p:cNvSpPr/>
            <p:nvPr/>
          </p:nvSpPr>
          <p:spPr>
            <a:xfrm>
              <a:off x="0" y="0"/>
              <a:ext cx="2840365" cy="1550226"/>
            </a:xfrm>
            <a:custGeom>
              <a:avLst/>
              <a:gdLst/>
              <a:ahLst/>
              <a:cxnLst/>
              <a:rect l="l" t="t" r="r" b="b"/>
              <a:pathLst>
                <a:path w="2840365" h="1550226">
                  <a:moveTo>
                    <a:pt x="0" y="0"/>
                  </a:moveTo>
                  <a:lnTo>
                    <a:pt x="2840365" y="0"/>
                  </a:lnTo>
                  <a:lnTo>
                    <a:pt x="2840365" y="1550226"/>
                  </a:lnTo>
                  <a:lnTo>
                    <a:pt x="0" y="1550226"/>
                  </a:lnTo>
                  <a:close/>
                </a:path>
              </a:pathLst>
            </a:custGeom>
            <a:solidFill>
              <a:srgbClr val="EFA038"/>
            </a:solidFill>
          </p:spPr>
          <p:txBody>
            <a:bodyPr/>
            <a:lstStyle/>
            <a:p>
              <a:endParaRPr lang="en-US"/>
            </a:p>
          </p:txBody>
        </p:sp>
        <p:sp>
          <p:nvSpPr>
            <p:cNvPr id="5" name="TextBox 5"/>
            <p:cNvSpPr txBox="1"/>
            <p:nvPr/>
          </p:nvSpPr>
          <p:spPr>
            <a:xfrm>
              <a:off x="0" y="19050"/>
              <a:ext cx="2840365" cy="1531176"/>
            </a:xfrm>
            <a:prstGeom prst="rect">
              <a:avLst/>
            </a:prstGeom>
          </p:spPr>
          <p:txBody>
            <a:bodyPr lIns="50800" tIns="50800" rIns="50800" bIns="50800" rtlCol="0" anchor="ctr"/>
            <a:lstStyle/>
            <a:p>
              <a:pPr algn="ctr">
                <a:lnSpc>
                  <a:spcPts val="1869"/>
                </a:lnSpc>
              </a:pPr>
              <a:endParaRPr/>
            </a:p>
          </p:txBody>
        </p:sp>
      </p:grpSp>
      <p:grpSp>
        <p:nvGrpSpPr>
          <p:cNvPr id="6" name="Group 6"/>
          <p:cNvGrpSpPr/>
          <p:nvPr/>
        </p:nvGrpSpPr>
        <p:grpSpPr>
          <a:xfrm>
            <a:off x="15703285" y="-678811"/>
            <a:ext cx="2296061" cy="2254962"/>
            <a:chOff x="0" y="0"/>
            <a:chExt cx="604724" cy="593899"/>
          </a:xfrm>
        </p:grpSpPr>
        <p:sp>
          <p:nvSpPr>
            <p:cNvPr id="7" name="Freeform 7"/>
            <p:cNvSpPr/>
            <p:nvPr/>
          </p:nvSpPr>
          <p:spPr>
            <a:xfrm>
              <a:off x="0" y="0"/>
              <a:ext cx="604724" cy="593900"/>
            </a:xfrm>
            <a:custGeom>
              <a:avLst/>
              <a:gdLst/>
              <a:ahLst/>
              <a:cxnLst/>
              <a:rect l="l" t="t" r="r" b="b"/>
              <a:pathLst>
                <a:path w="604724" h="593900">
                  <a:moveTo>
                    <a:pt x="0" y="0"/>
                  </a:moveTo>
                  <a:lnTo>
                    <a:pt x="604724" y="0"/>
                  </a:lnTo>
                  <a:lnTo>
                    <a:pt x="604724" y="593900"/>
                  </a:lnTo>
                  <a:lnTo>
                    <a:pt x="0" y="593900"/>
                  </a:lnTo>
                  <a:close/>
                </a:path>
              </a:pathLst>
            </a:custGeom>
            <a:solidFill>
              <a:srgbClr val="2E6E80"/>
            </a:solidFill>
          </p:spPr>
          <p:txBody>
            <a:bodyPr/>
            <a:lstStyle/>
            <a:p>
              <a:endParaRPr lang="en-US"/>
            </a:p>
          </p:txBody>
        </p:sp>
        <p:sp>
          <p:nvSpPr>
            <p:cNvPr id="8" name="TextBox 8"/>
            <p:cNvSpPr txBox="1"/>
            <p:nvPr/>
          </p:nvSpPr>
          <p:spPr>
            <a:xfrm>
              <a:off x="0" y="19050"/>
              <a:ext cx="604724" cy="574849"/>
            </a:xfrm>
            <a:prstGeom prst="rect">
              <a:avLst/>
            </a:prstGeom>
          </p:spPr>
          <p:txBody>
            <a:bodyPr lIns="50800" tIns="50800" rIns="50800" bIns="50800" rtlCol="0" anchor="ctr"/>
            <a:lstStyle/>
            <a:p>
              <a:pPr algn="ctr">
                <a:lnSpc>
                  <a:spcPts val="1869"/>
                </a:lnSpc>
              </a:pPr>
              <a:endParaRPr/>
            </a:p>
          </p:txBody>
        </p:sp>
      </p:grpSp>
      <p:grpSp>
        <p:nvGrpSpPr>
          <p:cNvPr id="9" name="Group 9"/>
          <p:cNvGrpSpPr/>
          <p:nvPr/>
        </p:nvGrpSpPr>
        <p:grpSpPr>
          <a:xfrm>
            <a:off x="7766823" y="8679773"/>
            <a:ext cx="2296061" cy="2254962"/>
            <a:chOff x="0" y="0"/>
            <a:chExt cx="604724" cy="593899"/>
          </a:xfrm>
        </p:grpSpPr>
        <p:sp>
          <p:nvSpPr>
            <p:cNvPr id="10" name="Freeform 10"/>
            <p:cNvSpPr/>
            <p:nvPr/>
          </p:nvSpPr>
          <p:spPr>
            <a:xfrm>
              <a:off x="0" y="0"/>
              <a:ext cx="604724" cy="593900"/>
            </a:xfrm>
            <a:custGeom>
              <a:avLst/>
              <a:gdLst/>
              <a:ahLst/>
              <a:cxnLst/>
              <a:rect l="l" t="t" r="r" b="b"/>
              <a:pathLst>
                <a:path w="604724" h="593900">
                  <a:moveTo>
                    <a:pt x="0" y="0"/>
                  </a:moveTo>
                  <a:lnTo>
                    <a:pt x="604724" y="0"/>
                  </a:lnTo>
                  <a:lnTo>
                    <a:pt x="604724" y="593900"/>
                  </a:lnTo>
                  <a:lnTo>
                    <a:pt x="0" y="593900"/>
                  </a:lnTo>
                  <a:close/>
                </a:path>
              </a:pathLst>
            </a:custGeom>
            <a:solidFill>
              <a:srgbClr val="2E6E80"/>
            </a:solidFill>
          </p:spPr>
          <p:txBody>
            <a:bodyPr/>
            <a:lstStyle/>
            <a:p>
              <a:endParaRPr lang="en-US"/>
            </a:p>
          </p:txBody>
        </p:sp>
        <p:sp>
          <p:nvSpPr>
            <p:cNvPr id="11" name="TextBox 11"/>
            <p:cNvSpPr txBox="1"/>
            <p:nvPr/>
          </p:nvSpPr>
          <p:spPr>
            <a:xfrm>
              <a:off x="0" y="19050"/>
              <a:ext cx="604724" cy="574849"/>
            </a:xfrm>
            <a:prstGeom prst="rect">
              <a:avLst/>
            </a:prstGeom>
          </p:spPr>
          <p:txBody>
            <a:bodyPr lIns="50800" tIns="50800" rIns="50800" bIns="50800" rtlCol="0" anchor="ctr"/>
            <a:lstStyle/>
            <a:p>
              <a:pPr algn="ctr">
                <a:lnSpc>
                  <a:spcPts val="1869"/>
                </a:lnSpc>
              </a:pPr>
              <a:endParaRPr/>
            </a:p>
          </p:txBody>
        </p:sp>
      </p:grpSp>
      <p:sp>
        <p:nvSpPr>
          <p:cNvPr id="12" name="Freeform 12"/>
          <p:cNvSpPr/>
          <p:nvPr/>
        </p:nvSpPr>
        <p:spPr>
          <a:xfrm>
            <a:off x="8536009" y="754223"/>
            <a:ext cx="8030894" cy="8778554"/>
          </a:xfrm>
          <a:custGeom>
            <a:avLst/>
            <a:gdLst/>
            <a:ahLst/>
            <a:cxnLst/>
            <a:rect l="l" t="t" r="r" b="b"/>
            <a:pathLst>
              <a:path w="8030894" h="8778554">
                <a:moveTo>
                  <a:pt x="0" y="0"/>
                </a:moveTo>
                <a:lnTo>
                  <a:pt x="8030894" y="0"/>
                </a:lnTo>
                <a:lnTo>
                  <a:pt x="8030894" y="8778554"/>
                </a:lnTo>
                <a:lnTo>
                  <a:pt x="0" y="8778554"/>
                </a:lnTo>
                <a:lnTo>
                  <a:pt x="0" y="0"/>
                </a:lnTo>
                <a:close/>
              </a:path>
            </a:pathLst>
          </a:custGeom>
          <a:blipFill>
            <a:blip r:embed="rId3"/>
            <a:stretch>
              <a:fillRect/>
            </a:stretch>
          </a:blipFill>
        </p:spPr>
        <p:txBody>
          <a:bodyPr/>
          <a:lstStyle/>
          <a:p>
            <a:endParaRPr lang="en-US"/>
          </a:p>
        </p:txBody>
      </p:sp>
      <p:sp>
        <p:nvSpPr>
          <p:cNvPr id="13" name="TextBox 13"/>
          <p:cNvSpPr txBox="1"/>
          <p:nvPr/>
        </p:nvSpPr>
        <p:spPr>
          <a:xfrm>
            <a:off x="2028015" y="4244340"/>
            <a:ext cx="6140253" cy="2769870"/>
          </a:xfrm>
          <a:prstGeom prst="rect">
            <a:avLst/>
          </a:prstGeom>
        </p:spPr>
        <p:txBody>
          <a:bodyPr lIns="0" tIns="0" rIns="0" bIns="0" rtlCol="0" anchor="t">
            <a:spAutoFit/>
          </a:bodyPr>
          <a:lstStyle/>
          <a:p>
            <a:pPr>
              <a:lnSpc>
                <a:spcPts val="7260"/>
              </a:lnSpc>
            </a:pPr>
            <a:r>
              <a:rPr lang="en-US" sz="6600">
                <a:solidFill>
                  <a:srgbClr val="000000"/>
                </a:solidFill>
                <a:latin typeface="Mardoto Bold Bold"/>
              </a:rPr>
              <a:t>Edit Custom Form Type (Embedded)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sp>
        <p:nvSpPr>
          <p:cNvPr id="2" name="TextBox 2"/>
          <p:cNvSpPr txBox="1"/>
          <p:nvPr/>
        </p:nvSpPr>
        <p:spPr>
          <a:xfrm>
            <a:off x="1028700" y="259313"/>
            <a:ext cx="14988799" cy="1137285"/>
          </a:xfrm>
          <a:prstGeom prst="rect">
            <a:avLst/>
          </a:prstGeom>
        </p:spPr>
        <p:txBody>
          <a:bodyPr lIns="0" tIns="0" rIns="0" bIns="0" rtlCol="0" anchor="t">
            <a:spAutoFit/>
          </a:bodyPr>
          <a:lstStyle/>
          <a:p>
            <a:pPr>
              <a:lnSpc>
                <a:spcPts val="9240"/>
              </a:lnSpc>
            </a:pPr>
            <a:r>
              <a:rPr lang="en-US" sz="6600" spc="-52">
                <a:solidFill>
                  <a:srgbClr val="FFFFFF"/>
                </a:solidFill>
                <a:latin typeface="Mardoto Bold Bold"/>
              </a:rPr>
              <a:t>Detail Page Layout and Dynamic Tabs</a:t>
            </a:r>
          </a:p>
        </p:txBody>
      </p:sp>
      <p:sp>
        <p:nvSpPr>
          <p:cNvPr id="3" name="Freeform 3"/>
          <p:cNvSpPr/>
          <p:nvPr/>
        </p:nvSpPr>
        <p:spPr>
          <a:xfrm rot="-10800000" flipV="1">
            <a:off x="15935464" y="-1391424"/>
            <a:ext cx="3150917" cy="6008725"/>
          </a:xfrm>
          <a:custGeom>
            <a:avLst/>
            <a:gdLst/>
            <a:ahLst/>
            <a:cxnLst/>
            <a:rect l="l" t="t" r="r" b="b"/>
            <a:pathLst>
              <a:path w="3150917" h="6008725">
                <a:moveTo>
                  <a:pt x="0" y="6008726"/>
                </a:moveTo>
                <a:lnTo>
                  <a:pt x="3150917" y="6008726"/>
                </a:lnTo>
                <a:lnTo>
                  <a:pt x="3150917" y="0"/>
                </a:lnTo>
                <a:lnTo>
                  <a:pt x="0" y="0"/>
                </a:lnTo>
                <a:lnTo>
                  <a:pt x="0" y="6008726"/>
                </a:lnTo>
                <a:close/>
              </a:path>
            </a:pathLst>
          </a:custGeom>
          <a:blipFill>
            <a:blip r:embed="rId2"/>
            <a:stretch>
              <a:fillRect l="-764376" t="-10648" r="-242807" b="-72239"/>
            </a:stretch>
          </a:blipFill>
        </p:spPr>
        <p:txBody>
          <a:bodyPr/>
          <a:lstStyle/>
          <a:p>
            <a:endParaRPr lang="en-US"/>
          </a:p>
        </p:txBody>
      </p:sp>
      <p:sp>
        <p:nvSpPr>
          <p:cNvPr id="4" name="Freeform 4"/>
          <p:cNvSpPr/>
          <p:nvPr/>
        </p:nvSpPr>
        <p:spPr>
          <a:xfrm>
            <a:off x="8735658" y="2450390"/>
            <a:ext cx="9552342" cy="4840568"/>
          </a:xfrm>
          <a:custGeom>
            <a:avLst/>
            <a:gdLst/>
            <a:ahLst/>
            <a:cxnLst/>
            <a:rect l="l" t="t" r="r" b="b"/>
            <a:pathLst>
              <a:path w="9552342" h="4840568">
                <a:moveTo>
                  <a:pt x="0" y="0"/>
                </a:moveTo>
                <a:lnTo>
                  <a:pt x="9552342" y="0"/>
                </a:lnTo>
                <a:lnTo>
                  <a:pt x="9552342" y="4840569"/>
                </a:lnTo>
                <a:lnTo>
                  <a:pt x="0" y="4840569"/>
                </a:lnTo>
                <a:lnTo>
                  <a:pt x="0" y="0"/>
                </a:lnTo>
                <a:close/>
              </a:path>
            </a:pathLst>
          </a:custGeom>
          <a:blipFill>
            <a:blip r:embed="rId3"/>
            <a:stretch>
              <a:fillRect l="-1242" r="-1242"/>
            </a:stretch>
          </a:blipFill>
        </p:spPr>
        <p:txBody>
          <a:bodyPr/>
          <a:lstStyle/>
          <a:p>
            <a:endParaRPr lang="en-US"/>
          </a:p>
        </p:txBody>
      </p:sp>
      <p:sp>
        <p:nvSpPr>
          <p:cNvPr id="5" name="TextBox 5"/>
          <p:cNvSpPr txBox="1"/>
          <p:nvPr/>
        </p:nvSpPr>
        <p:spPr>
          <a:xfrm>
            <a:off x="1028700" y="1733354"/>
            <a:ext cx="7494399" cy="7400925"/>
          </a:xfrm>
          <a:prstGeom prst="rect">
            <a:avLst/>
          </a:prstGeom>
        </p:spPr>
        <p:txBody>
          <a:bodyPr lIns="0" tIns="0" rIns="0" bIns="0" rtlCol="0" anchor="t">
            <a:spAutoFit/>
          </a:bodyPr>
          <a:lstStyle/>
          <a:p>
            <a:pPr algn="just">
              <a:lnSpc>
                <a:spcPts val="4500"/>
              </a:lnSpc>
            </a:pPr>
            <a:r>
              <a:rPr lang="en-US" sz="3000" spc="-15">
                <a:solidFill>
                  <a:srgbClr val="FFFFFF"/>
                </a:solidFill>
                <a:latin typeface="Clear Sans Regular"/>
              </a:rPr>
              <a:t>For certain types of documents, you can change the look and behavior of their detail page.</a:t>
            </a:r>
          </a:p>
          <a:p>
            <a:pPr algn="just">
              <a:lnSpc>
                <a:spcPts val="4500"/>
              </a:lnSpc>
            </a:pPr>
            <a:r>
              <a:rPr lang="en-US" sz="3000" spc="-15">
                <a:solidFill>
                  <a:srgbClr val="FFFFFF"/>
                </a:solidFill>
                <a:latin typeface="Clear Sans Regular"/>
              </a:rPr>
              <a:t>Many document types have an out-of-the-box layout, so their detail page works fine without any layout configuration. </a:t>
            </a:r>
          </a:p>
          <a:p>
            <a:pPr algn="just">
              <a:lnSpc>
                <a:spcPts val="4500"/>
              </a:lnSpc>
            </a:pPr>
            <a:endParaRPr lang="en-US" sz="3000" spc="-15">
              <a:solidFill>
                <a:srgbClr val="FFFFFF"/>
              </a:solidFill>
              <a:latin typeface="Clear Sans Regular"/>
            </a:endParaRPr>
          </a:p>
          <a:p>
            <a:pPr algn="just">
              <a:lnSpc>
                <a:spcPts val="4500"/>
              </a:lnSpc>
            </a:pPr>
            <a:r>
              <a:rPr lang="en-US" sz="3000" spc="-15">
                <a:solidFill>
                  <a:srgbClr val="FFFFFF"/>
                </a:solidFill>
                <a:latin typeface="Clear Sans Regular"/>
              </a:rPr>
              <a:t>This default layout can be changed and you can re-configure it based on your needs - for example, add a tab with a dashboard with visualization of historical data for the specified customer.</a:t>
            </a:r>
          </a:p>
          <a:p>
            <a:pPr algn="just">
              <a:lnSpc>
                <a:spcPts val="4500"/>
              </a:lnSpc>
            </a:pPr>
            <a:endParaRPr lang="en-US" sz="3000" spc="-15">
              <a:solidFill>
                <a:srgbClr val="FFFFFF"/>
              </a:solidFill>
              <a:latin typeface="Clear Sans 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grpSp>
        <p:nvGrpSpPr>
          <p:cNvPr id="2" name="Group 2"/>
          <p:cNvGrpSpPr/>
          <p:nvPr/>
        </p:nvGrpSpPr>
        <p:grpSpPr>
          <a:xfrm>
            <a:off x="-1479711" y="3591688"/>
            <a:ext cx="9786287" cy="4130982"/>
            <a:chOff x="0" y="0"/>
            <a:chExt cx="2577458" cy="1087995"/>
          </a:xfrm>
        </p:grpSpPr>
        <p:sp>
          <p:nvSpPr>
            <p:cNvPr id="3" name="Freeform 3"/>
            <p:cNvSpPr/>
            <p:nvPr/>
          </p:nvSpPr>
          <p:spPr>
            <a:xfrm>
              <a:off x="0" y="0"/>
              <a:ext cx="2577458" cy="1087995"/>
            </a:xfrm>
            <a:custGeom>
              <a:avLst/>
              <a:gdLst/>
              <a:ahLst/>
              <a:cxnLst/>
              <a:rect l="l" t="t" r="r" b="b"/>
              <a:pathLst>
                <a:path w="2577458" h="1087995">
                  <a:moveTo>
                    <a:pt x="0" y="0"/>
                  </a:moveTo>
                  <a:lnTo>
                    <a:pt x="2577458" y="0"/>
                  </a:lnTo>
                  <a:lnTo>
                    <a:pt x="2577458" y="1087995"/>
                  </a:lnTo>
                  <a:lnTo>
                    <a:pt x="0" y="1087995"/>
                  </a:lnTo>
                  <a:close/>
                </a:path>
              </a:pathLst>
            </a:custGeom>
            <a:solidFill>
              <a:srgbClr val="EFA038"/>
            </a:solidFill>
          </p:spPr>
          <p:txBody>
            <a:bodyPr/>
            <a:lstStyle/>
            <a:p>
              <a:endParaRPr lang="en-US"/>
            </a:p>
          </p:txBody>
        </p:sp>
        <p:sp>
          <p:nvSpPr>
            <p:cNvPr id="4" name="TextBox 4"/>
            <p:cNvSpPr txBox="1"/>
            <p:nvPr/>
          </p:nvSpPr>
          <p:spPr>
            <a:xfrm>
              <a:off x="0" y="-47625"/>
              <a:ext cx="2577458" cy="113562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rot="-5400000" flipH="1">
            <a:off x="1342143" y="5684328"/>
            <a:ext cx="3419644" cy="6571588"/>
          </a:xfrm>
          <a:custGeom>
            <a:avLst/>
            <a:gdLst/>
            <a:ahLst/>
            <a:cxnLst/>
            <a:rect l="l" t="t" r="r" b="b"/>
            <a:pathLst>
              <a:path w="3419644" h="6571588">
                <a:moveTo>
                  <a:pt x="3419644" y="0"/>
                </a:moveTo>
                <a:lnTo>
                  <a:pt x="0" y="0"/>
                </a:lnTo>
                <a:lnTo>
                  <a:pt x="0" y="6571589"/>
                </a:lnTo>
                <a:lnTo>
                  <a:pt x="3419644" y="6571589"/>
                </a:lnTo>
                <a:lnTo>
                  <a:pt x="3419644" y="0"/>
                </a:lnTo>
                <a:close/>
              </a:path>
            </a:pathLst>
          </a:custGeom>
          <a:blipFill>
            <a:blip r:embed="rId2"/>
            <a:stretch>
              <a:fillRect/>
            </a:stretch>
          </a:blipFill>
        </p:spPr>
        <p:txBody>
          <a:bodyPr/>
          <a:lstStyle/>
          <a:p>
            <a:endParaRPr lang="en-US"/>
          </a:p>
        </p:txBody>
      </p:sp>
      <p:sp>
        <p:nvSpPr>
          <p:cNvPr id="6" name="Freeform 6"/>
          <p:cNvSpPr/>
          <p:nvPr/>
        </p:nvSpPr>
        <p:spPr>
          <a:xfrm rot="-10800000" flipH="1">
            <a:off x="16111672" y="-3829840"/>
            <a:ext cx="3183012" cy="6116850"/>
          </a:xfrm>
          <a:custGeom>
            <a:avLst/>
            <a:gdLst/>
            <a:ahLst/>
            <a:cxnLst/>
            <a:rect l="l" t="t" r="r" b="b"/>
            <a:pathLst>
              <a:path w="3183012" h="6116850">
                <a:moveTo>
                  <a:pt x="3183012" y="0"/>
                </a:moveTo>
                <a:lnTo>
                  <a:pt x="0" y="0"/>
                </a:lnTo>
                <a:lnTo>
                  <a:pt x="0" y="6116849"/>
                </a:lnTo>
                <a:lnTo>
                  <a:pt x="3183012" y="6116849"/>
                </a:lnTo>
                <a:lnTo>
                  <a:pt x="3183012" y="0"/>
                </a:lnTo>
                <a:close/>
              </a:path>
            </a:pathLst>
          </a:custGeom>
          <a:blipFill>
            <a:blip r:embed="rId2"/>
            <a:stretch>
              <a:fillRect/>
            </a:stretch>
          </a:blipFill>
        </p:spPr>
        <p:txBody>
          <a:bodyPr/>
          <a:lstStyle/>
          <a:p>
            <a:endParaRPr lang="en-US"/>
          </a:p>
        </p:txBody>
      </p:sp>
      <p:sp>
        <p:nvSpPr>
          <p:cNvPr id="7" name="Freeform 7"/>
          <p:cNvSpPr/>
          <p:nvPr/>
        </p:nvSpPr>
        <p:spPr>
          <a:xfrm>
            <a:off x="7252784" y="1039043"/>
            <a:ext cx="11035216" cy="8568367"/>
          </a:xfrm>
          <a:custGeom>
            <a:avLst/>
            <a:gdLst/>
            <a:ahLst/>
            <a:cxnLst/>
            <a:rect l="l" t="t" r="r" b="b"/>
            <a:pathLst>
              <a:path w="11035216" h="8568367">
                <a:moveTo>
                  <a:pt x="0" y="0"/>
                </a:moveTo>
                <a:lnTo>
                  <a:pt x="11035216" y="0"/>
                </a:lnTo>
                <a:lnTo>
                  <a:pt x="11035216" y="8568367"/>
                </a:lnTo>
                <a:lnTo>
                  <a:pt x="0" y="8568367"/>
                </a:lnTo>
                <a:lnTo>
                  <a:pt x="0" y="0"/>
                </a:lnTo>
                <a:close/>
              </a:path>
            </a:pathLst>
          </a:custGeom>
          <a:blipFill>
            <a:blip r:embed="rId3"/>
            <a:stretch>
              <a:fillRect/>
            </a:stretch>
          </a:blipFill>
        </p:spPr>
        <p:txBody>
          <a:bodyPr/>
          <a:lstStyle/>
          <a:p>
            <a:endParaRPr lang="en-US"/>
          </a:p>
        </p:txBody>
      </p:sp>
      <p:sp>
        <p:nvSpPr>
          <p:cNvPr id="8" name="TextBox 8"/>
          <p:cNvSpPr txBox="1"/>
          <p:nvPr/>
        </p:nvSpPr>
        <p:spPr>
          <a:xfrm>
            <a:off x="173808" y="4190329"/>
            <a:ext cx="7580782" cy="2924175"/>
          </a:xfrm>
          <a:prstGeom prst="rect">
            <a:avLst/>
          </a:prstGeom>
        </p:spPr>
        <p:txBody>
          <a:bodyPr lIns="0" tIns="0" rIns="0" bIns="0" rtlCol="0" anchor="t">
            <a:spAutoFit/>
          </a:bodyPr>
          <a:lstStyle/>
          <a:p>
            <a:pPr marL="0" lvl="0" indent="0">
              <a:lnSpc>
                <a:spcPts val="7679"/>
              </a:lnSpc>
              <a:spcBef>
                <a:spcPct val="0"/>
              </a:spcBef>
            </a:pPr>
            <a:r>
              <a:rPr lang="en-US" sz="6399">
                <a:solidFill>
                  <a:srgbClr val="000000"/>
                </a:solidFill>
                <a:latin typeface="Mardoto Bold Bold"/>
              </a:rPr>
              <a:t>Detail Page Layout and Dynamic Tabs Configurations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grpSp>
        <p:nvGrpSpPr>
          <p:cNvPr id="2" name="Group 2"/>
          <p:cNvGrpSpPr/>
          <p:nvPr/>
        </p:nvGrpSpPr>
        <p:grpSpPr>
          <a:xfrm>
            <a:off x="-1479711" y="3591688"/>
            <a:ext cx="11542607" cy="4130982"/>
            <a:chOff x="0" y="0"/>
            <a:chExt cx="3040028" cy="1087995"/>
          </a:xfrm>
        </p:grpSpPr>
        <p:sp>
          <p:nvSpPr>
            <p:cNvPr id="3" name="Freeform 3"/>
            <p:cNvSpPr/>
            <p:nvPr/>
          </p:nvSpPr>
          <p:spPr>
            <a:xfrm>
              <a:off x="0" y="0"/>
              <a:ext cx="3040028" cy="1087995"/>
            </a:xfrm>
            <a:custGeom>
              <a:avLst/>
              <a:gdLst/>
              <a:ahLst/>
              <a:cxnLst/>
              <a:rect l="l" t="t" r="r" b="b"/>
              <a:pathLst>
                <a:path w="3040028" h="1087995">
                  <a:moveTo>
                    <a:pt x="0" y="0"/>
                  </a:moveTo>
                  <a:lnTo>
                    <a:pt x="3040028" y="0"/>
                  </a:lnTo>
                  <a:lnTo>
                    <a:pt x="3040028" y="1087995"/>
                  </a:lnTo>
                  <a:lnTo>
                    <a:pt x="0" y="1087995"/>
                  </a:lnTo>
                  <a:close/>
                </a:path>
              </a:pathLst>
            </a:custGeom>
            <a:solidFill>
              <a:srgbClr val="EFA038"/>
            </a:solidFill>
          </p:spPr>
          <p:txBody>
            <a:bodyPr/>
            <a:lstStyle/>
            <a:p>
              <a:endParaRPr lang="en-US"/>
            </a:p>
          </p:txBody>
        </p:sp>
        <p:sp>
          <p:nvSpPr>
            <p:cNvPr id="4" name="TextBox 4"/>
            <p:cNvSpPr txBox="1"/>
            <p:nvPr/>
          </p:nvSpPr>
          <p:spPr>
            <a:xfrm>
              <a:off x="0" y="-47625"/>
              <a:ext cx="3040028" cy="113562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rot="-5400000" flipH="1">
            <a:off x="1342143" y="5684328"/>
            <a:ext cx="3419644" cy="6571588"/>
          </a:xfrm>
          <a:custGeom>
            <a:avLst/>
            <a:gdLst/>
            <a:ahLst/>
            <a:cxnLst/>
            <a:rect l="l" t="t" r="r" b="b"/>
            <a:pathLst>
              <a:path w="3419644" h="6571588">
                <a:moveTo>
                  <a:pt x="3419644" y="0"/>
                </a:moveTo>
                <a:lnTo>
                  <a:pt x="0" y="0"/>
                </a:lnTo>
                <a:lnTo>
                  <a:pt x="0" y="6571589"/>
                </a:lnTo>
                <a:lnTo>
                  <a:pt x="3419644" y="6571589"/>
                </a:lnTo>
                <a:lnTo>
                  <a:pt x="3419644" y="0"/>
                </a:lnTo>
                <a:close/>
              </a:path>
            </a:pathLst>
          </a:custGeom>
          <a:blipFill>
            <a:blip r:embed="rId2"/>
            <a:stretch>
              <a:fillRect/>
            </a:stretch>
          </a:blipFill>
        </p:spPr>
        <p:txBody>
          <a:bodyPr/>
          <a:lstStyle/>
          <a:p>
            <a:endParaRPr lang="en-US"/>
          </a:p>
        </p:txBody>
      </p:sp>
      <p:sp>
        <p:nvSpPr>
          <p:cNvPr id="6" name="Freeform 6"/>
          <p:cNvSpPr/>
          <p:nvPr/>
        </p:nvSpPr>
        <p:spPr>
          <a:xfrm rot="-10800000" flipH="1">
            <a:off x="16111672" y="-3829840"/>
            <a:ext cx="3183012" cy="6116850"/>
          </a:xfrm>
          <a:custGeom>
            <a:avLst/>
            <a:gdLst/>
            <a:ahLst/>
            <a:cxnLst/>
            <a:rect l="l" t="t" r="r" b="b"/>
            <a:pathLst>
              <a:path w="3183012" h="6116850">
                <a:moveTo>
                  <a:pt x="3183012" y="0"/>
                </a:moveTo>
                <a:lnTo>
                  <a:pt x="0" y="0"/>
                </a:lnTo>
                <a:lnTo>
                  <a:pt x="0" y="6116849"/>
                </a:lnTo>
                <a:lnTo>
                  <a:pt x="3183012" y="6116849"/>
                </a:lnTo>
                <a:lnTo>
                  <a:pt x="3183012" y="0"/>
                </a:lnTo>
                <a:close/>
              </a:path>
            </a:pathLst>
          </a:custGeom>
          <a:blipFill>
            <a:blip r:embed="rId2"/>
            <a:stretch>
              <a:fillRect/>
            </a:stretch>
          </a:blipFill>
        </p:spPr>
        <p:txBody>
          <a:bodyPr/>
          <a:lstStyle/>
          <a:p>
            <a:endParaRPr lang="en-US"/>
          </a:p>
        </p:txBody>
      </p:sp>
      <p:sp>
        <p:nvSpPr>
          <p:cNvPr id="7" name="Freeform 7"/>
          <p:cNvSpPr/>
          <p:nvPr/>
        </p:nvSpPr>
        <p:spPr>
          <a:xfrm>
            <a:off x="8136373" y="0"/>
            <a:ext cx="10151627" cy="10562223"/>
          </a:xfrm>
          <a:custGeom>
            <a:avLst/>
            <a:gdLst/>
            <a:ahLst/>
            <a:cxnLst/>
            <a:rect l="l" t="t" r="r" b="b"/>
            <a:pathLst>
              <a:path w="10151627" h="10562223">
                <a:moveTo>
                  <a:pt x="0" y="0"/>
                </a:moveTo>
                <a:lnTo>
                  <a:pt x="10151627" y="0"/>
                </a:lnTo>
                <a:lnTo>
                  <a:pt x="10151627" y="10562223"/>
                </a:lnTo>
                <a:lnTo>
                  <a:pt x="0" y="10562223"/>
                </a:lnTo>
                <a:lnTo>
                  <a:pt x="0" y="0"/>
                </a:lnTo>
                <a:close/>
              </a:path>
            </a:pathLst>
          </a:custGeom>
          <a:blipFill>
            <a:blip r:embed="rId3"/>
            <a:stretch>
              <a:fillRect/>
            </a:stretch>
          </a:blipFill>
        </p:spPr>
        <p:txBody>
          <a:bodyPr/>
          <a:lstStyle/>
          <a:p>
            <a:endParaRPr lang="en-US"/>
          </a:p>
        </p:txBody>
      </p:sp>
      <p:sp>
        <p:nvSpPr>
          <p:cNvPr id="8" name="TextBox 8"/>
          <p:cNvSpPr txBox="1"/>
          <p:nvPr/>
        </p:nvSpPr>
        <p:spPr>
          <a:xfrm>
            <a:off x="173808" y="5161879"/>
            <a:ext cx="9144000" cy="981075"/>
          </a:xfrm>
          <a:prstGeom prst="rect">
            <a:avLst/>
          </a:prstGeom>
        </p:spPr>
        <p:txBody>
          <a:bodyPr lIns="0" tIns="0" rIns="0" bIns="0" rtlCol="0" anchor="t">
            <a:spAutoFit/>
          </a:bodyPr>
          <a:lstStyle/>
          <a:p>
            <a:pPr marL="0" lvl="0" indent="0">
              <a:lnSpc>
                <a:spcPts val="7679"/>
              </a:lnSpc>
              <a:spcBef>
                <a:spcPct val="0"/>
              </a:spcBef>
            </a:pPr>
            <a:r>
              <a:rPr lang="en-US" sz="6399">
                <a:solidFill>
                  <a:srgbClr val="000000"/>
                </a:solidFill>
                <a:latin typeface="Mardoto Bold Bold"/>
              </a:rPr>
              <a:t>Disable/Hidden tabs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Custom</PresentationFormat>
  <Paragraphs>56</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Clear Sans Medium</vt:lpstr>
      <vt:lpstr>Calibri</vt:lpstr>
      <vt:lpstr>Clear Sans Regular Italics</vt:lpstr>
      <vt:lpstr>Clear Sans Bold</vt:lpstr>
      <vt:lpstr>Public Sans Bold</vt:lpstr>
      <vt:lpstr>Clear Sans Regular</vt:lpstr>
      <vt:lpstr>Mardoto Bold Bold</vt:lpstr>
      <vt:lpstr>Mardoto Heavy</vt:lpstr>
      <vt:lpstr>Arial</vt:lpstr>
      <vt:lpstr>Canva Sans Bold</vt:lpstr>
      <vt:lpstr>Clear Sans Regular Bold</vt:lpstr>
      <vt:lpstr>Clear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Orange Professional Business Project Proposal Tech Company Presentation</dc:title>
  <cp:lastModifiedBy>Phan Gia Huy</cp:lastModifiedBy>
  <cp:revision>2</cp:revision>
  <dcterms:created xsi:type="dcterms:W3CDTF">2006-08-16T00:00:00Z</dcterms:created>
  <dcterms:modified xsi:type="dcterms:W3CDTF">2023-11-02T09:07:22Z</dcterms:modified>
  <dc:identifier>DAFlDLAGKDI</dc:identifier>
</cp:coreProperties>
</file>