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46e3b856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46e3b856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46e3b856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46e3b856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46e3b85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46e3b85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46e3b856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46e3b856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46e3b856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46e3b856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6e3b85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6e3b85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46e3b85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46e3b85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46e3b856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46e3b856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choishingwan.github.io/PRS-Tutori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79800" y="1656750"/>
            <a:ext cx="5984400" cy="13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3600"/>
              <a:t>POLYGENIC RISK SCORE </a:t>
            </a:r>
            <a:r>
              <a:rPr b="1" lang="vi" sz="3600"/>
              <a:t>CALCULATION</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28725" y="595325"/>
            <a:ext cx="30531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Significance SNPs</a:t>
            </a:r>
            <a:endParaRPr/>
          </a:p>
          <a:p>
            <a:pPr indent="0" lvl="0" marL="0" rtl="0" algn="l">
              <a:spcBef>
                <a:spcPts val="0"/>
              </a:spcBef>
              <a:spcAft>
                <a:spcPts val="0"/>
              </a:spcAft>
              <a:buNone/>
            </a:pPr>
            <a:r>
              <a:rPr lang="vi"/>
              <a:t>→ Weighting based on effect size</a:t>
            </a:r>
            <a:endParaRPr/>
          </a:p>
          <a:p>
            <a:pPr indent="0" lvl="0" marL="0" rtl="0" algn="l">
              <a:spcBef>
                <a:spcPts val="0"/>
              </a:spcBef>
              <a:spcAft>
                <a:spcPts val="0"/>
              </a:spcAft>
              <a:buNone/>
            </a:pPr>
            <a:r>
              <a:rPr lang="vi"/>
              <a:t>→ Calculate Polygenic Risk Score </a:t>
            </a:r>
            <a:endParaRPr/>
          </a:p>
        </p:txBody>
      </p:sp>
      <p:pic>
        <p:nvPicPr>
          <p:cNvPr id="60" name="Google Shape;60;p14"/>
          <p:cNvPicPr preferRelativeResize="0"/>
          <p:nvPr/>
        </p:nvPicPr>
        <p:blipFill>
          <a:blip r:embed="rId3">
            <a:alphaModFix/>
          </a:blip>
          <a:stretch>
            <a:fillRect/>
          </a:stretch>
        </p:blipFill>
        <p:spPr>
          <a:xfrm>
            <a:off x="228725" y="1724650"/>
            <a:ext cx="4200575" cy="2732850"/>
          </a:xfrm>
          <a:prstGeom prst="rect">
            <a:avLst/>
          </a:prstGeom>
          <a:noFill/>
          <a:ln>
            <a:noFill/>
          </a:ln>
        </p:spPr>
      </p:pic>
      <p:pic>
        <p:nvPicPr>
          <p:cNvPr id="61" name="Google Shape;61;p14"/>
          <p:cNvPicPr preferRelativeResize="0"/>
          <p:nvPr/>
        </p:nvPicPr>
        <p:blipFill>
          <a:blip r:embed="rId4">
            <a:alphaModFix/>
          </a:blip>
          <a:stretch>
            <a:fillRect/>
          </a:stretch>
        </p:blipFill>
        <p:spPr>
          <a:xfrm>
            <a:off x="4643187" y="1932850"/>
            <a:ext cx="4378739" cy="2468850"/>
          </a:xfrm>
          <a:prstGeom prst="rect">
            <a:avLst/>
          </a:prstGeom>
          <a:noFill/>
          <a:ln>
            <a:noFill/>
          </a:ln>
        </p:spPr>
      </p:pic>
      <p:sp>
        <p:nvSpPr>
          <p:cNvPr id="62" name="Google Shape;62;p14"/>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INTRODUCTION TO POLYGENIC RISK SCORE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4915475" y="1190675"/>
            <a:ext cx="4045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Converting Genome-Wide Association Study (GWAS) results into a Polygenic Risk Score (PRS) involves using the genetic information gathered from the GWAS to calculate a personalized risk score for individuals.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vi"/>
              <a:t>GWAS Analysis</a:t>
            </a:r>
            <a:endParaRPr/>
          </a:p>
          <a:p>
            <a:pPr indent="-317500" lvl="0" marL="457200" rtl="0" algn="l">
              <a:spcBef>
                <a:spcPts val="0"/>
              </a:spcBef>
              <a:spcAft>
                <a:spcPts val="0"/>
              </a:spcAft>
              <a:buSzPts val="1400"/>
              <a:buAutoNum type="arabicPeriod"/>
            </a:pPr>
            <a:r>
              <a:rPr lang="vi"/>
              <a:t>Selection of Relevant SNPs</a:t>
            </a:r>
            <a:endParaRPr/>
          </a:p>
          <a:p>
            <a:pPr indent="-317500" lvl="0" marL="457200" rtl="0" algn="l">
              <a:spcBef>
                <a:spcPts val="0"/>
              </a:spcBef>
              <a:spcAft>
                <a:spcPts val="0"/>
              </a:spcAft>
              <a:buSzPts val="1400"/>
              <a:buAutoNum type="arabicPeriod"/>
            </a:pPr>
            <a:r>
              <a:rPr lang="vi"/>
              <a:t>Assigning Weights</a:t>
            </a:r>
            <a:endParaRPr/>
          </a:p>
          <a:p>
            <a:pPr indent="-317500" lvl="0" marL="457200" rtl="0" algn="l">
              <a:spcBef>
                <a:spcPts val="0"/>
              </a:spcBef>
              <a:spcAft>
                <a:spcPts val="0"/>
              </a:spcAft>
              <a:buSzPts val="1400"/>
              <a:buAutoNum type="arabicPeriod"/>
            </a:pPr>
            <a:r>
              <a:rPr lang="vi"/>
              <a:t>Summing Weighted SNP Values</a:t>
            </a:r>
            <a:endParaRPr/>
          </a:p>
          <a:p>
            <a:pPr indent="-317500" lvl="0" marL="457200" rtl="0" algn="l">
              <a:spcBef>
                <a:spcPts val="0"/>
              </a:spcBef>
              <a:spcAft>
                <a:spcPts val="0"/>
              </a:spcAft>
              <a:buSzPts val="1400"/>
              <a:buAutoNum type="arabicPeriod"/>
            </a:pPr>
            <a:r>
              <a:rPr lang="vi"/>
              <a:t>Interpreting the Score</a:t>
            </a:r>
            <a:endParaRPr/>
          </a:p>
        </p:txBody>
      </p:sp>
      <p:pic>
        <p:nvPicPr>
          <p:cNvPr id="68" name="Google Shape;68;p15"/>
          <p:cNvPicPr preferRelativeResize="0"/>
          <p:nvPr/>
        </p:nvPicPr>
        <p:blipFill>
          <a:blip r:embed="rId3">
            <a:alphaModFix/>
          </a:blip>
          <a:stretch>
            <a:fillRect/>
          </a:stretch>
        </p:blipFill>
        <p:spPr>
          <a:xfrm>
            <a:off x="381625" y="912313"/>
            <a:ext cx="4320125" cy="3318876"/>
          </a:xfrm>
          <a:prstGeom prst="rect">
            <a:avLst/>
          </a:prstGeom>
          <a:noFill/>
          <a:ln>
            <a:noFill/>
          </a:ln>
        </p:spPr>
      </p:pic>
      <p:sp>
        <p:nvSpPr>
          <p:cNvPr id="69" name="Google Shape;69;p15"/>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INTRODUCTION TO POLYGENIC RISK SCORE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INTRODUCTION TO POLYGENIC RISK SCORE</a:t>
            </a:r>
            <a:endParaRPr b="1"/>
          </a:p>
        </p:txBody>
      </p:sp>
      <p:sp>
        <p:nvSpPr>
          <p:cNvPr id="75" name="Google Shape;75;p16"/>
          <p:cNvSpPr txBox="1"/>
          <p:nvPr/>
        </p:nvSpPr>
        <p:spPr>
          <a:xfrm>
            <a:off x="381375" y="2668025"/>
            <a:ext cx="40911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Polygenetic Risk Score (PRS)</a:t>
            </a:r>
            <a:endParaRPr b="1"/>
          </a:p>
        </p:txBody>
      </p:sp>
      <p:sp>
        <p:nvSpPr>
          <p:cNvPr id="76" name="Google Shape;76;p16"/>
          <p:cNvSpPr txBox="1"/>
          <p:nvPr/>
        </p:nvSpPr>
        <p:spPr>
          <a:xfrm>
            <a:off x="381375" y="3019325"/>
            <a:ext cx="74343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1"/>
                </a:solidFill>
              </a:rPr>
              <a:t>A polygenic risk score estimates the genetic risk of an individual for some disease or trait, calculated by aggregating the effect of many common variants associated with the condition.</a:t>
            </a:r>
            <a:endParaRPr sz="1700"/>
          </a:p>
        </p:txBody>
      </p:sp>
      <p:sp>
        <p:nvSpPr>
          <p:cNvPr id="77" name="Google Shape;77;p16"/>
          <p:cNvSpPr txBox="1"/>
          <p:nvPr/>
        </p:nvSpPr>
        <p:spPr>
          <a:xfrm>
            <a:off x="335850" y="778550"/>
            <a:ext cx="7866300" cy="17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Polygene</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vi"/>
              <a:t>A polygene is a member of a group of non-epistatic genes that interact additively to influence a phenotypic trait, thus contributing to multiple-gene inheritance (polygenic inheritance, multigenic inheritance, quantitative inheritance), a type of non-Mendelian inheritance, as opposed to single-gene inheritance, which is the core notion of Mendelian inheritance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44225" y="1617450"/>
            <a:ext cx="7971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(i) </a:t>
            </a:r>
            <a:r>
              <a:rPr b="1" lang="vi"/>
              <a:t>Base data (GWAS)</a:t>
            </a:r>
            <a:r>
              <a:rPr lang="vi"/>
              <a:t>, consisting of summary statistics of genotype-phenotype associations at genetic variants (hereafter SNPs) genome-wide, typically made availabe online in text format by the investigators who performed the GWAS</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(ii) </a:t>
            </a:r>
            <a:r>
              <a:rPr b="1" lang="vi"/>
              <a:t>Target data</a:t>
            </a:r>
            <a:r>
              <a:rPr lang="vi"/>
              <a:t> Consisting of genotypes, and usually also phenotypes, in individuals from a sample to which the researchers performing the PRS analysis have access (often not publicly available), which should be independent of the GWAS sample.</a:t>
            </a:r>
            <a:endParaRPr/>
          </a:p>
        </p:txBody>
      </p:sp>
      <p:sp>
        <p:nvSpPr>
          <p:cNvPr id="83" name="Google Shape;83;p17"/>
          <p:cNvSpPr txBox="1"/>
          <p:nvPr/>
        </p:nvSpPr>
        <p:spPr>
          <a:xfrm>
            <a:off x="244225" y="1068575"/>
            <a:ext cx="8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PRS analyses can be characterized by the two key input data sets that they require:</a:t>
            </a:r>
            <a:endParaRPr/>
          </a:p>
        </p:txBody>
      </p:sp>
      <p:sp>
        <p:nvSpPr>
          <p:cNvPr id="84" name="Google Shape;84;p17"/>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DATASETS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198450" y="228975"/>
            <a:ext cx="24273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WORKFLOW</a:t>
            </a:r>
            <a:endParaRPr b="1"/>
          </a:p>
        </p:txBody>
      </p:sp>
      <p:pic>
        <p:nvPicPr>
          <p:cNvPr id="90" name="Google Shape;90;p18"/>
          <p:cNvPicPr preferRelativeResize="0"/>
          <p:nvPr/>
        </p:nvPicPr>
        <p:blipFill>
          <a:blip r:embed="rId3">
            <a:alphaModFix/>
          </a:blip>
          <a:stretch>
            <a:fillRect/>
          </a:stretch>
        </p:blipFill>
        <p:spPr>
          <a:xfrm>
            <a:off x="198447" y="824325"/>
            <a:ext cx="4137400" cy="3708799"/>
          </a:xfrm>
          <a:prstGeom prst="rect">
            <a:avLst/>
          </a:prstGeom>
          <a:noFill/>
          <a:ln>
            <a:noFill/>
          </a:ln>
        </p:spPr>
      </p:pic>
      <p:pic>
        <p:nvPicPr>
          <p:cNvPr id="91" name="Google Shape;91;p18"/>
          <p:cNvPicPr preferRelativeResize="0"/>
          <p:nvPr/>
        </p:nvPicPr>
        <p:blipFill>
          <a:blip r:embed="rId4">
            <a:alphaModFix/>
          </a:blip>
          <a:stretch>
            <a:fillRect/>
          </a:stretch>
        </p:blipFill>
        <p:spPr>
          <a:xfrm>
            <a:off x="4572000" y="3043500"/>
            <a:ext cx="4224225" cy="1360950"/>
          </a:xfrm>
          <a:prstGeom prst="rect">
            <a:avLst/>
          </a:prstGeom>
          <a:noFill/>
          <a:ln>
            <a:noFill/>
          </a:ln>
        </p:spPr>
      </p:pic>
      <p:cxnSp>
        <p:nvCxnSpPr>
          <p:cNvPr id="92" name="Google Shape;92;p18"/>
          <p:cNvCxnSpPr>
            <a:stCxn id="90" idx="2"/>
            <a:endCxn id="91" idx="0"/>
          </p:cNvCxnSpPr>
          <p:nvPr/>
        </p:nvCxnSpPr>
        <p:spPr>
          <a:xfrm rot="-5400000">
            <a:off x="3730847" y="1579924"/>
            <a:ext cx="1489500" cy="4416900"/>
          </a:xfrm>
          <a:prstGeom prst="bentConnector5">
            <a:avLst>
              <a:gd fmla="val -15987" name="adj1"/>
              <a:gd fmla="val 49509" name="adj2"/>
              <a:gd fmla="val 115995" name="adj3"/>
            </a:avLst>
          </a:prstGeom>
          <a:noFill/>
          <a:ln cap="flat" cmpd="sng" w="19050">
            <a:solidFill>
              <a:srgbClr val="FF0000"/>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328200" y="1294200"/>
            <a:ext cx="8487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Disease Risk Prediction: </a:t>
            </a:r>
            <a:r>
              <a:rPr lang="vi"/>
              <a:t>PRS helps estimate an individual's risk for developing complex diseases like heart disease, diabetes, or cancer. It provides insights into the genetic component of these diseases and can help identify individuals who might benefit from early intervention or more vigilant screening.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Pharmacogenetics</a:t>
            </a:r>
            <a:r>
              <a:rPr lang="vi"/>
              <a:t>: PRS can predict how an individual might respond to specific medications based on their genetic makeup. This personalized approach to drug treatment can help tailor medication choices and dosages to achieve better outcomes and minimize adverse reactions.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Research and Clinical Trials: </a:t>
            </a:r>
            <a:r>
              <a:rPr lang="vi"/>
              <a:t>PRS is used in research to stratify individuals into different risk groups, helping to identify subpopulations that might be more responsive to certain interventions. This can improve the efficiency and efficacy of clinical trials.</a:t>
            </a:r>
            <a:endParaRPr/>
          </a:p>
        </p:txBody>
      </p:sp>
      <p:sp>
        <p:nvSpPr>
          <p:cNvPr id="98" name="Google Shape;98;p19"/>
          <p:cNvSpPr txBox="1"/>
          <p:nvPr/>
        </p:nvSpPr>
        <p:spPr>
          <a:xfrm>
            <a:off x="91725" y="76575"/>
            <a:ext cx="52056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INTRODUCTION TO POLYGENIC RISK SCORE</a:t>
            </a:r>
            <a:endParaRPr b="1"/>
          </a:p>
        </p:txBody>
      </p:sp>
      <p:sp>
        <p:nvSpPr>
          <p:cNvPr id="99" name="Google Shape;99;p19"/>
          <p:cNvSpPr txBox="1"/>
          <p:nvPr/>
        </p:nvSpPr>
        <p:spPr>
          <a:xfrm>
            <a:off x="213725" y="488500"/>
            <a:ext cx="17556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Application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91600" y="213725"/>
            <a:ext cx="36636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INTERPRET THE RESULT</a:t>
            </a:r>
            <a:endParaRPr b="1"/>
          </a:p>
        </p:txBody>
      </p:sp>
      <p:sp>
        <p:nvSpPr>
          <p:cNvPr id="105" name="Google Shape;105;p20"/>
          <p:cNvSpPr txBox="1"/>
          <p:nvPr/>
        </p:nvSpPr>
        <p:spPr>
          <a:xfrm>
            <a:off x="212175" y="955050"/>
            <a:ext cx="8538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The final outcome of a Polygenic Risk Score (PRS) is a numerical value that </a:t>
            </a:r>
            <a:endParaRPr/>
          </a:p>
          <a:p>
            <a:pPr indent="-317500" lvl="0" marL="457200" rtl="0" algn="l">
              <a:spcBef>
                <a:spcPts val="0"/>
              </a:spcBef>
              <a:spcAft>
                <a:spcPts val="0"/>
              </a:spcAft>
              <a:buSzPts val="1400"/>
              <a:buChar char="-"/>
            </a:pPr>
            <a:r>
              <a:rPr lang="vi"/>
              <a:t>Represents an individual's genetic predisposition or susceptibility to a specific trait or disease based on their genetic makeup.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This score is calculated by considering a combination of multiple genetic variants, often Single Nucleotide Polymorphisms (SNPs), and their associated effect sizes.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137400" y="183175"/>
            <a:ext cx="35874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t>REFFERENCE</a:t>
            </a:r>
            <a:endParaRPr b="1"/>
          </a:p>
        </p:txBody>
      </p:sp>
      <p:sp>
        <p:nvSpPr>
          <p:cNvPr id="111" name="Google Shape;111;p21"/>
          <p:cNvSpPr txBox="1"/>
          <p:nvPr/>
        </p:nvSpPr>
        <p:spPr>
          <a:xfrm>
            <a:off x="260600" y="658375"/>
            <a:ext cx="6460200" cy="8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u="sng">
                <a:solidFill>
                  <a:schemeClr val="hlink"/>
                </a:solidFill>
                <a:hlinkClick r:id="rId3"/>
              </a:rPr>
              <a:t>https://choishingwan.github.io/PRS-Tutorial/</a:t>
            </a:r>
            <a:r>
              <a:rPr b="1" lang="vi">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