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0" r:id="rId14"/>
    <p:sldId id="267" r:id="rId15"/>
    <p:sldId id="268" r:id="rId16"/>
    <p:sldId id="269" r:id="rId17"/>
    <p:sldId id="271" r:id="rId18"/>
    <p:sldId id="272" r:id="rId19"/>
    <p:sldId id="273" r:id="rId20"/>
    <p:sldId id="277" r:id="rId21"/>
    <p:sldId id="274" r:id="rId22"/>
    <p:sldId id="275" r:id="rId23"/>
    <p:sldId id="278" r:id="rId24"/>
    <p:sldId id="296"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8" r:id="rId43"/>
    <p:sldId id="297"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nsole.developers.google.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6116" y="834382"/>
            <a:ext cx="9212747" cy="2541431"/>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KHAI THÁC DỮ LIỆU VÀ KHAI PHÁ TRI THỨC</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7780" y="3531204"/>
            <a:ext cx="8637072" cy="2146389"/>
          </a:xfrm>
        </p:spPr>
        <p:txBody>
          <a:bodyPr>
            <a:normAutofit/>
          </a:bodyPr>
          <a:lstStyle/>
          <a:p>
            <a:pPr algn="r"/>
            <a:r>
              <a:rPr lang="en-US" dirty="0" err="1" smtClean="0">
                <a:latin typeface="Times New Roman" panose="02020603050405020304" pitchFamily="18" charset="0"/>
                <a:cs typeface="Times New Roman" panose="02020603050405020304" pitchFamily="18" charset="0"/>
              </a:rPr>
              <a:t>Giảng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tưởng</a:t>
            </a:r>
            <a:endParaRPr lang="en-US" dirty="0" smtClean="0">
              <a:latin typeface="Times New Roman" panose="02020603050405020304" pitchFamily="18" charset="0"/>
              <a:cs typeface="Times New Roman" panose="02020603050405020304" pitchFamily="18" charset="0"/>
            </a:endParaRPr>
          </a:p>
          <a:p>
            <a:pPr algn="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a:t>
            </a:r>
            <a:r>
              <a:rPr lang="en-US" dirty="0" smtClean="0">
                <a:latin typeface="Times New Roman" panose="02020603050405020304" pitchFamily="18" charset="0"/>
                <a:cs typeface="Times New Roman" panose="02020603050405020304" pitchFamily="18" charset="0"/>
              </a:rPr>
              <a:t> – 51703103</a:t>
            </a:r>
          </a:p>
          <a:p>
            <a:pPr algn="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châu</a:t>
            </a:r>
            <a:r>
              <a:rPr lang="en-US" dirty="0" smtClean="0">
                <a:latin typeface="Times New Roman" panose="02020603050405020304" pitchFamily="18" charset="0"/>
                <a:cs typeface="Times New Roman" panose="02020603050405020304" pitchFamily="18" charset="0"/>
              </a:rPr>
              <a:t> - 51703051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16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2.2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2.2.1  </a:t>
            </a:r>
            <a:r>
              <a:rPr lang="en-US" dirty="0">
                <a:latin typeface="Times New Roman" panose="02020603050405020304" pitchFamily="18" charset="0"/>
                <a:cs typeface="Times New Roman" panose="02020603050405020304" pitchFamily="18" charset="0"/>
              </a:rPr>
              <a:t>Crawl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i="1" dirty="0" err="1">
                <a:latin typeface="Times New Roman" panose="02020603050405020304" pitchFamily="18" charset="0"/>
                <a:cs typeface="Times New Roman" panose="02020603050405020304" pitchFamily="18" charset="0"/>
              </a:rPr>
              <a:t>Tìm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về</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Youtube</a:t>
            </a:r>
            <a:r>
              <a:rPr lang="en-US" i="1" dirty="0">
                <a:latin typeface="Times New Roman" panose="02020603050405020304" pitchFamily="18" charset="0"/>
                <a:cs typeface="Times New Roman" panose="02020603050405020304" pitchFamily="18" charset="0"/>
              </a:rPr>
              <a:t> API : </a:t>
            </a:r>
            <a:endParaRPr lang="en-US" i="1"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API YouTube,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YouTube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CNTT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4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94123"/>
          </a:xfrm>
        </p:spPr>
        <p:txBody>
          <a:bodyPr>
            <a:normAutofit/>
          </a:bodyPr>
          <a:lstStyle/>
          <a:p>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YouTube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YouTube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70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4"/>
            <a:ext cx="3273099" cy="556002"/>
          </a:xfrm>
        </p:spPr>
        <p:txBody>
          <a:bodyPr/>
          <a:lstStyle/>
          <a:p>
            <a:r>
              <a:rPr lang="en-US" dirty="0" smtClean="0"/>
              <a:t>API KEY</a:t>
            </a:r>
            <a:endParaRPr lang="en-US" dirty="0"/>
          </a:p>
        </p:txBody>
      </p:sp>
      <p:sp>
        <p:nvSpPr>
          <p:cNvPr id="4" name="Text Placeholder 3"/>
          <p:cNvSpPr>
            <a:spLocks noGrp="1"/>
          </p:cNvSpPr>
          <p:nvPr>
            <p:ph type="body" sz="half" idx="2"/>
          </p:nvPr>
        </p:nvSpPr>
        <p:spPr>
          <a:xfrm>
            <a:off x="1444671" y="1895303"/>
            <a:ext cx="3275013" cy="4015570"/>
          </a:xfrm>
        </p:spPr>
        <p:txBody>
          <a:bodyPr/>
          <a:lstStyle/>
          <a:p>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API key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crawl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1 .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https://developers.google.com/ .</a:t>
            </a:r>
          </a:p>
          <a:p>
            <a:endParaRPr lang="en-US"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19157" y="1521230"/>
            <a:ext cx="5057741" cy="2789482"/>
          </a:xfrm>
          <a:prstGeom prst="rect">
            <a:avLst/>
          </a:prstGeom>
        </p:spPr>
      </p:pic>
    </p:spTree>
    <p:extLst>
      <p:ext uri="{BB962C8B-B14F-4D97-AF65-F5344CB8AC3E}">
        <p14:creationId xmlns:p14="http://schemas.microsoft.com/office/powerpoint/2010/main" val="409250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247" y="0"/>
            <a:ext cx="2444576" cy="3450613"/>
          </a:xfrm>
        </p:spPr>
        <p:txBody>
          <a:bodyPr/>
          <a:lstStyle/>
          <a:p>
            <a:pPr lvl="0"/>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https://console.developers.google.com/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project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547480" y="0"/>
            <a:ext cx="3540804" cy="2443942"/>
          </a:xfrm>
          <a:prstGeom prst="rect">
            <a:avLst/>
          </a:prstGeom>
        </p:spPr>
      </p:pic>
      <p:sp>
        <p:nvSpPr>
          <p:cNvPr id="5" name="TextBox 4"/>
          <p:cNvSpPr txBox="1"/>
          <p:nvPr/>
        </p:nvSpPr>
        <p:spPr>
          <a:xfrm>
            <a:off x="822959" y="2967644"/>
            <a:ext cx="2975956"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project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YouTube Data API v3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enable</a:t>
            </a:r>
            <a:r>
              <a:rPr lang="en-US"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tab Credentials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Data API v3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check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ô public data,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Done.</a:t>
            </a: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547480" y="2560321"/>
            <a:ext cx="3882043" cy="3439303"/>
          </a:xfrm>
          <a:prstGeom prst="rect">
            <a:avLst/>
          </a:prstGeom>
        </p:spPr>
      </p:pic>
    </p:spTree>
    <p:extLst>
      <p:ext uri="{BB962C8B-B14F-4D97-AF65-F5344CB8AC3E}">
        <p14:creationId xmlns:p14="http://schemas.microsoft.com/office/powerpoint/2010/main" val="34897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139" y="203557"/>
            <a:ext cx="9603275" cy="3450613"/>
          </a:xfrm>
        </p:spPr>
        <p:txBody>
          <a:bodyPr/>
          <a:lstStyle/>
          <a:p>
            <a:r>
              <a:rPr lang="en-US" dirty="0" smtClean="0">
                <a:latin typeface="Times New Roman" panose="02020603050405020304" pitchFamily="18" charset="0"/>
                <a:cs typeface="Times New Roman" panose="02020603050405020304" pitchFamily="18" charset="0"/>
              </a:rPr>
              <a:t>5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click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Create Credentials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API Key.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API key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657917" y="1986280"/>
            <a:ext cx="4876165" cy="2885440"/>
          </a:xfrm>
          <a:prstGeom prst="rect">
            <a:avLst/>
          </a:prstGeom>
        </p:spPr>
      </p:pic>
    </p:spTree>
    <p:extLst>
      <p:ext uri="{BB962C8B-B14F-4D97-AF65-F5344CB8AC3E}">
        <p14:creationId xmlns:p14="http://schemas.microsoft.com/office/powerpoint/2010/main" val="200817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02" y="303311"/>
            <a:ext cx="3536057" cy="3003742"/>
          </a:xfrm>
        </p:spPr>
        <p:txBody>
          <a:bodyPr>
            <a:normAutofit lnSpcReduction="10000"/>
          </a:bodyPr>
          <a:lstStyle/>
          <a:p>
            <a:r>
              <a:rPr lang="en-US" b="1" i="1" dirty="0" err="1">
                <a:latin typeface="Times New Roman" panose="02020603050405020304" pitchFamily="18" charset="0"/>
                <a:cs typeface="Times New Roman" panose="02020603050405020304" pitchFamily="18" charset="0"/>
              </a:rPr>
              <a:t>Thực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 crawl </a:t>
            </a:r>
            <a:r>
              <a:rPr lang="en-US" b="1" i="1" dirty="0" err="1">
                <a:latin typeface="Times New Roman" panose="02020603050405020304" pitchFamily="18" charset="0"/>
                <a:cs typeface="Times New Roman" panose="02020603050405020304" pitchFamily="18" charset="0"/>
              </a:rPr>
              <a:t>bình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luận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từ</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Youtube</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API</a:t>
            </a:r>
          </a:p>
          <a:p>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0806" y="3198987"/>
            <a:ext cx="3829050" cy="2887345"/>
          </a:xfrm>
          <a:prstGeom prst="rect">
            <a:avLst/>
          </a:prstGeom>
        </p:spPr>
      </p:pic>
      <p:sp>
        <p:nvSpPr>
          <p:cNvPr id="5" name="TextBox 4"/>
          <p:cNvSpPr txBox="1"/>
          <p:nvPr/>
        </p:nvSpPr>
        <p:spPr>
          <a:xfrm>
            <a:off x="5652655" y="303311"/>
            <a:ext cx="5295207"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crawl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video ,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videoID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link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video ID : </a:t>
            </a: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799152" y="1330963"/>
            <a:ext cx="4199890" cy="1999615"/>
          </a:xfrm>
          <a:prstGeom prst="rect">
            <a:avLst/>
          </a:prstGeom>
        </p:spPr>
      </p:pic>
      <p:pic>
        <p:nvPicPr>
          <p:cNvPr id="7" name="Picture 6"/>
          <p:cNvPicPr/>
          <p:nvPr/>
        </p:nvPicPr>
        <p:blipFill>
          <a:blip r:embed="rId4"/>
          <a:stretch>
            <a:fillRect/>
          </a:stretch>
        </p:blipFill>
        <p:spPr>
          <a:xfrm>
            <a:off x="5799152" y="3558079"/>
            <a:ext cx="3752215" cy="523240"/>
          </a:xfrm>
          <a:prstGeom prst="rect">
            <a:avLst/>
          </a:prstGeom>
        </p:spPr>
      </p:pic>
      <p:sp>
        <p:nvSpPr>
          <p:cNvPr id="8" name="TextBox 7"/>
          <p:cNvSpPr txBox="1"/>
          <p:nvPr/>
        </p:nvSpPr>
        <p:spPr>
          <a:xfrm>
            <a:off x="5860473" y="4314305"/>
            <a:ext cx="4138569"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videoID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 video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943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51" y="195246"/>
            <a:ext cx="9603275" cy="3450613"/>
          </a:xfrm>
        </p:spPr>
        <p:txBody>
          <a:bodyPr/>
          <a:lstStyle/>
          <a:p>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crawl 100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5613247" y="84144"/>
            <a:ext cx="5014104" cy="3561715"/>
          </a:xfrm>
          <a:prstGeom prst="rect">
            <a:avLst/>
          </a:prstGeom>
        </p:spPr>
      </p:pic>
      <p:sp>
        <p:nvSpPr>
          <p:cNvPr id="5" name="TextBox 4"/>
          <p:cNvSpPr txBox="1"/>
          <p:nvPr/>
        </p:nvSpPr>
        <p:spPr>
          <a:xfrm>
            <a:off x="5613247" y="3944673"/>
            <a:ext cx="5930671"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list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commentThreads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list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items </a:t>
            </a:r>
            <a:r>
              <a:rPr lang="en-US" dirty="0" err="1">
                <a:latin typeface="Times New Roman" panose="02020603050405020304" pitchFamily="18" charset="0"/>
                <a:cs typeface="Times New Roman" panose="02020603050405020304" pitchFamily="18" charset="0"/>
              </a:rPr>
              <a:t>commentThreads</a:t>
            </a:r>
            <a:r>
              <a:rPr lang="en-US" dirty="0">
                <a:latin typeface="Times New Roman" panose="02020603050405020304" pitchFamily="18" charset="0"/>
                <a:cs typeface="Times New Roman" panose="02020603050405020304" pitchFamily="18" charset="0"/>
              </a:rPr>
              <a:t> resource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 </a:t>
            </a: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22069" y="1966556"/>
            <a:ext cx="4297680" cy="3895725"/>
          </a:xfrm>
          <a:prstGeom prst="rect">
            <a:avLst/>
          </a:prstGeom>
        </p:spPr>
      </p:pic>
    </p:spTree>
    <p:extLst>
      <p:ext uri="{BB962C8B-B14F-4D97-AF65-F5344CB8AC3E}">
        <p14:creationId xmlns:p14="http://schemas.microsoft.com/office/powerpoint/2010/main" val="194825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325" y="602568"/>
            <a:ext cx="9603275" cy="3450613"/>
          </a:xfrm>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topLevelComment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comments Resource –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85325" y="1465175"/>
            <a:ext cx="3466465" cy="4542790"/>
          </a:xfrm>
          <a:prstGeom prst="rect">
            <a:avLst/>
          </a:prstGeom>
        </p:spPr>
      </p:pic>
      <p:sp>
        <p:nvSpPr>
          <p:cNvPr id="5" name="TextBox 4"/>
          <p:cNvSpPr txBox="1"/>
          <p:nvPr/>
        </p:nvSpPr>
        <p:spPr>
          <a:xfrm>
            <a:off x="6086962" y="2186247"/>
            <a:ext cx="5276536" cy="2585323"/>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b="1" dirty="0" err="1">
                <a:latin typeface="Times New Roman" panose="02020603050405020304" pitchFamily="18" charset="0"/>
                <a:cs typeface="Times New Roman" panose="02020603050405020304" pitchFamily="18" charset="0"/>
              </a:rPr>
              <a:t>topLevelComment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commentThreads</a:t>
            </a:r>
            <a:r>
              <a:rPr lang="en-US" dirty="0">
                <a:latin typeface="Times New Roman" panose="02020603050405020304" pitchFamily="18" charset="0"/>
                <a:cs typeface="Times New Roman" panose="02020603050405020304" pitchFamily="18" charset="0"/>
              </a:rPr>
              <a:t> resource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textDisplay</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comments Resource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list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commentThreads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‘snippet’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Comment ,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textDisplay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‘snippet’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comments Resource.</a:t>
            </a:r>
          </a:p>
        </p:txBody>
      </p:sp>
    </p:spTree>
    <p:extLst>
      <p:ext uri="{BB962C8B-B14F-4D97-AF65-F5344CB8AC3E}">
        <p14:creationId xmlns:p14="http://schemas.microsoft.com/office/powerpoint/2010/main" val="230983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37" y="170892"/>
            <a:ext cx="4419832" cy="2155214"/>
          </a:xfrm>
        </p:spPr>
        <p:txBody>
          <a:bodyPr/>
          <a:lstStyle/>
          <a:p>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crawl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file csv :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6039620" y="186935"/>
            <a:ext cx="5791835" cy="2213610"/>
          </a:xfrm>
          <a:prstGeom prst="rect">
            <a:avLst/>
          </a:prstGeom>
        </p:spPr>
      </p:pic>
      <p:sp>
        <p:nvSpPr>
          <p:cNvPr id="5" name="TextBox 4"/>
          <p:cNvSpPr txBox="1"/>
          <p:nvPr/>
        </p:nvSpPr>
        <p:spPr>
          <a:xfrm>
            <a:off x="6641432" y="3208421"/>
            <a:ext cx="3978442" cy="1754326"/>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crawl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file csv,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file csv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 </a:t>
            </a: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75326" y="2576945"/>
            <a:ext cx="5200884" cy="2781118"/>
          </a:xfrm>
          <a:prstGeom prst="rect">
            <a:avLst/>
          </a:prstGeom>
        </p:spPr>
      </p:pic>
    </p:spTree>
    <p:extLst>
      <p:ext uri="{BB962C8B-B14F-4D97-AF65-F5344CB8AC3E}">
        <p14:creationId xmlns:p14="http://schemas.microsoft.com/office/powerpoint/2010/main" val="24738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2.2.2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dataset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80" y="2015732"/>
            <a:ext cx="6154566" cy="3936181"/>
          </a:xfrm>
        </p:spPr>
        <p:txBody>
          <a:bodyPr/>
          <a:lstStyle/>
          <a:p>
            <a:pPr marL="0" indent="0">
              <a:buNone/>
            </a:pPr>
            <a:r>
              <a:rPr lang="en-US" b="1" i="1" dirty="0" err="1">
                <a:latin typeface="Times New Roman" panose="02020603050405020304" pitchFamily="18" charset="0"/>
                <a:cs typeface="Times New Roman" panose="02020603050405020304" pitchFamily="18" charset="0"/>
              </a:rPr>
              <a:t>Tiền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xử</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lý</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dữ</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liệu</a:t>
            </a:r>
            <a:r>
              <a:rPr lang="en-US" b="1" i="1" dirty="0">
                <a:latin typeface="Times New Roman" panose="02020603050405020304" pitchFamily="18" charset="0"/>
                <a:cs typeface="Times New Roman" panose="02020603050405020304" pitchFamily="18" charset="0"/>
              </a:rPr>
              <a:t> – Data preprocessing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endParaRPr lang="en-US" dirty="0">
              <a:latin typeface="Times New Roman" panose="02020603050405020304" pitchFamily="18" charset="0"/>
              <a:cs typeface="Times New Roman" panose="02020603050405020304" pitchFamily="18" charset="0"/>
            </a:endParaRPr>
          </a:p>
        </p:txBody>
      </p:sp>
      <p:pic>
        <p:nvPicPr>
          <p:cNvPr id="7" name="Picture 6" descr="https://cafedev.vn/wp-content/uploads/2020/12/cafedev_ml_prepro.png"/>
          <p:cNvPicPr/>
          <p:nvPr/>
        </p:nvPicPr>
        <p:blipFill>
          <a:blip r:embed="rId2">
            <a:extLst>
              <a:ext uri="{28A0092B-C50C-407E-A947-70E740481C1C}">
                <a14:useLocalDpi xmlns:a14="http://schemas.microsoft.com/office/drawing/2010/main" val="0"/>
              </a:ext>
            </a:extLst>
          </a:blip>
          <a:srcRect/>
          <a:stretch>
            <a:fillRect/>
          </a:stretch>
        </p:blipFill>
        <p:spPr bwMode="auto">
          <a:xfrm>
            <a:off x="7606146" y="2407574"/>
            <a:ext cx="4495800" cy="1760220"/>
          </a:xfrm>
          <a:prstGeom prst="rect">
            <a:avLst/>
          </a:prstGeom>
          <a:noFill/>
          <a:ln>
            <a:noFill/>
          </a:ln>
        </p:spPr>
      </p:pic>
    </p:spTree>
    <p:extLst>
      <p:ext uri="{BB962C8B-B14F-4D97-AF65-F5344CB8AC3E}">
        <p14:creationId xmlns:p14="http://schemas.microsoft.com/office/powerpoint/2010/main" val="89308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sentiment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vi-VN" dirty="0">
                <a:latin typeface="+mj-lt"/>
              </a:rPr>
              <a:t>Phân tích cảm xúc là một loại nghiên cứu văn bản hay còn gọi là khai thác. Nó áp dụng kết hợp thống kê, xử lý ngôn ngữ tự nhiên (NLP) và học máy để xác định và trích xuất thông tin chủ quan từ các tệp văn bản, chẳng hạn như cảm xúc, suy nghĩ, nhận định hoặc đánh giá của người đánh giá về một chủ đề, sự kiện hoặc một công ty cụ thể và các hoạt động của nó như đã đề cập ở trên. </a:t>
            </a:r>
            <a:endParaRPr lang="en-US" dirty="0" smtClean="0">
              <a:latin typeface="+mj-lt"/>
            </a:endParaRPr>
          </a:p>
          <a:p>
            <a:r>
              <a:rPr lang="vi-VN" dirty="0" smtClean="0">
                <a:latin typeface="+mj-lt"/>
              </a:rPr>
              <a:t>Loại </a:t>
            </a:r>
            <a:r>
              <a:rPr lang="vi-VN" dirty="0">
                <a:latin typeface="+mj-lt"/>
              </a:rPr>
              <a:t>phân tích này còn được gọi là khai thác ý kiến (tập trung vào việc trích xuất) hoặc đánh giá tình cảm. Một số chuyên gia cũng sử dụng thuật ngữ phân loại và trích xuất tình cảm. Bất kể tên gọi nào, mục tiêu của phân tích tình cảm đều giống nhau: biết ý kiến của người dùng hoặc khán giả về đối tượng mục tiêu bằng cách phân tích một lượng lớn văn bản từ nhiều nguồn khác nhau.</a:t>
            </a:r>
            <a:endParaRPr lang="en-US" dirty="0">
              <a:latin typeface="+mj-lt"/>
            </a:endParaRPr>
          </a:p>
          <a:p>
            <a:endParaRPr lang="en-US" dirty="0">
              <a:latin typeface="+mj-lt"/>
            </a:endParaRPr>
          </a:p>
        </p:txBody>
      </p:sp>
    </p:spTree>
    <p:extLst>
      <p:ext uri="{BB962C8B-B14F-4D97-AF65-F5344CB8AC3E}">
        <p14:creationId xmlns:p14="http://schemas.microsoft.com/office/powerpoint/2010/main" val="234553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36853" y="420728"/>
            <a:ext cx="3275013" cy="5298428"/>
          </a:xfrm>
        </p:spPr>
        <p:txBody>
          <a:bodyPr>
            <a:normAutofit/>
          </a:bodyPr>
          <a:lstStyle/>
          <a:p>
            <a:r>
              <a:rPr lang="en-US" dirty="0"/>
              <a:t>Download </a:t>
            </a:r>
            <a:r>
              <a:rPr lang="en-US" dirty="0" err="1"/>
              <a:t>thư</a:t>
            </a:r>
            <a:r>
              <a:rPr lang="en-US" dirty="0"/>
              <a:t> </a:t>
            </a:r>
            <a:r>
              <a:rPr lang="en-US" dirty="0" err="1"/>
              <a:t>viện</a:t>
            </a:r>
            <a:r>
              <a:rPr lang="en-US" dirty="0"/>
              <a:t> </a:t>
            </a:r>
            <a:r>
              <a:rPr lang="en-US" dirty="0" err="1"/>
              <a:t>nltk</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việc</a:t>
            </a:r>
            <a:r>
              <a:rPr lang="en-US" dirty="0"/>
              <a:t>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endParaRPr lang="en-US" dirty="0" smtClean="0"/>
          </a:p>
          <a:p>
            <a:endParaRPr lang="en-US" dirty="0"/>
          </a:p>
          <a:p>
            <a:endParaRPr lang="en-US" dirty="0" smtClean="0"/>
          </a:p>
          <a:p>
            <a:endParaRPr lang="en-US" dirty="0"/>
          </a:p>
          <a:p>
            <a:endParaRPr lang="en-US" dirty="0" smtClean="0"/>
          </a:p>
          <a:p>
            <a:endParaRPr lang="en-US" dirty="0"/>
          </a:p>
          <a:p>
            <a:r>
              <a:rPr lang="en-US" dirty="0" err="1"/>
              <a:t>Ngoài</a:t>
            </a:r>
            <a:r>
              <a:rPr lang="en-US" dirty="0"/>
              <a:t> </a:t>
            </a:r>
            <a:r>
              <a:rPr lang="en-US" dirty="0" err="1"/>
              <a:t>ra</a:t>
            </a:r>
            <a:r>
              <a:rPr lang="en-US" dirty="0"/>
              <a:t> </a:t>
            </a:r>
            <a:r>
              <a:rPr lang="en-US" dirty="0" err="1"/>
              <a:t>chúng</a:t>
            </a:r>
            <a:r>
              <a:rPr lang="en-US" dirty="0"/>
              <a:t> ta </a:t>
            </a:r>
            <a:r>
              <a:rPr lang="en-US" dirty="0" err="1"/>
              <a:t>sẽ</a:t>
            </a:r>
            <a:r>
              <a:rPr lang="en-US" dirty="0"/>
              <a:t> </a:t>
            </a:r>
            <a:r>
              <a:rPr lang="en-US" dirty="0" err="1"/>
              <a:t>chuẩn</a:t>
            </a:r>
            <a:r>
              <a:rPr lang="en-US" dirty="0"/>
              <a:t> </a:t>
            </a:r>
            <a:r>
              <a:rPr lang="en-US" dirty="0" err="1"/>
              <a:t>bị</a:t>
            </a:r>
            <a:r>
              <a:rPr lang="en-US" dirty="0"/>
              <a:t> file </a:t>
            </a:r>
            <a:r>
              <a:rPr lang="en-US" dirty="0" err="1"/>
              <a:t>stop_words_vn</a:t>
            </a:r>
            <a:r>
              <a:rPr lang="en-US" dirty="0"/>
              <a:t> </a:t>
            </a:r>
            <a:r>
              <a:rPr lang="en-US" dirty="0" err="1"/>
              <a:t>gồm</a:t>
            </a:r>
            <a:r>
              <a:rPr lang="en-US" dirty="0"/>
              <a:t> </a:t>
            </a:r>
            <a:r>
              <a:rPr lang="en-US" dirty="0" err="1"/>
              <a:t>những</a:t>
            </a:r>
            <a:r>
              <a:rPr lang="en-US" dirty="0"/>
              <a:t> </a:t>
            </a:r>
            <a:r>
              <a:rPr lang="en-US" dirty="0" err="1"/>
              <a:t>stopwords</a:t>
            </a:r>
            <a:r>
              <a:rPr lang="en-US" dirty="0"/>
              <a:t> </a:t>
            </a:r>
            <a:r>
              <a:rPr lang="en-US" dirty="0" err="1"/>
              <a:t>tiếng</a:t>
            </a:r>
            <a:r>
              <a:rPr lang="en-US" dirty="0"/>
              <a:t> </a:t>
            </a:r>
            <a:r>
              <a:rPr lang="en-US" dirty="0" err="1"/>
              <a:t>Việt</a:t>
            </a:r>
            <a:r>
              <a:rPr lang="en-US" dirty="0"/>
              <a:t> </a:t>
            </a:r>
            <a:r>
              <a:rPr lang="en-US" dirty="0" err="1"/>
              <a:t>phổ</a:t>
            </a:r>
            <a:r>
              <a:rPr lang="en-US" dirty="0"/>
              <a:t> </a:t>
            </a:r>
            <a:r>
              <a:rPr lang="en-US" dirty="0" err="1"/>
              <a:t>biến</a:t>
            </a:r>
            <a:endParaRPr lang="en-US" dirty="0"/>
          </a:p>
        </p:txBody>
      </p:sp>
      <p:pic>
        <p:nvPicPr>
          <p:cNvPr id="5" name="Picture 4"/>
          <p:cNvPicPr/>
          <p:nvPr/>
        </p:nvPicPr>
        <p:blipFill>
          <a:blip r:embed="rId2"/>
          <a:stretch>
            <a:fillRect/>
          </a:stretch>
        </p:blipFill>
        <p:spPr>
          <a:xfrm>
            <a:off x="4779500" y="208943"/>
            <a:ext cx="5927293" cy="1844301"/>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057602" y="2168495"/>
            <a:ext cx="2209800" cy="3829050"/>
          </a:xfrm>
          <a:prstGeom prst="rect">
            <a:avLst/>
          </a:prstGeom>
        </p:spPr>
      </p:pic>
    </p:spTree>
    <p:extLst>
      <p:ext uri="{BB962C8B-B14F-4D97-AF65-F5344CB8AC3E}">
        <p14:creationId xmlns:p14="http://schemas.microsoft.com/office/powerpoint/2010/main" val="105609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68" y="112117"/>
            <a:ext cx="7467977" cy="594465"/>
          </a:xfrm>
        </p:spPr>
        <p:txBody>
          <a:bodyPr/>
          <a:lstStyle/>
          <a:p>
            <a:r>
              <a:rPr lang="en-US" dirty="0" err="1"/>
              <a:t>Tạo</a:t>
            </a:r>
            <a:r>
              <a:rPr lang="en-US" dirty="0"/>
              <a:t> </a:t>
            </a:r>
            <a:r>
              <a:rPr lang="en-US" dirty="0" err="1"/>
              <a:t>hàm</a:t>
            </a:r>
            <a:r>
              <a:rPr lang="en-US" dirty="0"/>
              <a:t> </a:t>
            </a:r>
            <a:r>
              <a:rPr lang="en-US" dirty="0" err="1"/>
              <a:t>create_stopwordslist</a:t>
            </a:r>
            <a:r>
              <a:rPr lang="en-US" dirty="0"/>
              <a:t> </a:t>
            </a:r>
            <a:r>
              <a:rPr lang="en-US" dirty="0" err="1"/>
              <a:t>để</a:t>
            </a:r>
            <a:r>
              <a:rPr lang="en-US" dirty="0"/>
              <a:t> </a:t>
            </a:r>
            <a:r>
              <a:rPr lang="en-US" dirty="0" err="1"/>
              <a:t>chứa</a:t>
            </a:r>
            <a:r>
              <a:rPr lang="en-US" dirty="0"/>
              <a:t> </a:t>
            </a:r>
            <a:r>
              <a:rPr lang="en-US" dirty="0" err="1"/>
              <a:t>các</a:t>
            </a:r>
            <a:r>
              <a:rPr lang="en-US" dirty="0"/>
              <a:t> </a:t>
            </a:r>
            <a:r>
              <a:rPr lang="en-US" dirty="0" err="1"/>
              <a:t>stopword</a:t>
            </a:r>
            <a:r>
              <a:rPr lang="en-US" dirty="0"/>
              <a:t> </a:t>
            </a:r>
            <a:r>
              <a:rPr lang="en-US" dirty="0" err="1"/>
              <a:t>có</a:t>
            </a:r>
            <a:r>
              <a:rPr lang="en-US" dirty="0"/>
              <a:t> </a:t>
            </a:r>
            <a:r>
              <a:rPr lang="en-US" dirty="0" err="1"/>
              <a:t>trong</a:t>
            </a:r>
            <a:r>
              <a:rPr lang="en-US" dirty="0"/>
              <a:t> file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04780" y="598574"/>
            <a:ext cx="5791835" cy="1936750"/>
          </a:xfrm>
          <a:prstGeom prst="rect">
            <a:avLst/>
          </a:prstGeom>
        </p:spPr>
      </p:pic>
      <p:sp>
        <p:nvSpPr>
          <p:cNvPr id="5" name="Rectangle 4"/>
          <p:cNvSpPr/>
          <p:nvPr/>
        </p:nvSpPr>
        <p:spPr>
          <a:xfrm>
            <a:off x="1304780" y="2837115"/>
            <a:ext cx="5622052"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Tạo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loại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bỏ</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stopwords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dấu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câu</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04780" y="3415030"/>
            <a:ext cx="5791835" cy="1308100"/>
          </a:xfrm>
          <a:prstGeom prst="rect">
            <a:avLst/>
          </a:prstGeom>
        </p:spPr>
      </p:pic>
    </p:spTree>
    <p:extLst>
      <p:ext uri="{BB962C8B-B14F-4D97-AF65-F5344CB8AC3E}">
        <p14:creationId xmlns:p14="http://schemas.microsoft.com/office/powerpoint/2010/main" val="192188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6888" y="178619"/>
            <a:ext cx="9720727" cy="527963"/>
          </a:xfrm>
        </p:spPr>
        <p:txBody>
          <a:bodyPr/>
          <a:lstStyle/>
          <a:p>
            <a:r>
              <a:rPr lang="en-US" dirty="0" err="1"/>
              <a:t>Sau</a:t>
            </a:r>
            <a:r>
              <a:rPr lang="en-US" dirty="0"/>
              <a:t> </a:t>
            </a:r>
            <a:r>
              <a:rPr lang="en-US" dirty="0" err="1"/>
              <a:t>đó</a:t>
            </a:r>
            <a:r>
              <a:rPr lang="en-US" dirty="0"/>
              <a:t> ta </a:t>
            </a:r>
            <a:r>
              <a:rPr lang="en-US" dirty="0" err="1"/>
              <a:t>sẽ</a:t>
            </a:r>
            <a:r>
              <a:rPr lang="en-US" dirty="0"/>
              <a:t> </a:t>
            </a:r>
            <a:r>
              <a:rPr lang="en-US" dirty="0" err="1"/>
              <a:t>đọc</a:t>
            </a:r>
            <a:r>
              <a:rPr lang="en-US" dirty="0"/>
              <a:t> </a:t>
            </a:r>
            <a:r>
              <a:rPr lang="en-US" dirty="0" err="1"/>
              <a:t>các</a:t>
            </a:r>
            <a:r>
              <a:rPr lang="en-US" dirty="0"/>
              <a:t> file </a:t>
            </a:r>
            <a:r>
              <a:rPr lang="en-US" dirty="0" err="1"/>
              <a:t>dữ</a:t>
            </a:r>
            <a:r>
              <a:rPr lang="en-US" dirty="0"/>
              <a:t> </a:t>
            </a:r>
            <a:r>
              <a:rPr lang="en-US" dirty="0" err="1"/>
              <a:t>liệu</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đồng</a:t>
            </a:r>
            <a:r>
              <a:rPr lang="en-US" dirty="0"/>
              <a:t> </a:t>
            </a:r>
            <a:r>
              <a:rPr lang="en-US" dirty="0" err="1"/>
              <a:t>thời</a:t>
            </a:r>
            <a:r>
              <a:rPr lang="en-US" dirty="0"/>
              <a:t> </a:t>
            </a:r>
            <a:r>
              <a:rPr lang="en-US" dirty="0" err="1"/>
              <a:t>xóa</a:t>
            </a:r>
            <a:r>
              <a:rPr lang="en-US" dirty="0"/>
              <a:t> </a:t>
            </a:r>
            <a:r>
              <a:rPr lang="en-US" dirty="0" err="1"/>
              <a:t>những</a:t>
            </a:r>
            <a:r>
              <a:rPr lang="en-US" dirty="0"/>
              <a:t> </a:t>
            </a:r>
            <a:r>
              <a:rPr lang="en-US" dirty="0" err="1"/>
              <a:t>cột</a:t>
            </a:r>
            <a:r>
              <a:rPr lang="en-US" dirty="0"/>
              <a:t> </a:t>
            </a:r>
            <a:r>
              <a:rPr lang="en-US" dirty="0" err="1"/>
              <a:t>không</a:t>
            </a:r>
            <a:r>
              <a:rPr lang="en-US" dirty="0"/>
              <a:t> </a:t>
            </a:r>
            <a:r>
              <a:rPr lang="en-US" dirty="0" err="1"/>
              <a:t>xác</a:t>
            </a:r>
            <a:r>
              <a:rPr lang="en-US" dirty="0"/>
              <a:t> </a:t>
            </a:r>
            <a:r>
              <a:rPr lang="en-US" dirty="0" err="1"/>
              <a:t>định</a:t>
            </a:r>
            <a:r>
              <a:rPr lang="en-US" dirty="0"/>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431895" y="831273"/>
            <a:ext cx="5753735" cy="1371600"/>
          </a:xfrm>
          <a:prstGeom prst="rect">
            <a:avLst/>
          </a:prstGeom>
        </p:spPr>
      </p:pic>
      <p:sp>
        <p:nvSpPr>
          <p:cNvPr id="5" name="Rectangle 4"/>
          <p:cNvSpPr/>
          <p:nvPr/>
        </p:nvSpPr>
        <p:spPr>
          <a:xfrm>
            <a:off x="1326888" y="2501754"/>
            <a:ext cx="6170279" cy="507831"/>
          </a:xfrm>
          <a:prstGeom prst="rect">
            <a:avLst/>
          </a:prstGeom>
        </p:spPr>
        <p:txBody>
          <a:bodyPr wrap="none">
            <a:spAutoFit/>
          </a:bodyPr>
          <a:lstStyle/>
          <a:p>
            <a:pPr algn="just">
              <a:lnSpc>
                <a:spcPct val="150000"/>
              </a:lnSpc>
              <a:tabLst>
                <a:tab pos="1076325" algn="l"/>
              </a:tabLst>
            </a:pP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tập</a:t>
            </a:r>
            <a:r>
              <a:rPr lang="en-US"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data_train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xóa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định</a:t>
            </a:r>
            <a:r>
              <a:rPr lang="en-US" dirty="0">
                <a:latin typeface="Times New Roman" panose="02020603050405020304" pitchFamily="18" charset="0"/>
                <a:ea typeface="Times New Roman" panose="02020603050405020304" pitchFamily="18" charset="0"/>
              </a:rPr>
              <a:t> : </a:t>
            </a:r>
          </a:p>
        </p:txBody>
      </p:sp>
      <p:pic>
        <p:nvPicPr>
          <p:cNvPr id="6" name="Picture 5"/>
          <p:cNvPicPr/>
          <p:nvPr/>
        </p:nvPicPr>
        <p:blipFill>
          <a:blip r:embed="rId3"/>
          <a:stretch>
            <a:fillRect/>
          </a:stretch>
        </p:blipFill>
        <p:spPr>
          <a:xfrm>
            <a:off x="1431895" y="3308466"/>
            <a:ext cx="4295140" cy="2294890"/>
          </a:xfrm>
          <a:prstGeom prst="rect">
            <a:avLst/>
          </a:prstGeom>
        </p:spPr>
      </p:pic>
    </p:spTree>
    <p:extLst>
      <p:ext uri="{BB962C8B-B14F-4D97-AF65-F5344CB8AC3E}">
        <p14:creationId xmlns:p14="http://schemas.microsoft.com/office/powerpoint/2010/main" val="2112889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073" y="295597"/>
            <a:ext cx="3319927" cy="2165570"/>
          </a:xfrm>
        </p:spPr>
        <p:txBody>
          <a:bodyPr/>
          <a:lstStyle/>
          <a:p>
            <a:r>
              <a:rPr lang="en-US" dirty="0" err="1"/>
              <a:t>Dữ</a:t>
            </a:r>
            <a:r>
              <a:rPr lang="en-US" dirty="0"/>
              <a:t> </a:t>
            </a:r>
            <a:r>
              <a:rPr lang="en-US" dirty="0" err="1"/>
              <a:t>liệu</a:t>
            </a:r>
            <a:r>
              <a:rPr lang="en-US" dirty="0"/>
              <a:t> </a:t>
            </a:r>
            <a:r>
              <a:rPr lang="en-US" dirty="0" err="1"/>
              <a:t>của</a:t>
            </a:r>
            <a:r>
              <a:rPr lang="en-US" dirty="0"/>
              <a:t> </a:t>
            </a:r>
            <a:r>
              <a:rPr lang="en-US" dirty="0" err="1"/>
              <a:t>tập</a:t>
            </a:r>
            <a:r>
              <a:rPr lang="en-US" dirty="0"/>
              <a:t> </a:t>
            </a:r>
            <a:r>
              <a:rPr lang="en-US" b="1" dirty="0" err="1"/>
              <a:t>data_validation</a:t>
            </a:r>
            <a:r>
              <a:rPr lang="en-US" dirty="0"/>
              <a:t> </a:t>
            </a:r>
            <a:r>
              <a:rPr lang="en-US" dirty="0" err="1"/>
              <a:t>sau</a:t>
            </a:r>
            <a:r>
              <a:rPr lang="en-US" dirty="0"/>
              <a:t> </a:t>
            </a:r>
            <a:r>
              <a:rPr lang="en-US" dirty="0" err="1"/>
              <a:t>khi</a:t>
            </a:r>
            <a:r>
              <a:rPr lang="en-US" dirty="0"/>
              <a:t> </a:t>
            </a:r>
            <a:r>
              <a:rPr lang="en-US" dirty="0" err="1"/>
              <a:t>xóa</a:t>
            </a:r>
            <a:r>
              <a:rPr lang="en-US" dirty="0"/>
              <a:t> </a:t>
            </a:r>
            <a:r>
              <a:rPr lang="en-US" dirty="0" err="1"/>
              <a:t>các</a:t>
            </a:r>
            <a:r>
              <a:rPr lang="en-US" dirty="0"/>
              <a:t> </a:t>
            </a:r>
            <a:r>
              <a:rPr lang="en-US" dirty="0" err="1"/>
              <a:t>cột</a:t>
            </a:r>
            <a:r>
              <a:rPr lang="en-US" dirty="0"/>
              <a:t> </a:t>
            </a:r>
            <a:r>
              <a:rPr lang="en-US" dirty="0" err="1"/>
              <a:t>không</a:t>
            </a:r>
            <a:r>
              <a:rPr lang="en-US" dirty="0"/>
              <a:t> </a:t>
            </a:r>
            <a:r>
              <a:rPr lang="en-US" dirty="0" err="1"/>
              <a:t>xác</a:t>
            </a:r>
            <a:r>
              <a:rPr lang="en-US" dirty="0"/>
              <a:t> </a:t>
            </a:r>
            <a:r>
              <a:rPr lang="en-US" dirty="0" err="1"/>
              <a:t>định</a:t>
            </a:r>
            <a:r>
              <a:rPr lang="en-US" dirty="0"/>
              <a:t> :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5251475" y="230937"/>
            <a:ext cx="4609465" cy="2294890"/>
          </a:xfrm>
          <a:prstGeom prst="rect">
            <a:avLst/>
          </a:prstGeom>
        </p:spPr>
      </p:pic>
      <p:sp>
        <p:nvSpPr>
          <p:cNvPr id="5" name="Rectangle 4"/>
          <p:cNvSpPr/>
          <p:nvPr/>
        </p:nvSpPr>
        <p:spPr>
          <a:xfrm>
            <a:off x="1319095" y="2965224"/>
            <a:ext cx="2945335" cy="1338828"/>
          </a:xfrm>
          <a:prstGeom prst="rect">
            <a:avLst/>
          </a:prstGeom>
        </p:spPr>
        <p:txBody>
          <a:bodyPr wrap="square">
            <a:spAutoFit/>
          </a:bodyPr>
          <a:lstStyle/>
          <a:p>
            <a:pPr algn="just">
              <a:lnSpc>
                <a:spcPct val="150000"/>
              </a:lnSpc>
              <a:tabLst>
                <a:tab pos="1076325" algn="l"/>
              </a:tabLst>
            </a:pP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tập</a:t>
            </a:r>
            <a:r>
              <a:rPr lang="en-US"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data_test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xóa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định</a:t>
            </a:r>
            <a:r>
              <a:rPr lang="en-US" dirty="0">
                <a:latin typeface="Times New Roman" panose="02020603050405020304" pitchFamily="18" charset="0"/>
                <a:ea typeface="Times New Roman" panose="02020603050405020304" pitchFamily="18" charset="0"/>
              </a:rPr>
              <a:t> : </a:t>
            </a:r>
          </a:p>
        </p:txBody>
      </p:sp>
      <p:pic>
        <p:nvPicPr>
          <p:cNvPr id="6" name="Picture 5"/>
          <p:cNvPicPr/>
          <p:nvPr/>
        </p:nvPicPr>
        <p:blipFill>
          <a:blip r:embed="rId3"/>
          <a:stretch>
            <a:fillRect/>
          </a:stretch>
        </p:blipFill>
        <p:spPr>
          <a:xfrm>
            <a:off x="5251475" y="2871758"/>
            <a:ext cx="4066540" cy="2294890"/>
          </a:xfrm>
          <a:prstGeom prst="rect">
            <a:avLst/>
          </a:prstGeom>
        </p:spPr>
      </p:pic>
    </p:spTree>
    <p:extLst>
      <p:ext uri="{BB962C8B-B14F-4D97-AF65-F5344CB8AC3E}">
        <p14:creationId xmlns:p14="http://schemas.microsoft.com/office/powerpoint/2010/main" val="245501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1" y="1711674"/>
            <a:ext cx="3469178" cy="1338828"/>
          </a:xfrm>
          <a:prstGeom prst="rect">
            <a:avLst/>
          </a:prstGeom>
        </p:spPr>
        <p:txBody>
          <a:bodyPr wrap="square">
            <a:spAutoFit/>
          </a:bodyPr>
          <a:lstStyle/>
          <a:p>
            <a:pPr algn="just">
              <a:lnSpc>
                <a:spcPct val="150000"/>
              </a:lnSpc>
              <a:tabLst>
                <a:tab pos="1076325" algn="l"/>
              </a:tabLst>
            </a:pP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chúng</a:t>
            </a:r>
            <a:r>
              <a:rPr lang="en-US" dirty="0">
                <a:latin typeface="Times New Roman" panose="02020603050405020304" pitchFamily="18" charset="0"/>
                <a:ea typeface="Times New Roman" panose="02020603050405020304" pitchFamily="18" charset="0"/>
              </a:rPr>
              <a:t> ta </a:t>
            </a:r>
            <a:r>
              <a:rPr lang="en-US" dirty="0" err="1">
                <a:latin typeface="Times New Roman" panose="02020603050405020304" pitchFamily="18" charset="0"/>
                <a:ea typeface="Times New Roman" panose="02020603050405020304" pitchFamily="18" charset="0"/>
              </a:rPr>
              <a:t>sẽ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tỉ</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lệ</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phân</a:t>
            </a:r>
            <a:r>
              <a:rPr lang="en-US" dirty="0">
                <a:latin typeface="Times New Roman" panose="02020603050405020304" pitchFamily="18" charset="0"/>
                <a:ea typeface="Times New Roman" panose="02020603050405020304" pitchFamily="18" charset="0"/>
              </a:rPr>
              <a:t> chia </a:t>
            </a:r>
            <a:r>
              <a:rPr lang="en-US" dirty="0" err="1">
                <a:latin typeface="Times New Roman" panose="02020603050405020304" pitchFamily="18" charset="0"/>
                <a:ea typeface="Times New Roman" panose="02020603050405020304" pitchFamily="18" charset="0"/>
              </a:rPr>
              <a:t>giữa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cảm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xúc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dirty="0">
                <a:latin typeface="Times New Roman" panose="02020603050405020304" pitchFamily="18" charset="0"/>
                <a:ea typeface="Times New Roman" panose="02020603050405020304" pitchFamily="18" charset="0"/>
              </a:rPr>
              <a:t> :</a:t>
            </a:r>
          </a:p>
        </p:txBody>
      </p:sp>
      <p:pic>
        <p:nvPicPr>
          <p:cNvPr id="3" name="Picture 2"/>
          <p:cNvPicPr/>
          <p:nvPr/>
        </p:nvPicPr>
        <p:blipFill>
          <a:blip r:embed="rId2"/>
          <a:stretch>
            <a:fillRect/>
          </a:stretch>
        </p:blipFill>
        <p:spPr>
          <a:xfrm>
            <a:off x="5735464" y="461665"/>
            <a:ext cx="5791835" cy="5194300"/>
          </a:xfrm>
          <a:prstGeom prst="rect">
            <a:avLst/>
          </a:prstGeom>
        </p:spPr>
      </p:pic>
    </p:spTree>
    <p:extLst>
      <p:ext uri="{BB962C8B-B14F-4D97-AF65-F5344CB8AC3E}">
        <p14:creationId xmlns:p14="http://schemas.microsoft.com/office/powerpoint/2010/main" val="663933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135" y="186932"/>
            <a:ext cx="9603275" cy="3450613"/>
          </a:xfrm>
        </p:spPr>
        <p:txBody>
          <a:bodyPr/>
          <a:lstStyle/>
          <a:p>
            <a:r>
              <a:rPr lang="en-US" dirty="0" err="1"/>
              <a:t>Để</a:t>
            </a:r>
            <a:r>
              <a:rPr lang="en-US" dirty="0"/>
              <a:t> </a:t>
            </a:r>
            <a:r>
              <a:rPr lang="en-US" dirty="0" err="1"/>
              <a:t>có</a:t>
            </a:r>
            <a:r>
              <a:rPr lang="en-US" dirty="0"/>
              <a:t> </a:t>
            </a:r>
            <a:r>
              <a:rPr lang="en-US" dirty="0" err="1"/>
              <a:t>thể</a:t>
            </a:r>
            <a:r>
              <a:rPr lang="en-US" dirty="0"/>
              <a:t> </a:t>
            </a:r>
            <a:r>
              <a:rPr lang="en-US" dirty="0" err="1"/>
              <a:t>đưa</a:t>
            </a:r>
            <a:r>
              <a:rPr lang="en-US" dirty="0"/>
              <a:t> </a:t>
            </a:r>
            <a:r>
              <a:rPr lang="en-US" dirty="0" err="1"/>
              <a:t>dữ</a:t>
            </a:r>
            <a:r>
              <a:rPr lang="en-US" dirty="0"/>
              <a:t> </a:t>
            </a:r>
            <a:r>
              <a:rPr lang="en-US" dirty="0" err="1"/>
              <a:t>liệu</a:t>
            </a:r>
            <a:r>
              <a:rPr lang="en-US" dirty="0"/>
              <a:t> </a:t>
            </a:r>
            <a:r>
              <a:rPr lang="en-US" dirty="0" err="1"/>
              <a:t>vào</a:t>
            </a:r>
            <a:r>
              <a:rPr lang="en-US" dirty="0"/>
              <a:t> model </a:t>
            </a:r>
            <a:r>
              <a:rPr lang="en-US" dirty="0" err="1"/>
              <a:t>để</a:t>
            </a:r>
            <a:r>
              <a:rPr lang="en-US" dirty="0"/>
              <a:t> </a:t>
            </a:r>
            <a:r>
              <a:rPr lang="en-US" dirty="0" err="1"/>
              <a:t>huấn</a:t>
            </a:r>
            <a:r>
              <a:rPr lang="en-US" dirty="0"/>
              <a:t> </a:t>
            </a:r>
            <a:r>
              <a:rPr lang="en-US" dirty="0" err="1"/>
              <a:t>luyện</a:t>
            </a:r>
            <a:r>
              <a:rPr lang="en-US" dirty="0"/>
              <a:t> </a:t>
            </a:r>
            <a:r>
              <a:rPr lang="en-US" dirty="0" err="1"/>
              <a:t>thì</a:t>
            </a:r>
            <a:r>
              <a:rPr lang="en-US" dirty="0"/>
              <a:t> </a:t>
            </a:r>
            <a:r>
              <a:rPr lang="en-US" dirty="0" err="1"/>
              <a:t>chúng</a:t>
            </a:r>
            <a:r>
              <a:rPr lang="en-US" dirty="0"/>
              <a:t>  ta </a:t>
            </a:r>
            <a:r>
              <a:rPr lang="en-US" dirty="0" err="1"/>
              <a:t>phải</a:t>
            </a:r>
            <a:r>
              <a:rPr lang="en-US" dirty="0"/>
              <a:t> </a:t>
            </a:r>
            <a:r>
              <a:rPr lang="en-US" dirty="0" err="1"/>
              <a:t>đưa</a:t>
            </a:r>
            <a:r>
              <a:rPr lang="en-US" dirty="0"/>
              <a:t> </a:t>
            </a:r>
            <a:r>
              <a:rPr lang="en-US" dirty="0" err="1"/>
              <a:t>các</a:t>
            </a:r>
            <a:r>
              <a:rPr lang="en-US" dirty="0"/>
              <a:t> </a:t>
            </a:r>
            <a:r>
              <a:rPr lang="en-US" dirty="0" err="1"/>
              <a:t>nhãn</a:t>
            </a:r>
            <a:r>
              <a:rPr lang="en-US" dirty="0"/>
              <a:t> </a:t>
            </a:r>
            <a:r>
              <a:rPr lang="en-US" dirty="0" err="1"/>
              <a:t>cảm</a:t>
            </a:r>
            <a:r>
              <a:rPr lang="en-US" dirty="0"/>
              <a:t> </a:t>
            </a:r>
            <a:r>
              <a:rPr lang="en-US" dirty="0" err="1"/>
              <a:t>xúc</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về</a:t>
            </a:r>
            <a:r>
              <a:rPr lang="en-US" dirty="0"/>
              <a:t> </a:t>
            </a:r>
            <a:r>
              <a:rPr lang="en-US" dirty="0" err="1"/>
              <a:t>dạng</a:t>
            </a:r>
            <a:r>
              <a:rPr lang="en-US" dirty="0"/>
              <a:t> </a:t>
            </a:r>
            <a:r>
              <a:rPr lang="en-US" dirty="0" err="1"/>
              <a:t>số</a:t>
            </a:r>
            <a:r>
              <a:rPr lang="en-US" dirty="0"/>
              <a:t> , </a:t>
            </a:r>
            <a:r>
              <a:rPr lang="en-US" dirty="0" err="1"/>
              <a:t>sau</a:t>
            </a:r>
            <a:r>
              <a:rPr lang="en-US" dirty="0"/>
              <a:t> </a:t>
            </a:r>
            <a:r>
              <a:rPr lang="en-US" dirty="0" err="1"/>
              <a:t>đó</a:t>
            </a:r>
            <a:r>
              <a:rPr lang="en-US" dirty="0"/>
              <a:t> </a:t>
            </a:r>
            <a:r>
              <a:rPr lang="en-US" dirty="0" err="1"/>
              <a:t>sẽ</a:t>
            </a:r>
            <a:r>
              <a:rPr lang="en-US" dirty="0"/>
              <a:t> </a:t>
            </a:r>
            <a:r>
              <a:rPr lang="en-US" dirty="0" err="1"/>
              <a:t>áp</a:t>
            </a:r>
            <a:r>
              <a:rPr lang="en-US" dirty="0"/>
              <a:t> </a:t>
            </a:r>
            <a:r>
              <a:rPr lang="en-US" dirty="0" err="1"/>
              <a:t>dụng</a:t>
            </a:r>
            <a:r>
              <a:rPr lang="en-US" dirty="0"/>
              <a:t> </a:t>
            </a:r>
            <a:r>
              <a:rPr lang="en-US" dirty="0" err="1"/>
              <a:t>hàm</a:t>
            </a:r>
            <a:r>
              <a:rPr lang="en-US" dirty="0"/>
              <a:t> </a:t>
            </a:r>
            <a:r>
              <a:rPr lang="en-US" dirty="0" err="1"/>
              <a:t>text_process</a:t>
            </a:r>
            <a:r>
              <a:rPr lang="en-US" dirty="0"/>
              <a:t> </a:t>
            </a:r>
            <a:r>
              <a:rPr lang="en-US" dirty="0" err="1"/>
              <a:t>để</a:t>
            </a:r>
            <a:r>
              <a:rPr lang="en-US" dirty="0"/>
              <a:t> </a:t>
            </a:r>
            <a:r>
              <a:rPr lang="en-US" dirty="0" err="1"/>
              <a:t>xóa</a:t>
            </a:r>
            <a:r>
              <a:rPr lang="en-US" dirty="0"/>
              <a:t> </a:t>
            </a:r>
            <a:r>
              <a:rPr lang="en-US" dirty="0" err="1"/>
              <a:t>các</a:t>
            </a:r>
            <a:r>
              <a:rPr lang="en-US" dirty="0"/>
              <a:t> </a:t>
            </a:r>
            <a:r>
              <a:rPr lang="en-US" dirty="0" err="1"/>
              <a:t>stopwords</a:t>
            </a:r>
            <a:r>
              <a:rPr lang="en-US" dirty="0"/>
              <a:t> </a:t>
            </a:r>
            <a:r>
              <a:rPr lang="en-US" dirty="0" err="1"/>
              <a:t>và</a:t>
            </a:r>
            <a:r>
              <a:rPr lang="en-US" dirty="0"/>
              <a:t> </a:t>
            </a:r>
            <a:r>
              <a:rPr lang="en-US" dirty="0" err="1"/>
              <a:t>các</a:t>
            </a:r>
            <a:r>
              <a:rPr lang="en-US" dirty="0"/>
              <a:t> </a:t>
            </a:r>
            <a:r>
              <a:rPr lang="en-US" dirty="0" err="1"/>
              <a:t>dấu</a:t>
            </a:r>
            <a:r>
              <a:rPr lang="en-US" dirty="0"/>
              <a:t> </a:t>
            </a:r>
            <a:r>
              <a:rPr lang="en-US" dirty="0" err="1"/>
              <a:t>câu</a:t>
            </a:r>
            <a:r>
              <a:rPr lang="en-US" dirty="0"/>
              <a:t> </a:t>
            </a:r>
            <a:r>
              <a:rPr lang="en-US" dirty="0" err="1"/>
              <a:t>thừa</a:t>
            </a:r>
            <a:r>
              <a:rPr lang="en-US" dirty="0"/>
              <a:t>. </a:t>
            </a:r>
          </a:p>
          <a:p>
            <a:r>
              <a:rPr lang="en-US" dirty="0"/>
              <a:t>Disgust: 0, Enjoyment: 1, Anger: 2, Surprise: 3, Sadness: 4, Fear: 5, Other: 6</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32633" y="2217996"/>
            <a:ext cx="7636799" cy="2811203"/>
          </a:xfrm>
          <a:prstGeom prst="rect">
            <a:avLst/>
          </a:prstGeom>
        </p:spPr>
      </p:pic>
    </p:spTree>
    <p:extLst>
      <p:ext uri="{BB962C8B-B14F-4D97-AF65-F5344CB8AC3E}">
        <p14:creationId xmlns:p14="http://schemas.microsoft.com/office/powerpoint/2010/main" val="208934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190" y="203558"/>
            <a:ext cx="2738035" cy="1608618"/>
          </a:xfrm>
        </p:spPr>
        <p:txBody>
          <a:bodyPr/>
          <a:lstStyle/>
          <a:p>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sau</a:t>
            </a:r>
            <a:r>
              <a:rPr lang="en-US" dirty="0" smtClean="0"/>
              <a:t> </a:t>
            </a:r>
            <a:r>
              <a:rPr lang="en-US" dirty="0" err="1" smtClean="0"/>
              <a:t>khi</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4289049" y="129714"/>
            <a:ext cx="5791835" cy="1527810"/>
          </a:xfrm>
          <a:prstGeom prst="rect">
            <a:avLst/>
          </a:prstGeom>
        </p:spPr>
      </p:pic>
      <p:sp>
        <p:nvSpPr>
          <p:cNvPr id="5" name="Rectangle 4"/>
          <p:cNvSpPr/>
          <p:nvPr/>
        </p:nvSpPr>
        <p:spPr>
          <a:xfrm>
            <a:off x="695498" y="2335636"/>
            <a:ext cx="2903913" cy="2585323"/>
          </a:xfrm>
          <a:prstGeom prst="rect">
            <a:avLst/>
          </a:prstGeom>
        </p:spPr>
        <p:txBody>
          <a:bodyPr wrap="square">
            <a:spAutoFit/>
          </a:bodyPr>
          <a:lstStyle/>
          <a:p>
            <a:pPr algn="just">
              <a:lnSpc>
                <a:spcPct val="150000"/>
              </a:lnSpc>
              <a:tabLst>
                <a:tab pos="1076325" algn="l"/>
              </a:tabLst>
            </a:pP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đã</a:t>
            </a:r>
            <a:r>
              <a:rPr lang="en-US" dirty="0">
                <a:latin typeface="Times New Roman" panose="02020603050405020304" pitchFamily="18" charset="0"/>
                <a:ea typeface="Times New Roman" panose="02020603050405020304" pitchFamily="18" charset="0"/>
              </a:rPr>
              <a:t> qua </a:t>
            </a:r>
            <a:r>
              <a:rPr lang="en-US" dirty="0" err="1">
                <a:latin typeface="Times New Roman" panose="02020603050405020304" pitchFamily="18" charset="0"/>
                <a:ea typeface="Times New Roman" panose="02020603050405020304" pitchFamily="18" charset="0"/>
              </a:rPr>
              <a:t>tiền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 ta </a:t>
            </a:r>
            <a:r>
              <a:rPr lang="en-US" dirty="0" err="1">
                <a:latin typeface="Times New Roman" panose="02020603050405020304" pitchFamily="18" charset="0"/>
                <a:ea typeface="Times New Roman" panose="02020603050405020304" pitchFamily="18" charset="0"/>
              </a:rPr>
              <a:t>sẽ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hành</a:t>
            </a:r>
            <a:r>
              <a:rPr lang="en-US" dirty="0">
                <a:latin typeface="Times New Roman" panose="02020603050405020304" pitchFamily="18" charset="0"/>
                <a:ea typeface="Times New Roman" panose="02020603050405020304" pitchFamily="18" charset="0"/>
              </a:rPr>
              <a:t> chia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train,test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chuyển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comments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về</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vector.</a:t>
            </a:r>
          </a:p>
        </p:txBody>
      </p:sp>
      <p:pic>
        <p:nvPicPr>
          <p:cNvPr id="6" name="Picture 5"/>
          <p:cNvPicPr/>
          <p:nvPr/>
        </p:nvPicPr>
        <p:blipFill>
          <a:blip r:embed="rId3"/>
          <a:stretch>
            <a:fillRect/>
          </a:stretch>
        </p:blipFill>
        <p:spPr>
          <a:xfrm>
            <a:off x="4389236" y="2638014"/>
            <a:ext cx="5275580" cy="1980565"/>
          </a:xfrm>
          <a:prstGeom prst="rect">
            <a:avLst/>
          </a:prstGeom>
        </p:spPr>
      </p:pic>
    </p:spTree>
    <p:extLst>
      <p:ext uri="{BB962C8B-B14F-4D97-AF65-F5344CB8AC3E}">
        <p14:creationId xmlns:p14="http://schemas.microsoft.com/office/powerpoint/2010/main" val="419587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20" y="128744"/>
            <a:ext cx="9911918" cy="1641868"/>
          </a:xfrm>
        </p:spPr>
        <p:txBody>
          <a:bodyPr/>
          <a:lstStyle/>
          <a:p>
            <a:r>
              <a:rPr lang="en-US" dirty="0"/>
              <a:t>Ở Final Project </a:t>
            </a:r>
            <a:r>
              <a:rPr lang="en-US" dirty="0" err="1"/>
              <a:t>này</a:t>
            </a:r>
            <a:r>
              <a:rPr lang="en-US" dirty="0"/>
              <a:t> </a:t>
            </a:r>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2 </a:t>
            </a:r>
            <a:r>
              <a:rPr lang="en-US" dirty="0" err="1"/>
              <a:t>loại</a:t>
            </a:r>
            <a:r>
              <a:rPr lang="en-US" dirty="0"/>
              <a:t> vectors </a:t>
            </a:r>
            <a:r>
              <a:rPr lang="en-US" dirty="0" err="1"/>
              <a:t>khác</a:t>
            </a:r>
            <a:r>
              <a:rPr lang="en-US" dirty="0"/>
              <a:t> </a:t>
            </a:r>
            <a:r>
              <a:rPr lang="en-US" dirty="0" err="1"/>
              <a:t>nhau</a:t>
            </a:r>
            <a:r>
              <a:rPr lang="en-US" dirty="0"/>
              <a:t> : TFIDF-</a:t>
            </a:r>
            <a:r>
              <a:rPr lang="en-US" dirty="0" err="1"/>
              <a:t>Vectorizer</a:t>
            </a:r>
            <a:r>
              <a:rPr lang="en-US" dirty="0"/>
              <a:t> </a:t>
            </a:r>
            <a:r>
              <a:rPr lang="en-US" dirty="0" err="1"/>
              <a:t>và</a:t>
            </a:r>
            <a:r>
              <a:rPr lang="en-US" dirty="0"/>
              <a:t> </a:t>
            </a:r>
            <a:r>
              <a:rPr lang="en-US" dirty="0" err="1"/>
              <a:t>CountVectorizer</a:t>
            </a:r>
            <a:r>
              <a:rPr lang="en-US" dirty="0"/>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85820" y="1958655"/>
            <a:ext cx="4819015" cy="4037965"/>
          </a:xfrm>
          <a:prstGeom prst="rect">
            <a:avLst/>
          </a:prstGeom>
        </p:spPr>
      </p:pic>
    </p:spTree>
    <p:extLst>
      <p:ext uri="{BB962C8B-B14F-4D97-AF65-F5344CB8AC3E}">
        <p14:creationId xmlns:p14="http://schemas.microsoft.com/office/powerpoint/2010/main" val="3525599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60500" y="0"/>
            <a:ext cx="4752340" cy="6047105"/>
          </a:xfrm>
          <a:prstGeom prst="rect">
            <a:avLst/>
          </a:prstGeom>
        </p:spPr>
      </p:pic>
      <p:sp>
        <p:nvSpPr>
          <p:cNvPr id="5" name="Rectangle 4"/>
          <p:cNvSpPr/>
          <p:nvPr/>
        </p:nvSpPr>
        <p:spPr>
          <a:xfrm>
            <a:off x="5978352" y="2451946"/>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53%</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US" dirty="0">
                <a:latin typeface="Times New Roman" panose="02020603050405020304" pitchFamily="18" charset="0"/>
                <a:ea typeface="Times New Roman" panose="02020603050405020304" pitchFamily="18" charset="0"/>
                <a:cs typeface="Times New Roman" panose="02020603050405020304" pitchFamily="18" charset="0"/>
              </a:rPr>
              <a:t> 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Tfidf-vectorizer</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19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28411" y="142470"/>
            <a:ext cx="4199890" cy="5542280"/>
          </a:xfrm>
          <a:prstGeom prst="rect">
            <a:avLst/>
          </a:prstGeom>
        </p:spPr>
      </p:pic>
      <p:sp>
        <p:nvSpPr>
          <p:cNvPr id="5" name="Rectangle 4"/>
          <p:cNvSpPr/>
          <p:nvPr/>
        </p:nvSpPr>
        <p:spPr>
          <a:xfrm>
            <a:off x="5833913" y="2343813"/>
            <a:ext cx="4830168" cy="507831"/>
          </a:xfrm>
          <a:prstGeom prst="rect">
            <a:avLst/>
          </a:prstGeom>
        </p:spPr>
        <p:txBody>
          <a:bodyPr wrap="none">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KNN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47%</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2608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1.1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SA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 Subjectivity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classification</a:t>
            </a:r>
          </a:p>
          <a:p>
            <a:pPr lvl="0"/>
            <a:r>
              <a:rPr lang="en-US" dirty="0">
                <a:latin typeface="Times New Roman" panose="02020603050405020304" pitchFamily="18" charset="0"/>
                <a:cs typeface="Times New Roman" panose="02020603050405020304" pitchFamily="18" charset="0"/>
              </a:rPr>
              <a:t> Sentiment detection and classification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254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90868" y="307945"/>
            <a:ext cx="4190365" cy="5227955"/>
          </a:xfrm>
          <a:prstGeom prst="rect">
            <a:avLst/>
          </a:prstGeom>
        </p:spPr>
      </p:pic>
      <p:sp>
        <p:nvSpPr>
          <p:cNvPr id="5" name="Rectangle 4"/>
          <p:cNvSpPr/>
          <p:nvPr/>
        </p:nvSpPr>
        <p:spPr>
          <a:xfrm>
            <a:off x="5662002" y="2668006"/>
            <a:ext cx="5689378" cy="507831"/>
          </a:xfrm>
          <a:prstGeom prst="rect">
            <a:avLst/>
          </a:prstGeom>
        </p:spPr>
        <p:txBody>
          <a:bodyPr wrap="none">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Naive Bayes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49.5%</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1783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91593" y="350635"/>
            <a:ext cx="5170805" cy="5275580"/>
          </a:xfrm>
          <a:prstGeom prst="rect">
            <a:avLst/>
          </a:prstGeom>
        </p:spPr>
      </p:pic>
      <p:sp>
        <p:nvSpPr>
          <p:cNvPr id="5" name="Rectangle 4"/>
          <p:cNvSpPr/>
          <p:nvPr/>
        </p:nvSpPr>
        <p:spPr>
          <a:xfrm>
            <a:off x="6334298" y="2410381"/>
            <a:ext cx="5749636" cy="923330"/>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Model </a:t>
            </a:r>
            <a:r>
              <a:rPr lang="en-US" b="1">
                <a:latin typeface="Times New Roman" panose="02020603050405020304" pitchFamily="18" charset="0"/>
                <a:ea typeface="Times New Roman" panose="02020603050405020304" pitchFamily="18" charset="0"/>
                <a:cs typeface="Times New Roman" panose="02020603050405020304" pitchFamily="18" charset="0"/>
              </a:rPr>
              <a:t>SVM – Support Vector Machine</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55.1%</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5329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56381" y="66501"/>
            <a:ext cx="4338580" cy="5818909"/>
          </a:xfrm>
          <a:prstGeom prst="rect">
            <a:avLst/>
          </a:prstGeom>
        </p:spPr>
      </p:pic>
      <p:sp>
        <p:nvSpPr>
          <p:cNvPr id="5" name="Rectangle 4"/>
          <p:cNvSpPr/>
          <p:nvPr/>
        </p:nvSpPr>
        <p:spPr>
          <a:xfrm>
            <a:off x="5394961" y="2343880"/>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KNN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39.7%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latin typeface="Times New Roman" panose="02020603050405020304" pitchFamily="18" charset="0"/>
                <a:ea typeface="Times New Roman" panose="02020603050405020304" pitchFamily="18" charset="0"/>
                <a:cs typeface="Times New Roman" panose="02020603050405020304" pitchFamily="18" charset="0"/>
              </a:rPr>
              <a:t> Count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Vectorizer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86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69146" y="291494"/>
            <a:ext cx="4266565" cy="5094605"/>
          </a:xfrm>
          <a:prstGeom prst="rect">
            <a:avLst/>
          </a:prstGeom>
        </p:spPr>
      </p:pic>
      <p:sp>
        <p:nvSpPr>
          <p:cNvPr id="5" name="Rectangle 4"/>
          <p:cNvSpPr/>
          <p:nvPr/>
        </p:nvSpPr>
        <p:spPr>
          <a:xfrm>
            <a:off x="5635711" y="2377131"/>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55.3%</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latin typeface="Times New Roman" panose="02020603050405020304" pitchFamily="18" charset="0"/>
                <a:ea typeface="Times New Roman" panose="02020603050405020304" pitchFamily="18" charset="0"/>
                <a:cs typeface="Times New Roman" panose="02020603050405020304" pitchFamily="18" charset="0"/>
              </a:rPr>
              <a:t> Count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Vectorizer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6035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51890" y="351848"/>
            <a:ext cx="4218940" cy="5256530"/>
          </a:xfrm>
          <a:prstGeom prst="rect">
            <a:avLst/>
          </a:prstGeom>
        </p:spPr>
      </p:pic>
      <p:sp>
        <p:nvSpPr>
          <p:cNvPr id="5" name="Rectangle 4"/>
          <p:cNvSpPr/>
          <p:nvPr/>
        </p:nvSpPr>
        <p:spPr>
          <a:xfrm>
            <a:off x="5525193" y="2252440"/>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Naive Bayes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50%</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latin typeface="Times New Roman" panose="02020603050405020304" pitchFamily="18" charset="0"/>
                <a:ea typeface="Times New Roman" panose="02020603050405020304" pitchFamily="18" charset="0"/>
                <a:cs typeface="Times New Roman" panose="02020603050405020304" pitchFamily="18" charset="0"/>
              </a:rPr>
              <a:t> Count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Vectorizer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863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40534" y="375574"/>
            <a:ext cx="5113655" cy="5275580"/>
          </a:xfrm>
          <a:prstGeom prst="rect">
            <a:avLst/>
          </a:prstGeom>
        </p:spPr>
      </p:pic>
      <p:sp>
        <p:nvSpPr>
          <p:cNvPr id="5" name="Rectangle 4"/>
          <p:cNvSpPr/>
          <p:nvPr/>
        </p:nvSpPr>
        <p:spPr>
          <a:xfrm>
            <a:off x="6154189" y="2285691"/>
            <a:ext cx="6037811" cy="923330"/>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SVM – Support Vector Machine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51%</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latin typeface="Times New Roman" panose="02020603050405020304" pitchFamily="18" charset="0"/>
                <a:ea typeface="Times New Roman" panose="02020603050405020304" pitchFamily="18" charset="0"/>
                <a:cs typeface="Times New Roman" panose="02020603050405020304" pitchFamily="18" charset="0"/>
              </a:rPr>
              <a:t> Count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Vectorizer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18797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8581" y="473517"/>
            <a:ext cx="10160923" cy="507831"/>
          </a:xfrm>
          <a:prstGeom prst="rect">
            <a:avLst/>
          </a:prstGeom>
        </p:spPr>
        <p:txBody>
          <a:bodyPr wrap="square">
            <a:spAutoFit/>
          </a:bodyPr>
          <a:lstStyle/>
          <a:p>
            <a:pPr algn="just">
              <a:lnSpc>
                <a:spcPct val="150000"/>
              </a:lnSpc>
              <a:tabLst>
                <a:tab pos="1076325" algn="l"/>
              </a:tabLst>
            </a:pPr>
            <a:r>
              <a:rPr lang="en-US" b="1" i="1" dirty="0">
                <a:latin typeface="Times New Roman" panose="02020603050405020304" pitchFamily="18" charset="0"/>
                <a:ea typeface="Times New Roman" panose="02020603050405020304" pitchFamily="18" charset="0"/>
              </a:rPr>
              <a:t>So </a:t>
            </a:r>
            <a:r>
              <a:rPr lang="en-US" b="1" i="1" dirty="0" err="1">
                <a:latin typeface="Times New Roman" panose="02020603050405020304" pitchFamily="18" charset="0"/>
                <a:ea typeface="Times New Roman" panose="02020603050405020304" pitchFamily="18" charset="0"/>
              </a:rPr>
              <a:t>sánh</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các</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kết</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quả</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dự</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đoán</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của</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các</a:t>
            </a:r>
            <a:r>
              <a:rPr lang="en-US" b="1" i="1" dirty="0">
                <a:latin typeface="Times New Roman" panose="02020603050405020304" pitchFamily="18" charset="0"/>
                <a:ea typeface="Times New Roman" panose="02020603050405020304" pitchFamily="18" charset="0"/>
              </a:rPr>
              <a:t> model </a:t>
            </a:r>
            <a:r>
              <a:rPr lang="en-US" b="1" i="1" dirty="0" err="1">
                <a:latin typeface="Times New Roman" panose="02020603050405020304" pitchFamily="18" charset="0"/>
                <a:ea typeface="Times New Roman" panose="02020603050405020304" pitchFamily="18" charset="0"/>
              </a:rPr>
              <a:t>khi</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sử</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dụng</a:t>
            </a:r>
            <a:r>
              <a:rPr lang="en-US" b="1" i="1" dirty="0">
                <a:latin typeface="Times New Roman" panose="02020603050405020304" pitchFamily="18" charset="0"/>
                <a:ea typeface="Times New Roman" panose="02020603050405020304" pitchFamily="18" charset="0"/>
              </a:rPr>
              <a:t> 2 </a:t>
            </a:r>
            <a:r>
              <a:rPr lang="en-US" b="1" i="1" dirty="0" err="1">
                <a:latin typeface="Times New Roman" panose="02020603050405020304" pitchFamily="18" charset="0"/>
                <a:ea typeface="Times New Roman" panose="02020603050405020304" pitchFamily="18" charset="0"/>
              </a:rPr>
              <a:t>loại</a:t>
            </a:r>
            <a:r>
              <a:rPr lang="en-US" b="1" i="1" dirty="0">
                <a:latin typeface="Times New Roman" panose="02020603050405020304" pitchFamily="18" charset="0"/>
                <a:ea typeface="Times New Roman" panose="02020603050405020304" pitchFamily="18" charset="0"/>
              </a:rPr>
              <a:t> vector </a:t>
            </a:r>
            <a:r>
              <a:rPr lang="en-US" b="1" i="1" dirty="0" err="1">
                <a:latin typeface="Times New Roman" panose="02020603050405020304" pitchFamily="18" charset="0"/>
                <a:ea typeface="Times New Roman" panose="02020603050405020304" pitchFamily="18" charset="0"/>
              </a:rPr>
              <a:t>khác</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nhau</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để</a:t>
            </a:r>
            <a:r>
              <a:rPr lang="en-US" b="1" i="1" dirty="0">
                <a:latin typeface="Times New Roman" panose="02020603050405020304" pitchFamily="18" charset="0"/>
                <a:ea typeface="Times New Roman" panose="02020603050405020304" pitchFamily="18" charset="0"/>
              </a:rPr>
              <a:t> training : </a:t>
            </a:r>
            <a:endParaRPr lang="en-US"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2"/>
          <a:stretch>
            <a:fillRect/>
          </a:stretch>
        </p:blipFill>
        <p:spPr>
          <a:xfrm>
            <a:off x="673013" y="1319530"/>
            <a:ext cx="5791835" cy="4584700"/>
          </a:xfrm>
          <a:prstGeom prst="rect">
            <a:avLst/>
          </a:prstGeom>
        </p:spPr>
      </p:pic>
      <p:sp>
        <p:nvSpPr>
          <p:cNvPr id="7" name="Rectangle 6"/>
          <p:cNvSpPr/>
          <p:nvPr/>
        </p:nvSpPr>
        <p:spPr>
          <a:xfrm>
            <a:off x="6758247" y="2069493"/>
            <a:ext cx="4995950" cy="3831818"/>
          </a:xfrm>
          <a:prstGeom prst="rect">
            <a:avLst/>
          </a:prstGeom>
        </p:spPr>
        <p:txBody>
          <a:bodyPr wrap="square">
            <a:spAutoFit/>
          </a:bodyPr>
          <a:lstStyle/>
          <a:p>
            <a:pPr algn="just">
              <a:lnSpc>
                <a:spcPct val="150000"/>
              </a:lnSpc>
              <a:tabLst>
                <a:tab pos="1076325" algn="l"/>
              </a:tabLst>
            </a:pPr>
            <a:r>
              <a:rPr lang="en-US" dirty="0">
                <a:latin typeface="Times New Roman" panose="02020603050405020304" pitchFamily="18" charset="0"/>
                <a:ea typeface="Times New Roman" panose="02020603050405020304" pitchFamily="18" charset="0"/>
              </a:rPr>
              <a:t>Ta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thấy</a:t>
            </a:r>
            <a:r>
              <a:rPr lang="en-US" dirty="0">
                <a:latin typeface="Times New Roman" panose="02020603050405020304" pitchFamily="18" charset="0"/>
                <a:ea typeface="Times New Roman" panose="02020603050405020304" pitchFamily="18" charset="0"/>
              </a:rPr>
              <a:t> 2 model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cao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nhất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a:t>
            </a:r>
          </a:p>
          <a:p>
            <a:pPr marL="285750" lvl="0" indent="-285750" algn="just">
              <a:lnSpc>
                <a:spcPct val="150000"/>
              </a:lnSpc>
              <a:buFont typeface="Arial" panose="020B0604020202020204" pitchFamily="34" charset="0"/>
              <a:buChar char="•"/>
              <a:tabLst>
                <a:tab pos="1076325" algn="l"/>
              </a:tabLst>
            </a:pPr>
            <a:r>
              <a:rPr lang="en-US" dirty="0"/>
              <a:t>Logistic Regression </a:t>
            </a:r>
            <a:r>
              <a:rPr lang="en-US" dirty="0" err="1"/>
              <a:t>sử</a:t>
            </a:r>
            <a:r>
              <a:rPr lang="en-US" dirty="0"/>
              <a:t> </a:t>
            </a:r>
            <a:r>
              <a:rPr lang="en-US" dirty="0" err="1"/>
              <a:t>dụng</a:t>
            </a:r>
            <a:r>
              <a:rPr lang="en-US" dirty="0"/>
              <a:t> Count </a:t>
            </a:r>
            <a:r>
              <a:rPr lang="en-US" dirty="0" err="1"/>
              <a:t>Vectorizer</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là</a:t>
            </a:r>
            <a:r>
              <a:rPr lang="en-US" dirty="0"/>
              <a:t> 55,3</a:t>
            </a:r>
            <a:r>
              <a:rPr lang="en-US" dirty="0" smtClean="0"/>
              <a:t>%</a:t>
            </a:r>
            <a:endParaRPr lang="en-US" dirty="0" smtClean="0">
              <a:latin typeface="Times New Roman" panose="02020603050405020304" pitchFamily="18" charset="0"/>
              <a:ea typeface="Times New Roman" panose="02020603050405020304" pitchFamily="18" charset="0"/>
            </a:endParaRPr>
          </a:p>
          <a:p>
            <a:pPr marL="285750" lvl="0" indent="-285750" algn="just">
              <a:lnSpc>
                <a:spcPct val="150000"/>
              </a:lnSpc>
              <a:buFont typeface="Arial" panose="020B0604020202020204" pitchFamily="34" charset="0"/>
              <a:buChar char="•"/>
              <a:tabLst>
                <a:tab pos="1076325" algn="l"/>
              </a:tabLst>
            </a:pPr>
            <a:r>
              <a:rPr lang="en-US" dirty="0"/>
              <a:t>Support Vector Machine </a:t>
            </a:r>
            <a:r>
              <a:rPr lang="en-US" dirty="0" err="1"/>
              <a:t>sử</a:t>
            </a:r>
            <a:r>
              <a:rPr lang="en-US" dirty="0"/>
              <a:t> </a:t>
            </a:r>
            <a:r>
              <a:rPr lang="en-US" dirty="0" err="1"/>
              <a:t>dụng</a:t>
            </a:r>
            <a:r>
              <a:rPr lang="en-US" dirty="0"/>
              <a:t> </a:t>
            </a:r>
            <a:r>
              <a:rPr lang="en-US" dirty="0" err="1"/>
              <a:t>Tfidf</a:t>
            </a:r>
            <a:r>
              <a:rPr lang="en-US" dirty="0"/>
              <a:t> </a:t>
            </a:r>
            <a:r>
              <a:rPr lang="en-US" dirty="0" err="1"/>
              <a:t>vectorizer</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là</a:t>
            </a:r>
            <a:r>
              <a:rPr lang="en-US" dirty="0"/>
              <a:t> 55,1 </a:t>
            </a:r>
            <a:r>
              <a:rPr lang="en-US" dirty="0" smtClean="0"/>
              <a:t>%</a:t>
            </a:r>
          </a:p>
          <a:p>
            <a:pPr algn="just">
              <a:lnSpc>
                <a:spcPct val="150000"/>
              </a:lnSpc>
              <a:tabLst>
                <a:tab pos="1076325" algn="l"/>
              </a:tabLst>
            </a:pPr>
            <a:r>
              <a:rPr lang="en-US" b="1" i="1" dirty="0" err="1"/>
              <a:t>Vì</a:t>
            </a:r>
            <a:r>
              <a:rPr lang="en-US" b="1" i="1" dirty="0"/>
              <a:t> </a:t>
            </a:r>
            <a:r>
              <a:rPr lang="en-US" b="1" i="1" dirty="0" err="1"/>
              <a:t>vậy</a:t>
            </a:r>
            <a:r>
              <a:rPr lang="en-US" b="1" i="1" dirty="0"/>
              <a:t> ta </a:t>
            </a:r>
            <a:r>
              <a:rPr lang="en-US" b="1" i="1" dirty="0" err="1"/>
              <a:t>sẽ</a:t>
            </a:r>
            <a:r>
              <a:rPr lang="en-US" b="1" i="1" dirty="0"/>
              <a:t> </a:t>
            </a:r>
            <a:r>
              <a:rPr lang="en-US" b="1" i="1" dirty="0" err="1"/>
              <a:t>chọn</a:t>
            </a:r>
            <a:r>
              <a:rPr lang="en-US" b="1" i="1" dirty="0"/>
              <a:t> 2 model </a:t>
            </a:r>
            <a:r>
              <a:rPr lang="en-US" b="1" i="1" dirty="0" err="1"/>
              <a:t>trên</a:t>
            </a:r>
            <a:r>
              <a:rPr lang="en-US" b="1" i="1" dirty="0"/>
              <a:t> </a:t>
            </a:r>
            <a:r>
              <a:rPr lang="en-US" b="1" i="1" dirty="0" err="1"/>
              <a:t>để</a:t>
            </a:r>
            <a:r>
              <a:rPr lang="en-US" b="1" i="1" dirty="0"/>
              <a:t> </a:t>
            </a:r>
            <a:r>
              <a:rPr lang="en-US" b="1" i="1" dirty="0" err="1"/>
              <a:t>dự</a:t>
            </a:r>
            <a:r>
              <a:rPr lang="en-US" b="1" i="1" dirty="0"/>
              <a:t> </a:t>
            </a:r>
            <a:r>
              <a:rPr lang="en-US" b="1" i="1" dirty="0" err="1"/>
              <a:t>đoán</a:t>
            </a:r>
            <a:r>
              <a:rPr lang="en-US" b="1" i="1" dirty="0"/>
              <a:t> </a:t>
            </a:r>
            <a:r>
              <a:rPr lang="en-US" b="1" i="1" dirty="0" err="1"/>
              <a:t>tập</a:t>
            </a:r>
            <a:r>
              <a:rPr lang="en-US" b="1" i="1" dirty="0"/>
              <a:t> </a:t>
            </a:r>
            <a:r>
              <a:rPr lang="en-US" b="1" i="1" dirty="0" err="1"/>
              <a:t>dữ</a:t>
            </a:r>
            <a:r>
              <a:rPr lang="en-US" b="1" i="1" dirty="0"/>
              <a:t> </a:t>
            </a:r>
            <a:r>
              <a:rPr lang="en-US" b="1" i="1" dirty="0" err="1"/>
              <a:t>liệu</a:t>
            </a:r>
            <a:r>
              <a:rPr lang="en-US" b="1" i="1" dirty="0"/>
              <a:t> test data </a:t>
            </a:r>
            <a:r>
              <a:rPr lang="en-US" b="1" i="1" dirty="0" err="1"/>
              <a:t>đã</a:t>
            </a:r>
            <a:r>
              <a:rPr lang="en-US" b="1" i="1" dirty="0"/>
              <a:t> qua </a:t>
            </a:r>
            <a:r>
              <a:rPr lang="en-US" b="1" i="1" dirty="0" err="1"/>
              <a:t>tiền</a:t>
            </a:r>
            <a:r>
              <a:rPr lang="en-US" b="1" i="1" dirty="0"/>
              <a:t> </a:t>
            </a:r>
            <a:r>
              <a:rPr lang="en-US" b="1" i="1" dirty="0" err="1"/>
              <a:t>xử</a:t>
            </a:r>
            <a:r>
              <a:rPr lang="en-US" b="1" i="1" dirty="0"/>
              <a:t> </a:t>
            </a:r>
            <a:r>
              <a:rPr lang="en-US" b="1" i="1" dirty="0" err="1"/>
              <a:t>lý</a:t>
            </a:r>
            <a:r>
              <a:rPr lang="en-US" b="1" i="1" dirty="0"/>
              <a:t> ở </a:t>
            </a:r>
            <a:r>
              <a:rPr lang="en-US" b="1" i="1" dirty="0" err="1"/>
              <a:t>trước</a:t>
            </a:r>
            <a:r>
              <a:rPr lang="en-US" b="1" i="1" dirty="0"/>
              <a:t>.</a:t>
            </a:r>
            <a:endParaRPr lang="en-US" dirty="0"/>
          </a:p>
          <a:p>
            <a:pPr lvl="0" algn="just">
              <a:lnSpc>
                <a:spcPct val="150000"/>
              </a:lnSpc>
              <a:tabLst>
                <a:tab pos="1076325" algn="l"/>
              </a:tabLst>
            </a:pPr>
            <a:endParaRPr lang="en-US" dirty="0"/>
          </a:p>
          <a:p>
            <a:pPr marL="285750" indent="-285750" algn="just">
              <a:lnSpc>
                <a:spcPct val="150000"/>
              </a:lnSpc>
              <a:buFont typeface="Arial" panose="020B0604020202020204" pitchFamily="34" charset="0"/>
              <a:buChar char="•"/>
              <a:tabLst>
                <a:tab pos="1076325" algn="l"/>
              </a:tabLs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2931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3890" y="165946"/>
            <a:ext cx="8298874" cy="458074"/>
          </a:xfrm>
          <a:prstGeom prst="rect">
            <a:avLst/>
          </a:prstGeom>
        </p:spPr>
        <p:txBody>
          <a:bodyPr wrap="square">
            <a:spAutoFit/>
          </a:bodyPr>
          <a:lstStyle/>
          <a:p>
            <a:pPr algn="just">
              <a:lnSpc>
                <a:spcPct val="150000"/>
              </a:lnSpc>
              <a:tabLst>
                <a:tab pos="1076325" algn="l"/>
              </a:tabLst>
            </a:pPr>
            <a:r>
              <a:rPr lang="en-US" b="1" i="1" dirty="0">
                <a:latin typeface="Times New Roman" panose="02020603050405020304" pitchFamily="18" charset="0"/>
                <a:ea typeface="Times New Roman" panose="02020603050405020304" pitchFamily="18" charset="0"/>
              </a:rPr>
              <a:t>Test 2 model </a:t>
            </a:r>
            <a:r>
              <a:rPr lang="en-US" b="1" i="1" dirty="0" err="1">
                <a:latin typeface="Times New Roman" panose="02020603050405020304" pitchFamily="18" charset="0"/>
                <a:ea typeface="Times New Roman" panose="02020603050405020304" pitchFamily="18" charset="0"/>
              </a:rPr>
              <a:t>có</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kết</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quả</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dự</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đoán</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cao</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nhất</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bằng</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tập</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dữ</a:t>
            </a: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liệu</a:t>
            </a:r>
            <a:r>
              <a:rPr lang="en-US" b="1" i="1" dirty="0">
                <a:latin typeface="Times New Roman" panose="02020603050405020304" pitchFamily="18" charset="0"/>
                <a:ea typeface="Times New Roman" panose="02020603050405020304" pitchFamily="18" charset="0"/>
              </a:rPr>
              <a:t> test data : </a:t>
            </a:r>
            <a:endParaRPr lang="en-US" dirty="0">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187566" y="824576"/>
            <a:ext cx="4180840" cy="4028440"/>
          </a:xfrm>
          <a:prstGeom prst="rect">
            <a:avLst/>
          </a:prstGeom>
        </p:spPr>
      </p:pic>
      <p:sp>
        <p:nvSpPr>
          <p:cNvPr id="6" name="Rectangle 5"/>
          <p:cNvSpPr/>
          <p:nvPr/>
        </p:nvSpPr>
        <p:spPr>
          <a:xfrm>
            <a:off x="5493327" y="2609888"/>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Logistic Regression –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CountVectorizer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49%</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tổng</a:t>
            </a:r>
            <a:r>
              <a:rPr lang="en-US" dirty="0">
                <a:latin typeface="Times New Roman" panose="02020603050405020304" pitchFamily="18" charset="0"/>
                <a:ea typeface="Times New Roman" panose="02020603050405020304" pitchFamily="18" charset="0"/>
                <a:cs typeface="Times New Roman" panose="02020603050405020304" pitchFamily="18" charset="0"/>
              </a:rPr>
              <a:t> 693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bình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luận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002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87429" y="1432357"/>
            <a:ext cx="4133215" cy="4209415"/>
          </a:xfrm>
          <a:prstGeom prst="rect">
            <a:avLst/>
          </a:prstGeom>
        </p:spPr>
      </p:pic>
      <p:sp>
        <p:nvSpPr>
          <p:cNvPr id="5" name="Rectangle 4"/>
          <p:cNvSpPr/>
          <p:nvPr/>
        </p:nvSpPr>
        <p:spPr>
          <a:xfrm>
            <a:off x="5250872" y="2352193"/>
            <a:ext cx="6096000" cy="923330"/>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tabLst>
                <a:tab pos="10763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SVM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Tfidf</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Vectorizer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43%</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tổng</a:t>
            </a:r>
            <a:r>
              <a:rPr lang="en-US" dirty="0">
                <a:latin typeface="Times New Roman" panose="02020603050405020304" pitchFamily="18" charset="0"/>
                <a:ea typeface="Times New Roman" panose="02020603050405020304" pitchFamily="18" charset="0"/>
                <a:cs typeface="Times New Roman" panose="02020603050405020304" pitchFamily="18" charset="0"/>
              </a:rPr>
              <a:t> 693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bình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luận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809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ÁP DỤNG </a:t>
            </a:r>
            <a:r>
              <a:rPr lang="en-US" dirty="0" err="1" smtClean="0">
                <a:latin typeface="Times New Roman" panose="02020603050405020304" pitchFamily="18" charset="0"/>
                <a:cs typeface="Times New Roman" panose="02020603050405020304" pitchFamily="18" charset="0"/>
              </a:rPr>
              <a:t>MODel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training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dataset ở task 1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3843628" cy="3977744"/>
          </a:xfrm>
        </p:spPr>
        <p:txBody>
          <a:bodyPr/>
          <a:lstStyle/>
          <a:p>
            <a:r>
              <a:rPr lang="en-US" dirty="0" err="1"/>
              <a:t>Tương</a:t>
            </a:r>
            <a:r>
              <a:rPr lang="en-US" dirty="0"/>
              <a:t> </a:t>
            </a:r>
            <a:r>
              <a:rPr lang="en-US" dirty="0" err="1"/>
              <a:t>tự</a:t>
            </a:r>
            <a:r>
              <a:rPr lang="en-US" dirty="0"/>
              <a:t> </a:t>
            </a:r>
            <a:r>
              <a:rPr lang="en-US" dirty="0" err="1"/>
              <a:t>như</a:t>
            </a:r>
            <a:r>
              <a:rPr lang="en-US" dirty="0"/>
              <a:t> ở Task 2 , </a:t>
            </a:r>
            <a:r>
              <a:rPr lang="en-US" dirty="0" err="1"/>
              <a:t>trước</a:t>
            </a:r>
            <a:r>
              <a:rPr lang="en-US" dirty="0"/>
              <a:t> </a:t>
            </a:r>
            <a:r>
              <a:rPr lang="en-US" dirty="0" err="1"/>
              <a:t>khi</a:t>
            </a:r>
            <a:r>
              <a:rPr lang="en-US" dirty="0"/>
              <a:t> </a:t>
            </a:r>
            <a:r>
              <a:rPr lang="en-US" dirty="0" err="1"/>
              <a:t>áp</a:t>
            </a:r>
            <a:r>
              <a:rPr lang="en-US" dirty="0"/>
              <a:t> </a:t>
            </a:r>
            <a:r>
              <a:rPr lang="en-US" dirty="0" err="1"/>
              <a:t>dụng</a:t>
            </a:r>
            <a:r>
              <a:rPr lang="en-US" dirty="0"/>
              <a:t> model </a:t>
            </a:r>
            <a:r>
              <a:rPr lang="en-US" dirty="0" err="1"/>
              <a:t>đã</a:t>
            </a:r>
            <a:r>
              <a:rPr lang="en-US" dirty="0"/>
              <a:t> </a:t>
            </a:r>
            <a:r>
              <a:rPr lang="en-US" dirty="0" err="1"/>
              <a:t>được</a:t>
            </a:r>
            <a:r>
              <a:rPr lang="en-US" dirty="0"/>
              <a:t> training </a:t>
            </a:r>
            <a:r>
              <a:rPr lang="en-US" dirty="0" err="1"/>
              <a:t>cho</a:t>
            </a:r>
            <a:r>
              <a:rPr lang="en-US" dirty="0"/>
              <a:t> </a:t>
            </a:r>
            <a:r>
              <a:rPr lang="en-US" dirty="0" err="1"/>
              <a:t>dữ</a:t>
            </a:r>
            <a:r>
              <a:rPr lang="en-US" dirty="0"/>
              <a:t> </a:t>
            </a:r>
            <a:r>
              <a:rPr lang="en-US" dirty="0" err="1"/>
              <a:t>liệu</a:t>
            </a:r>
            <a:r>
              <a:rPr lang="en-US" dirty="0"/>
              <a:t> ở Task 1. </a:t>
            </a:r>
            <a:r>
              <a:rPr lang="en-US" dirty="0" err="1"/>
              <a:t>Chúng</a:t>
            </a:r>
            <a:r>
              <a:rPr lang="en-US" dirty="0"/>
              <a:t> ta </a:t>
            </a:r>
            <a:r>
              <a:rPr lang="en-US" dirty="0" err="1"/>
              <a:t>phải</a:t>
            </a:r>
            <a:r>
              <a:rPr lang="en-US" dirty="0"/>
              <a:t> qua </a:t>
            </a:r>
            <a:r>
              <a:rPr lang="en-US" dirty="0" err="1"/>
              <a:t>các</a:t>
            </a:r>
            <a:r>
              <a:rPr lang="en-US" dirty="0"/>
              <a:t> </a:t>
            </a:r>
            <a:r>
              <a:rPr lang="en-US" dirty="0" err="1"/>
              <a:t>bước</a:t>
            </a:r>
            <a:r>
              <a:rPr lang="en-US" dirty="0"/>
              <a:t>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a:t>
            </a:r>
            <a:endParaRPr lang="en-US" b="1" dirty="0"/>
          </a:p>
          <a:p>
            <a:r>
              <a:rPr lang="en-US" dirty="0" err="1"/>
              <a:t>Đọc</a:t>
            </a:r>
            <a:r>
              <a:rPr lang="en-US" dirty="0"/>
              <a:t> File </a:t>
            </a:r>
            <a:r>
              <a:rPr lang="en-US" dirty="0" err="1"/>
              <a:t>bình</a:t>
            </a:r>
            <a:r>
              <a:rPr lang="en-US" dirty="0"/>
              <a:t> </a:t>
            </a:r>
            <a:r>
              <a:rPr lang="en-US" dirty="0" err="1"/>
              <a:t>luận</a:t>
            </a:r>
            <a:r>
              <a:rPr lang="en-US" dirty="0"/>
              <a:t> </a:t>
            </a:r>
            <a:r>
              <a:rPr lang="en-US" dirty="0" err="1"/>
              <a:t>từ</a:t>
            </a:r>
            <a:r>
              <a:rPr lang="en-US" dirty="0"/>
              <a:t> clip </a:t>
            </a:r>
            <a:r>
              <a:rPr lang="en-US" dirty="0" err="1"/>
              <a:t>thứ</a:t>
            </a:r>
            <a:r>
              <a:rPr lang="en-US" dirty="0"/>
              <a:t> 1 :</a:t>
            </a:r>
            <a:endParaRPr lang="en-US" b="1" dirty="0"/>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5776537" y="1947920"/>
            <a:ext cx="4828540" cy="3161665"/>
          </a:xfrm>
          <a:prstGeom prst="rect">
            <a:avLst/>
          </a:prstGeom>
        </p:spPr>
      </p:pic>
    </p:spTree>
    <p:extLst>
      <p:ext uri="{BB962C8B-B14F-4D97-AF65-F5344CB8AC3E}">
        <p14:creationId xmlns:p14="http://schemas.microsoft.com/office/powerpoint/2010/main" val="148752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tỏ</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kẽ</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241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11622" y="459571"/>
            <a:ext cx="5327099"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Thống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kế</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cảm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xúc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dirty="0">
                <a:latin typeface="Times New Roman" panose="02020603050405020304" pitchFamily="18" charset="0"/>
                <a:ea typeface="Times New Roman" panose="02020603050405020304" pitchFamily="18" charset="0"/>
              </a:rPr>
              <a:t>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12193" y="236394"/>
            <a:ext cx="3900805" cy="3400425"/>
          </a:xfrm>
          <a:prstGeom prst="rect">
            <a:avLst/>
          </a:prstGeom>
        </p:spPr>
      </p:pic>
      <p:sp>
        <p:nvSpPr>
          <p:cNvPr id="6" name="Rectangle 5"/>
          <p:cNvSpPr/>
          <p:nvPr/>
        </p:nvSpPr>
        <p:spPr>
          <a:xfrm>
            <a:off x="5290372" y="2316125"/>
            <a:ext cx="6096000" cy="646331"/>
          </a:xfrm>
          <a:prstGeom prst="rect">
            <a:avLst/>
          </a:prstGeom>
        </p:spPr>
        <p:txBody>
          <a:bodyPr>
            <a:spAutoFit/>
          </a:bodyPr>
          <a:lstStyle/>
          <a:p>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chuyển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cảm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xúc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thành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số</a:t>
            </a:r>
            <a:r>
              <a:rPr lang="en-US" dirty="0">
                <a:latin typeface="Times New Roman" panose="02020603050405020304" pitchFamily="18" charset="0"/>
                <a:ea typeface="Times New Roman" panose="02020603050405020304" pitchFamily="18" charset="0"/>
              </a:rPr>
              <a:t> , </a:t>
            </a:r>
            <a:r>
              <a:rPr lang="en-US" dirty="0" err="1">
                <a:latin typeface="Times New Roman" panose="02020603050405020304" pitchFamily="18" charset="0"/>
                <a:ea typeface="Times New Roman" panose="02020603050405020304" pitchFamily="18" charset="0"/>
              </a:rPr>
              <a:t>đồng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xóa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bỏ</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stopwords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dấu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câu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comments </a:t>
            </a:r>
            <a:endParaRPr lang="en-US" dirty="0"/>
          </a:p>
        </p:txBody>
      </p:sp>
      <p:pic>
        <p:nvPicPr>
          <p:cNvPr id="7" name="Picture 6"/>
          <p:cNvPicPr/>
          <p:nvPr/>
        </p:nvPicPr>
        <p:blipFill>
          <a:blip r:embed="rId3"/>
          <a:stretch>
            <a:fillRect/>
          </a:stretch>
        </p:blipFill>
        <p:spPr>
          <a:xfrm>
            <a:off x="5442454" y="3286154"/>
            <a:ext cx="5791835" cy="2580005"/>
          </a:xfrm>
          <a:prstGeom prst="rect">
            <a:avLst/>
          </a:prstGeom>
        </p:spPr>
      </p:pic>
    </p:spTree>
    <p:extLst>
      <p:ext uri="{BB962C8B-B14F-4D97-AF65-F5344CB8AC3E}">
        <p14:creationId xmlns:p14="http://schemas.microsoft.com/office/powerpoint/2010/main" val="3691858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573" y="203558"/>
            <a:ext cx="6811272" cy="1841374"/>
          </a:xfrm>
        </p:spPr>
        <p:txBody>
          <a:bodyPr/>
          <a:lstStyle/>
          <a:p>
            <a:r>
              <a:rPr lang="en-US" dirty="0" err="1"/>
              <a:t>Chúng</a:t>
            </a:r>
            <a:r>
              <a:rPr lang="en-US" dirty="0"/>
              <a:t> ta </a:t>
            </a:r>
            <a:r>
              <a:rPr lang="en-US" dirty="0" err="1"/>
              <a:t>sẽ</a:t>
            </a:r>
            <a:r>
              <a:rPr lang="en-US" dirty="0"/>
              <a:t> </a:t>
            </a:r>
            <a:r>
              <a:rPr lang="en-US" dirty="0" err="1"/>
              <a:t>phân</a:t>
            </a:r>
            <a:r>
              <a:rPr lang="en-US" dirty="0"/>
              <a:t> chia </a:t>
            </a:r>
            <a:r>
              <a:rPr lang="en-US" dirty="0" err="1"/>
              <a:t>dữ</a:t>
            </a:r>
            <a:r>
              <a:rPr lang="en-US" dirty="0"/>
              <a:t> </a:t>
            </a:r>
            <a:r>
              <a:rPr lang="en-US" dirty="0" err="1"/>
              <a:t>liệu</a:t>
            </a:r>
            <a:r>
              <a:rPr lang="en-US" dirty="0"/>
              <a:t> </a:t>
            </a:r>
            <a:r>
              <a:rPr lang="en-US" dirty="0" err="1"/>
              <a:t>thành</a:t>
            </a:r>
            <a:r>
              <a:rPr lang="en-US" dirty="0"/>
              <a:t> 2 </a:t>
            </a:r>
            <a:r>
              <a:rPr lang="en-US" dirty="0" err="1"/>
              <a:t>phần</a:t>
            </a:r>
            <a:r>
              <a:rPr lang="en-US" dirty="0"/>
              <a:t> : </a:t>
            </a:r>
            <a:r>
              <a:rPr lang="en-US" dirty="0" err="1"/>
              <a:t>Nhãn</a:t>
            </a:r>
            <a:r>
              <a:rPr lang="en-US" dirty="0"/>
              <a:t> </a:t>
            </a:r>
            <a:r>
              <a:rPr lang="en-US" dirty="0" err="1"/>
              <a:t>cảm</a:t>
            </a:r>
            <a:r>
              <a:rPr lang="en-US" dirty="0"/>
              <a:t> </a:t>
            </a:r>
            <a:r>
              <a:rPr lang="en-US" dirty="0" err="1"/>
              <a:t>xúc</a:t>
            </a:r>
            <a:r>
              <a:rPr lang="en-US" dirty="0"/>
              <a:t> </a:t>
            </a:r>
            <a:r>
              <a:rPr lang="en-US" dirty="0" err="1"/>
              <a:t>và</a:t>
            </a:r>
            <a:r>
              <a:rPr lang="en-US" dirty="0"/>
              <a:t> </a:t>
            </a:r>
            <a:r>
              <a:rPr lang="en-US" dirty="0" err="1"/>
              <a:t>bình</a:t>
            </a:r>
            <a:r>
              <a:rPr lang="en-US" dirty="0"/>
              <a:t> </a:t>
            </a:r>
            <a:r>
              <a:rPr lang="en-US" dirty="0" err="1"/>
              <a:t>luận</a:t>
            </a:r>
            <a:endParaRPr lang="en-US" b="1" dirty="0"/>
          </a:p>
          <a:p>
            <a:r>
              <a:rPr lang="en-US" dirty="0" err="1"/>
              <a:t>Sau</a:t>
            </a:r>
            <a:r>
              <a:rPr lang="en-US" dirty="0"/>
              <a:t> </a:t>
            </a:r>
            <a:r>
              <a:rPr lang="en-US" dirty="0" err="1"/>
              <a:t>đó</a:t>
            </a:r>
            <a:r>
              <a:rPr lang="en-US" dirty="0"/>
              <a:t> </a:t>
            </a:r>
            <a:r>
              <a:rPr lang="en-US" dirty="0" err="1"/>
              <a:t>chúng</a:t>
            </a:r>
            <a:r>
              <a:rPr lang="en-US" dirty="0"/>
              <a:t> ta </a:t>
            </a:r>
            <a:r>
              <a:rPr lang="en-US" dirty="0" err="1"/>
              <a:t>sẽ</a:t>
            </a:r>
            <a:r>
              <a:rPr lang="en-US" dirty="0"/>
              <a:t> </a:t>
            </a:r>
            <a:r>
              <a:rPr lang="en-US" dirty="0" err="1"/>
              <a:t>chuyển</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bình</a:t>
            </a:r>
            <a:r>
              <a:rPr lang="en-US" dirty="0"/>
              <a:t> </a:t>
            </a:r>
            <a:r>
              <a:rPr lang="en-US" dirty="0" err="1"/>
              <a:t>luận</a:t>
            </a:r>
            <a:r>
              <a:rPr lang="en-US" dirty="0"/>
              <a:t> </a:t>
            </a:r>
            <a:r>
              <a:rPr lang="en-US" dirty="0" err="1"/>
              <a:t>về</a:t>
            </a:r>
            <a:r>
              <a:rPr lang="en-US" dirty="0"/>
              <a:t> </a:t>
            </a:r>
            <a:r>
              <a:rPr lang="en-US" dirty="0" err="1"/>
              <a:t>dạng</a:t>
            </a:r>
            <a:r>
              <a:rPr lang="en-US" dirty="0"/>
              <a:t> </a:t>
            </a:r>
            <a:r>
              <a:rPr lang="en-US" dirty="0" err="1"/>
              <a:t>các</a:t>
            </a:r>
            <a:r>
              <a:rPr lang="en-US" dirty="0"/>
              <a:t> vector </a:t>
            </a:r>
            <a:r>
              <a:rPr lang="en-US" dirty="0" err="1"/>
              <a:t>bằng</a:t>
            </a:r>
            <a:r>
              <a:rPr lang="en-US" dirty="0"/>
              <a:t> </a:t>
            </a:r>
            <a:r>
              <a:rPr lang="en-US" dirty="0" err="1"/>
              <a:t>phương</a:t>
            </a:r>
            <a:r>
              <a:rPr lang="en-US" dirty="0"/>
              <a:t> </a:t>
            </a:r>
            <a:r>
              <a:rPr lang="en-US" dirty="0" err="1"/>
              <a:t>thức</a:t>
            </a:r>
            <a:r>
              <a:rPr lang="en-US" dirty="0"/>
              <a:t> </a:t>
            </a:r>
            <a:r>
              <a:rPr lang="en-US" dirty="0" err="1"/>
              <a:t>CountVectorizer</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7996845" y="331614"/>
            <a:ext cx="4057015" cy="1390015"/>
          </a:xfrm>
          <a:prstGeom prst="rect">
            <a:avLst/>
          </a:prstGeom>
        </p:spPr>
      </p:pic>
      <p:sp>
        <p:nvSpPr>
          <p:cNvPr id="5" name="Rectangle 4"/>
          <p:cNvSpPr/>
          <p:nvPr/>
        </p:nvSpPr>
        <p:spPr>
          <a:xfrm>
            <a:off x="1003068" y="3499350"/>
            <a:ext cx="6096000" cy="923330"/>
          </a:xfrm>
          <a:prstGeom prst="rect">
            <a:avLst/>
          </a:prstGeom>
        </p:spPr>
        <p:txBody>
          <a:bodyPr>
            <a:spAutoFit/>
          </a:bodyPr>
          <a:lstStyle/>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 model Logistic Regression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test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 </a:t>
            </a:r>
            <a:endParaRPr lang="en-US" b="1"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3"/>
          <a:stretch>
            <a:fillRect/>
          </a:stretch>
        </p:blipFill>
        <p:spPr>
          <a:xfrm>
            <a:off x="7218160" y="2299594"/>
            <a:ext cx="4189730" cy="3705225"/>
          </a:xfrm>
          <a:prstGeom prst="rect">
            <a:avLst/>
          </a:prstGeom>
        </p:spPr>
      </p:pic>
    </p:spTree>
    <p:extLst>
      <p:ext uri="{BB962C8B-B14F-4D97-AF65-F5344CB8AC3E}">
        <p14:creationId xmlns:p14="http://schemas.microsoft.com/office/powerpoint/2010/main" val="4285176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497" y="0"/>
            <a:ext cx="10834255" cy="1754326"/>
          </a:xfrm>
          <a:prstGeom prst="rect">
            <a:avLst/>
          </a:prstGeom>
        </p:spPr>
        <p:txBody>
          <a:bodyPr wrap="square">
            <a:spAutoFit/>
          </a:bodyPr>
          <a:lstStyle/>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Vì</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cảm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xúc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trung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vào</a:t>
            </a:r>
            <a:r>
              <a:rPr lang="en-US" dirty="0">
                <a:latin typeface="Times New Roman" panose="02020603050405020304" pitchFamily="18" charset="0"/>
                <a:ea typeface="Times New Roman" panose="02020603050405020304" pitchFamily="18" charset="0"/>
              </a:rPr>
              <a:t> Enjoyment (28) , Disgust (27)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Other (32) </a:t>
            </a:r>
            <a:r>
              <a:rPr lang="en-US" dirty="0" err="1">
                <a:latin typeface="Times New Roman" panose="02020603050405020304" pitchFamily="18" charset="0"/>
                <a:ea typeface="Times New Roman" panose="02020603050405020304" pitchFamily="18" charset="0"/>
              </a:rPr>
              <a:t>nên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model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cao</a:t>
            </a:r>
            <a:r>
              <a:rPr lang="en-US" dirty="0">
                <a:latin typeface="Times New Roman" panose="02020603050405020304" pitchFamily="18" charset="0"/>
                <a:ea typeface="Times New Roman" panose="02020603050405020304" pitchFamily="18" charset="0"/>
              </a:rPr>
              <a:t> – </a:t>
            </a:r>
            <a:r>
              <a:rPr lang="en-US" b="1" dirty="0">
                <a:latin typeface="Times New Roman" panose="02020603050405020304" pitchFamily="18" charset="0"/>
                <a:ea typeface="Times New Roman" panose="02020603050405020304" pitchFamily="18" charset="0"/>
              </a:rPr>
              <a:t>99</a:t>
            </a:r>
            <a:r>
              <a:rPr lang="en-US" b="1" dirty="0" smtClean="0">
                <a:latin typeface="Times New Roman" panose="02020603050405020304" pitchFamily="18" charset="0"/>
                <a:ea typeface="Times New Roman" panose="02020603050405020304" pitchFamily="18" charset="0"/>
              </a:rPr>
              <a:t>%</a:t>
            </a:r>
          </a:p>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Tương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chúng</a:t>
            </a:r>
            <a:r>
              <a:rPr lang="en-US" dirty="0">
                <a:latin typeface="Times New Roman" panose="02020603050405020304" pitchFamily="18" charset="0"/>
                <a:ea typeface="Times New Roman" panose="02020603050405020304" pitchFamily="18" charset="0"/>
              </a:rPr>
              <a:t> ta </a:t>
            </a:r>
            <a:r>
              <a:rPr lang="en-US" dirty="0" err="1">
                <a:latin typeface="Times New Roman" panose="02020603050405020304" pitchFamily="18" charset="0"/>
                <a:ea typeface="Times New Roman" panose="02020603050405020304" pitchFamily="18" charset="0"/>
              </a:rPr>
              <a:t>sẽ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thử</a:t>
            </a:r>
            <a:r>
              <a:rPr lang="en-US" dirty="0">
                <a:latin typeface="Times New Roman" panose="02020603050405020304" pitchFamily="18" charset="0"/>
                <a:ea typeface="Times New Roman" panose="02020603050405020304" pitchFamily="18" charset="0"/>
              </a:rPr>
              <a:t> test </a:t>
            </a:r>
            <a:r>
              <a:rPr lang="en-US" dirty="0" err="1">
                <a:latin typeface="Times New Roman" panose="02020603050405020304" pitchFamily="18" charset="0"/>
                <a:ea typeface="Times New Roman" panose="02020603050405020304" pitchFamily="18" charset="0"/>
              </a:rPr>
              <a:t>với</a:t>
            </a:r>
            <a:r>
              <a:rPr lang="en-US" dirty="0">
                <a:latin typeface="Times New Roman" panose="02020603050405020304" pitchFamily="18" charset="0"/>
                <a:ea typeface="Times New Roman" panose="02020603050405020304" pitchFamily="18" charset="0"/>
              </a:rPr>
              <a:t> model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cao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thứ</a:t>
            </a:r>
            <a:r>
              <a:rPr lang="en-US" dirty="0">
                <a:latin typeface="Times New Roman" panose="02020603050405020304" pitchFamily="18" charset="0"/>
                <a:ea typeface="Times New Roman" panose="02020603050405020304" pitchFamily="18" charset="0"/>
              </a:rPr>
              <a:t> 2 ( SVM – </a:t>
            </a:r>
            <a:r>
              <a:rPr lang="en-US" dirty="0" err="1">
                <a:latin typeface="Times New Roman" panose="02020603050405020304" pitchFamily="18" charset="0"/>
                <a:ea typeface="Times New Roman" panose="02020603050405020304" pitchFamily="18" charset="0"/>
              </a:rPr>
              <a:t>TfidfVectorizer</a:t>
            </a:r>
            <a:r>
              <a:rPr lang="en-US" dirty="0">
                <a:latin typeface="Times New Roman" panose="02020603050405020304" pitchFamily="18" charset="0"/>
                <a:ea typeface="Times New Roman" panose="02020603050405020304" pitchFamily="18" charset="0"/>
              </a:rPr>
              <a:t> ) :</a:t>
            </a:r>
            <a:endParaRPr lang="en-US" b="1" dirty="0">
              <a:latin typeface="Times New Roman" panose="02020603050405020304" pitchFamily="18" charset="0"/>
              <a:ea typeface="Times New Roman" panose="02020603050405020304" pitchFamily="18" charset="0"/>
            </a:endParaRPr>
          </a:p>
          <a:p>
            <a:pPr>
              <a:lnSpc>
                <a:spcPct val="150000"/>
              </a:lnSpc>
              <a:tabLst>
                <a:tab pos="4050665" algn="ctr"/>
              </a:tabLst>
            </a:pPr>
            <a:endParaRPr lang="en-US" b="1" dirty="0">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451657" y="1342575"/>
            <a:ext cx="4785361" cy="4609338"/>
          </a:xfrm>
          <a:prstGeom prst="rect">
            <a:avLst/>
          </a:prstGeom>
        </p:spPr>
      </p:pic>
      <p:sp>
        <p:nvSpPr>
          <p:cNvPr id="5" name="Rectangle 4"/>
          <p:cNvSpPr/>
          <p:nvPr/>
        </p:nvSpPr>
        <p:spPr>
          <a:xfrm>
            <a:off x="5741324" y="2077942"/>
            <a:ext cx="6096000" cy="1338828"/>
          </a:xfrm>
          <a:prstGeom prst="rect">
            <a:avLst/>
          </a:prstGeom>
        </p:spPr>
        <p:txBody>
          <a:bodyPr>
            <a:spAutoFit/>
          </a:bodyPr>
          <a:lstStyle/>
          <a:p>
            <a:pPr>
              <a:lnSpc>
                <a:spcPct val="150000"/>
              </a:lnSpc>
              <a:tabLst>
                <a:tab pos="4050665" algn="ctr"/>
              </a:tabLst>
            </a:pPr>
            <a:r>
              <a:rPr lang="en-US" dirty="0">
                <a:latin typeface="Times New Roman" panose="02020603050405020304" pitchFamily="18" charset="0"/>
                <a:ea typeface="Times New Roman" panose="02020603050405020304" pitchFamily="18" charset="0"/>
              </a:rPr>
              <a:t>Theo </a:t>
            </a:r>
            <a:r>
              <a:rPr lang="en-US" dirty="0" err="1">
                <a:latin typeface="Times New Roman" panose="02020603050405020304" pitchFamily="18" charset="0"/>
                <a:ea typeface="Times New Roman" panose="02020603050405020304" pitchFamily="18" charset="0"/>
              </a:rPr>
              <a:t>báo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cáo</a:t>
            </a:r>
            <a:r>
              <a:rPr lang="en-US" dirty="0">
                <a:latin typeface="Times New Roman" panose="02020603050405020304" pitchFamily="18" charset="0"/>
                <a:ea typeface="Times New Roman" panose="02020603050405020304" pitchFamily="18" charset="0"/>
              </a:rPr>
              <a:t> ta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thấy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2-Anger , 3</a:t>
            </a:r>
            <a:r>
              <a:rPr lang="en-US" b="1"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Surprise , 2-Sadness </a:t>
            </a:r>
            <a:r>
              <a:rPr lang="en-US" dirty="0" err="1">
                <a:latin typeface="Times New Roman" panose="02020603050405020304" pitchFamily="18" charset="0"/>
                <a:ea typeface="Times New Roman" panose="02020603050405020304" pitchFamily="18" charset="0"/>
              </a:rPr>
              <a:t>mà</a:t>
            </a:r>
            <a:r>
              <a:rPr lang="en-US" dirty="0">
                <a:latin typeface="Times New Roman" panose="02020603050405020304" pitchFamily="18" charset="0"/>
                <a:ea typeface="Times New Roman" panose="02020603050405020304" pitchFamily="18" charset="0"/>
              </a:rPr>
              <a:t> model </a:t>
            </a:r>
            <a:r>
              <a:rPr lang="en-US" dirty="0" err="1">
                <a:latin typeface="Times New Roman" panose="02020603050405020304" pitchFamily="18" charset="0"/>
                <a:ea typeface="Times New Roman" panose="02020603050405020304" pitchFamily="18" charset="0"/>
              </a:rPr>
              <a:t>dự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đoán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Vì</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vậy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model </a:t>
            </a:r>
            <a:r>
              <a:rPr lang="en-US" dirty="0" err="1">
                <a:latin typeface="Times New Roman" panose="02020603050405020304" pitchFamily="18" charset="0"/>
                <a:ea typeface="Times New Roman" panose="02020603050405020304" pitchFamily="18" charset="0"/>
              </a:rPr>
              <a:t>này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chỉ</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đạt</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93%</a:t>
            </a:r>
          </a:p>
        </p:txBody>
      </p:sp>
    </p:spTree>
    <p:extLst>
      <p:ext uri="{BB962C8B-B14F-4D97-AF65-F5344CB8AC3E}">
        <p14:creationId xmlns:p14="http://schemas.microsoft.com/office/powerpoint/2010/main" val="1332209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683" y="346009"/>
            <a:ext cx="6096000" cy="646331"/>
          </a:xfrm>
          <a:prstGeom prst="rect">
            <a:avLst/>
          </a:prstGeom>
        </p:spPr>
        <p:txBody>
          <a:bodyPr>
            <a:spAutoFit/>
          </a:bodyPr>
          <a:lstStyle/>
          <a:p>
            <a:r>
              <a:rPr lang="en-US" dirty="0" err="1">
                <a:latin typeface="Times New Roman" panose="02020603050405020304" pitchFamily="18" charset="0"/>
                <a:ea typeface="Times New Roman" panose="02020603050405020304" pitchFamily="18" charset="0"/>
              </a:rPr>
              <a:t>Tương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tự</a:t>
            </a:r>
            <a:r>
              <a:rPr lang="en-US" dirty="0">
                <a:latin typeface="Times New Roman" panose="02020603050405020304" pitchFamily="18" charset="0"/>
                <a:ea typeface="Times New Roman" panose="02020603050405020304" pitchFamily="18" charset="0"/>
              </a:rPr>
              <a:t> ở File </a:t>
            </a:r>
            <a:r>
              <a:rPr lang="en-US" dirty="0" err="1">
                <a:latin typeface="Times New Roman" panose="02020603050405020304" pitchFamily="18" charset="0"/>
                <a:ea typeface="Times New Roman" panose="02020603050405020304" pitchFamily="18" charset="0"/>
              </a:rPr>
              <a:t>thứ</a:t>
            </a:r>
            <a:r>
              <a:rPr lang="en-US" dirty="0">
                <a:latin typeface="Times New Roman" panose="02020603050405020304" pitchFamily="18" charset="0"/>
                <a:ea typeface="Times New Roman" panose="02020603050405020304" pitchFamily="18" charset="0"/>
              </a:rPr>
              <a:t> 2 , </a:t>
            </a:r>
            <a:r>
              <a:rPr lang="en-US" dirty="0" err="1">
                <a:latin typeface="Times New Roman" panose="02020603050405020304" pitchFamily="18" charset="0"/>
                <a:ea typeface="Times New Roman" panose="02020603050405020304" pitchFamily="18" charset="0"/>
              </a:rPr>
              <a:t>chúng</a:t>
            </a:r>
            <a:r>
              <a:rPr lang="en-US" dirty="0">
                <a:latin typeface="Times New Roman" panose="02020603050405020304" pitchFamily="18" charset="0"/>
                <a:ea typeface="Times New Roman" panose="02020603050405020304" pitchFamily="18" charset="0"/>
              </a:rPr>
              <a:t> ta </a:t>
            </a:r>
            <a:r>
              <a:rPr lang="en-US" dirty="0" err="1">
                <a:latin typeface="Times New Roman" panose="02020603050405020304" pitchFamily="18" charset="0"/>
                <a:ea typeface="Times New Roman" panose="02020603050405020304" pitchFamily="18" charset="0"/>
              </a:rPr>
              <a:t>sẽ</a:t>
            </a:r>
            <a:r>
              <a:rPr lang="en-US" dirty="0">
                <a:latin typeface="Times New Roman" panose="02020603050405020304" pitchFamily="18" charset="0"/>
                <a:ea typeface="Times New Roman" panose="02020603050405020304" pitchFamily="18" charset="0"/>
              </a:rPr>
              <a:t> crawl </a:t>
            </a:r>
            <a:r>
              <a:rPr lang="en-US" dirty="0" err="1">
                <a:latin typeface="Times New Roman" panose="02020603050405020304" pitchFamily="18" charset="0"/>
                <a:ea typeface="Times New Roman" panose="02020603050405020304" pitchFamily="18" charset="0"/>
              </a:rPr>
              <a:t>commets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về</a:t>
            </a:r>
            <a:r>
              <a:rPr lang="en-US" dirty="0">
                <a:latin typeface="Times New Roman" panose="02020603050405020304" pitchFamily="18" charset="0"/>
                <a:ea typeface="Times New Roman" panose="02020603050405020304" pitchFamily="18" charset="0"/>
              </a:rPr>
              <a:t> video reviews </a:t>
            </a:r>
            <a:r>
              <a:rPr lang="en-US" dirty="0" err="1">
                <a:latin typeface="Times New Roman" panose="02020603050405020304" pitchFamily="18" charset="0"/>
                <a:ea typeface="Times New Roman" panose="02020603050405020304" pitchFamily="18" charset="0"/>
              </a:rPr>
              <a:t>phim</a:t>
            </a:r>
            <a:r>
              <a:rPr lang="en-US" dirty="0">
                <a:latin typeface="Times New Roman" panose="02020603050405020304" pitchFamily="18" charset="0"/>
                <a:ea typeface="Times New Roman" panose="02020603050405020304" pitchFamily="18" charset="0"/>
              </a:rPr>
              <a:t> ma Chucky </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76398" y="1247948"/>
            <a:ext cx="3257550" cy="2400300"/>
          </a:xfrm>
          <a:prstGeom prst="rect">
            <a:avLst/>
          </a:prstGeom>
        </p:spPr>
      </p:pic>
      <p:sp>
        <p:nvSpPr>
          <p:cNvPr id="5" name="Rectangle 4"/>
          <p:cNvSpPr/>
          <p:nvPr/>
        </p:nvSpPr>
        <p:spPr>
          <a:xfrm>
            <a:off x="2678398" y="4748938"/>
            <a:ext cx="4038285"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cảm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xúc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như</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sau</a:t>
            </a:r>
            <a:r>
              <a:rPr lang="en-US" dirty="0">
                <a:latin typeface="Times New Roman" panose="02020603050405020304" pitchFamily="18" charset="0"/>
                <a:ea typeface="Times New Roman" panose="02020603050405020304" pitchFamily="18" charset="0"/>
              </a:rPr>
              <a:t> </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322589" y="2084676"/>
            <a:ext cx="3881120" cy="3686175"/>
          </a:xfrm>
          <a:prstGeom prst="rect">
            <a:avLst/>
          </a:prstGeom>
        </p:spPr>
      </p:pic>
    </p:spTree>
    <p:extLst>
      <p:ext uri="{BB962C8B-B14F-4D97-AF65-F5344CB8AC3E}">
        <p14:creationId xmlns:p14="http://schemas.microsoft.com/office/powerpoint/2010/main" val="2631428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6937" y="307262"/>
            <a:ext cx="8739447" cy="507831"/>
          </a:xfrm>
          <a:prstGeom prst="rect">
            <a:avLst/>
          </a:prstGeom>
        </p:spPr>
        <p:txBody>
          <a:bodyPr wrap="square">
            <a:spAutoFit/>
          </a:bodyPr>
          <a:lstStyle/>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Tương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tự</a:t>
            </a:r>
            <a:r>
              <a:rPr lang="en-US" dirty="0">
                <a:latin typeface="Times New Roman" panose="02020603050405020304" pitchFamily="18" charset="0"/>
                <a:ea typeface="Times New Roman" panose="02020603050405020304" pitchFamily="18" charset="0"/>
              </a:rPr>
              <a:t> ở File 1 </a:t>
            </a:r>
            <a:r>
              <a:rPr lang="en-US" dirty="0" err="1">
                <a:latin typeface="Times New Roman" panose="02020603050405020304" pitchFamily="18" charset="0"/>
                <a:ea typeface="Times New Roman" panose="02020603050405020304" pitchFamily="18" charset="0"/>
              </a:rPr>
              <a:t>chúng</a:t>
            </a:r>
            <a:r>
              <a:rPr lang="en-US" dirty="0">
                <a:latin typeface="Times New Roman" panose="02020603050405020304" pitchFamily="18" charset="0"/>
                <a:ea typeface="Times New Roman" panose="02020603050405020304" pitchFamily="18" charset="0"/>
              </a:rPr>
              <a:t> ta </a:t>
            </a:r>
            <a:r>
              <a:rPr lang="en-US" dirty="0" err="1">
                <a:latin typeface="Times New Roman" panose="02020603050405020304" pitchFamily="18" charset="0"/>
                <a:ea typeface="Times New Roman" panose="02020603050405020304" pitchFamily="18" charset="0"/>
              </a:rPr>
              <a:t>cũng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tiền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chia data :</a:t>
            </a:r>
            <a:endParaRPr lang="en-US" b="1" dirty="0">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86937" y="1085590"/>
            <a:ext cx="4524896" cy="2522134"/>
          </a:xfrm>
          <a:prstGeom prst="rect">
            <a:avLst/>
          </a:prstGeom>
        </p:spPr>
      </p:pic>
      <p:sp>
        <p:nvSpPr>
          <p:cNvPr id="4" name="Rectangle 3"/>
          <p:cNvSpPr/>
          <p:nvPr/>
        </p:nvSpPr>
        <p:spPr>
          <a:xfrm>
            <a:off x="6478384" y="1168272"/>
            <a:ext cx="6096000" cy="1289071"/>
          </a:xfrm>
          <a:prstGeom prst="rect">
            <a:avLst/>
          </a:prstGeom>
        </p:spPr>
        <p:txBody>
          <a:bodyPr>
            <a:spAutoFit/>
          </a:bodyPr>
          <a:lstStyle/>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đoán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model Logistic Regression – </a:t>
            </a:r>
            <a:r>
              <a:rPr lang="en-US" dirty="0" err="1">
                <a:latin typeface="Times New Roman" panose="02020603050405020304" pitchFamily="18" charset="0"/>
                <a:ea typeface="Times New Roman" panose="02020603050405020304" pitchFamily="18" charset="0"/>
              </a:rPr>
              <a:t>CountVectorizer</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a:t>
            </a:r>
            <a:endParaRPr lang="en-US" b="1" dirty="0"/>
          </a:p>
          <a:p>
            <a:pPr>
              <a:lnSpc>
                <a:spcPct val="150000"/>
              </a:lnSpc>
              <a:tabLst>
                <a:tab pos="4050665" algn="ctr"/>
              </a:tabLst>
            </a:pPr>
            <a:endParaRPr lang="en-US" b="1" dirty="0">
              <a:latin typeface="Times New Roman" panose="02020603050405020304" pitchFamily="18" charset="0"/>
              <a:ea typeface="Times New Roman" panose="02020603050405020304" pitchFamily="18" charset="0"/>
            </a:endParaRPr>
          </a:p>
        </p:txBody>
      </p:sp>
      <p:sp>
        <p:nvSpPr>
          <p:cNvPr id="5" name="Rectangle 4"/>
          <p:cNvSpPr/>
          <p:nvPr/>
        </p:nvSpPr>
        <p:spPr>
          <a:xfrm>
            <a:off x="6478384" y="2092741"/>
            <a:ext cx="2678938" cy="507831"/>
          </a:xfrm>
          <a:prstGeom prst="rect">
            <a:avLst/>
          </a:prstGeom>
        </p:spPr>
        <p:txBody>
          <a:bodyPr wrap="none">
            <a:spAutoFit/>
          </a:bodyPr>
          <a:lstStyle/>
          <a:p>
            <a:pPr marL="342900" marR="0" lvl="0" indent="-342900">
              <a:lnSpc>
                <a:spcPct val="150000"/>
              </a:lnSpc>
              <a:spcBef>
                <a:spcPts val="0"/>
              </a:spcBef>
              <a:spcAft>
                <a:spcPts val="0"/>
              </a:spcAft>
              <a:buFont typeface="Wingdings" panose="05000000000000000000" pitchFamily="2" charset="2"/>
              <a:buChar char=""/>
              <a:tabLst>
                <a:tab pos="4050665" algn="ctr"/>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98%.</a:t>
            </a:r>
          </a:p>
        </p:txBody>
      </p:sp>
      <p:pic>
        <p:nvPicPr>
          <p:cNvPr id="6" name="Picture 5"/>
          <p:cNvPicPr/>
          <p:nvPr/>
        </p:nvPicPr>
        <p:blipFill>
          <a:blip r:embed="rId3"/>
          <a:stretch>
            <a:fillRect/>
          </a:stretch>
        </p:blipFill>
        <p:spPr>
          <a:xfrm>
            <a:off x="6621750" y="2810522"/>
            <a:ext cx="4152265" cy="2571115"/>
          </a:xfrm>
          <a:prstGeom prst="rect">
            <a:avLst/>
          </a:prstGeom>
        </p:spPr>
      </p:pic>
    </p:spTree>
    <p:extLst>
      <p:ext uri="{BB962C8B-B14F-4D97-AF65-F5344CB8AC3E}">
        <p14:creationId xmlns:p14="http://schemas.microsoft.com/office/powerpoint/2010/main" val="3141486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2441" y="2036241"/>
            <a:ext cx="4246963" cy="1338828"/>
          </a:xfrm>
          <a:prstGeom prst="rect">
            <a:avLst/>
          </a:prstGeom>
        </p:spPr>
        <p:txBody>
          <a:bodyPr wrap="square">
            <a:spAutoFit/>
          </a:bodyPr>
          <a:lstStyle/>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đoán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SVM – TFIDF </a:t>
            </a:r>
            <a:r>
              <a:rPr lang="en-US" dirty="0" err="1">
                <a:latin typeface="Times New Roman" panose="02020603050405020304" pitchFamily="18" charset="0"/>
                <a:ea typeface="Times New Roman" panose="02020603050405020304" pitchFamily="18" charset="0"/>
              </a:rPr>
              <a:t>Vectorizer</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đạt</a:t>
            </a:r>
            <a:r>
              <a:rPr lang="en-US" dirty="0">
                <a:latin typeface="Times New Roman" panose="02020603050405020304" pitchFamily="18" charset="0"/>
                <a:ea typeface="Times New Roman" panose="02020603050405020304" pitchFamily="18" charset="0"/>
              </a:rPr>
              <a:t> 91%.</a:t>
            </a:r>
            <a:endParaRPr lang="en-US" dirty="0"/>
          </a:p>
          <a:p>
            <a:pPr>
              <a:lnSpc>
                <a:spcPct val="150000"/>
              </a:lnSpc>
              <a:tabLst>
                <a:tab pos="4050665" algn="ctr"/>
              </a:tabLst>
            </a:pPr>
            <a:endParaRPr lang="en-US" b="1"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33885" y="578139"/>
            <a:ext cx="4180840" cy="4504690"/>
          </a:xfrm>
          <a:prstGeom prst="rect">
            <a:avLst/>
          </a:prstGeom>
        </p:spPr>
      </p:pic>
    </p:spTree>
    <p:extLst>
      <p:ext uri="{BB962C8B-B14F-4D97-AF65-F5344CB8AC3E}">
        <p14:creationId xmlns:p14="http://schemas.microsoft.com/office/powerpoint/2010/main" val="2800897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73426" y="1067897"/>
            <a:ext cx="4476115" cy="3209290"/>
          </a:xfrm>
          <a:prstGeom prst="rect">
            <a:avLst/>
          </a:prstGeom>
        </p:spPr>
      </p:pic>
      <p:pic>
        <p:nvPicPr>
          <p:cNvPr id="3" name="Picture 2"/>
          <p:cNvPicPr/>
          <p:nvPr/>
        </p:nvPicPr>
        <p:blipFill>
          <a:blip r:embed="rId3"/>
          <a:stretch>
            <a:fillRect/>
          </a:stretch>
        </p:blipFill>
        <p:spPr>
          <a:xfrm>
            <a:off x="5844251" y="910994"/>
            <a:ext cx="4809490" cy="4237990"/>
          </a:xfrm>
          <a:prstGeom prst="rect">
            <a:avLst/>
          </a:prstGeom>
        </p:spPr>
      </p:pic>
    </p:spTree>
    <p:extLst>
      <p:ext uri="{BB962C8B-B14F-4D97-AF65-F5344CB8AC3E}">
        <p14:creationId xmlns:p14="http://schemas.microsoft.com/office/powerpoint/2010/main" val="3593723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33000" y="389947"/>
            <a:ext cx="4012825" cy="4481311"/>
          </a:xfrm>
          <a:prstGeom prst="rect">
            <a:avLst/>
          </a:prstGeom>
        </p:spPr>
      </p:pic>
      <p:sp>
        <p:nvSpPr>
          <p:cNvPr id="3" name="Rectangle 2"/>
          <p:cNvSpPr/>
          <p:nvPr/>
        </p:nvSpPr>
        <p:spPr>
          <a:xfrm>
            <a:off x="307300" y="5228329"/>
            <a:ext cx="5592237" cy="507831"/>
          </a:xfrm>
          <a:prstGeom prst="rect">
            <a:avLst/>
          </a:prstGeom>
        </p:spPr>
        <p:txBody>
          <a:bodyPr wrap="none">
            <a:spAutoFit/>
          </a:bodyPr>
          <a:lstStyle/>
          <a:p>
            <a:pPr marL="342900" marR="0" lvl="0" indent="-342900">
              <a:lnSpc>
                <a:spcPct val="150000"/>
              </a:lnSpc>
              <a:spcBef>
                <a:spcPts val="0"/>
              </a:spcBef>
              <a:spcAft>
                <a:spcPts val="0"/>
              </a:spcAft>
              <a:buFont typeface="Wingdings" panose="05000000000000000000" pitchFamily="2" charset="2"/>
              <a:buChar char=""/>
              <a:tabLst>
                <a:tab pos="4050665" algn="ctr"/>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94% ( Logistic Regression )</a:t>
            </a:r>
          </a:p>
        </p:txBody>
      </p:sp>
      <p:pic>
        <p:nvPicPr>
          <p:cNvPr id="4" name="Picture 3"/>
          <p:cNvPicPr/>
          <p:nvPr/>
        </p:nvPicPr>
        <p:blipFill>
          <a:blip r:embed="rId3"/>
          <a:stretch>
            <a:fillRect/>
          </a:stretch>
        </p:blipFill>
        <p:spPr>
          <a:xfrm>
            <a:off x="6733193" y="389947"/>
            <a:ext cx="4295140" cy="4533265"/>
          </a:xfrm>
          <a:prstGeom prst="rect">
            <a:avLst/>
          </a:prstGeom>
        </p:spPr>
      </p:pic>
      <p:sp>
        <p:nvSpPr>
          <p:cNvPr id="5" name="Rectangle 4"/>
          <p:cNvSpPr/>
          <p:nvPr/>
        </p:nvSpPr>
        <p:spPr>
          <a:xfrm>
            <a:off x="6733193" y="5228328"/>
            <a:ext cx="4852610" cy="507831"/>
          </a:xfrm>
          <a:prstGeom prst="rect">
            <a:avLst/>
          </a:prstGeom>
        </p:spPr>
        <p:txBody>
          <a:bodyPr wrap="none">
            <a:spAutoFit/>
          </a:bodyPr>
          <a:lstStyle/>
          <a:p>
            <a:pPr marL="342900" marR="0" lvl="0" indent="-342900">
              <a:lnSpc>
                <a:spcPct val="150000"/>
              </a:lnSpc>
              <a:spcBef>
                <a:spcPts val="0"/>
              </a:spcBef>
              <a:spcAft>
                <a:spcPts val="0"/>
              </a:spcAft>
              <a:buFont typeface="Wingdings" panose="05000000000000000000" pitchFamily="2" charset="2"/>
              <a:buChar char=""/>
              <a:tabLst>
                <a:tab pos="4050665" algn="ctr"/>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91% ( SVM model )</a:t>
            </a:r>
          </a:p>
        </p:txBody>
      </p:sp>
    </p:spTree>
    <p:extLst>
      <p:ext uri="{BB962C8B-B14F-4D97-AF65-F5344CB8AC3E}">
        <p14:creationId xmlns:p14="http://schemas.microsoft.com/office/powerpoint/2010/main" val="2868166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2575" y="1828630"/>
            <a:ext cx="5264728" cy="1754326"/>
          </a:xfrm>
          <a:prstGeom prst="rect">
            <a:avLst/>
          </a:prstGeom>
        </p:spPr>
        <p:txBody>
          <a:bodyPr wrap="square">
            <a:spAutoFit/>
          </a:bodyPr>
          <a:lstStyle/>
          <a:p>
            <a:pPr>
              <a:lnSpc>
                <a:spcPct val="150000"/>
              </a:lnSpc>
              <a:tabLst>
                <a:tab pos="4050665" algn="ctr"/>
              </a:tabLst>
            </a:pPr>
            <a:r>
              <a:rPr lang="en-US" b="1" dirty="0" err="1">
                <a:latin typeface="Times New Roman" panose="02020603050405020304" pitchFamily="18" charset="0"/>
                <a:ea typeface="Times New Roman" panose="02020603050405020304" pitchFamily="18" charset="0"/>
              </a:rPr>
              <a:t>Ngoài</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ra</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chúng</a:t>
            </a:r>
            <a:r>
              <a:rPr lang="en-US" b="1" dirty="0">
                <a:latin typeface="Times New Roman" panose="02020603050405020304" pitchFamily="18" charset="0"/>
                <a:ea typeface="Times New Roman" panose="02020603050405020304" pitchFamily="18" charset="0"/>
              </a:rPr>
              <a:t> ta </a:t>
            </a:r>
            <a:r>
              <a:rPr lang="en-US" b="1" dirty="0" err="1">
                <a:latin typeface="Times New Roman" panose="02020603050405020304" pitchFamily="18" charset="0"/>
                <a:ea typeface="Times New Roman" panose="02020603050405020304" pitchFamily="18" charset="0"/>
              </a:rPr>
              <a:t>có</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thể</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sử</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dụng</a:t>
            </a:r>
            <a:r>
              <a:rPr lang="en-US" b="1" dirty="0">
                <a:latin typeface="Times New Roman" panose="02020603050405020304" pitchFamily="18" charset="0"/>
                <a:ea typeface="Times New Roman" panose="02020603050405020304" pitchFamily="18" charset="0"/>
              </a:rPr>
              <a:t> 2 model </a:t>
            </a:r>
            <a:r>
              <a:rPr lang="en-US" b="1" dirty="0" err="1">
                <a:latin typeface="Times New Roman" panose="02020603050405020304" pitchFamily="18" charset="0"/>
                <a:ea typeface="Times New Roman" panose="02020603050405020304" pitchFamily="18" charset="0"/>
              </a:rPr>
              <a:t>trên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để</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dự</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đoán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một</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số</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bình</a:t>
            </a:r>
            <a:r>
              <a:rPr lang="en-US" b="1" dirty="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luận</a:t>
            </a:r>
            <a:endParaRPr lang="en-US" b="1" dirty="0" smtClean="0">
              <a:latin typeface="Times New Roman" panose="02020603050405020304" pitchFamily="18" charset="0"/>
              <a:ea typeface="Times New Roman" panose="02020603050405020304" pitchFamily="18" charset="0"/>
            </a:endParaRPr>
          </a:p>
          <a:p>
            <a:pPr>
              <a:lnSpc>
                <a:spcPct val="150000"/>
              </a:lnSpc>
              <a:tabLst>
                <a:tab pos="4050665" algn="ctr"/>
              </a:tabLst>
            </a:pPr>
            <a:r>
              <a:rPr lang="en-US" dirty="0" err="1">
                <a:latin typeface="Times New Roman" panose="02020603050405020304" pitchFamily="18" charset="0"/>
                <a:ea typeface="Times New Roman" panose="02020603050405020304" pitchFamily="18" charset="0"/>
              </a:rPr>
              <a:t>Hàm</a:t>
            </a:r>
            <a:r>
              <a:rPr lang="en-US" dirty="0">
                <a:latin typeface="Times New Roman" panose="02020603050405020304" pitchFamily="18" charset="0"/>
                <a:ea typeface="Times New Roman" panose="02020603050405020304" pitchFamily="18" charset="0"/>
              </a:rPr>
              <a:t> convert </a:t>
            </a: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về</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từ</a:t>
            </a:r>
            <a:r>
              <a:rPr lang="en-US" dirty="0">
                <a:latin typeface="Times New Roman" panose="02020603050405020304" pitchFamily="18" charset="0"/>
                <a:ea typeface="Times New Roman" panose="02020603050405020304" pitchFamily="18" charset="0"/>
              </a:rPr>
              <a:t> model </a:t>
            </a:r>
            <a:r>
              <a:rPr lang="en-US" dirty="0" err="1">
                <a:latin typeface="Times New Roman" panose="02020603050405020304" pitchFamily="18" charset="0"/>
                <a:ea typeface="Times New Roman" panose="02020603050405020304" pitchFamily="18" charset="0"/>
              </a:rPr>
              <a:t>thành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chữ</a:t>
            </a:r>
            <a:r>
              <a:rPr lang="en-US" dirty="0">
                <a:latin typeface="Times New Roman" panose="02020603050405020304" pitchFamily="18" charset="0"/>
                <a:ea typeface="Times New Roman" panose="02020603050405020304" pitchFamily="18" charset="0"/>
              </a:rPr>
              <a:t> </a:t>
            </a:r>
            <a:endParaRPr lang="en-US" dirty="0"/>
          </a:p>
          <a:p>
            <a:pPr>
              <a:lnSpc>
                <a:spcPct val="150000"/>
              </a:lnSpc>
              <a:tabLst>
                <a:tab pos="4050665" algn="ctr"/>
              </a:tabLst>
            </a:pPr>
            <a:r>
              <a:rPr lang="en-US" b="1" dirty="0" smtClean="0">
                <a:latin typeface="Times New Roman" panose="02020603050405020304" pitchFamily="18" charset="0"/>
                <a:ea typeface="Times New Roman" panose="02020603050405020304" pitchFamily="18" charset="0"/>
              </a:rPr>
              <a:t> </a:t>
            </a:r>
            <a:endParaRPr lang="en-US" b="1" dirty="0">
              <a:latin typeface="Times New Roman" panose="02020603050405020304" pitchFamily="18" charset="0"/>
              <a:ea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18993" y="605848"/>
            <a:ext cx="2009140" cy="4199890"/>
          </a:xfrm>
          <a:prstGeom prst="rect">
            <a:avLst/>
          </a:prstGeom>
        </p:spPr>
      </p:pic>
    </p:spTree>
    <p:extLst>
      <p:ext uri="{BB962C8B-B14F-4D97-AF65-F5344CB8AC3E}">
        <p14:creationId xmlns:p14="http://schemas.microsoft.com/office/powerpoint/2010/main" val="3143568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304" y="720004"/>
            <a:ext cx="3752950"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đoán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câu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bình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luận</a:t>
            </a:r>
            <a:r>
              <a:rPr lang="en-US" dirty="0">
                <a:latin typeface="Times New Roman" panose="02020603050405020304" pitchFamily="18" charset="0"/>
                <a:ea typeface="Times New Roman" panose="02020603050405020304" pitchFamily="18" charset="0"/>
              </a:rPr>
              <a:t> </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46061" y="0"/>
            <a:ext cx="6645939" cy="6079805"/>
          </a:xfrm>
          <a:prstGeom prst="rect">
            <a:avLst/>
          </a:prstGeom>
        </p:spPr>
      </p:pic>
      <p:sp>
        <p:nvSpPr>
          <p:cNvPr id="4" name="Rectangle 3"/>
          <p:cNvSpPr/>
          <p:nvPr/>
        </p:nvSpPr>
        <p:spPr>
          <a:xfrm>
            <a:off x="0" y="2410382"/>
            <a:ext cx="5320145" cy="923330"/>
          </a:xfrm>
          <a:prstGeom prst="rect">
            <a:avLst/>
          </a:prstGeom>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
              <a:tabLst>
                <a:tab pos="4050665" algn="ctr"/>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Model Logistic Regression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hơn</a:t>
            </a:r>
            <a:r>
              <a:rPr lang="en-US" b="1" dirty="0">
                <a:latin typeface="Times New Roman" panose="02020603050405020304" pitchFamily="18" charset="0"/>
                <a:ea typeface="Times New Roman" panose="02020603050405020304" pitchFamily="18" charset="0"/>
                <a:cs typeface="Times New Roman" panose="02020603050405020304" pitchFamily="18" charset="0"/>
              </a:rPr>
              <a:t> SVM model !</a:t>
            </a:r>
          </a:p>
        </p:txBody>
      </p:sp>
    </p:spTree>
    <p:extLst>
      <p:ext uri="{BB962C8B-B14F-4D97-AF65-F5344CB8AC3E}">
        <p14:creationId xmlns:p14="http://schemas.microsoft.com/office/powerpoint/2010/main" val="325540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1.2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Samsung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iPhone)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4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9898" y="2261062"/>
            <a:ext cx="2097049" cy="646331"/>
          </a:xfrm>
          <a:prstGeom prst="rect">
            <a:avLst/>
          </a:prstGeom>
          <a:noFill/>
        </p:spPr>
        <p:txBody>
          <a:bodyPr wrap="none" rtlCol="0">
            <a:spAutoFit/>
          </a:bodyPr>
          <a:lstStyle/>
          <a:p>
            <a:r>
              <a:rPr lang="en-US" sz="3600" dirty="0" smtClean="0">
                <a:solidFill>
                  <a:srgbClr val="FF0000"/>
                </a:solidFill>
              </a:rPr>
              <a:t>THE END</a:t>
            </a:r>
            <a:endParaRPr lang="en-US" sz="3600" dirty="0">
              <a:solidFill>
                <a:srgbClr val="FF0000"/>
              </a:solidFill>
            </a:endParaRPr>
          </a:p>
        </p:txBody>
      </p:sp>
    </p:spTree>
    <p:extLst>
      <p:ext uri="{BB962C8B-B14F-4D97-AF65-F5344CB8AC3E}">
        <p14:creationId xmlns:p14="http://schemas.microsoft.com/office/powerpoint/2010/main" val="23473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51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Sentiment analysis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Machine Learning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 ý hay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 :(, </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41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2.1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3869679"/>
          </a:xfrm>
        </p:spPr>
        <p:txBody>
          <a:bodyPr>
            <a:normAutofit/>
          </a:bodyPr>
          <a:lstStyle/>
          <a:p>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3 video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crawl 100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Disgust (</a:t>
            </a:r>
            <a:r>
              <a:rPr lang="en-US" dirty="0" err="1">
                <a:latin typeface="Times New Roman" panose="02020603050405020304" pitchFamily="18" charset="0"/>
                <a:cs typeface="Times New Roman" panose="02020603050405020304" pitchFamily="18" charset="0"/>
              </a:rPr>
              <a:t>chán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ghét</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Enjoyment(</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Anger (</a:t>
            </a:r>
            <a:r>
              <a:rPr lang="en-US" dirty="0" err="1">
                <a:latin typeface="Times New Roman" panose="02020603050405020304" pitchFamily="18" charset="0"/>
                <a:cs typeface="Times New Roman" panose="02020603050405020304" pitchFamily="18" charset="0"/>
              </a:rPr>
              <a:t>giận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Surprise (</a:t>
            </a:r>
            <a:r>
              <a:rPr lang="en-US" dirty="0" err="1">
                <a:latin typeface="Times New Roman" panose="02020603050405020304" pitchFamily="18" charset="0"/>
                <a:cs typeface="Times New Roman" panose="02020603050405020304" pitchFamily="18" charset="0"/>
              </a:rPr>
              <a:t>ngạc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Sadness (</a:t>
            </a:r>
            <a:r>
              <a:rPr lang="en-US" dirty="0" err="1">
                <a:latin typeface="Times New Roman" panose="02020603050405020304" pitchFamily="18" charset="0"/>
                <a:cs typeface="Times New Roman" panose="02020603050405020304" pitchFamily="18" charset="0"/>
              </a:rPr>
              <a:t>buồn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Fear (</a:t>
            </a:r>
            <a:r>
              <a:rPr lang="en-US" dirty="0" err="1">
                <a:latin typeface="Times New Roman" panose="02020603050405020304" pitchFamily="18" charset="0"/>
                <a:cs typeface="Times New Roman" panose="02020603050405020304" pitchFamily="18" charset="0"/>
              </a:rPr>
              <a:t>sợ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hãi</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Other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16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2 :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validation set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model ( Accuracy, F1-score...)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test set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model ở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3 dataset ở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 Accuracy, F1-score...)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3 datasets.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3583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141</TotalTime>
  <Words>2595</Words>
  <Application>Microsoft Office PowerPoint</Application>
  <PresentationFormat>Widescreen</PresentationFormat>
  <Paragraphs>123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Gill Sans MT</vt:lpstr>
      <vt:lpstr>Times New Roman</vt:lpstr>
      <vt:lpstr>Wingdings</vt:lpstr>
      <vt:lpstr>Gallery</vt:lpstr>
      <vt:lpstr>KHAI THÁC DỮ LIỆU VÀ KHAI PHÁ TRI THỨC</vt:lpstr>
      <vt:lpstr>1 giới thiệu về sentiment analysis</vt:lpstr>
      <vt:lpstr>1.1 phân tích toàn bộ bài đăng/ bài đánh giá hoặc câu</vt:lpstr>
      <vt:lpstr>PowerPoint Presentation</vt:lpstr>
      <vt:lpstr>1.2 Phân tích từng câu từng phần</vt:lpstr>
      <vt:lpstr>PowerPoint Presentation</vt:lpstr>
      <vt:lpstr>PowerPoint Presentation</vt:lpstr>
      <vt:lpstr>2 giải quyết yêu cầu bài toán 2.1 yêu cầu bài toán</vt:lpstr>
      <vt:lpstr>PowerPoint Presentation</vt:lpstr>
      <vt:lpstr>2.2 giải quyết bài toán 2.2.1  Crawl bình luận từ video youtube </vt:lpstr>
      <vt:lpstr>PowerPoint Presentation</vt:lpstr>
      <vt:lpstr>API KEY</vt:lpstr>
      <vt:lpstr>PowerPoint Presentation</vt:lpstr>
      <vt:lpstr>PowerPoint Presentation</vt:lpstr>
      <vt:lpstr>PowerPoint Presentation</vt:lpstr>
      <vt:lpstr>PowerPoint Presentation</vt:lpstr>
      <vt:lpstr>PowerPoint Presentation</vt:lpstr>
      <vt:lpstr>PowerPoint Presentation</vt:lpstr>
      <vt:lpstr>2.2.2 Training Model từ dataset có sẵn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ÁP DỤNG MODel đã training cho dataset ở task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DỮ LIỆU VÀ KHAI PHÁ TRI THỨC</dc:title>
  <dc:creator>Windows User</dc:creator>
  <cp:lastModifiedBy>Windows User</cp:lastModifiedBy>
  <cp:revision>11</cp:revision>
  <dcterms:created xsi:type="dcterms:W3CDTF">2021-05-16T06:04:38Z</dcterms:created>
  <dcterms:modified xsi:type="dcterms:W3CDTF">2021-05-16T08:25:46Z</dcterms:modified>
</cp:coreProperties>
</file>