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6" r:id="rId14"/>
    <p:sldId id="279" r:id="rId15"/>
    <p:sldId id="276" r:id="rId16"/>
    <p:sldId id="278" r:id="rId17"/>
    <p:sldId id="280" r:id="rId18"/>
    <p:sldId id="268" r:id="rId19"/>
    <p:sldId id="277" r:id="rId20"/>
    <p:sldId id="281" r:id="rId21"/>
    <p:sldId id="269" r:id="rId22"/>
    <p:sldId id="282" r:id="rId23"/>
    <p:sldId id="270" r:id="rId24"/>
    <p:sldId id="287" r:id="rId25"/>
    <p:sldId id="271" r:id="rId26"/>
    <p:sldId id="286" r:id="rId27"/>
    <p:sldId id="285" r:id="rId28"/>
    <p:sldId id="284" r:id="rId29"/>
    <p:sldId id="272" r:id="rId30"/>
    <p:sldId id="273" r:id="rId31"/>
    <p:sldId id="267" r:id="rId32"/>
    <p:sldId id="288" r:id="rId33"/>
    <p:sldId id="274" r:id="rId34"/>
    <p:sldId id="289" r:id="rId35"/>
    <p:sldId id="290"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eeplearning.cs.cmu.edu/pdfs/Hochreiter97_lstm.pdf"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arxiv.org/pdf/1406.1078v3.pdf" TargetMode="External"/><Relationship Id="rId2" Type="http://schemas.openxmlformats.org/officeDocument/2006/relationships/hyperlink" Target="ftp://ftp.idsia.ch/pub/juergen/TimeCount-IJCNN2000.pdf"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ichi.pro/vi/phan-tich-cam-xuc-so-sanh-3-cach-tiep-can-pho-bien-naive-bayes-lstm-va-vader-188386384236425" TargetMode="External"/><Relationship Id="rId3" Type="http://schemas.openxmlformats.org/officeDocument/2006/relationships/hyperlink" Target="https://viblo.asia/p/phan-tich-phan-hoi-khach-hang-hieu-qua-voi-machine-learningvietnamese-sentiment-analysis-Eb85opXOK2G" TargetMode="External"/><Relationship Id="rId7" Type="http://schemas.openxmlformats.org/officeDocument/2006/relationships/hyperlink" Target="https://hocjavascript.net/angular/angular-la-gi-uu-diem-va-nhuoc-diem" TargetMode="External"/><Relationship Id="rId2" Type="http://schemas.openxmlformats.org/officeDocument/2006/relationships/hyperlink" Target="https://nguyenvanhieu.vn/phan-loai-van-ban-tieng-viet" TargetMode="External"/><Relationship Id="rId1" Type="http://schemas.openxmlformats.org/officeDocument/2006/relationships/slideLayout" Target="../slideLayouts/slideLayout2.xml"/><Relationship Id="rId6" Type="http://schemas.openxmlformats.org/officeDocument/2006/relationships/hyperlink" Target="https://telehub.vn/tinh-nang-tong-dai/sentiment-analysis" TargetMode="External"/><Relationship Id="rId5" Type="http://schemas.openxmlformats.org/officeDocument/2006/relationships/hyperlink" Target="https://nguyenvanhieu.vn/cach-crawl-du-lieu-web-bang-python/#cac-thu-vien-crawl-du-lieu-trong-python" TargetMode="External"/><Relationship Id="rId10" Type="http://schemas.openxmlformats.org/officeDocument/2006/relationships/hyperlink" Target="http://maitrongnghia.com/2020/04/logistic-regression" TargetMode="External"/><Relationship Id="rId4" Type="http://schemas.openxmlformats.org/officeDocument/2006/relationships/hyperlink" Target="https://github.com/huynhminhtan/thuattoanthongminh" TargetMode="External"/><Relationship Id="rId9" Type="http://schemas.openxmlformats.org/officeDocument/2006/relationships/hyperlink" Target="http://www.noron.vn/post/gioi-thieu-ve-support-vector-machine-trong-machine-learning-40dxtjcmrdye"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statisticssolutions.com/free-resources/directory-of-statistical-analyses/what-is-logistic-regression/" TargetMode="External"/><Relationship Id="rId3" Type="http://schemas.openxmlformats.org/officeDocument/2006/relationships/hyperlink" Target="https://dominhhai.github.io/vi/2017/10/what-is-lstm/" TargetMode="External"/><Relationship Id="rId7" Type="http://schemas.openxmlformats.org/officeDocument/2006/relationships/hyperlink" Target="https://www.analyticsvidhya.com/blog/2021/06/natural-language-processing-sentiment-analysis-using-lstm/" TargetMode="External"/><Relationship Id="rId2" Type="http://schemas.openxmlformats.org/officeDocument/2006/relationships/hyperlink" Target="https://www.academia.edu/25313121/X%C3%82Y_D%E1%BB%B0NG_H%E1%BB%86_TH%E1%BB%90NG_PH%C3%82N_LO%E1%BA%A0I_T%C3%80I_LI%E1%BB%86U_TI%E1%BA%BENG_VI%E1%BB%86T" TargetMode="External"/><Relationship Id="rId1" Type="http://schemas.openxmlformats.org/officeDocument/2006/relationships/slideLayout" Target="../slideLayouts/slideLayout2.xml"/><Relationship Id="rId6" Type="http://schemas.openxmlformats.org/officeDocument/2006/relationships/hyperlink" Target="https://www.youtube.com/watch?v=EawbYWaTP_k" TargetMode="External"/><Relationship Id="rId5" Type="http://schemas.openxmlformats.org/officeDocument/2006/relationships/hyperlink" Target="https://github.com/binhvq/news-corpus#%C4%91%E1%BB%8Bnh-d%E1%BA%A1ng-mongodb-dump" TargetMode="External"/><Relationship Id="rId4" Type="http://schemas.openxmlformats.org/officeDocument/2006/relationships/hyperlink" Target="https://github.com/huynhminhtan/thuattoanthongminh"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DỰ ÁN CÔNG NGHỆ THÔNG TIN 2</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158369" y="3980923"/>
            <a:ext cx="5010445" cy="559656"/>
          </a:xfrm>
        </p:spPr>
        <p:txBody>
          <a:bodyPr>
            <a:normAutofit fontScale="92500"/>
          </a:bodyPr>
          <a:lstStyle/>
          <a:p>
            <a:pPr algn="r"/>
            <a:r>
              <a:rPr lang="en-US" b="1" dirty="0" err="1">
                <a:latin typeface="Times New Roman" panose="02020603050405020304" pitchFamily="18" charset="0"/>
                <a:ea typeface="Times New Roman" panose="02020603050405020304" pitchFamily="18" charset="0"/>
              </a:rPr>
              <a:t>Giảng</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viên</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hướng</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dẫn</a:t>
            </a:r>
            <a:r>
              <a:rPr lang="en-US" b="1" dirty="0">
                <a:latin typeface="Times New Roman" panose="02020603050405020304" pitchFamily="18" charset="0"/>
                <a:ea typeface="Times New Roman" panose="02020603050405020304" pitchFamily="18" charset="0"/>
              </a:rPr>
              <a:t>: PGS-TS Lê Anh </a:t>
            </a:r>
            <a:r>
              <a:rPr lang="en-US" b="1" dirty="0" err="1">
                <a:latin typeface="Times New Roman" panose="02020603050405020304" pitchFamily="18" charset="0"/>
                <a:ea typeface="Times New Roman" panose="02020603050405020304" pitchFamily="18" charset="0"/>
              </a:rPr>
              <a:t>Cường</a:t>
            </a:r>
            <a:endParaRPr lang="en-US" b="1" dirty="0">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665B3AA4-E33C-26BD-7134-6A3D0E83166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599" y="4314432"/>
            <a:ext cx="1042312" cy="575271"/>
          </a:xfrm>
          <a:prstGeom prst="rect">
            <a:avLst/>
          </a:prstGeom>
          <a:noFill/>
          <a:ln>
            <a:noFill/>
          </a:ln>
        </p:spPr>
      </p:pic>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64E0-D0A9-A29C-B41F-A4A2948534CD}"/>
              </a:ext>
            </a:extLst>
          </p:cNvPr>
          <p:cNvSpPr>
            <a:spLocks noGrp="1"/>
          </p:cNvSpPr>
          <p:nvPr>
            <p:ph type="title"/>
          </p:nvPr>
        </p:nvSpPr>
        <p:spPr/>
        <p:txBody>
          <a:bodyPr/>
          <a:lstStyle/>
          <a:p>
            <a:r>
              <a:rPr lang="en-US" dirty="0" err="1">
                <a:solidFill>
                  <a:srgbClr val="0070C0"/>
                </a:solidFill>
                <a:latin typeface="Times New Roman" panose="02020603050405020304" pitchFamily="18" charset="0"/>
                <a:cs typeface="Times New Roman" panose="02020603050405020304" pitchFamily="18" charset="0"/>
              </a:rPr>
              <a:t>Sơ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p>
        </p:txBody>
      </p:sp>
      <p:sp>
        <p:nvSpPr>
          <p:cNvPr id="3" name="Content Placeholder 2">
            <a:extLst>
              <a:ext uri="{FF2B5EF4-FFF2-40B4-BE49-F238E27FC236}">
                <a16:creationId xmlns:a16="http://schemas.microsoft.com/office/drawing/2014/main" id="{69F99743-3E65-DBAD-950C-808E500470C3}"/>
              </a:ext>
            </a:extLst>
          </p:cNvPr>
          <p:cNvSpPr>
            <a:spLocks noGrp="1"/>
          </p:cNvSpPr>
          <p:nvPr>
            <p:ph idx="1"/>
          </p:nvPr>
        </p:nvSpPr>
        <p:spPr/>
        <p:txBody>
          <a:bodyPr>
            <a:normAutofit fontScale="92500" lnSpcReduction="10000"/>
          </a:bodyPr>
          <a:lstStyle/>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Facebook </a:t>
            </a: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lời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Admin: data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facebook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vi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Dataset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6500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:S, :))))), :(((((,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Rác</a:t>
            </a:r>
            <a:r>
              <a:rPr lang="en-US" sz="18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Vấn đề còn tồn tại là viết tắt, chửi bậy, sai chính tả, không viết dấu, nhiều từ mới chưa được update, tiếng l</a:t>
            </a:r>
            <a:r>
              <a:rPr lang="en-US" sz="1800" dirty="0">
                <a:latin typeface="Times New Roman" panose="02020603050405020304" pitchFamily="18" charset="0"/>
                <a:ea typeface="Times New Roman" panose="02020603050405020304" pitchFamily="18" charset="0"/>
              </a:rPr>
              <a:t>ó</a:t>
            </a:r>
            <a:r>
              <a:rPr lang="vi-VN" sz="1800" dirty="0">
                <a:effectLst/>
                <a:latin typeface="Times New Roman" panose="02020603050405020304" pitchFamily="18" charset="0"/>
                <a:ea typeface="Times New Roman" panose="02020603050405020304" pitchFamily="18" charset="0"/>
              </a:rPr>
              <a:t>ng. </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Vấn đề tập trung nghiên cứu: biểu cảm trong câu. Trong dự án lần này chúng em sẽ tập trung phân loại nhãn cho câu đã được xử lý cũng như là áp dụng việc vector hóa từ để nâng cao hiệu quả cho mô hình. Từ đó có thể dự đoán chính xác hơn nhãn cho một câu ngẫu nhiêu được đưa vào ứng dụng.</a:t>
            </a:r>
            <a:endParaRPr lang="en-US" dirty="0"/>
          </a:p>
        </p:txBody>
      </p:sp>
    </p:spTree>
    <p:extLst>
      <p:ext uri="{BB962C8B-B14F-4D97-AF65-F5344CB8AC3E}">
        <p14:creationId xmlns:p14="http://schemas.microsoft.com/office/powerpoint/2010/main" val="139113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D948-0EA7-0B8F-B9BD-462DCD0D5D6B}"/>
              </a:ext>
            </a:extLst>
          </p:cNvPr>
          <p:cNvSpPr>
            <a:spLocks noGrp="1"/>
          </p:cNvSpPr>
          <p:nvPr>
            <p:ph type="title"/>
          </p:nvPr>
        </p:nvSpPr>
        <p:spPr/>
        <p:txBody>
          <a:bodyPr>
            <a:normAutofit/>
          </a:bodyPr>
          <a:lstStyle/>
          <a:p>
            <a:r>
              <a:rPr lang="vi-VN" dirty="0">
                <a:solidFill>
                  <a:srgbClr val="0070C0"/>
                </a:solidFill>
                <a:effectLst/>
                <a:latin typeface="Times New Roman" panose="02020603050405020304" pitchFamily="18" charset="0"/>
                <a:ea typeface="Times New Roman" panose="02020603050405020304" pitchFamily="18" charset="0"/>
              </a:rPr>
              <a:t>Phân loại tài liệu tiếng Việt</a:t>
            </a:r>
            <a:br>
              <a:rPr lang="en-US" dirty="0">
                <a:solidFill>
                  <a:srgbClr val="0070C0"/>
                </a:solidFill>
                <a:effectLst/>
                <a:latin typeface="Times New Roman" panose="02020603050405020304" pitchFamily="18" charset="0"/>
                <a:ea typeface="Times New Roman" panose="02020603050405020304" pitchFamily="18" charset="0"/>
              </a:rPr>
            </a:br>
            <a:r>
              <a:rPr lang="vi-VN" dirty="0">
                <a:solidFill>
                  <a:srgbClr val="0070C0"/>
                </a:solidFill>
                <a:effectLst/>
                <a:latin typeface="Times New Roman" panose="02020603050405020304" pitchFamily="18" charset="0"/>
                <a:ea typeface="Times New Roman" panose="02020603050405020304" pitchFamily="18" charset="0"/>
              </a:rPr>
              <a:t>Trần Thị Thu Thảo và Vũ Thị Chinh</a:t>
            </a:r>
            <a:endParaRPr lang="en-US" dirty="0">
              <a:solidFill>
                <a:srgbClr val="0070C0"/>
              </a:solidFill>
            </a:endParaRPr>
          </a:p>
        </p:txBody>
      </p:sp>
      <p:sp>
        <p:nvSpPr>
          <p:cNvPr id="3" name="Content Placeholder 2">
            <a:extLst>
              <a:ext uri="{FF2B5EF4-FFF2-40B4-BE49-F238E27FC236}">
                <a16:creationId xmlns:a16="http://schemas.microsoft.com/office/drawing/2014/main" id="{114959D4-87CD-F4EC-5C48-291C11AC43AD}"/>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Dataset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khoa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lĩnh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CNTT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a:t>
            </a:r>
          </a:p>
          <a:p>
            <a:endParaRPr lang="en-US"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N-gram,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n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ngưỡng</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2.</a:t>
            </a:r>
          </a:p>
          <a:p>
            <a:endParaRPr lang="en-US"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vector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TF-IDF.</a:t>
            </a:r>
          </a:p>
          <a:p>
            <a:endParaRPr lang="en-US" sz="1800"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stopword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NB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SVM.</a:t>
            </a:r>
          </a:p>
          <a:p>
            <a:endParaRPr lang="en-US" dirty="0"/>
          </a:p>
        </p:txBody>
      </p:sp>
      <p:pic>
        <p:nvPicPr>
          <p:cNvPr id="4" name="Picture 3">
            <a:extLst>
              <a:ext uri="{FF2B5EF4-FFF2-40B4-BE49-F238E27FC236}">
                <a16:creationId xmlns:a16="http://schemas.microsoft.com/office/drawing/2014/main" id="{E262FFDC-B360-A193-57DC-3CC2656E7B80}"/>
              </a:ext>
            </a:extLst>
          </p:cNvPr>
          <p:cNvPicPr>
            <a:picLocks noChangeAspect="1"/>
          </p:cNvPicPr>
          <p:nvPr/>
        </p:nvPicPr>
        <p:blipFill>
          <a:blip r:embed="rId2"/>
          <a:stretch>
            <a:fillRect/>
          </a:stretch>
        </p:blipFill>
        <p:spPr>
          <a:xfrm>
            <a:off x="2456024" y="2000144"/>
            <a:ext cx="7279951" cy="2857712"/>
          </a:xfrm>
          <a:prstGeom prst="rect">
            <a:avLst/>
          </a:prstGeom>
        </p:spPr>
      </p:pic>
      <p:pic>
        <p:nvPicPr>
          <p:cNvPr id="5" name="Picture 4">
            <a:extLst>
              <a:ext uri="{FF2B5EF4-FFF2-40B4-BE49-F238E27FC236}">
                <a16:creationId xmlns:a16="http://schemas.microsoft.com/office/drawing/2014/main" id="{F7BA92AB-8B73-DD0A-9D65-BD1A719B6694}"/>
              </a:ext>
            </a:extLst>
          </p:cNvPr>
          <p:cNvPicPr>
            <a:picLocks noChangeAspect="1"/>
          </p:cNvPicPr>
          <p:nvPr/>
        </p:nvPicPr>
        <p:blipFill>
          <a:blip r:embed="rId3"/>
          <a:stretch>
            <a:fillRect/>
          </a:stretch>
        </p:blipFill>
        <p:spPr>
          <a:xfrm>
            <a:off x="2740006" y="1644809"/>
            <a:ext cx="6711985" cy="3568382"/>
          </a:xfrm>
          <a:prstGeom prst="rect">
            <a:avLst/>
          </a:prstGeom>
        </p:spPr>
      </p:pic>
      <p:pic>
        <p:nvPicPr>
          <p:cNvPr id="6" name="Picture 5">
            <a:extLst>
              <a:ext uri="{FF2B5EF4-FFF2-40B4-BE49-F238E27FC236}">
                <a16:creationId xmlns:a16="http://schemas.microsoft.com/office/drawing/2014/main" id="{B0B9386A-70E1-7C37-D251-B56D1C74B516}"/>
              </a:ext>
            </a:extLst>
          </p:cNvPr>
          <p:cNvPicPr>
            <a:picLocks noChangeAspect="1"/>
          </p:cNvPicPr>
          <p:nvPr/>
        </p:nvPicPr>
        <p:blipFill>
          <a:blip r:embed="rId4"/>
          <a:stretch>
            <a:fillRect/>
          </a:stretch>
        </p:blipFill>
        <p:spPr>
          <a:xfrm>
            <a:off x="3034663" y="1644809"/>
            <a:ext cx="6122670" cy="3560068"/>
          </a:xfrm>
          <a:prstGeom prst="rect">
            <a:avLst/>
          </a:prstGeom>
        </p:spPr>
      </p:pic>
    </p:spTree>
    <p:extLst>
      <p:ext uri="{BB962C8B-B14F-4D97-AF65-F5344CB8AC3E}">
        <p14:creationId xmlns:p14="http://schemas.microsoft.com/office/powerpoint/2010/main" val="255064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D948-0EA7-0B8F-B9BD-462DCD0D5D6B}"/>
              </a:ext>
            </a:extLst>
          </p:cNvPr>
          <p:cNvSpPr>
            <a:spLocks noGrp="1"/>
          </p:cNvSpPr>
          <p:nvPr>
            <p:ph type="title"/>
          </p:nvPr>
        </p:nvSpPr>
        <p:spPr/>
        <p:txBody>
          <a:bodyPr>
            <a:normAutofit/>
          </a:bodyPr>
          <a:lstStyle/>
          <a:p>
            <a:r>
              <a:rPr lang="vi-VN" dirty="0">
                <a:solidFill>
                  <a:srgbClr val="0070C0"/>
                </a:solidFill>
                <a:effectLst/>
                <a:latin typeface="Times New Roman" panose="02020603050405020304" pitchFamily="18" charset="0"/>
                <a:ea typeface="Times New Roman" panose="02020603050405020304" pitchFamily="18" charset="0"/>
              </a:rPr>
              <a:t>Phản hồi khách hàng – Phạm Hữu Quang</a:t>
            </a:r>
            <a:endParaRPr lang="en-US" dirty="0">
              <a:solidFill>
                <a:srgbClr val="0070C0"/>
              </a:solidFill>
            </a:endParaRPr>
          </a:p>
        </p:txBody>
      </p:sp>
      <p:sp>
        <p:nvSpPr>
          <p:cNvPr id="3" name="Content Placeholder 2">
            <a:extLst>
              <a:ext uri="{FF2B5EF4-FFF2-40B4-BE49-F238E27FC236}">
                <a16:creationId xmlns:a16="http://schemas.microsoft.com/office/drawing/2014/main" id="{114959D4-87CD-F4EC-5C48-291C11AC43AD}"/>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Dataset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fanpage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Negative, Positive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Neutral.</a:t>
            </a:r>
          </a:p>
          <a:p>
            <a:endParaRPr lang="en-US" sz="1800"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underthesea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âm</a:t>
            </a:r>
            <a:r>
              <a:rPr lang="en-US" sz="1800" dirty="0">
                <a:effectLst/>
                <a:latin typeface="Times New Roman" panose="02020603050405020304" pitchFamily="18" charset="0"/>
                <a:ea typeface="Times New Roman" panose="02020603050405020304" pitchFamily="18" charset="0"/>
              </a:rPr>
              <a:t>.</a:t>
            </a:r>
          </a:p>
          <a:p>
            <a:endParaRPr lang="en-US" sz="1800"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Word2Vec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gensim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vector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128 </a:t>
            </a:r>
            <a:r>
              <a:rPr lang="en-US" sz="1800" dirty="0" err="1">
                <a:effectLst/>
                <a:latin typeface="Times New Roman" panose="02020603050405020304" pitchFamily="18" charset="0"/>
                <a:ea typeface="Times New Roman" panose="02020603050405020304" pitchFamily="18" charset="0"/>
              </a:rPr>
              <a:t>chiều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train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CNN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epoch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50.</a:t>
            </a:r>
          </a:p>
          <a:p>
            <a:endParaRPr lang="en-US" dirty="0"/>
          </a:p>
        </p:txBody>
      </p:sp>
      <p:pic>
        <p:nvPicPr>
          <p:cNvPr id="4" name="Picture 3">
            <a:extLst>
              <a:ext uri="{FF2B5EF4-FFF2-40B4-BE49-F238E27FC236}">
                <a16:creationId xmlns:a16="http://schemas.microsoft.com/office/drawing/2014/main" id="{A71387D2-9352-B83A-4C0E-7D8FFC38F130}"/>
              </a:ext>
            </a:extLst>
          </p:cNvPr>
          <p:cNvPicPr>
            <a:picLocks noChangeAspect="1"/>
          </p:cNvPicPr>
          <p:nvPr/>
        </p:nvPicPr>
        <p:blipFill>
          <a:blip r:embed="rId2"/>
          <a:stretch>
            <a:fillRect/>
          </a:stretch>
        </p:blipFill>
        <p:spPr>
          <a:xfrm>
            <a:off x="3069166" y="1412891"/>
            <a:ext cx="6053667" cy="4032217"/>
          </a:xfrm>
          <a:prstGeom prst="rect">
            <a:avLst/>
          </a:prstGeom>
        </p:spPr>
      </p:pic>
      <p:pic>
        <p:nvPicPr>
          <p:cNvPr id="5" name="Picture 4">
            <a:extLst>
              <a:ext uri="{FF2B5EF4-FFF2-40B4-BE49-F238E27FC236}">
                <a16:creationId xmlns:a16="http://schemas.microsoft.com/office/drawing/2014/main" id="{F79261A9-F2B2-0D78-F719-BF5D53F5A9E6}"/>
              </a:ext>
            </a:extLst>
          </p:cNvPr>
          <p:cNvPicPr>
            <a:picLocks noChangeAspect="1"/>
          </p:cNvPicPr>
          <p:nvPr/>
        </p:nvPicPr>
        <p:blipFill>
          <a:blip r:embed="rId3"/>
          <a:stretch>
            <a:fillRect/>
          </a:stretch>
        </p:blipFill>
        <p:spPr>
          <a:xfrm>
            <a:off x="2877916" y="1886108"/>
            <a:ext cx="6436165" cy="3085782"/>
          </a:xfrm>
          <a:prstGeom prst="rect">
            <a:avLst/>
          </a:prstGeom>
        </p:spPr>
      </p:pic>
    </p:spTree>
    <p:extLst>
      <p:ext uri="{BB962C8B-B14F-4D97-AF65-F5344CB8AC3E}">
        <p14:creationId xmlns:p14="http://schemas.microsoft.com/office/powerpoint/2010/main" val="335164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D948-0EA7-0B8F-B9BD-462DCD0D5D6B}"/>
              </a:ext>
            </a:extLst>
          </p:cNvPr>
          <p:cNvSpPr>
            <a:spLocks noGrp="1"/>
          </p:cNvSpPr>
          <p:nvPr>
            <p:ph type="title"/>
          </p:nvPr>
        </p:nvSpPr>
        <p:spPr/>
        <p:txBody>
          <a:bodyPr>
            <a:normAutofit/>
          </a:bodyPr>
          <a:lstStyle/>
          <a:p>
            <a:r>
              <a:rPr lang="vi-VN" dirty="0">
                <a:solidFill>
                  <a:srgbClr val="0070C0"/>
                </a:solidFill>
                <a:effectLst/>
                <a:latin typeface="Times New Roman" panose="02020603050405020304" pitchFamily="18" charset="0"/>
                <a:ea typeface="Times New Roman" panose="02020603050405020304" pitchFamily="18" charset="0"/>
              </a:rPr>
              <a:t>Dự đoán chủ đề của một bài báo</a:t>
            </a:r>
            <a:br>
              <a:rPr lang="en-US" dirty="0">
                <a:solidFill>
                  <a:srgbClr val="0070C0"/>
                </a:solidFill>
                <a:effectLst/>
                <a:latin typeface="Times New Roman" panose="02020603050405020304" pitchFamily="18" charset="0"/>
                <a:ea typeface="Times New Roman" panose="02020603050405020304" pitchFamily="18" charset="0"/>
              </a:rPr>
            </a:br>
            <a:r>
              <a:rPr lang="vi-VN" dirty="0">
                <a:solidFill>
                  <a:srgbClr val="0070C0"/>
                </a:solidFill>
                <a:effectLst/>
                <a:latin typeface="Times New Roman" panose="02020603050405020304" pitchFamily="18" charset="0"/>
                <a:ea typeface="Times New Roman" panose="02020603050405020304" pitchFamily="18" charset="0"/>
              </a:rPr>
              <a:t>Nguyễn Văn Hiếu</a:t>
            </a:r>
            <a:endParaRPr lang="en-US" dirty="0">
              <a:solidFill>
                <a:srgbClr val="0070C0"/>
              </a:solidFill>
            </a:endParaRPr>
          </a:p>
        </p:txBody>
      </p:sp>
      <p:sp>
        <p:nvSpPr>
          <p:cNvPr id="3" name="Content Placeholder 2">
            <a:extLst>
              <a:ext uri="{FF2B5EF4-FFF2-40B4-BE49-F238E27FC236}">
                <a16:creationId xmlns:a16="http://schemas.microsoft.com/office/drawing/2014/main" id="{114959D4-87CD-F4EC-5C48-291C11AC43AD}"/>
              </a:ext>
            </a:extLst>
          </p:cNvPr>
          <p:cNvSpPr>
            <a:spLocks noGrp="1"/>
          </p:cNvSpPr>
          <p:nvPr>
            <p:ph idx="1"/>
          </p:nvPr>
        </p:nvSpPr>
        <p:spPr/>
        <p:txBody>
          <a:bodyPr/>
          <a:lstStyle/>
          <a:p>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binhvq</a:t>
            </a:r>
            <a:r>
              <a:rPr lang="en-US" sz="1800" dirty="0">
                <a:effectLst/>
                <a:latin typeface="Times New Roman" panose="02020603050405020304" pitchFamily="18" charset="0"/>
                <a:ea typeface="Times New Roman" panose="02020603050405020304" pitchFamily="18" charset="0"/>
              </a:rPr>
              <a:t>/news-corpus.</a:t>
            </a:r>
          </a:p>
          <a:p>
            <a:endParaRPr lang="en-US" sz="1800"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Hữu</a:t>
            </a:r>
            <a:r>
              <a:rPr lang="en-US" sz="1800" dirty="0">
                <a:effectLst/>
                <a:latin typeface="Times New Roman" panose="02020603050405020304" pitchFamily="18" charset="0"/>
                <a:ea typeface="Times New Roman" panose="02020603050405020304" pitchFamily="18" charset="0"/>
              </a:rPr>
              <a:t> Quang.</a:t>
            </a:r>
          </a:p>
          <a:p>
            <a:endParaRPr lang="en-US" sz="1800"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NB, LR, SVM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Fasttext</a:t>
            </a:r>
            <a:r>
              <a:rPr lang="en-US" sz="1800" dirty="0">
                <a:effectLst/>
                <a:latin typeface="Times New Roman" panose="02020603050405020304" pitchFamily="18" charset="0"/>
                <a:ea typeface="Times New Roman" panose="02020603050405020304" pitchFamily="18" charset="0"/>
              </a:rPr>
              <a:t>.</a:t>
            </a:r>
          </a:p>
          <a:p>
            <a:endParaRPr lang="en-US" dirty="0"/>
          </a:p>
        </p:txBody>
      </p:sp>
      <p:pic>
        <p:nvPicPr>
          <p:cNvPr id="4" name="Picture 3">
            <a:extLst>
              <a:ext uri="{FF2B5EF4-FFF2-40B4-BE49-F238E27FC236}">
                <a16:creationId xmlns:a16="http://schemas.microsoft.com/office/drawing/2014/main" id="{1B721CAE-03E4-74D4-26BA-59DC9DFD4DF4}"/>
              </a:ext>
            </a:extLst>
          </p:cNvPr>
          <p:cNvPicPr>
            <a:picLocks noChangeAspect="1"/>
          </p:cNvPicPr>
          <p:nvPr/>
        </p:nvPicPr>
        <p:blipFill>
          <a:blip r:embed="rId2"/>
          <a:stretch>
            <a:fillRect/>
          </a:stretch>
        </p:blipFill>
        <p:spPr>
          <a:xfrm>
            <a:off x="2662988" y="1709896"/>
            <a:ext cx="6866024" cy="3438207"/>
          </a:xfrm>
          <a:prstGeom prst="rect">
            <a:avLst/>
          </a:prstGeom>
        </p:spPr>
      </p:pic>
    </p:spTree>
    <p:extLst>
      <p:ext uri="{BB962C8B-B14F-4D97-AF65-F5344CB8AC3E}">
        <p14:creationId xmlns:p14="http://schemas.microsoft.com/office/powerpoint/2010/main" val="284425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D948-0EA7-0B8F-B9BD-462DCD0D5D6B}"/>
              </a:ext>
            </a:extLst>
          </p:cNvPr>
          <p:cNvSpPr>
            <a:spLocks noGrp="1"/>
          </p:cNvSpPr>
          <p:nvPr>
            <p:ph type="title"/>
          </p:nvPr>
        </p:nvSpPr>
        <p:spPr/>
        <p:txBody>
          <a:bodyPr>
            <a:normAutofit/>
          </a:bodyPr>
          <a:lstStyle/>
          <a:p>
            <a:pPr marL="0" marR="0">
              <a:lnSpc>
                <a:spcPct val="150000"/>
              </a:lnSpc>
              <a:spcBef>
                <a:spcPts val="0"/>
              </a:spcBef>
              <a:spcAft>
                <a:spcPts val="0"/>
              </a:spcAft>
              <a:tabLst>
                <a:tab pos="4050665" algn="ctr"/>
              </a:tabLst>
            </a:pPr>
            <a:r>
              <a:rPr lang="en-US" dirty="0">
                <a:solidFill>
                  <a:srgbClr val="0070C0"/>
                </a:solidFill>
                <a:effectLst/>
                <a:latin typeface="Times New Roman" panose="02020603050405020304" pitchFamily="18" charset="0"/>
                <a:ea typeface="Times New Roman" panose="02020603050405020304" pitchFamily="18" charset="0"/>
              </a:rPr>
              <a:t>So </a:t>
            </a:r>
            <a:r>
              <a:rPr lang="en-US" dirty="0" err="1">
                <a:solidFill>
                  <a:srgbClr val="0070C0"/>
                </a:solidFill>
                <a:effectLst/>
                <a:latin typeface="Times New Roman" panose="02020603050405020304" pitchFamily="18" charset="0"/>
                <a:ea typeface="Times New Roman" panose="02020603050405020304" pitchFamily="18" charset="0"/>
              </a:rPr>
              <a:t>sánh</a:t>
            </a:r>
            <a:r>
              <a:rPr lang="en-US" dirty="0">
                <a:solidFill>
                  <a:srgbClr val="0070C0"/>
                </a:solidFill>
                <a:effectLst/>
                <a:latin typeface="Times New Roman" panose="02020603050405020304" pitchFamily="18" charset="0"/>
                <a:ea typeface="Times New Roman" panose="02020603050405020304" pitchFamily="18" charset="0"/>
              </a:rPr>
              <a:t> </a:t>
            </a:r>
            <a:r>
              <a:rPr lang="en-US" dirty="0" err="1">
                <a:solidFill>
                  <a:srgbClr val="0070C0"/>
                </a:solidFill>
                <a:effectLst/>
                <a:latin typeface="Times New Roman" panose="02020603050405020304" pitchFamily="18" charset="0"/>
                <a:ea typeface="Times New Roman" panose="02020603050405020304" pitchFamily="18" charset="0"/>
              </a:rPr>
              <a:t>với</a:t>
            </a:r>
            <a:r>
              <a:rPr lang="en-US" dirty="0">
                <a:solidFill>
                  <a:srgbClr val="0070C0"/>
                </a:solidFill>
                <a:effectLst/>
                <a:latin typeface="Times New Roman" panose="02020603050405020304" pitchFamily="18" charset="0"/>
                <a:ea typeface="Times New Roman" panose="02020603050405020304" pitchFamily="18" charset="0"/>
              </a:rPr>
              <a:t> </a:t>
            </a:r>
            <a:r>
              <a:rPr lang="en-US" dirty="0" err="1">
                <a:solidFill>
                  <a:srgbClr val="0070C0"/>
                </a:solidFill>
                <a:effectLst/>
                <a:latin typeface="Times New Roman" panose="02020603050405020304" pitchFamily="18" charset="0"/>
                <a:ea typeface="Times New Roman" panose="02020603050405020304" pitchFamily="18" charset="0"/>
              </a:rPr>
              <a:t>bản</a:t>
            </a:r>
            <a:r>
              <a:rPr lang="en-US" dirty="0">
                <a:solidFill>
                  <a:srgbClr val="0070C0"/>
                </a:solidFill>
                <a:effectLst/>
                <a:latin typeface="Times New Roman" panose="02020603050405020304" pitchFamily="18" charset="0"/>
                <a:ea typeface="Times New Roman" panose="02020603050405020304" pitchFamily="18" charset="0"/>
              </a:rPr>
              <a:t> </a:t>
            </a:r>
            <a:r>
              <a:rPr lang="en-US" dirty="0" err="1">
                <a:solidFill>
                  <a:srgbClr val="0070C0"/>
                </a:solidFill>
                <a:effectLst/>
                <a:latin typeface="Times New Roman" panose="02020603050405020304" pitchFamily="18" charset="0"/>
                <a:ea typeface="Times New Roman" panose="02020603050405020304" pitchFamily="18" charset="0"/>
              </a:rPr>
              <a:t>thân</a:t>
            </a:r>
            <a:endParaRPr lang="en-US" dirty="0">
              <a:solidFill>
                <a:srgbClr val="0070C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14959D4-87CD-F4EC-5C48-291C11AC43AD}"/>
              </a:ext>
            </a:extLst>
          </p:cNvPr>
          <p:cNvSpPr>
            <a:spLocks noGrp="1"/>
          </p:cNvSpPr>
          <p:nvPr>
            <p:ph idx="1"/>
          </p:nvPr>
        </p:nvSpPr>
        <p:spPr/>
        <p:txBody>
          <a:bodyPr/>
          <a:lstStyle/>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Dataset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fanpage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facebook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nhờ</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selenium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youtube</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Hữu</a:t>
            </a:r>
            <a:r>
              <a:rPr lang="en-US" sz="1800" dirty="0">
                <a:effectLst/>
                <a:latin typeface="Times New Roman" panose="02020603050405020304" pitchFamily="18" charset="0"/>
                <a:ea typeface="Times New Roman" panose="02020603050405020304" pitchFamily="18" charset="0"/>
              </a:rPr>
              <a:t> Quang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 text HTML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link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LR, SVM, NB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N-gram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n ở </a:t>
            </a:r>
            <a:r>
              <a:rPr lang="en-US" sz="1800" dirty="0" err="1">
                <a:effectLst/>
                <a:latin typeface="Times New Roman" panose="02020603050405020304" pitchFamily="18" charset="0"/>
                <a:ea typeface="Times New Roman" panose="02020603050405020304" pitchFamily="18" charset="0"/>
              </a:rPr>
              <a:t>ngưỡng</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vector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TF-IDF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235105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5651-C1AF-5F3C-CEC7-859AB04E4995}"/>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NAÏVE BAYES</a:t>
            </a:r>
            <a:endParaRPr lang="en-US" dirty="0"/>
          </a:p>
        </p:txBody>
      </p:sp>
      <p:sp>
        <p:nvSpPr>
          <p:cNvPr id="3" name="Content Placeholder 2">
            <a:extLst>
              <a:ext uri="{FF2B5EF4-FFF2-40B4-BE49-F238E27FC236}">
                <a16:creationId xmlns:a16="http://schemas.microsoft.com/office/drawing/2014/main" id="{EE8F743B-F575-2CFF-BD00-F5B6BD62B91D}"/>
              </a:ext>
            </a:extLst>
          </p:cNvPr>
          <p:cNvSpPr>
            <a:spLocks noGrp="1"/>
          </p:cNvSpPr>
          <p:nvPr>
            <p:ph idx="1"/>
          </p:nvPr>
        </p:nvSpPr>
        <p:spPr/>
        <p:txBody>
          <a:bodyPr>
            <a:normAutofit/>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NB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xảy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a:t>
            </a:r>
          </a:p>
        </p:txBody>
      </p:sp>
      <p:pic>
        <p:nvPicPr>
          <p:cNvPr id="5" name="Picture 4">
            <a:extLst>
              <a:ext uri="{FF2B5EF4-FFF2-40B4-BE49-F238E27FC236}">
                <a16:creationId xmlns:a16="http://schemas.microsoft.com/office/drawing/2014/main" id="{7BA3BD68-0D90-7311-A09F-10272E1751A1}"/>
              </a:ext>
            </a:extLst>
          </p:cNvPr>
          <p:cNvPicPr>
            <a:picLocks noChangeAspect="1"/>
          </p:cNvPicPr>
          <p:nvPr/>
        </p:nvPicPr>
        <p:blipFill>
          <a:blip r:embed="rId2"/>
          <a:stretch>
            <a:fillRect/>
          </a:stretch>
        </p:blipFill>
        <p:spPr>
          <a:xfrm>
            <a:off x="1403778" y="1054929"/>
            <a:ext cx="9384443" cy="4748142"/>
          </a:xfrm>
          <a:prstGeom prst="rect">
            <a:avLst/>
          </a:prstGeom>
        </p:spPr>
      </p:pic>
    </p:spTree>
    <p:extLst>
      <p:ext uri="{BB962C8B-B14F-4D97-AF65-F5344CB8AC3E}">
        <p14:creationId xmlns:p14="http://schemas.microsoft.com/office/powerpoint/2010/main" val="154769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5651-C1AF-5F3C-CEC7-859AB04E4995}"/>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NAÏVE BAYES</a:t>
            </a:r>
            <a:endParaRPr lang="en-US" dirty="0"/>
          </a:p>
        </p:txBody>
      </p:sp>
      <p:sp>
        <p:nvSpPr>
          <p:cNvPr id="3" name="Content Placeholder 2">
            <a:extLst>
              <a:ext uri="{FF2B5EF4-FFF2-40B4-BE49-F238E27FC236}">
                <a16:creationId xmlns:a16="http://schemas.microsoft.com/office/drawing/2014/main" id="{EE8F743B-F575-2CFF-BD00-F5B6BD62B91D}"/>
              </a:ext>
            </a:extLst>
          </p:cNvPr>
          <p:cNvSpPr>
            <a:spLocks noGrp="1"/>
          </p:cNvSpPr>
          <p:nvPr>
            <p:ph idx="1"/>
          </p:nvPr>
        </p:nvSpPr>
        <p:spPr/>
        <p:txBody>
          <a:bodyPr>
            <a:normAutofit/>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DTM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vectơ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đếm</a:t>
            </a:r>
            <a:r>
              <a:rPr lang="en-US" sz="1800" dirty="0">
                <a:effectLst/>
                <a:latin typeface="Times New Roman" panose="02020603050405020304" pitchFamily="18" charset="0"/>
                <a:ea typeface="Times New Roman" panose="02020603050405020304" pitchFamily="18" charset="0"/>
              </a:rPr>
              <a:t> TF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IDF.</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N-gram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nắm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N-gram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a:t>
            </a:r>
          </a:p>
        </p:txBody>
      </p:sp>
    </p:spTree>
    <p:extLst>
      <p:ext uri="{BB962C8B-B14F-4D97-AF65-F5344CB8AC3E}">
        <p14:creationId xmlns:p14="http://schemas.microsoft.com/office/powerpoint/2010/main" val="238531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5651-C1AF-5F3C-CEC7-859AB04E4995}"/>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NAÏVE BAYES</a:t>
            </a:r>
            <a:endParaRPr lang="en-US" dirty="0"/>
          </a:p>
        </p:txBody>
      </p:sp>
      <p:sp>
        <p:nvSpPr>
          <p:cNvPr id="3" name="Content Placeholder 2">
            <a:extLst>
              <a:ext uri="{FF2B5EF4-FFF2-40B4-BE49-F238E27FC236}">
                <a16:creationId xmlns:a16="http://schemas.microsoft.com/office/drawing/2014/main" id="{EE8F743B-F575-2CFF-BD00-F5B6BD62B91D}"/>
              </a:ext>
            </a:extLst>
          </p:cNvPr>
          <p:cNvSpPr>
            <a:spLocks noGrp="1"/>
          </p:cNvSpPr>
          <p:nvPr>
            <p:ph idx="1"/>
          </p:nvPr>
        </p:nvSpPr>
        <p:spPr/>
        <p:txBody>
          <a:bodyPr>
            <a:normAutofit fontScale="85000" lnSpcReduction="10000"/>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quy</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mô</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chóng</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hưởng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sắc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gợi</a:t>
            </a:r>
            <a:r>
              <a:rPr lang="en-US" sz="1800" dirty="0">
                <a:effectLst/>
                <a:latin typeface="Times New Roman" panose="02020603050405020304" pitchFamily="18" charset="0"/>
                <a:ea typeface="Times New Roman" panose="02020603050405020304" pitchFamily="18" charset="0"/>
              </a:rPr>
              <a:t> ý, …</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NB:</a:t>
            </a:r>
          </a:p>
          <a:p>
            <a:pPr marL="274320" lvl="1" indent="457200" algn="just">
              <a:lnSpc>
                <a:spcPct val="150000"/>
              </a:lnSpc>
              <a:spcBef>
                <a:spcPts val="0"/>
              </a:spcBef>
            </a:pPr>
            <a:r>
              <a:rPr lang="en-US" sz="1600" dirty="0">
                <a:effectLst/>
                <a:latin typeface="Times New Roman" panose="02020603050405020304" pitchFamily="18" charset="0"/>
                <a:ea typeface="Times New Roman" panose="02020603050405020304" pitchFamily="18" charset="0"/>
              </a:rPr>
              <a:t>Multinomial NB: </a:t>
            </a:r>
            <a:r>
              <a:rPr lang="en-US" sz="1600" dirty="0" err="1">
                <a:effectLst/>
                <a:latin typeface="Times New Roman" panose="02020603050405020304" pitchFamily="18" charset="0"/>
                <a:ea typeface="Times New Roman" panose="02020603050405020304" pitchFamily="18" charset="0"/>
              </a:rPr>
              <a:t>Thường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dùng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loại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bản</a:t>
            </a:r>
            <a:endParaRPr lang="en-US" sz="1600" dirty="0">
              <a:effectLst/>
              <a:latin typeface="Times New Roman" panose="02020603050405020304" pitchFamily="18" charset="0"/>
              <a:ea typeface="Times New Roman" panose="02020603050405020304" pitchFamily="18" charset="0"/>
            </a:endParaRPr>
          </a:p>
          <a:p>
            <a:pPr marL="274320" lvl="1" indent="4572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Bernoulli NB: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0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1</a:t>
            </a:r>
          </a:p>
          <a:p>
            <a:pPr marL="274320" lvl="1"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Gausian</a:t>
            </a:r>
            <a:r>
              <a:rPr lang="en-US" sz="1800" dirty="0">
                <a:effectLst/>
                <a:latin typeface="Times New Roman" panose="02020603050405020304" pitchFamily="18" charset="0"/>
                <a:ea typeface="Times New Roman" panose="02020603050405020304" pitchFamily="18" charset="0"/>
              </a:rPr>
              <a:t> NB: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X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tục</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024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F92F-2D53-5BB4-79DC-E3C40E98A9D4}"/>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LOGISTIC REGRESSION</a:t>
            </a:r>
            <a:endParaRPr lang="en-US" dirty="0"/>
          </a:p>
        </p:txBody>
      </p:sp>
      <p:sp>
        <p:nvSpPr>
          <p:cNvPr id="3" name="Content Placeholder 2">
            <a:extLst>
              <a:ext uri="{FF2B5EF4-FFF2-40B4-BE49-F238E27FC236}">
                <a16:creationId xmlns:a16="http://schemas.microsoft.com/office/drawing/2014/main" id="{3A5E98CD-A08F-0A8B-89A4-FB9A83516895}"/>
              </a:ext>
            </a:extLst>
          </p:cNvPr>
          <p:cNvSpPr>
            <a:spLocks noGrp="1"/>
          </p:cNvSpPr>
          <p:nvPr>
            <p:ph idx="1"/>
          </p:nvPr>
        </p:nvSpPr>
        <p:spPr/>
        <p:txBody>
          <a:bodyPr>
            <a:normAutofit/>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LR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LR ta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b="1"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Input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liệu</a:t>
            </a:r>
            <a:r>
              <a:rPr lang="en-US" sz="1600" dirty="0">
                <a:effectLst/>
                <a:latin typeface="Times New Roman" panose="02020603050405020304" pitchFamily="18" charset="0"/>
                <a:ea typeface="Times New Roman" panose="02020603050405020304" pitchFamily="18" charset="0"/>
              </a:rPr>
              <a:t> input (ta </a:t>
            </a:r>
            <a:r>
              <a:rPr lang="en-US" sz="1600" dirty="0" err="1">
                <a:effectLst/>
                <a:latin typeface="Times New Roman" panose="02020603050405020304" pitchFamily="18" charset="0"/>
                <a:ea typeface="Times New Roman" panose="02020603050405020304" pitchFamily="18" charset="0"/>
              </a:rPr>
              <a:t>sẽ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coi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hai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0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1).</a:t>
            </a:r>
          </a:p>
          <a:p>
            <a:pPr marL="0" marR="0" indent="457200" algn="just">
              <a:lnSpc>
                <a:spcPct val="150000"/>
              </a:lnSpc>
              <a:spcBef>
                <a:spcPts val="0"/>
              </a:spcBef>
              <a:spcAft>
                <a:spcPts val="0"/>
              </a:spcAft>
            </a:pPr>
            <a:endParaRPr lang="en-US" sz="1600" b="1"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Output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suất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liệu</a:t>
            </a:r>
            <a:r>
              <a:rPr lang="en-US" sz="1600" dirty="0">
                <a:effectLst/>
                <a:latin typeface="Times New Roman" panose="02020603050405020304" pitchFamily="18" charset="0"/>
                <a:ea typeface="Times New Roman" panose="02020603050405020304" pitchFamily="18" charset="0"/>
              </a:rPr>
              <a:t> input </a:t>
            </a:r>
            <a:r>
              <a:rPr lang="en-US" sz="1600" dirty="0" err="1">
                <a:effectLst/>
                <a:latin typeface="Times New Roman" panose="02020603050405020304" pitchFamily="18" charset="0"/>
                <a:ea typeface="Times New Roman" panose="02020603050405020304" pitchFamily="18" charset="0"/>
              </a:rPr>
              <a:t>rơi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nhãn</a:t>
            </a:r>
            <a:r>
              <a:rPr lang="en-US" sz="1600" dirty="0">
                <a:effectLst/>
                <a:latin typeface="Times New Roman" panose="02020603050405020304" pitchFamily="18" charset="0"/>
                <a:ea typeface="Times New Roman" panose="02020603050405020304" pitchFamily="18" charset="0"/>
              </a:rPr>
              <a:t> 0 </a:t>
            </a:r>
            <a:r>
              <a:rPr lang="en-US" sz="1600" dirty="0" err="1">
                <a:effectLst/>
                <a:latin typeface="Times New Roman" panose="02020603050405020304" pitchFamily="18" charset="0"/>
                <a:ea typeface="Times New Roman" panose="02020603050405020304" pitchFamily="18" charset="0"/>
              </a:rPr>
              <a:t>hoặc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nhãn</a:t>
            </a:r>
            <a:r>
              <a:rPr lang="en-US" sz="1600" dirty="0">
                <a:effectLst/>
                <a:latin typeface="Times New Roman" panose="02020603050405020304" pitchFamily="18" charset="0"/>
                <a:ea typeface="Times New Roman" panose="02020603050405020304" pitchFamily="18" charset="0"/>
              </a:rPr>
              <a:t> 1.</a:t>
            </a:r>
          </a:p>
        </p:txBody>
      </p:sp>
    </p:spTree>
    <p:extLst>
      <p:ext uri="{BB962C8B-B14F-4D97-AF65-F5344CB8AC3E}">
        <p14:creationId xmlns:p14="http://schemas.microsoft.com/office/powerpoint/2010/main" val="115396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F92F-2D53-5BB4-79DC-E3C40E98A9D4}"/>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LOGISTIC REGRESSION</a:t>
            </a:r>
            <a:endParaRPr lang="en-US" dirty="0"/>
          </a:p>
        </p:txBody>
      </p:sp>
      <p:sp>
        <p:nvSpPr>
          <p:cNvPr id="3" name="Content Placeholder 2">
            <a:extLst>
              <a:ext uri="{FF2B5EF4-FFF2-40B4-BE49-F238E27FC236}">
                <a16:creationId xmlns:a16="http://schemas.microsoft.com/office/drawing/2014/main" id="{3A5E98CD-A08F-0A8B-89A4-FB9A83516895}"/>
              </a:ext>
            </a:extLst>
          </p:cNvPr>
          <p:cNvSpPr>
            <a:spLocks noGrp="1"/>
          </p:cNvSpPr>
          <p:nvPr>
            <p:ph idx="1"/>
          </p:nvPr>
        </p:nvSpPr>
        <p:spPr/>
        <p:txBody>
          <a:bodyPr>
            <a:normAutofit fontScale="92500" lnSpcReduction="10000"/>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LR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Linear Regression. Khi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đ</a:t>
            </a:r>
            <a:r>
              <a:rPr lang="en-US" sz="1800" dirty="0" err="1">
                <a:effectLst/>
                <a:latin typeface="Times New Roman" panose="02020603050405020304" pitchFamily="18" charset="0"/>
                <a:ea typeface="Times New Roman" panose="02020603050405020304" pitchFamily="18" charset="0"/>
              </a:rPr>
              <a:t>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xét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tỷ</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cược</a:t>
            </a:r>
            <a:r>
              <a:rPr lang="en-US" sz="1800" dirty="0">
                <a:effectLst/>
                <a:latin typeface="Times New Roman" panose="02020603050405020304" pitchFamily="18" charset="0"/>
                <a:ea typeface="Times New Roman" panose="02020603050405020304" pitchFamily="18" charset="0"/>
              </a:rPr>
              <a:t> log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R²).</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X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LR: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bệnh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26637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2" y="642594"/>
            <a:ext cx="6706834" cy="3862584"/>
          </a:xfrm>
        </p:spPr>
        <p:txBody>
          <a:bodyPr>
            <a:normAutofit/>
          </a:bodyPr>
          <a:lstStyle/>
          <a:p>
            <a:r>
              <a:rPr lang="vi-VN" sz="4000" b="1" dirty="0">
                <a:solidFill>
                  <a:srgbClr val="0070C0"/>
                </a:solidFill>
                <a:effectLst/>
                <a:latin typeface="Times New Roman" panose="02020603050405020304" pitchFamily="18" charset="0"/>
                <a:ea typeface="Times New Roman" panose="02020603050405020304" pitchFamily="18" charset="0"/>
              </a:rPr>
              <a:t>Phân loại hình thái của các bình luận trên miền ngôn ngữ tiếng Việt</a:t>
            </a:r>
            <a:endParaRPr lang="en-US" sz="4000" b="1" dirty="0">
              <a:solidFill>
                <a:srgbClr val="0070C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6EB56FCE-8F03-B498-2A2D-6FD475491C7C}"/>
              </a:ext>
            </a:extLst>
          </p:cNvPr>
          <p:cNvSpPr txBox="1"/>
          <p:nvPr/>
        </p:nvSpPr>
        <p:spPr>
          <a:xfrm>
            <a:off x="5249008" y="4642338"/>
            <a:ext cx="5934808" cy="923330"/>
          </a:xfrm>
          <a:prstGeom prst="rect">
            <a:avLst/>
          </a:prstGeom>
          <a:noFill/>
        </p:spPr>
        <p:txBody>
          <a:bodyPr wrap="square" rtlCol="0">
            <a:spAutoFit/>
          </a:bodyPr>
          <a:lstStyle/>
          <a:p>
            <a:pPr algn="r"/>
            <a:r>
              <a:rPr lang="en-US" sz="1800" b="1" dirty="0" err="1">
                <a:effectLst/>
                <a:latin typeface="Times New Roman" panose="02020603050405020304" pitchFamily="18" charset="0"/>
                <a:ea typeface="Times New Roman" panose="02020603050405020304" pitchFamily="18" charset="0"/>
              </a:rPr>
              <a:t>Sinh</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vi</a:t>
            </a:r>
            <a:r>
              <a:rPr lang="en-US" b="1" dirty="0" err="1">
                <a:latin typeface="Times New Roman" panose="02020603050405020304" pitchFamily="18" charset="0"/>
                <a:ea typeface="Times New Roman" panose="02020603050405020304" pitchFamily="18" charset="0"/>
              </a:rPr>
              <a:t>ên</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Trần</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Tuấn</a:t>
            </a:r>
            <a:r>
              <a:rPr lang="en-US" b="1" dirty="0">
                <a:latin typeface="Times New Roman" panose="02020603050405020304" pitchFamily="18" charset="0"/>
                <a:ea typeface="Times New Roman" panose="02020603050405020304" pitchFamily="18" charset="0"/>
              </a:rPr>
              <a:t> Huy – 51703103</a:t>
            </a:r>
          </a:p>
          <a:p>
            <a:pPr algn="r"/>
            <a:r>
              <a:rPr lang="en-US" sz="1800" b="1" dirty="0" err="1">
                <a:effectLst/>
                <a:latin typeface="Times New Roman" panose="02020603050405020304" pitchFamily="18" charset="0"/>
                <a:ea typeface="Times New Roman" panose="02020603050405020304" pitchFamily="18" charset="0"/>
              </a:rPr>
              <a:t>Nguyễn</a:t>
            </a:r>
            <a:r>
              <a:rPr lang="en-US" sz="1800" b="1" dirty="0">
                <a:effectLst/>
                <a:latin typeface="Times New Roman" panose="02020603050405020304" pitchFamily="18" charset="0"/>
                <a:ea typeface="Times New Roman" panose="02020603050405020304" pitchFamily="18" charset="0"/>
              </a:rPr>
              <a:t> Anh </a:t>
            </a:r>
            <a:r>
              <a:rPr lang="en-US" sz="1800" b="1" dirty="0" err="1">
                <a:effectLst/>
                <a:latin typeface="Times New Roman" panose="02020603050405020304" pitchFamily="18" charset="0"/>
                <a:ea typeface="Times New Roman" panose="02020603050405020304" pitchFamily="18" charset="0"/>
              </a:rPr>
              <a:t>Ch</a:t>
            </a:r>
            <a:r>
              <a:rPr lang="en-US" b="1" dirty="0" err="1">
                <a:latin typeface="Times New Roman" panose="02020603050405020304" pitchFamily="18" charset="0"/>
                <a:ea typeface="Times New Roman" panose="02020603050405020304" pitchFamily="18" charset="0"/>
              </a:rPr>
              <a:t>âu</a:t>
            </a:r>
            <a:r>
              <a:rPr lang="en-US" b="1" dirty="0">
                <a:latin typeface="Times New Roman" panose="02020603050405020304" pitchFamily="18" charset="0"/>
                <a:ea typeface="Times New Roman" panose="02020603050405020304" pitchFamily="18" charset="0"/>
              </a:rPr>
              <a:t> - 51703051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4163F7E7-ADF6-869D-2D10-428E9F10CD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195" y="5545771"/>
            <a:ext cx="1571625" cy="867410"/>
          </a:xfrm>
          <a:prstGeom prst="rect">
            <a:avLst/>
          </a:prstGeom>
          <a:noFill/>
          <a:ln>
            <a:noFill/>
          </a:ln>
        </p:spPr>
      </p:pic>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C804-E934-F2F2-BCBC-D6D4B6F2E7CC}"/>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SVM</a:t>
            </a:r>
            <a:endParaRPr lang="en-US" dirty="0"/>
          </a:p>
        </p:txBody>
      </p:sp>
      <p:sp>
        <p:nvSpPr>
          <p:cNvPr id="3" name="Content Placeholder 2">
            <a:extLst>
              <a:ext uri="{FF2B5EF4-FFF2-40B4-BE49-F238E27FC236}">
                <a16:creationId xmlns:a16="http://schemas.microsoft.com/office/drawing/2014/main" id="{46DD4455-0203-B8A6-E23A-3C0F23C95451}"/>
              </a:ext>
            </a:extLst>
          </p:cNvPr>
          <p:cNvSpPr>
            <a:spLocks noGrp="1"/>
          </p:cNvSpPr>
          <p:nvPr>
            <p:ph idx="1"/>
          </p:nvPr>
        </p:nvSpPr>
        <p:spPr/>
        <p:txBody>
          <a:bodyPr>
            <a:normAutofit/>
          </a:bodyPr>
          <a:lstStyle/>
          <a:p>
            <a:pPr marL="0" marR="0" indent="457200" algn="just">
              <a:lnSpc>
                <a:spcPct val="150000"/>
              </a:lnSpc>
              <a:spcBef>
                <a:spcPts val="0"/>
              </a:spcBef>
              <a:spcAft>
                <a:spcPts val="0"/>
              </a:spcAft>
            </a:pPr>
            <a:r>
              <a:rPr lang="en-US" sz="1800" dirty="0" err="1">
                <a:latin typeface="Times New Roman" panose="02020603050405020304" pitchFamily="18" charset="0"/>
                <a:ea typeface="Times New Roman" panose="02020603050405020304" pitchFamily="18" charset="0"/>
              </a:rPr>
              <a:t>L</a:t>
            </a:r>
            <a:r>
              <a:rPr lang="en-US" sz="1800" dirty="0" err="1">
                <a:effectLst/>
                <a:latin typeface="Times New Roman" panose="02020603050405020304" pitchFamily="18" charset="0"/>
                <a:ea typeface="Times New Roman" panose="02020603050405020304" pitchFamily="18" charset="0"/>
              </a:rPr>
              <a:t>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phẳng</a:t>
            </a:r>
            <a:r>
              <a:rPr lang="en-US" sz="1800" dirty="0">
                <a:effectLst/>
                <a:latin typeface="Times New Roman" panose="02020603050405020304" pitchFamily="18" charset="0"/>
                <a:ea typeface="Times New Roman" panose="02020603050405020304" pitchFamily="18" charset="0"/>
              </a:rPr>
              <a:t> (hyperplane)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(n - 1) </a:t>
            </a:r>
            <a:r>
              <a:rPr lang="en-US" sz="1800" dirty="0" err="1">
                <a:effectLst/>
                <a:latin typeface="Times New Roman" panose="02020603050405020304" pitchFamily="18" charset="0"/>
                <a:ea typeface="Times New Roman" panose="02020603050405020304" pitchFamily="18" charset="0"/>
              </a:rPr>
              <a:t>chiều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n </a:t>
            </a:r>
            <a:r>
              <a:rPr lang="en-US" sz="1800" dirty="0" err="1">
                <a:effectLst/>
                <a:latin typeface="Times New Roman" panose="02020603050405020304" pitchFamily="18" charset="0"/>
                <a:ea typeface="Times New Roman" panose="02020603050405020304" pitchFamily="18" charset="0"/>
              </a:rPr>
              <a:t>chiều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a:t>
            </a: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nhớ</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Nhược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SVM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so </a:t>
            </a:r>
            <a:r>
              <a:rPr lang="en-US" sz="1800" dirty="0" err="1">
                <a:effectLst/>
                <a:latin typeface="Times New Roman" panose="02020603050405020304" pitchFamily="18" charset="0"/>
                <a:ea typeface="Times New Roman" panose="02020603050405020304" pitchFamily="18" charset="0"/>
              </a:rPr>
              <a:t>sánh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34F673A-8840-D634-1570-10497D1956DF}"/>
              </a:ext>
            </a:extLst>
          </p:cNvPr>
          <p:cNvPicPr>
            <a:picLocks noChangeAspect="1"/>
          </p:cNvPicPr>
          <p:nvPr/>
        </p:nvPicPr>
        <p:blipFill>
          <a:blip r:embed="rId2"/>
          <a:stretch>
            <a:fillRect/>
          </a:stretch>
        </p:blipFill>
        <p:spPr>
          <a:xfrm>
            <a:off x="2836968" y="1502528"/>
            <a:ext cx="6518063" cy="3852944"/>
          </a:xfrm>
          <a:prstGeom prst="rect">
            <a:avLst/>
          </a:prstGeom>
        </p:spPr>
      </p:pic>
    </p:spTree>
    <p:extLst>
      <p:ext uri="{BB962C8B-B14F-4D97-AF65-F5344CB8AC3E}">
        <p14:creationId xmlns:p14="http://schemas.microsoft.com/office/powerpoint/2010/main" val="139327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95C9-94D9-459A-A24E-1CE1252BFD71}"/>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LSTM</a:t>
            </a:r>
            <a:endParaRPr lang="en-US" dirty="0"/>
          </a:p>
        </p:txBody>
      </p:sp>
      <p:sp>
        <p:nvSpPr>
          <p:cNvPr id="3" name="Content Placeholder 2">
            <a:extLst>
              <a:ext uri="{FF2B5EF4-FFF2-40B4-BE49-F238E27FC236}">
                <a16:creationId xmlns:a16="http://schemas.microsoft.com/office/drawing/2014/main" id="{CC50634D-6422-0EC4-7834-2DC6BC9EDE63}"/>
              </a:ext>
            </a:extLst>
          </p:cNvPr>
          <p:cNvSpPr>
            <a:spLocks noGrp="1"/>
          </p:cNvSpPr>
          <p:nvPr>
            <p:ph idx="1"/>
          </p:nvPr>
        </p:nvSpPr>
        <p:spPr/>
        <p:txBody>
          <a:bodyPr/>
          <a:lstStyle/>
          <a:p>
            <a:pPr marL="0" marR="0" indent="457200" algn="just">
              <a:lnSpc>
                <a:spcPct val="150000"/>
              </a:lnSpc>
              <a:spcBef>
                <a:spcPts val="0"/>
              </a:spcBef>
              <a:spcAft>
                <a:spcPts val="0"/>
              </a:spcAft>
            </a:pP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đặc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biệt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của</a:t>
            </a:r>
            <a:r>
              <a:rPr lang="en-US" sz="1800" spc="-25" dirty="0">
                <a:solidFill>
                  <a:srgbClr val="000000"/>
                </a:solidFill>
                <a:effectLst/>
                <a:latin typeface="Times New Roman" panose="02020603050405020304" pitchFamily="18" charset="0"/>
                <a:ea typeface="Times New Roman" panose="02020603050405020304" pitchFamily="18" charset="0"/>
              </a:rPr>
              <a:t> RNN,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năng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học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phụ</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thuộc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xa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u="sng" spc="-25" dirty="0" err="1">
                <a:solidFill>
                  <a:srgbClr val="000000"/>
                </a:solidFill>
                <a:effectLst/>
                <a:latin typeface="Times New Roman" panose="02020603050405020304" pitchFamily="18" charset="0"/>
                <a:ea typeface="Times New Roman" panose="02020603050405020304" pitchFamily="18" charset="0"/>
                <a:hlinkClick r:id="rId2"/>
              </a:rPr>
              <a:t>Hochreiter</a:t>
            </a:r>
            <a:r>
              <a:rPr lang="en-US" sz="1800" u="sng" spc="-25" dirty="0">
                <a:solidFill>
                  <a:srgbClr val="000000"/>
                </a:solidFill>
                <a:effectLst/>
                <a:latin typeface="Times New Roman" panose="02020603050405020304" pitchFamily="18" charset="0"/>
                <a:ea typeface="Times New Roman" panose="02020603050405020304" pitchFamily="18" charset="0"/>
                <a:hlinkClick r:id="rId2"/>
              </a:rPr>
              <a:t> &amp; </a:t>
            </a:r>
            <a:r>
              <a:rPr lang="en-US" sz="1800" u="sng" spc="-25" dirty="0" err="1">
                <a:solidFill>
                  <a:srgbClr val="000000"/>
                </a:solidFill>
                <a:effectLst/>
                <a:latin typeface="Times New Roman" panose="02020603050405020304" pitchFamily="18" charset="0"/>
                <a:ea typeface="Times New Roman" panose="02020603050405020304" pitchFamily="18" charset="0"/>
                <a:hlinkClick r:id="rId2"/>
              </a:rPr>
              <a:t>Schmidhuber</a:t>
            </a:r>
            <a:r>
              <a:rPr lang="en-US" sz="1800" u="sng" spc="-25" dirty="0">
                <a:solidFill>
                  <a:srgbClr val="000000"/>
                </a:solidFill>
                <a:effectLst/>
                <a:latin typeface="Times New Roman" panose="02020603050405020304" pitchFamily="18" charset="0"/>
                <a:ea typeface="Times New Roman" panose="02020603050405020304" pitchFamily="18" charset="0"/>
                <a:hlinkClick r:id="rId2"/>
              </a:rPr>
              <a:t> </a:t>
            </a:r>
            <a:r>
              <a:rPr lang="en-US" sz="1800" u="none" strike="noStrike" spc="-25" dirty="0" err="1">
                <a:solidFill>
                  <a:srgbClr val="000000"/>
                </a:solidFill>
                <a:effectLst/>
                <a:latin typeface="Times New Roman" panose="02020603050405020304" pitchFamily="18" charset="0"/>
                <a:ea typeface="Times New Roman" panose="02020603050405020304" pitchFamily="18" charset="0"/>
                <a:hlinkClick r:id="rId2"/>
              </a:rPr>
              <a:t>giới</a:t>
            </a:r>
            <a:r>
              <a:rPr lang="en-US" sz="1800" u="none" strike="noStrike" spc="-25" dirty="0">
                <a:solidFill>
                  <a:srgbClr val="000000"/>
                </a:solidFill>
                <a:effectLst/>
                <a:latin typeface="Times New Roman" panose="02020603050405020304" pitchFamily="18" charset="0"/>
                <a:ea typeface="Times New Roman" panose="02020603050405020304" pitchFamily="18" charset="0"/>
                <a:hlinkClick r:id="rId2"/>
              </a:rPr>
              <a:t> </a:t>
            </a:r>
            <a:r>
              <a:rPr lang="en-US" sz="1800" u="none" strike="noStrike" spc="-25" dirty="0" err="1">
                <a:solidFill>
                  <a:srgbClr val="000000"/>
                </a:solidFill>
                <a:effectLst/>
                <a:latin typeface="Times New Roman" panose="02020603050405020304" pitchFamily="18" charset="0"/>
                <a:ea typeface="Times New Roman" panose="02020603050405020304" pitchFamily="18" charset="0"/>
                <a:hlinkClick r:id="rId2"/>
              </a:rPr>
              <a:t>thiệu</a:t>
            </a:r>
            <a:r>
              <a:rPr lang="en-US" sz="1800" u="sng" spc="-25" dirty="0">
                <a:solidFill>
                  <a:srgbClr val="000000"/>
                </a:solidFill>
                <a:effectLst/>
                <a:latin typeface="Times New Roman" panose="02020603050405020304" pitchFamily="18" charset="0"/>
                <a:ea typeface="Times New Roman" panose="02020603050405020304" pitchFamily="18" charset="0"/>
                <a:hlinkClick r:id="rId2"/>
              </a:rPr>
              <a:t> (1997)</a:t>
            </a:r>
            <a:r>
              <a:rPr lang="en-US" sz="1800" spc="-25" dirty="0">
                <a:solidFill>
                  <a:srgbClr val="000000"/>
                </a:solidFill>
                <a:effectLst/>
                <a:latin typeface="Times New Roman" panose="02020603050405020304" pitchFamily="18" charset="0"/>
                <a:ea typeface="Times New Roman" panose="02020603050405020304" pitchFamily="18" charset="0"/>
              </a:rPr>
              <a:t>. LSTM </a:t>
            </a:r>
            <a:r>
              <a:rPr lang="en-US" sz="1800" spc="-25" dirty="0" err="1">
                <a:solidFill>
                  <a:srgbClr val="000000"/>
                </a:solidFill>
                <a:effectLst/>
                <a:latin typeface="Times New Roman" panose="02020603050405020304" pitchFamily="18" charset="0"/>
                <a:ea typeface="Times New Roman" panose="02020603050405020304" pitchFamily="18" charset="0"/>
              </a:rPr>
              <a:t>cực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kì</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hiệu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nên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dần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trở</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nên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phổ</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biến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như</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hiện</a:t>
            </a:r>
            <a:r>
              <a:rPr lang="en-US" sz="1800" spc="-25" dirty="0">
                <a:solidFill>
                  <a:srgbClr val="000000"/>
                </a:solidFill>
                <a:effectLst/>
                <a:latin typeface="Times New Roman" panose="02020603050405020304" pitchFamily="18" charset="0"/>
                <a:ea typeface="Times New Roman" panose="02020603050405020304" pitchFamily="18" charset="0"/>
              </a:rPr>
              <a:t> nay.</a:t>
            </a:r>
          </a:p>
          <a:p>
            <a:pPr marL="0" marR="0" indent="457200" algn="just">
              <a:lnSpc>
                <a:spcPct val="150000"/>
              </a:lnSpc>
              <a:spcBef>
                <a:spcPts val="0"/>
              </a:spcBef>
              <a:spcAft>
                <a:spcPts val="0"/>
              </a:spcAft>
            </a:pPr>
            <a:endParaRPr lang="en-US" sz="1800" spc="-25" dirty="0">
              <a:solidFill>
                <a:srgbClr val="000000"/>
              </a:solidFill>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spc="-25" dirty="0">
                <a:solidFill>
                  <a:srgbClr val="000000"/>
                </a:solidFill>
                <a:effectLst/>
                <a:latin typeface="Times New Roman" panose="02020603050405020304" pitchFamily="18" charset="0"/>
                <a:ea typeface="Times New Roman" panose="02020603050405020304" pitchFamily="18" charset="0"/>
              </a:rPr>
              <a:t>LSTM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thiết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tránh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vấn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đề</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phụ</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thuộc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xa</a:t>
            </a:r>
            <a:r>
              <a:rPr lang="en-US" sz="1800" spc="-25" dirty="0">
                <a:solidFill>
                  <a:srgbClr val="000000"/>
                </a:solidFill>
                <a:effectLst/>
                <a:latin typeface="Times New Roman" panose="02020603050405020304" pitchFamily="18" charset="0"/>
                <a:ea typeface="Times New Roman" panose="02020603050405020304" pitchFamily="18" charset="0"/>
              </a:rPr>
              <a:t> (long-term dependency). </a:t>
            </a:r>
            <a:r>
              <a:rPr lang="en-US" sz="1800" spc="-25" dirty="0" err="1">
                <a:solidFill>
                  <a:srgbClr val="000000"/>
                </a:solidFill>
                <a:effectLst/>
                <a:latin typeface="Times New Roman" panose="02020603050405020304" pitchFamily="18" charset="0"/>
                <a:ea typeface="Times New Roman" panose="02020603050405020304" pitchFamily="18" charset="0"/>
              </a:rPr>
              <a:t>Việc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nhớ</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trong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suốt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thời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gian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dài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đặc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tính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mặc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của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chúng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chứ</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không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cần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phải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huấn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luyện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nhớ</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kiến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trúc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chuỗi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module </a:t>
            </a:r>
            <a:r>
              <a:rPr lang="en-US" sz="1800" spc="-25" dirty="0" err="1">
                <a:solidFill>
                  <a:srgbClr val="000000"/>
                </a:solidFill>
                <a:effectLst/>
                <a:latin typeface="Times New Roman" panose="02020603050405020304" pitchFamily="18" charset="0"/>
                <a:ea typeface="Times New Roman" panose="02020603050405020304" pitchFamily="18" charset="0"/>
              </a:rPr>
              <a:t>lặp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lặp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như</a:t>
            </a:r>
            <a:r>
              <a:rPr lang="en-US" sz="1800" spc="-25" dirty="0">
                <a:solidFill>
                  <a:srgbClr val="000000"/>
                </a:solidFill>
                <a:effectLst/>
                <a:latin typeface="Times New Roman" panose="02020603050405020304" pitchFamily="18" charset="0"/>
                <a:ea typeface="Times New Roman" panose="02020603050405020304" pitchFamily="18" charset="0"/>
              </a:rPr>
              <a:t> RNN </a:t>
            </a:r>
            <a:r>
              <a:rPr lang="en-US" sz="1800" spc="-25" dirty="0" err="1">
                <a:solidFill>
                  <a:srgbClr val="000000"/>
                </a:solidFill>
                <a:effectLst/>
                <a:latin typeface="Times New Roman" panose="02020603050405020304" pitchFamily="18" charset="0"/>
                <a:ea typeface="Times New Roman" panose="02020603050405020304" pitchFamily="18" charset="0"/>
              </a:rPr>
              <a:t>chuẩn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cấu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trúc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rất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đơn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giản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nhưng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module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cấu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trúc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tới</a:t>
            </a:r>
            <a:r>
              <a:rPr lang="en-US" sz="1800" spc="-25" dirty="0">
                <a:solidFill>
                  <a:srgbClr val="000000"/>
                </a:solidFill>
                <a:effectLst/>
                <a:latin typeface="Times New Roman" panose="02020603050405020304" pitchFamily="18" charset="0"/>
                <a:ea typeface="Times New Roman" panose="02020603050405020304" pitchFamily="18" charset="0"/>
              </a:rPr>
              <a:t> 4 </a:t>
            </a: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mạng</a:t>
            </a:r>
            <a:r>
              <a:rPr lang="en-US" sz="1800" spc="-25" dirty="0">
                <a:solidFill>
                  <a:srgbClr val="000000"/>
                </a:solidFill>
                <a:effectLst/>
                <a:latin typeface="Times New Roman" panose="02020603050405020304" pitchFamily="18" charset="0"/>
                <a:ea typeface="Times New Roman" panose="02020603050405020304" pitchFamily="18" charset="0"/>
              </a:rPr>
              <a:t> neuron </a:t>
            </a:r>
            <a:r>
              <a:rPr lang="en-US" sz="1800" spc="-25" dirty="0" err="1">
                <a:solidFill>
                  <a:srgbClr val="000000"/>
                </a:solidFill>
                <a:effectLst/>
                <a:latin typeface="Times New Roman" panose="02020603050405020304" pitchFamily="18" charset="0"/>
                <a:ea typeface="Times New Roman" panose="02020603050405020304" pitchFamily="18" charset="0"/>
              </a:rPr>
              <a:t>tương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nhau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rất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đặc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biệt</a:t>
            </a:r>
            <a:r>
              <a:rPr lang="en-US" sz="1800" spc="-25"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F8736A0-76BC-F0AA-7BA5-6C9A7B93E926}"/>
              </a:ext>
            </a:extLst>
          </p:cNvPr>
          <p:cNvPicPr>
            <a:picLocks noChangeAspect="1"/>
          </p:cNvPicPr>
          <p:nvPr/>
        </p:nvPicPr>
        <p:blipFill>
          <a:blip r:embed="rId3"/>
          <a:stretch>
            <a:fillRect/>
          </a:stretch>
        </p:blipFill>
        <p:spPr>
          <a:xfrm>
            <a:off x="2120517" y="1892617"/>
            <a:ext cx="7950966" cy="3072765"/>
          </a:xfrm>
          <a:prstGeom prst="rect">
            <a:avLst/>
          </a:prstGeom>
        </p:spPr>
      </p:pic>
      <p:pic>
        <p:nvPicPr>
          <p:cNvPr id="5" name="Picture 4">
            <a:extLst>
              <a:ext uri="{FF2B5EF4-FFF2-40B4-BE49-F238E27FC236}">
                <a16:creationId xmlns:a16="http://schemas.microsoft.com/office/drawing/2014/main" id="{EBF23F46-54CD-6CDC-D791-9700C7FEB0C7}"/>
              </a:ext>
            </a:extLst>
          </p:cNvPr>
          <p:cNvPicPr>
            <a:picLocks noChangeAspect="1"/>
          </p:cNvPicPr>
          <p:nvPr/>
        </p:nvPicPr>
        <p:blipFill>
          <a:blip r:embed="rId4"/>
          <a:stretch>
            <a:fillRect/>
          </a:stretch>
        </p:blipFill>
        <p:spPr>
          <a:xfrm>
            <a:off x="2059705" y="1766740"/>
            <a:ext cx="8072590" cy="3324517"/>
          </a:xfrm>
          <a:prstGeom prst="rect">
            <a:avLst/>
          </a:prstGeom>
        </p:spPr>
      </p:pic>
    </p:spTree>
    <p:extLst>
      <p:ext uri="{BB962C8B-B14F-4D97-AF65-F5344CB8AC3E}">
        <p14:creationId xmlns:p14="http://schemas.microsoft.com/office/powerpoint/2010/main" val="14190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95C9-94D9-459A-A24E-1CE1252BFD71}"/>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LSTM</a:t>
            </a:r>
            <a:endParaRPr lang="en-US" dirty="0"/>
          </a:p>
        </p:txBody>
      </p:sp>
      <p:sp>
        <p:nvSpPr>
          <p:cNvPr id="3" name="Content Placeholder 2">
            <a:extLst>
              <a:ext uri="{FF2B5EF4-FFF2-40B4-BE49-F238E27FC236}">
                <a16:creationId xmlns:a16="http://schemas.microsoft.com/office/drawing/2014/main" id="{CC50634D-6422-0EC4-7834-2DC6BC9EDE63}"/>
              </a:ext>
            </a:extLst>
          </p:cNvPr>
          <p:cNvSpPr>
            <a:spLocks noGrp="1"/>
          </p:cNvSpPr>
          <p:nvPr>
            <p:ph idx="1"/>
          </p:nvPr>
        </p:nvSpPr>
        <p:spPr/>
        <p:txBody>
          <a:bodyPr/>
          <a:lstStyle/>
          <a:p>
            <a:pPr marL="0" marR="0" indent="457200" algn="just">
              <a:lnSpc>
                <a:spcPct val="150000"/>
              </a:lnSpc>
              <a:spcBef>
                <a:spcPts val="0"/>
              </a:spcBef>
              <a:spcAft>
                <a:spcPts val="0"/>
              </a:spcAft>
            </a:pPr>
            <a:r>
              <a:rPr lang="en-US" sz="1800" spc="-25" dirty="0" err="1">
                <a:solidFill>
                  <a:srgbClr val="000000"/>
                </a:solidFill>
                <a:effectLst/>
                <a:latin typeface="Times New Roman" panose="02020603050405020304" pitchFamily="18" charset="0"/>
                <a:ea typeface="Times New Roman" panose="02020603050405020304" pitchFamily="18" charset="0"/>
              </a:rPr>
              <a:t>Chìa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khóa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của</a:t>
            </a:r>
            <a:r>
              <a:rPr lang="en-US" sz="1800" spc="-25" dirty="0">
                <a:solidFill>
                  <a:srgbClr val="000000"/>
                </a:solidFill>
                <a:effectLst/>
                <a:latin typeface="Times New Roman" panose="02020603050405020304" pitchFamily="18" charset="0"/>
                <a:ea typeface="Times New Roman" panose="02020603050405020304" pitchFamily="18" charset="0"/>
              </a:rPr>
              <a:t> LSTM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(cell state) - </a:t>
            </a:r>
            <a:r>
              <a:rPr lang="en-US" sz="1800" spc="-25" dirty="0" err="1">
                <a:solidFill>
                  <a:srgbClr val="000000"/>
                </a:solidFill>
                <a:effectLst/>
                <a:latin typeface="Times New Roman" panose="02020603050405020304" pitchFamily="18" charset="0"/>
                <a:ea typeface="Times New Roman" panose="02020603050405020304" pitchFamily="18" charset="0"/>
              </a:rPr>
              <a:t>chạy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xuyên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suốt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tất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mắt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xích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nút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chỉ</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tương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tuyến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tính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đôi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chút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dễ</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dàng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truyền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suốt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không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thay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đổi</a:t>
            </a:r>
            <a:r>
              <a:rPr lang="en-US" sz="1800" spc="-25" dirty="0">
                <a:solidFill>
                  <a:srgbClr val="000000"/>
                </a:solidFill>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spc="-25" dirty="0">
              <a:solidFill>
                <a:srgbClr val="000000"/>
              </a:solidFill>
              <a:latin typeface="Times New Roman" panose="02020603050405020304" pitchFamily="18" charset="0"/>
              <a:ea typeface="Times New Roman" panose="02020603050405020304" pitchFamily="18" charset="0"/>
            </a:endParaRPr>
          </a:p>
          <a:p>
            <a:pPr marL="0" indent="457200" algn="just">
              <a:lnSpc>
                <a:spcPct val="150000"/>
              </a:lnSpc>
              <a:spcBef>
                <a:spcPts val="0"/>
              </a:spcBef>
            </a:pP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cần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thiết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điều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chỉnh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bởi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cổng</a:t>
            </a:r>
            <a:r>
              <a:rPr lang="en-US" sz="1800" spc="-25" dirty="0">
                <a:solidFill>
                  <a:srgbClr val="000000"/>
                </a:solidFill>
                <a:effectLst/>
                <a:latin typeface="Times New Roman" panose="02020603050405020304" pitchFamily="18" charset="0"/>
                <a:ea typeface="Times New Roman" panose="02020603050405020304" pitchFamily="18" charset="0"/>
              </a:rPr>
              <a:t> (gate). </a:t>
            </a:r>
            <a:r>
              <a:rPr lang="en-US" sz="1800" spc="-25" dirty="0" err="1">
                <a:solidFill>
                  <a:srgbClr val="000000"/>
                </a:solidFill>
                <a:effectLst/>
                <a:latin typeface="Times New Roman" panose="02020603050405020304" pitchFamily="18" charset="0"/>
                <a:ea typeface="Times New Roman" panose="02020603050405020304" pitchFamily="18" charset="0"/>
              </a:rPr>
              <a:t>Đây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sàng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lọc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chúng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hợp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bởi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mạng</a:t>
            </a:r>
            <a:r>
              <a:rPr lang="en-US" sz="1800" spc="-25" dirty="0">
                <a:solidFill>
                  <a:srgbClr val="000000"/>
                </a:solidFill>
                <a:effectLst/>
                <a:latin typeface="Times New Roman" panose="02020603050405020304" pitchFamily="18" charset="0"/>
                <a:ea typeface="Times New Roman" panose="02020603050405020304" pitchFamily="18" charset="0"/>
              </a:rPr>
              <a:t> sigmoid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phép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nhân</a:t>
            </a:r>
            <a:r>
              <a:rPr lang="en-US" sz="1800" spc="-25" dirty="0">
                <a:solidFill>
                  <a:srgbClr val="000000"/>
                </a:solidFill>
                <a:effectLst/>
                <a:latin typeface="Times New Roman" panose="02020603050405020304" pitchFamily="18" charset="0"/>
                <a:ea typeface="Times New Roman" panose="02020603050405020304" pitchFamily="18" charset="0"/>
              </a:rPr>
              <a:t>.</a:t>
            </a:r>
          </a:p>
          <a:p>
            <a:pPr marL="0" indent="457200" algn="just">
              <a:lnSpc>
                <a:spcPct val="150000"/>
              </a:lnSpc>
              <a:spcBef>
                <a:spcPts val="0"/>
              </a:spcBef>
            </a:pPr>
            <a:endParaRPr lang="en-US" sz="1800" spc="-25" dirty="0">
              <a:solidFill>
                <a:srgbClr val="000000"/>
              </a:solidFill>
              <a:latin typeface="Times New Roman" panose="02020603050405020304" pitchFamily="18" charset="0"/>
              <a:ea typeface="Times New Roman" panose="02020603050405020304" pitchFamily="18" charset="0"/>
            </a:endParaRPr>
          </a:p>
          <a:p>
            <a:pPr marL="0" indent="457200" algn="just">
              <a:lnSpc>
                <a:spcPct val="150000"/>
              </a:lnSpc>
              <a:spcBef>
                <a:spcPts val="0"/>
              </a:spcBef>
            </a:pP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sigmoid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số</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trong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khoảng</a:t>
            </a:r>
            <a:r>
              <a:rPr lang="en-US" sz="1800" spc="-25" dirty="0">
                <a:solidFill>
                  <a:srgbClr val="000000"/>
                </a:solidFill>
                <a:effectLst/>
                <a:latin typeface="Times New Roman" panose="02020603050405020304" pitchFamily="18" charset="0"/>
                <a:ea typeface="Times New Roman" panose="02020603050405020304" pitchFamily="18" charset="0"/>
              </a:rPr>
              <a:t> [0, 1] [0,1], </a:t>
            </a:r>
            <a:r>
              <a:rPr lang="en-US" sz="1800" spc="-25" dirty="0" err="1">
                <a:solidFill>
                  <a:srgbClr val="000000"/>
                </a:solidFill>
                <a:effectLst/>
                <a:latin typeface="Times New Roman" panose="02020603050405020304" pitchFamily="18" charset="0"/>
                <a:ea typeface="Times New Roman" panose="02020603050405020304" pitchFamily="18" charset="0"/>
              </a:rPr>
              <a:t>với</a:t>
            </a:r>
            <a:r>
              <a:rPr lang="en-US" sz="1800" spc="-25" dirty="0">
                <a:solidFill>
                  <a:srgbClr val="000000"/>
                </a:solidFill>
                <a:effectLst/>
                <a:latin typeface="Times New Roman" panose="02020603050405020304" pitchFamily="18" charset="0"/>
                <a:ea typeface="Times New Roman" panose="02020603050405020304" pitchFamily="18" charset="0"/>
              </a:rPr>
              <a:t> 00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không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 qua </a:t>
            </a:r>
            <a:r>
              <a:rPr lang="en-US" sz="1800" spc="-25" dirty="0" err="1">
                <a:solidFill>
                  <a:srgbClr val="000000"/>
                </a:solidFill>
                <a:effectLst/>
                <a:latin typeface="Times New Roman" panose="02020603050405020304" pitchFamily="18" charset="0"/>
                <a:ea typeface="Times New Roman" panose="02020603050405020304" pitchFamily="18" charset="0"/>
              </a:rPr>
              <a:t>còn</a:t>
            </a:r>
            <a:r>
              <a:rPr lang="en-US" sz="1800" spc="-25" dirty="0">
                <a:solidFill>
                  <a:srgbClr val="000000"/>
                </a:solidFill>
                <a:effectLst/>
                <a:latin typeface="Times New Roman" panose="02020603050405020304" pitchFamily="18" charset="0"/>
                <a:ea typeface="Times New Roman" panose="02020603050405020304" pitchFamily="18" charset="0"/>
              </a:rPr>
              <a:t> 11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tất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 qua.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LSTM </a:t>
            </a:r>
            <a:r>
              <a:rPr lang="en-US" sz="1800" spc="-25" dirty="0" err="1">
                <a:solidFill>
                  <a:srgbClr val="000000"/>
                </a:solidFill>
                <a:effectLst/>
                <a:latin typeface="Times New Roman" panose="02020603050405020304" pitchFamily="18" charset="0"/>
                <a:ea typeface="Times New Roman" panose="02020603050405020304" pitchFamily="18" charset="0"/>
              </a:rPr>
              <a:t>gồm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3 </a:t>
            </a:r>
            <a:r>
              <a:rPr lang="en-US" sz="1800" spc="-25" dirty="0" err="1">
                <a:solidFill>
                  <a:srgbClr val="000000"/>
                </a:solidFill>
                <a:effectLst/>
                <a:latin typeface="Times New Roman" panose="02020603050405020304" pitchFamily="18" charset="0"/>
                <a:ea typeface="Times New Roman" panose="02020603050405020304" pitchFamily="18" charset="0"/>
              </a:rPr>
              <a:t>cổng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như</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vậy</a:t>
            </a:r>
            <a:r>
              <a:rPr lang="en-US" sz="1800" spc="-25"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B732E96B-9C21-ADD4-FBAC-A5ABFEB55BBE}"/>
              </a:ext>
            </a:extLst>
          </p:cNvPr>
          <p:cNvPicPr>
            <a:picLocks noChangeAspect="1"/>
          </p:cNvPicPr>
          <p:nvPr/>
        </p:nvPicPr>
        <p:blipFill>
          <a:blip r:embed="rId2"/>
          <a:stretch>
            <a:fillRect/>
          </a:stretch>
        </p:blipFill>
        <p:spPr>
          <a:xfrm>
            <a:off x="3394686" y="1819778"/>
            <a:ext cx="5402627" cy="3218444"/>
          </a:xfrm>
          <a:prstGeom prst="rect">
            <a:avLst/>
          </a:prstGeom>
        </p:spPr>
      </p:pic>
      <p:pic>
        <p:nvPicPr>
          <p:cNvPr id="5" name="Picture 4">
            <a:extLst>
              <a:ext uri="{FF2B5EF4-FFF2-40B4-BE49-F238E27FC236}">
                <a16:creationId xmlns:a16="http://schemas.microsoft.com/office/drawing/2014/main" id="{B9402C79-9807-8220-46CC-EBAE2615FE83}"/>
              </a:ext>
            </a:extLst>
          </p:cNvPr>
          <p:cNvPicPr>
            <a:picLocks noChangeAspect="1"/>
          </p:cNvPicPr>
          <p:nvPr/>
        </p:nvPicPr>
        <p:blipFill>
          <a:blip r:embed="rId3"/>
          <a:stretch>
            <a:fillRect/>
          </a:stretch>
        </p:blipFill>
        <p:spPr>
          <a:xfrm>
            <a:off x="4026875" y="1626922"/>
            <a:ext cx="4138247" cy="3604155"/>
          </a:xfrm>
          <a:prstGeom prst="rect">
            <a:avLst/>
          </a:prstGeom>
        </p:spPr>
      </p:pic>
    </p:spTree>
    <p:extLst>
      <p:ext uri="{BB962C8B-B14F-4D97-AF65-F5344CB8AC3E}">
        <p14:creationId xmlns:p14="http://schemas.microsoft.com/office/powerpoint/2010/main" val="53047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95C9-94D9-459A-A24E-1CE1252BFD71}"/>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LSTM</a:t>
            </a:r>
            <a:endParaRPr lang="en-US" dirty="0"/>
          </a:p>
        </p:txBody>
      </p:sp>
      <p:sp>
        <p:nvSpPr>
          <p:cNvPr id="3" name="Content Placeholder 2">
            <a:extLst>
              <a:ext uri="{FF2B5EF4-FFF2-40B4-BE49-F238E27FC236}">
                <a16:creationId xmlns:a16="http://schemas.microsoft.com/office/drawing/2014/main" id="{CC50634D-6422-0EC4-7834-2DC6BC9EDE63}"/>
              </a:ext>
            </a:extLst>
          </p:cNvPr>
          <p:cNvSpPr>
            <a:spLocks noGrp="1"/>
          </p:cNvSpPr>
          <p:nvPr>
            <p:ph idx="1"/>
          </p:nvPr>
        </p:nvSpPr>
        <p:spPr/>
        <p:txBody>
          <a:bodyPr/>
          <a:lstStyle/>
          <a:p>
            <a:pPr marL="0" marR="0" indent="457200" algn="just">
              <a:lnSpc>
                <a:spcPct val="150000"/>
              </a:lnSpc>
              <a:spcBef>
                <a:spcPts val="0"/>
              </a:spcBef>
              <a:spcAft>
                <a:spcPts val="0"/>
              </a:spcAft>
            </a:pPr>
            <a:r>
              <a:rPr lang="en-US" sz="1800" spc="-25" dirty="0">
                <a:solidFill>
                  <a:srgbClr val="000000"/>
                </a:solidFill>
                <a:effectLst/>
                <a:latin typeface="Times New Roman" panose="02020603050405020304" pitchFamily="18" charset="0"/>
                <a:ea typeface="Times New Roman" panose="02020603050405020304" pitchFamily="18" charset="0"/>
              </a:rPr>
              <a:t>LSTM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cần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bỏ</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từ</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do </a:t>
            </a: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sigmoid </a:t>
            </a:r>
            <a:r>
              <a:rPr lang="en-US" sz="1800" spc="-25" dirty="0" err="1">
                <a:solidFill>
                  <a:srgbClr val="000000"/>
                </a:solidFill>
                <a:effectLst/>
                <a:latin typeface="Times New Roman" panose="02020603050405020304" pitchFamily="18" charset="0"/>
                <a:ea typeface="Times New Roman" panose="02020603050405020304" pitchFamily="18" charset="0"/>
              </a:rPr>
              <a:t>đảm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nhiệm</a:t>
            </a:r>
            <a:r>
              <a:rPr lang="en-US" sz="1800" spc="-25" dirty="0">
                <a:solidFill>
                  <a:srgbClr val="000000"/>
                </a:solidFill>
                <a:effectLst/>
                <a:latin typeface="Times New Roman" panose="02020603050405020304" pitchFamily="18" charset="0"/>
                <a:ea typeface="Times New Roman" panose="02020603050405020304" pitchFamily="18" charset="0"/>
              </a:rPr>
              <a:t> (forget gate layer).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h_{t-1}</a:t>
            </a:r>
            <a:r>
              <a:rPr lang="en-US" sz="1800" i="1" spc="-25" dirty="0">
                <a:solidFill>
                  <a:srgbClr val="000000"/>
                </a:solidFill>
                <a:effectLst/>
                <a:latin typeface="Times New Roman" panose="02020603050405020304" pitchFamily="18" charset="0"/>
                <a:ea typeface="Times New Roman" panose="02020603050405020304" pitchFamily="18" charset="0"/>
              </a:rPr>
              <a:t>ht</a:t>
            </a:r>
            <a:r>
              <a:rPr lang="en-US" sz="1800" spc="-25" dirty="0">
                <a:solidFill>
                  <a:srgbClr val="000000"/>
                </a:solidFill>
                <a:effectLst/>
                <a:latin typeface="Times New Roman" panose="02020603050405020304" pitchFamily="18" charset="0"/>
                <a:ea typeface="Times New Roman" panose="02020603050405020304" pitchFamily="18" charset="0"/>
              </a:rPr>
              <a:t>−1​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x_t</a:t>
            </a:r>
            <a:r>
              <a:rPr lang="en-US" sz="1800" i="1" spc="-25" dirty="0" err="1">
                <a:solidFill>
                  <a:srgbClr val="000000"/>
                </a:solidFill>
                <a:effectLst/>
                <a:latin typeface="Times New Roman" panose="02020603050405020304" pitchFamily="18" charset="0"/>
                <a:ea typeface="Times New Roman" panose="02020603050405020304" pitchFamily="18" charset="0"/>
              </a:rPr>
              <a:t>xt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rồi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trong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khoảng</a:t>
            </a:r>
            <a:r>
              <a:rPr lang="en-US" sz="1800" spc="-25" dirty="0">
                <a:solidFill>
                  <a:srgbClr val="000000"/>
                </a:solidFill>
                <a:effectLst/>
                <a:latin typeface="Times New Roman" panose="02020603050405020304" pitchFamily="18" charset="0"/>
                <a:ea typeface="Times New Roman" panose="02020603050405020304" pitchFamily="18" charset="0"/>
              </a:rPr>
              <a:t> [0, 1] [0,1] </a:t>
            </a:r>
            <a:r>
              <a:rPr lang="en-US" sz="1800" spc="-25" dirty="0" err="1">
                <a:solidFill>
                  <a:srgbClr val="000000"/>
                </a:solidFill>
                <a:effectLst/>
                <a:latin typeface="Times New Roman" panose="02020603050405020304" pitchFamily="18" charset="0"/>
                <a:ea typeface="Times New Roman" panose="02020603050405020304" pitchFamily="18" charset="0"/>
              </a:rPr>
              <a:t>cho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mỗi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số</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trong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C_{t-1} </a:t>
            </a:r>
            <a:r>
              <a:rPr lang="en-US" sz="1800" i="1" spc="-25" dirty="0">
                <a:solidFill>
                  <a:srgbClr val="000000"/>
                </a:solidFill>
                <a:effectLst/>
                <a:latin typeface="Times New Roman" panose="02020603050405020304" pitchFamily="18" charset="0"/>
                <a:ea typeface="Times New Roman" panose="02020603050405020304" pitchFamily="18" charset="0"/>
              </a:rPr>
              <a:t>Ct</a:t>
            </a:r>
            <a:r>
              <a:rPr lang="en-US" sz="1800" spc="-25" dirty="0">
                <a:solidFill>
                  <a:srgbClr val="000000"/>
                </a:solidFill>
                <a:effectLst/>
                <a:latin typeface="Times New Roman" panose="02020603050405020304" pitchFamily="18" charset="0"/>
                <a:ea typeface="Times New Roman" panose="02020603050405020304" pitchFamily="18" charset="0"/>
              </a:rPr>
              <a:t>−1​.</a:t>
            </a:r>
          </a:p>
          <a:p>
            <a:pPr marL="0" marR="0" indent="457200" algn="just">
              <a:lnSpc>
                <a:spcPct val="150000"/>
              </a:lnSpc>
              <a:spcBef>
                <a:spcPts val="0"/>
              </a:spcBef>
              <a:spcAft>
                <a:spcPts val="0"/>
              </a:spcAft>
            </a:pPr>
            <a:endParaRPr lang="en-US" sz="1800" spc="-25" dirty="0">
              <a:solidFill>
                <a:srgbClr val="000000"/>
              </a:solidFill>
              <a:latin typeface="Times New Roman" panose="02020603050405020304" pitchFamily="18" charset="0"/>
              <a:ea typeface="Times New Roman" panose="02020603050405020304" pitchFamily="18" charset="0"/>
            </a:endParaRPr>
          </a:p>
          <a:p>
            <a:pPr marL="0" indent="457200" algn="just">
              <a:lnSpc>
                <a:spcPct val="150000"/>
              </a:lnSpc>
              <a:spcBef>
                <a:spcPts val="0"/>
              </a:spcBef>
            </a:pPr>
            <a:r>
              <a:rPr lang="en-US" sz="1800" spc="-25" dirty="0">
                <a:solidFill>
                  <a:srgbClr val="000000"/>
                </a:solidFill>
                <a:effectLst/>
                <a:latin typeface="Times New Roman" panose="02020603050405020304" pitchFamily="18" charset="0"/>
                <a:ea typeface="Times New Roman" panose="02020603050405020304" pitchFamily="18" charset="0"/>
              </a:rPr>
              <a:t>LSTM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nào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lưu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tiên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sử</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dụng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sigmoid (input gate layer)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Tiếp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theo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i="1" spc="-25" dirty="0">
                <a:solidFill>
                  <a:srgbClr val="000000"/>
                </a:solidFill>
                <a:effectLst/>
                <a:latin typeface="Times New Roman" panose="02020603050405020304" pitchFamily="18" charset="0"/>
                <a:ea typeface="Times New Roman" panose="02020603050405020304" pitchFamily="18" charset="0"/>
              </a:rPr>
              <a:t>tanh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tạo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vector </a:t>
            </a:r>
            <a:r>
              <a:rPr lang="en-US" sz="1800" spc="-25" dirty="0" err="1">
                <a:solidFill>
                  <a:srgbClr val="000000"/>
                </a:solidFill>
                <a:effectLst/>
                <a:latin typeface="Times New Roman" panose="02020603050405020304" pitchFamily="18" charset="0"/>
                <a:ea typeface="Times New Roman" panose="02020603050405020304" pitchFamily="18" charset="0"/>
              </a:rPr>
              <a:t>cho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mới</a:t>
            </a:r>
            <a:r>
              <a:rPr lang="en-US" sz="1800" spc="-25" dirty="0">
                <a:solidFill>
                  <a:srgbClr val="000000"/>
                </a:solidFill>
                <a:effectLst/>
                <a:latin typeface="Times New Roman" panose="02020603050405020304" pitchFamily="18" charset="0"/>
                <a:ea typeface="Times New Roman" panose="02020603050405020304" pitchFamily="18" charset="0"/>
              </a:rPr>
              <a:t> \tilde{</a:t>
            </a:r>
            <a:r>
              <a:rPr lang="en-US" sz="1800" spc="-25" dirty="0" err="1">
                <a:solidFill>
                  <a:srgbClr val="000000"/>
                </a:solidFill>
                <a:effectLst/>
                <a:latin typeface="Times New Roman" panose="02020603050405020304" pitchFamily="18" charset="0"/>
                <a:ea typeface="Times New Roman" panose="02020603050405020304" pitchFamily="18" charset="0"/>
              </a:rPr>
              <a:t>C_t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i="1" spc="-25" dirty="0">
                <a:solidFill>
                  <a:srgbClr val="000000"/>
                </a:solidFill>
                <a:effectLst/>
                <a:latin typeface="Times New Roman" panose="02020603050405020304" pitchFamily="18" charset="0"/>
                <a:ea typeface="Times New Roman" panose="02020603050405020304" pitchFamily="18" charset="0"/>
              </a:rPr>
              <a:t>Ct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nhằm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thêm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rồi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hợp</a:t>
            </a:r>
            <a:r>
              <a:rPr lang="en-US" sz="1800" spc="-25" dirty="0">
                <a:solidFill>
                  <a:srgbClr val="000000"/>
                </a:solidFill>
                <a:effectLst/>
                <a:latin typeface="Times New Roman" panose="02020603050405020304" pitchFamily="18" charset="0"/>
                <a:ea typeface="Times New Roman" panose="02020603050405020304" pitchFamily="18" charset="0"/>
              </a:rPr>
              <a:t> 2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tạo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cho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AC3A8C9-73B1-71DC-D7A9-B2FFE66FAF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2760" y="1785567"/>
            <a:ext cx="8506479" cy="2626465"/>
          </a:xfrm>
          <a:prstGeom prst="rect">
            <a:avLst/>
          </a:prstGeom>
          <a:noFill/>
          <a:ln>
            <a:noFill/>
          </a:ln>
        </p:spPr>
      </p:pic>
    </p:spTree>
    <p:extLst>
      <p:ext uri="{BB962C8B-B14F-4D97-AF65-F5344CB8AC3E}">
        <p14:creationId xmlns:p14="http://schemas.microsoft.com/office/powerpoint/2010/main" val="24844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95C9-94D9-459A-A24E-1CE1252BFD71}"/>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LSTM</a:t>
            </a:r>
            <a:endParaRPr lang="en-US" dirty="0"/>
          </a:p>
        </p:txBody>
      </p:sp>
      <p:sp>
        <p:nvSpPr>
          <p:cNvPr id="3" name="Content Placeholder 2">
            <a:extLst>
              <a:ext uri="{FF2B5EF4-FFF2-40B4-BE49-F238E27FC236}">
                <a16:creationId xmlns:a16="http://schemas.microsoft.com/office/drawing/2014/main" id="{CC50634D-6422-0EC4-7834-2DC6BC9EDE63}"/>
              </a:ext>
            </a:extLst>
          </p:cNvPr>
          <p:cNvSpPr>
            <a:spLocks noGrp="1"/>
          </p:cNvSpPr>
          <p:nvPr>
            <p:ph idx="1"/>
          </p:nvPr>
        </p:nvSpPr>
        <p:spPr/>
        <p:txBody>
          <a:bodyPr/>
          <a:lstStyle/>
          <a:p>
            <a:pPr marL="0" marR="0" indent="457200" algn="just">
              <a:lnSpc>
                <a:spcPct val="150000"/>
              </a:lnSpc>
              <a:spcBef>
                <a:spcPts val="0"/>
              </a:spcBef>
              <a:spcAft>
                <a:spcPts val="0"/>
              </a:spcAft>
            </a:pP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cũ</a:t>
            </a:r>
            <a:r>
              <a:rPr lang="en-US" sz="1800" spc="-25" dirty="0">
                <a:solidFill>
                  <a:srgbClr val="000000"/>
                </a:solidFill>
                <a:effectLst/>
                <a:latin typeface="Times New Roman" panose="02020603050405020304" pitchFamily="18" charset="0"/>
                <a:ea typeface="Times New Roman" panose="02020603050405020304" pitchFamily="18" charset="0"/>
              </a:rPr>
              <a:t> C_{t-1} </a:t>
            </a:r>
            <a:r>
              <a:rPr lang="en-US" sz="1800" i="1" spc="-25" dirty="0">
                <a:solidFill>
                  <a:srgbClr val="000000"/>
                </a:solidFill>
                <a:effectLst/>
                <a:latin typeface="Times New Roman" panose="02020603050405020304" pitchFamily="18" charset="0"/>
                <a:ea typeface="Times New Roman" panose="02020603050405020304" pitchFamily="18" charset="0"/>
              </a:rPr>
              <a:t>Ct</a:t>
            </a:r>
            <a:r>
              <a:rPr lang="en-US" sz="1800" spc="-25" dirty="0">
                <a:solidFill>
                  <a:srgbClr val="000000"/>
                </a:solidFill>
                <a:effectLst/>
                <a:latin typeface="Times New Roman" panose="02020603050405020304" pitchFamily="18" charset="0"/>
                <a:ea typeface="Times New Roman" panose="02020603050405020304" pitchFamily="18" charset="0"/>
              </a:rPr>
              <a:t>−1​ </a:t>
            </a:r>
            <a:r>
              <a:rPr lang="en-US" sz="1800" spc="-25" dirty="0" err="1">
                <a:solidFill>
                  <a:srgbClr val="000000"/>
                </a:solidFill>
                <a:effectLst/>
                <a:latin typeface="Times New Roman" panose="02020603050405020304" pitchFamily="18" charset="0"/>
                <a:ea typeface="Times New Roman" panose="02020603050405020304" pitchFamily="18" charset="0"/>
              </a:rPr>
              <a:t>thành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C_t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i="1" spc="-25" dirty="0">
                <a:solidFill>
                  <a:srgbClr val="000000"/>
                </a:solidFill>
                <a:effectLst/>
                <a:latin typeface="Times New Roman" panose="02020603050405020304" pitchFamily="18" charset="0"/>
                <a:ea typeface="Times New Roman" panose="02020603050405020304" pitchFamily="18" charset="0"/>
              </a:rPr>
              <a:t>Ct</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nhân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cũ</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f_t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i="1" spc="-25" dirty="0">
                <a:solidFill>
                  <a:srgbClr val="000000"/>
                </a:solidFill>
                <a:effectLst/>
                <a:latin typeface="Times New Roman" panose="02020603050405020304" pitchFamily="18" charset="0"/>
                <a:ea typeface="Times New Roman" panose="02020603050405020304" pitchFamily="18" charset="0"/>
              </a:rPr>
              <a:t>ft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bỏ</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những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ta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quên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lúc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trước</a:t>
            </a:r>
            <a:r>
              <a:rPr lang="en-US" sz="1800" spc="-25" dirty="0">
                <a:solidFill>
                  <a:srgbClr val="000000"/>
                </a:solidFill>
                <a:effectLst/>
                <a:latin typeface="Times New Roman" panose="02020603050405020304" pitchFamily="18" charset="0"/>
                <a:ea typeface="Times New Roman" panose="02020603050405020304" pitchFamily="18" charset="0"/>
              </a:rPr>
              <a:t>. Sau </a:t>
            </a:r>
            <a:r>
              <a:rPr lang="en-US" sz="1800" spc="-25" dirty="0" err="1">
                <a:solidFill>
                  <a:srgbClr val="000000"/>
                </a:solidFill>
                <a:effectLst/>
                <a:latin typeface="Times New Roman" panose="02020603050405020304" pitchFamily="18" charset="0"/>
                <a:ea typeface="Times New Roman" panose="02020603050405020304" pitchFamily="18" charset="0"/>
              </a:rPr>
              <a:t>đó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cộng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thêm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i_t</a:t>
            </a:r>
            <a:r>
              <a:rPr lang="en-US" sz="1800" spc="-25" dirty="0">
                <a:solidFill>
                  <a:srgbClr val="000000"/>
                </a:solidFill>
                <a:effectLst/>
                <a:latin typeface="Times New Roman" panose="02020603050405020304" pitchFamily="18" charset="0"/>
                <a:ea typeface="Times New Roman" panose="02020603050405020304" pitchFamily="18" charset="0"/>
              </a:rPr>
              <a:t> * \tilde{</a:t>
            </a:r>
            <a:r>
              <a:rPr lang="en-US" sz="1800" spc="-25" dirty="0" err="1">
                <a:solidFill>
                  <a:srgbClr val="000000"/>
                </a:solidFill>
                <a:effectLst/>
                <a:latin typeface="Times New Roman" panose="02020603050405020304" pitchFamily="18" charset="0"/>
                <a:ea typeface="Times New Roman" panose="02020603050405020304" pitchFamily="18" charset="0"/>
              </a:rPr>
              <a:t>C_t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i="1" spc="-25" dirty="0">
                <a:solidFill>
                  <a:srgbClr val="000000"/>
                </a:solidFill>
                <a:effectLst/>
                <a:latin typeface="Times New Roman" panose="02020603050405020304" pitchFamily="18" charset="0"/>
                <a:ea typeface="Times New Roman" panose="02020603050405020304" pitchFamily="18" charset="0"/>
              </a:rPr>
              <a:t>it</a:t>
            </a:r>
            <a:r>
              <a:rPr lang="en-US" sz="1800" spc="-25" dirty="0">
                <a:solidFill>
                  <a:srgbClr val="000000"/>
                </a:solidFill>
                <a:effectLst/>
                <a:latin typeface="Times New Roman" panose="02020603050405020304" pitchFamily="18" charset="0"/>
                <a:ea typeface="Times New Roman" panose="02020603050405020304" pitchFamily="18" charset="0"/>
              </a:rPr>
              <a:t>​</a:t>
            </a:r>
            <a:r>
              <a:rPr lang="en-US" sz="1800" spc="-25"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i="1" spc="-25" dirty="0">
                <a:solidFill>
                  <a:srgbClr val="000000"/>
                </a:solidFill>
                <a:effectLst/>
                <a:latin typeface="Times New Roman" panose="02020603050405020304" pitchFamily="18" charset="0"/>
                <a:ea typeface="Times New Roman" panose="02020603050405020304" pitchFamily="18" charset="0"/>
              </a:rPr>
              <a:t>Ct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này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phụ</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thuộc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việc</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mỗi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sao</a:t>
            </a:r>
            <a:r>
              <a:rPr lang="en-US" sz="1800" spc="-25" dirty="0">
                <a:solidFill>
                  <a:srgbClr val="000000"/>
                </a:solidFill>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spc="-25" dirty="0">
              <a:solidFill>
                <a:srgbClr val="000000"/>
              </a:solidFill>
              <a:latin typeface="Times New Roman" panose="02020603050405020304" pitchFamily="18" charset="0"/>
              <a:ea typeface="Times New Roman" panose="02020603050405020304" pitchFamily="18" charset="0"/>
            </a:endParaRPr>
          </a:p>
          <a:p>
            <a:pPr marL="0" indent="457200" algn="just">
              <a:lnSpc>
                <a:spcPct val="150000"/>
              </a:lnSpc>
              <a:spcBef>
                <a:spcPts val="0"/>
              </a:spcBef>
            </a:pPr>
            <a:r>
              <a:rPr lang="en-US" sz="1800" spc="-25" dirty="0" err="1">
                <a:solidFill>
                  <a:srgbClr val="000000"/>
                </a:solidFill>
                <a:effectLst/>
                <a:latin typeface="Times New Roman" panose="02020603050405020304" pitchFamily="18" charset="0"/>
                <a:ea typeface="Times New Roman" panose="02020603050405020304" pitchFamily="18" charset="0"/>
              </a:rPr>
              <a:t>Cuối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cùng</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cần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xem</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muốn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gì</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dựa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nhưng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tiếp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tục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sàng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lọc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tiên</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chạy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sigmoid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phần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của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muốn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xuất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Sau </a:t>
            </a:r>
            <a:r>
              <a:rPr lang="en-US" sz="1800" spc="-25" dirty="0" err="1">
                <a:solidFill>
                  <a:srgbClr val="000000"/>
                </a:solidFill>
                <a:effectLst/>
                <a:latin typeface="Times New Roman" panose="02020603050405020304" pitchFamily="18" charset="0"/>
                <a:ea typeface="Times New Roman" panose="02020603050405020304" pitchFamily="18" charset="0"/>
              </a:rPr>
              <a:t>đó</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đưa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bảo</a:t>
            </a:r>
            <a:r>
              <a:rPr lang="en-US" sz="1800" spc="-25" dirty="0">
                <a:solidFill>
                  <a:srgbClr val="000000"/>
                </a:solidFill>
                <a:effectLst/>
                <a:latin typeface="Times New Roman" panose="02020603050405020304" pitchFamily="18" charset="0"/>
                <a:ea typeface="Times New Roman" panose="02020603050405020304" pitchFamily="18" charset="0"/>
              </a:rPr>
              <a:t> qua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hàm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i="1" spc="-25" dirty="0">
                <a:solidFill>
                  <a:srgbClr val="000000"/>
                </a:solidFill>
                <a:effectLst/>
                <a:latin typeface="Times New Roman" panose="02020603050405020304" pitchFamily="18" charset="0"/>
                <a:ea typeface="Times New Roman" panose="02020603050405020304" pitchFamily="18" charset="0"/>
              </a:rPr>
              <a:t>tanh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về</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khoảng</a:t>
            </a:r>
            <a:r>
              <a:rPr lang="en-US" sz="1800" spc="-25" dirty="0">
                <a:solidFill>
                  <a:srgbClr val="000000"/>
                </a:solidFill>
                <a:effectLst/>
                <a:latin typeface="Times New Roman" panose="02020603050405020304" pitchFamily="18" charset="0"/>
                <a:ea typeface="Times New Roman" panose="02020603050405020304" pitchFamily="18" charset="0"/>
              </a:rPr>
              <a:t> [-1, 1] [−1,1],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nhân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của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cổng</a:t>
            </a:r>
            <a:r>
              <a:rPr lang="en-US" sz="1800" spc="-25" dirty="0">
                <a:solidFill>
                  <a:srgbClr val="000000"/>
                </a:solidFill>
                <a:effectLst/>
                <a:latin typeface="Times New Roman" panose="02020603050405020304" pitchFamily="18" charset="0"/>
                <a:ea typeface="Times New Roman" panose="02020603050405020304" pitchFamily="18" charset="0"/>
              </a:rPr>
              <a:t> sigmoid </a:t>
            </a:r>
            <a:r>
              <a:rPr lang="en-US" sz="1800" spc="-25" dirty="0" err="1">
                <a:solidFill>
                  <a:srgbClr val="000000"/>
                </a:solidFill>
                <a:effectLst/>
                <a:latin typeface="Times New Roman" panose="02020603050405020304" pitchFamily="18" charset="0"/>
                <a:ea typeface="Times New Roman" panose="02020603050405020304" pitchFamily="18" charset="0"/>
              </a:rPr>
              <a:t>để</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mong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muốn</a:t>
            </a:r>
            <a:r>
              <a:rPr lang="en-US" sz="1800" spc="-25"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36FA4FC-86B0-6B5B-E3AB-65C8206FCB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751" y="262466"/>
            <a:ext cx="8054498" cy="2487083"/>
          </a:xfrm>
          <a:prstGeom prst="rect">
            <a:avLst/>
          </a:prstGeom>
          <a:noFill/>
          <a:ln>
            <a:noFill/>
          </a:ln>
        </p:spPr>
      </p:pic>
      <p:pic>
        <p:nvPicPr>
          <p:cNvPr id="5" name="Picture 4">
            <a:extLst>
              <a:ext uri="{FF2B5EF4-FFF2-40B4-BE49-F238E27FC236}">
                <a16:creationId xmlns:a16="http://schemas.microsoft.com/office/drawing/2014/main" id="{1768C356-31E6-3A90-447D-8D0E70D0D5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3201" y="3567095"/>
            <a:ext cx="7725598" cy="2385649"/>
          </a:xfrm>
          <a:prstGeom prst="rect">
            <a:avLst/>
          </a:prstGeom>
          <a:noFill/>
          <a:ln>
            <a:noFill/>
          </a:ln>
        </p:spPr>
      </p:pic>
    </p:spTree>
    <p:extLst>
      <p:ext uri="{BB962C8B-B14F-4D97-AF65-F5344CB8AC3E}">
        <p14:creationId xmlns:p14="http://schemas.microsoft.com/office/powerpoint/2010/main" val="84416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95C9-94D9-459A-A24E-1CE1252BFD71}"/>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LSTM</a:t>
            </a:r>
            <a:endParaRPr lang="en-US" dirty="0"/>
          </a:p>
        </p:txBody>
      </p:sp>
      <p:sp>
        <p:nvSpPr>
          <p:cNvPr id="3" name="Content Placeholder 2">
            <a:extLst>
              <a:ext uri="{FF2B5EF4-FFF2-40B4-BE49-F238E27FC236}">
                <a16:creationId xmlns:a16="http://schemas.microsoft.com/office/drawing/2014/main" id="{CC50634D-6422-0EC4-7834-2DC6BC9EDE63}"/>
              </a:ext>
            </a:extLst>
          </p:cNvPr>
          <p:cNvSpPr>
            <a:spLocks noGrp="1"/>
          </p:cNvSpPr>
          <p:nvPr>
            <p:ph idx="1"/>
          </p:nvPr>
        </p:nvSpPr>
        <p:spPr/>
        <p:txBody>
          <a:bodyPr>
            <a:normAutofit fontScale="92500"/>
          </a:bodyPr>
          <a:lstStyle/>
          <a:p>
            <a:pPr marL="0" marR="0" indent="457200" algn="just">
              <a:lnSpc>
                <a:spcPct val="150000"/>
              </a:lnSpc>
              <a:spcBef>
                <a:spcPts val="0"/>
              </a:spcBef>
              <a:spcAft>
                <a:spcPts val="0"/>
              </a:spcAft>
            </a:pPr>
            <a:r>
              <a:rPr lang="en-US" sz="1800" spc="-25" dirty="0" err="1">
                <a:solidFill>
                  <a:srgbClr val="000000"/>
                </a:solidFill>
                <a:effectLst/>
                <a:latin typeface="Times New Roman" panose="02020603050405020304" pitchFamily="18" charset="0"/>
                <a:ea typeface="Times New Roman" panose="02020603050405020304" pitchFamily="18" charset="0"/>
              </a:rPr>
              <a:t>Thực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báo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đều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sử</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dụng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phiên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bản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giúp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giải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phần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trong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cấu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trúc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của</a:t>
            </a:r>
            <a:r>
              <a:rPr lang="en-US" sz="1800" spc="-25" dirty="0">
                <a:solidFill>
                  <a:srgbClr val="000000"/>
                </a:solidFill>
                <a:effectLst/>
                <a:latin typeface="Times New Roman" panose="02020603050405020304" pitchFamily="18" charset="0"/>
                <a:ea typeface="Times New Roman" panose="02020603050405020304" pitchFamily="18" charset="0"/>
              </a:rPr>
              <a:t> LTSM.</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dạng</a:t>
            </a:r>
            <a:r>
              <a:rPr lang="en-US" sz="1800" spc="-25" dirty="0">
                <a:solidFill>
                  <a:srgbClr val="000000"/>
                </a:solidFill>
                <a:effectLst/>
                <a:latin typeface="Times New Roman" panose="02020603050405020304" pitchFamily="18" charset="0"/>
                <a:ea typeface="Times New Roman" panose="02020603050405020304" pitchFamily="18" charset="0"/>
              </a:rPr>
              <a:t> LTSM </a:t>
            </a:r>
            <a:r>
              <a:rPr lang="en-US" sz="1800" spc="-25" dirty="0" err="1">
                <a:solidFill>
                  <a:srgbClr val="000000"/>
                </a:solidFill>
                <a:effectLst/>
                <a:latin typeface="Times New Roman" panose="02020603050405020304" pitchFamily="18" charset="0"/>
                <a:ea typeface="Times New Roman" panose="02020603050405020304" pitchFamily="18" charset="0"/>
              </a:rPr>
              <a:t>phổ</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biến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thiệu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bởi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u="sng" spc="-25" dirty="0">
                <a:solidFill>
                  <a:srgbClr val="000000"/>
                </a:solidFill>
                <a:effectLst/>
                <a:latin typeface="Times New Roman" panose="02020603050405020304" pitchFamily="18" charset="0"/>
                <a:ea typeface="Times New Roman" panose="02020603050405020304" pitchFamily="18" charset="0"/>
                <a:hlinkClick r:id="rId2"/>
              </a:rPr>
              <a:t>Gers &amp; </a:t>
            </a:r>
            <a:r>
              <a:rPr lang="en-US" sz="1800" u="sng" spc="-25" dirty="0" err="1">
                <a:solidFill>
                  <a:srgbClr val="000000"/>
                </a:solidFill>
                <a:effectLst/>
                <a:latin typeface="Times New Roman" panose="02020603050405020304" pitchFamily="18" charset="0"/>
                <a:ea typeface="Times New Roman" panose="02020603050405020304" pitchFamily="18" charset="0"/>
                <a:hlinkClick r:id="rId2"/>
              </a:rPr>
              <a:t>Schmidhuber</a:t>
            </a:r>
            <a:r>
              <a:rPr lang="en-US" sz="1800" u="sng" spc="-25" dirty="0">
                <a:solidFill>
                  <a:srgbClr val="000000"/>
                </a:solidFill>
                <a:effectLst/>
                <a:latin typeface="Times New Roman" panose="02020603050405020304" pitchFamily="18" charset="0"/>
                <a:ea typeface="Times New Roman" panose="02020603050405020304" pitchFamily="18" charset="0"/>
                <a:hlinkClick r:id="rId2"/>
              </a:rPr>
              <a:t> (2000)</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thêm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đường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nối</a:t>
            </a:r>
            <a:r>
              <a:rPr lang="en-US" sz="1800" spc="-25" dirty="0">
                <a:solidFill>
                  <a:srgbClr val="000000"/>
                </a:solidFill>
                <a:effectLst/>
                <a:latin typeface="Times New Roman" panose="02020603050405020304" pitchFamily="18" charset="0"/>
                <a:ea typeface="Times New Roman" panose="02020603050405020304" pitchFamily="18" charset="0"/>
              </a:rPr>
              <a:t> “peephole connections”,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tầng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nhận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giá</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trị</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a:t>
            </a:r>
          </a:p>
          <a:p>
            <a:pPr marL="0" indent="457200" algn="just">
              <a:lnSpc>
                <a:spcPct val="150000"/>
              </a:lnSpc>
              <a:spcBef>
                <a:spcPts val="0"/>
              </a:spcBef>
            </a:pPr>
            <a:r>
              <a:rPr lang="en-US" sz="1800" spc="-25" dirty="0" err="1">
                <a:solidFill>
                  <a:srgbClr val="000000"/>
                </a:solidFill>
                <a:effectLst/>
                <a:latin typeface="Times New Roman" panose="02020603050405020304" pitchFamily="18" charset="0"/>
                <a:ea typeface="Times New Roman" panose="02020603050405020304" pitchFamily="18" charset="0"/>
              </a:rPr>
              <a:t>Dạng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nối</a:t>
            </a:r>
            <a:r>
              <a:rPr lang="en-US" sz="1800" spc="-25" dirty="0">
                <a:solidFill>
                  <a:srgbClr val="000000"/>
                </a:solidFill>
                <a:effectLst/>
                <a:latin typeface="Times New Roman" panose="02020603050405020304" pitchFamily="18" charset="0"/>
                <a:ea typeface="Times New Roman" panose="02020603050405020304" pitchFamily="18" charset="0"/>
              </a:rPr>
              <a:t> 2 </a:t>
            </a:r>
            <a:r>
              <a:rPr lang="en-US" sz="1800" spc="-25" dirty="0" err="1">
                <a:solidFill>
                  <a:srgbClr val="000000"/>
                </a:solidFill>
                <a:effectLst/>
                <a:latin typeface="Times New Roman" panose="02020603050405020304" pitchFamily="18" charset="0"/>
                <a:ea typeface="Times New Roman" panose="02020603050405020304" pitchFamily="18" charset="0"/>
              </a:rPr>
              <a:t>cổng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loại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trừ</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nhau</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quyết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định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loại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trừ</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mới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thêm</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cùng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nhau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luôn</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chỉ</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bỏ</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khi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mà</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thay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bằng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mới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chỉ</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đưa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mới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khi</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bỏ</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thông</a:t>
            </a:r>
            <a:r>
              <a:rPr lang="en-US" sz="1800" spc="-25" dirty="0">
                <a:solidFill>
                  <a:srgbClr val="000000"/>
                </a:solidFill>
                <a:effectLst/>
                <a:latin typeface="Times New Roman" panose="02020603050405020304" pitchFamily="18" charset="0"/>
                <a:ea typeface="Times New Roman" panose="02020603050405020304" pitchFamily="18" charset="0"/>
              </a:rPr>
              <a:t> tin </a:t>
            </a:r>
            <a:r>
              <a:rPr lang="en-US" sz="1800" spc="-25" dirty="0" err="1">
                <a:solidFill>
                  <a:srgbClr val="000000"/>
                </a:solidFill>
                <a:effectLst/>
                <a:latin typeface="Times New Roman" panose="02020603050405020304" pitchFamily="18" charset="0"/>
                <a:ea typeface="Times New Roman" panose="02020603050405020304" pitchFamily="18" charset="0"/>
              </a:rPr>
              <a:t>cũ</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đi</a:t>
            </a:r>
            <a:r>
              <a:rPr lang="en-US" sz="1800" spc="-25"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indent="457200" algn="just">
              <a:lnSpc>
                <a:spcPct val="150000"/>
              </a:lnSpc>
              <a:spcBef>
                <a:spcPts val="0"/>
              </a:spcBef>
            </a:pPr>
            <a:r>
              <a:rPr lang="en-US" sz="1800" spc="-25" dirty="0" err="1">
                <a:solidFill>
                  <a:srgbClr val="000000"/>
                </a:solidFill>
                <a:effectLst/>
                <a:latin typeface="Times New Roman" panose="02020603050405020304" pitchFamily="18" charset="0"/>
                <a:ea typeface="Times New Roman" panose="02020603050405020304" pitchFamily="18" charset="0"/>
              </a:rPr>
              <a:t>Dạng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Gated Recurrent Unit, GRU </a:t>
            </a:r>
            <a:r>
              <a:rPr lang="en-US" sz="1800" spc="-25" dirty="0" err="1">
                <a:solidFill>
                  <a:srgbClr val="000000"/>
                </a:solidFill>
                <a:effectLst/>
                <a:latin typeface="Times New Roman" panose="02020603050405020304" pitchFamily="18" charset="0"/>
                <a:ea typeface="Times New Roman" panose="02020603050405020304" pitchFamily="18" charset="0"/>
              </a:rPr>
              <a:t>được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thiệu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bởi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u="sng" spc="-25" dirty="0">
                <a:solidFill>
                  <a:srgbClr val="000000"/>
                </a:solidFill>
                <a:effectLst/>
                <a:latin typeface="Times New Roman" panose="02020603050405020304" pitchFamily="18" charset="0"/>
                <a:ea typeface="Times New Roman" panose="02020603050405020304" pitchFamily="18" charset="0"/>
                <a:hlinkClick r:id="rId3"/>
              </a:rPr>
              <a:t>Cho, et al. (2014)</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hợp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cổng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loại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trừ</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đầu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thành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cổng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cổng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cập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nhập</a:t>
            </a:r>
            <a:r>
              <a:rPr lang="en-US" sz="1800" spc="-25" dirty="0">
                <a:solidFill>
                  <a:srgbClr val="000000"/>
                </a:solidFill>
                <a:effectLst/>
                <a:latin typeface="Times New Roman" panose="02020603050405020304" pitchFamily="18" charset="0"/>
                <a:ea typeface="Times New Roman" panose="02020603050405020304" pitchFamily="18" charset="0"/>
              </a:rPr>
              <a:t>” (update gate). </a:t>
            </a:r>
            <a:r>
              <a:rPr lang="en-US" sz="1800" spc="-25" dirty="0" err="1">
                <a:solidFill>
                  <a:srgbClr val="000000"/>
                </a:solidFill>
                <a:effectLst/>
                <a:latin typeface="Times New Roman" panose="02020603050405020304" pitchFamily="18" charset="0"/>
                <a:ea typeface="Times New Roman" panose="02020603050405020304" pitchFamily="18" charset="0"/>
              </a:rPr>
              <a:t>Nó</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cũng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hợp</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tế</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bào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trạng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thái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ẩn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với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nhau</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tạo</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ra</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một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thay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đổi</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khác</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Kết</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quả</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là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mô</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hình</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của</a:t>
            </a:r>
            <a:r>
              <a:rPr lang="en-US" sz="1800" spc="-25" dirty="0">
                <a:solidFill>
                  <a:srgbClr val="000000"/>
                </a:solidFill>
                <a:effectLst/>
                <a:latin typeface="Times New Roman" panose="02020603050405020304" pitchFamily="18" charset="0"/>
                <a:ea typeface="Times New Roman" panose="02020603050405020304" pitchFamily="18" charset="0"/>
              </a:rPr>
              <a:t> ta </a:t>
            </a:r>
            <a:r>
              <a:rPr lang="en-US" sz="1800" spc="-25" dirty="0" err="1">
                <a:solidFill>
                  <a:srgbClr val="000000"/>
                </a:solidFill>
                <a:effectLst/>
                <a:latin typeface="Times New Roman" panose="02020603050405020304" pitchFamily="18" charset="0"/>
                <a:ea typeface="Times New Roman" panose="02020603050405020304" pitchFamily="18" charset="0"/>
              </a:rPr>
              <a:t>sẽ</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đơn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giản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hơn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mô</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hình</a:t>
            </a:r>
            <a:r>
              <a:rPr lang="en-US" sz="1800" spc="-25" dirty="0">
                <a:solidFill>
                  <a:srgbClr val="000000"/>
                </a:solidFill>
                <a:effectLst/>
                <a:latin typeface="Times New Roman" panose="02020603050405020304" pitchFamily="18" charset="0"/>
                <a:ea typeface="Times New Roman" panose="02020603050405020304" pitchFamily="18" charset="0"/>
              </a:rPr>
              <a:t> LSTM </a:t>
            </a:r>
            <a:r>
              <a:rPr lang="en-US" sz="1800" spc="-25" dirty="0" err="1">
                <a:solidFill>
                  <a:srgbClr val="000000"/>
                </a:solidFill>
                <a:effectLst/>
                <a:latin typeface="Times New Roman" panose="02020603050405020304" pitchFamily="18" charset="0"/>
                <a:ea typeface="Times New Roman" panose="02020603050405020304" pitchFamily="18" charset="0"/>
              </a:rPr>
              <a:t>chuẩn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và</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ngày</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càng</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trở</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nên</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phổ</a:t>
            </a:r>
            <a:r>
              <a:rPr lang="en-US" sz="1800" spc="-25" dirty="0">
                <a:solidFill>
                  <a:srgbClr val="000000"/>
                </a:solidFill>
                <a:effectLst/>
                <a:latin typeface="Times New Roman" panose="02020603050405020304" pitchFamily="18" charset="0"/>
                <a:ea typeface="Times New Roman" panose="02020603050405020304" pitchFamily="18" charset="0"/>
              </a:rPr>
              <a:t> </a:t>
            </a:r>
            <a:r>
              <a:rPr lang="en-US" sz="1800" spc="-25" dirty="0" err="1">
                <a:solidFill>
                  <a:srgbClr val="000000"/>
                </a:solidFill>
                <a:effectLst/>
                <a:latin typeface="Times New Roman" panose="02020603050405020304" pitchFamily="18" charset="0"/>
                <a:ea typeface="Times New Roman" panose="02020603050405020304" pitchFamily="18" charset="0"/>
              </a:rPr>
              <a:t>biến</a:t>
            </a:r>
            <a:r>
              <a:rPr lang="en-US" sz="1800" spc="-25"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03624B8-B054-58AD-36F5-AAC2078D948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1866" y="455455"/>
            <a:ext cx="5047600" cy="1558739"/>
          </a:xfrm>
          <a:prstGeom prst="rect">
            <a:avLst/>
          </a:prstGeom>
          <a:noFill/>
          <a:ln>
            <a:noFill/>
          </a:ln>
        </p:spPr>
      </p:pic>
      <p:pic>
        <p:nvPicPr>
          <p:cNvPr id="5" name="Picture 4">
            <a:extLst>
              <a:ext uri="{FF2B5EF4-FFF2-40B4-BE49-F238E27FC236}">
                <a16:creationId xmlns:a16="http://schemas.microsoft.com/office/drawing/2014/main" id="{09283A6F-6BA3-1D69-02FF-4C9035F264F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9466" y="553668"/>
            <a:ext cx="4517390" cy="1395095"/>
          </a:xfrm>
          <a:prstGeom prst="rect">
            <a:avLst/>
          </a:prstGeom>
          <a:noFill/>
          <a:ln>
            <a:noFill/>
          </a:ln>
        </p:spPr>
      </p:pic>
      <p:pic>
        <p:nvPicPr>
          <p:cNvPr id="6" name="Picture 5">
            <a:extLst>
              <a:ext uri="{FF2B5EF4-FFF2-40B4-BE49-F238E27FC236}">
                <a16:creationId xmlns:a16="http://schemas.microsoft.com/office/drawing/2014/main" id="{1D08CF3B-3E94-C9E0-7B73-562C7FC1F5A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2271" y="4119292"/>
            <a:ext cx="6225329" cy="1922378"/>
          </a:xfrm>
          <a:prstGeom prst="rect">
            <a:avLst/>
          </a:prstGeom>
          <a:noFill/>
          <a:ln>
            <a:noFill/>
          </a:ln>
        </p:spPr>
      </p:pic>
    </p:spTree>
    <p:extLst>
      <p:ext uri="{BB962C8B-B14F-4D97-AF65-F5344CB8AC3E}">
        <p14:creationId xmlns:p14="http://schemas.microsoft.com/office/powerpoint/2010/main" val="258658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946C-F3F1-891F-B2B4-92167FEFA65C}"/>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F46E9B55-CCA8-1939-24B1-D6A3E57012F3}"/>
              </a:ext>
            </a:extLst>
          </p:cNvPr>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Crawl data </a:t>
            </a:r>
            <a:r>
              <a:rPr lang="en-US" sz="1700" dirty="0" err="1">
                <a:latin typeface="Times New Roman" panose="02020603050405020304" pitchFamily="18" charset="0"/>
                <a:cs typeface="Times New Roman" panose="02020603050405020304" pitchFamily="18" charset="0"/>
              </a:rPr>
              <a:t>từ</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viết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facebook</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lưu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về</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file txt.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hơn</a:t>
            </a:r>
            <a:r>
              <a:rPr lang="en-US" sz="1700" dirty="0">
                <a:latin typeface="Times New Roman" panose="02020603050405020304" pitchFamily="18" charset="0"/>
                <a:cs typeface="Times New Roman" panose="02020603050405020304" pitchFamily="18" charset="0"/>
              </a:rPr>
              <a:t> 6500 </a:t>
            </a:r>
            <a:r>
              <a:rPr lang="en-US" sz="1700" dirty="0" err="1">
                <a:latin typeface="Times New Roman" panose="02020603050405020304" pitchFamily="18" charset="0"/>
                <a:cs typeface="Times New Roman" panose="02020603050405020304" pitchFamily="18" charset="0"/>
              </a:rPr>
              <a:t>bình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luận</a:t>
            </a:r>
            <a:r>
              <a:rPr lang="en-US" sz="1700" dirty="0">
                <a:latin typeface="Times New Roman" panose="02020603050405020304" pitchFamily="18" charset="0"/>
                <a:cs typeface="Times New Roman" panose="02020603050405020304" pitchFamily="18" charset="0"/>
              </a:rPr>
              <a:t>. Sau </a:t>
            </a:r>
            <a:r>
              <a:rPr lang="en-US" sz="1700" dirty="0" err="1">
                <a:latin typeface="Times New Roman" panose="02020603050405020304" pitchFamily="18" charset="0"/>
                <a:cs typeface="Times New Roman" panose="02020603050405020304" pitchFamily="18" charset="0"/>
              </a:rPr>
              <a:t>khi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thì</a:t>
            </a:r>
            <a:r>
              <a:rPr lang="en-US" sz="1700" dirty="0">
                <a:latin typeface="Times New Roman" panose="02020603050405020304" pitchFamily="18" charset="0"/>
                <a:cs typeface="Times New Roman" panose="02020603050405020304" pitchFamily="18" charset="0"/>
              </a:rPr>
              <a:t> ta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4497 </a:t>
            </a:r>
            <a:r>
              <a:rPr lang="en-US" sz="1700" dirty="0" err="1">
                <a:latin typeface="Times New Roman" panose="02020603050405020304" pitchFamily="18" charset="0"/>
                <a:cs typeface="Times New Roman" panose="02020603050405020304" pitchFamily="18" charset="0"/>
              </a:rPr>
              <a:t>bình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chia </a:t>
            </a:r>
            <a:r>
              <a:rPr lang="en-US" sz="1700" dirty="0" err="1">
                <a:latin typeface="Times New Roman" panose="02020603050405020304" pitchFamily="18" charset="0"/>
                <a:cs typeface="Times New Roman" panose="02020603050405020304" pitchFamily="18" charset="0"/>
              </a:rPr>
              <a:t>vào</a:t>
            </a:r>
            <a:r>
              <a:rPr lang="en-US" sz="1700" dirty="0">
                <a:latin typeface="Times New Roman" panose="02020603050405020304" pitchFamily="18" charset="0"/>
                <a:cs typeface="Times New Roman" panose="02020603050405020304" pitchFamily="18" charset="0"/>
              </a:rPr>
              <a:t> 7 </a:t>
            </a:r>
            <a:r>
              <a:rPr lang="en-US" sz="1700" dirty="0" err="1">
                <a:latin typeface="Times New Roman" panose="02020603050405020304" pitchFamily="18" charset="0"/>
                <a:cs typeface="Times New Roman" panose="02020603050405020304" pitchFamily="18" charset="0"/>
              </a:rPr>
              <a:t>nhãn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gồm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dữ</a:t>
            </a:r>
            <a:r>
              <a:rPr lang="en-US" sz="1700" dirty="0">
                <a:latin typeface="Times New Roman" panose="02020603050405020304" pitchFamily="18" charset="0"/>
                <a:cs typeface="Times New Roman" panose="02020603050405020304" pitchFamily="18" charset="0"/>
              </a:rPr>
              <a:t>, :S, :))))), :(((((, </a:t>
            </a:r>
            <a:r>
              <a:rPr lang="en-US" sz="1700" dirty="0" err="1">
                <a:latin typeface="Times New Roman" panose="02020603050405020304" pitchFamily="18" charset="0"/>
                <a:cs typeface="Times New Roman" panose="02020603050405020304" pitchFamily="18" charset="0"/>
              </a:rPr>
              <a:t>Yêu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Rác</a:t>
            </a:r>
            <a:r>
              <a:rPr lang="en-US" sz="1700" dirty="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r>
              <a:rPr lang="en-US" sz="1700" dirty="0" err="1">
                <a:latin typeface="Times New Roman" panose="02020603050405020304" pitchFamily="18" charset="0"/>
                <a:cs typeface="Times New Roman" panose="02020603050405020304" pitchFamily="18" charset="0"/>
              </a:rPr>
              <a:t>Những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mang</a:t>
            </a:r>
            <a:r>
              <a:rPr lang="en-US" sz="1700" dirty="0">
                <a:latin typeface="Times New Roman" panose="02020603050405020304" pitchFamily="18" charset="0"/>
                <a:cs typeface="Times New Roman" panose="02020603050405020304" pitchFamily="18" charset="0"/>
              </a:rPr>
              <a:t> ý </a:t>
            </a:r>
            <a:r>
              <a:rPr lang="en-US" sz="1700" dirty="0" err="1">
                <a:latin typeface="Times New Roman" panose="02020603050405020304" pitchFamily="18" charset="0"/>
                <a:cs typeface="Times New Roman" panose="02020603050405020304" pitchFamily="18" charset="0"/>
              </a:rPr>
              <a:t>nghĩa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về</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mặt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cảm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xúc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hoặc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những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chứa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bị</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loại</a:t>
            </a:r>
            <a:r>
              <a:rPr lang="en-US" sz="1700" dirty="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Dataset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chuẩn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hóa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tiếng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bỏ</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stopword</a:t>
            </a:r>
            <a:r>
              <a:rPr lang="en-US" sz="1700" dirty="0">
                <a:latin typeface="Times New Roman" panose="02020603050405020304" pitchFamily="18" charset="0"/>
                <a:cs typeface="Times New Roman" panose="02020603050405020304" pitchFamily="18" charset="0"/>
              </a:rPr>
              <a:t>. Sau vector </a:t>
            </a:r>
            <a:r>
              <a:rPr lang="en-US" sz="1700" dirty="0" err="1">
                <a:latin typeface="Times New Roman" panose="02020603050405020304" pitchFamily="18" charset="0"/>
                <a:cs typeface="Times New Roman" panose="02020603050405020304" pitchFamily="18" charset="0"/>
              </a:rPr>
              <a:t>hóa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trước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train.</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Dataset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chia </a:t>
            </a:r>
            <a:r>
              <a:rPr lang="en-US" sz="1700" dirty="0" err="1">
                <a:latin typeface="Times New Roman" panose="02020603050405020304" pitchFamily="18" charset="0"/>
                <a:cs typeface="Times New Roman" panose="02020603050405020304" pitchFamily="18" charset="0"/>
              </a:rPr>
              <a:t>theo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tỉ</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lệ</a:t>
            </a:r>
            <a:r>
              <a:rPr lang="en-US" sz="1700" dirty="0">
                <a:latin typeface="Times New Roman" panose="02020603050405020304" pitchFamily="18" charset="0"/>
                <a:cs typeface="Times New Roman" panose="02020603050405020304" pitchFamily="18" charset="0"/>
              </a:rPr>
              <a:t> 85%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tập</a:t>
            </a:r>
            <a:r>
              <a:rPr lang="en-US" sz="1700" dirty="0">
                <a:latin typeface="Times New Roman" panose="02020603050405020304" pitchFamily="18" charset="0"/>
                <a:cs typeface="Times New Roman" panose="02020603050405020304" pitchFamily="18" charset="0"/>
              </a:rPr>
              <a:t> train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15%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tập</a:t>
            </a:r>
            <a:r>
              <a:rPr lang="en-US" sz="1700" dirty="0">
                <a:latin typeface="Times New Roman" panose="02020603050405020304" pitchFamily="18" charset="0"/>
                <a:cs typeface="Times New Roman" panose="02020603050405020304" pitchFamily="18" charset="0"/>
              </a:rPr>
              <a:t> test. Sau </a:t>
            </a:r>
            <a:r>
              <a:rPr lang="en-US" sz="1700" dirty="0" err="1">
                <a:latin typeface="Times New Roman" panose="02020603050405020304" pitchFamily="18" charset="0"/>
                <a:cs typeface="Times New Roman" panose="02020603050405020304" pitchFamily="18" charset="0"/>
              </a:rPr>
              <a:t>khi</a:t>
            </a:r>
            <a:r>
              <a:rPr lang="en-US" sz="1700" dirty="0">
                <a:latin typeface="Times New Roman" panose="02020603050405020304" pitchFamily="18" charset="0"/>
                <a:cs typeface="Times New Roman" panose="02020603050405020304" pitchFamily="18" charset="0"/>
              </a:rPr>
              <a:t> train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thì</a:t>
            </a:r>
            <a:r>
              <a:rPr lang="en-US" sz="1700" dirty="0">
                <a:latin typeface="Times New Roman" panose="02020603050405020304" pitchFamily="18" charset="0"/>
                <a:cs typeface="Times New Roman" panose="02020603050405020304" pitchFamily="18" charset="0"/>
              </a:rPr>
              <a:t> ta </a:t>
            </a:r>
            <a:r>
              <a:rPr lang="en-US" sz="1700" dirty="0" err="1">
                <a:latin typeface="Times New Roman" panose="02020603050405020304" pitchFamily="18" charset="0"/>
                <a:cs typeface="Times New Roman" panose="02020603050405020304" pitchFamily="18" charset="0"/>
              </a:rPr>
              <a:t>sẽ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dùng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tập</a:t>
            </a:r>
            <a:r>
              <a:rPr lang="en-US" sz="1700" dirty="0">
                <a:latin typeface="Times New Roman" panose="02020603050405020304" pitchFamily="18" charset="0"/>
                <a:cs typeface="Times New Roman" panose="02020603050405020304" pitchFamily="18" charset="0"/>
              </a:rPr>
              <a:t> test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đánh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bộ</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về</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thuật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train.</a:t>
            </a:r>
          </a:p>
        </p:txBody>
      </p:sp>
      <p:pic>
        <p:nvPicPr>
          <p:cNvPr id="4" name="Picture 3">
            <a:extLst>
              <a:ext uri="{FF2B5EF4-FFF2-40B4-BE49-F238E27FC236}">
                <a16:creationId xmlns:a16="http://schemas.microsoft.com/office/drawing/2014/main" id="{1818FA6A-5B36-E769-6356-8986FE9C5994}"/>
              </a:ext>
            </a:extLst>
          </p:cNvPr>
          <p:cNvPicPr>
            <a:picLocks noChangeAspect="1"/>
          </p:cNvPicPr>
          <p:nvPr/>
        </p:nvPicPr>
        <p:blipFill>
          <a:blip r:embed="rId2"/>
          <a:stretch>
            <a:fillRect/>
          </a:stretch>
        </p:blipFill>
        <p:spPr>
          <a:xfrm>
            <a:off x="2394652" y="1193945"/>
            <a:ext cx="7402696" cy="4470109"/>
          </a:xfrm>
          <a:prstGeom prst="rect">
            <a:avLst/>
          </a:prstGeom>
        </p:spPr>
      </p:pic>
    </p:spTree>
    <p:extLst>
      <p:ext uri="{BB962C8B-B14F-4D97-AF65-F5344CB8AC3E}">
        <p14:creationId xmlns:p14="http://schemas.microsoft.com/office/powerpoint/2010/main" val="157686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AC32-2E3B-9CBA-3E07-E25E4B8FC465}"/>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KẾT QUẢ</a:t>
            </a:r>
            <a:endParaRPr lang="en-US" dirty="0"/>
          </a:p>
        </p:txBody>
      </p:sp>
      <p:sp>
        <p:nvSpPr>
          <p:cNvPr id="4" name="Content Placeholder 2">
            <a:extLst>
              <a:ext uri="{FF2B5EF4-FFF2-40B4-BE49-F238E27FC236}">
                <a16:creationId xmlns:a16="http://schemas.microsoft.com/office/drawing/2014/main" id="{58CBE612-96FD-8035-A21F-2F3D19012D25}"/>
              </a:ext>
            </a:extLst>
          </p:cNvPr>
          <p:cNvSpPr>
            <a:spLocks noGrp="1"/>
          </p:cNvSpPr>
          <p:nvPr>
            <p:ph idx="1"/>
          </p:nvPr>
        </p:nvSpPr>
        <p:spPr>
          <a:xfrm>
            <a:off x="1066800" y="2103120"/>
            <a:ext cx="10058400" cy="3849624"/>
          </a:xfrm>
        </p:spPr>
        <p:txBody>
          <a:bodyPr>
            <a:normAutofit fontScale="92500"/>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LSTM.</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NB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SVM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LR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LSTM. </a:t>
            </a: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Tỉ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thấp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dataset </a:t>
            </a:r>
            <a:r>
              <a:rPr lang="en-US" sz="1800" dirty="0" err="1">
                <a:effectLst/>
                <a:latin typeface="Times New Roman" panose="02020603050405020304" pitchFamily="18" charset="0"/>
                <a:ea typeface="Times New Roman" panose="02020603050405020304" pitchFamily="18" charset="0"/>
              </a:rPr>
              <a:t>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r>
              <a:rPr lang="en-US" sz="1800" dirty="0" err="1">
                <a:latin typeface="Times New Roman" panose="02020603050405020304" pitchFamily="18" charset="0"/>
                <a:ea typeface="Times New Roman" panose="02020603050405020304" pitchFamily="18" charset="0"/>
              </a:rPr>
              <a:t>Áp</a:t>
            </a:r>
            <a:r>
              <a:rPr lang="en-US" sz="180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dataset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(48000)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ổn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tỷ</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80%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do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thừa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nhiễu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góp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hẹp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sai</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E8F4E7A-7E0C-A7BB-5F97-46B345D67053}"/>
              </a:ext>
            </a:extLst>
          </p:cNvPr>
          <p:cNvPicPr>
            <a:picLocks noChangeAspect="1"/>
          </p:cNvPicPr>
          <p:nvPr/>
        </p:nvPicPr>
        <p:blipFill>
          <a:blip r:embed="rId2"/>
          <a:stretch>
            <a:fillRect/>
          </a:stretch>
        </p:blipFill>
        <p:spPr>
          <a:xfrm>
            <a:off x="2287825" y="1630574"/>
            <a:ext cx="7616347" cy="3596852"/>
          </a:xfrm>
          <a:prstGeom prst="rect">
            <a:avLst/>
          </a:prstGeom>
        </p:spPr>
      </p:pic>
      <p:pic>
        <p:nvPicPr>
          <p:cNvPr id="6" name="Picture 5">
            <a:extLst>
              <a:ext uri="{FF2B5EF4-FFF2-40B4-BE49-F238E27FC236}">
                <a16:creationId xmlns:a16="http://schemas.microsoft.com/office/drawing/2014/main" id="{B229CA55-5B5D-92DC-4744-6394197921A3}"/>
              </a:ext>
            </a:extLst>
          </p:cNvPr>
          <p:cNvPicPr>
            <a:picLocks noChangeAspect="1"/>
          </p:cNvPicPr>
          <p:nvPr/>
        </p:nvPicPr>
        <p:blipFill>
          <a:blip r:embed="rId3"/>
          <a:stretch>
            <a:fillRect/>
          </a:stretch>
        </p:blipFill>
        <p:spPr>
          <a:xfrm>
            <a:off x="2589332" y="1347660"/>
            <a:ext cx="7013332" cy="4162679"/>
          </a:xfrm>
          <a:prstGeom prst="rect">
            <a:avLst/>
          </a:prstGeom>
        </p:spPr>
      </p:pic>
    </p:spTree>
    <p:extLst>
      <p:ext uri="{BB962C8B-B14F-4D97-AF65-F5344CB8AC3E}">
        <p14:creationId xmlns:p14="http://schemas.microsoft.com/office/powerpoint/2010/main" val="42375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21BA-9143-F138-08D9-502243200D5E}"/>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KẾT LUẬN</a:t>
            </a:r>
            <a:endParaRPr lang="en-US" dirty="0"/>
          </a:p>
        </p:txBody>
      </p:sp>
      <p:sp>
        <p:nvSpPr>
          <p:cNvPr id="4" name="Content Placeholder 2">
            <a:extLst>
              <a:ext uri="{FF2B5EF4-FFF2-40B4-BE49-F238E27FC236}">
                <a16:creationId xmlns:a16="http://schemas.microsoft.com/office/drawing/2014/main" id="{FA8F2EE1-B646-7EEB-5C56-8B2FF96FE861}"/>
              </a:ext>
            </a:extLst>
          </p:cNvPr>
          <p:cNvSpPr>
            <a:spLocks noGrp="1"/>
          </p:cNvSpPr>
          <p:nvPr>
            <p:ph idx="1"/>
          </p:nvPr>
        </p:nvSpPr>
        <p:spPr>
          <a:xfrm>
            <a:off x="1066800" y="2103120"/>
            <a:ext cx="10058400" cy="3849624"/>
          </a:xfrm>
        </p:spPr>
        <p:txBody>
          <a:bodyPr>
            <a:normAutofit/>
          </a:bodyPr>
          <a:lstStyle/>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giai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dataset.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dataset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đẹp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ngạc</a:t>
            </a:r>
            <a:r>
              <a:rPr lang="en-US" sz="1800" dirty="0">
                <a:effectLst/>
                <a:latin typeface="Times New Roman" panose="02020603050405020304" pitchFamily="18" charset="0"/>
                <a:ea typeface="Times New Roman" panose="02020603050405020304" pitchFamily="18" charset="0"/>
              </a:rPr>
              <a:t>.</a:t>
            </a:r>
          </a:p>
          <a:p>
            <a:pPr marL="0" indent="457200" algn="just">
              <a:lnSpc>
                <a:spcPct val="150000"/>
              </a:lnSpc>
              <a:spcBef>
                <a:spcPts val="0"/>
              </a:spcBef>
            </a:pPr>
            <a:endParaRPr lang="en-US" sz="1800" dirty="0">
              <a:effectLst/>
              <a:latin typeface="Times New Roman" panose="02020603050405020304" pitchFamily="18" charset="0"/>
              <a:ea typeface="Times New Roman" panose="02020603050405020304" pitchFamily="18" charset="0"/>
            </a:endParaRPr>
          </a:p>
          <a:p>
            <a:pPr marL="0" indent="4572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LSTM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nay.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LSTM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so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a:t>
            </a:r>
          </a:p>
        </p:txBody>
      </p:sp>
      <p:pic>
        <p:nvPicPr>
          <p:cNvPr id="8" name="Picture 7">
            <a:extLst>
              <a:ext uri="{FF2B5EF4-FFF2-40B4-BE49-F238E27FC236}">
                <a16:creationId xmlns:a16="http://schemas.microsoft.com/office/drawing/2014/main" id="{0FFEAE97-E642-D374-5842-EB4DBBFA1B57}"/>
              </a:ext>
            </a:extLst>
          </p:cNvPr>
          <p:cNvPicPr>
            <a:picLocks noChangeAspect="1"/>
          </p:cNvPicPr>
          <p:nvPr/>
        </p:nvPicPr>
        <p:blipFill>
          <a:blip r:embed="rId2"/>
          <a:stretch>
            <a:fillRect/>
          </a:stretch>
        </p:blipFill>
        <p:spPr>
          <a:xfrm>
            <a:off x="1132714" y="3032471"/>
            <a:ext cx="9723371" cy="255931"/>
          </a:xfrm>
          <a:prstGeom prst="rect">
            <a:avLst/>
          </a:prstGeom>
        </p:spPr>
      </p:pic>
      <p:pic>
        <p:nvPicPr>
          <p:cNvPr id="9" name="Picture 8">
            <a:extLst>
              <a:ext uri="{FF2B5EF4-FFF2-40B4-BE49-F238E27FC236}">
                <a16:creationId xmlns:a16="http://schemas.microsoft.com/office/drawing/2014/main" id="{610B5176-7C46-2B5C-B13A-F53E82F98F68}"/>
              </a:ext>
            </a:extLst>
          </p:cNvPr>
          <p:cNvPicPr>
            <a:picLocks noChangeAspect="1"/>
          </p:cNvPicPr>
          <p:nvPr/>
        </p:nvPicPr>
        <p:blipFill>
          <a:blip r:embed="rId3"/>
          <a:stretch>
            <a:fillRect/>
          </a:stretch>
        </p:blipFill>
        <p:spPr>
          <a:xfrm>
            <a:off x="2286831" y="1607185"/>
            <a:ext cx="7618338" cy="3643630"/>
          </a:xfrm>
          <a:prstGeom prst="rect">
            <a:avLst/>
          </a:prstGeom>
        </p:spPr>
      </p:pic>
    </p:spTree>
    <p:extLst>
      <p:ext uri="{BB962C8B-B14F-4D97-AF65-F5344CB8AC3E}">
        <p14:creationId xmlns:p14="http://schemas.microsoft.com/office/powerpoint/2010/main" val="22208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21BA-9143-F138-08D9-502243200D5E}"/>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KẾT LUẬN</a:t>
            </a:r>
            <a:endParaRPr lang="en-US" dirty="0"/>
          </a:p>
        </p:txBody>
      </p:sp>
      <p:sp>
        <p:nvSpPr>
          <p:cNvPr id="4" name="Content Placeholder 2">
            <a:extLst>
              <a:ext uri="{FF2B5EF4-FFF2-40B4-BE49-F238E27FC236}">
                <a16:creationId xmlns:a16="http://schemas.microsoft.com/office/drawing/2014/main" id="{FA8F2EE1-B646-7EEB-5C56-8B2FF96FE861}"/>
              </a:ext>
            </a:extLst>
          </p:cNvPr>
          <p:cNvSpPr>
            <a:spLocks noGrp="1"/>
          </p:cNvSpPr>
          <p:nvPr>
            <p:ph idx="1"/>
          </p:nvPr>
        </p:nvSpPr>
        <p:spPr>
          <a:xfrm>
            <a:off x="1066800" y="2103120"/>
            <a:ext cx="10058400" cy="3849624"/>
          </a:xfrm>
        </p:spPr>
        <p:txBody>
          <a:bodyPr>
            <a:normAutofit/>
          </a:bodyPr>
          <a:lstStyle/>
          <a:p>
            <a:pPr marL="0" marR="0" indent="457200" algn="just">
              <a:lnSpc>
                <a:spcPct val="150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Cuối cùng là không thể nhìn bề ngoài mà đánh giá được một mô hình là tốt hay tệ.</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Có thể tỉ lệ cao là do sự chênh lệch giữa các nhãn quá lớn (nhãn :))))) chiếm hơn 40%).</a:t>
            </a:r>
            <a:endParaRPr lang="en-US" sz="1800" dirty="0">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Nếu nó dự đoán tất cả là :))))) thì nó đã cầm chắc trong tay hơn 40%, và trong hơn 50% còn lại nó chỉ dự đoán đúng hơn 10%. Điều này đúng là rất tệ.</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076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4A4B-3E93-55B1-B8D7-26D1A9857E1A}"/>
              </a:ext>
            </a:extLst>
          </p:cNvPr>
          <p:cNvSpPr>
            <a:spLocks noGrp="1"/>
          </p:cNvSpPr>
          <p:nvPr>
            <p:ph type="title"/>
          </p:nvPr>
        </p:nvSpPr>
        <p:spPr/>
        <p:txBody>
          <a:bodyPr/>
          <a:lstStyle/>
          <a:p>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do </a:t>
            </a:r>
            <a:r>
              <a:rPr lang="en-US" dirty="0" err="1">
                <a:solidFill>
                  <a:srgbClr val="0070C0"/>
                </a:solidFill>
                <a:latin typeface="Times New Roman" panose="02020603050405020304" pitchFamily="18" charset="0"/>
                <a:cs typeface="Times New Roman" panose="02020603050405020304" pitchFamily="18" charset="0"/>
              </a:rPr>
              <a:t>chọn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a:extLst>
              <a:ext uri="{FF2B5EF4-FFF2-40B4-BE49-F238E27FC236}">
                <a16:creationId xmlns:a16="http://schemas.microsoft.com/office/drawing/2014/main" id="{F726E69F-4163-E633-7B99-60283EB14CCE}"/>
              </a:ext>
            </a:extLst>
          </p:cNvPr>
          <p:cNvSpPr>
            <a:spLocks noGrp="1"/>
          </p:cNvSpPr>
          <p:nvPr>
            <p:ph idx="1"/>
          </p:nvPr>
        </p:nvSpPr>
        <p:spPr/>
        <p:txBody>
          <a:bodyPr/>
          <a:lstStyle/>
          <a:p>
            <a:r>
              <a:rPr lang="en-US" sz="1800" dirty="0" err="1">
                <a:effectLst/>
                <a:latin typeface="Times New Roman" panose="02020603050405020304" pitchFamily="18" charset="0"/>
                <a:ea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a:t>
            </a:r>
          </a:p>
          <a:p>
            <a:endParaRPr lang="en-US"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khăn</a:t>
            </a:r>
            <a:r>
              <a:rPr lang="en-US" sz="1800" dirty="0">
                <a:effectLst/>
                <a:latin typeface="Times New Roman" panose="02020603050405020304" pitchFamily="18" charset="0"/>
                <a:ea typeface="Times New Roman" panose="02020603050405020304" pitchFamily="18" charset="0"/>
              </a:rPr>
              <a:t>.</a:t>
            </a:r>
          </a:p>
          <a:p>
            <a:endParaRPr lang="en-US"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a:t>
            </a:r>
          </a:p>
          <a:p>
            <a:endParaRPr lang="en-US"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a:t>
            </a:r>
            <a:r>
              <a:rPr lang="en-US" sz="1800" dirty="0">
                <a:effectLst/>
                <a:latin typeface="Times New Roman" panose="02020603050405020304" pitchFamily="18" charset="0"/>
                <a:ea typeface="Times New Roman" panose="02020603050405020304" pitchFamily="18" charset="0"/>
              </a:rPr>
              <a:t> hay do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thấy</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813059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17AD-94B5-F7E0-7AC3-40144FF33EAD}"/>
              </a:ext>
            </a:extLst>
          </p:cNvPr>
          <p:cNvSpPr>
            <a:spLocks noGrp="1"/>
          </p:cNvSpPr>
          <p:nvPr>
            <p:ph type="title"/>
          </p:nvPr>
        </p:nvSpPr>
        <p:spPr/>
        <p:txBody>
          <a:bodyPr/>
          <a:lstStyle/>
          <a:p>
            <a:r>
              <a:rPr lang="en-US" dirty="0" err="1">
                <a:solidFill>
                  <a:srgbClr val="0070C0"/>
                </a:solidFill>
                <a:latin typeface="Times New Roman" panose="02020603050405020304" pitchFamily="18" charset="0"/>
                <a:cs typeface="Times New Roman" panose="02020603050405020304" pitchFamily="18" charset="0"/>
              </a:rPr>
              <a:t>Cải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tương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lai</a:t>
            </a:r>
            <a:endParaRPr lang="en-US" dirty="0"/>
          </a:p>
        </p:txBody>
      </p:sp>
      <p:sp>
        <p:nvSpPr>
          <p:cNvPr id="3" name="Content Placeholder 2">
            <a:extLst>
              <a:ext uri="{FF2B5EF4-FFF2-40B4-BE49-F238E27FC236}">
                <a16:creationId xmlns:a16="http://schemas.microsoft.com/office/drawing/2014/main" id="{60DA39F8-D457-4592-E6E2-D615BD2D6F20}"/>
              </a:ext>
            </a:extLst>
          </p:cNvPr>
          <p:cNvSpPr>
            <a:spLocks noGrp="1"/>
          </p:cNvSpPr>
          <p:nvPr>
            <p:ph idx="1"/>
          </p:nvPr>
        </p:nvSpPr>
        <p:spPr/>
        <p:txBody>
          <a:bodyPr>
            <a:normAutofit/>
          </a:bodyPr>
          <a:lstStyle/>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a:t>
            </a:r>
          </a:p>
          <a:p>
            <a:pPr marL="274320" lvl="1" indent="457200" algn="just">
              <a:lnSpc>
                <a:spcPct val="150000"/>
              </a:lnSpc>
              <a:spcBef>
                <a:spcPts val="0"/>
              </a:spcBef>
            </a:pPr>
            <a:r>
              <a:rPr lang="en-US" sz="1600" dirty="0" err="1">
                <a:effectLst/>
                <a:latin typeface="Times New Roman" panose="02020603050405020304" pitchFamily="18" charset="0"/>
                <a:ea typeface="Times New Roman" panose="02020603050405020304" pitchFamily="18" charset="0"/>
              </a:rPr>
              <a:t>Tìm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thêm</a:t>
            </a:r>
            <a:r>
              <a:rPr lang="en-US" sz="1600" dirty="0">
                <a:effectLst/>
                <a:latin typeface="Times New Roman" panose="02020603050405020304" pitchFamily="18" charset="0"/>
                <a:ea typeface="Times New Roman" panose="02020603050405020304" pitchFamily="18" charset="0"/>
              </a:rPr>
              <a:t> dataset </a:t>
            </a:r>
            <a:r>
              <a:rPr lang="en-US" sz="1600" dirty="0" err="1">
                <a:effectLst/>
                <a:latin typeface="Times New Roman" panose="02020603050405020304" pitchFamily="18" charset="0"/>
                <a:ea typeface="Times New Roman" panose="02020603050405020304" pitchFamily="18" charset="0"/>
              </a:rPr>
              <a:t>đủ</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lớn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phục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vụ</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mục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đích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huấn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luyện</a:t>
            </a:r>
            <a:r>
              <a:rPr lang="en-US" sz="1600" dirty="0">
                <a:effectLst/>
                <a:latin typeface="Times New Roman" panose="02020603050405020304" pitchFamily="18" charset="0"/>
                <a:ea typeface="Times New Roman" panose="02020603050405020304" pitchFamily="18" charset="0"/>
              </a:rPr>
              <a:t>.</a:t>
            </a:r>
          </a:p>
          <a:p>
            <a:pPr marL="274320" lvl="1"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Cải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do </a:t>
            </a:r>
            <a:r>
              <a:rPr lang="en-US" sz="1800" dirty="0" err="1">
                <a:effectLst/>
                <a:latin typeface="Times New Roman" panose="02020603050405020304" pitchFamily="18" charset="0"/>
                <a:ea typeface="Times New Roman" panose="02020603050405020304" pitchFamily="18" charset="0"/>
              </a:rPr>
              <a:t>ngắt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a:t>
            </a:r>
          </a:p>
          <a:p>
            <a:pPr marL="274320" lvl="1"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Xem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xét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a:t>
            </a:r>
          </a:p>
          <a:p>
            <a:pPr marL="274320" lvl="1"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Cải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xảy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tế</a:t>
            </a:r>
            <a:r>
              <a:rPr lang="en-US" sz="1800" dirty="0">
                <a:effectLst/>
                <a:latin typeface="Times New Roman" panose="02020603050405020304" pitchFamily="18" charset="0"/>
                <a:ea typeface="Times New Roman" panose="02020603050405020304" pitchFamily="18" charset="0"/>
              </a:rPr>
              <a:t>.</a:t>
            </a:r>
          </a:p>
          <a:p>
            <a:pPr marL="274320" lvl="1"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a:t>
            </a:r>
          </a:p>
          <a:p>
            <a:pPr marL="274320" lvl="1"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a:t>
            </a:r>
          </a:p>
          <a:p>
            <a:pPr marL="274320" lvl="1" indent="457200" algn="just">
              <a:lnSpc>
                <a:spcPct val="150000"/>
              </a:lnSpc>
              <a:spcBef>
                <a:spcPts val="0"/>
              </a:spcBef>
            </a:pPr>
            <a:r>
              <a:rPr lang="en-US" sz="1800" dirty="0" err="1">
                <a:effectLst/>
                <a:latin typeface="Times New Roman" panose="02020603050405020304" pitchFamily="18" charset="0"/>
                <a:ea typeface="Times New Roman" panose="02020603050405020304" pitchFamily="18" charset="0"/>
              </a:rPr>
              <a:t>Xem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xét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dataset, </a:t>
            </a:r>
            <a:r>
              <a:rPr lang="en-US" sz="1800" dirty="0" err="1">
                <a:effectLst/>
                <a:latin typeface="Times New Roman" panose="02020603050405020304" pitchFamily="18" charset="0"/>
                <a:ea typeface="Times New Roman" panose="02020603050405020304" pitchFamily="18" charset="0"/>
              </a:rPr>
              <a:t>nâng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351852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2B59-BE65-F6A6-ECBF-F0A3E8D3F4DB}"/>
              </a:ext>
            </a:extLst>
          </p:cNvPr>
          <p:cNvSpPr>
            <a:spLocks noGrp="1"/>
          </p:cNvSpPr>
          <p:nvPr>
            <p:ph type="title"/>
          </p:nvPr>
        </p:nvSpPr>
        <p:spPr/>
        <p:txBody>
          <a:bodyPr>
            <a:normAutofit/>
          </a:bodyPr>
          <a:lstStyle/>
          <a:p>
            <a:r>
              <a:rPr lang="en-US" b="1" dirty="0">
                <a:solidFill>
                  <a:srgbClr val="0070C0"/>
                </a:solidFill>
                <a:effectLst/>
                <a:latin typeface="Times New Roman" panose="02020603050405020304" pitchFamily="18" charset="0"/>
                <a:ea typeface="Times New Roman" panose="02020603050405020304" pitchFamily="18" charset="0"/>
              </a:rPr>
              <a:t>TÀI LIỆU THAM KHẢO</a:t>
            </a:r>
            <a:endParaRPr lang="en-US" dirty="0">
              <a:solidFill>
                <a:srgbClr val="0070C0"/>
              </a:solidFill>
            </a:endParaRPr>
          </a:p>
        </p:txBody>
      </p:sp>
      <p:sp>
        <p:nvSpPr>
          <p:cNvPr id="3" name="Content Placeholder 2">
            <a:extLst>
              <a:ext uri="{FF2B5EF4-FFF2-40B4-BE49-F238E27FC236}">
                <a16:creationId xmlns:a16="http://schemas.microsoft.com/office/drawing/2014/main" id="{68F143F6-9C34-240F-ECEA-E58FA3B62FAA}"/>
              </a:ext>
            </a:extLst>
          </p:cNvPr>
          <p:cNvSpPr>
            <a:spLocks noGrp="1"/>
          </p:cNvSpPr>
          <p:nvPr>
            <p:ph idx="1"/>
          </p:nvPr>
        </p:nvSpPr>
        <p:spPr/>
        <p:txBody>
          <a:bodyPr>
            <a:normAutofit fontScale="92500" lnSpcReduction="20000"/>
          </a:bodyPr>
          <a:lstStyle/>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https://nguyenvanhieu.vn/phan-loai-van-ban-tieng-viet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https://viblo.asia/p/phan-tich-phan-hoi-khach-hang-hieu-qua-voi-machine-learningvietnamese-sentiment-analysis-Eb85opXOK2G</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https://github.com/huynhminhtan/thuattoanthongminh</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https://nguyenvanhieu.vn/cach-crawl-du-lieu-web-bang-python/#cac-thu-vien-crawl-du-lieu-trong-python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6"/>
              </a:rPr>
              <a:t>https://telehub.vn/tinh-nang-tong-dai/sentiment-analysis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7"/>
              </a:rPr>
              <a:t>https://hocjavascript.net/angular/angular-la-gi-uu-diem-va-nhuoc-diem</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8"/>
              </a:rPr>
              <a:t>https://ichi.pro/vi/phan-tich-cam-xuc-so-sanh-3-cach-tiep-can-pho-bien-naive-bayes-lstm-va-vader-188386384236425</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9"/>
              </a:rPr>
              <a:t>www.noron.vn/post/gioi-thieu-ve-support-vector-machine-trong-machine-learning-40dxtjcmrdye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u="sng" dirty="0">
                <a:solidFill>
                  <a:srgbClr val="0563C1"/>
                </a:solidFill>
                <a:effectLst/>
                <a:latin typeface="Times New Roman" panose="02020603050405020304" pitchFamily="18" charset="0"/>
                <a:ea typeface="Times New Roman" panose="02020603050405020304" pitchFamily="18" charset="0"/>
                <a:hlinkClick r:id="rId10"/>
              </a:rPr>
              <a:t>http://maitrongnghia.com/2020/04/logistic-regression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8924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B6EA0-97A5-5171-775D-73632DA62F87}"/>
              </a:ext>
            </a:extLst>
          </p:cNvPr>
          <p:cNvSpPr>
            <a:spLocks noGrp="1"/>
          </p:cNvSpPr>
          <p:nvPr>
            <p:ph idx="1"/>
          </p:nvPr>
        </p:nvSpPr>
        <p:spPr/>
        <p:txBody>
          <a:bodyPr/>
          <a:lstStyle/>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rPr>
              <a:t>https://viblo.asia/p/mo-hinh-phan-lop-naive-bayes-vyDZO0A7lwj</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hlinkClick r:id="rId2"/>
              </a:rPr>
              <a:t>https://www.academia.edu/25313121/X%C3%82Y_D%E1%BB%B0NG_H%E1%BB%86_TH%E1%BB%90NG_PH%C3%82N_LO%E1%BA%A0I_T%C3%80I_LI%E1%BB%86U_TI%E1%BA%BENG_VI%E1%BB%86T</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hlinkClick r:id="rId3"/>
              </a:rPr>
              <a:t>https://dominhhai.github.io/vi/2017/10/what-is-lstm/</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hlinkClick r:id="rId4"/>
              </a:rPr>
              <a:t>https://github.com/huynhminhtan/thuattoanthongminh</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hlinkClick r:id="rId5"/>
              </a:rPr>
              <a:t>https://github.com/binhvq/news-corpus#%C4%91%E1%BB%8Bnh-d%E1%BA%A1ng-mongodb-dump</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hlinkClick r:id="rId6"/>
              </a:rPr>
              <a:t>https://www.youtube.com/watch?v=EawbYWaTP_k</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hlinkClick r:id="rId7"/>
              </a:rPr>
              <a:t>https://www.analyticsvidhya.com/blog/2021/06/natural-language-processing-sentiment-analysis-using-lstm/</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hlinkClick r:id="rId8"/>
              </a:rPr>
              <a:t>https://www.statisticssolutions.com/free-resources/directory-of-statistical-analyses/what-is-logistic-regression/</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600" u="sng" dirty="0">
                <a:solidFill>
                  <a:srgbClr val="0563C1"/>
                </a:solidFill>
                <a:effectLst/>
                <a:latin typeface="Times New Roman" panose="02020603050405020304" pitchFamily="18" charset="0"/>
                <a:ea typeface="Times New Roman" panose="02020603050405020304" pitchFamily="18" charset="0"/>
              </a:rPr>
              <a:t>https://www.edureka.co/blog/classification-in-machine-learning/#log</a:t>
            </a:r>
            <a:endParaRPr lang="en-US" sz="1600" dirty="0">
              <a:effectLst/>
              <a:latin typeface="Times New Roman" panose="02020603050405020304" pitchFamily="18" charset="0"/>
              <a:ea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D945815C-7772-313E-FECD-4F5FC2FD8902}"/>
              </a:ext>
            </a:extLst>
          </p:cNvPr>
          <p:cNvSpPr>
            <a:spLocks noGrp="1"/>
          </p:cNvSpPr>
          <p:nvPr>
            <p:ph type="title"/>
          </p:nvPr>
        </p:nvSpPr>
        <p:spPr>
          <a:xfrm>
            <a:off x="1066800" y="642594"/>
            <a:ext cx="10058400" cy="1371600"/>
          </a:xfrm>
        </p:spPr>
        <p:txBody>
          <a:bodyPr>
            <a:normAutofit/>
          </a:bodyPr>
          <a:lstStyle/>
          <a:p>
            <a:r>
              <a:rPr lang="en-US" b="1" dirty="0">
                <a:solidFill>
                  <a:srgbClr val="0070C0"/>
                </a:solidFill>
                <a:effectLst/>
                <a:latin typeface="Times New Roman" panose="02020603050405020304" pitchFamily="18" charset="0"/>
                <a:ea typeface="Times New Roman" panose="02020603050405020304" pitchFamily="18" charset="0"/>
              </a:rPr>
              <a:t>TÀI LIỆU THAM KHẢO</a:t>
            </a:r>
            <a:endParaRPr lang="en-US" dirty="0">
              <a:solidFill>
                <a:srgbClr val="0070C0"/>
              </a:solidFill>
            </a:endParaRPr>
          </a:p>
        </p:txBody>
      </p:sp>
    </p:spTree>
    <p:extLst>
      <p:ext uri="{BB962C8B-B14F-4D97-AF65-F5344CB8AC3E}">
        <p14:creationId xmlns:p14="http://schemas.microsoft.com/office/powerpoint/2010/main" val="330830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BE9A6A-1B11-034E-D3D9-0FB488D11D59}"/>
              </a:ext>
            </a:extLst>
          </p:cNvPr>
          <p:cNvSpPr>
            <a:spLocks noGrp="1"/>
          </p:cNvSpPr>
          <p:nvPr>
            <p:ph type="title"/>
          </p:nvPr>
        </p:nvSpPr>
        <p:spPr>
          <a:xfrm>
            <a:off x="1229457" y="2490695"/>
            <a:ext cx="9733085" cy="1876609"/>
          </a:xfrm>
        </p:spPr>
        <p:txBody>
          <a:bodyPr>
            <a:normAutofit/>
          </a:bodyPr>
          <a:lstStyle/>
          <a:p>
            <a:r>
              <a:rPr lang="en-US" sz="4000" b="1" dirty="0" err="1">
                <a:solidFill>
                  <a:schemeClr val="accent2">
                    <a:lumMod val="75000"/>
                  </a:schemeClr>
                </a:solidFill>
                <a:latin typeface="Times New Roman" panose="02020603050405020304" pitchFamily="18" charset="0"/>
                <a:cs typeface="Times New Roman" panose="02020603050405020304" pitchFamily="18" charset="0"/>
              </a:rPr>
              <a:t>Cảm</a:t>
            </a:r>
            <a:r>
              <a:rPr lang="en-US" sz="4000" b="1" dirty="0">
                <a:solidFill>
                  <a:schemeClr val="accent2">
                    <a:lumMod val="75000"/>
                  </a:schemeClr>
                </a:solidFill>
                <a:latin typeface="Times New Roman" panose="02020603050405020304" pitchFamily="18" charset="0"/>
                <a:cs typeface="Times New Roman" panose="02020603050405020304" pitchFamily="18" charset="0"/>
              </a:rPr>
              <a:t> ƠN THẦY CÔ ĐÃ LẮNG NGHE</a:t>
            </a:r>
          </a:p>
        </p:txBody>
      </p:sp>
    </p:spTree>
    <p:extLst>
      <p:ext uri="{BB962C8B-B14F-4D97-AF65-F5344CB8AC3E}">
        <p14:creationId xmlns:p14="http://schemas.microsoft.com/office/powerpoint/2010/main" val="154732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85AB-B187-7418-B50E-5023DA5A2143}"/>
              </a:ext>
            </a:extLst>
          </p:cNvPr>
          <p:cNvSpPr>
            <a:spLocks noGrp="1"/>
          </p:cNvSpPr>
          <p:nvPr>
            <p:ph type="title"/>
          </p:nvPr>
        </p:nvSpPr>
        <p:spPr/>
        <p:txBody>
          <a:bodyPr/>
          <a:lstStyle/>
          <a:p>
            <a:r>
              <a:rPr lang="en-US" dirty="0" err="1">
                <a:solidFill>
                  <a:srgbClr val="0070C0"/>
                </a:solidFill>
                <a:latin typeface="Times New Roman" panose="02020603050405020304" pitchFamily="18" charset="0"/>
                <a:cs typeface="Times New Roman" panose="02020603050405020304" pitchFamily="18" charset="0"/>
              </a:rPr>
              <a:t>Mục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a:extLst>
              <a:ext uri="{FF2B5EF4-FFF2-40B4-BE49-F238E27FC236}">
                <a16:creationId xmlns:a16="http://schemas.microsoft.com/office/drawing/2014/main" id="{CA3A8C0B-7C4D-108F-CCFE-58B1D7B30F17}"/>
              </a:ext>
            </a:extLst>
          </p:cNvPr>
          <p:cNvSpPr>
            <a:spLocks noGrp="1"/>
          </p:cNvSpPr>
          <p:nvPr>
            <p:ph idx="1"/>
          </p:nvPr>
        </p:nvSpPr>
        <p:spPr/>
        <p:txBody>
          <a:bodyPr/>
          <a:lstStyle/>
          <a:p>
            <a:r>
              <a:rPr lang="vi-VN" sz="1800" dirty="0">
                <a:effectLst/>
                <a:latin typeface="Times New Roman" panose="02020603050405020304" pitchFamily="18" charset="0"/>
                <a:ea typeface="Times New Roman" panose="02020603050405020304" pitchFamily="18" charset="0"/>
              </a:rPr>
              <a:t>Trong dự án lần này, chúng em sẽ hướng đến việc xử lý các câu đầu vào sao cho phù hợp để đưa vào mô hình.</a:t>
            </a:r>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Kết quả cuối cùng thu được sẽ là nhãn (cảm xúc) dự đoán của câu được đưa vào.</a:t>
            </a:r>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Sau đó là sự so sánh giữa các mô hình học máy với nhau, đánh giá mức độ chính xác cũng như đưa ra nhận xét cho các mô hình được sử dụng.</a:t>
            </a:r>
            <a:endParaRPr lang="en-US" dirty="0"/>
          </a:p>
        </p:txBody>
      </p:sp>
    </p:spTree>
    <p:extLst>
      <p:ext uri="{BB962C8B-B14F-4D97-AF65-F5344CB8AC3E}">
        <p14:creationId xmlns:p14="http://schemas.microsoft.com/office/powerpoint/2010/main" val="131425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EEEE-6A7E-401D-FA32-4E1DA249AB94}"/>
              </a:ext>
            </a:extLst>
          </p:cNvPr>
          <p:cNvSpPr>
            <a:spLocks noGrp="1"/>
          </p:cNvSpPr>
          <p:nvPr>
            <p:ph type="title"/>
          </p:nvPr>
        </p:nvSpPr>
        <p:spPr/>
        <p:txBody>
          <a:bodyPr/>
          <a:lstStyle/>
          <a:p>
            <a:r>
              <a:rPr lang="en-US" dirty="0" err="1">
                <a:solidFill>
                  <a:srgbClr val="0070C0"/>
                </a:solidFill>
                <a:latin typeface="Times New Roman" panose="02020603050405020304" pitchFamily="18" charset="0"/>
                <a:cs typeface="Times New Roman" panose="02020603050405020304" pitchFamily="18" charset="0"/>
              </a:rPr>
              <a:t>Đối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tượng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phạm</a:t>
            </a:r>
            <a:r>
              <a:rPr lang="en-US" dirty="0">
                <a:solidFill>
                  <a:srgbClr val="0070C0"/>
                </a:solidFill>
                <a:latin typeface="Times New Roman" panose="02020603050405020304" pitchFamily="18" charset="0"/>
                <a:cs typeface="Times New Roman" panose="02020603050405020304" pitchFamily="18" charset="0"/>
              </a:rPr>
              <a:t> vi </a:t>
            </a:r>
            <a:r>
              <a:rPr lang="en-US" dirty="0" err="1">
                <a:solidFill>
                  <a:srgbClr val="0070C0"/>
                </a:solidFill>
                <a:latin typeface="Times New Roman" panose="02020603050405020304" pitchFamily="18" charset="0"/>
                <a:cs typeface="Times New Roman" panose="02020603050405020304" pitchFamily="18" charset="0"/>
              </a:rPr>
              <a:t>nghiên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cứu</a:t>
            </a:r>
            <a:endParaRPr lang="en-US" dirty="0"/>
          </a:p>
        </p:txBody>
      </p:sp>
      <p:sp>
        <p:nvSpPr>
          <p:cNvPr id="3" name="Content Placeholder 2">
            <a:extLst>
              <a:ext uri="{FF2B5EF4-FFF2-40B4-BE49-F238E27FC236}">
                <a16:creationId xmlns:a16="http://schemas.microsoft.com/office/drawing/2014/main" id="{083724C6-BA7A-C18A-9AB4-90DEDD4139EB}"/>
              </a:ext>
            </a:extLst>
          </p:cNvPr>
          <p:cNvSpPr>
            <a:spLocks noGrp="1"/>
          </p:cNvSpPr>
          <p:nvPr>
            <p:ph idx="1"/>
          </p:nvPr>
        </p:nvSpPr>
        <p:spPr/>
        <p:txBody>
          <a:bodyPr/>
          <a:lstStyle/>
          <a:p>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nhắm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facebook</a:t>
            </a:r>
            <a:r>
              <a:rPr lang="en-US" sz="1800" dirty="0">
                <a:effectLst/>
                <a:latin typeface="Times New Roman" panose="02020603050405020304" pitchFamily="18" charset="0"/>
                <a:ea typeface="Times New Roman" panose="02020603050405020304" pitchFamily="18" charset="0"/>
              </a:rPr>
              <a:t>.</a:t>
            </a:r>
          </a:p>
          <a:p>
            <a:endParaRPr lang="en-US" sz="1800"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a:t>
            </a:r>
          </a:p>
          <a:p>
            <a:endParaRPr lang="en-US" sz="1800"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hay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tải</a:t>
            </a:r>
            <a:r>
              <a:rPr lang="en-US"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067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8120-46DF-EB2C-29DB-FC6633877A60}"/>
              </a:ext>
            </a:extLst>
          </p:cNvPr>
          <p:cNvSpPr>
            <a:spLocks noGrp="1"/>
          </p:cNvSpPr>
          <p:nvPr>
            <p:ph type="title"/>
          </p:nvPr>
        </p:nvSpPr>
        <p:spPr/>
        <p:txBody>
          <a:bodyPr/>
          <a:lstStyle/>
          <a:p>
            <a:r>
              <a:rPr lang="en-US" dirty="0" err="1">
                <a:solidFill>
                  <a:srgbClr val="0070C0"/>
                </a:solidFill>
                <a:latin typeface="Times New Roman" panose="02020603050405020304" pitchFamily="18" charset="0"/>
                <a:cs typeface="Times New Roman" panose="02020603050405020304" pitchFamily="18" charset="0"/>
              </a:rPr>
              <a:t>Phương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cứu</a:t>
            </a:r>
            <a:endParaRPr lang="en-US" dirty="0"/>
          </a:p>
        </p:txBody>
      </p:sp>
      <p:sp>
        <p:nvSpPr>
          <p:cNvPr id="3" name="Content Placeholder 2">
            <a:extLst>
              <a:ext uri="{FF2B5EF4-FFF2-40B4-BE49-F238E27FC236}">
                <a16:creationId xmlns:a16="http://schemas.microsoft.com/office/drawing/2014/main" id="{2002850C-691E-98C4-A7EA-8554C98283FC}"/>
              </a:ext>
            </a:extLst>
          </p:cNvPr>
          <p:cNvSpPr>
            <a:spLocks noGrp="1"/>
          </p:cNvSpPr>
          <p:nvPr>
            <p:ph idx="1"/>
          </p:nvPr>
        </p:nvSpPr>
        <p:spPr/>
        <p:txBody>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selenium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duyệt</a:t>
            </a:r>
            <a:r>
              <a:rPr lang="en-US" sz="1800" dirty="0">
                <a:effectLst/>
                <a:latin typeface="Times New Roman" panose="02020603050405020304" pitchFamily="18" charset="0"/>
                <a:ea typeface="Times New Roman" panose="02020603050405020304" pitchFamily="18" charset="0"/>
              </a:rPr>
              <a:t> Chrome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Sau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regex,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stopword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vector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tf-idf</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Sau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dataset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rPr>
              <a:t>tập</a:t>
            </a:r>
            <a:r>
              <a:rPr lang="en-US" sz="1800" dirty="0">
                <a:effectLst/>
                <a:latin typeface="Times New Roman" panose="02020603050405020304" pitchFamily="18" charset="0"/>
                <a:ea typeface="Times New Roman" panose="02020603050405020304" pitchFamily="18" charset="0"/>
              </a:rPr>
              <a:t> train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test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80:20.</a:t>
            </a: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SVM, Logistic Regression, </a:t>
            </a:r>
            <a:r>
              <a:rPr lang="en-US" sz="1800" dirty="0" err="1">
                <a:effectLst/>
                <a:latin typeface="Times New Roman" panose="02020603050405020304" pitchFamily="18" charset="0"/>
                <a:ea typeface="Times New Roman" panose="02020603050405020304" pitchFamily="18" charset="0"/>
              </a:rPr>
              <a:t>Navibayes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LSTM</a:t>
            </a: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Sau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train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tập</a:t>
            </a:r>
            <a:r>
              <a:rPr lang="en-US" sz="1800" dirty="0">
                <a:effectLst/>
                <a:latin typeface="Times New Roman" panose="02020603050405020304" pitchFamily="18" charset="0"/>
                <a:ea typeface="Times New Roman" panose="02020603050405020304" pitchFamily="18" charset="0"/>
              </a:rPr>
              <a:t> test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tỷ</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chạy</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Cuối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a:t>
            </a:r>
          </a:p>
        </p:txBody>
      </p:sp>
      <p:pic>
        <p:nvPicPr>
          <p:cNvPr id="4" name="Picture 3">
            <a:extLst>
              <a:ext uri="{FF2B5EF4-FFF2-40B4-BE49-F238E27FC236}">
                <a16:creationId xmlns:a16="http://schemas.microsoft.com/office/drawing/2014/main" id="{07B48F27-515E-FA89-A4A3-E0B8A1CD28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7168" y="1058178"/>
            <a:ext cx="8277664" cy="4741644"/>
          </a:xfrm>
          <a:prstGeom prst="rect">
            <a:avLst/>
          </a:prstGeom>
          <a:noFill/>
          <a:ln>
            <a:noFill/>
          </a:ln>
        </p:spPr>
      </p:pic>
      <p:pic>
        <p:nvPicPr>
          <p:cNvPr id="5" name="Picture 4">
            <a:extLst>
              <a:ext uri="{FF2B5EF4-FFF2-40B4-BE49-F238E27FC236}">
                <a16:creationId xmlns:a16="http://schemas.microsoft.com/office/drawing/2014/main" id="{A1AA650B-EEEA-7F4D-21D0-84C91E8DDE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7049" y="1058178"/>
            <a:ext cx="8657901" cy="4741644"/>
          </a:xfrm>
          <a:prstGeom prst="rect">
            <a:avLst/>
          </a:prstGeom>
          <a:noFill/>
          <a:ln>
            <a:noFill/>
          </a:ln>
        </p:spPr>
      </p:pic>
    </p:spTree>
    <p:extLst>
      <p:ext uri="{BB962C8B-B14F-4D97-AF65-F5344CB8AC3E}">
        <p14:creationId xmlns:p14="http://schemas.microsoft.com/office/powerpoint/2010/main" val="112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8F5E-F6D0-1E51-D8F3-E8BD2E0103D1}"/>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Ý </a:t>
            </a:r>
            <a:r>
              <a:rPr lang="en-US" dirty="0" err="1">
                <a:solidFill>
                  <a:srgbClr val="0070C0"/>
                </a:solidFill>
                <a:latin typeface="Times New Roman" panose="02020603050405020304" pitchFamily="18" charset="0"/>
                <a:cs typeface="Times New Roman" panose="02020603050405020304" pitchFamily="18" charset="0"/>
              </a:rPr>
              <a:t>nghĩa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tiễn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endParaRPr lang="en-US" dirty="0"/>
          </a:p>
        </p:txBody>
      </p:sp>
      <p:sp>
        <p:nvSpPr>
          <p:cNvPr id="3" name="Content Placeholder 2">
            <a:extLst>
              <a:ext uri="{FF2B5EF4-FFF2-40B4-BE49-F238E27FC236}">
                <a16:creationId xmlns:a16="http://schemas.microsoft.com/office/drawing/2014/main" id="{4BEA1F0A-1BD3-D148-A9DD-759CADD2B7BA}"/>
              </a:ext>
            </a:extLst>
          </p:cNvPr>
          <p:cNvSpPr>
            <a:spLocks noGrp="1"/>
          </p:cNvSpPr>
          <p:nvPr>
            <p:ph idx="1"/>
          </p:nvPr>
        </p:nvSpPr>
        <p:spPr/>
        <p:txBody>
          <a:bodyPr/>
          <a:lstStyle/>
          <a:p>
            <a:r>
              <a:rPr lang="vi-VN" sz="1800" dirty="0">
                <a:effectLst/>
                <a:latin typeface="Times New Roman" panose="02020603050405020304" pitchFamily="18" charset="0"/>
                <a:ea typeface="Times New Roman" panose="02020603050405020304" pitchFamily="18" charset="0"/>
              </a:rPr>
              <a:t>Giúp dự đoán được cảm xúc trong một câu</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Giúp thu thập được bình luận người dùng, nhằm đánh giá xu hướng cảm xúc mọi người cũng như là điều chỉnh hành vi, bài viết của các trang mạng sao cho hợp lý, phù hợp với bối cảnh xã hội.</a:t>
            </a:r>
            <a:endParaRPr lang="en-US" dirty="0"/>
          </a:p>
        </p:txBody>
      </p:sp>
    </p:spTree>
    <p:extLst>
      <p:ext uri="{BB962C8B-B14F-4D97-AF65-F5344CB8AC3E}">
        <p14:creationId xmlns:p14="http://schemas.microsoft.com/office/powerpoint/2010/main" val="235742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6956-8ABD-70DA-B55B-8C0B1DD8C225}"/>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PYTHON</a:t>
            </a:r>
            <a:endParaRPr lang="en-US" dirty="0"/>
          </a:p>
        </p:txBody>
      </p:sp>
      <p:sp>
        <p:nvSpPr>
          <p:cNvPr id="3" name="Content Placeholder 2">
            <a:extLst>
              <a:ext uri="{FF2B5EF4-FFF2-40B4-BE49-F238E27FC236}">
                <a16:creationId xmlns:a16="http://schemas.microsoft.com/office/drawing/2014/main" id="{57910192-F0BD-D04D-E34A-7DF80A9753AA}"/>
              </a:ext>
            </a:extLst>
          </p:cNvPr>
          <p:cNvSpPr>
            <a:spLocks noGrp="1"/>
          </p:cNvSpPr>
          <p:nvPr>
            <p:ph idx="1"/>
          </p:nvPr>
        </p:nvSpPr>
        <p:spPr/>
        <p:txBody>
          <a:bodyPr>
            <a:normAutofit/>
          </a:bodyPr>
          <a:lstStyle/>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Sentiment Analysis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Social media, Blog, Website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đài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Contact center,…</a:t>
            </a: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lường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74320" lvl="1" indent="457200" algn="just">
              <a:lnSpc>
                <a:spcPct val="150000"/>
              </a:lnSpc>
              <a:spcBef>
                <a:spcPts val="0"/>
              </a:spcBef>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cụm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vi.</a:t>
            </a:r>
          </a:p>
          <a:p>
            <a:pPr marL="274320" lvl="1" indent="457200" algn="just">
              <a:lnSpc>
                <a:spcPct val="150000"/>
              </a:lnSpc>
              <a:spcBef>
                <a:spcPts val="0"/>
              </a:spcBef>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Lời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thoại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cụm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giọng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nói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cường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nhịp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điệu</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hơi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thở</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vi.</a:t>
            </a: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Python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khâu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crawl data,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data, training,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9283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6C50-471D-1D93-5355-95AEB0E1FD08}"/>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ANGULAR</a:t>
            </a:r>
            <a:endParaRPr lang="en-US" dirty="0"/>
          </a:p>
        </p:txBody>
      </p:sp>
      <p:sp>
        <p:nvSpPr>
          <p:cNvPr id="3" name="Content Placeholder 2">
            <a:extLst>
              <a:ext uri="{FF2B5EF4-FFF2-40B4-BE49-F238E27FC236}">
                <a16:creationId xmlns:a16="http://schemas.microsoft.com/office/drawing/2014/main" id="{29C9E114-0D7D-356E-C710-7D19E046E261}"/>
              </a:ext>
            </a:extLst>
          </p:cNvPr>
          <p:cNvSpPr>
            <a:spLocks noGrp="1"/>
          </p:cNvSpPr>
          <p:nvPr>
            <p:ph idx="1"/>
          </p:nvPr>
        </p:nvSpPr>
        <p:spPr/>
        <p:txBody>
          <a:bodyPr>
            <a:normAutofit/>
          </a:bodyPr>
          <a:lstStyle/>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Angular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Framework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Single Page Application (SPA)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HTML, TypeScript …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lõi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tùy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TypeScript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import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Angular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Model-View-Controller (MVC). </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modules, components, templates, metadata, services, dependency injection.</a:t>
            </a:r>
          </a:p>
          <a:p>
            <a:pPr marL="0" marR="0" indent="45720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Với các đặc điểm trên, Angular được chúng em sử dụng để làm</a:t>
            </a:r>
            <a:r>
              <a:rPr lang="en-US" sz="1800" dirty="0">
                <a:effectLst/>
                <a:latin typeface="Times New Roman" panose="02020603050405020304" pitchFamily="18" charset="0"/>
                <a:ea typeface="Times New Roman" panose="02020603050405020304" pitchFamily="18" charset="0"/>
              </a:rPr>
              <a:t> F</a:t>
            </a:r>
            <a:r>
              <a:rPr lang="vi-VN" sz="1800" dirty="0">
                <a:effectLst/>
                <a:latin typeface="Times New Roman" panose="02020603050405020304" pitchFamily="18" charset="0"/>
                <a:ea typeface="Times New Roman" panose="02020603050405020304" pitchFamily="18" charset="0"/>
              </a:rPr>
              <a:t>ront</a:t>
            </a:r>
            <a:r>
              <a:rPr lang="en-US" sz="1800" dirty="0">
                <a:effectLst/>
                <a:latin typeface="Times New Roman" panose="02020603050405020304" pitchFamily="18" charset="0"/>
                <a:ea typeface="Times New Roman" panose="02020603050405020304" pitchFamily="18" charset="0"/>
              </a:rPr>
              <a:t> E</a:t>
            </a:r>
            <a:r>
              <a:rPr lang="vi-VN" sz="1800" dirty="0">
                <a:effectLst/>
                <a:latin typeface="Times New Roman" panose="02020603050405020304" pitchFamily="18" charset="0"/>
                <a:ea typeface="Times New Roman" panose="02020603050405020304" pitchFamily="18" charset="0"/>
              </a:rPr>
              <a:t>n</a:t>
            </a:r>
            <a:r>
              <a:rPr lang="en-US" sz="1800" dirty="0">
                <a:effectLst/>
                <a:latin typeface="Times New Roman" panose="02020603050405020304" pitchFamily="18" charset="0"/>
                <a:ea typeface="Times New Roman" panose="02020603050405020304" pitchFamily="18" charset="0"/>
              </a:rPr>
              <a:t>d</a:t>
            </a:r>
            <a:r>
              <a:rPr lang="vi-VN" sz="1800" dirty="0">
                <a:effectLst/>
                <a:latin typeface="Times New Roman" panose="02020603050405020304" pitchFamily="18" charset="0"/>
                <a:ea typeface="Times New Roman" panose="02020603050405020304" pitchFamily="18" charset="0"/>
              </a:rPr>
              <a:t> cho Web app.</a:t>
            </a:r>
            <a:endParaRPr lang="en-US" dirty="0"/>
          </a:p>
        </p:txBody>
      </p:sp>
    </p:spTree>
    <p:extLst>
      <p:ext uri="{BB962C8B-B14F-4D97-AF65-F5344CB8AC3E}">
        <p14:creationId xmlns:p14="http://schemas.microsoft.com/office/powerpoint/2010/main" val="161974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{F63B7221-7904-4914-9564-60BB17F93FE2}tf56410444_win32</Template>
  <TotalTime>164</TotalTime>
  <Words>3888</Words>
  <Application>Microsoft Office PowerPoint</Application>
  <PresentationFormat>Widescreen</PresentationFormat>
  <Paragraphs>211</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Avenir Next LT Pro</vt:lpstr>
      <vt:lpstr>Avenir Next LT Pro Light</vt:lpstr>
      <vt:lpstr>Cambria Math</vt:lpstr>
      <vt:lpstr>Garamond</vt:lpstr>
      <vt:lpstr>Times New Roman</vt:lpstr>
      <vt:lpstr>Wingdings</vt:lpstr>
      <vt:lpstr>SavonVTI</vt:lpstr>
      <vt:lpstr>DỰ ÁN CÔNG NGHỆ THÔNG TIN 2</vt:lpstr>
      <vt:lpstr>Phân loại hình thái của các bình luận trên miền ngôn ngữ tiếng Việt</vt:lpstr>
      <vt:lpstr>Lý do chọn đề tài</vt:lpstr>
      <vt:lpstr>Mục tiêu thực hiện đề tài</vt:lpstr>
      <vt:lpstr>Đối tượng phạm vi nghiên cứu</vt:lpstr>
      <vt:lpstr>Phương pháp nghiên cứu</vt:lpstr>
      <vt:lpstr>Ý nghĩa thực tiễn của đề tài</vt:lpstr>
      <vt:lpstr>PYTHON</vt:lpstr>
      <vt:lpstr>ANGULAR</vt:lpstr>
      <vt:lpstr>Sơ lược về dự án</vt:lpstr>
      <vt:lpstr>Phân loại tài liệu tiếng Việt Trần Thị Thu Thảo và Vũ Thị Chinh</vt:lpstr>
      <vt:lpstr>Phản hồi khách hàng – Phạm Hữu Quang</vt:lpstr>
      <vt:lpstr>Dự đoán chủ đề của một bài báo Nguyễn Văn Hiếu</vt:lpstr>
      <vt:lpstr>So sánh với bản thân</vt:lpstr>
      <vt:lpstr>NAÏVE BAYES</vt:lpstr>
      <vt:lpstr>NAÏVE BAYES</vt:lpstr>
      <vt:lpstr>NAÏVE BAYES</vt:lpstr>
      <vt:lpstr>LOGISTIC REGRESSION</vt:lpstr>
      <vt:lpstr>LOGISTIC REGRESSION</vt:lpstr>
      <vt:lpstr>SVM</vt:lpstr>
      <vt:lpstr>LSTM</vt:lpstr>
      <vt:lpstr>LSTM</vt:lpstr>
      <vt:lpstr>LSTM</vt:lpstr>
      <vt:lpstr>LSTM</vt:lpstr>
      <vt:lpstr>LSTM</vt:lpstr>
      <vt:lpstr>DATASET</vt:lpstr>
      <vt:lpstr>KẾT QUẢ</vt:lpstr>
      <vt:lpstr>KẾT LUẬN</vt:lpstr>
      <vt:lpstr>KẾT LUẬN</vt:lpstr>
      <vt:lpstr>Cải tiến trong tương lai</vt:lpstr>
      <vt:lpstr>TÀI LIỆU THAM KHẢO</vt:lpstr>
      <vt:lpstr>TÀI LIỆU THAM KHẢO</vt:lpstr>
      <vt:lpstr>Cảm ƠN THẦY 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ÁN CÔNG NGHỆ THÔNG TIN 2</dc:title>
  <dc:creator>Huy Tran</dc:creator>
  <cp:lastModifiedBy>Huy Tran</cp:lastModifiedBy>
  <cp:revision>12</cp:revision>
  <dcterms:created xsi:type="dcterms:W3CDTF">2022-06-25T02:37:22Z</dcterms:created>
  <dcterms:modified xsi:type="dcterms:W3CDTF">2022-07-08T20:15:47Z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