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43891200" cy="32918400"/>
  <p:notesSz cx="6991350" cy="9282113"/>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89ADC2"/>
    <a:srgbClr val="302E2E"/>
    <a:srgbClr val="B4E4FF"/>
    <a:srgbClr val="FFEFD9"/>
    <a:srgbClr val="E8EFCA"/>
    <a:srgbClr val="E6F3FF"/>
    <a:srgbClr val="FFFFFF"/>
    <a:srgbClr val="105F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1153" autoAdjust="0"/>
  </p:normalViewPr>
  <p:slideViewPr>
    <p:cSldViewPr>
      <p:cViewPr>
        <p:scale>
          <a:sx n="50" d="100"/>
          <a:sy n="50" d="100"/>
        </p:scale>
        <p:origin x="-4320" y="-252"/>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8950" cy="46355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 name="Date Placeholder 2"/>
          <p:cNvSpPr>
            <a:spLocks noGrp="1"/>
          </p:cNvSpPr>
          <p:nvPr>
            <p:ph type="dt" sz="quarter" idx="1"/>
          </p:nvPr>
        </p:nvSpPr>
        <p:spPr>
          <a:xfrm>
            <a:off x="3960813" y="0"/>
            <a:ext cx="3028950" cy="46355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DEAC554-49BE-42D3-8D61-1AF496851AAF}" type="datetime1">
              <a:rPr lang="en-US" altLang="en-US"/>
              <a:pPr/>
              <a:t>11/30/2015</a:t>
            </a:fld>
            <a:endParaRPr lang="en-US" altLang="en-US"/>
          </a:p>
        </p:txBody>
      </p:sp>
      <p:sp>
        <p:nvSpPr>
          <p:cNvPr id="4" name="Footer Placeholder 3"/>
          <p:cNvSpPr>
            <a:spLocks noGrp="1"/>
          </p:cNvSpPr>
          <p:nvPr>
            <p:ph type="ftr" sz="quarter" idx="2"/>
          </p:nvPr>
        </p:nvSpPr>
        <p:spPr>
          <a:xfrm>
            <a:off x="0" y="8816975"/>
            <a:ext cx="3028950" cy="46355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5" name="Slide Number Placeholder 4"/>
          <p:cNvSpPr>
            <a:spLocks noGrp="1"/>
          </p:cNvSpPr>
          <p:nvPr>
            <p:ph type="sldNum" sz="quarter" idx="3"/>
          </p:nvPr>
        </p:nvSpPr>
        <p:spPr>
          <a:xfrm>
            <a:off x="3960813" y="8816975"/>
            <a:ext cx="3028950" cy="46355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9599895-5323-4051-A55A-6B8D0DC843F4}" type="slidenum">
              <a:rPr lang="en-US" altLang="en-US"/>
              <a:pPr/>
              <a:t>‹#›</a:t>
            </a:fld>
            <a:endParaRPr lang="en-US" altLang="en-US"/>
          </a:p>
        </p:txBody>
      </p:sp>
    </p:spTree>
    <p:extLst>
      <p:ext uri="{BB962C8B-B14F-4D97-AF65-F5344CB8AC3E}">
        <p14:creationId xmlns:p14="http://schemas.microsoft.com/office/powerpoint/2010/main" val="28746611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8950" cy="46355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 name="Date Placeholder 2"/>
          <p:cNvSpPr>
            <a:spLocks noGrp="1"/>
          </p:cNvSpPr>
          <p:nvPr>
            <p:ph type="dt" idx="1"/>
          </p:nvPr>
        </p:nvSpPr>
        <p:spPr>
          <a:xfrm>
            <a:off x="3960813" y="0"/>
            <a:ext cx="3028950" cy="46355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D7903D7B-8676-43CE-A416-EADDBB82A869}" type="datetime1">
              <a:rPr lang="en-US" altLang="en-US"/>
              <a:pPr/>
              <a:t>11/30/2015</a:t>
            </a:fld>
            <a:endParaRPr lang="en-US" altLang="en-US"/>
          </a:p>
        </p:txBody>
      </p:sp>
      <p:sp>
        <p:nvSpPr>
          <p:cNvPr id="4" name="Slide Image Placeholder 3"/>
          <p:cNvSpPr>
            <a:spLocks noGrp="1" noRot="1" noChangeAspect="1"/>
          </p:cNvSpPr>
          <p:nvPr>
            <p:ph type="sldImg" idx="2"/>
          </p:nvPr>
        </p:nvSpPr>
        <p:spPr>
          <a:xfrm>
            <a:off x="1176338" y="696913"/>
            <a:ext cx="4638675" cy="34798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ltLang="en-US" smtClean="0"/>
          </a:p>
        </p:txBody>
      </p:sp>
      <p:sp>
        <p:nvSpPr>
          <p:cNvPr id="5" name="Notes Placeholder 4"/>
          <p:cNvSpPr>
            <a:spLocks noGrp="1"/>
          </p:cNvSpPr>
          <p:nvPr>
            <p:ph type="body" sz="quarter" idx="3"/>
          </p:nvPr>
        </p:nvSpPr>
        <p:spPr>
          <a:xfrm>
            <a:off x="698500" y="4408488"/>
            <a:ext cx="5594350" cy="4176712"/>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 name="Footer Placeholder 5"/>
          <p:cNvSpPr>
            <a:spLocks noGrp="1"/>
          </p:cNvSpPr>
          <p:nvPr>
            <p:ph type="ftr" sz="quarter" idx="4"/>
          </p:nvPr>
        </p:nvSpPr>
        <p:spPr>
          <a:xfrm>
            <a:off x="0" y="8816975"/>
            <a:ext cx="3028950" cy="46355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7" name="Slide Number Placeholder 6"/>
          <p:cNvSpPr>
            <a:spLocks noGrp="1"/>
          </p:cNvSpPr>
          <p:nvPr>
            <p:ph type="sldNum" sz="quarter" idx="5"/>
          </p:nvPr>
        </p:nvSpPr>
        <p:spPr>
          <a:xfrm>
            <a:off x="3960813" y="8816975"/>
            <a:ext cx="3028950" cy="46355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FA3FF12-8AB4-4216-A3BF-8298D316D62A}" type="slidenum">
              <a:rPr lang="en-US" altLang="en-US"/>
              <a:pPr/>
              <a:t>‹#›</a:t>
            </a:fld>
            <a:endParaRPr lang="en-US" altLang="en-US"/>
          </a:p>
        </p:txBody>
      </p:sp>
    </p:spTree>
    <p:extLst>
      <p:ext uri="{BB962C8B-B14F-4D97-AF65-F5344CB8AC3E}">
        <p14:creationId xmlns:p14="http://schemas.microsoft.com/office/powerpoint/2010/main" val="365508572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A3FF12-8AB4-4216-A3BF-8298D316D62A}" type="slidenum">
              <a:rPr lang="en-US" altLang="en-US" smtClean="0"/>
              <a:pPr/>
              <a:t>1</a:t>
            </a:fld>
            <a:endParaRPr lang="en-US" altLang="en-US"/>
          </a:p>
        </p:txBody>
      </p:sp>
    </p:spTree>
    <p:extLst>
      <p:ext uri="{BB962C8B-B14F-4D97-AF65-F5344CB8AC3E}">
        <p14:creationId xmlns:p14="http://schemas.microsoft.com/office/powerpoint/2010/main" val="817226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0A50B190-74A7-4A47-9D2D-BB9563A0EBFF}" type="slidenum">
              <a:rPr lang="en-US" altLang="en-US"/>
              <a:pPr/>
              <a:t>‹#›</a:t>
            </a:fld>
            <a:endParaRPr lang="en-US" altLang="en-US"/>
          </a:p>
        </p:txBody>
      </p:sp>
    </p:spTree>
    <p:extLst>
      <p:ext uri="{BB962C8B-B14F-4D97-AF65-F5344CB8AC3E}">
        <p14:creationId xmlns:p14="http://schemas.microsoft.com/office/powerpoint/2010/main" val="2136979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67CE165D-104F-4C47-8391-6D4618829FB1}" type="slidenum">
              <a:rPr lang="en-US" altLang="en-US"/>
              <a:pPr/>
              <a:t>‹#›</a:t>
            </a:fld>
            <a:endParaRPr lang="en-US" altLang="en-US"/>
          </a:p>
        </p:txBody>
      </p:sp>
    </p:spTree>
    <p:extLst>
      <p:ext uri="{BB962C8B-B14F-4D97-AF65-F5344CB8AC3E}">
        <p14:creationId xmlns:p14="http://schemas.microsoft.com/office/powerpoint/2010/main" val="2890252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2163" y="2925763"/>
            <a:ext cx="9326562" cy="26335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2475" y="2925763"/>
            <a:ext cx="27827288" cy="26335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924173E7-B143-4BBD-988A-DB64E630BEC7}" type="slidenum">
              <a:rPr lang="en-US" altLang="en-US"/>
              <a:pPr/>
              <a:t>‹#›</a:t>
            </a:fld>
            <a:endParaRPr lang="en-US" altLang="en-US"/>
          </a:p>
        </p:txBody>
      </p:sp>
    </p:spTree>
    <p:extLst>
      <p:ext uri="{BB962C8B-B14F-4D97-AF65-F5344CB8AC3E}">
        <p14:creationId xmlns:p14="http://schemas.microsoft.com/office/powerpoint/2010/main" val="1218390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2D29AB76-4303-4719-9E18-0680FF16A7AB}" type="slidenum">
              <a:rPr lang="en-US" altLang="en-US"/>
              <a:pPr/>
              <a:t>‹#›</a:t>
            </a:fld>
            <a:endParaRPr lang="en-US" altLang="en-US"/>
          </a:p>
        </p:txBody>
      </p:sp>
    </p:spTree>
    <p:extLst>
      <p:ext uri="{BB962C8B-B14F-4D97-AF65-F5344CB8AC3E}">
        <p14:creationId xmlns:p14="http://schemas.microsoft.com/office/powerpoint/2010/main" val="391654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9EDC4062-F2CF-4D82-B2CE-E40398B518E2}" type="slidenum">
              <a:rPr lang="en-US" altLang="en-US"/>
              <a:pPr/>
              <a:t>‹#›</a:t>
            </a:fld>
            <a:endParaRPr lang="en-US" altLang="en-US"/>
          </a:p>
        </p:txBody>
      </p:sp>
    </p:spTree>
    <p:extLst>
      <p:ext uri="{BB962C8B-B14F-4D97-AF65-F5344CB8AC3E}">
        <p14:creationId xmlns:p14="http://schemas.microsoft.com/office/powerpoint/2010/main" val="4182793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2475" y="9509125"/>
            <a:ext cx="18576925"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0" y="9509125"/>
            <a:ext cx="18576925"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86ACC581-534E-49FF-B756-8C47D39802A1}" type="slidenum">
              <a:rPr lang="en-US" altLang="en-US"/>
              <a:pPr/>
              <a:t>‹#›</a:t>
            </a:fld>
            <a:endParaRPr lang="en-US" altLang="en-US"/>
          </a:p>
        </p:txBody>
      </p:sp>
    </p:spTree>
    <p:extLst>
      <p:ext uri="{BB962C8B-B14F-4D97-AF65-F5344CB8AC3E}">
        <p14:creationId xmlns:p14="http://schemas.microsoft.com/office/powerpoint/2010/main" val="2572359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ltLang="en-US"/>
          </a:p>
        </p:txBody>
      </p:sp>
      <p:sp>
        <p:nvSpPr>
          <p:cNvPr id="8" name="Rectangle 5"/>
          <p:cNvSpPr>
            <a:spLocks noGrp="1" noChangeArrowheads="1"/>
          </p:cNvSpPr>
          <p:nvPr>
            <p:ph type="ftr" sz="quarter" idx="11"/>
          </p:nvPr>
        </p:nvSpPr>
        <p:spPr>
          <a:ln/>
        </p:spPr>
        <p:txBody>
          <a:bodyPr/>
          <a:lstStyle>
            <a:lvl1pPr>
              <a:defRPr/>
            </a:lvl1pPr>
          </a:lstStyle>
          <a:p>
            <a:endParaRPr lang="en-US" altLang="en-US"/>
          </a:p>
        </p:txBody>
      </p:sp>
      <p:sp>
        <p:nvSpPr>
          <p:cNvPr id="9" name="Rectangle 6"/>
          <p:cNvSpPr>
            <a:spLocks noGrp="1" noChangeArrowheads="1"/>
          </p:cNvSpPr>
          <p:nvPr>
            <p:ph type="sldNum" sz="quarter" idx="12"/>
          </p:nvPr>
        </p:nvSpPr>
        <p:spPr>
          <a:ln/>
        </p:spPr>
        <p:txBody>
          <a:bodyPr/>
          <a:lstStyle>
            <a:lvl1pPr>
              <a:defRPr/>
            </a:lvl1pPr>
          </a:lstStyle>
          <a:p>
            <a:fld id="{3F6E2B24-D5DD-45D2-9C39-F4301487EAF9}" type="slidenum">
              <a:rPr lang="en-US" altLang="en-US"/>
              <a:pPr/>
              <a:t>‹#›</a:t>
            </a:fld>
            <a:endParaRPr lang="en-US" altLang="en-US"/>
          </a:p>
        </p:txBody>
      </p:sp>
    </p:spTree>
    <p:extLst>
      <p:ext uri="{BB962C8B-B14F-4D97-AF65-F5344CB8AC3E}">
        <p14:creationId xmlns:p14="http://schemas.microsoft.com/office/powerpoint/2010/main" val="2450393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ltLang="en-US"/>
          </a:p>
        </p:txBody>
      </p:sp>
      <p:sp>
        <p:nvSpPr>
          <p:cNvPr id="4" name="Rectangle 5"/>
          <p:cNvSpPr>
            <a:spLocks noGrp="1" noChangeArrowheads="1"/>
          </p:cNvSpPr>
          <p:nvPr>
            <p:ph type="ftr" sz="quarter" idx="11"/>
          </p:nvPr>
        </p:nvSpPr>
        <p:spPr>
          <a:ln/>
        </p:spPr>
        <p:txBody>
          <a:bodyPr/>
          <a:lstStyle>
            <a:lvl1pPr>
              <a:defRPr/>
            </a:lvl1pPr>
          </a:lstStyle>
          <a:p>
            <a:endParaRPr lang="en-US" altLang="en-US"/>
          </a:p>
        </p:txBody>
      </p:sp>
      <p:sp>
        <p:nvSpPr>
          <p:cNvPr id="5" name="Rectangle 6"/>
          <p:cNvSpPr>
            <a:spLocks noGrp="1" noChangeArrowheads="1"/>
          </p:cNvSpPr>
          <p:nvPr>
            <p:ph type="sldNum" sz="quarter" idx="12"/>
          </p:nvPr>
        </p:nvSpPr>
        <p:spPr>
          <a:ln/>
        </p:spPr>
        <p:txBody>
          <a:bodyPr/>
          <a:lstStyle>
            <a:lvl1pPr>
              <a:defRPr/>
            </a:lvl1pPr>
          </a:lstStyle>
          <a:p>
            <a:fld id="{07889FBB-5448-46D6-926D-EDDE740730A0}" type="slidenum">
              <a:rPr lang="en-US" altLang="en-US"/>
              <a:pPr/>
              <a:t>‹#›</a:t>
            </a:fld>
            <a:endParaRPr lang="en-US" altLang="en-US"/>
          </a:p>
        </p:txBody>
      </p:sp>
    </p:spTree>
    <p:extLst>
      <p:ext uri="{BB962C8B-B14F-4D97-AF65-F5344CB8AC3E}">
        <p14:creationId xmlns:p14="http://schemas.microsoft.com/office/powerpoint/2010/main" val="1668451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en-US"/>
          </a:p>
        </p:txBody>
      </p:sp>
      <p:sp>
        <p:nvSpPr>
          <p:cNvPr id="3" name="Rectangle 5"/>
          <p:cNvSpPr>
            <a:spLocks noGrp="1" noChangeArrowheads="1"/>
          </p:cNvSpPr>
          <p:nvPr>
            <p:ph type="ftr" sz="quarter" idx="11"/>
          </p:nvPr>
        </p:nvSpPr>
        <p:spPr>
          <a:ln/>
        </p:spPr>
        <p:txBody>
          <a:bodyPr/>
          <a:lstStyle>
            <a:lvl1pPr>
              <a:defRPr/>
            </a:lvl1pPr>
          </a:lstStyle>
          <a:p>
            <a:endParaRPr lang="en-US" altLang="en-US"/>
          </a:p>
        </p:txBody>
      </p:sp>
      <p:sp>
        <p:nvSpPr>
          <p:cNvPr id="4" name="Rectangle 6"/>
          <p:cNvSpPr>
            <a:spLocks noGrp="1" noChangeArrowheads="1"/>
          </p:cNvSpPr>
          <p:nvPr>
            <p:ph type="sldNum" sz="quarter" idx="12"/>
          </p:nvPr>
        </p:nvSpPr>
        <p:spPr>
          <a:ln/>
        </p:spPr>
        <p:txBody>
          <a:bodyPr/>
          <a:lstStyle>
            <a:lvl1pPr>
              <a:defRPr/>
            </a:lvl1pPr>
          </a:lstStyle>
          <a:p>
            <a:fld id="{BA6261FC-F6BD-44D4-83F2-A0C2A4F1ADBF}" type="slidenum">
              <a:rPr lang="en-US" altLang="en-US"/>
              <a:pPr/>
              <a:t>‹#›</a:t>
            </a:fld>
            <a:endParaRPr lang="en-US" altLang="en-US"/>
          </a:p>
        </p:txBody>
      </p:sp>
    </p:spTree>
    <p:extLst>
      <p:ext uri="{BB962C8B-B14F-4D97-AF65-F5344CB8AC3E}">
        <p14:creationId xmlns:p14="http://schemas.microsoft.com/office/powerpoint/2010/main" val="4231915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7BB4BE1B-9865-4042-B8A2-74BFF4526D9D}" type="slidenum">
              <a:rPr lang="en-US" altLang="en-US"/>
              <a:pPr/>
              <a:t>‹#›</a:t>
            </a:fld>
            <a:endParaRPr lang="en-US" altLang="en-US"/>
          </a:p>
        </p:txBody>
      </p:sp>
    </p:spTree>
    <p:extLst>
      <p:ext uri="{BB962C8B-B14F-4D97-AF65-F5344CB8AC3E}">
        <p14:creationId xmlns:p14="http://schemas.microsoft.com/office/powerpoint/2010/main" val="1074060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F353EF4E-03B3-4404-9EFF-C24EDEBFCBC0}" type="slidenum">
              <a:rPr lang="en-US" altLang="en-US"/>
              <a:pPr/>
              <a:t>‹#›</a:t>
            </a:fld>
            <a:endParaRPr lang="en-US" altLang="en-US"/>
          </a:p>
        </p:txBody>
      </p:sp>
    </p:spTree>
    <p:extLst>
      <p:ext uri="{BB962C8B-B14F-4D97-AF65-F5344CB8AC3E}">
        <p14:creationId xmlns:p14="http://schemas.microsoft.com/office/powerpoint/2010/main" val="4099211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2475" y="2925763"/>
            <a:ext cx="373062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292475" y="9509125"/>
            <a:ext cx="37306250" cy="1975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12" tIns="219456" rIns="438912" bIns="219456"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3292475" y="29992638"/>
            <a:ext cx="9144000" cy="2193925"/>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defRPr sz="6700"/>
            </a:lvl1pPr>
          </a:lstStyle>
          <a:p>
            <a:endParaRPr lang="en-US" altLang="en-US"/>
          </a:p>
        </p:txBody>
      </p:sp>
      <p:sp>
        <p:nvSpPr>
          <p:cNvPr id="1029" name="Rectangle 5"/>
          <p:cNvSpPr>
            <a:spLocks noGrp="1" noChangeArrowheads="1"/>
          </p:cNvSpPr>
          <p:nvPr>
            <p:ph type="ftr" sz="quarter" idx="3"/>
          </p:nvPr>
        </p:nvSpPr>
        <p:spPr bwMode="auto">
          <a:xfrm>
            <a:off x="14995525" y="29992638"/>
            <a:ext cx="13900150" cy="2193925"/>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lgn="ctr">
              <a:defRPr sz="6700"/>
            </a:lvl1pPr>
          </a:lstStyle>
          <a:p>
            <a:endParaRPr lang="en-US" altLang="en-US"/>
          </a:p>
        </p:txBody>
      </p:sp>
      <p:sp>
        <p:nvSpPr>
          <p:cNvPr id="1030" name="Rectangle 6"/>
          <p:cNvSpPr>
            <a:spLocks noGrp="1" noChangeArrowheads="1"/>
          </p:cNvSpPr>
          <p:nvPr>
            <p:ph type="sldNum" sz="quarter" idx="4"/>
          </p:nvPr>
        </p:nvSpPr>
        <p:spPr bwMode="auto">
          <a:xfrm>
            <a:off x="31454725" y="29992638"/>
            <a:ext cx="9144000" cy="2193925"/>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lgn="r">
              <a:defRPr sz="6700"/>
            </a:lvl1pPr>
          </a:lstStyle>
          <a:p>
            <a:fld id="{438A11F9-9512-46E7-9F4A-33819CB2419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a:solidFill>
            <a:schemeClr val="tx2"/>
          </a:solidFill>
          <a:latin typeface="+mj-lt"/>
          <a:ea typeface="ＭＳ Ｐゴシック" charset="-128"/>
          <a:cs typeface="ＭＳ Ｐゴシック" charset="-128"/>
        </a:defRPr>
      </a:lvl1pPr>
      <a:lvl2pPr algn="ctr" defTabSz="4389438" rtl="0" eaLnBrk="0" fontAlgn="base" hangingPunct="0">
        <a:spcBef>
          <a:spcPct val="0"/>
        </a:spcBef>
        <a:spcAft>
          <a:spcPct val="0"/>
        </a:spcAft>
        <a:defRPr sz="21100">
          <a:solidFill>
            <a:schemeClr val="tx2"/>
          </a:solidFill>
          <a:latin typeface="Times New Roman" charset="0"/>
          <a:ea typeface="ＭＳ Ｐゴシック" charset="-128"/>
          <a:cs typeface="ＭＳ Ｐゴシック" charset="-128"/>
        </a:defRPr>
      </a:lvl2pPr>
      <a:lvl3pPr algn="ctr" defTabSz="4389438" rtl="0" eaLnBrk="0" fontAlgn="base" hangingPunct="0">
        <a:spcBef>
          <a:spcPct val="0"/>
        </a:spcBef>
        <a:spcAft>
          <a:spcPct val="0"/>
        </a:spcAft>
        <a:defRPr sz="21100">
          <a:solidFill>
            <a:schemeClr val="tx2"/>
          </a:solidFill>
          <a:latin typeface="Times New Roman" charset="0"/>
          <a:ea typeface="ＭＳ Ｐゴシック" charset="-128"/>
          <a:cs typeface="ＭＳ Ｐゴシック" charset="-128"/>
        </a:defRPr>
      </a:lvl3pPr>
      <a:lvl4pPr algn="ctr" defTabSz="4389438" rtl="0" eaLnBrk="0" fontAlgn="base" hangingPunct="0">
        <a:spcBef>
          <a:spcPct val="0"/>
        </a:spcBef>
        <a:spcAft>
          <a:spcPct val="0"/>
        </a:spcAft>
        <a:defRPr sz="21100">
          <a:solidFill>
            <a:schemeClr val="tx2"/>
          </a:solidFill>
          <a:latin typeface="Times New Roman" charset="0"/>
          <a:ea typeface="ＭＳ Ｐゴシック" charset="-128"/>
          <a:cs typeface="ＭＳ Ｐゴシック" charset="-128"/>
        </a:defRPr>
      </a:lvl4pPr>
      <a:lvl5pPr algn="ctr" defTabSz="4389438" rtl="0" eaLnBrk="0" fontAlgn="base" hangingPunct="0">
        <a:spcBef>
          <a:spcPct val="0"/>
        </a:spcBef>
        <a:spcAft>
          <a:spcPct val="0"/>
        </a:spcAft>
        <a:defRPr sz="21100">
          <a:solidFill>
            <a:schemeClr val="tx2"/>
          </a:solidFill>
          <a:latin typeface="Times New Roman" charset="0"/>
          <a:ea typeface="ＭＳ Ｐゴシック" charset="-128"/>
          <a:cs typeface="ＭＳ Ｐゴシック" charset="-128"/>
        </a:defRPr>
      </a:lvl5pPr>
      <a:lvl6pPr marL="457200" algn="ctr" defTabSz="4389438" rtl="0" eaLnBrk="0" fontAlgn="base" hangingPunct="0">
        <a:spcBef>
          <a:spcPct val="0"/>
        </a:spcBef>
        <a:spcAft>
          <a:spcPct val="0"/>
        </a:spcAft>
        <a:defRPr sz="21100">
          <a:solidFill>
            <a:schemeClr val="tx2"/>
          </a:solidFill>
          <a:latin typeface="Times New Roman" charset="0"/>
        </a:defRPr>
      </a:lvl6pPr>
      <a:lvl7pPr marL="914400" algn="ctr" defTabSz="4389438" rtl="0" eaLnBrk="0" fontAlgn="base" hangingPunct="0">
        <a:spcBef>
          <a:spcPct val="0"/>
        </a:spcBef>
        <a:spcAft>
          <a:spcPct val="0"/>
        </a:spcAft>
        <a:defRPr sz="21100">
          <a:solidFill>
            <a:schemeClr val="tx2"/>
          </a:solidFill>
          <a:latin typeface="Times New Roman" charset="0"/>
        </a:defRPr>
      </a:lvl7pPr>
      <a:lvl8pPr marL="1371600" algn="ctr" defTabSz="4389438" rtl="0" eaLnBrk="0" fontAlgn="base" hangingPunct="0">
        <a:spcBef>
          <a:spcPct val="0"/>
        </a:spcBef>
        <a:spcAft>
          <a:spcPct val="0"/>
        </a:spcAft>
        <a:defRPr sz="21100">
          <a:solidFill>
            <a:schemeClr val="tx2"/>
          </a:solidFill>
          <a:latin typeface="Times New Roman" charset="0"/>
        </a:defRPr>
      </a:lvl8pPr>
      <a:lvl9pPr marL="1828800" algn="ctr" defTabSz="4389438" rtl="0" eaLnBrk="0" fontAlgn="base" hangingPunct="0">
        <a:spcBef>
          <a:spcPct val="0"/>
        </a:spcBef>
        <a:spcAft>
          <a:spcPct val="0"/>
        </a:spcAft>
        <a:defRPr sz="21100">
          <a:solidFill>
            <a:schemeClr val="tx2"/>
          </a:solidFill>
          <a:latin typeface="Times New Roman" charset="0"/>
        </a:defRPr>
      </a:lvl9pPr>
    </p:titleStyle>
    <p:bodyStyle>
      <a:lvl1pPr marL="1646238" indent="-1646238" algn="l" defTabSz="4389438" rtl="0" eaLnBrk="0" fontAlgn="base" hangingPunct="0">
        <a:spcBef>
          <a:spcPct val="20000"/>
        </a:spcBef>
        <a:spcAft>
          <a:spcPct val="0"/>
        </a:spcAft>
        <a:buChar char="•"/>
        <a:defRPr sz="15400">
          <a:solidFill>
            <a:schemeClr val="tx1"/>
          </a:solidFill>
          <a:latin typeface="+mn-lt"/>
          <a:ea typeface="ＭＳ Ｐゴシック" charset="-128"/>
          <a:cs typeface="ＭＳ Ｐゴシック" charset="-128"/>
        </a:defRPr>
      </a:lvl1pPr>
      <a:lvl2pPr marL="3565525" indent="-1371600" algn="l" defTabSz="4389438" rtl="0" eaLnBrk="0" fontAlgn="base" hangingPunct="0">
        <a:spcBef>
          <a:spcPct val="20000"/>
        </a:spcBef>
        <a:spcAft>
          <a:spcPct val="0"/>
        </a:spcAft>
        <a:buChar char="–"/>
        <a:defRPr sz="13400">
          <a:solidFill>
            <a:schemeClr val="tx1"/>
          </a:solidFill>
          <a:latin typeface="+mn-lt"/>
          <a:ea typeface="ＭＳ Ｐゴシック" charset="-128"/>
        </a:defRPr>
      </a:lvl2pPr>
      <a:lvl3pPr marL="5486400" indent="-1096963" algn="l" defTabSz="4389438" rtl="0" eaLnBrk="0" fontAlgn="base" hangingPunct="0">
        <a:spcBef>
          <a:spcPct val="20000"/>
        </a:spcBef>
        <a:spcAft>
          <a:spcPct val="0"/>
        </a:spcAft>
        <a:buChar char="•"/>
        <a:defRPr sz="11500">
          <a:solidFill>
            <a:schemeClr val="tx1"/>
          </a:solidFill>
          <a:latin typeface="+mn-lt"/>
          <a:ea typeface="ＭＳ Ｐゴシック" charset="-128"/>
        </a:defRPr>
      </a:lvl3pPr>
      <a:lvl4pPr marL="7680325" indent="-1096963" algn="l" defTabSz="4389438" rtl="0" eaLnBrk="0" fontAlgn="base" hangingPunct="0">
        <a:spcBef>
          <a:spcPct val="20000"/>
        </a:spcBef>
        <a:spcAft>
          <a:spcPct val="0"/>
        </a:spcAft>
        <a:buChar char="–"/>
        <a:defRPr sz="9600">
          <a:solidFill>
            <a:schemeClr val="tx1"/>
          </a:solidFill>
          <a:latin typeface="+mn-lt"/>
          <a:ea typeface="ＭＳ Ｐゴシック" charset="-128"/>
        </a:defRPr>
      </a:lvl4pPr>
      <a:lvl5pPr marL="9875838" indent="-1096963" algn="l" defTabSz="4389438" rtl="0" eaLnBrk="0" fontAlgn="base" hangingPunct="0">
        <a:spcBef>
          <a:spcPct val="20000"/>
        </a:spcBef>
        <a:spcAft>
          <a:spcPct val="0"/>
        </a:spcAft>
        <a:buChar char="»"/>
        <a:defRPr sz="9600">
          <a:solidFill>
            <a:schemeClr val="tx1"/>
          </a:solidFill>
          <a:latin typeface="+mn-lt"/>
          <a:ea typeface="ＭＳ Ｐゴシック" charset="-128"/>
        </a:defRPr>
      </a:lvl5pPr>
      <a:lvl6pPr marL="10333038" indent="-1096963" algn="l" defTabSz="4389438" rtl="0" eaLnBrk="0" fontAlgn="base" hangingPunct="0">
        <a:spcBef>
          <a:spcPct val="20000"/>
        </a:spcBef>
        <a:spcAft>
          <a:spcPct val="0"/>
        </a:spcAft>
        <a:buChar char="»"/>
        <a:defRPr sz="9600">
          <a:solidFill>
            <a:schemeClr val="tx1"/>
          </a:solidFill>
          <a:latin typeface="+mn-lt"/>
          <a:ea typeface="ＭＳ Ｐゴシック" charset="-128"/>
        </a:defRPr>
      </a:lvl6pPr>
      <a:lvl7pPr marL="10790238" indent="-1096963" algn="l" defTabSz="4389438" rtl="0" eaLnBrk="0" fontAlgn="base" hangingPunct="0">
        <a:spcBef>
          <a:spcPct val="20000"/>
        </a:spcBef>
        <a:spcAft>
          <a:spcPct val="0"/>
        </a:spcAft>
        <a:buChar char="»"/>
        <a:defRPr sz="9600">
          <a:solidFill>
            <a:schemeClr val="tx1"/>
          </a:solidFill>
          <a:latin typeface="+mn-lt"/>
          <a:ea typeface="ＭＳ Ｐゴシック" charset="-128"/>
        </a:defRPr>
      </a:lvl7pPr>
      <a:lvl8pPr marL="11247438" indent="-1096963" algn="l" defTabSz="4389438" rtl="0" eaLnBrk="0" fontAlgn="base" hangingPunct="0">
        <a:spcBef>
          <a:spcPct val="20000"/>
        </a:spcBef>
        <a:spcAft>
          <a:spcPct val="0"/>
        </a:spcAft>
        <a:buChar char="»"/>
        <a:defRPr sz="9600">
          <a:solidFill>
            <a:schemeClr val="tx1"/>
          </a:solidFill>
          <a:latin typeface="+mn-lt"/>
          <a:ea typeface="ＭＳ Ｐゴシック" charset="-128"/>
        </a:defRPr>
      </a:lvl8pPr>
      <a:lvl9pPr marL="11704638" indent="-1096963" algn="l" defTabSz="4389438" rtl="0" eaLnBrk="0" fontAlgn="base" hangingPunct="0">
        <a:spcBef>
          <a:spcPct val="20000"/>
        </a:spcBef>
        <a:spcAft>
          <a:spcPct val="0"/>
        </a:spcAft>
        <a:buChar char="»"/>
        <a:defRPr sz="9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549" name="Rectangle 501"/>
          <p:cNvSpPr>
            <a:spLocks noChangeArrowheads="1"/>
          </p:cNvSpPr>
          <p:nvPr/>
        </p:nvSpPr>
        <p:spPr bwMode="auto">
          <a:xfrm>
            <a:off x="677985" y="14925469"/>
            <a:ext cx="14217755" cy="6472528"/>
          </a:xfrm>
          <a:prstGeom prst="rect">
            <a:avLst/>
          </a:prstGeom>
          <a:solidFill>
            <a:srgbClr val="FFEFD9"/>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1800" b="1" dirty="0" smtClean="0"/>
              <a:t> </a:t>
            </a:r>
            <a:endParaRPr lang="en-US" altLang="en-US" sz="1800" b="1" dirty="0"/>
          </a:p>
        </p:txBody>
      </p:sp>
      <p:sp>
        <p:nvSpPr>
          <p:cNvPr id="15364" name="Text Box 38"/>
          <p:cNvSpPr txBox="1">
            <a:spLocks noChangeArrowheads="1"/>
          </p:cNvSpPr>
          <p:nvPr/>
        </p:nvSpPr>
        <p:spPr bwMode="auto">
          <a:xfrm>
            <a:off x="-1" y="-64496"/>
            <a:ext cx="43888025" cy="3170099"/>
          </a:xfrm>
          <a:prstGeom prst="rect">
            <a:avLst/>
          </a:prstGeom>
          <a:solidFill>
            <a:schemeClr val="tx1"/>
          </a:solidFill>
          <a:ln w="9525">
            <a:noFill/>
            <a:miter lim="800000"/>
            <a:headEnd/>
            <a:tailEnd/>
          </a:ln>
        </p:spPr>
        <p:txBody>
          <a:bodyPr wrap="squar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endParaRPr lang="en-US" altLang="en-US" sz="1000" b="1" dirty="0" smtClean="0">
              <a:solidFill>
                <a:schemeClr val="tx2"/>
              </a:solidFill>
              <a:latin typeface="Arial" panose="020B0604020202020204" pitchFamily="34" charset="0"/>
            </a:endParaRPr>
          </a:p>
          <a:p>
            <a:pPr algn="ctr"/>
            <a:endParaRPr lang="en-US" altLang="en-US" sz="1000" b="1" dirty="0">
              <a:solidFill>
                <a:schemeClr val="tx2"/>
              </a:solidFill>
              <a:latin typeface="Arial" panose="020B0604020202020204" pitchFamily="34" charset="0"/>
              <a:ea typeface="Cambria Math" panose="02040503050406030204" pitchFamily="18" charset="0"/>
            </a:endParaRPr>
          </a:p>
          <a:p>
            <a:pPr algn="ctr"/>
            <a:endParaRPr lang="en-US" altLang="en-US" sz="1000" b="1" dirty="0" smtClean="0">
              <a:solidFill>
                <a:schemeClr val="tx2"/>
              </a:solidFill>
              <a:latin typeface="Arial" panose="020B0604020202020204" pitchFamily="34" charset="0"/>
              <a:ea typeface="Cambria Math" panose="02040503050406030204" pitchFamily="18" charset="0"/>
            </a:endParaRPr>
          </a:p>
          <a:p>
            <a:pPr algn="ctr"/>
            <a:endParaRPr lang="en-US" altLang="en-US" sz="1000" b="1" dirty="0">
              <a:solidFill>
                <a:schemeClr val="tx2"/>
              </a:solidFill>
              <a:latin typeface="Arial" panose="020B0604020202020204" pitchFamily="34" charset="0"/>
              <a:ea typeface="Cambria Math" panose="02040503050406030204" pitchFamily="18" charset="0"/>
            </a:endParaRPr>
          </a:p>
          <a:p>
            <a:pPr algn="ctr"/>
            <a:endParaRPr lang="en-US" altLang="en-US" sz="1000" b="1" dirty="0" smtClean="0">
              <a:solidFill>
                <a:schemeClr val="tx2"/>
              </a:solidFill>
              <a:latin typeface="Arial" panose="020B0604020202020204" pitchFamily="34" charset="0"/>
              <a:ea typeface="Cambria Math" panose="02040503050406030204" pitchFamily="18" charset="0"/>
            </a:endParaRPr>
          </a:p>
          <a:p>
            <a:pPr algn="ctr"/>
            <a:endParaRPr lang="en-US" altLang="en-US" sz="1000" b="1" dirty="0">
              <a:solidFill>
                <a:schemeClr val="tx2"/>
              </a:solidFill>
              <a:latin typeface="Arial" panose="020B0604020202020204" pitchFamily="34" charset="0"/>
              <a:ea typeface="Cambria Math" panose="02040503050406030204" pitchFamily="18" charset="0"/>
            </a:endParaRPr>
          </a:p>
          <a:p>
            <a:pPr algn="ctr"/>
            <a:endParaRPr lang="en-US" altLang="en-US" sz="1000" b="1" dirty="0" smtClean="0">
              <a:solidFill>
                <a:schemeClr val="tx2"/>
              </a:solidFill>
              <a:latin typeface="Arial" panose="020B0604020202020204" pitchFamily="34" charset="0"/>
              <a:ea typeface="Cambria Math" panose="02040503050406030204" pitchFamily="18" charset="0"/>
            </a:endParaRPr>
          </a:p>
          <a:p>
            <a:pPr algn="ctr"/>
            <a:endParaRPr lang="en-US" altLang="en-US" sz="1000" b="1" dirty="0">
              <a:solidFill>
                <a:schemeClr val="tx2"/>
              </a:solidFill>
              <a:latin typeface="Arial" panose="020B0604020202020204" pitchFamily="34" charset="0"/>
              <a:ea typeface="Cambria Math" panose="02040503050406030204" pitchFamily="18" charset="0"/>
            </a:endParaRPr>
          </a:p>
          <a:p>
            <a:pPr algn="ctr"/>
            <a:endParaRPr lang="en-US" altLang="en-US" sz="1000" b="1" dirty="0" smtClean="0">
              <a:solidFill>
                <a:schemeClr val="tx2"/>
              </a:solidFill>
              <a:latin typeface="Arial" panose="020B0604020202020204" pitchFamily="34" charset="0"/>
              <a:ea typeface="Cambria Math" panose="02040503050406030204" pitchFamily="18" charset="0"/>
            </a:endParaRPr>
          </a:p>
          <a:p>
            <a:pPr algn="ctr"/>
            <a:endParaRPr lang="en-US" altLang="en-US" sz="1000" b="1" dirty="0">
              <a:solidFill>
                <a:schemeClr val="tx2"/>
              </a:solidFill>
              <a:latin typeface="Arial" panose="020B0604020202020204" pitchFamily="34" charset="0"/>
              <a:ea typeface="Cambria Math" panose="02040503050406030204" pitchFamily="18" charset="0"/>
            </a:endParaRPr>
          </a:p>
          <a:p>
            <a:pPr algn="ctr"/>
            <a:endParaRPr lang="en-US" altLang="en-US" sz="1000" b="1" dirty="0" smtClean="0">
              <a:solidFill>
                <a:schemeClr val="tx2"/>
              </a:solidFill>
              <a:latin typeface="Arial" panose="020B0604020202020204" pitchFamily="34" charset="0"/>
              <a:ea typeface="Cambria Math" panose="02040503050406030204" pitchFamily="18" charset="0"/>
            </a:endParaRPr>
          </a:p>
          <a:p>
            <a:pPr algn="ctr"/>
            <a:endParaRPr lang="en-US" altLang="en-US" sz="1000" b="1" dirty="0">
              <a:solidFill>
                <a:schemeClr val="tx2"/>
              </a:solidFill>
              <a:latin typeface="Arial" panose="020B0604020202020204" pitchFamily="34" charset="0"/>
              <a:ea typeface="Cambria Math" panose="02040503050406030204" pitchFamily="18" charset="0"/>
            </a:endParaRPr>
          </a:p>
          <a:p>
            <a:pPr algn="ctr"/>
            <a:endParaRPr lang="en-US" altLang="en-US" sz="1000" b="1" dirty="0" smtClean="0">
              <a:solidFill>
                <a:schemeClr val="tx2"/>
              </a:solidFill>
              <a:latin typeface="Arial" panose="020B0604020202020204" pitchFamily="34" charset="0"/>
              <a:ea typeface="Cambria Math" panose="02040503050406030204" pitchFamily="18" charset="0"/>
            </a:endParaRPr>
          </a:p>
          <a:p>
            <a:pPr algn="ctr"/>
            <a:endParaRPr lang="en-US" altLang="en-US" sz="1000" b="1" dirty="0">
              <a:solidFill>
                <a:schemeClr val="tx2"/>
              </a:solidFill>
              <a:latin typeface="Arial" panose="020B0604020202020204" pitchFamily="34" charset="0"/>
              <a:ea typeface="Cambria Math" panose="02040503050406030204" pitchFamily="18" charset="0"/>
            </a:endParaRPr>
          </a:p>
          <a:p>
            <a:pPr algn="ctr"/>
            <a:endParaRPr lang="en-US" altLang="en-US" sz="1000" b="1" dirty="0" smtClean="0">
              <a:solidFill>
                <a:schemeClr val="tx2"/>
              </a:solidFill>
              <a:latin typeface="Arial" panose="020B0604020202020204" pitchFamily="34" charset="0"/>
              <a:ea typeface="Cambria Math" panose="02040503050406030204" pitchFamily="18" charset="0"/>
            </a:endParaRPr>
          </a:p>
          <a:p>
            <a:pPr algn="ctr"/>
            <a:endParaRPr lang="en-US" altLang="en-US" sz="1000" b="1" dirty="0">
              <a:solidFill>
                <a:schemeClr val="tx2"/>
              </a:solidFill>
              <a:latin typeface="Arial" panose="020B0604020202020204" pitchFamily="34" charset="0"/>
              <a:ea typeface="Cambria Math" panose="02040503050406030204" pitchFamily="18" charset="0"/>
            </a:endParaRPr>
          </a:p>
          <a:p>
            <a:pPr algn="ctr"/>
            <a:endParaRPr lang="en-US" altLang="en-US" sz="1000" b="1" dirty="0" smtClean="0">
              <a:solidFill>
                <a:schemeClr val="tx2"/>
              </a:solidFill>
              <a:latin typeface="Arial" panose="020B0604020202020204" pitchFamily="34" charset="0"/>
              <a:ea typeface="Cambria Math" panose="02040503050406030204" pitchFamily="18" charset="0"/>
            </a:endParaRPr>
          </a:p>
          <a:p>
            <a:pPr algn="ctr"/>
            <a:endParaRPr lang="en-US" altLang="en-US" sz="1000" b="1" dirty="0">
              <a:solidFill>
                <a:schemeClr val="tx2"/>
              </a:solidFill>
              <a:latin typeface="Arial" panose="020B0604020202020204" pitchFamily="34" charset="0"/>
              <a:ea typeface="Cambria Math" panose="02040503050406030204" pitchFamily="18" charset="0"/>
            </a:endParaRPr>
          </a:p>
          <a:p>
            <a:pPr algn="ctr"/>
            <a:endParaRPr lang="en-US" altLang="en-US" sz="1000" b="1" dirty="0" smtClean="0">
              <a:solidFill>
                <a:schemeClr val="tx2"/>
              </a:solidFill>
              <a:latin typeface="Arial" panose="020B0604020202020204" pitchFamily="34" charset="0"/>
              <a:ea typeface="Cambria Math" panose="02040503050406030204" pitchFamily="18" charset="0"/>
            </a:endParaRPr>
          </a:p>
          <a:p>
            <a:pPr algn="ctr"/>
            <a:endParaRPr lang="en-US" altLang="en-US" sz="1000" b="1" dirty="0" smtClean="0">
              <a:solidFill>
                <a:srgbClr val="FF0000"/>
              </a:solidFill>
              <a:latin typeface="Cambria Math" panose="02040503050406030204" pitchFamily="18" charset="0"/>
              <a:ea typeface="Cambria Math" panose="02040503050406030204" pitchFamily="18" charset="0"/>
            </a:endParaRPr>
          </a:p>
        </p:txBody>
      </p:sp>
      <p:sp>
        <p:nvSpPr>
          <p:cNvPr id="2551" name="Rectangle 503"/>
          <p:cNvSpPr>
            <a:spLocks noChangeArrowheads="1"/>
          </p:cNvSpPr>
          <p:nvPr/>
        </p:nvSpPr>
        <p:spPr bwMode="auto">
          <a:xfrm>
            <a:off x="29555637" y="3544937"/>
            <a:ext cx="13802160" cy="12225644"/>
          </a:xfrm>
          <a:prstGeom prst="rect">
            <a:avLst/>
          </a:prstGeom>
          <a:solidFill>
            <a:srgbClr val="FFEFD9"/>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endParaRPr lang="en-US" altLang="en-US" sz="1800"/>
          </a:p>
          <a:p>
            <a:pPr algn="ctr"/>
            <a:endParaRPr lang="en-US" altLang="en-US" sz="1800"/>
          </a:p>
          <a:p>
            <a:pPr algn="ctr"/>
            <a:endParaRPr lang="en-US" altLang="en-US" sz="1800"/>
          </a:p>
          <a:p>
            <a:pPr algn="ctr"/>
            <a:endParaRPr lang="en-US" altLang="en-US" sz="1800"/>
          </a:p>
          <a:p>
            <a:pPr algn="ctr"/>
            <a:endParaRPr lang="en-US" altLang="en-US" sz="1800"/>
          </a:p>
          <a:p>
            <a:pPr algn="ctr"/>
            <a:endParaRPr lang="en-US" altLang="en-US" sz="1800"/>
          </a:p>
          <a:p>
            <a:pPr algn="ctr"/>
            <a:endParaRPr lang="en-US" altLang="en-US" sz="1800"/>
          </a:p>
          <a:p>
            <a:pPr algn="ctr"/>
            <a:endParaRPr lang="en-US" altLang="en-US" sz="1800"/>
          </a:p>
          <a:p>
            <a:pPr algn="ctr"/>
            <a:endParaRPr lang="en-US" altLang="en-US" sz="1800"/>
          </a:p>
          <a:p>
            <a:pPr algn="ctr"/>
            <a:endParaRPr lang="en-US" altLang="en-US" sz="1800"/>
          </a:p>
          <a:p>
            <a:pPr algn="ctr"/>
            <a:endParaRPr lang="en-US" altLang="en-US" sz="1800"/>
          </a:p>
          <a:p>
            <a:pPr algn="ctr"/>
            <a:endParaRPr lang="en-US" altLang="en-US" sz="1800"/>
          </a:p>
          <a:p>
            <a:pPr algn="ctr"/>
            <a:endParaRPr lang="en-US" altLang="en-US" sz="1800"/>
          </a:p>
          <a:p>
            <a:pPr algn="ctr"/>
            <a:endParaRPr lang="en-US" altLang="en-US" sz="1800"/>
          </a:p>
          <a:p>
            <a:pPr algn="ctr"/>
            <a:endParaRPr lang="en-US" altLang="en-US" sz="1800"/>
          </a:p>
          <a:p>
            <a:pPr algn="ctr"/>
            <a:endParaRPr lang="en-US" altLang="en-US" sz="1800"/>
          </a:p>
          <a:p>
            <a:pPr algn="ctr"/>
            <a:endParaRPr lang="en-US" altLang="en-US" sz="1800"/>
          </a:p>
          <a:p>
            <a:pPr algn="ctr"/>
            <a:endParaRPr lang="en-US" altLang="en-US" sz="1800"/>
          </a:p>
          <a:p>
            <a:pPr algn="ctr"/>
            <a:endParaRPr lang="en-US" altLang="en-US" sz="1800"/>
          </a:p>
          <a:p>
            <a:pPr algn="ctr"/>
            <a:endParaRPr lang="en-US" altLang="en-US" sz="1800"/>
          </a:p>
          <a:p>
            <a:pPr algn="ctr"/>
            <a:endParaRPr lang="en-US" altLang="en-US" sz="1800"/>
          </a:p>
          <a:p>
            <a:pPr algn="ctr"/>
            <a:endParaRPr lang="en-US" altLang="en-US" sz="1800"/>
          </a:p>
          <a:p>
            <a:pPr algn="ctr"/>
            <a:endParaRPr lang="en-US" altLang="en-US" sz="1800"/>
          </a:p>
        </p:txBody>
      </p:sp>
      <p:sp>
        <p:nvSpPr>
          <p:cNvPr id="15368" name="Rectangle 1786"/>
          <p:cNvSpPr>
            <a:spLocks noChangeArrowheads="1"/>
          </p:cNvSpPr>
          <p:nvPr/>
        </p:nvSpPr>
        <p:spPr bwMode="auto">
          <a:xfrm>
            <a:off x="17221200" y="5410200"/>
            <a:ext cx="10398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sz="4800" b="1">
              <a:solidFill>
                <a:srgbClr val="FF0000"/>
              </a:solidFill>
              <a:latin typeface="Arial" panose="020B0604020202020204" pitchFamily="34" charset="0"/>
            </a:endParaRPr>
          </a:p>
        </p:txBody>
      </p:sp>
      <p:sp>
        <p:nvSpPr>
          <p:cNvPr id="2358" name="Rectangle 310"/>
          <p:cNvSpPr>
            <a:spLocks noChangeArrowheads="1"/>
          </p:cNvSpPr>
          <p:nvPr/>
        </p:nvSpPr>
        <p:spPr bwMode="auto">
          <a:xfrm>
            <a:off x="684942" y="3605856"/>
            <a:ext cx="14211000" cy="10480070"/>
          </a:xfrm>
          <a:prstGeom prst="rect">
            <a:avLst/>
          </a:prstGeom>
          <a:solidFill>
            <a:srgbClr val="FFEFD9"/>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pPr algn="ctr"/>
            <a:endParaRPr lang="en-US" sz="3800" dirty="0"/>
          </a:p>
        </p:txBody>
      </p:sp>
      <p:pic>
        <p:nvPicPr>
          <p:cNvPr id="15378" name="Picture 69" descr="DPI.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939250" y="16452850"/>
            <a:ext cx="12700" cy="1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0" name="TextBox 29"/>
          <p:cNvSpPr txBox="1">
            <a:spLocks noChangeArrowheads="1"/>
          </p:cNvSpPr>
          <p:nvPr/>
        </p:nvSpPr>
        <p:spPr bwMode="auto">
          <a:xfrm>
            <a:off x="31242000" y="18288000"/>
            <a:ext cx="11201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b="1"/>
          </a:p>
          <a:p>
            <a:endParaRPr lang="en-US" altLang="en-US"/>
          </a:p>
          <a:p>
            <a:endParaRPr lang="en-US" altLang="en-US"/>
          </a:p>
        </p:txBody>
      </p:sp>
      <p:sp>
        <p:nvSpPr>
          <p:cNvPr id="26" name="TextBox 25"/>
          <p:cNvSpPr txBox="1"/>
          <p:nvPr/>
        </p:nvSpPr>
        <p:spPr>
          <a:xfrm>
            <a:off x="1128849" y="9086720"/>
            <a:ext cx="2743200" cy="369332"/>
          </a:xfrm>
          <a:prstGeom prst="rect">
            <a:avLst/>
          </a:prstGeom>
          <a:noFill/>
        </p:spPr>
        <p:txBody>
          <a:bodyPr wrap="square" rtlCol="0">
            <a:spAutoFit/>
          </a:bodyPr>
          <a:lstStyle/>
          <a:p>
            <a:endParaRPr lang="en-US" b="1" dirty="0"/>
          </a:p>
        </p:txBody>
      </p:sp>
      <p:sp>
        <p:nvSpPr>
          <p:cNvPr id="5" name="TextBox 4"/>
          <p:cNvSpPr txBox="1"/>
          <p:nvPr/>
        </p:nvSpPr>
        <p:spPr>
          <a:xfrm>
            <a:off x="1052941" y="4336346"/>
            <a:ext cx="13612208" cy="9941183"/>
          </a:xfrm>
          <a:prstGeom prst="rect">
            <a:avLst/>
          </a:prstGeom>
          <a:noFill/>
        </p:spPr>
        <p:txBody>
          <a:bodyPr wrap="square" rtlCol="0">
            <a:spAutoFit/>
          </a:bodyPr>
          <a:lstStyle/>
          <a:p>
            <a:r>
              <a:rPr lang="en-US" sz="3900" dirty="0" smtClean="0"/>
              <a:t>Abusive </a:t>
            </a:r>
            <a:r>
              <a:rPr lang="en-US" sz="3900" dirty="0"/>
              <a:t>interaction in </a:t>
            </a:r>
            <a:r>
              <a:rPr lang="en-US" sz="3900" dirty="0" smtClean="0"/>
              <a:t>relationships </a:t>
            </a:r>
            <a:r>
              <a:rPr lang="en-US" sz="3900" dirty="0"/>
              <a:t>is a </a:t>
            </a:r>
            <a:r>
              <a:rPr lang="en-US" sz="3900" dirty="0" smtClean="0"/>
              <a:t>prevale</a:t>
            </a:r>
            <a:r>
              <a:rPr lang="en-US" sz="3900" dirty="0" smtClean="0"/>
              <a:t>nt </a:t>
            </a:r>
            <a:r>
              <a:rPr lang="en-US" sz="3900" dirty="0"/>
              <a:t>current social and public health problem that can </a:t>
            </a:r>
            <a:r>
              <a:rPr lang="en-US" sz="3900" dirty="0" smtClean="0"/>
              <a:t>cause </a:t>
            </a:r>
            <a:r>
              <a:rPr lang="en-US" sz="3900" dirty="0"/>
              <a:t>physical and mental problems to </a:t>
            </a:r>
            <a:r>
              <a:rPr lang="en-US" sz="3900" dirty="0" smtClean="0"/>
              <a:t>develop </a:t>
            </a:r>
            <a:r>
              <a:rPr lang="en-US" sz="3900" dirty="0" smtClean="0"/>
              <a:t>in </a:t>
            </a:r>
            <a:r>
              <a:rPr lang="en-US" sz="3900" dirty="0" smtClean="0"/>
              <a:t>people </a:t>
            </a:r>
            <a:r>
              <a:rPr lang="en-US" sz="3900" dirty="0"/>
              <a:t>involved in those </a:t>
            </a:r>
            <a:r>
              <a:rPr lang="en-US" sz="3900" dirty="0" smtClean="0"/>
              <a:t>relationships (</a:t>
            </a:r>
            <a:r>
              <a:rPr lang="en-US" sz="3900" dirty="0" err="1" smtClean="0"/>
              <a:t>Aparício</a:t>
            </a:r>
            <a:r>
              <a:rPr lang="en-US" sz="3900" dirty="0" smtClean="0"/>
              <a:t> et al. (2014)). </a:t>
            </a:r>
            <a:r>
              <a:rPr lang="en-US" sz="3900" dirty="0"/>
              <a:t>Evidence for this association comes from longitudinal investigations in which being in an abusive relationship has been shown to </a:t>
            </a:r>
            <a:r>
              <a:rPr lang="en-US" sz="3900" dirty="0" smtClean="0"/>
              <a:t>increase the </a:t>
            </a:r>
            <a:r>
              <a:rPr lang="en-US" sz="3900" dirty="0"/>
              <a:t>risk of negative well-being (</a:t>
            </a:r>
            <a:r>
              <a:rPr lang="en-US" sz="3900" dirty="0" err="1"/>
              <a:t>Baholo</a:t>
            </a:r>
            <a:r>
              <a:rPr lang="en-US" sz="3900" dirty="0"/>
              <a:t> et al. (2015)). </a:t>
            </a:r>
            <a:r>
              <a:rPr lang="en-US" sz="3900" dirty="0" smtClean="0"/>
              <a:t>They </a:t>
            </a:r>
            <a:r>
              <a:rPr lang="en-US" sz="3900" dirty="0"/>
              <a:t>concentrated on the probability and amount of various unhealthy psychosocial variables such as depression, self-esteem, and substance abuse being increased as the results of being in an abusive relationship (Anderson (2002)). Recent victims had significantly higher rates of five psychiatric disorders (depression, generalized anxiety disorder, post-traumatic stress disorder, drug dependence, and alcohol dependence) and health problems than women who never experienced domestic violence. Recent partner violence was also associated with greater material hardship (</a:t>
            </a:r>
            <a:r>
              <a:rPr lang="en-US" sz="3900" dirty="0" err="1"/>
              <a:t>Tolman</a:t>
            </a:r>
            <a:r>
              <a:rPr lang="en-US" sz="3900" dirty="0"/>
              <a:t> and Rosen (2001)). </a:t>
            </a:r>
          </a:p>
        </p:txBody>
      </p:sp>
      <p:sp>
        <p:nvSpPr>
          <p:cNvPr id="7" name="Rectangle 6"/>
          <p:cNvSpPr/>
          <p:nvPr/>
        </p:nvSpPr>
        <p:spPr bwMode="auto">
          <a:xfrm>
            <a:off x="685799" y="3509656"/>
            <a:ext cx="14211000" cy="734811"/>
          </a:xfrm>
          <a:prstGeom prst="rect">
            <a:avLst/>
          </a:prstGeom>
          <a:solidFill>
            <a:schemeClr val="tx1"/>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5200" b="1" i="0" u="none" strike="noStrike" cap="none" normalizeH="0" baseline="0" dirty="0">
              <a:ln>
                <a:noFill/>
              </a:ln>
              <a:solidFill>
                <a:srgbClr val="FFFF00"/>
              </a:solidFill>
              <a:effectLst/>
              <a:latin typeface="Cambria Math" panose="02040503050406030204" pitchFamily="18" charset="0"/>
              <a:ea typeface="Cambria Math" panose="02040503050406030204" pitchFamily="18" charset="0"/>
            </a:endParaRPr>
          </a:p>
        </p:txBody>
      </p:sp>
      <p:sp>
        <p:nvSpPr>
          <p:cNvPr id="41" name="Rectangle 40"/>
          <p:cNvSpPr/>
          <p:nvPr/>
        </p:nvSpPr>
        <p:spPr bwMode="auto">
          <a:xfrm>
            <a:off x="683833" y="14689250"/>
            <a:ext cx="14211907" cy="857590"/>
          </a:xfrm>
          <a:prstGeom prst="rect">
            <a:avLst/>
          </a:prstGeom>
          <a:solidFill>
            <a:schemeClr val="tx1"/>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5200" b="1" i="0" u="none" strike="noStrike" cap="none" normalizeH="0" baseline="0" dirty="0">
              <a:ln>
                <a:noFill/>
              </a:ln>
              <a:solidFill>
                <a:srgbClr val="FFFF00"/>
              </a:solidFill>
              <a:effectLst/>
              <a:latin typeface="Cambria Math" panose="02040503050406030204" pitchFamily="18" charset="0"/>
              <a:ea typeface="Cambria Math" panose="02040503050406030204" pitchFamily="18" charset="0"/>
            </a:endParaRPr>
          </a:p>
        </p:txBody>
      </p:sp>
      <p:sp>
        <p:nvSpPr>
          <p:cNvPr id="9" name="TextBox 8"/>
          <p:cNvSpPr txBox="1"/>
          <p:nvPr/>
        </p:nvSpPr>
        <p:spPr>
          <a:xfrm>
            <a:off x="12016439" y="-192700"/>
            <a:ext cx="21473160" cy="3308598"/>
          </a:xfrm>
          <a:prstGeom prst="rect">
            <a:avLst/>
          </a:prstGeom>
          <a:noFill/>
        </p:spPr>
        <p:txBody>
          <a:bodyPr wrap="square" rtlCol="0">
            <a:spAutoFit/>
          </a:bodyPr>
          <a:lstStyle/>
          <a:p>
            <a:pPr algn="ctr"/>
            <a:r>
              <a:rPr lang="en-US" altLang="en-US" sz="7200" dirty="0" smtClean="0">
                <a:solidFill>
                  <a:srgbClr val="FFFF99"/>
                </a:solidFill>
                <a:latin typeface="Cambria Math" panose="02040503050406030204" pitchFamily="18" charset="0"/>
                <a:ea typeface="Cambria Math" panose="02040503050406030204" pitchFamily="18" charset="0"/>
                <a:cs typeface="Arial" panose="020B0604020202020204" pitchFamily="34" charset="0"/>
              </a:rPr>
              <a:t>The </a:t>
            </a:r>
            <a:r>
              <a:rPr lang="en-US" altLang="en-US" sz="7200" dirty="0" err="1" smtClean="0">
                <a:solidFill>
                  <a:srgbClr val="FFFF99"/>
                </a:solidFill>
                <a:latin typeface="Cambria Math" panose="02040503050406030204" pitchFamily="18" charset="0"/>
                <a:ea typeface="Cambria Math" panose="02040503050406030204" pitchFamily="18" charset="0"/>
                <a:cs typeface="Arial" panose="020B0604020202020204" pitchFamily="34" charset="0"/>
              </a:rPr>
              <a:t>Assocation</a:t>
            </a:r>
            <a:r>
              <a:rPr lang="en-US" altLang="en-US" sz="7200" dirty="0" smtClean="0">
                <a:solidFill>
                  <a:srgbClr val="FFFF99"/>
                </a:solidFill>
                <a:latin typeface="Cambria Math" panose="02040503050406030204" pitchFamily="18" charset="0"/>
                <a:ea typeface="Cambria Math" panose="02040503050406030204" pitchFamily="18" charset="0"/>
                <a:cs typeface="Arial" panose="020B0604020202020204" pitchFamily="34" charset="0"/>
              </a:rPr>
              <a:t> between </a:t>
            </a:r>
            <a:r>
              <a:rPr lang="en-US" altLang="en-US" sz="7200" dirty="0" smtClean="0">
                <a:solidFill>
                  <a:srgbClr val="FFFF99"/>
                </a:solidFill>
                <a:latin typeface="Cambria Math" panose="02040503050406030204" pitchFamily="18" charset="0"/>
                <a:ea typeface="Cambria Math" panose="02040503050406030204" pitchFamily="18" charset="0"/>
                <a:cs typeface="Arial" panose="020B0604020202020204" pitchFamily="34" charset="0"/>
              </a:rPr>
              <a:t>Abusive Relationship and</a:t>
            </a:r>
            <a:endParaRPr lang="en-US" altLang="en-US" sz="7200" dirty="0">
              <a:solidFill>
                <a:srgbClr val="FFFF99"/>
              </a:solidFill>
              <a:latin typeface="Cambria Math" panose="02040503050406030204" pitchFamily="18" charset="0"/>
              <a:ea typeface="Cambria Math" panose="02040503050406030204" pitchFamily="18" charset="0"/>
              <a:cs typeface="Arial" panose="020B0604020202020204" pitchFamily="34" charset="0"/>
            </a:endParaRPr>
          </a:p>
          <a:p>
            <a:pPr algn="ctr"/>
            <a:r>
              <a:rPr lang="en-US" altLang="en-US" sz="7200" dirty="0" smtClean="0">
                <a:solidFill>
                  <a:srgbClr val="FFFF99"/>
                </a:solidFill>
                <a:latin typeface="Cambria Math" panose="02040503050406030204" pitchFamily="18" charset="0"/>
                <a:ea typeface="Cambria Math" panose="02040503050406030204" pitchFamily="18" charset="0"/>
                <a:cs typeface="Arial" panose="020B0604020202020204" pitchFamily="34" charset="0"/>
              </a:rPr>
              <a:t>Victim’s Happiness </a:t>
            </a:r>
            <a:endParaRPr lang="en-US" altLang="en-US" sz="7200" dirty="0">
              <a:solidFill>
                <a:srgbClr val="FFFF99"/>
              </a:solidFill>
              <a:latin typeface="Cambria Math" panose="02040503050406030204" pitchFamily="18" charset="0"/>
              <a:ea typeface="Cambria Math" panose="02040503050406030204" pitchFamily="18" charset="0"/>
              <a:cs typeface="Arial" panose="020B0604020202020204" pitchFamily="34" charset="0"/>
            </a:endParaRPr>
          </a:p>
          <a:p>
            <a:pPr algn="ctr"/>
            <a:r>
              <a:rPr lang="en-US" altLang="en-US" sz="6500" dirty="0" smtClean="0">
                <a:solidFill>
                  <a:schemeClr val="accent4">
                    <a:lumMod val="60000"/>
                    <a:lumOff val="40000"/>
                  </a:schemeClr>
                </a:solidFill>
                <a:latin typeface="Cambria Math" panose="02040503050406030204" pitchFamily="18" charset="0"/>
                <a:ea typeface="Cambria Math" panose="02040503050406030204" pitchFamily="18" charset="0"/>
              </a:rPr>
              <a:t>Huy </a:t>
            </a:r>
            <a:r>
              <a:rPr lang="en-US" altLang="en-US" sz="6500" dirty="0" err="1" smtClean="0">
                <a:solidFill>
                  <a:schemeClr val="accent4">
                    <a:lumMod val="60000"/>
                    <a:lumOff val="40000"/>
                  </a:schemeClr>
                </a:solidFill>
                <a:latin typeface="Cambria Math" panose="02040503050406030204" pitchFamily="18" charset="0"/>
                <a:ea typeface="Cambria Math" panose="02040503050406030204" pitchFamily="18" charset="0"/>
              </a:rPr>
              <a:t>Tu</a:t>
            </a:r>
            <a:endParaRPr lang="en-US" altLang="en-US" sz="6500" dirty="0" smtClean="0">
              <a:solidFill>
                <a:schemeClr val="accent4">
                  <a:lumMod val="60000"/>
                  <a:lumOff val="40000"/>
                </a:schemeClr>
              </a:solidFill>
              <a:latin typeface="Cambria Math" panose="02040503050406030204" pitchFamily="18" charset="0"/>
              <a:ea typeface="Cambria Math" panose="02040503050406030204" pitchFamily="18" charset="0"/>
            </a:endParaRPr>
          </a:p>
        </p:txBody>
      </p:sp>
      <p:sp>
        <p:nvSpPr>
          <p:cNvPr id="59" name="TextBox 84"/>
          <p:cNvSpPr txBox="1">
            <a:spLocks noChangeArrowheads="1"/>
          </p:cNvSpPr>
          <p:nvPr/>
        </p:nvSpPr>
        <p:spPr bwMode="auto">
          <a:xfrm>
            <a:off x="700984" y="3429432"/>
            <a:ext cx="14195813"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5200" b="1" dirty="0" smtClean="0">
                <a:solidFill>
                  <a:srgbClr val="FFFF99"/>
                </a:solidFill>
                <a:latin typeface="Cambria Math" panose="02040503050406030204" pitchFamily="18" charset="0"/>
                <a:ea typeface="Cambria Math" panose="02040503050406030204" pitchFamily="18" charset="0"/>
                <a:cs typeface="Arial" panose="020B0604020202020204" pitchFamily="34" charset="0"/>
              </a:rPr>
              <a:t>OVERVIEW</a:t>
            </a:r>
            <a:endParaRPr lang="en-US" altLang="en-US" sz="5200" b="1" dirty="0">
              <a:solidFill>
                <a:srgbClr val="FFFF99"/>
              </a:solidFill>
              <a:latin typeface="Cambria Math" panose="02040503050406030204" pitchFamily="18" charset="0"/>
              <a:ea typeface="Cambria Math" panose="02040503050406030204" pitchFamily="18" charset="0"/>
              <a:cs typeface="Arial" panose="020B0604020202020204" pitchFamily="34" charset="0"/>
            </a:endParaRPr>
          </a:p>
        </p:txBody>
      </p:sp>
      <p:sp>
        <p:nvSpPr>
          <p:cNvPr id="60" name="TextBox 84"/>
          <p:cNvSpPr txBox="1">
            <a:spLocks noChangeArrowheads="1"/>
          </p:cNvSpPr>
          <p:nvPr/>
        </p:nvSpPr>
        <p:spPr bwMode="auto">
          <a:xfrm>
            <a:off x="795919" y="14622197"/>
            <a:ext cx="14256937"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5200" b="1" dirty="0" smtClean="0">
                <a:solidFill>
                  <a:srgbClr val="FFFF99"/>
                </a:solidFill>
                <a:latin typeface="Cambria Math" panose="02040503050406030204" pitchFamily="18" charset="0"/>
                <a:ea typeface="Cambria Math" panose="02040503050406030204" pitchFamily="18" charset="0"/>
                <a:cs typeface="Arial" panose="020B0604020202020204" pitchFamily="34" charset="0"/>
              </a:rPr>
              <a:t>RESEARCH QUESTIONS</a:t>
            </a:r>
            <a:endParaRPr lang="en-US" altLang="en-US" sz="5200" b="1" dirty="0">
              <a:solidFill>
                <a:srgbClr val="FFFF99"/>
              </a:solidFill>
              <a:latin typeface="Cambria Math" panose="02040503050406030204" pitchFamily="18" charset="0"/>
              <a:ea typeface="Cambria Math" panose="02040503050406030204" pitchFamily="18" charset="0"/>
              <a:cs typeface="Arial" panose="020B0604020202020204" pitchFamily="34" charset="0"/>
            </a:endParaRPr>
          </a:p>
        </p:txBody>
      </p:sp>
      <p:sp>
        <p:nvSpPr>
          <p:cNvPr id="53" name="Rectangle 52"/>
          <p:cNvSpPr/>
          <p:nvPr/>
        </p:nvSpPr>
        <p:spPr bwMode="auto">
          <a:xfrm>
            <a:off x="29546558" y="3567287"/>
            <a:ext cx="13817628" cy="813410"/>
          </a:xfrm>
          <a:prstGeom prst="rect">
            <a:avLst/>
          </a:prstGeom>
          <a:solidFill>
            <a:schemeClr val="tx1"/>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5200" b="1" i="0" u="none" strike="noStrike" cap="none" normalizeH="0" baseline="0" dirty="0">
              <a:ln>
                <a:noFill/>
              </a:ln>
              <a:solidFill>
                <a:srgbClr val="FFFF00"/>
              </a:solidFill>
              <a:effectLst/>
              <a:latin typeface="Cambria Math" panose="02040503050406030204" pitchFamily="18" charset="0"/>
              <a:ea typeface="Cambria Math" panose="02040503050406030204" pitchFamily="18" charset="0"/>
            </a:endParaRPr>
          </a:p>
        </p:txBody>
      </p:sp>
      <p:pic>
        <p:nvPicPr>
          <p:cNvPr id="64" name="Picture 1"/>
          <p:cNvPicPr>
            <a:picLocks noChangeAspect="1" noChangeArrowheads="1"/>
          </p:cNvPicPr>
          <p:nvPr/>
        </p:nvPicPr>
        <p:blipFill>
          <a:blip r:embed="rId4">
            <a:extLst>
              <a:ext uri="{28A0092B-C50C-407E-A947-70E740481C1C}">
                <a14:useLocalDpi xmlns:a14="http://schemas.microsoft.com/office/drawing/2010/main" val="0"/>
              </a:ext>
            </a:extLst>
          </a:blip>
          <a:srcRect l="12553" t="20908" r="17761" b="36537"/>
          <a:stretch>
            <a:fillRect/>
          </a:stretch>
        </p:blipFill>
        <p:spPr bwMode="auto">
          <a:xfrm>
            <a:off x="35814000" y="434558"/>
            <a:ext cx="6076958" cy="2234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988590" y="499022"/>
            <a:ext cx="8176297" cy="2044074"/>
          </a:xfrm>
          <a:prstGeom prst="rect">
            <a:avLst/>
          </a:prstGeom>
        </p:spPr>
      </p:pic>
      <p:sp>
        <p:nvSpPr>
          <p:cNvPr id="66" name="TextBox 65"/>
          <p:cNvSpPr txBox="1"/>
          <p:nvPr/>
        </p:nvSpPr>
        <p:spPr>
          <a:xfrm>
            <a:off x="943019" y="15599243"/>
            <a:ext cx="13709162" cy="5493812"/>
          </a:xfrm>
          <a:prstGeom prst="rect">
            <a:avLst/>
          </a:prstGeom>
          <a:noFill/>
        </p:spPr>
        <p:txBody>
          <a:bodyPr wrap="square" rtlCol="0">
            <a:spAutoFit/>
          </a:bodyPr>
          <a:lstStyle/>
          <a:p>
            <a:pPr algn="just"/>
            <a:r>
              <a:rPr lang="en-US" sz="3900" dirty="0"/>
              <a:t>The present study will </a:t>
            </a:r>
            <a:r>
              <a:rPr lang="en-US" sz="3900" dirty="0" smtClean="0"/>
              <a:t>investigate </a:t>
            </a:r>
            <a:r>
              <a:rPr lang="en-US" sz="3900" dirty="0"/>
              <a:t>young adults </a:t>
            </a:r>
            <a:r>
              <a:rPr lang="en-US" sz="3900" dirty="0" smtClean="0"/>
              <a:t>from The </a:t>
            </a:r>
            <a:r>
              <a:rPr lang="en-US" sz="3900" dirty="0"/>
              <a:t>National Longitudinal Study of Adolescent to Adult Health (</a:t>
            </a:r>
            <a:r>
              <a:rPr lang="en-US" sz="3900" dirty="0" err="1"/>
              <a:t>AddHealth</a:t>
            </a:r>
            <a:r>
              <a:rPr lang="en-US" sz="3900" dirty="0"/>
              <a:t>). The </a:t>
            </a:r>
            <a:r>
              <a:rPr lang="en-US" sz="3900" dirty="0" smtClean="0"/>
              <a:t>goal </a:t>
            </a:r>
            <a:r>
              <a:rPr lang="en-US" sz="3900" dirty="0"/>
              <a:t>of the </a:t>
            </a:r>
            <a:r>
              <a:rPr lang="en-US" sz="3900" dirty="0" smtClean="0"/>
              <a:t>analysis is to answer these questions:</a:t>
            </a:r>
          </a:p>
          <a:p>
            <a:pPr marL="514350" indent="-514350" algn="just">
              <a:buAutoNum type="arabicParenR"/>
            </a:pPr>
            <a:r>
              <a:rPr lang="en-US" sz="3900" dirty="0" smtClean="0"/>
              <a:t>What is the relationship between being in an abusive relationship and the individual’s happiness in that abusive relationship?</a:t>
            </a:r>
          </a:p>
          <a:p>
            <a:pPr marL="514350" indent="-514350" algn="just">
              <a:buAutoNum type="arabicParenR"/>
            </a:pPr>
            <a:r>
              <a:rPr lang="en-US" sz="3900" dirty="0"/>
              <a:t>W</a:t>
            </a:r>
            <a:r>
              <a:rPr lang="en-US" sz="3900" dirty="0" smtClean="0"/>
              <a:t>hether or not the different forms of abuse would make different impacts to the </a:t>
            </a:r>
            <a:r>
              <a:rPr lang="en-US" sz="3900" dirty="0"/>
              <a:t>individual’s happiness in that abusive </a:t>
            </a:r>
            <a:r>
              <a:rPr lang="en-US" sz="3900" dirty="0" smtClean="0"/>
              <a:t>relationship?</a:t>
            </a:r>
            <a:endParaRPr lang="en-US" sz="3900" dirty="0"/>
          </a:p>
          <a:p>
            <a:pPr marL="514350" indent="-514350" algn="just">
              <a:buAutoNum type="arabicParenR"/>
            </a:pPr>
            <a:r>
              <a:rPr lang="en-US" sz="3900" dirty="0" smtClean="0"/>
              <a:t>Does </a:t>
            </a:r>
            <a:r>
              <a:rPr lang="en-US" sz="3900" dirty="0" smtClean="0"/>
              <a:t>being in an abusive relationship </a:t>
            </a:r>
            <a:r>
              <a:rPr lang="en-US" sz="3900" dirty="0" smtClean="0"/>
              <a:t>have </a:t>
            </a:r>
            <a:r>
              <a:rPr lang="en-US" sz="3900" dirty="0" smtClean="0"/>
              <a:t>any </a:t>
            </a:r>
            <a:r>
              <a:rPr lang="en-US" sz="3900" dirty="0" smtClean="0"/>
              <a:t>effects </a:t>
            </a:r>
            <a:r>
              <a:rPr lang="en-US" sz="3900" dirty="0" smtClean="0"/>
              <a:t>on the time the individual stay together with their partner?  </a:t>
            </a:r>
          </a:p>
        </p:txBody>
      </p:sp>
      <p:sp>
        <p:nvSpPr>
          <p:cNvPr id="67" name="Rectangle 501"/>
          <p:cNvSpPr>
            <a:spLocks noChangeArrowheads="1"/>
          </p:cNvSpPr>
          <p:nvPr/>
        </p:nvSpPr>
        <p:spPr bwMode="auto">
          <a:xfrm>
            <a:off x="661218" y="22457226"/>
            <a:ext cx="14217755" cy="5065042"/>
          </a:xfrm>
          <a:prstGeom prst="rect">
            <a:avLst/>
          </a:prstGeom>
          <a:solidFill>
            <a:srgbClr val="FFEFD9"/>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endParaRPr lang="en-US" altLang="en-US" sz="1800" b="1" dirty="0"/>
          </a:p>
        </p:txBody>
      </p:sp>
      <p:sp>
        <p:nvSpPr>
          <p:cNvPr id="68" name="Rectangle 67"/>
          <p:cNvSpPr/>
          <p:nvPr/>
        </p:nvSpPr>
        <p:spPr bwMode="auto">
          <a:xfrm>
            <a:off x="650352" y="21975520"/>
            <a:ext cx="14228622" cy="768075"/>
          </a:xfrm>
          <a:prstGeom prst="rect">
            <a:avLst/>
          </a:prstGeom>
          <a:solidFill>
            <a:schemeClr val="tx1"/>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5200" b="1" i="0" u="none" strike="noStrike" cap="none" normalizeH="0" baseline="0" dirty="0">
              <a:ln>
                <a:noFill/>
              </a:ln>
              <a:solidFill>
                <a:srgbClr val="FFFF00"/>
              </a:solidFill>
              <a:effectLst/>
              <a:latin typeface="Cambria Math" panose="02040503050406030204" pitchFamily="18" charset="0"/>
              <a:ea typeface="Cambria Math" panose="02040503050406030204" pitchFamily="18" charset="0"/>
            </a:endParaRPr>
          </a:p>
        </p:txBody>
      </p:sp>
      <p:sp>
        <p:nvSpPr>
          <p:cNvPr id="69" name="TextBox 84"/>
          <p:cNvSpPr txBox="1">
            <a:spLocks noChangeArrowheads="1"/>
          </p:cNvSpPr>
          <p:nvPr/>
        </p:nvSpPr>
        <p:spPr bwMode="auto">
          <a:xfrm>
            <a:off x="589467" y="21936073"/>
            <a:ext cx="13866391"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5200" b="1" dirty="0" smtClean="0">
                <a:solidFill>
                  <a:srgbClr val="FFFF99"/>
                </a:solidFill>
                <a:latin typeface="Cambria Math" panose="02040503050406030204" pitchFamily="18" charset="0"/>
                <a:ea typeface="Cambria Math" panose="02040503050406030204" pitchFamily="18" charset="0"/>
                <a:cs typeface="Arial" panose="020B0604020202020204" pitchFamily="34" charset="0"/>
              </a:rPr>
              <a:t>SAMPLE</a:t>
            </a:r>
            <a:endParaRPr lang="en-US" altLang="en-US" sz="5200" b="1" dirty="0">
              <a:solidFill>
                <a:srgbClr val="FFFF99"/>
              </a:solidFill>
              <a:latin typeface="Cambria Math" panose="02040503050406030204" pitchFamily="18" charset="0"/>
              <a:ea typeface="Cambria Math" panose="02040503050406030204" pitchFamily="18" charset="0"/>
              <a:cs typeface="Arial" panose="020B0604020202020204" pitchFamily="34" charset="0"/>
            </a:endParaRPr>
          </a:p>
        </p:txBody>
      </p:sp>
      <p:sp>
        <p:nvSpPr>
          <p:cNvPr id="48" name="TextBox 47"/>
          <p:cNvSpPr txBox="1"/>
          <p:nvPr/>
        </p:nvSpPr>
        <p:spPr>
          <a:xfrm>
            <a:off x="1004306" y="23079324"/>
            <a:ext cx="13645140" cy="4293483"/>
          </a:xfrm>
          <a:prstGeom prst="rect">
            <a:avLst/>
          </a:prstGeom>
          <a:noFill/>
        </p:spPr>
        <p:txBody>
          <a:bodyPr wrap="square" rtlCol="0">
            <a:spAutoFit/>
          </a:bodyPr>
          <a:lstStyle/>
          <a:p>
            <a:r>
              <a:rPr lang="en-US" sz="3900" dirty="0"/>
              <a:t>The data and variables used for this research were derived from </a:t>
            </a:r>
            <a:r>
              <a:rPr lang="en-US" sz="3900" dirty="0" smtClean="0"/>
              <a:t>the addhealth_public4 </a:t>
            </a:r>
            <a:r>
              <a:rPr lang="en-US" sz="3900" dirty="0"/>
              <a:t>codebook. The National Longitudinal Study of Adolescent to Adult Health </a:t>
            </a:r>
            <a:r>
              <a:rPr lang="en-US" sz="3900" dirty="0" smtClean="0"/>
              <a:t>(</a:t>
            </a:r>
            <a:r>
              <a:rPr lang="en-US" sz="3900" dirty="0" err="1" smtClean="0"/>
              <a:t>AddHealth</a:t>
            </a:r>
            <a:r>
              <a:rPr lang="en-US" sz="3900" dirty="0" smtClean="0"/>
              <a:t>) codebook </a:t>
            </a:r>
            <a:r>
              <a:rPr lang="en-US" sz="3900" dirty="0"/>
              <a:t>was started in </a:t>
            </a:r>
            <a:r>
              <a:rPr lang="en-US" sz="3900" dirty="0" smtClean="0"/>
              <a:t>1994/1995 </a:t>
            </a:r>
            <a:r>
              <a:rPr lang="en-US" sz="3900" dirty="0" smtClean="0"/>
              <a:t>following a </a:t>
            </a:r>
            <a:r>
              <a:rPr lang="en-US" sz="3900" dirty="0" smtClean="0"/>
              <a:t>nationally </a:t>
            </a:r>
            <a:r>
              <a:rPr lang="en-US" sz="3900" dirty="0"/>
              <a:t>representative sample of adolescents in grades 7-12 in the </a:t>
            </a:r>
            <a:r>
              <a:rPr lang="en-US" sz="3900" dirty="0" smtClean="0"/>
              <a:t>U.S.. The Wave IV is the one that I used for this study which was conducted through a </a:t>
            </a:r>
            <a:r>
              <a:rPr lang="en-US" sz="3900" dirty="0"/>
              <a:t>fourth in-home </a:t>
            </a:r>
            <a:r>
              <a:rPr lang="en-US" sz="3900" dirty="0" smtClean="0"/>
              <a:t>interview </a:t>
            </a:r>
            <a:r>
              <a:rPr lang="en-US" sz="3900" dirty="0"/>
              <a:t>in 2008 and 2009 with the original Wave I </a:t>
            </a:r>
            <a:r>
              <a:rPr lang="en-US" sz="3900" dirty="0" smtClean="0"/>
              <a:t>respondents. </a:t>
            </a:r>
          </a:p>
        </p:txBody>
      </p:sp>
      <p:sp>
        <p:nvSpPr>
          <p:cNvPr id="62" name="Rectangle 501"/>
          <p:cNvSpPr>
            <a:spLocks noChangeArrowheads="1"/>
          </p:cNvSpPr>
          <p:nvPr/>
        </p:nvSpPr>
        <p:spPr bwMode="auto">
          <a:xfrm>
            <a:off x="15381650" y="19378061"/>
            <a:ext cx="13667543" cy="12956434"/>
          </a:xfrm>
          <a:prstGeom prst="rect">
            <a:avLst/>
          </a:prstGeom>
          <a:solidFill>
            <a:srgbClr val="FFEFD9"/>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endParaRPr lang="en-US" altLang="en-US" sz="1800" b="1" dirty="0"/>
          </a:p>
        </p:txBody>
      </p:sp>
      <p:sp>
        <p:nvSpPr>
          <p:cNvPr id="75" name="Rectangle 74"/>
          <p:cNvSpPr/>
          <p:nvPr/>
        </p:nvSpPr>
        <p:spPr bwMode="auto">
          <a:xfrm>
            <a:off x="15381650" y="18987423"/>
            <a:ext cx="13685386" cy="937098"/>
          </a:xfrm>
          <a:prstGeom prst="rect">
            <a:avLst/>
          </a:prstGeom>
          <a:solidFill>
            <a:schemeClr val="tx1"/>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5200" b="1" i="0" u="none" strike="noStrike" cap="none" normalizeH="0" baseline="0" dirty="0">
              <a:ln>
                <a:noFill/>
              </a:ln>
              <a:solidFill>
                <a:srgbClr val="FFFF00"/>
              </a:solidFill>
              <a:effectLst/>
              <a:latin typeface="Cambria Math" panose="02040503050406030204" pitchFamily="18" charset="0"/>
              <a:ea typeface="Cambria Math" panose="02040503050406030204" pitchFamily="18" charset="0"/>
            </a:endParaRPr>
          </a:p>
        </p:txBody>
      </p:sp>
      <p:sp>
        <p:nvSpPr>
          <p:cNvPr id="65" name="TextBox 84"/>
          <p:cNvSpPr txBox="1">
            <a:spLocks noChangeArrowheads="1"/>
          </p:cNvSpPr>
          <p:nvPr/>
        </p:nvSpPr>
        <p:spPr bwMode="auto">
          <a:xfrm>
            <a:off x="15633343" y="18987423"/>
            <a:ext cx="13383723"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5200" b="1" dirty="0" smtClean="0">
                <a:solidFill>
                  <a:srgbClr val="FFFF99"/>
                </a:solidFill>
                <a:latin typeface="Cambria Math" panose="02040503050406030204" pitchFamily="18" charset="0"/>
                <a:ea typeface="Cambria Math" panose="02040503050406030204" pitchFamily="18" charset="0"/>
                <a:cs typeface="Arial" panose="020B0604020202020204" pitchFamily="34" charset="0"/>
              </a:rPr>
              <a:t>STUDY</a:t>
            </a:r>
            <a:endParaRPr lang="en-US" altLang="en-US" sz="5200" b="1" dirty="0">
              <a:solidFill>
                <a:srgbClr val="FFFF99"/>
              </a:solidFill>
              <a:latin typeface="Cambria Math" panose="02040503050406030204" pitchFamily="18" charset="0"/>
              <a:ea typeface="Cambria Math" panose="02040503050406030204" pitchFamily="18" charset="0"/>
              <a:cs typeface="Arial" panose="020B0604020202020204" pitchFamily="34" charset="0"/>
            </a:endParaRPr>
          </a:p>
        </p:txBody>
      </p:sp>
      <p:sp>
        <p:nvSpPr>
          <p:cNvPr id="76" name="Rectangle 501"/>
          <p:cNvSpPr>
            <a:spLocks noChangeArrowheads="1"/>
          </p:cNvSpPr>
          <p:nvPr/>
        </p:nvSpPr>
        <p:spPr bwMode="auto">
          <a:xfrm>
            <a:off x="15385400" y="3544937"/>
            <a:ext cx="13681636" cy="3188612"/>
          </a:xfrm>
          <a:prstGeom prst="rect">
            <a:avLst/>
          </a:prstGeom>
          <a:solidFill>
            <a:srgbClr val="FFEFD9"/>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endParaRPr lang="en-US" altLang="en-US" sz="1800" b="1" dirty="0"/>
          </a:p>
        </p:txBody>
      </p:sp>
      <p:sp>
        <p:nvSpPr>
          <p:cNvPr id="79" name="Rectangle 78"/>
          <p:cNvSpPr/>
          <p:nvPr/>
        </p:nvSpPr>
        <p:spPr bwMode="auto">
          <a:xfrm>
            <a:off x="15404214" y="3548626"/>
            <a:ext cx="13685385" cy="803220"/>
          </a:xfrm>
          <a:prstGeom prst="rect">
            <a:avLst/>
          </a:prstGeom>
          <a:solidFill>
            <a:schemeClr val="tx1"/>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5200" b="1" i="0" u="none" strike="noStrike" cap="none" normalizeH="0" baseline="0" dirty="0">
              <a:ln>
                <a:noFill/>
              </a:ln>
              <a:solidFill>
                <a:srgbClr val="FFFF00"/>
              </a:solidFill>
              <a:effectLst/>
              <a:latin typeface="Cambria Math" panose="02040503050406030204" pitchFamily="18" charset="0"/>
              <a:ea typeface="Cambria Math" panose="02040503050406030204" pitchFamily="18" charset="0"/>
            </a:endParaRPr>
          </a:p>
        </p:txBody>
      </p:sp>
      <p:sp>
        <p:nvSpPr>
          <p:cNvPr id="77" name="TextBox 76"/>
          <p:cNvSpPr txBox="1"/>
          <p:nvPr/>
        </p:nvSpPr>
        <p:spPr>
          <a:xfrm>
            <a:off x="15506975" y="4400559"/>
            <a:ext cx="13279671" cy="1938992"/>
          </a:xfrm>
          <a:prstGeom prst="rect">
            <a:avLst/>
          </a:prstGeom>
          <a:noFill/>
        </p:spPr>
        <p:txBody>
          <a:bodyPr wrap="square" rtlCol="0">
            <a:spAutoFit/>
          </a:bodyPr>
          <a:lstStyle/>
          <a:p>
            <a:pPr marL="571500" indent="-571500">
              <a:buFont typeface="Arial" panose="020B0604020202020204" pitchFamily="34" charset="0"/>
              <a:buChar char="•"/>
            </a:pPr>
            <a:r>
              <a:rPr lang="en-US" sz="4000" dirty="0" smtClean="0"/>
              <a:t>The </a:t>
            </a:r>
            <a:r>
              <a:rPr lang="en-US" sz="4000" dirty="0"/>
              <a:t>methods used for this study </a:t>
            </a:r>
            <a:r>
              <a:rPr lang="en-US" sz="4000" dirty="0" smtClean="0"/>
              <a:t>include univariate analysis, bivariate analysis, multivariate analysis, the ANOVA test, and the Chi </a:t>
            </a:r>
            <a:r>
              <a:rPr lang="en-US" sz="4000" dirty="0"/>
              <a:t>Squared </a:t>
            </a:r>
            <a:r>
              <a:rPr lang="en-US" sz="4000" dirty="0" smtClean="0"/>
              <a:t>test.</a:t>
            </a:r>
            <a:endParaRPr lang="en-US" sz="4000" dirty="0"/>
          </a:p>
        </p:txBody>
      </p:sp>
      <p:sp>
        <p:nvSpPr>
          <p:cNvPr id="78" name="TextBox 84"/>
          <p:cNvSpPr txBox="1">
            <a:spLocks noChangeArrowheads="1"/>
          </p:cNvSpPr>
          <p:nvPr/>
        </p:nvSpPr>
        <p:spPr bwMode="auto">
          <a:xfrm>
            <a:off x="15459886" y="3459294"/>
            <a:ext cx="13648856"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5200" b="1" dirty="0" smtClean="0">
                <a:solidFill>
                  <a:srgbClr val="FFFF99"/>
                </a:solidFill>
                <a:latin typeface="Cambria Math" panose="02040503050406030204" pitchFamily="18" charset="0"/>
                <a:ea typeface="Cambria Math" panose="02040503050406030204" pitchFamily="18" charset="0"/>
                <a:cs typeface="Arial" panose="020B0604020202020204" pitchFamily="34" charset="0"/>
              </a:rPr>
              <a:t>PROCEDURE (</a:t>
            </a:r>
            <a:r>
              <a:rPr lang="en-US" altLang="en-US" sz="5200" b="1" dirty="0" err="1" smtClean="0">
                <a:solidFill>
                  <a:srgbClr val="FFFF99"/>
                </a:solidFill>
                <a:latin typeface="Cambria Math" panose="02040503050406030204" pitchFamily="18" charset="0"/>
                <a:ea typeface="Cambria Math" panose="02040503050406030204" pitchFamily="18" charset="0"/>
                <a:cs typeface="Arial" panose="020B0604020202020204" pitchFamily="34" charset="0"/>
              </a:rPr>
              <a:t>cont</a:t>
            </a:r>
            <a:r>
              <a:rPr lang="en-US" altLang="en-US" sz="5200" b="1" dirty="0" smtClean="0">
                <a:solidFill>
                  <a:srgbClr val="FFFF99"/>
                </a:solidFill>
                <a:latin typeface="Cambria Math" panose="02040503050406030204" pitchFamily="18" charset="0"/>
                <a:ea typeface="Cambria Math" panose="02040503050406030204" pitchFamily="18" charset="0"/>
                <a:cs typeface="Arial" panose="020B0604020202020204" pitchFamily="34" charset="0"/>
              </a:rPr>
              <a:t>)</a:t>
            </a:r>
            <a:endParaRPr lang="en-US" altLang="en-US" sz="5200" b="1" dirty="0">
              <a:solidFill>
                <a:srgbClr val="FFFF99"/>
              </a:solidFill>
              <a:latin typeface="Cambria Math" panose="02040503050406030204" pitchFamily="18" charset="0"/>
              <a:ea typeface="Cambria Math" panose="02040503050406030204" pitchFamily="18" charset="0"/>
              <a:cs typeface="Arial" panose="020B0604020202020204" pitchFamily="34" charset="0"/>
            </a:endParaRPr>
          </a:p>
        </p:txBody>
      </p:sp>
      <p:sp>
        <p:nvSpPr>
          <p:cNvPr id="80" name="Rectangle 715"/>
          <p:cNvSpPr>
            <a:spLocks noChangeArrowheads="1"/>
          </p:cNvSpPr>
          <p:nvPr/>
        </p:nvSpPr>
        <p:spPr bwMode="auto">
          <a:xfrm>
            <a:off x="29546558" y="26771757"/>
            <a:ext cx="13817628" cy="5562738"/>
          </a:xfrm>
          <a:prstGeom prst="rect">
            <a:avLst/>
          </a:prstGeom>
          <a:solidFill>
            <a:srgbClr val="FFEFD9"/>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endParaRPr lang="en-US" altLang="en-US" sz="4800" b="1">
              <a:solidFill>
                <a:srgbClr val="FF0000"/>
              </a:solidFill>
            </a:endParaRPr>
          </a:p>
        </p:txBody>
      </p:sp>
      <p:sp>
        <p:nvSpPr>
          <p:cNvPr id="81" name="Rectangle 80"/>
          <p:cNvSpPr/>
          <p:nvPr/>
        </p:nvSpPr>
        <p:spPr bwMode="auto">
          <a:xfrm>
            <a:off x="29557670" y="26759922"/>
            <a:ext cx="13793738" cy="864155"/>
          </a:xfrm>
          <a:prstGeom prst="rect">
            <a:avLst/>
          </a:prstGeom>
          <a:solidFill>
            <a:schemeClr val="tx1"/>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5200" b="1" i="0" u="none" strike="noStrike" cap="none" normalizeH="0" baseline="0" dirty="0">
              <a:ln>
                <a:noFill/>
              </a:ln>
              <a:solidFill>
                <a:srgbClr val="FFFF00"/>
              </a:solidFill>
              <a:effectLst/>
              <a:latin typeface="Cambria Math" panose="02040503050406030204" pitchFamily="18" charset="0"/>
              <a:ea typeface="Cambria Math" panose="02040503050406030204" pitchFamily="18" charset="0"/>
            </a:endParaRPr>
          </a:p>
        </p:txBody>
      </p:sp>
      <p:sp>
        <p:nvSpPr>
          <p:cNvPr id="85" name="TextBox 84"/>
          <p:cNvSpPr txBox="1">
            <a:spLocks noChangeArrowheads="1"/>
          </p:cNvSpPr>
          <p:nvPr/>
        </p:nvSpPr>
        <p:spPr bwMode="auto">
          <a:xfrm>
            <a:off x="29766007" y="3509656"/>
            <a:ext cx="13743979"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5200" b="1" dirty="0" smtClean="0">
                <a:solidFill>
                  <a:srgbClr val="FFFF99"/>
                </a:solidFill>
                <a:latin typeface="Cambria Math" panose="02040503050406030204" pitchFamily="18" charset="0"/>
                <a:ea typeface="Cambria Math" panose="02040503050406030204" pitchFamily="18" charset="0"/>
                <a:cs typeface="Arial" panose="020B0604020202020204" pitchFamily="34" charset="0"/>
              </a:rPr>
              <a:t>STUDY (</a:t>
            </a:r>
            <a:r>
              <a:rPr lang="en-US" altLang="en-US" sz="5200" b="1" dirty="0" err="1" smtClean="0">
                <a:solidFill>
                  <a:srgbClr val="FFFF99"/>
                </a:solidFill>
                <a:latin typeface="Cambria Math" panose="02040503050406030204" pitchFamily="18" charset="0"/>
                <a:ea typeface="Cambria Math" panose="02040503050406030204" pitchFamily="18" charset="0"/>
                <a:cs typeface="Arial" panose="020B0604020202020204" pitchFamily="34" charset="0"/>
              </a:rPr>
              <a:t>cont</a:t>
            </a:r>
            <a:r>
              <a:rPr lang="en-US" altLang="en-US" sz="5200" b="1" dirty="0" smtClean="0">
                <a:solidFill>
                  <a:srgbClr val="FFFF99"/>
                </a:solidFill>
                <a:latin typeface="Cambria Math" panose="02040503050406030204" pitchFamily="18" charset="0"/>
                <a:ea typeface="Cambria Math" panose="02040503050406030204" pitchFamily="18" charset="0"/>
                <a:cs typeface="Arial" panose="020B0604020202020204" pitchFamily="34" charset="0"/>
              </a:rPr>
              <a:t>)</a:t>
            </a:r>
            <a:endParaRPr lang="en-US" altLang="en-US" sz="5200" b="1" dirty="0">
              <a:solidFill>
                <a:srgbClr val="FFFF99"/>
              </a:solidFill>
              <a:latin typeface="Cambria Math" panose="02040503050406030204" pitchFamily="18" charset="0"/>
              <a:ea typeface="Cambria Math" panose="02040503050406030204" pitchFamily="18" charset="0"/>
              <a:cs typeface="Arial" panose="020B0604020202020204" pitchFamily="34" charset="0"/>
            </a:endParaRPr>
          </a:p>
        </p:txBody>
      </p:sp>
      <p:sp>
        <p:nvSpPr>
          <p:cNvPr id="88" name="Rectangle 501"/>
          <p:cNvSpPr>
            <a:spLocks noChangeArrowheads="1"/>
          </p:cNvSpPr>
          <p:nvPr/>
        </p:nvSpPr>
        <p:spPr bwMode="auto">
          <a:xfrm>
            <a:off x="15369075" y="7556843"/>
            <a:ext cx="13697961" cy="10682725"/>
          </a:xfrm>
          <a:prstGeom prst="rect">
            <a:avLst/>
          </a:prstGeom>
          <a:solidFill>
            <a:srgbClr val="FFEFD9"/>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endParaRPr lang="en-US" altLang="en-US" sz="1800" b="1" dirty="0"/>
          </a:p>
        </p:txBody>
      </p:sp>
      <p:sp>
        <p:nvSpPr>
          <p:cNvPr id="91" name="Rectangle 90"/>
          <p:cNvSpPr/>
          <p:nvPr/>
        </p:nvSpPr>
        <p:spPr bwMode="auto">
          <a:xfrm>
            <a:off x="15402461" y="7527645"/>
            <a:ext cx="13664575" cy="820897"/>
          </a:xfrm>
          <a:prstGeom prst="rect">
            <a:avLst/>
          </a:prstGeom>
          <a:solidFill>
            <a:schemeClr val="tx1"/>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5200" b="1" i="0" u="none" strike="noStrike" cap="none" normalizeH="0" baseline="0" dirty="0">
              <a:ln>
                <a:noFill/>
              </a:ln>
              <a:solidFill>
                <a:srgbClr val="FFFF00"/>
              </a:solidFill>
              <a:effectLst/>
              <a:latin typeface="Cambria Math" panose="02040503050406030204" pitchFamily="18" charset="0"/>
              <a:ea typeface="Cambria Math" panose="02040503050406030204" pitchFamily="18" charset="0"/>
            </a:endParaRPr>
          </a:p>
        </p:txBody>
      </p:sp>
      <p:sp>
        <p:nvSpPr>
          <p:cNvPr id="89" name="TextBox 84"/>
          <p:cNvSpPr txBox="1">
            <a:spLocks noChangeArrowheads="1"/>
          </p:cNvSpPr>
          <p:nvPr/>
        </p:nvSpPr>
        <p:spPr bwMode="auto">
          <a:xfrm>
            <a:off x="15343293" y="7520309"/>
            <a:ext cx="13667543"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5200" b="1" dirty="0" smtClean="0">
                <a:solidFill>
                  <a:srgbClr val="FFFF99"/>
                </a:solidFill>
                <a:latin typeface="Cambria Math" panose="02040503050406030204" pitchFamily="18" charset="0"/>
                <a:ea typeface="Cambria Math" panose="02040503050406030204" pitchFamily="18" charset="0"/>
                <a:cs typeface="Arial" panose="020B0604020202020204" pitchFamily="34" charset="0"/>
              </a:rPr>
              <a:t>MEASURE</a:t>
            </a:r>
            <a:endParaRPr lang="en-US" altLang="en-US" sz="5200" b="1" dirty="0">
              <a:solidFill>
                <a:srgbClr val="FFFF99"/>
              </a:solidFill>
              <a:latin typeface="Cambria Math" panose="02040503050406030204" pitchFamily="18" charset="0"/>
              <a:ea typeface="Cambria Math" panose="02040503050406030204" pitchFamily="18" charset="0"/>
              <a:cs typeface="Arial" panose="020B0604020202020204" pitchFamily="34" charset="0"/>
            </a:endParaRPr>
          </a:p>
        </p:txBody>
      </p:sp>
      <p:sp>
        <p:nvSpPr>
          <p:cNvPr id="90" name="TextBox 89"/>
          <p:cNvSpPr txBox="1"/>
          <p:nvPr/>
        </p:nvSpPr>
        <p:spPr>
          <a:xfrm>
            <a:off x="15473129" y="8423584"/>
            <a:ext cx="13279671" cy="9325630"/>
          </a:xfrm>
          <a:prstGeom prst="rect">
            <a:avLst/>
          </a:prstGeom>
          <a:noFill/>
        </p:spPr>
        <p:txBody>
          <a:bodyPr wrap="square" rtlCol="0">
            <a:spAutoFit/>
          </a:bodyPr>
          <a:lstStyle/>
          <a:p>
            <a:pPr marL="571500" indent="-571500">
              <a:buFont typeface="Arial" panose="020B0604020202020204" pitchFamily="34" charset="0"/>
              <a:buChar char="•"/>
            </a:pPr>
            <a:r>
              <a:rPr lang="en-US" sz="4000" dirty="0"/>
              <a:t>Current abusive relationship status was evaluated through physical abuse frequency (“How often (has/did) {initials} (threatened/threaten) you with violence, (pushed/push) or (shoved/shove) you, or (thrown/throw) something at you that could hurt?”) with sexual assault frequency to be interpreted as mental abuse (“How often (have/did) you (insisted/insist) on or (made/make) {initials} have sexual relations with you when (he/she) didn’t want to</a:t>
            </a:r>
            <a:r>
              <a:rPr lang="en-US" sz="4000" dirty="0" smtClean="0"/>
              <a:t>?”)</a:t>
            </a:r>
          </a:p>
          <a:p>
            <a:pPr marL="571500" indent="-571500">
              <a:buFont typeface="Arial" panose="020B0604020202020204" pitchFamily="34" charset="0"/>
              <a:buChar char="•"/>
            </a:pPr>
            <a:r>
              <a:rPr lang="en-US" sz="4000" dirty="0"/>
              <a:t>Current </a:t>
            </a:r>
            <a:r>
              <a:rPr lang="en-US" sz="4000" dirty="0" smtClean="0"/>
              <a:t>happiness </a:t>
            </a:r>
            <a:r>
              <a:rPr lang="en-US" sz="4000" dirty="0"/>
              <a:t>status was evaluated through physical abuse </a:t>
            </a:r>
            <a:r>
              <a:rPr lang="en-US" sz="4000" dirty="0" smtClean="0"/>
              <a:t>frequency (“In </a:t>
            </a:r>
            <a:r>
              <a:rPr lang="en-US" sz="4000" dirty="0"/>
              <a:t>general, how happy are you in your relationship with {initials</a:t>
            </a:r>
            <a:r>
              <a:rPr lang="en-US" sz="4000" dirty="0" smtClean="0"/>
              <a:t>}?” )</a:t>
            </a:r>
          </a:p>
          <a:p>
            <a:pPr marL="571500" indent="-571500">
              <a:buFont typeface="Arial" panose="020B0604020202020204" pitchFamily="34" charset="0"/>
              <a:buChar char="•"/>
            </a:pPr>
            <a:r>
              <a:rPr lang="en-US" sz="4000" dirty="0" smtClean="0"/>
              <a:t>Current amount of </a:t>
            </a:r>
            <a:r>
              <a:rPr lang="en-US" sz="4000" dirty="0" smtClean="0"/>
              <a:t>time together </a:t>
            </a:r>
            <a:r>
              <a:rPr lang="en-US" sz="4000" dirty="0" smtClean="0"/>
              <a:t>was </a:t>
            </a:r>
            <a:r>
              <a:rPr lang="en-US" sz="4000" dirty="0"/>
              <a:t>evaluated through </a:t>
            </a:r>
            <a:r>
              <a:rPr lang="en-US" sz="4000" dirty="0" smtClean="0"/>
              <a:t>quantity(What is the total amount of time that you (have been/were) involved in a romantic or sexual relationship with {initials} - years?)</a:t>
            </a:r>
            <a:endParaRPr lang="en-US" sz="4000" dirty="0"/>
          </a:p>
        </p:txBody>
      </p:sp>
      <mc:AlternateContent xmlns:mc="http://schemas.openxmlformats.org/markup-compatibility/2006" xmlns:a14="http://schemas.microsoft.com/office/drawing/2010/main">
        <mc:Choice Requires="a14">
          <p:sp>
            <p:nvSpPr>
              <p:cNvPr id="98" name="TextBox 97"/>
              <p:cNvSpPr txBox="1"/>
              <p:nvPr/>
            </p:nvSpPr>
            <p:spPr>
              <a:xfrm>
                <a:off x="15727308" y="22097457"/>
                <a:ext cx="3657600" cy="1938992"/>
              </a:xfrm>
              <a:prstGeom prst="rect">
                <a:avLst/>
              </a:prstGeom>
              <a:noFill/>
            </p:spPr>
            <p:txBody>
              <a:bodyPr wrap="square" rtlCol="0">
                <a:spAutoFit/>
              </a:bodyPr>
              <a:lstStyle/>
              <a:p>
                <a:pPr algn="ctr"/>
                <a:r>
                  <a:rPr lang="en-US" sz="4000" dirty="0" smtClean="0"/>
                  <a:t>Figure 1</a:t>
                </a:r>
              </a:p>
              <a:p>
                <a:pPr/>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𝐻</m:t>
                          </m:r>
                        </m:e>
                        <m:sub>
                          <m:r>
                            <a:rPr lang="en-US" sz="4000" b="0" i="1" smtClean="0">
                              <a:latin typeface="Cambria Math" panose="02040503050406030204" pitchFamily="18" charset="0"/>
                            </a:rPr>
                            <m:t>0</m:t>
                          </m:r>
                        </m:sub>
                      </m:sSub>
                      <m:r>
                        <a:rPr lang="en-US" sz="4000" b="0" i="1" smtClean="0">
                          <a:latin typeface="Cambria Math" panose="02040503050406030204" pitchFamily="18" charset="0"/>
                        </a:rPr>
                        <m:t>: </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ea typeface="Cambria Math" panose="02040503050406030204" pitchFamily="18" charset="0"/>
                            </a:rPr>
                            <m:t>𝜋</m:t>
                          </m:r>
                        </m:e>
                        <m:sub>
                          <m:r>
                            <a:rPr lang="en-US" sz="4000" b="0" i="1" smtClean="0">
                              <a:latin typeface="Cambria Math" panose="02040503050406030204" pitchFamily="18" charset="0"/>
                            </a:rPr>
                            <m:t>𝑃𝐴</m:t>
                          </m:r>
                        </m:sub>
                      </m:sSub>
                      <m:r>
                        <a:rPr lang="en-US" sz="4000" b="0" i="1" smtClean="0">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ea typeface="Cambria Math" panose="02040503050406030204" pitchFamily="18" charset="0"/>
                            </a:rPr>
                            <m:t>𝜋</m:t>
                          </m:r>
                        </m:e>
                        <m:sub>
                          <m:r>
                            <a:rPr lang="en-US" sz="4000" b="0" i="1" smtClean="0">
                              <a:latin typeface="Cambria Math" panose="02040503050406030204" pitchFamily="18" charset="0"/>
                            </a:rPr>
                            <m:t>𝐻𝐿</m:t>
                          </m:r>
                        </m:sub>
                      </m:sSub>
                    </m:oMath>
                  </m:oMathPara>
                </a14:m>
                <a:endParaRPr lang="en-US" sz="4000" dirty="0" smtClean="0"/>
              </a:p>
              <a:p>
                <a:r>
                  <a:rPr lang="en-US" sz="4000" dirty="0"/>
                  <a:t> </a:t>
                </a:r>
                <a14:m>
                  <m:oMath xmlns:m="http://schemas.openxmlformats.org/officeDocument/2006/math">
                    <m:sSub>
                      <m:sSubPr>
                        <m:ctrlPr>
                          <a:rPr lang="en-US" sz="4000" i="1">
                            <a:latin typeface="Cambria Math" panose="02040503050406030204" pitchFamily="18" charset="0"/>
                          </a:rPr>
                        </m:ctrlPr>
                      </m:sSubPr>
                      <m:e>
                        <m:r>
                          <a:rPr lang="en-US" sz="4000" i="1">
                            <a:latin typeface="Cambria Math" panose="02040503050406030204" pitchFamily="18" charset="0"/>
                          </a:rPr>
                          <m:t>𝐻</m:t>
                        </m:r>
                      </m:e>
                      <m:sub>
                        <m:r>
                          <a:rPr lang="en-US" sz="4000" b="0" i="1" smtClean="0">
                            <a:latin typeface="Cambria Math" panose="02040503050406030204" pitchFamily="18" charset="0"/>
                          </a:rPr>
                          <m:t>𝑎</m:t>
                        </m:r>
                      </m:sub>
                    </m:sSub>
                    <m:r>
                      <a:rPr lang="en-US" sz="4000" i="1">
                        <a:latin typeface="Cambria Math" panose="02040503050406030204" pitchFamily="18" charset="0"/>
                      </a:rPr>
                      <m:t>: </m:t>
                    </m:r>
                    <m:sSub>
                      <m:sSubPr>
                        <m:ctrlPr>
                          <a:rPr lang="en-US" sz="4000" i="1">
                            <a:latin typeface="Cambria Math" panose="02040503050406030204" pitchFamily="18" charset="0"/>
                          </a:rPr>
                        </m:ctrlPr>
                      </m:sSubPr>
                      <m:e>
                        <m:r>
                          <a:rPr lang="en-US" sz="4000" i="1">
                            <a:latin typeface="Cambria Math" panose="02040503050406030204" pitchFamily="18" charset="0"/>
                            <a:ea typeface="Cambria Math" panose="02040503050406030204" pitchFamily="18" charset="0"/>
                          </a:rPr>
                          <m:t>𝜋</m:t>
                        </m:r>
                      </m:e>
                      <m:sub>
                        <m:r>
                          <a:rPr lang="en-US" sz="4000" i="1">
                            <a:latin typeface="Cambria Math" panose="02040503050406030204" pitchFamily="18" charset="0"/>
                          </a:rPr>
                          <m:t>𝑃𝐴</m:t>
                        </m:r>
                      </m:sub>
                    </m:sSub>
                    <m:r>
                      <a:rPr lang="en-US" sz="4000" i="1" smtClean="0">
                        <a:latin typeface="Cambria Math" panose="02040503050406030204" pitchFamily="18" charset="0"/>
                        <a:ea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ea typeface="Cambria Math" panose="02040503050406030204" pitchFamily="18" charset="0"/>
                          </a:rPr>
                          <m:t>𝜋</m:t>
                        </m:r>
                      </m:e>
                      <m:sub>
                        <m:r>
                          <a:rPr lang="en-US" sz="4000" b="0" i="1" smtClean="0">
                            <a:latin typeface="Cambria Math" panose="02040503050406030204" pitchFamily="18" charset="0"/>
                          </a:rPr>
                          <m:t>𝐻𝐿</m:t>
                        </m:r>
                      </m:sub>
                    </m:sSub>
                  </m:oMath>
                </a14:m>
                <a:endParaRPr lang="en-US" sz="4000" dirty="0"/>
              </a:p>
            </p:txBody>
          </p:sp>
        </mc:Choice>
        <mc:Fallback xmlns="">
          <p:sp>
            <p:nvSpPr>
              <p:cNvPr id="98" name="TextBox 97"/>
              <p:cNvSpPr txBox="1">
                <a:spLocks noRot="1" noChangeAspect="1" noMove="1" noResize="1" noEditPoints="1" noAdjustHandles="1" noChangeArrowheads="1" noChangeShapeType="1" noTextEdit="1"/>
              </p:cNvSpPr>
              <p:nvPr/>
            </p:nvSpPr>
            <p:spPr>
              <a:xfrm>
                <a:off x="15727308" y="22097457"/>
                <a:ext cx="3657600" cy="1938992"/>
              </a:xfrm>
              <a:prstGeom prst="rect">
                <a:avLst/>
              </a:prstGeom>
              <a:blipFill rotWithShape="0">
                <a:blip r:embed="rId7"/>
                <a:stretch>
                  <a:fillRect t="-5660"/>
                </a:stretch>
              </a:blipFill>
            </p:spPr>
            <p:txBody>
              <a:bodyPr/>
              <a:lstStyle/>
              <a:p>
                <a:r>
                  <a:rPr lang="en-US">
                    <a:noFill/>
                  </a:rPr>
                  <a:t> </a:t>
                </a:r>
              </a:p>
            </p:txBody>
          </p:sp>
        </mc:Fallback>
      </mc:AlternateContent>
      <p:sp>
        <p:nvSpPr>
          <p:cNvPr id="103" name="Rectangle 501"/>
          <p:cNvSpPr>
            <a:spLocks noChangeArrowheads="1"/>
          </p:cNvSpPr>
          <p:nvPr/>
        </p:nvSpPr>
        <p:spPr bwMode="auto">
          <a:xfrm>
            <a:off x="677985" y="28170208"/>
            <a:ext cx="14225043" cy="4164287"/>
          </a:xfrm>
          <a:prstGeom prst="rect">
            <a:avLst/>
          </a:prstGeom>
          <a:solidFill>
            <a:srgbClr val="FFEFD9"/>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endParaRPr lang="en-US" altLang="en-US" sz="1800" b="1" dirty="0"/>
          </a:p>
        </p:txBody>
      </p:sp>
      <p:sp>
        <p:nvSpPr>
          <p:cNvPr id="104" name="Rectangle 103"/>
          <p:cNvSpPr/>
          <p:nvPr/>
        </p:nvSpPr>
        <p:spPr bwMode="auto">
          <a:xfrm>
            <a:off x="700984" y="28170208"/>
            <a:ext cx="14236456" cy="768075"/>
          </a:xfrm>
          <a:prstGeom prst="rect">
            <a:avLst/>
          </a:prstGeom>
          <a:solidFill>
            <a:schemeClr val="tx1"/>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5200" b="1" i="0" u="none" strike="noStrike" cap="none" normalizeH="0" baseline="0" dirty="0">
              <a:ln>
                <a:noFill/>
              </a:ln>
              <a:solidFill>
                <a:srgbClr val="FFFF00"/>
              </a:solidFill>
              <a:effectLst/>
              <a:latin typeface="Cambria Math" panose="02040503050406030204" pitchFamily="18" charset="0"/>
              <a:ea typeface="Cambria Math" panose="02040503050406030204" pitchFamily="18" charset="0"/>
            </a:endParaRPr>
          </a:p>
        </p:txBody>
      </p:sp>
      <p:sp>
        <p:nvSpPr>
          <p:cNvPr id="105" name="TextBox 84"/>
          <p:cNvSpPr txBox="1">
            <a:spLocks noChangeArrowheads="1"/>
          </p:cNvSpPr>
          <p:nvPr/>
        </p:nvSpPr>
        <p:spPr bwMode="auto">
          <a:xfrm>
            <a:off x="826760" y="28148378"/>
            <a:ext cx="13866391"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5200" b="1" smtClean="0">
                <a:solidFill>
                  <a:srgbClr val="FFFF99"/>
                </a:solidFill>
                <a:latin typeface="Cambria Math" panose="02040503050406030204" pitchFamily="18" charset="0"/>
                <a:ea typeface="Cambria Math" panose="02040503050406030204" pitchFamily="18" charset="0"/>
                <a:cs typeface="Arial" panose="020B0604020202020204" pitchFamily="34" charset="0"/>
              </a:rPr>
              <a:t>PROCEDURE</a:t>
            </a:r>
            <a:endParaRPr lang="en-US" altLang="en-US" sz="5200" b="1" dirty="0">
              <a:solidFill>
                <a:srgbClr val="FFFF99"/>
              </a:solidFill>
              <a:latin typeface="Cambria Math" panose="02040503050406030204" pitchFamily="18" charset="0"/>
              <a:ea typeface="Cambria Math" panose="02040503050406030204" pitchFamily="18" charset="0"/>
              <a:cs typeface="Arial" panose="020B0604020202020204" pitchFamily="34" charset="0"/>
            </a:endParaRPr>
          </a:p>
        </p:txBody>
      </p:sp>
      <p:sp>
        <p:nvSpPr>
          <p:cNvPr id="107" name="TextBox 106"/>
          <p:cNvSpPr txBox="1"/>
          <p:nvPr/>
        </p:nvSpPr>
        <p:spPr>
          <a:xfrm>
            <a:off x="913609" y="29127434"/>
            <a:ext cx="13890871" cy="3093154"/>
          </a:xfrm>
          <a:prstGeom prst="rect">
            <a:avLst/>
          </a:prstGeom>
          <a:noFill/>
        </p:spPr>
        <p:txBody>
          <a:bodyPr wrap="square" rtlCol="0">
            <a:spAutoFit/>
          </a:bodyPr>
          <a:lstStyle/>
          <a:p>
            <a:pPr marL="571500" indent="-571500">
              <a:buFont typeface="Arial" panose="020B0604020202020204" pitchFamily="34" charset="0"/>
              <a:buChar char="•"/>
            </a:pPr>
            <a:r>
              <a:rPr lang="en-US" sz="3900" dirty="0"/>
              <a:t>Mainly, the interviews were conducted at the respondents’ homes. Respondents’ work locations, restaurants and coffee shops, libraries, and parent or friend residences are other interview locations </a:t>
            </a:r>
            <a:r>
              <a:rPr lang="en-US" sz="3900" dirty="0" smtClean="0"/>
              <a:t>included. </a:t>
            </a:r>
            <a:r>
              <a:rPr lang="en-US" sz="3900" dirty="0"/>
              <a:t>Wave IV </a:t>
            </a:r>
            <a:r>
              <a:rPr lang="en-US" sz="3900" dirty="0" err="1"/>
              <a:t>AddHealth</a:t>
            </a:r>
            <a:r>
              <a:rPr lang="en-US" sz="3900" dirty="0"/>
              <a:t> interview questions were administered on laptop computers using </a:t>
            </a:r>
            <a:r>
              <a:rPr lang="en-US" sz="3900" dirty="0" smtClean="0"/>
              <a:t>Blaise Survey </a:t>
            </a:r>
            <a:r>
              <a:rPr lang="en-US" sz="3900" dirty="0" smtClean="0"/>
              <a:t>Software. </a:t>
            </a:r>
            <a:endParaRPr lang="en-US" sz="3900" dirty="0" smtClean="0"/>
          </a:p>
        </p:txBody>
      </p:sp>
      <p:pic>
        <p:nvPicPr>
          <p:cNvPr id="3" name="Picture 2"/>
          <p:cNvPicPr>
            <a:picLocks/>
          </p:cNvPicPr>
          <p:nvPr/>
        </p:nvPicPr>
        <p:blipFill rotWithShape="1">
          <a:blip r:embed="rId8">
            <a:extLst>
              <a:ext uri="{28A0092B-C50C-407E-A947-70E740481C1C}">
                <a14:useLocalDpi xmlns:a14="http://schemas.microsoft.com/office/drawing/2010/main" val="0"/>
              </a:ext>
            </a:extLst>
          </a:blip>
          <a:srcRect l="2283" t="1699"/>
          <a:stretch/>
        </p:blipFill>
        <p:spPr>
          <a:xfrm>
            <a:off x="33788647" y="10312587"/>
            <a:ext cx="8961120" cy="5029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p:cNvPicPr>
          <p:nvPr/>
        </p:nvPicPr>
        <p:blipFill rotWithShape="1">
          <a:blip r:embed="rId9">
            <a:extLst>
              <a:ext uri="{28A0092B-C50C-407E-A947-70E740481C1C}">
                <a14:useLocalDpi xmlns:a14="http://schemas.microsoft.com/office/drawing/2010/main" val="0"/>
              </a:ext>
            </a:extLst>
          </a:blip>
          <a:srcRect l="2723" t="1258" r="3368"/>
          <a:stretch/>
        </p:blipFill>
        <p:spPr>
          <a:xfrm>
            <a:off x="30001101" y="4795966"/>
            <a:ext cx="8961120" cy="5029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9" name="Rectangle 501"/>
          <p:cNvSpPr>
            <a:spLocks noChangeArrowheads="1"/>
          </p:cNvSpPr>
          <p:nvPr/>
        </p:nvSpPr>
        <p:spPr bwMode="auto">
          <a:xfrm>
            <a:off x="29546558" y="16452850"/>
            <a:ext cx="13804850" cy="9646923"/>
          </a:xfrm>
          <a:prstGeom prst="rect">
            <a:avLst/>
          </a:prstGeom>
          <a:solidFill>
            <a:srgbClr val="FFEFD9"/>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1800" b="1" smtClean="0"/>
              <a:t> </a:t>
            </a:r>
            <a:endParaRPr lang="en-US" altLang="en-US" sz="1800" b="1" dirty="0"/>
          </a:p>
        </p:txBody>
      </p:sp>
      <p:sp>
        <p:nvSpPr>
          <p:cNvPr id="120" name="Rectangle 119"/>
          <p:cNvSpPr/>
          <p:nvPr/>
        </p:nvSpPr>
        <p:spPr bwMode="auto">
          <a:xfrm>
            <a:off x="29540169" y="16479984"/>
            <a:ext cx="13817628" cy="857590"/>
          </a:xfrm>
          <a:prstGeom prst="rect">
            <a:avLst/>
          </a:prstGeom>
          <a:solidFill>
            <a:schemeClr val="tx1"/>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5200" b="1" i="0" u="none" strike="noStrike" cap="none" normalizeH="0" baseline="0" dirty="0">
              <a:ln>
                <a:noFill/>
              </a:ln>
              <a:solidFill>
                <a:srgbClr val="FFFF00"/>
              </a:solidFill>
              <a:effectLst/>
              <a:latin typeface="Cambria Math" panose="02040503050406030204" pitchFamily="18" charset="0"/>
              <a:ea typeface="Cambria Math" panose="02040503050406030204" pitchFamily="18" charset="0"/>
            </a:endParaRPr>
          </a:p>
        </p:txBody>
      </p:sp>
      <p:sp>
        <p:nvSpPr>
          <p:cNvPr id="121" name="TextBox 84"/>
          <p:cNvSpPr txBox="1">
            <a:spLocks noChangeArrowheads="1"/>
          </p:cNvSpPr>
          <p:nvPr/>
        </p:nvSpPr>
        <p:spPr bwMode="auto">
          <a:xfrm>
            <a:off x="29547829" y="16433187"/>
            <a:ext cx="13816357"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5200" b="1" dirty="0" smtClean="0">
                <a:solidFill>
                  <a:srgbClr val="FFFF99"/>
                </a:solidFill>
                <a:latin typeface="Cambria Math" panose="02040503050406030204" pitchFamily="18" charset="0"/>
                <a:ea typeface="Cambria Math" panose="02040503050406030204" pitchFamily="18" charset="0"/>
                <a:cs typeface="Arial" panose="020B0604020202020204" pitchFamily="34" charset="0"/>
              </a:rPr>
              <a:t>RESULTS</a:t>
            </a:r>
            <a:endParaRPr lang="en-US" altLang="en-US" sz="5200" b="1" dirty="0">
              <a:solidFill>
                <a:srgbClr val="FFFF99"/>
              </a:solidFill>
              <a:latin typeface="Cambria Math" panose="02040503050406030204" pitchFamily="18" charset="0"/>
              <a:ea typeface="Cambria Math" panose="02040503050406030204" pitchFamily="18" charset="0"/>
              <a:cs typeface="Arial" panose="020B0604020202020204" pitchFamily="34" charset="0"/>
            </a:endParaRPr>
          </a:p>
        </p:txBody>
      </p:sp>
      <mc:AlternateContent xmlns:mc="http://schemas.openxmlformats.org/markup-compatibility/2006">
        <mc:Choice xmlns:a14="http://schemas.microsoft.com/office/drawing/2010/main" Requires="a14">
          <p:sp>
            <p:nvSpPr>
              <p:cNvPr id="123" name="TextBox 122"/>
              <p:cNvSpPr txBox="1"/>
              <p:nvPr/>
            </p:nvSpPr>
            <p:spPr>
              <a:xfrm>
                <a:off x="29692628" y="17589751"/>
                <a:ext cx="13436572" cy="8510022"/>
              </a:xfrm>
              <a:prstGeom prst="rect">
                <a:avLst/>
              </a:prstGeom>
              <a:noFill/>
            </p:spPr>
            <p:txBody>
              <a:bodyPr wrap="square" rtlCol="0">
                <a:spAutoFit/>
              </a:bodyPr>
              <a:lstStyle/>
              <a:p>
                <a:pPr marL="571500" indent="-571500">
                  <a:buFont typeface="Arial" panose="020B0604020202020204" pitchFamily="34" charset="0"/>
                  <a:buChar char="•"/>
                </a:pPr>
                <a:r>
                  <a:rPr lang="en-US" sz="3900" dirty="0" smtClean="0"/>
                  <a:t>At least 35% of individuals who experienced physical abuse or sexual assaults at least 3-5 times in the last year of the relationship felt </a:t>
                </a:r>
                <a:r>
                  <a:rPr lang="en-US" sz="3900" dirty="0" smtClean="0"/>
                  <a:t>unhappy.</a:t>
                </a:r>
                <a:endParaRPr lang="en-US" sz="3900" dirty="0" smtClean="0"/>
              </a:p>
              <a:p>
                <a:pPr marL="571500" indent="-571500">
                  <a:buFont typeface="Arial" panose="020B0604020202020204" pitchFamily="34" charset="0"/>
                  <a:buChar char="•"/>
                </a:pPr>
                <a:r>
                  <a:rPr lang="en-US" sz="3900" dirty="0" smtClean="0"/>
                  <a:t> According to the ANOVA test, there is a strong </a:t>
                </a:r>
                <a:r>
                  <a:rPr lang="en-US" sz="3900" dirty="0"/>
                  <a:t>association </a:t>
                </a:r>
                <a:r>
                  <a:rPr lang="en-US" sz="3900" dirty="0" smtClean="0"/>
                  <a:t>between the time individuals stayed together with their partners and physical abuse or sexual assaults frequency.</a:t>
                </a:r>
              </a:p>
              <a:p>
                <a:pPr marL="571500" indent="-571500">
                  <a:buFont typeface="Arial" panose="020B0604020202020204" pitchFamily="34" charset="0"/>
                  <a:buChar char="•"/>
                </a:pPr>
                <a:r>
                  <a:rPr lang="en-US" sz="3900" dirty="0" smtClean="0"/>
                  <a:t>There </a:t>
                </a:r>
                <a:r>
                  <a:rPr lang="en-US" sz="3900" dirty="0"/>
                  <a:t>is a relationship between happiness level and physical </a:t>
                </a:r>
                <a:r>
                  <a:rPr lang="en-US" sz="3900" dirty="0" smtClean="0"/>
                  <a:t>abuse  frequency (</a:t>
                </a:r>
                <a14:m>
                  <m:oMath xmlns:m="http://schemas.openxmlformats.org/officeDocument/2006/math">
                    <m:sSup>
                      <m:sSupPr>
                        <m:ctrlPr>
                          <a:rPr lang="en-US" sz="3600" i="1" dirty="0" smtClean="0">
                            <a:latin typeface="Cambria Math" panose="02040503050406030204" pitchFamily="18" charset="0"/>
                            <a:ea typeface="Cambria Math" panose="02040503050406030204" pitchFamily="18" charset="0"/>
                          </a:rPr>
                        </m:ctrlPr>
                      </m:sSupPr>
                      <m:e>
                        <m:r>
                          <m:rPr>
                            <m:nor/>
                          </m:rPr>
                          <a:rPr lang="en-US" sz="3600" dirty="0">
                            <a:latin typeface="Cambria Math" panose="02040503050406030204" pitchFamily="18" charset="0"/>
                            <a:ea typeface="Cambria Math" panose="02040503050406030204" pitchFamily="18" charset="0"/>
                          </a:rPr>
                          <m:t>χ</m:t>
                        </m:r>
                      </m:e>
                      <m:sup>
                        <m:r>
                          <a:rPr lang="en-US" sz="3600" b="0" i="1" dirty="0" smtClean="0">
                            <a:latin typeface="Cambria Math" panose="02040503050406030204" pitchFamily="18" charset="0"/>
                            <a:ea typeface="Cambria Math" panose="02040503050406030204" pitchFamily="18" charset="0"/>
                          </a:rPr>
                          <m:t>2</m:t>
                        </m:r>
                      </m:sup>
                    </m:sSup>
                    <m:r>
                      <m:rPr>
                        <m:nor/>
                      </m:rPr>
                      <a:rPr lang="en-US" sz="3600" dirty="0">
                        <a:latin typeface="Cambria Math" panose="02040503050406030204" pitchFamily="18" charset="0"/>
                        <a:ea typeface="Cambria Math" panose="02040503050406030204" pitchFamily="18" charset="0"/>
                      </a:rPr>
                      <m:t> = 389.9934728, </m:t>
                    </m:r>
                    <m:r>
                      <m:rPr>
                        <m:nor/>
                      </m:rPr>
                      <a:rPr lang="en-US" sz="3600" dirty="0">
                        <a:latin typeface="Cambria Math" panose="02040503050406030204" pitchFamily="18" charset="0"/>
                        <a:ea typeface="Cambria Math" panose="02040503050406030204" pitchFamily="18" charset="0"/>
                      </a:rPr>
                      <m:t>df</m:t>
                    </m:r>
                    <m:r>
                      <m:rPr>
                        <m:nor/>
                      </m:rPr>
                      <a:rPr lang="en-US" sz="3600" dirty="0">
                        <a:latin typeface="Cambria Math" panose="02040503050406030204" pitchFamily="18" charset="0"/>
                        <a:ea typeface="Cambria Math" panose="02040503050406030204" pitchFamily="18" charset="0"/>
                      </a:rPr>
                      <m:t> = 1, </m:t>
                    </m:r>
                    <m:r>
                      <m:rPr>
                        <m:nor/>
                      </m:rPr>
                      <a:rPr lang="en-US" sz="3600" dirty="0">
                        <a:latin typeface="Cambria Math" panose="02040503050406030204" pitchFamily="18" charset="0"/>
                        <a:ea typeface="Cambria Math" panose="02040503050406030204" pitchFamily="18" charset="0"/>
                      </a:rPr>
                      <m:t>p</m:t>
                    </m:r>
                    <m:r>
                      <m:rPr>
                        <m:nor/>
                      </m:rPr>
                      <a:rPr lang="en-US" sz="3600" dirty="0">
                        <a:latin typeface="Cambria Math" panose="02040503050406030204" pitchFamily="18" charset="0"/>
                        <a:ea typeface="Cambria Math" panose="02040503050406030204" pitchFamily="18" charset="0"/>
                      </a:rPr>
                      <m:t> = 8.3042086 × </m:t>
                    </m:r>
                    <m:sSup>
                      <m:sSupPr>
                        <m:ctrlPr>
                          <a:rPr lang="en-US" sz="3600" i="1" dirty="0" smtClean="0">
                            <a:latin typeface="Cambria Math" panose="02040503050406030204" pitchFamily="18" charset="0"/>
                            <a:ea typeface="Cambria Math" panose="02040503050406030204" pitchFamily="18" charset="0"/>
                          </a:rPr>
                        </m:ctrlPr>
                      </m:sSupPr>
                      <m:e>
                        <m:r>
                          <a:rPr lang="en-US" sz="3600" b="0" i="1" dirty="0" smtClean="0">
                            <a:latin typeface="Cambria Math" panose="02040503050406030204" pitchFamily="18" charset="0"/>
                            <a:ea typeface="Cambria Math" panose="02040503050406030204" pitchFamily="18" charset="0"/>
                          </a:rPr>
                          <m:t>10</m:t>
                        </m:r>
                      </m:e>
                      <m:sup>
                        <m:r>
                          <a:rPr lang="en-US" sz="3600" b="0" i="1" dirty="0" smtClean="0">
                            <a:latin typeface="Cambria Math" panose="02040503050406030204" pitchFamily="18" charset="0"/>
                            <a:ea typeface="Cambria Math" panose="02040503050406030204" pitchFamily="18" charset="0"/>
                          </a:rPr>
                          <m:t>−87</m:t>
                        </m:r>
                      </m:sup>
                    </m:sSup>
                    <m:r>
                      <m:rPr>
                        <m:nor/>
                      </m:rPr>
                      <a:rPr lang="en-US" sz="3600" dirty="0">
                        <a:latin typeface="Cambria Math" panose="02040503050406030204" pitchFamily="18" charset="0"/>
                        <a:ea typeface="Cambria Math" panose="02040503050406030204" pitchFamily="18" charset="0"/>
                      </a:rPr>
                      <m:t>&lt; 0.01</m:t>
                    </m:r>
                  </m:oMath>
                </a14:m>
                <a:r>
                  <a:rPr lang="en-US" sz="3900" dirty="0" smtClean="0"/>
                  <a:t>) or sexual assaults frequency </a:t>
                </a:r>
                <a:r>
                  <a:rPr lang="en-US" sz="3900" dirty="0"/>
                  <a:t>(</a:t>
                </a:r>
                <a14:m>
                  <m:oMath xmlns:m="http://schemas.openxmlformats.org/officeDocument/2006/math">
                    <m:sSup>
                      <m:sSupPr>
                        <m:ctrlPr>
                          <a:rPr lang="en-US" sz="3600" i="1" dirty="0">
                            <a:latin typeface="Cambria Math" panose="02040503050406030204" pitchFamily="18" charset="0"/>
                            <a:ea typeface="Cambria Math" panose="02040503050406030204" pitchFamily="18" charset="0"/>
                          </a:rPr>
                        </m:ctrlPr>
                      </m:sSupPr>
                      <m:e>
                        <m:r>
                          <m:rPr>
                            <m:nor/>
                          </m:rPr>
                          <a:rPr lang="en-US" sz="3600" dirty="0">
                            <a:latin typeface="Cambria Math" panose="02040503050406030204" pitchFamily="18" charset="0"/>
                            <a:ea typeface="Cambria Math" panose="02040503050406030204" pitchFamily="18" charset="0"/>
                          </a:rPr>
                          <m:t>χ</m:t>
                        </m:r>
                      </m:e>
                      <m:sup>
                        <m:r>
                          <a:rPr lang="en-US" sz="3600" i="1" dirty="0">
                            <a:latin typeface="Cambria Math" panose="02040503050406030204" pitchFamily="18" charset="0"/>
                            <a:ea typeface="Cambria Math" panose="02040503050406030204" pitchFamily="18" charset="0"/>
                          </a:rPr>
                          <m:t>2</m:t>
                        </m:r>
                      </m:sup>
                    </m:sSup>
                    <m:r>
                      <m:rPr>
                        <m:nor/>
                      </m:rPr>
                      <a:rPr lang="en-US" sz="3600" dirty="0">
                        <a:latin typeface="Cambria Math" panose="02040503050406030204" pitchFamily="18" charset="0"/>
                        <a:ea typeface="Cambria Math" panose="02040503050406030204" pitchFamily="18" charset="0"/>
                      </a:rPr>
                      <m:t> =</m:t>
                    </m:r>
                    <m:r>
                      <m:rPr>
                        <m:nor/>
                      </m:rPr>
                      <a:rPr lang="el-GR" sz="3600"/>
                      <m:t>108.5577038</m:t>
                    </m:r>
                    <m:r>
                      <m:rPr>
                        <m:nor/>
                      </m:rPr>
                      <a:rPr lang="en-US" sz="3600" dirty="0">
                        <a:latin typeface="Cambria Math" panose="02040503050406030204" pitchFamily="18" charset="0"/>
                        <a:ea typeface="Cambria Math" panose="02040503050406030204" pitchFamily="18" charset="0"/>
                      </a:rPr>
                      <m:t>, </m:t>
                    </m:r>
                    <m:r>
                      <m:rPr>
                        <m:nor/>
                      </m:rPr>
                      <a:rPr lang="en-US" sz="3600" dirty="0">
                        <a:latin typeface="Cambria Math" panose="02040503050406030204" pitchFamily="18" charset="0"/>
                        <a:ea typeface="Cambria Math" panose="02040503050406030204" pitchFamily="18" charset="0"/>
                      </a:rPr>
                      <m:t>df</m:t>
                    </m:r>
                    <m:r>
                      <m:rPr>
                        <m:nor/>
                      </m:rPr>
                      <a:rPr lang="en-US" sz="3600" dirty="0">
                        <a:latin typeface="Cambria Math" panose="02040503050406030204" pitchFamily="18" charset="0"/>
                        <a:ea typeface="Cambria Math" panose="02040503050406030204" pitchFamily="18" charset="0"/>
                      </a:rPr>
                      <m:t> = 1,</m:t>
                    </m:r>
                    <m:r>
                      <m:rPr>
                        <m:nor/>
                      </m:rPr>
                      <a:rPr lang="en-US" sz="3600" b="0" i="1" dirty="0" smtClean="0">
                        <a:latin typeface="Cambria Math" panose="02040503050406030204" pitchFamily="18" charset="0"/>
                        <a:ea typeface="Cambria Math" panose="02040503050406030204" pitchFamily="18" charset="0"/>
                      </a:rPr>
                      <m:t>p</m:t>
                    </m:r>
                    <m:r>
                      <m:rPr>
                        <m:nor/>
                      </m:rPr>
                      <a:rPr lang="en-US" sz="3600" b="0" i="1" dirty="0" smtClean="0">
                        <a:latin typeface="Cambria Math" panose="02040503050406030204" pitchFamily="18" charset="0"/>
                        <a:ea typeface="Cambria Math" panose="02040503050406030204" pitchFamily="18" charset="0"/>
                      </a:rPr>
                      <m:t> </m:t>
                    </m:r>
                    <m:r>
                      <m:rPr>
                        <m:nor/>
                      </m:rPr>
                      <a:rPr lang="en-US" sz="3600"/>
                      <m:t>=2.0285769×10−25&lt;0.01</m:t>
                    </m:r>
                    <m:r>
                      <m:rPr>
                        <m:nor/>
                      </m:rPr>
                      <a:rPr lang="en-US" sz="3600" b="0" i="0" smtClean="0"/>
                      <m:t>).</m:t>
                    </m:r>
                  </m:oMath>
                </a14:m>
                <a:endParaRPr lang="en-US" sz="3600" b="0" dirty="0" smtClean="0"/>
              </a:p>
              <a:p>
                <a:pPr marL="571500" indent="-571500">
                  <a:buFont typeface="Arial" panose="020B0604020202020204" pitchFamily="34" charset="0"/>
                  <a:buChar char="•"/>
                </a:pPr>
                <a:r>
                  <a:rPr lang="en-US" sz="3900" dirty="0" smtClean="0"/>
                  <a:t>Further investigation </a:t>
                </a:r>
                <a:r>
                  <a:rPr lang="en-US" sz="3900" dirty="0" smtClean="0"/>
                  <a:t>through the post-hoc test, </a:t>
                </a:r>
                <a:r>
                  <a:rPr lang="en-US" sz="3900" dirty="0"/>
                  <a:t>revealed that higher rates of unhappiness were seen among those being </a:t>
                </a:r>
                <a:r>
                  <a:rPr lang="en-US" sz="3900" dirty="0" smtClean="0"/>
                  <a:t>the victim </a:t>
                </a:r>
                <a:r>
                  <a:rPr lang="en-US" sz="3900" dirty="0"/>
                  <a:t>of </a:t>
                </a:r>
                <a:r>
                  <a:rPr lang="en-US" sz="3900" dirty="0" smtClean="0"/>
                  <a:t>a higher</a:t>
                </a:r>
                <a:r>
                  <a:rPr lang="en-US" sz="3900" dirty="0" smtClean="0"/>
                  <a:t> </a:t>
                </a:r>
                <a:r>
                  <a:rPr lang="en-US" sz="3900" dirty="0"/>
                  <a:t>physical abuse attempts frequency, up to 11 to 20 times in the last year of the relationship.</a:t>
                </a:r>
              </a:p>
            </p:txBody>
          </p:sp>
        </mc:Choice>
        <mc:Fallback>
          <p:sp>
            <p:nvSpPr>
              <p:cNvPr id="123" name="TextBox 122"/>
              <p:cNvSpPr txBox="1">
                <a:spLocks noRot="1" noChangeAspect="1" noMove="1" noResize="1" noEditPoints="1" noAdjustHandles="1" noChangeArrowheads="1" noChangeShapeType="1" noTextEdit="1"/>
              </p:cNvSpPr>
              <p:nvPr/>
            </p:nvSpPr>
            <p:spPr>
              <a:xfrm>
                <a:off x="29692628" y="17589751"/>
                <a:ext cx="13436572" cy="8510022"/>
              </a:xfrm>
              <a:prstGeom prst="rect">
                <a:avLst/>
              </a:prstGeom>
              <a:blipFill rotWithShape="0">
                <a:blip r:embed="rId10"/>
                <a:stretch>
                  <a:fillRect l="-1407" t="-1218" r="-1815" b="-1289"/>
                </a:stretch>
              </a:blipFill>
            </p:spPr>
            <p:txBody>
              <a:bodyPr/>
              <a:lstStyle/>
              <a:p>
                <a:r>
                  <a:rPr lang="en-US">
                    <a:noFill/>
                  </a:rPr>
                  <a:t> </a:t>
                </a:r>
              </a:p>
            </p:txBody>
          </p:sp>
        </mc:Fallback>
      </mc:AlternateContent>
      <p:sp>
        <p:nvSpPr>
          <p:cNvPr id="124" name="TextBox 123"/>
          <p:cNvSpPr txBox="1"/>
          <p:nvPr/>
        </p:nvSpPr>
        <p:spPr>
          <a:xfrm>
            <a:off x="29692627" y="27765619"/>
            <a:ext cx="13665169" cy="5124480"/>
          </a:xfrm>
          <a:prstGeom prst="rect">
            <a:avLst/>
          </a:prstGeom>
          <a:noFill/>
        </p:spPr>
        <p:txBody>
          <a:bodyPr wrap="square" rtlCol="0">
            <a:spAutoFit/>
          </a:bodyPr>
          <a:lstStyle/>
          <a:p>
            <a:pPr marL="742950" indent="-742950">
              <a:buFont typeface="+mj-lt"/>
              <a:buAutoNum type="arabicPeriod"/>
            </a:pPr>
            <a:r>
              <a:rPr lang="en-US" sz="3600" dirty="0" err="1"/>
              <a:t>Aparício</a:t>
            </a:r>
            <a:r>
              <a:rPr lang="en-US" sz="3600" dirty="0"/>
              <a:t>, </a:t>
            </a:r>
            <a:r>
              <a:rPr lang="en-US" sz="3600" dirty="0" err="1"/>
              <a:t>Graça</a:t>
            </a:r>
            <a:r>
              <a:rPr lang="en-US" sz="3600" dirty="0"/>
              <a:t>, Ana Lopes, Manuela Ferreira, and </a:t>
            </a:r>
            <a:r>
              <a:rPr lang="en-US" sz="3600" dirty="0" err="1"/>
              <a:t>João</a:t>
            </a:r>
            <a:r>
              <a:rPr lang="en-US" sz="3600" dirty="0"/>
              <a:t> Duarte. 2014. “Conflict in Adolescent Dating Relationships: A Study of Factors Involved.”</a:t>
            </a:r>
            <a:r>
              <a:rPr lang="en-US" sz="3600" i="1" dirty="0" err="1"/>
              <a:t>Atencion</a:t>
            </a:r>
            <a:r>
              <a:rPr lang="en-US" sz="3600" i="1" dirty="0"/>
              <a:t> </a:t>
            </a:r>
            <a:r>
              <a:rPr lang="en-US" sz="3600" i="1" dirty="0" err="1"/>
              <a:t>Primaria</a:t>
            </a:r>
            <a:r>
              <a:rPr lang="en-US" sz="3600" dirty="0"/>
              <a:t> 46 (Supplement 5): 150–53</a:t>
            </a:r>
            <a:r>
              <a:rPr lang="en-US" sz="3600" dirty="0" smtClean="0"/>
              <a:t>.</a:t>
            </a:r>
          </a:p>
          <a:p>
            <a:pPr marL="742950" indent="-742950">
              <a:buFont typeface="+mj-lt"/>
              <a:buAutoNum type="arabicPeriod"/>
            </a:pPr>
            <a:r>
              <a:rPr lang="en-US" sz="3600" dirty="0" err="1"/>
              <a:t>Tolman</a:t>
            </a:r>
            <a:r>
              <a:rPr lang="en-US" sz="3600" dirty="0"/>
              <a:t>, Richard M., and Daniel Rosen. 2001. “Domestic Violence in the Lives of Women Receiving Welfare Mental Health, Substance Dependence, and Economic Well-Being.” </a:t>
            </a:r>
            <a:r>
              <a:rPr lang="en-US" sz="3600" i="1" dirty="0"/>
              <a:t>Violence Against Women</a:t>
            </a:r>
            <a:r>
              <a:rPr lang="en-US" sz="3600" dirty="0"/>
              <a:t> 7 (2): 141–58</a:t>
            </a:r>
            <a:r>
              <a:rPr lang="en-US" sz="3600" dirty="0" smtClean="0"/>
              <a:t>.</a:t>
            </a:r>
          </a:p>
          <a:p>
            <a:r>
              <a:rPr lang="en-US" sz="3600" i="1" dirty="0" err="1" smtClean="0"/>
              <a:t>etc</a:t>
            </a:r>
            <a:r>
              <a:rPr lang="en-US" sz="3600" i="1" dirty="0" smtClean="0"/>
              <a:t> </a:t>
            </a:r>
            <a:endParaRPr lang="en-US" sz="3900" i="1" dirty="0" smtClean="0"/>
          </a:p>
          <a:p>
            <a:r>
              <a:rPr lang="en-US" sz="3900" dirty="0" smtClean="0"/>
              <a:t> </a:t>
            </a:r>
          </a:p>
        </p:txBody>
      </p:sp>
      <p:sp>
        <p:nvSpPr>
          <p:cNvPr id="125" name="TextBox 84"/>
          <p:cNvSpPr txBox="1">
            <a:spLocks noChangeArrowheads="1"/>
          </p:cNvSpPr>
          <p:nvPr/>
        </p:nvSpPr>
        <p:spPr bwMode="auto">
          <a:xfrm>
            <a:off x="29591922" y="26768108"/>
            <a:ext cx="13816357"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5200" b="1" dirty="0" smtClean="0">
                <a:solidFill>
                  <a:srgbClr val="FFFF99"/>
                </a:solidFill>
                <a:latin typeface="Cambria Math" panose="02040503050406030204" pitchFamily="18" charset="0"/>
                <a:ea typeface="Cambria Math" panose="02040503050406030204" pitchFamily="18" charset="0"/>
                <a:cs typeface="Arial" panose="020B0604020202020204" pitchFamily="34" charset="0"/>
              </a:rPr>
              <a:t>REFERENCES</a:t>
            </a:r>
            <a:endParaRPr lang="en-US" altLang="en-US" sz="5200" b="1" dirty="0">
              <a:solidFill>
                <a:srgbClr val="FFFF99"/>
              </a:solidFill>
              <a:latin typeface="Cambria Math" panose="02040503050406030204" pitchFamily="18" charset="0"/>
              <a:ea typeface="Cambria Math" panose="02040503050406030204" pitchFamily="18" charset="0"/>
              <a:cs typeface="Arial" panose="020B0604020202020204" pitchFamily="34" charset="0"/>
            </a:endParaRPr>
          </a:p>
        </p:txBody>
      </p:sp>
      <mc:AlternateContent xmlns:mc="http://schemas.openxmlformats.org/markup-compatibility/2006" xmlns:a14="http://schemas.microsoft.com/office/drawing/2010/main">
        <mc:Choice Requires="a14">
          <p:sp>
            <p:nvSpPr>
              <p:cNvPr id="56" name="TextBox 55"/>
              <p:cNvSpPr txBox="1"/>
              <p:nvPr/>
            </p:nvSpPr>
            <p:spPr>
              <a:xfrm>
                <a:off x="25129046" y="28148378"/>
                <a:ext cx="3657600" cy="1938992"/>
              </a:xfrm>
              <a:prstGeom prst="rect">
                <a:avLst/>
              </a:prstGeom>
              <a:noFill/>
            </p:spPr>
            <p:txBody>
              <a:bodyPr wrap="square" rtlCol="0">
                <a:spAutoFit/>
              </a:bodyPr>
              <a:lstStyle/>
              <a:p>
                <a:pPr algn="ctr"/>
                <a:r>
                  <a:rPr lang="en-US" sz="4000" dirty="0" smtClean="0"/>
                  <a:t>Figure 2</a:t>
                </a:r>
              </a:p>
              <a:p>
                <a:pPr/>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𝐻</m:t>
                          </m:r>
                        </m:e>
                        <m:sub>
                          <m:r>
                            <a:rPr lang="en-US" sz="4000" b="0" i="1" smtClean="0">
                              <a:latin typeface="Cambria Math" panose="02040503050406030204" pitchFamily="18" charset="0"/>
                            </a:rPr>
                            <m:t>0</m:t>
                          </m:r>
                        </m:sub>
                      </m:sSub>
                      <m:r>
                        <a:rPr lang="en-US" sz="4000" b="0" i="1" smtClean="0">
                          <a:latin typeface="Cambria Math" panose="02040503050406030204" pitchFamily="18" charset="0"/>
                        </a:rPr>
                        <m:t>: </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ea typeface="Cambria Math" panose="02040503050406030204" pitchFamily="18" charset="0"/>
                            </a:rPr>
                            <m:t>𝜋</m:t>
                          </m:r>
                        </m:e>
                        <m:sub>
                          <m:r>
                            <a:rPr lang="en-US" sz="4000" b="0" i="1" smtClean="0">
                              <a:latin typeface="Cambria Math" panose="02040503050406030204" pitchFamily="18" charset="0"/>
                            </a:rPr>
                            <m:t>𝑆𝐴</m:t>
                          </m:r>
                        </m:sub>
                      </m:sSub>
                      <m:r>
                        <a:rPr lang="en-US" sz="4000" b="0" i="1" smtClean="0">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ea typeface="Cambria Math" panose="02040503050406030204" pitchFamily="18" charset="0"/>
                            </a:rPr>
                            <m:t>𝜋</m:t>
                          </m:r>
                        </m:e>
                        <m:sub>
                          <m:r>
                            <a:rPr lang="en-US" sz="4000" b="0" i="1" smtClean="0">
                              <a:latin typeface="Cambria Math" panose="02040503050406030204" pitchFamily="18" charset="0"/>
                            </a:rPr>
                            <m:t>𝐻𝐿</m:t>
                          </m:r>
                        </m:sub>
                      </m:sSub>
                    </m:oMath>
                  </m:oMathPara>
                </a14:m>
                <a:endParaRPr lang="en-US" sz="4000" dirty="0" smtClean="0"/>
              </a:p>
              <a:p>
                <a:r>
                  <a:rPr lang="en-US" sz="4000" dirty="0"/>
                  <a:t> </a:t>
                </a:r>
                <a14:m>
                  <m:oMath xmlns:m="http://schemas.openxmlformats.org/officeDocument/2006/math">
                    <m:sSub>
                      <m:sSubPr>
                        <m:ctrlPr>
                          <a:rPr lang="en-US" sz="4000" i="1">
                            <a:latin typeface="Cambria Math" panose="02040503050406030204" pitchFamily="18" charset="0"/>
                          </a:rPr>
                        </m:ctrlPr>
                      </m:sSubPr>
                      <m:e>
                        <m:r>
                          <a:rPr lang="en-US" sz="4000" i="1">
                            <a:latin typeface="Cambria Math" panose="02040503050406030204" pitchFamily="18" charset="0"/>
                          </a:rPr>
                          <m:t>𝐻</m:t>
                        </m:r>
                      </m:e>
                      <m:sub>
                        <m:r>
                          <a:rPr lang="en-US" sz="4000" b="0" i="1" smtClean="0">
                            <a:latin typeface="Cambria Math" panose="02040503050406030204" pitchFamily="18" charset="0"/>
                          </a:rPr>
                          <m:t>𝑎</m:t>
                        </m:r>
                      </m:sub>
                    </m:sSub>
                    <m:r>
                      <a:rPr lang="en-US" sz="4000" i="1">
                        <a:latin typeface="Cambria Math" panose="02040503050406030204" pitchFamily="18" charset="0"/>
                      </a:rPr>
                      <m:t>: </m:t>
                    </m:r>
                    <m:sSub>
                      <m:sSubPr>
                        <m:ctrlPr>
                          <a:rPr lang="en-US" sz="4000" i="1">
                            <a:latin typeface="Cambria Math" panose="02040503050406030204" pitchFamily="18" charset="0"/>
                          </a:rPr>
                        </m:ctrlPr>
                      </m:sSubPr>
                      <m:e>
                        <m:r>
                          <a:rPr lang="en-US" sz="4000" i="1">
                            <a:latin typeface="Cambria Math" panose="02040503050406030204" pitchFamily="18" charset="0"/>
                            <a:ea typeface="Cambria Math" panose="02040503050406030204" pitchFamily="18" charset="0"/>
                          </a:rPr>
                          <m:t>𝜋</m:t>
                        </m:r>
                      </m:e>
                      <m:sub>
                        <m:r>
                          <a:rPr lang="en-US" sz="4000" b="0" i="1" smtClean="0">
                            <a:latin typeface="Cambria Math" panose="02040503050406030204" pitchFamily="18" charset="0"/>
                            <a:ea typeface="Cambria Math" panose="02040503050406030204" pitchFamily="18" charset="0"/>
                          </a:rPr>
                          <m:t>𝑆</m:t>
                        </m:r>
                        <m:r>
                          <a:rPr lang="en-US" sz="4000" i="1">
                            <a:latin typeface="Cambria Math" panose="02040503050406030204" pitchFamily="18" charset="0"/>
                          </a:rPr>
                          <m:t>𝐴</m:t>
                        </m:r>
                      </m:sub>
                    </m:sSub>
                    <m:r>
                      <a:rPr lang="en-US" sz="4000" i="1" smtClean="0">
                        <a:latin typeface="Cambria Math" panose="02040503050406030204" pitchFamily="18" charset="0"/>
                        <a:ea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ea typeface="Cambria Math" panose="02040503050406030204" pitchFamily="18" charset="0"/>
                          </a:rPr>
                          <m:t>𝜋</m:t>
                        </m:r>
                      </m:e>
                      <m:sub>
                        <m:r>
                          <a:rPr lang="en-US" sz="4000" b="0" i="1" smtClean="0">
                            <a:latin typeface="Cambria Math" panose="02040503050406030204" pitchFamily="18" charset="0"/>
                          </a:rPr>
                          <m:t>𝐻𝐿</m:t>
                        </m:r>
                      </m:sub>
                    </m:sSub>
                  </m:oMath>
                </a14:m>
                <a:endParaRPr lang="en-US" sz="4000" dirty="0"/>
              </a:p>
            </p:txBody>
          </p:sp>
        </mc:Choice>
        <mc:Fallback xmlns="">
          <p:sp>
            <p:nvSpPr>
              <p:cNvPr id="56" name="TextBox 55"/>
              <p:cNvSpPr txBox="1">
                <a:spLocks noRot="1" noChangeAspect="1" noMove="1" noResize="1" noEditPoints="1" noAdjustHandles="1" noChangeArrowheads="1" noChangeShapeType="1" noTextEdit="1"/>
              </p:cNvSpPr>
              <p:nvPr/>
            </p:nvSpPr>
            <p:spPr>
              <a:xfrm>
                <a:off x="25129046" y="28148378"/>
                <a:ext cx="3657600" cy="1938992"/>
              </a:xfrm>
              <a:prstGeom prst="rect">
                <a:avLst/>
              </a:prstGeom>
              <a:blipFill rotWithShape="0">
                <a:blip r:embed="rId11"/>
                <a:stretch>
                  <a:fillRect t="-566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3" name="TextBox 62"/>
              <p:cNvSpPr txBox="1"/>
              <p:nvPr/>
            </p:nvSpPr>
            <p:spPr>
              <a:xfrm>
                <a:off x="30131047" y="11828377"/>
                <a:ext cx="3657600" cy="1938992"/>
              </a:xfrm>
              <a:prstGeom prst="rect">
                <a:avLst/>
              </a:prstGeom>
              <a:noFill/>
            </p:spPr>
            <p:txBody>
              <a:bodyPr wrap="square" rtlCol="0">
                <a:spAutoFit/>
              </a:bodyPr>
              <a:lstStyle/>
              <a:p>
                <a:pPr algn="ctr"/>
                <a:r>
                  <a:rPr lang="en-US" sz="4000" dirty="0" smtClean="0"/>
                  <a:t>Figure 4</a:t>
                </a:r>
              </a:p>
              <a:p>
                <a:pPr/>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𝐻</m:t>
                          </m:r>
                        </m:e>
                        <m:sub>
                          <m:r>
                            <a:rPr lang="en-US" sz="4000" b="0" i="1" smtClean="0">
                              <a:latin typeface="Cambria Math" panose="02040503050406030204" pitchFamily="18" charset="0"/>
                            </a:rPr>
                            <m:t>0</m:t>
                          </m:r>
                        </m:sub>
                      </m:sSub>
                      <m:r>
                        <a:rPr lang="en-US" sz="4000" b="0" i="1" smtClean="0">
                          <a:latin typeface="Cambria Math" panose="02040503050406030204" pitchFamily="18" charset="0"/>
                        </a:rPr>
                        <m:t>: </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ea typeface="Cambria Math" panose="02040503050406030204" pitchFamily="18" charset="0"/>
                            </a:rPr>
                            <m:t>𝜋</m:t>
                          </m:r>
                        </m:e>
                        <m:sub>
                          <m:r>
                            <a:rPr lang="en-US" sz="4000" b="0" i="1" smtClean="0">
                              <a:latin typeface="Cambria Math" panose="02040503050406030204" pitchFamily="18" charset="0"/>
                            </a:rPr>
                            <m:t>𝑆𝐴</m:t>
                          </m:r>
                        </m:sub>
                      </m:sSub>
                      <m:r>
                        <a:rPr lang="en-US" sz="4000" b="0" i="1" smtClean="0">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ea typeface="Cambria Math" panose="02040503050406030204" pitchFamily="18" charset="0"/>
                            </a:rPr>
                            <m:t>𝜋</m:t>
                          </m:r>
                        </m:e>
                        <m:sub>
                          <m:r>
                            <a:rPr lang="en-US" sz="4000" b="0" i="1" smtClean="0">
                              <a:latin typeface="Cambria Math" panose="02040503050406030204" pitchFamily="18" charset="0"/>
                            </a:rPr>
                            <m:t>𝑇𝑆</m:t>
                          </m:r>
                        </m:sub>
                      </m:sSub>
                    </m:oMath>
                  </m:oMathPara>
                </a14:m>
                <a:endParaRPr lang="en-US" sz="4000" dirty="0" smtClean="0"/>
              </a:p>
              <a:p>
                <a:r>
                  <a:rPr lang="en-US" sz="4000" dirty="0"/>
                  <a:t> </a:t>
                </a:r>
                <a14:m>
                  <m:oMath xmlns:m="http://schemas.openxmlformats.org/officeDocument/2006/math">
                    <m:sSub>
                      <m:sSubPr>
                        <m:ctrlPr>
                          <a:rPr lang="en-US" sz="4000" i="1">
                            <a:latin typeface="Cambria Math" panose="02040503050406030204" pitchFamily="18" charset="0"/>
                          </a:rPr>
                        </m:ctrlPr>
                      </m:sSubPr>
                      <m:e>
                        <m:r>
                          <a:rPr lang="en-US" sz="4000" i="1">
                            <a:latin typeface="Cambria Math" panose="02040503050406030204" pitchFamily="18" charset="0"/>
                          </a:rPr>
                          <m:t>𝐻</m:t>
                        </m:r>
                      </m:e>
                      <m:sub>
                        <m:r>
                          <a:rPr lang="en-US" sz="4000" b="0" i="1" smtClean="0">
                            <a:latin typeface="Cambria Math" panose="02040503050406030204" pitchFamily="18" charset="0"/>
                          </a:rPr>
                          <m:t>𝑎</m:t>
                        </m:r>
                      </m:sub>
                    </m:sSub>
                    <m:r>
                      <a:rPr lang="en-US" sz="4000" i="1">
                        <a:latin typeface="Cambria Math" panose="02040503050406030204" pitchFamily="18" charset="0"/>
                      </a:rPr>
                      <m:t>: </m:t>
                    </m:r>
                    <m:sSub>
                      <m:sSubPr>
                        <m:ctrlPr>
                          <a:rPr lang="en-US" sz="4000" i="1">
                            <a:latin typeface="Cambria Math" panose="02040503050406030204" pitchFamily="18" charset="0"/>
                          </a:rPr>
                        </m:ctrlPr>
                      </m:sSubPr>
                      <m:e>
                        <m:r>
                          <a:rPr lang="en-US" sz="4000" i="1">
                            <a:latin typeface="Cambria Math" panose="02040503050406030204" pitchFamily="18" charset="0"/>
                            <a:ea typeface="Cambria Math" panose="02040503050406030204" pitchFamily="18" charset="0"/>
                          </a:rPr>
                          <m:t>𝜋</m:t>
                        </m:r>
                      </m:e>
                      <m:sub>
                        <m:r>
                          <a:rPr lang="en-US" sz="4000" b="0" i="1" smtClean="0">
                            <a:latin typeface="Cambria Math" panose="02040503050406030204" pitchFamily="18" charset="0"/>
                          </a:rPr>
                          <m:t>𝑆𝐴</m:t>
                        </m:r>
                      </m:sub>
                    </m:sSub>
                    <m:r>
                      <a:rPr lang="en-US" sz="4000" i="1" smtClean="0">
                        <a:latin typeface="Cambria Math" panose="02040503050406030204" pitchFamily="18" charset="0"/>
                        <a:ea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ea typeface="Cambria Math" panose="02040503050406030204" pitchFamily="18" charset="0"/>
                          </a:rPr>
                          <m:t>𝜋</m:t>
                        </m:r>
                      </m:e>
                      <m:sub>
                        <m:r>
                          <a:rPr lang="en-US" sz="4000" b="0" i="1" smtClean="0">
                            <a:latin typeface="Cambria Math" panose="02040503050406030204" pitchFamily="18" charset="0"/>
                            <a:ea typeface="Cambria Math" panose="02040503050406030204" pitchFamily="18" charset="0"/>
                          </a:rPr>
                          <m:t>𝑇𝑆</m:t>
                        </m:r>
                      </m:sub>
                    </m:sSub>
                  </m:oMath>
                </a14:m>
                <a:endParaRPr lang="en-US" sz="4000" dirty="0"/>
              </a:p>
            </p:txBody>
          </p:sp>
        </mc:Choice>
        <mc:Fallback>
          <p:sp>
            <p:nvSpPr>
              <p:cNvPr id="63" name="TextBox 62"/>
              <p:cNvSpPr txBox="1">
                <a:spLocks noRot="1" noChangeAspect="1" noMove="1" noResize="1" noEditPoints="1" noAdjustHandles="1" noChangeArrowheads="1" noChangeShapeType="1" noTextEdit="1"/>
              </p:cNvSpPr>
              <p:nvPr/>
            </p:nvSpPr>
            <p:spPr>
              <a:xfrm>
                <a:off x="30131047" y="11828377"/>
                <a:ext cx="3657600" cy="1938992"/>
              </a:xfrm>
              <a:prstGeom prst="rect">
                <a:avLst/>
              </a:prstGeom>
              <a:blipFill rotWithShape="0">
                <a:blip r:embed="rId12"/>
                <a:stretch>
                  <a:fillRect t="-566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1" name="TextBox 70"/>
              <p:cNvSpPr txBox="1"/>
              <p:nvPr/>
            </p:nvSpPr>
            <p:spPr>
              <a:xfrm>
                <a:off x="39407685" y="6317281"/>
                <a:ext cx="3657600" cy="1986569"/>
              </a:xfrm>
              <a:prstGeom prst="rect">
                <a:avLst/>
              </a:prstGeom>
              <a:noFill/>
            </p:spPr>
            <p:txBody>
              <a:bodyPr wrap="square" rtlCol="0">
                <a:spAutoFit/>
              </a:bodyPr>
              <a:lstStyle/>
              <a:p>
                <a:pPr algn="ctr"/>
                <a:r>
                  <a:rPr lang="en-US" sz="4000" dirty="0" smtClean="0"/>
                  <a:t>Figure 3</a:t>
                </a:r>
              </a:p>
              <a:p>
                <a:pPr/>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𝐻</m:t>
                          </m:r>
                        </m:e>
                        <m:sub>
                          <m:r>
                            <a:rPr lang="en-US" sz="4000" b="0" i="1" smtClean="0">
                              <a:latin typeface="Cambria Math" panose="02040503050406030204" pitchFamily="18" charset="0"/>
                            </a:rPr>
                            <m:t>0</m:t>
                          </m:r>
                        </m:sub>
                      </m:sSub>
                      <m:r>
                        <a:rPr lang="en-US" sz="4000" b="0" i="1" smtClean="0">
                          <a:latin typeface="Cambria Math" panose="02040503050406030204" pitchFamily="18" charset="0"/>
                        </a:rPr>
                        <m:t>: </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ea typeface="Cambria Math" panose="02040503050406030204" pitchFamily="18" charset="0"/>
                            </a:rPr>
                            <m:t>𝜋</m:t>
                          </m:r>
                        </m:e>
                        <m:sub>
                          <m:r>
                            <a:rPr lang="en-US" sz="4000" b="0" i="1" smtClean="0">
                              <a:latin typeface="Cambria Math" panose="02040503050406030204" pitchFamily="18" charset="0"/>
                            </a:rPr>
                            <m:t>𝑃𝐴</m:t>
                          </m:r>
                        </m:sub>
                      </m:sSub>
                      <m:r>
                        <a:rPr lang="en-US" sz="4000" b="0" i="1" smtClean="0">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ea typeface="Cambria Math" panose="02040503050406030204" pitchFamily="18" charset="0"/>
                            </a:rPr>
                            <m:t>𝜋</m:t>
                          </m:r>
                        </m:e>
                        <m:sub>
                          <m:r>
                            <a:rPr lang="en-US" sz="4000" b="0" i="1" smtClean="0">
                              <a:latin typeface="Cambria Math" panose="02040503050406030204" pitchFamily="18" charset="0"/>
                            </a:rPr>
                            <m:t>𝑇𝑆</m:t>
                          </m:r>
                        </m:sub>
                      </m:sSub>
                    </m:oMath>
                  </m:oMathPara>
                </a14:m>
                <a:endParaRPr lang="en-US" sz="4000" dirty="0" smtClean="0"/>
              </a:p>
              <a:p>
                <a:r>
                  <a:rPr lang="en-US" sz="4000" dirty="0"/>
                  <a:t> </a:t>
                </a:r>
                <a14:m>
                  <m:oMath xmlns:m="http://schemas.openxmlformats.org/officeDocument/2006/math">
                    <m:sSub>
                      <m:sSubPr>
                        <m:ctrlPr>
                          <a:rPr lang="en-US" sz="4000" i="1">
                            <a:latin typeface="Cambria Math" panose="02040503050406030204" pitchFamily="18" charset="0"/>
                          </a:rPr>
                        </m:ctrlPr>
                      </m:sSubPr>
                      <m:e>
                        <m:r>
                          <a:rPr lang="en-US" sz="4000" i="1">
                            <a:latin typeface="Cambria Math" panose="02040503050406030204" pitchFamily="18" charset="0"/>
                          </a:rPr>
                          <m:t>𝐻</m:t>
                        </m:r>
                      </m:e>
                      <m:sub>
                        <m:r>
                          <a:rPr lang="en-US" sz="4000" b="0" i="1" smtClean="0">
                            <a:latin typeface="Cambria Math" panose="02040503050406030204" pitchFamily="18" charset="0"/>
                          </a:rPr>
                          <m:t>𝑎</m:t>
                        </m:r>
                      </m:sub>
                    </m:sSub>
                    <m:r>
                      <a:rPr lang="en-US" sz="4000" i="1">
                        <a:latin typeface="Cambria Math" panose="02040503050406030204" pitchFamily="18" charset="0"/>
                      </a:rPr>
                      <m:t>: </m:t>
                    </m:r>
                    <m:sSub>
                      <m:sSubPr>
                        <m:ctrlPr>
                          <a:rPr lang="en-US" sz="4000" i="1">
                            <a:latin typeface="Cambria Math" panose="02040503050406030204" pitchFamily="18" charset="0"/>
                          </a:rPr>
                        </m:ctrlPr>
                      </m:sSubPr>
                      <m:e>
                        <m:r>
                          <a:rPr lang="en-US" sz="4000" i="1">
                            <a:latin typeface="Cambria Math" panose="02040503050406030204" pitchFamily="18" charset="0"/>
                            <a:ea typeface="Cambria Math" panose="02040503050406030204" pitchFamily="18" charset="0"/>
                          </a:rPr>
                          <m:t>𝜋</m:t>
                        </m:r>
                      </m:e>
                      <m:sub>
                        <m:r>
                          <a:rPr lang="en-US" sz="4000" b="0" i="1" smtClean="0">
                            <a:latin typeface="Cambria Math" panose="02040503050406030204" pitchFamily="18" charset="0"/>
                            <a:ea typeface="Cambria Math" panose="02040503050406030204" pitchFamily="18" charset="0"/>
                          </a:rPr>
                          <m:t>𝑃</m:t>
                        </m:r>
                        <m:r>
                          <a:rPr lang="en-US" sz="4000" b="0" i="1" smtClean="0">
                            <a:latin typeface="Cambria Math" panose="02040503050406030204" pitchFamily="18" charset="0"/>
                          </a:rPr>
                          <m:t>𝐴</m:t>
                        </m:r>
                      </m:sub>
                    </m:sSub>
                    <m:r>
                      <a:rPr lang="en-US" sz="4000" i="1" smtClean="0">
                        <a:latin typeface="Cambria Math" panose="02040503050406030204" pitchFamily="18" charset="0"/>
                        <a:ea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ea typeface="Cambria Math" panose="02040503050406030204" pitchFamily="18" charset="0"/>
                          </a:rPr>
                          <m:t>𝜋</m:t>
                        </m:r>
                      </m:e>
                      <m:sub>
                        <m:r>
                          <a:rPr lang="en-US" sz="4000" b="0" i="1" smtClean="0">
                            <a:latin typeface="Cambria Math" panose="02040503050406030204" pitchFamily="18" charset="0"/>
                            <a:ea typeface="Cambria Math" panose="02040503050406030204" pitchFamily="18" charset="0"/>
                          </a:rPr>
                          <m:t>𝑇𝑆</m:t>
                        </m:r>
                      </m:sub>
                    </m:sSub>
                  </m:oMath>
                </a14:m>
                <a:endParaRPr lang="en-US" sz="4000" dirty="0"/>
              </a:p>
            </p:txBody>
          </p:sp>
        </mc:Choice>
        <mc:Fallback>
          <p:sp>
            <p:nvSpPr>
              <p:cNvPr id="71" name="TextBox 70"/>
              <p:cNvSpPr txBox="1">
                <a:spLocks noRot="1" noChangeAspect="1" noMove="1" noResize="1" noEditPoints="1" noAdjustHandles="1" noChangeArrowheads="1" noChangeShapeType="1" noTextEdit="1"/>
              </p:cNvSpPr>
              <p:nvPr/>
            </p:nvSpPr>
            <p:spPr>
              <a:xfrm>
                <a:off x="39407685" y="6317281"/>
                <a:ext cx="3657600" cy="1986569"/>
              </a:xfrm>
              <a:prstGeom prst="rect">
                <a:avLst/>
              </a:prstGeom>
              <a:blipFill rotWithShape="0">
                <a:blip r:embed="rId13"/>
                <a:stretch>
                  <a:fillRect t="-5521"/>
                </a:stretch>
              </a:blipFill>
            </p:spPr>
            <p:txBody>
              <a:bodyPr/>
              <a:lstStyle/>
              <a:p>
                <a:r>
                  <a:rPr lang="en-US">
                    <a:noFill/>
                  </a:rPr>
                  <a:t> </a:t>
                </a:r>
              </a:p>
            </p:txBody>
          </p:sp>
        </mc:Fallback>
      </mc:AlternateContent>
      <p:pic>
        <p:nvPicPr>
          <p:cNvPr id="13" name="Picture 12"/>
          <p:cNvPicPr>
            <a:picLocks/>
          </p:cNvPicPr>
          <p:nvPr/>
        </p:nvPicPr>
        <p:blipFill>
          <a:blip r:embed="rId14">
            <a:extLst>
              <a:ext uri="{28A0092B-C50C-407E-A947-70E740481C1C}">
                <a14:useLocalDpi xmlns:a14="http://schemas.microsoft.com/office/drawing/2010/main" val="0"/>
              </a:ext>
            </a:extLst>
          </a:blip>
          <a:stretch>
            <a:fillRect/>
          </a:stretch>
        </p:blipFill>
        <p:spPr>
          <a:xfrm>
            <a:off x="16004096" y="26397704"/>
            <a:ext cx="9144000" cy="52120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p:cNvPicPr>
            <a:picLocks/>
          </p:cNvPicPr>
          <p:nvPr/>
        </p:nvPicPr>
        <p:blipFill>
          <a:blip r:embed="rId15">
            <a:extLst>
              <a:ext uri="{28A0092B-C50C-407E-A947-70E740481C1C}">
                <a14:useLocalDpi xmlns:a14="http://schemas.microsoft.com/office/drawing/2010/main" val="0"/>
              </a:ext>
            </a:extLst>
          </a:blip>
          <a:stretch>
            <a:fillRect/>
          </a:stretch>
        </p:blipFill>
        <p:spPr>
          <a:xfrm>
            <a:off x="19391297" y="20460913"/>
            <a:ext cx="9144000" cy="52120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Plaza">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imes New Roman"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36189</TotalTime>
  <Words>692</Words>
  <Application>Microsoft Office PowerPoint</Application>
  <PresentationFormat>Custom</PresentationFormat>
  <Paragraphs>87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Ｐゴシック</vt:lpstr>
      <vt:lpstr>Arial</vt:lpstr>
      <vt:lpstr>Calibri</vt:lpstr>
      <vt:lpstr>Cambria Math</vt:lpstr>
      <vt:lpstr>Times New Roman</vt:lpstr>
      <vt:lpstr>Default Design</vt:lpstr>
      <vt:lpstr>PowerPoint Presentation</vt:lpstr>
    </vt:vector>
  </TitlesOfParts>
  <Company>Dell Computer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Brian Sturtevant</dc:creator>
  <cp:lastModifiedBy>Tu, Huy Q.</cp:lastModifiedBy>
  <cp:revision>344</cp:revision>
  <cp:lastPrinted>2012-01-23T15:10:15Z</cp:lastPrinted>
  <dcterms:created xsi:type="dcterms:W3CDTF">2014-03-25T16:45:09Z</dcterms:created>
  <dcterms:modified xsi:type="dcterms:W3CDTF">2015-11-30T15:43:38Z</dcterms:modified>
</cp:coreProperties>
</file>