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84"/>
  </p:notesMasterIdLst>
  <p:sldIdLst>
    <p:sldId id="256" r:id="rId3"/>
    <p:sldId id="341" r:id="rId4"/>
    <p:sldId id="257" r:id="rId5"/>
    <p:sldId id="259" r:id="rId6"/>
    <p:sldId id="260" r:id="rId7"/>
    <p:sldId id="342" r:id="rId8"/>
    <p:sldId id="315" r:id="rId9"/>
    <p:sldId id="264" r:id="rId10"/>
    <p:sldId id="265" r:id="rId11"/>
    <p:sldId id="267" r:id="rId12"/>
    <p:sldId id="317" r:id="rId13"/>
    <p:sldId id="268" r:id="rId14"/>
    <p:sldId id="270" r:id="rId15"/>
    <p:sldId id="318" r:id="rId16"/>
    <p:sldId id="343" r:id="rId17"/>
    <p:sldId id="271" r:id="rId18"/>
    <p:sldId id="272" r:id="rId19"/>
    <p:sldId id="274" r:id="rId20"/>
    <p:sldId id="344" r:id="rId21"/>
    <p:sldId id="319" r:id="rId22"/>
    <p:sldId id="277" r:id="rId23"/>
    <p:sldId id="278" r:id="rId24"/>
    <p:sldId id="279" r:id="rId25"/>
    <p:sldId id="281" r:id="rId26"/>
    <p:sldId id="345" r:id="rId27"/>
    <p:sldId id="280" r:id="rId28"/>
    <p:sldId id="282" r:id="rId29"/>
    <p:sldId id="283" r:id="rId30"/>
    <p:sldId id="320" r:id="rId31"/>
    <p:sldId id="284" r:id="rId32"/>
    <p:sldId id="323" r:id="rId33"/>
    <p:sldId id="286" r:id="rId34"/>
    <p:sldId id="34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300" r:id="rId46"/>
    <p:sldId id="326" r:id="rId47"/>
    <p:sldId id="308" r:id="rId48"/>
    <p:sldId id="309" r:id="rId49"/>
    <p:sldId id="310" r:id="rId50"/>
    <p:sldId id="327" r:id="rId51"/>
    <p:sldId id="311" r:id="rId52"/>
    <p:sldId id="312" r:id="rId53"/>
    <p:sldId id="348" r:id="rId54"/>
    <p:sldId id="349" r:id="rId55"/>
    <p:sldId id="351" r:id="rId56"/>
    <p:sldId id="350" r:id="rId57"/>
    <p:sldId id="352" r:id="rId58"/>
    <p:sldId id="353" r:id="rId59"/>
    <p:sldId id="354" r:id="rId60"/>
    <p:sldId id="355" r:id="rId61"/>
    <p:sldId id="356" r:id="rId62"/>
    <p:sldId id="357" r:id="rId63"/>
    <p:sldId id="330" r:id="rId64"/>
    <p:sldId id="358" r:id="rId65"/>
    <p:sldId id="359" r:id="rId66"/>
    <p:sldId id="331" r:id="rId67"/>
    <p:sldId id="360" r:id="rId68"/>
    <p:sldId id="332" r:id="rId69"/>
    <p:sldId id="361" r:id="rId70"/>
    <p:sldId id="369" r:id="rId71"/>
    <p:sldId id="363" r:id="rId72"/>
    <p:sldId id="334" r:id="rId73"/>
    <p:sldId id="335" r:id="rId74"/>
    <p:sldId id="336" r:id="rId75"/>
    <p:sldId id="364" r:id="rId76"/>
    <p:sldId id="338" r:id="rId77"/>
    <p:sldId id="339" r:id="rId78"/>
    <p:sldId id="340" r:id="rId79"/>
    <p:sldId id="365" r:id="rId80"/>
    <p:sldId id="367" r:id="rId81"/>
    <p:sldId id="366" r:id="rId82"/>
    <p:sldId id="368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24" autoAdjust="0"/>
  </p:normalViewPr>
  <p:slideViewPr>
    <p:cSldViewPr>
      <p:cViewPr varScale="1">
        <p:scale>
          <a:sx n="88" d="100"/>
          <a:sy n="88" d="100"/>
        </p:scale>
        <p:origin x="22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/>
            <a:t>Main objectives of an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/>
            <a:t>process isolation</a:t>
          </a:r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/>
            <a:t>Main issues</a:t>
          </a:r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/>
            <a:t>authenticity</a:t>
          </a:r>
          <a:endParaRPr lang="en-US" sz="1600" dirty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</dgm:pt>
    <dgm:pt modelId="{F452E337-9A8D-7147-A0DE-77B428363FE7}" type="pres">
      <dgm:prSet presAssocID="{71E07CA2-F46F-DB44-99BF-3E02B9A7B636}" presName="Name9" presStyleLbl="parChTrans1D2" presStyleIdx="0" presStyleCnt="4"/>
      <dgm:spPr/>
    </dgm:pt>
    <dgm:pt modelId="{EAACF0D3-8C86-6547-B8E9-E77E4ADA794F}" type="pres">
      <dgm:prSet presAssocID="{71E07CA2-F46F-DB44-99BF-3E02B9A7B636}" presName="connTx" presStyleLbl="parChTrans1D2" presStyleIdx="0" presStyleCnt="4"/>
      <dgm:spPr/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</dgm:pt>
    <dgm:pt modelId="{3FD92B4C-9502-B74A-AA65-6FC383529055}" type="pres">
      <dgm:prSet presAssocID="{B1058C52-C848-6744-82F6-193401DCD266}" presName="Name9" presStyleLbl="parChTrans1D2" presStyleIdx="1" presStyleCnt="4"/>
      <dgm:spPr/>
    </dgm:pt>
    <dgm:pt modelId="{F6AB3DA5-1A33-5348-9335-E3A3687E75F4}" type="pres">
      <dgm:prSet presAssocID="{B1058C52-C848-6744-82F6-193401DCD266}" presName="connTx" presStyleLbl="parChTrans1D2" presStyleIdx="1" presStyleCnt="4"/>
      <dgm:spPr/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</dgm:pt>
    <dgm:pt modelId="{306ED93E-92ED-334E-B4E5-D99A0B0B5198}" type="pres">
      <dgm:prSet presAssocID="{2515F1D6-CFED-BE42-8556-5F4CD11AD5DD}" presName="Name9" presStyleLbl="parChTrans1D2" presStyleIdx="2" presStyleCnt="4"/>
      <dgm:spPr/>
    </dgm:pt>
    <dgm:pt modelId="{C37DD5AC-9F7C-9242-A176-46AAEE09F5F5}" type="pres">
      <dgm:prSet presAssocID="{2515F1D6-CFED-BE42-8556-5F4CD11AD5DD}" presName="connTx" presStyleLbl="parChTrans1D2" presStyleIdx="2" presStyleCnt="4"/>
      <dgm:spPr/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</dgm:pt>
    <dgm:pt modelId="{9EC72295-1CAF-A445-9BD4-028FD159EFBD}" type="pres">
      <dgm:prSet presAssocID="{6271B23C-B4C8-014A-847D-5607CAF46362}" presName="Name9" presStyleLbl="parChTrans1D2" presStyleIdx="3" presStyleCnt="4"/>
      <dgm:spPr/>
    </dgm:pt>
    <dgm:pt modelId="{6D57ABB0-1003-E344-A714-39679DF8FCB7}" type="pres">
      <dgm:prSet presAssocID="{6271B23C-B4C8-014A-847D-5607CAF46362}" presName="connTx" presStyleLbl="parChTrans1D2" presStyleIdx="3" presStyleCnt="4"/>
      <dgm:spPr/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</dgm:pt>
  </dgm:ptLst>
  <dgm:cxnLst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/>
            <a:t>fairness</a:t>
          </a:r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400" dirty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C7C1E5-AC56-8D4C-B0F8-41E32D153D9D}" type="pres">
      <dgm:prSet presAssocID="{5D079CE7-16E6-034F-99F5-3BA490E326B1}" presName="wedge2" presStyleLbl="node1" presStyleIdx="1" presStyleCnt="3"/>
      <dgm:spPr/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E713C-5D2F-BA4F-A01C-1C230AC4E998}" type="pres">
      <dgm:prSet presAssocID="{5D079CE7-16E6-034F-99F5-3BA490E326B1}" presName="wedge3" presStyleLbl="node1" presStyleIdx="2" presStyleCnt="3"/>
      <dgm:spPr/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dirty="0"/>
            <a:t>address spaces</a:t>
          </a:r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</dgm:spPr>
      <dgm:t>
        <a:bodyPr/>
        <a:lstStyle/>
        <a:p>
          <a:r>
            <a:rPr lang="en-US" sz="1800" dirty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</dgm:pt>
  </dgm:ptLst>
  <dgm:cxnLst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/>
            <a:t>simplifies implementation</a:t>
          </a: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rgbClr val="CC66CC"/>
        </a:solidFill>
      </dgm:spPr>
      <dgm:t>
        <a:bodyPr/>
        <a:lstStyle/>
        <a:p>
          <a:r>
            <a:rPr lang="en-US" sz="1800" dirty="0"/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/>
            <a:t>Thread</a:t>
          </a:r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failure of a single process does not halt the system</a:t>
          </a: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performance of a system can be enhanced by adding an additional processor</a:t>
          </a: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</dgm:pt>
  </dgm:ptLst>
  <dgm:cxnLst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904FCC-9D34-6A4E-9BEF-66BCFD23136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EC3C55-8797-4A42-B4E3-93065A225400}">
      <dgm:prSet custT="1"/>
      <dgm:spPr/>
      <dgm:t>
        <a:bodyPr/>
        <a:lstStyle/>
        <a:p>
          <a:pPr rtl="0"/>
          <a:r>
            <a:rPr lang="en-US" sz="1600" dirty="0"/>
            <a:t>Process perspective:</a:t>
          </a:r>
        </a:p>
      </dgm:t>
    </dgm:pt>
    <dgm:pt modelId="{6A213951-69F5-2543-ABFB-C1A862A86D99}" type="parTrans" cxnId="{70AF5E1D-5BE3-D44D-A295-CD6422F3D66E}">
      <dgm:prSet/>
      <dgm:spPr/>
      <dgm:t>
        <a:bodyPr/>
        <a:lstStyle/>
        <a:p>
          <a:endParaRPr lang="en-US"/>
        </a:p>
      </dgm:t>
    </dgm:pt>
    <dgm:pt modelId="{CA3A76FA-3533-EC4F-A341-6D45E27F032B}" type="sibTrans" cxnId="{70AF5E1D-5BE3-D44D-A295-CD6422F3D66E}">
      <dgm:prSet/>
      <dgm:spPr/>
      <dgm:t>
        <a:bodyPr/>
        <a:lstStyle/>
        <a:p>
          <a:endParaRPr lang="en-US"/>
        </a:p>
      </dgm:t>
    </dgm:pt>
    <dgm:pt modelId="{30E2B27E-080F-DB49-82BB-2ACFFF4E67D6}">
      <dgm:prSet custT="1"/>
      <dgm:spPr/>
      <dgm:t>
        <a:bodyPr/>
        <a:lstStyle/>
        <a:p>
          <a:pPr rtl="0"/>
          <a:r>
            <a:rPr lang="en-US" sz="1600" dirty="0"/>
            <a:t>the machine on which it executes consists of the virtual memory space assigned to the process</a:t>
          </a:r>
        </a:p>
      </dgm:t>
    </dgm:pt>
    <dgm:pt modelId="{540B116C-1F32-AB49-AD67-EAC92FDC2BAD}" type="parTrans" cxnId="{D7AFD564-4FB5-774E-82B0-2EACE45DC2B2}">
      <dgm:prSet/>
      <dgm:spPr/>
      <dgm:t>
        <a:bodyPr/>
        <a:lstStyle/>
        <a:p>
          <a:endParaRPr lang="en-US"/>
        </a:p>
      </dgm:t>
    </dgm:pt>
    <dgm:pt modelId="{2A2B6BD5-5850-B84C-B229-419E5F628BF8}" type="sibTrans" cxnId="{D7AFD564-4FB5-774E-82B0-2EACE45DC2B2}">
      <dgm:prSet/>
      <dgm:spPr/>
      <dgm:t>
        <a:bodyPr/>
        <a:lstStyle/>
        <a:p>
          <a:endParaRPr lang="en-US"/>
        </a:p>
      </dgm:t>
    </dgm:pt>
    <dgm:pt modelId="{94DE4166-5B62-344D-B2DA-FB9F6E151DFD}">
      <dgm:prSet custT="1"/>
      <dgm:spPr/>
      <dgm:t>
        <a:bodyPr/>
        <a:lstStyle/>
        <a:p>
          <a:pPr rtl="0"/>
          <a:r>
            <a:rPr lang="en-US" sz="1600" dirty="0"/>
            <a:t>the processor registers it may use</a:t>
          </a:r>
        </a:p>
      </dgm:t>
    </dgm:pt>
    <dgm:pt modelId="{EB4FE40B-5261-A44F-B77E-CCDD398DB033}" type="parTrans" cxnId="{33FE9E04-CBE0-BD4F-A77C-416B38F899CE}">
      <dgm:prSet/>
      <dgm:spPr/>
      <dgm:t>
        <a:bodyPr/>
        <a:lstStyle/>
        <a:p>
          <a:endParaRPr lang="en-US"/>
        </a:p>
      </dgm:t>
    </dgm:pt>
    <dgm:pt modelId="{FE610EE1-7C28-C14F-9CDF-DC1ABF2ADC64}" type="sibTrans" cxnId="{33FE9E04-CBE0-BD4F-A77C-416B38F899CE}">
      <dgm:prSet/>
      <dgm:spPr/>
      <dgm:t>
        <a:bodyPr/>
        <a:lstStyle/>
        <a:p>
          <a:endParaRPr lang="en-US"/>
        </a:p>
      </dgm:t>
    </dgm:pt>
    <dgm:pt modelId="{8FE59096-1D41-2E43-8FCA-CD30D70B4416}">
      <dgm:prSet custT="1"/>
      <dgm:spPr/>
      <dgm:t>
        <a:bodyPr/>
        <a:lstStyle/>
        <a:p>
          <a:pPr rtl="0"/>
          <a:r>
            <a:rPr lang="en-US" sz="1600" dirty="0"/>
            <a:t>the user-level machine instructions it may execute</a:t>
          </a:r>
        </a:p>
      </dgm:t>
    </dgm:pt>
    <dgm:pt modelId="{730B4EC2-349B-BD4C-8F4D-67183827CA59}" type="parTrans" cxnId="{AFDA430D-E743-A64E-99C6-172F3BBEE127}">
      <dgm:prSet/>
      <dgm:spPr/>
      <dgm:t>
        <a:bodyPr/>
        <a:lstStyle/>
        <a:p>
          <a:endParaRPr lang="en-US"/>
        </a:p>
      </dgm:t>
    </dgm:pt>
    <dgm:pt modelId="{901A0E16-51CC-164C-914A-7D656A923DF8}" type="sibTrans" cxnId="{AFDA430D-E743-A64E-99C6-172F3BBEE127}">
      <dgm:prSet/>
      <dgm:spPr/>
      <dgm:t>
        <a:bodyPr/>
        <a:lstStyle/>
        <a:p>
          <a:endParaRPr lang="en-US"/>
        </a:p>
      </dgm:t>
    </dgm:pt>
    <dgm:pt modelId="{E9285512-D433-AB49-8F1C-2E3E224B574B}">
      <dgm:prSet custT="1"/>
      <dgm:spPr/>
      <dgm:t>
        <a:bodyPr/>
        <a:lstStyle/>
        <a:p>
          <a:pPr rtl="0"/>
          <a:r>
            <a:rPr lang="en-US" sz="1600" dirty="0"/>
            <a:t>OS system calls it may invoke for I/O</a:t>
          </a:r>
        </a:p>
      </dgm:t>
    </dgm:pt>
    <dgm:pt modelId="{132DC05C-6011-7443-B039-F63DACF5D351}" type="parTrans" cxnId="{73258C11-7A9B-7040-B0F8-B703C3EDDD6C}">
      <dgm:prSet/>
      <dgm:spPr/>
      <dgm:t>
        <a:bodyPr/>
        <a:lstStyle/>
        <a:p>
          <a:endParaRPr lang="en-US"/>
        </a:p>
      </dgm:t>
    </dgm:pt>
    <dgm:pt modelId="{9088A724-396F-8646-ABBB-FA07B78DB9DD}" type="sibTrans" cxnId="{73258C11-7A9B-7040-B0F8-B703C3EDDD6C}">
      <dgm:prSet/>
      <dgm:spPr/>
      <dgm:t>
        <a:bodyPr/>
        <a:lstStyle/>
        <a:p>
          <a:endParaRPr lang="en-US"/>
        </a:p>
      </dgm:t>
    </dgm:pt>
    <dgm:pt modelId="{2B4197BC-5A1D-6040-919F-2DF4D8FF2A4E}">
      <dgm:prSet custT="1"/>
      <dgm:spPr/>
      <dgm:t>
        <a:bodyPr/>
        <a:lstStyle/>
        <a:p>
          <a:pPr rtl="0"/>
          <a:r>
            <a:rPr lang="en-US" sz="1600" dirty="0"/>
            <a:t>ABI defines the machine as seen by a process</a:t>
          </a:r>
        </a:p>
      </dgm:t>
    </dgm:pt>
    <dgm:pt modelId="{D6563139-4039-0C4D-B12E-A029754D9197}" type="parTrans" cxnId="{B1E3CAE8-388C-1F42-99C3-AE764628D893}">
      <dgm:prSet/>
      <dgm:spPr/>
      <dgm:t>
        <a:bodyPr/>
        <a:lstStyle/>
        <a:p>
          <a:endParaRPr lang="en-US"/>
        </a:p>
      </dgm:t>
    </dgm:pt>
    <dgm:pt modelId="{01E16255-41D7-8446-B39B-826BA0DA1DAC}" type="sibTrans" cxnId="{B1E3CAE8-388C-1F42-99C3-AE764628D893}">
      <dgm:prSet/>
      <dgm:spPr/>
      <dgm:t>
        <a:bodyPr/>
        <a:lstStyle/>
        <a:p>
          <a:endParaRPr lang="en-US"/>
        </a:p>
      </dgm:t>
    </dgm:pt>
    <dgm:pt modelId="{D48D73C9-1393-0C4A-B6E4-6457F029B550}">
      <dgm:prSet custT="1"/>
      <dgm:spPr/>
      <dgm:t>
        <a:bodyPr/>
        <a:lstStyle/>
        <a:p>
          <a:pPr rtl="0"/>
          <a:r>
            <a:rPr lang="en-US" sz="1600" dirty="0"/>
            <a:t>Application perspective:</a:t>
          </a:r>
        </a:p>
      </dgm:t>
    </dgm:pt>
    <dgm:pt modelId="{F1A993CB-DAE4-A248-B404-B59CC4209686}" type="parTrans" cxnId="{E8FC47AC-690B-A64A-B336-B8965F4F1145}">
      <dgm:prSet/>
      <dgm:spPr/>
      <dgm:t>
        <a:bodyPr/>
        <a:lstStyle/>
        <a:p>
          <a:endParaRPr lang="en-US"/>
        </a:p>
      </dgm:t>
    </dgm:pt>
    <dgm:pt modelId="{F24D6DFE-0167-254A-BA96-06013AE0A062}" type="sibTrans" cxnId="{E8FC47AC-690B-A64A-B336-B8965F4F1145}">
      <dgm:prSet/>
      <dgm:spPr/>
      <dgm:t>
        <a:bodyPr/>
        <a:lstStyle/>
        <a:p>
          <a:endParaRPr lang="en-US"/>
        </a:p>
      </dgm:t>
    </dgm:pt>
    <dgm:pt modelId="{ABCC827B-6F67-C94C-8414-1882B274DED1}">
      <dgm:prSet custT="1"/>
      <dgm:spPr/>
      <dgm:t>
        <a:bodyPr/>
        <a:lstStyle/>
        <a:p>
          <a:pPr rtl="0"/>
          <a:r>
            <a:rPr lang="en-US" sz="1600" dirty="0"/>
            <a:t>machine characteristics are specified by high-level language capabilities and OS system library calls</a:t>
          </a:r>
        </a:p>
      </dgm:t>
    </dgm:pt>
    <dgm:pt modelId="{8BC51756-56AF-5646-9C30-E89BA74A4AD5}" type="parTrans" cxnId="{4A75850C-D8BF-F448-9727-B51275180F7A}">
      <dgm:prSet/>
      <dgm:spPr/>
      <dgm:t>
        <a:bodyPr/>
        <a:lstStyle/>
        <a:p>
          <a:endParaRPr lang="en-US"/>
        </a:p>
      </dgm:t>
    </dgm:pt>
    <dgm:pt modelId="{7DF14D2D-E69F-2C42-96F6-A0BF5D521332}" type="sibTrans" cxnId="{4A75850C-D8BF-F448-9727-B51275180F7A}">
      <dgm:prSet/>
      <dgm:spPr/>
      <dgm:t>
        <a:bodyPr/>
        <a:lstStyle/>
        <a:p>
          <a:endParaRPr lang="en-US"/>
        </a:p>
      </dgm:t>
    </dgm:pt>
    <dgm:pt modelId="{8325BB9C-F552-5548-A92A-1CD04B687446}">
      <dgm:prSet custT="1"/>
      <dgm:spPr/>
      <dgm:t>
        <a:bodyPr/>
        <a:lstStyle/>
        <a:p>
          <a:pPr rtl="0"/>
          <a:r>
            <a:rPr lang="en-US" sz="1600" dirty="0"/>
            <a:t>API defines the machine for an application</a:t>
          </a:r>
        </a:p>
      </dgm:t>
    </dgm:pt>
    <dgm:pt modelId="{41E306AE-D862-9D45-909C-42F48483C31F}" type="parTrans" cxnId="{58E8D635-7C6C-1D48-93DF-45DB164A2B9C}">
      <dgm:prSet/>
      <dgm:spPr/>
      <dgm:t>
        <a:bodyPr/>
        <a:lstStyle/>
        <a:p>
          <a:endParaRPr lang="en-US"/>
        </a:p>
      </dgm:t>
    </dgm:pt>
    <dgm:pt modelId="{EA6D6222-4381-644E-895E-C094F86FEDDE}" type="sibTrans" cxnId="{58E8D635-7C6C-1D48-93DF-45DB164A2B9C}">
      <dgm:prSet/>
      <dgm:spPr/>
      <dgm:t>
        <a:bodyPr/>
        <a:lstStyle/>
        <a:p>
          <a:endParaRPr lang="en-US"/>
        </a:p>
      </dgm:t>
    </dgm:pt>
    <dgm:pt modelId="{AC88F18F-0B45-2144-9C37-EB95A11555E7}">
      <dgm:prSet custT="1"/>
      <dgm:spPr/>
      <dgm:t>
        <a:bodyPr/>
        <a:lstStyle/>
        <a:p>
          <a:pPr rtl="0"/>
          <a:r>
            <a:rPr lang="en-US" sz="1600" dirty="0"/>
            <a:t>OS perspective:</a:t>
          </a:r>
        </a:p>
      </dgm:t>
    </dgm:pt>
    <dgm:pt modelId="{9A8C9BEF-897B-4044-A744-F895DCEC44EF}" type="parTrans" cxnId="{6DCB995F-FB1F-C144-BFA8-FF4025CE625A}">
      <dgm:prSet/>
      <dgm:spPr/>
      <dgm:t>
        <a:bodyPr/>
        <a:lstStyle/>
        <a:p>
          <a:endParaRPr lang="en-US"/>
        </a:p>
      </dgm:t>
    </dgm:pt>
    <dgm:pt modelId="{5E6880D6-B359-9541-9CB5-6F19CE86DBB6}" type="sibTrans" cxnId="{6DCB995F-FB1F-C144-BFA8-FF4025CE625A}">
      <dgm:prSet/>
      <dgm:spPr/>
      <dgm:t>
        <a:bodyPr/>
        <a:lstStyle/>
        <a:p>
          <a:endParaRPr lang="en-US"/>
        </a:p>
      </dgm:t>
    </dgm:pt>
    <dgm:pt modelId="{122CF181-03CB-AA4F-8B7A-454441668367}">
      <dgm:prSet custT="1"/>
      <dgm:spPr/>
      <dgm:t>
        <a:bodyPr/>
        <a:lstStyle/>
        <a:p>
          <a:pPr rtl="0"/>
          <a:r>
            <a:rPr lang="en-US" sz="1600" dirty="0"/>
            <a:t>processes share a file system and other I/O resources</a:t>
          </a:r>
        </a:p>
      </dgm:t>
    </dgm:pt>
    <dgm:pt modelId="{2E8ED275-ED89-ED48-BDFD-9CD152C7C262}" type="parTrans" cxnId="{E94F8E1A-8B6D-104D-AF9E-CC58CEECDB98}">
      <dgm:prSet/>
      <dgm:spPr/>
      <dgm:t>
        <a:bodyPr/>
        <a:lstStyle/>
        <a:p>
          <a:endParaRPr lang="en-US"/>
        </a:p>
      </dgm:t>
    </dgm:pt>
    <dgm:pt modelId="{E57E33FA-B112-F74E-AD72-A203338AE4A5}" type="sibTrans" cxnId="{E94F8E1A-8B6D-104D-AF9E-CC58CEECDB98}">
      <dgm:prSet/>
      <dgm:spPr/>
      <dgm:t>
        <a:bodyPr/>
        <a:lstStyle/>
        <a:p>
          <a:endParaRPr lang="en-US"/>
        </a:p>
      </dgm:t>
    </dgm:pt>
    <dgm:pt modelId="{B0BCB8C5-75DD-3441-A077-EB17BC604FB2}">
      <dgm:prSet custT="1"/>
      <dgm:spPr/>
      <dgm:t>
        <a:bodyPr/>
        <a:lstStyle/>
        <a:p>
          <a:pPr rtl="0"/>
          <a:r>
            <a:rPr lang="en-US" sz="1600" dirty="0"/>
            <a:t>system allocates real memory and I/O resources to the processes</a:t>
          </a:r>
        </a:p>
      </dgm:t>
    </dgm:pt>
    <dgm:pt modelId="{5B07A485-0235-3045-AA69-657853CAFD19}" type="parTrans" cxnId="{35BB2F5F-3F14-A74F-9674-0519A4148404}">
      <dgm:prSet/>
      <dgm:spPr/>
      <dgm:t>
        <a:bodyPr/>
        <a:lstStyle/>
        <a:p>
          <a:endParaRPr lang="en-US"/>
        </a:p>
      </dgm:t>
    </dgm:pt>
    <dgm:pt modelId="{DA67BEAD-652E-034D-8189-E87823205723}" type="sibTrans" cxnId="{35BB2F5F-3F14-A74F-9674-0519A4148404}">
      <dgm:prSet/>
      <dgm:spPr/>
      <dgm:t>
        <a:bodyPr/>
        <a:lstStyle/>
        <a:p>
          <a:endParaRPr lang="en-US"/>
        </a:p>
      </dgm:t>
    </dgm:pt>
    <dgm:pt modelId="{7B4AD34C-C100-2445-8041-A642EA5CE031}">
      <dgm:prSet custT="1"/>
      <dgm:spPr/>
      <dgm:t>
        <a:bodyPr/>
        <a:lstStyle/>
        <a:p>
          <a:pPr rtl="0"/>
          <a:r>
            <a:rPr lang="en-US" sz="1600" dirty="0"/>
            <a:t>ISA provides the interface between the system and machine</a:t>
          </a:r>
        </a:p>
      </dgm:t>
    </dgm:pt>
    <dgm:pt modelId="{DA00311C-5195-D94B-BE45-67865E6ACD69}" type="parTrans" cxnId="{0720CC47-96F7-504E-BF50-B757E50F0801}">
      <dgm:prSet/>
      <dgm:spPr/>
      <dgm:t>
        <a:bodyPr/>
        <a:lstStyle/>
        <a:p>
          <a:endParaRPr lang="en-US"/>
        </a:p>
      </dgm:t>
    </dgm:pt>
    <dgm:pt modelId="{7AEFC089-81F2-A341-AEE2-E8281A515286}" type="sibTrans" cxnId="{0720CC47-96F7-504E-BF50-B757E50F0801}">
      <dgm:prSet/>
      <dgm:spPr/>
      <dgm:t>
        <a:bodyPr/>
        <a:lstStyle/>
        <a:p>
          <a:endParaRPr lang="en-US"/>
        </a:p>
      </dgm:t>
    </dgm:pt>
    <dgm:pt modelId="{D45A05C0-1420-6044-BC87-F15C1665E4B7}" type="pres">
      <dgm:prSet presAssocID="{59904FCC-9D34-6A4E-9BEF-66BCFD231368}" presName="linear" presStyleCnt="0">
        <dgm:presLayoutVars>
          <dgm:dir/>
          <dgm:animLvl val="lvl"/>
          <dgm:resizeHandles val="exact"/>
        </dgm:presLayoutVars>
      </dgm:prSet>
      <dgm:spPr/>
    </dgm:pt>
    <dgm:pt modelId="{162D679E-C907-6642-A6C2-3BCDCBBD9C7D}" type="pres">
      <dgm:prSet presAssocID="{2CEC3C55-8797-4A42-B4E3-93065A225400}" presName="parentLin" presStyleCnt="0"/>
      <dgm:spPr/>
    </dgm:pt>
    <dgm:pt modelId="{FA201438-724E-0B4E-9C34-8BD2B2C922FD}" type="pres">
      <dgm:prSet presAssocID="{2CEC3C55-8797-4A42-B4E3-93065A225400}" presName="parentLeftMargin" presStyleLbl="node1" presStyleIdx="0" presStyleCnt="3"/>
      <dgm:spPr/>
    </dgm:pt>
    <dgm:pt modelId="{278722EE-DE0F-1C43-BE37-22361C80A440}" type="pres">
      <dgm:prSet presAssocID="{2CEC3C55-8797-4A42-B4E3-93065A2254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0A2A18-BFB8-534B-BBF1-C40AE3270AD7}" type="pres">
      <dgm:prSet presAssocID="{2CEC3C55-8797-4A42-B4E3-93065A225400}" presName="negativeSpace" presStyleCnt="0"/>
      <dgm:spPr/>
    </dgm:pt>
    <dgm:pt modelId="{43B683D3-7EBE-064E-A9BC-AB5E76EAF85B}" type="pres">
      <dgm:prSet presAssocID="{2CEC3C55-8797-4A42-B4E3-93065A225400}" presName="childText" presStyleLbl="conFgAcc1" presStyleIdx="0" presStyleCnt="3">
        <dgm:presLayoutVars>
          <dgm:bulletEnabled val="1"/>
        </dgm:presLayoutVars>
      </dgm:prSet>
      <dgm:spPr/>
    </dgm:pt>
    <dgm:pt modelId="{00A3E053-E0D7-874A-B129-07F0C034BA09}" type="pres">
      <dgm:prSet presAssocID="{CA3A76FA-3533-EC4F-A341-6D45E27F032B}" presName="spaceBetweenRectangles" presStyleCnt="0"/>
      <dgm:spPr/>
    </dgm:pt>
    <dgm:pt modelId="{BBC196A2-6E3A-F145-8902-685E2B5F662E}" type="pres">
      <dgm:prSet presAssocID="{D48D73C9-1393-0C4A-B6E4-6457F029B550}" presName="parentLin" presStyleCnt="0"/>
      <dgm:spPr/>
    </dgm:pt>
    <dgm:pt modelId="{ECEC0070-46A8-B44F-8153-03B6929197ED}" type="pres">
      <dgm:prSet presAssocID="{D48D73C9-1393-0C4A-B6E4-6457F029B550}" presName="parentLeftMargin" presStyleLbl="node1" presStyleIdx="0" presStyleCnt="3"/>
      <dgm:spPr/>
    </dgm:pt>
    <dgm:pt modelId="{6AE78AF1-1D52-CC45-9BC5-08326F4DEC38}" type="pres">
      <dgm:prSet presAssocID="{D48D73C9-1393-0C4A-B6E4-6457F029B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DCF4FE-8C9C-5147-96BA-52894AAFB5D8}" type="pres">
      <dgm:prSet presAssocID="{D48D73C9-1393-0C4A-B6E4-6457F029B550}" presName="negativeSpace" presStyleCnt="0"/>
      <dgm:spPr/>
    </dgm:pt>
    <dgm:pt modelId="{25C96EFC-8FC4-F147-8117-2F76BD8C0CAA}" type="pres">
      <dgm:prSet presAssocID="{D48D73C9-1393-0C4A-B6E4-6457F029B550}" presName="childText" presStyleLbl="conFgAcc1" presStyleIdx="1" presStyleCnt="3">
        <dgm:presLayoutVars>
          <dgm:bulletEnabled val="1"/>
        </dgm:presLayoutVars>
      </dgm:prSet>
      <dgm:spPr/>
    </dgm:pt>
    <dgm:pt modelId="{761E6DC8-352F-0143-B8A1-D6D29E7141A9}" type="pres">
      <dgm:prSet presAssocID="{F24D6DFE-0167-254A-BA96-06013AE0A062}" presName="spaceBetweenRectangles" presStyleCnt="0"/>
      <dgm:spPr/>
    </dgm:pt>
    <dgm:pt modelId="{03D4B44C-68F0-4E40-AB65-3E51F952134D}" type="pres">
      <dgm:prSet presAssocID="{AC88F18F-0B45-2144-9C37-EB95A11555E7}" presName="parentLin" presStyleCnt="0"/>
      <dgm:spPr/>
    </dgm:pt>
    <dgm:pt modelId="{6A96FF51-E08D-A749-BEB3-A8504B619BF7}" type="pres">
      <dgm:prSet presAssocID="{AC88F18F-0B45-2144-9C37-EB95A11555E7}" presName="parentLeftMargin" presStyleLbl="node1" presStyleIdx="1" presStyleCnt="3"/>
      <dgm:spPr/>
    </dgm:pt>
    <dgm:pt modelId="{87952797-A04E-8949-879E-22CD6721920D}" type="pres">
      <dgm:prSet presAssocID="{AC88F18F-0B45-2144-9C37-EB95A1155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E5CE17-9394-7848-BE88-ADDAD828F6BF}" type="pres">
      <dgm:prSet presAssocID="{AC88F18F-0B45-2144-9C37-EB95A11555E7}" presName="negativeSpace" presStyleCnt="0"/>
      <dgm:spPr/>
    </dgm:pt>
    <dgm:pt modelId="{0280107A-372B-834A-B0E9-04EA4E90D1BB}" type="pres">
      <dgm:prSet presAssocID="{AC88F18F-0B45-2144-9C37-EB95A1155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FE9E04-CBE0-BD4F-A77C-416B38F899CE}" srcId="{2CEC3C55-8797-4A42-B4E3-93065A225400}" destId="{94DE4166-5B62-344D-B2DA-FB9F6E151DFD}" srcOrd="1" destOrd="0" parTransId="{EB4FE40B-5261-A44F-B77E-CCDD398DB033}" sibTransId="{FE610EE1-7C28-C14F-9CDF-DC1ABF2ADC64}"/>
    <dgm:cxn modelId="{4A75850C-D8BF-F448-9727-B51275180F7A}" srcId="{D48D73C9-1393-0C4A-B6E4-6457F029B550}" destId="{ABCC827B-6F67-C94C-8414-1882B274DED1}" srcOrd="0" destOrd="0" parTransId="{8BC51756-56AF-5646-9C30-E89BA74A4AD5}" sibTransId="{7DF14D2D-E69F-2C42-96F6-A0BF5D521332}"/>
    <dgm:cxn modelId="{AFDA430D-E743-A64E-99C6-172F3BBEE127}" srcId="{2CEC3C55-8797-4A42-B4E3-93065A225400}" destId="{8FE59096-1D41-2E43-8FCA-CD30D70B4416}" srcOrd="2" destOrd="0" parTransId="{730B4EC2-349B-BD4C-8F4D-67183827CA59}" sibTransId="{901A0E16-51CC-164C-914A-7D656A923DF8}"/>
    <dgm:cxn modelId="{73258C11-7A9B-7040-B0F8-B703C3EDDD6C}" srcId="{2CEC3C55-8797-4A42-B4E3-93065A225400}" destId="{E9285512-D433-AB49-8F1C-2E3E224B574B}" srcOrd="3" destOrd="0" parTransId="{132DC05C-6011-7443-B039-F63DACF5D351}" sibTransId="{9088A724-396F-8646-ABBB-FA07B78DB9DD}"/>
    <dgm:cxn modelId="{F587B811-A4BA-A24C-92EC-7FB102EE792E}" type="presOf" srcId="{AC88F18F-0B45-2144-9C37-EB95A11555E7}" destId="{87952797-A04E-8949-879E-22CD6721920D}" srcOrd="1" destOrd="0" presId="urn:microsoft.com/office/officeart/2005/8/layout/list1"/>
    <dgm:cxn modelId="{E94F8E1A-8B6D-104D-AF9E-CC58CEECDB98}" srcId="{AC88F18F-0B45-2144-9C37-EB95A11555E7}" destId="{122CF181-03CB-AA4F-8B7A-454441668367}" srcOrd="0" destOrd="0" parTransId="{2E8ED275-ED89-ED48-BDFD-9CD152C7C262}" sibTransId="{E57E33FA-B112-F74E-AD72-A203338AE4A5}"/>
    <dgm:cxn modelId="{70AF5E1D-5BE3-D44D-A295-CD6422F3D66E}" srcId="{59904FCC-9D34-6A4E-9BEF-66BCFD231368}" destId="{2CEC3C55-8797-4A42-B4E3-93065A225400}" srcOrd="0" destOrd="0" parTransId="{6A213951-69F5-2543-ABFB-C1A862A86D99}" sibTransId="{CA3A76FA-3533-EC4F-A341-6D45E27F032B}"/>
    <dgm:cxn modelId="{A2A8F62B-F12E-5844-85F2-12A12892016B}" type="presOf" srcId="{D48D73C9-1393-0C4A-B6E4-6457F029B550}" destId="{6AE78AF1-1D52-CC45-9BC5-08326F4DEC38}" srcOrd="1" destOrd="0" presId="urn:microsoft.com/office/officeart/2005/8/layout/list1"/>
    <dgm:cxn modelId="{FAD14F32-281E-544E-A130-A9170447D2E1}" type="presOf" srcId="{AC88F18F-0B45-2144-9C37-EB95A11555E7}" destId="{6A96FF51-E08D-A749-BEB3-A8504B619BF7}" srcOrd="0" destOrd="0" presId="urn:microsoft.com/office/officeart/2005/8/layout/list1"/>
    <dgm:cxn modelId="{58E8D635-7C6C-1D48-93DF-45DB164A2B9C}" srcId="{D48D73C9-1393-0C4A-B6E4-6457F029B550}" destId="{8325BB9C-F552-5548-A92A-1CD04B687446}" srcOrd="1" destOrd="0" parTransId="{41E306AE-D862-9D45-909C-42F48483C31F}" sibTransId="{EA6D6222-4381-644E-895E-C094F86FEDDE}"/>
    <dgm:cxn modelId="{53674336-9C33-8C48-86ED-1C570E2E8D89}" type="presOf" srcId="{E9285512-D433-AB49-8F1C-2E3E224B574B}" destId="{43B683D3-7EBE-064E-A9BC-AB5E76EAF85B}" srcOrd="0" destOrd="3" presId="urn:microsoft.com/office/officeart/2005/8/layout/list1"/>
    <dgm:cxn modelId="{8C245736-45C3-8C40-B029-CE8A9CB116F8}" type="presOf" srcId="{7B4AD34C-C100-2445-8041-A642EA5CE031}" destId="{0280107A-372B-834A-B0E9-04EA4E90D1BB}" srcOrd="0" destOrd="2" presId="urn:microsoft.com/office/officeart/2005/8/layout/list1"/>
    <dgm:cxn modelId="{6D26183F-0EDB-DE4C-95C8-97207B9D967F}" type="presOf" srcId="{59904FCC-9D34-6A4E-9BEF-66BCFD231368}" destId="{D45A05C0-1420-6044-BC87-F15C1665E4B7}" srcOrd="0" destOrd="0" presId="urn:microsoft.com/office/officeart/2005/8/layout/list1"/>
    <dgm:cxn modelId="{35BB2F5F-3F14-A74F-9674-0519A4148404}" srcId="{AC88F18F-0B45-2144-9C37-EB95A11555E7}" destId="{B0BCB8C5-75DD-3441-A077-EB17BC604FB2}" srcOrd="1" destOrd="0" parTransId="{5B07A485-0235-3045-AA69-657853CAFD19}" sibTransId="{DA67BEAD-652E-034D-8189-E87823205723}"/>
    <dgm:cxn modelId="{6DCB995F-FB1F-C144-BFA8-FF4025CE625A}" srcId="{59904FCC-9D34-6A4E-9BEF-66BCFD231368}" destId="{AC88F18F-0B45-2144-9C37-EB95A11555E7}" srcOrd="2" destOrd="0" parTransId="{9A8C9BEF-897B-4044-A744-F895DCEC44EF}" sibTransId="{5E6880D6-B359-9541-9CB5-6F19CE86DBB6}"/>
    <dgm:cxn modelId="{447C0C60-96FE-EF4D-8AE5-E80CA39E227C}" type="presOf" srcId="{94DE4166-5B62-344D-B2DA-FB9F6E151DFD}" destId="{43B683D3-7EBE-064E-A9BC-AB5E76EAF85B}" srcOrd="0" destOrd="1" presId="urn:microsoft.com/office/officeart/2005/8/layout/list1"/>
    <dgm:cxn modelId="{D7AFD564-4FB5-774E-82B0-2EACE45DC2B2}" srcId="{2CEC3C55-8797-4A42-B4E3-93065A225400}" destId="{30E2B27E-080F-DB49-82BB-2ACFFF4E67D6}" srcOrd="0" destOrd="0" parTransId="{540B116C-1F32-AB49-AD67-EAC92FDC2BAD}" sibTransId="{2A2B6BD5-5850-B84C-B229-419E5F628BF8}"/>
    <dgm:cxn modelId="{0720CC47-96F7-504E-BF50-B757E50F0801}" srcId="{AC88F18F-0B45-2144-9C37-EB95A11555E7}" destId="{7B4AD34C-C100-2445-8041-A642EA5CE031}" srcOrd="2" destOrd="0" parTransId="{DA00311C-5195-D94B-BE45-67865E6ACD69}" sibTransId="{7AEFC089-81F2-A341-AEE2-E8281A515286}"/>
    <dgm:cxn modelId="{388E3677-1693-8244-80FA-94E23BDC2E6F}" type="presOf" srcId="{D48D73C9-1393-0C4A-B6E4-6457F029B550}" destId="{ECEC0070-46A8-B44F-8153-03B6929197ED}" srcOrd="0" destOrd="0" presId="urn:microsoft.com/office/officeart/2005/8/layout/list1"/>
    <dgm:cxn modelId="{D729E67F-A79C-CA45-B473-608CA8F1AFEC}" type="presOf" srcId="{8FE59096-1D41-2E43-8FCA-CD30D70B4416}" destId="{43B683D3-7EBE-064E-A9BC-AB5E76EAF85B}" srcOrd="0" destOrd="2" presId="urn:microsoft.com/office/officeart/2005/8/layout/list1"/>
    <dgm:cxn modelId="{EDF91280-8BF5-3345-9E08-21BCC0FF67AB}" type="presOf" srcId="{B0BCB8C5-75DD-3441-A077-EB17BC604FB2}" destId="{0280107A-372B-834A-B0E9-04EA4E90D1BB}" srcOrd="0" destOrd="1" presId="urn:microsoft.com/office/officeart/2005/8/layout/list1"/>
    <dgm:cxn modelId="{D5C11CA8-5B35-684C-A63F-8DE44D82058A}" type="presOf" srcId="{122CF181-03CB-AA4F-8B7A-454441668367}" destId="{0280107A-372B-834A-B0E9-04EA4E90D1BB}" srcOrd="0" destOrd="0" presId="urn:microsoft.com/office/officeart/2005/8/layout/list1"/>
    <dgm:cxn modelId="{E8FC47AC-690B-A64A-B336-B8965F4F1145}" srcId="{59904FCC-9D34-6A4E-9BEF-66BCFD231368}" destId="{D48D73C9-1393-0C4A-B6E4-6457F029B550}" srcOrd="1" destOrd="0" parTransId="{F1A993CB-DAE4-A248-B404-B59CC4209686}" sibTransId="{F24D6DFE-0167-254A-BA96-06013AE0A062}"/>
    <dgm:cxn modelId="{18251CB1-F684-1F4D-AE6E-15ABED59DD7F}" type="presOf" srcId="{2B4197BC-5A1D-6040-919F-2DF4D8FF2A4E}" destId="{43B683D3-7EBE-064E-A9BC-AB5E76EAF85B}" srcOrd="0" destOrd="4" presId="urn:microsoft.com/office/officeart/2005/8/layout/list1"/>
    <dgm:cxn modelId="{698959B8-2597-E248-9D1C-5FA497C9B4A3}" type="presOf" srcId="{2CEC3C55-8797-4A42-B4E3-93065A225400}" destId="{FA201438-724E-0B4E-9C34-8BD2B2C922FD}" srcOrd="0" destOrd="0" presId="urn:microsoft.com/office/officeart/2005/8/layout/list1"/>
    <dgm:cxn modelId="{6F1CF0BE-D165-5845-918E-45390137BFD0}" type="presOf" srcId="{ABCC827B-6F67-C94C-8414-1882B274DED1}" destId="{25C96EFC-8FC4-F147-8117-2F76BD8C0CAA}" srcOrd="0" destOrd="0" presId="urn:microsoft.com/office/officeart/2005/8/layout/list1"/>
    <dgm:cxn modelId="{AA2362C4-A8F6-7043-8B39-4E7ED0212801}" type="presOf" srcId="{8325BB9C-F552-5548-A92A-1CD04B687446}" destId="{25C96EFC-8FC4-F147-8117-2F76BD8C0CAA}" srcOrd="0" destOrd="1" presId="urn:microsoft.com/office/officeart/2005/8/layout/list1"/>
    <dgm:cxn modelId="{E82087E8-3D82-184C-9571-D3B1B309CE03}" type="presOf" srcId="{30E2B27E-080F-DB49-82BB-2ACFFF4E67D6}" destId="{43B683D3-7EBE-064E-A9BC-AB5E76EAF85B}" srcOrd="0" destOrd="0" presId="urn:microsoft.com/office/officeart/2005/8/layout/list1"/>
    <dgm:cxn modelId="{B1E3CAE8-388C-1F42-99C3-AE764628D893}" srcId="{2CEC3C55-8797-4A42-B4E3-93065A225400}" destId="{2B4197BC-5A1D-6040-919F-2DF4D8FF2A4E}" srcOrd="4" destOrd="0" parTransId="{D6563139-4039-0C4D-B12E-A029754D9197}" sibTransId="{01E16255-41D7-8446-B39B-826BA0DA1DAC}"/>
    <dgm:cxn modelId="{31B063EA-D03C-0B4B-B73D-4B9E78C43A0D}" type="presOf" srcId="{2CEC3C55-8797-4A42-B4E3-93065A225400}" destId="{278722EE-DE0F-1C43-BE37-22361C80A440}" srcOrd="1" destOrd="0" presId="urn:microsoft.com/office/officeart/2005/8/layout/list1"/>
    <dgm:cxn modelId="{E0A51B29-7393-4346-9531-574F347B018F}" type="presParOf" srcId="{D45A05C0-1420-6044-BC87-F15C1665E4B7}" destId="{162D679E-C907-6642-A6C2-3BCDCBBD9C7D}" srcOrd="0" destOrd="0" presId="urn:microsoft.com/office/officeart/2005/8/layout/list1"/>
    <dgm:cxn modelId="{7AD19CC6-ED95-B140-866A-F4241CF669BF}" type="presParOf" srcId="{162D679E-C907-6642-A6C2-3BCDCBBD9C7D}" destId="{FA201438-724E-0B4E-9C34-8BD2B2C922FD}" srcOrd="0" destOrd="0" presId="urn:microsoft.com/office/officeart/2005/8/layout/list1"/>
    <dgm:cxn modelId="{4E665971-AF2F-2643-9580-041AEEE951F2}" type="presParOf" srcId="{162D679E-C907-6642-A6C2-3BCDCBBD9C7D}" destId="{278722EE-DE0F-1C43-BE37-22361C80A440}" srcOrd="1" destOrd="0" presId="urn:microsoft.com/office/officeart/2005/8/layout/list1"/>
    <dgm:cxn modelId="{28EA3802-2523-2549-B3B0-DF872B6ACE95}" type="presParOf" srcId="{D45A05C0-1420-6044-BC87-F15C1665E4B7}" destId="{380A2A18-BFB8-534B-BBF1-C40AE3270AD7}" srcOrd="1" destOrd="0" presId="urn:microsoft.com/office/officeart/2005/8/layout/list1"/>
    <dgm:cxn modelId="{133D5421-BE90-7D45-9D69-90AA460831BA}" type="presParOf" srcId="{D45A05C0-1420-6044-BC87-F15C1665E4B7}" destId="{43B683D3-7EBE-064E-A9BC-AB5E76EAF85B}" srcOrd="2" destOrd="0" presId="urn:microsoft.com/office/officeart/2005/8/layout/list1"/>
    <dgm:cxn modelId="{B62A9B31-0758-4D4B-A5B1-2318F63EB216}" type="presParOf" srcId="{D45A05C0-1420-6044-BC87-F15C1665E4B7}" destId="{00A3E053-E0D7-874A-B129-07F0C034BA09}" srcOrd="3" destOrd="0" presId="urn:microsoft.com/office/officeart/2005/8/layout/list1"/>
    <dgm:cxn modelId="{B30854F0-F315-914D-9BBE-B495F615DCF7}" type="presParOf" srcId="{D45A05C0-1420-6044-BC87-F15C1665E4B7}" destId="{BBC196A2-6E3A-F145-8902-685E2B5F662E}" srcOrd="4" destOrd="0" presId="urn:microsoft.com/office/officeart/2005/8/layout/list1"/>
    <dgm:cxn modelId="{EF223167-CAA7-F845-87DA-958DDC96212C}" type="presParOf" srcId="{BBC196A2-6E3A-F145-8902-685E2B5F662E}" destId="{ECEC0070-46A8-B44F-8153-03B6929197ED}" srcOrd="0" destOrd="0" presId="urn:microsoft.com/office/officeart/2005/8/layout/list1"/>
    <dgm:cxn modelId="{C9C60355-BE8E-3941-9747-C0F5BCAB3B0C}" type="presParOf" srcId="{BBC196A2-6E3A-F145-8902-685E2B5F662E}" destId="{6AE78AF1-1D52-CC45-9BC5-08326F4DEC38}" srcOrd="1" destOrd="0" presId="urn:microsoft.com/office/officeart/2005/8/layout/list1"/>
    <dgm:cxn modelId="{C765EC61-2450-054D-A1CB-0DAA3D7D0A80}" type="presParOf" srcId="{D45A05C0-1420-6044-BC87-F15C1665E4B7}" destId="{97DCF4FE-8C9C-5147-96BA-52894AAFB5D8}" srcOrd="5" destOrd="0" presId="urn:microsoft.com/office/officeart/2005/8/layout/list1"/>
    <dgm:cxn modelId="{01D08ECB-628D-1345-BA59-B7A644E770E7}" type="presParOf" srcId="{D45A05C0-1420-6044-BC87-F15C1665E4B7}" destId="{25C96EFC-8FC4-F147-8117-2F76BD8C0CAA}" srcOrd="6" destOrd="0" presId="urn:microsoft.com/office/officeart/2005/8/layout/list1"/>
    <dgm:cxn modelId="{2E54C806-EE21-5A48-B77F-C53B9E81B0BA}" type="presParOf" srcId="{D45A05C0-1420-6044-BC87-F15C1665E4B7}" destId="{761E6DC8-352F-0143-B8A1-D6D29E7141A9}" srcOrd="7" destOrd="0" presId="urn:microsoft.com/office/officeart/2005/8/layout/list1"/>
    <dgm:cxn modelId="{568BCBFD-BC0B-044F-999B-A731FF38A135}" type="presParOf" srcId="{D45A05C0-1420-6044-BC87-F15C1665E4B7}" destId="{03D4B44C-68F0-4E40-AB65-3E51F952134D}" srcOrd="8" destOrd="0" presId="urn:microsoft.com/office/officeart/2005/8/layout/list1"/>
    <dgm:cxn modelId="{F011E222-B96C-F143-A9B4-6AD902A711BC}" type="presParOf" srcId="{03D4B44C-68F0-4E40-AB65-3E51F952134D}" destId="{6A96FF51-E08D-A749-BEB3-A8504B619BF7}" srcOrd="0" destOrd="0" presId="urn:microsoft.com/office/officeart/2005/8/layout/list1"/>
    <dgm:cxn modelId="{043D1A0F-0979-E84D-BE95-A1BE74D2CADB}" type="presParOf" srcId="{03D4B44C-68F0-4E40-AB65-3E51F952134D}" destId="{87952797-A04E-8949-879E-22CD6721920D}" srcOrd="1" destOrd="0" presId="urn:microsoft.com/office/officeart/2005/8/layout/list1"/>
    <dgm:cxn modelId="{E641440B-F498-AE41-871D-9F4DF90CFA40}" type="presParOf" srcId="{D45A05C0-1420-6044-BC87-F15C1665E4B7}" destId="{05E5CE17-9394-7848-BE88-ADDAD828F6BF}" srcOrd="9" destOrd="0" presId="urn:microsoft.com/office/officeart/2005/8/layout/list1"/>
    <dgm:cxn modelId="{7A27BC2E-4396-7B4F-B07E-55DA83C33F10}" type="presParOf" srcId="{D45A05C0-1420-6044-BC87-F15C1665E4B7}" destId="{0280107A-372B-834A-B0E9-04EA4E90D1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/>
            <a:t>kernel routines need to be reentrant to allow several processors to execute the same kernel code simultaneously</a:t>
          </a:r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/>
            <a:t>any processor may perform scheduling, which complicates the task of enforcing a scheduling policy</a:t>
          </a:r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/>
            <a:t>with multiple active processes having potential access to shared address spaces or shared I/O resources, care must be taken to provide effective synchronization</a:t>
          </a:r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/>
            <a:t>the reuse of physical pages is the biggest problem of concern</a:t>
          </a:r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/>
            <a:t>the OS should provide graceful degradation in the face of processor failure</a:t>
          </a:r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</dgm:pt>
    <dgm:pt modelId="{564FDF94-83FC-804F-BADF-B87097BEE906}" type="pres">
      <dgm:prSet presAssocID="{FD6930FA-CDF1-9345-8FD7-ACF390E8E49C}" presName="rootConnector" presStyleLbl="node1" presStyleIdx="0" presStyleCnt="5"/>
      <dgm:spPr/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</dgm:pt>
    <dgm:pt modelId="{604DF5E0-0E35-024D-A8B7-48555D17D47F}" type="pres">
      <dgm:prSet presAssocID="{1D28519B-A810-F648-8278-275178BF4CC1}" presName="rootConnector" presStyleLbl="node1" presStyleIdx="1" presStyleCnt="5"/>
      <dgm:spPr/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</dgm:pt>
    <dgm:pt modelId="{F41E1732-51D1-984B-9071-6383130DDFBC}" type="pres">
      <dgm:prSet presAssocID="{41728C1A-E909-4648-904A-203B6124390F}" presName="rootConnector" presStyleLbl="node1" presStyleIdx="2" presStyleCnt="5"/>
      <dgm:spPr/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</dgm:pt>
    <dgm:pt modelId="{A87B12E2-B6BE-9446-8B95-9AB52DD3E4E0}" type="pres">
      <dgm:prSet presAssocID="{7583D4B7-C644-E84C-9F68-F52BE8BF913A}" presName="rootConnector" presStyleLbl="node1" presStyleIdx="3" presStyleCnt="5"/>
      <dgm:spPr/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</dgm:pt>
    <dgm:pt modelId="{F6A4412D-25E4-B74C-A257-CE26709EB531}" type="pres">
      <dgm:prSet presAssocID="{1D155A38-8A10-BD4D-B599-31C6FB1BDAF4}" presName="rootConnector" presStyleLbl="node1" presStyleIdx="4" presStyleCnt="5"/>
      <dgm:spPr/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</dgm:pt>
  </dgm:ptLst>
  <dgm:cxnLst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Hardware upgrades</a:t>
          </a:r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/>
      <dgm:spPr/>
      <dgm:t>
        <a:bodyPr/>
        <a:lstStyle/>
        <a:p>
          <a:r>
            <a:rPr lang="en-US" dirty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Fixes</a:t>
          </a:r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</dgm:pt>
    <dgm:pt modelId="{0C63F472-A208-BC48-9954-72AE57388841}" type="pres">
      <dgm:prSet presAssocID="{4DE673D0-600C-1F43-A912-41F12960702E}" presName="parentText" presStyleLbl="node1" presStyleIdx="0" presStyleCnt="4" custScaleX="29630" custScaleY="84122" custLinFactNeighborX="-34259" custLinFactNeighborY="-9263">
        <dgm:presLayoutVars>
          <dgm:chMax val="0"/>
          <dgm:bulletEnabled val="1"/>
        </dgm:presLayoutVars>
      </dgm:prSet>
      <dgm:spPr/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3" custScaleY="89762" custLinFactNeighborX="-20371" custLinFactNeighborY="6715">
        <dgm:presLayoutVars>
          <dgm:chMax val="0"/>
          <dgm:bulletEnabled val="1"/>
        </dgm:presLayoutVars>
      </dgm:prSet>
      <dgm:spPr/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0370" custScaleY="80414" custLinFactNeighborX="-6482" custLinFactNeighborY="-46617">
        <dgm:presLayoutVars>
          <dgm:chMax val="0"/>
          <dgm:bulletEnabled val="1"/>
        </dgm:presLayoutVars>
      </dgm:prSet>
      <dgm:spPr/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14815" custScaleY="68873" custLinFactNeighborX="7408" custLinFactNeighborY="-24335">
        <dgm:presLayoutVars>
          <dgm:chMax val="0"/>
          <dgm:bulletEnabled val="1"/>
        </dgm:presLayoutVars>
      </dgm:prSet>
      <dgm:spPr/>
    </dgm:pt>
  </dgm:ptLst>
  <dgm:cxnLst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hardware parallelism within each core processor, known as instruction level parallelism</a:t>
          </a:r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a single application to execute in concurrent                   processes or threads across multiple cores</a:t>
          </a:r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Grand Central Dispatch (GCD)</a:t>
          </a:r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/>
            <a:t>Special System Processes</a:t>
          </a:r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printer spooler, event logger, and user-mode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executables (EXEs) and DLLs that provide the functionality users 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</dgm:pt>
  </dgm:ptLst>
  <dgm:cxnLst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6ED54C-0776-3D4C-B094-78DA1F0249B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EF924-ACCB-5E43-A8DF-2E7EEC653C6C}">
      <dgm:prSet phldrT="[Text]"/>
      <dgm:spPr/>
      <dgm:t>
        <a:bodyPr/>
        <a:lstStyle/>
        <a:p>
          <a:r>
            <a:rPr lang="en-US" dirty="0">
              <a:latin typeface="+mn-lt"/>
            </a:rPr>
            <a:t>chroot – UNIX or Linux command to make the root directory become something other than its default</a:t>
          </a:r>
          <a:endParaRPr lang="en-US" dirty="0"/>
        </a:p>
      </dgm:t>
    </dgm:pt>
    <dgm:pt modelId="{860925EF-4FD4-C942-B0A4-9301DA40A57C}" type="parTrans" cxnId="{5FEE8F7D-02F3-D243-8519-B4A3F6EB4690}">
      <dgm:prSet/>
      <dgm:spPr/>
      <dgm:t>
        <a:bodyPr/>
        <a:lstStyle/>
        <a:p>
          <a:endParaRPr lang="en-US"/>
        </a:p>
      </dgm:t>
    </dgm:pt>
    <dgm:pt modelId="{AB4F1B3D-937B-214B-913D-796F60A45BB2}" type="sibTrans" cxnId="{5FEE8F7D-02F3-D243-8519-B4A3F6EB4690}">
      <dgm:prSet/>
      <dgm:spPr/>
      <dgm:t>
        <a:bodyPr/>
        <a:lstStyle/>
        <a:p>
          <a:endParaRPr lang="en-US"/>
        </a:p>
      </dgm:t>
    </dgm:pt>
    <dgm:pt modelId="{B708F4D6-680E-BA48-B607-5F7AB55B40C4}">
      <dgm:prSet/>
      <dgm:spPr/>
      <dgm:t>
        <a:bodyPr/>
        <a:lstStyle/>
        <a:p>
          <a:r>
            <a:rPr lang="en-US" dirty="0">
              <a:latin typeface="+mn-lt"/>
            </a:rPr>
            <a:t>chcontext – allocates a new security context</a:t>
          </a:r>
        </a:p>
      </dgm:t>
    </dgm:pt>
    <dgm:pt modelId="{D5D91710-17B7-6E41-AB5D-9C79A13BB081}" type="parTrans" cxnId="{98E60444-276E-1141-ACC5-1C47919EECD0}">
      <dgm:prSet/>
      <dgm:spPr/>
      <dgm:t>
        <a:bodyPr/>
        <a:lstStyle/>
        <a:p>
          <a:endParaRPr lang="en-US"/>
        </a:p>
      </dgm:t>
    </dgm:pt>
    <dgm:pt modelId="{72F11FC6-ACB0-6F4D-8D3F-509BE7DB562A}" type="sibTrans" cxnId="{98E60444-276E-1141-ACC5-1C47919EECD0}">
      <dgm:prSet/>
      <dgm:spPr/>
      <dgm:t>
        <a:bodyPr/>
        <a:lstStyle/>
        <a:p>
          <a:endParaRPr lang="en-US"/>
        </a:p>
      </dgm:t>
    </dgm:pt>
    <dgm:pt modelId="{A46D117F-56C3-E442-B102-CAAF1BD942DE}">
      <dgm:prSet/>
      <dgm:spPr/>
      <dgm:t>
        <a:bodyPr/>
        <a:lstStyle/>
        <a:p>
          <a:r>
            <a:rPr lang="en-US" dirty="0">
              <a:latin typeface="+mn-lt"/>
            </a:rPr>
            <a:t>chbind – executes a command and locks the resulting process and its children into using a specific IP address</a:t>
          </a:r>
        </a:p>
      </dgm:t>
    </dgm:pt>
    <dgm:pt modelId="{D52641D1-41DF-1D43-A501-3470E4A14FE0}" type="parTrans" cxnId="{E8A2FFA0-8B4A-8040-8182-9F40DB049736}">
      <dgm:prSet/>
      <dgm:spPr/>
      <dgm:t>
        <a:bodyPr/>
        <a:lstStyle/>
        <a:p>
          <a:endParaRPr lang="en-US"/>
        </a:p>
      </dgm:t>
    </dgm:pt>
    <dgm:pt modelId="{B3B334A3-35FC-1445-80C1-6FC015385023}" type="sibTrans" cxnId="{E8A2FFA0-8B4A-8040-8182-9F40DB049736}">
      <dgm:prSet/>
      <dgm:spPr/>
      <dgm:t>
        <a:bodyPr/>
        <a:lstStyle/>
        <a:p>
          <a:endParaRPr lang="en-US"/>
        </a:p>
      </dgm:t>
    </dgm:pt>
    <dgm:pt modelId="{5980CF70-775D-1341-BA54-BF12AAAB39C1}">
      <dgm:prSet/>
      <dgm:spPr/>
      <dgm:t>
        <a:bodyPr/>
        <a:lstStyle/>
        <a:p>
          <a:r>
            <a:rPr lang="en-US" dirty="0">
              <a:latin typeface="+mn-lt"/>
            </a:rPr>
            <a:t>capabilities – a partitioning of the privileges available to a root user</a:t>
          </a:r>
        </a:p>
      </dgm:t>
    </dgm:pt>
    <dgm:pt modelId="{5BD60FF9-5EF6-514A-820D-31103D9FB3D5}" type="parTrans" cxnId="{147B6615-CBFE-0849-BB35-DE771DB7906D}">
      <dgm:prSet/>
      <dgm:spPr/>
      <dgm:t>
        <a:bodyPr/>
        <a:lstStyle/>
        <a:p>
          <a:endParaRPr lang="en-US"/>
        </a:p>
      </dgm:t>
    </dgm:pt>
    <dgm:pt modelId="{89C0F093-7922-4948-BA73-6C82C0BC6C2C}" type="sibTrans" cxnId="{147B6615-CBFE-0849-BB35-DE771DB7906D}">
      <dgm:prSet/>
      <dgm:spPr/>
      <dgm:t>
        <a:bodyPr/>
        <a:lstStyle/>
        <a:p>
          <a:endParaRPr lang="en-US"/>
        </a:p>
      </dgm:t>
    </dgm:pt>
    <dgm:pt modelId="{20E70E2F-FDE3-6E44-9C91-04479CBBAA72}" type="pres">
      <dgm:prSet presAssocID="{156ED54C-0776-3D4C-B094-78DA1F0249B7}" presName="matrix" presStyleCnt="0">
        <dgm:presLayoutVars>
          <dgm:chMax val="1"/>
          <dgm:dir/>
          <dgm:resizeHandles val="exact"/>
        </dgm:presLayoutVars>
      </dgm:prSet>
      <dgm:spPr/>
    </dgm:pt>
    <dgm:pt modelId="{95D8EEAF-75AF-6743-B7B8-B5AC0FE94F76}" type="pres">
      <dgm:prSet presAssocID="{156ED54C-0776-3D4C-B094-78DA1F0249B7}" presName="diamond" presStyleLbl="bgShp" presStyleIdx="0" presStyleCnt="1"/>
      <dgm:spPr>
        <a:solidFill>
          <a:schemeClr val="accent3">
            <a:lumMod val="75000"/>
          </a:schemeClr>
        </a:solidFill>
      </dgm:spPr>
    </dgm:pt>
    <dgm:pt modelId="{FFF60CD4-D485-F945-A60D-FBAD41C7946E}" type="pres">
      <dgm:prSet presAssocID="{156ED54C-0776-3D4C-B094-78DA1F0249B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0A4E62-8EC6-EA42-80F5-030E63D22F6C}" type="pres">
      <dgm:prSet presAssocID="{156ED54C-0776-3D4C-B094-78DA1F0249B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B58CB0-332E-8249-B3AD-58C19496FA61}" type="pres">
      <dgm:prSet presAssocID="{156ED54C-0776-3D4C-B094-78DA1F0249B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148916-71F2-434A-987A-A0292BA3ADEF}" type="pres">
      <dgm:prSet presAssocID="{156ED54C-0776-3D4C-B094-78DA1F0249B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7B6615-CBFE-0849-BB35-DE771DB7906D}" srcId="{156ED54C-0776-3D4C-B094-78DA1F0249B7}" destId="{5980CF70-775D-1341-BA54-BF12AAAB39C1}" srcOrd="3" destOrd="0" parTransId="{5BD60FF9-5EF6-514A-820D-31103D9FB3D5}" sibTransId="{89C0F093-7922-4948-BA73-6C82C0BC6C2C}"/>
    <dgm:cxn modelId="{98E60444-276E-1141-ACC5-1C47919EECD0}" srcId="{156ED54C-0776-3D4C-B094-78DA1F0249B7}" destId="{B708F4D6-680E-BA48-B607-5F7AB55B40C4}" srcOrd="1" destOrd="0" parTransId="{D5D91710-17B7-6E41-AB5D-9C79A13BB081}" sibTransId="{72F11FC6-ACB0-6F4D-8D3F-509BE7DB562A}"/>
    <dgm:cxn modelId="{E939554C-25B2-B741-A145-1937CD37E2DB}" type="presOf" srcId="{B708F4D6-680E-BA48-B607-5F7AB55B40C4}" destId="{9C0A4E62-8EC6-EA42-80F5-030E63D22F6C}" srcOrd="0" destOrd="0" presId="urn:microsoft.com/office/officeart/2005/8/layout/matrix3"/>
    <dgm:cxn modelId="{5FEE8F7D-02F3-D243-8519-B4A3F6EB4690}" srcId="{156ED54C-0776-3D4C-B094-78DA1F0249B7}" destId="{B6FEF924-ACCB-5E43-A8DF-2E7EEC653C6C}" srcOrd="0" destOrd="0" parTransId="{860925EF-4FD4-C942-B0A4-9301DA40A57C}" sibTransId="{AB4F1B3D-937B-214B-913D-796F60A45BB2}"/>
    <dgm:cxn modelId="{BD700783-7792-A945-9AC2-202B49A15613}" type="presOf" srcId="{5980CF70-775D-1341-BA54-BF12AAAB39C1}" destId="{A6148916-71F2-434A-987A-A0292BA3ADEF}" srcOrd="0" destOrd="0" presId="urn:microsoft.com/office/officeart/2005/8/layout/matrix3"/>
    <dgm:cxn modelId="{E8A2FFA0-8B4A-8040-8182-9F40DB049736}" srcId="{156ED54C-0776-3D4C-B094-78DA1F0249B7}" destId="{A46D117F-56C3-E442-B102-CAAF1BD942DE}" srcOrd="2" destOrd="0" parTransId="{D52641D1-41DF-1D43-A501-3470E4A14FE0}" sibTransId="{B3B334A3-35FC-1445-80C1-6FC015385023}"/>
    <dgm:cxn modelId="{E73DE3EE-4E1A-9647-8A97-D26FBFA853BD}" type="presOf" srcId="{A46D117F-56C3-E442-B102-CAAF1BD942DE}" destId="{ABB58CB0-332E-8249-B3AD-58C19496FA61}" srcOrd="0" destOrd="0" presId="urn:microsoft.com/office/officeart/2005/8/layout/matrix3"/>
    <dgm:cxn modelId="{392F76F7-5D51-8D41-A073-BE52F61A53F7}" type="presOf" srcId="{156ED54C-0776-3D4C-B094-78DA1F0249B7}" destId="{20E70E2F-FDE3-6E44-9C91-04479CBBAA72}" srcOrd="0" destOrd="0" presId="urn:microsoft.com/office/officeart/2005/8/layout/matrix3"/>
    <dgm:cxn modelId="{A1AA7AFF-A5F9-1644-A4B9-3C3B34498599}" type="presOf" srcId="{B6FEF924-ACCB-5E43-A8DF-2E7EEC653C6C}" destId="{FFF60CD4-D485-F945-A60D-FBAD41C7946E}" srcOrd="0" destOrd="0" presId="urn:microsoft.com/office/officeart/2005/8/layout/matrix3"/>
    <dgm:cxn modelId="{56F28840-206A-CB47-8B3F-B949B98B1639}" type="presParOf" srcId="{20E70E2F-FDE3-6E44-9C91-04479CBBAA72}" destId="{95D8EEAF-75AF-6743-B7B8-B5AC0FE94F76}" srcOrd="0" destOrd="0" presId="urn:microsoft.com/office/officeart/2005/8/layout/matrix3"/>
    <dgm:cxn modelId="{DDA8EAB1-5930-6348-BF3A-5AF5F958EDEC}" type="presParOf" srcId="{20E70E2F-FDE3-6E44-9C91-04479CBBAA72}" destId="{FFF60CD4-D485-F945-A60D-FBAD41C7946E}" srcOrd="1" destOrd="0" presId="urn:microsoft.com/office/officeart/2005/8/layout/matrix3"/>
    <dgm:cxn modelId="{96A4F73E-397B-2F40-A88F-C3EBB45FB074}" type="presParOf" srcId="{20E70E2F-FDE3-6E44-9C91-04479CBBAA72}" destId="{9C0A4E62-8EC6-EA42-80F5-030E63D22F6C}" srcOrd="2" destOrd="0" presId="urn:microsoft.com/office/officeart/2005/8/layout/matrix3"/>
    <dgm:cxn modelId="{2488EBAD-CFF6-DA47-97AF-8D32B26DDE34}" type="presParOf" srcId="{20E70E2F-FDE3-6E44-9C91-04479CBBAA72}" destId="{ABB58CB0-332E-8249-B3AD-58C19496FA61}" srcOrd="3" destOrd="0" presId="urn:microsoft.com/office/officeart/2005/8/layout/matrix3"/>
    <dgm:cxn modelId="{226DBD1D-7DA4-D048-8713-7FA536776AD7}" type="presParOf" srcId="{20E70E2F-FDE3-6E44-9C91-04479CBBAA72}" destId="{A6148916-71F2-434A-987A-A0292BA3AD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</dgm:pt>
  </dgm:ptLst>
  <dgm:cxnLst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/>
            <a:t>Special type of programming language used to provide instructions to the monitor</a:t>
          </a:r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>
              <a:solidFill>
                <a:schemeClr val="bg1"/>
              </a:solidFill>
            </a:rPr>
            <a:t>what compiler to use</a:t>
          </a:r>
        </a:p>
      </dgm:t>
    </dgm:pt>
    <dgm:pt modelId="{33026B69-F19C-AB4B-B55A-B76B2321851D}" type="parTrans" cxnId="{6AAF62DC-54EB-8043-BE9B-8C131EF093AC}">
      <dgm:prSet/>
      <dgm:spPr/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/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>
              <a:solidFill>
                <a:schemeClr val="bg1"/>
              </a:solidFill>
            </a:rPr>
            <a:t>what data to use</a:t>
          </a: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</dgm:pt>
    <dgm:pt modelId="{A5A3E6ED-4CCD-E54E-9A1B-DA75B953AAEA}" type="pres">
      <dgm:prSet presAssocID="{33026B69-F19C-AB4B-B55A-B76B2321851D}" presName="parTrans" presStyleLbl="sibTrans2D1" presStyleIdx="0" presStyleCnt="2"/>
      <dgm:spPr/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161882D6-7C8A-B249-8241-DD2C41894718}" type="pres">
      <dgm:prSet presAssocID="{AE47F88A-3955-A040-951A-26F708AF38AA}" presName="sibTrans" presStyleLbl="sibTrans2D1" presStyleIdx="1" presStyleCnt="2"/>
      <dgm:spPr/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/>
            <a:t>Memory protection for monitor</a:t>
          </a:r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/>
            <a:t>while the user program is executing, it must not alter the memory area containing the monitor</a:t>
          </a:r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/>
            <a:t>Timer</a:t>
          </a:r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/>
            <a:t>prevents a job from monopolizing the system</a:t>
          </a:r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/>
            <a:t>Privileged instructions</a:t>
          </a:r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/>
            <a:t>can only be executed by the monitor</a:t>
          </a:r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/>
            <a:t>Interrupts</a:t>
          </a:r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/>
            <a:t>gives OS more flexibility in controlling user programs</a:t>
          </a:r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/>
            <a:t>User Mode</a:t>
          </a:r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/>
            <a:t>user program executes in user mode </a:t>
          </a:r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/>
            <a:t>certain areas of memory are protected from user access</a:t>
          </a:r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/>
            <a:t>certain instructions may not be executed</a:t>
          </a:r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/>
            <a:t>Kernel Mode</a:t>
          </a:r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/>
            <a:t>monitor executes in kernel mode</a:t>
          </a:r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/>
            <a:t>privileged instructions may be executed</a:t>
          </a:r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/>
            <a:t>protected areas of memory may be accessed</a:t>
          </a:r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accent6"/>
        </a:solidFill>
      </dgm:spPr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/>
            <a:t>A </a:t>
          </a:r>
          <a:r>
            <a:rPr lang="en-US" sz="2600" i="1" dirty="0">
              <a:solidFill>
                <a:schemeClr val="accent1"/>
              </a:solidFill>
            </a:rPr>
            <a:t>process</a:t>
          </a:r>
          <a:r>
            <a:rPr lang="en-US" sz="2600" i="1" dirty="0"/>
            <a:t> </a:t>
          </a:r>
          <a:r>
            <a:rPr lang="en-US" sz="2600" dirty="0"/>
            <a:t>can be defined as:</a:t>
          </a:r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</dgm:pt>
    <dgm:pt modelId="{723B4B6B-62E8-DD4A-8861-DC96C6708683}" type="pres">
      <dgm:prSet presAssocID="{9C62BB11-5FF5-7445-973A-9CD6D2EC382F}" presName="textNode" presStyleLbl="bgShp" presStyleIdx="0" presStyleCnt="1"/>
      <dgm:spPr/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/>
            <a:t>multiprogramming batch operation</a:t>
          </a:r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15424"/>
          <a:ext cx="52578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objectives of an OS:</a:t>
          </a:r>
        </a:p>
      </dsp:txBody>
      <dsp:txXfrm>
        <a:off x="0" y="15424"/>
        <a:ext cx="5257800" cy="720000"/>
      </dsp:txXfrm>
    </dsp:sp>
    <dsp:sp modelId="{D90CF14F-E010-5649-9AC4-6BBF9E914CA0}">
      <dsp:nvSpPr>
        <dsp:cNvPr id="0" name=""/>
        <dsp:cNvSpPr/>
      </dsp:nvSpPr>
      <dsp:spPr>
        <a:xfrm>
          <a:off x="0" y="735425"/>
          <a:ext cx="5257800" cy="1509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Convenience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Efficiency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Ability to evolve</a:t>
          </a:r>
        </a:p>
      </dsp:txBody>
      <dsp:txXfrm>
        <a:off x="0" y="735425"/>
        <a:ext cx="5257800" cy="1509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isolation</a:t>
          </a:r>
        </a:p>
      </dsp:txBody>
      <dsp:txXfrm>
        <a:off x="804" y="0"/>
        <a:ext cx="1423764" cy="3022600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allocation and management</a:t>
          </a:r>
        </a:p>
      </dsp:txBody>
      <dsp:txXfrm>
        <a:off x="1663761" y="0"/>
        <a:ext cx="1423764" cy="3022600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 of modular programming</a:t>
          </a:r>
        </a:p>
      </dsp:txBody>
      <dsp:txXfrm>
        <a:off x="3326717" y="0"/>
        <a:ext cx="1423764" cy="3022600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and access control</a:t>
          </a:r>
        </a:p>
      </dsp:txBody>
      <dsp:txXfrm>
        <a:off x="4989674" y="0"/>
        <a:ext cx="1423764" cy="3022600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long-term storage</a:t>
          </a:r>
        </a:p>
      </dsp:txBody>
      <dsp:txXfrm>
        <a:off x="6652631" y="0"/>
        <a:ext cx="1423764" cy="3022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 issues</a:t>
          </a:r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authenticity</a:t>
          </a:r>
          <a:endParaRPr lang="en-US" sz="1600" kern="1200" dirty="0"/>
        </a:p>
      </dsp:txBody>
      <dsp:txXfrm>
        <a:off x="1449590" y="1579666"/>
        <a:ext cx="1112409" cy="10046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616065" y="202310"/>
          <a:ext cx="2517648" cy="2517648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fairness</a:t>
          </a:r>
        </a:p>
      </dsp:txBody>
      <dsp:txXfrm>
        <a:off x="3984886" y="666876"/>
        <a:ext cx="854202" cy="839216"/>
      </dsp:txXfrm>
    </dsp:sp>
    <dsp:sp modelId="{71C7C1E5-AC56-8D4C-B0F8-41E32D153D9D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differential responsiveness</a:t>
          </a:r>
        </a:p>
      </dsp:txBody>
      <dsp:txXfrm>
        <a:off x="3175642" y="1865757"/>
        <a:ext cx="1138936" cy="779272"/>
      </dsp:txXfrm>
    </dsp:sp>
    <dsp:sp modelId="{DB3E713C-5D2F-BA4F-A01C-1C230AC4E998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efficiency</a:t>
          </a:r>
        </a:p>
      </dsp:txBody>
      <dsp:txXfrm>
        <a:off x="2756034" y="771779"/>
        <a:ext cx="854202" cy="8392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4100"/>
          <a:ext cx="7620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Microkernel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Symmetric 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Distributed 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Object-oriented design</a:t>
          </a:r>
        </a:p>
      </dsp:txBody>
      <dsp:txXfrm>
        <a:off x="0" y="1294100"/>
        <a:ext cx="7620000" cy="2872800"/>
      </dsp:txXfrm>
    </dsp:sp>
    <dsp:sp modelId="{83794904-62F1-3248-BF0D-6CBE7893EADB}">
      <dsp:nvSpPr>
        <dsp:cNvPr id="0" name=""/>
        <dsp:cNvSpPr/>
      </dsp:nvSpPr>
      <dsp:spPr>
        <a:xfrm>
          <a:off x="76200" y="12954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Different approaches and design elements have been tried:</a:t>
          </a:r>
          <a:endParaRPr lang="en-US" sz="2200" kern="1200" dirty="0"/>
        </a:p>
      </dsp:txBody>
      <dsp:txXfrm>
        <a:off x="76200" y="1295403"/>
        <a:ext cx="7536262" cy="9420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 spaces</a:t>
          </a:r>
        </a:p>
      </dsp:txBody>
      <dsp:txXfrm>
        <a:off x="1128963" y="18"/>
        <a:ext cx="2071431" cy="1523962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interprocess communication (IPC)</a:t>
          </a:r>
        </a:p>
      </dsp:txBody>
      <dsp:txXfrm>
        <a:off x="2895602" y="18"/>
        <a:ext cx="2666995" cy="1523962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scheduling</a:t>
          </a:r>
        </a:p>
      </dsp:txBody>
      <dsp:txXfrm>
        <a:off x="5257805" y="18"/>
        <a:ext cx="2071431" cy="15239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simplifies implementation</a:t>
          </a:r>
        </a:p>
      </dsp:txBody>
      <dsp:txXfrm>
        <a:off x="670823" y="644"/>
        <a:ext cx="2603998" cy="154811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rgbClr val="CC66C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flexibility</a:t>
          </a:r>
        </a:p>
      </dsp:txBody>
      <dsp:txXfrm>
        <a:off x="2965200" y="644"/>
        <a:ext cx="2603998" cy="154811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well suited to a distributed environment</a:t>
          </a:r>
        </a:p>
      </dsp:txBody>
      <dsp:txXfrm>
        <a:off x="5259577" y="644"/>
        <a:ext cx="2603998" cy="15481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191939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Thread</a:t>
          </a:r>
        </a:p>
      </dsp:txBody>
      <dsp:txXfrm>
        <a:off x="0" y="191939"/>
        <a:ext cx="8229600" cy="527670"/>
      </dsp:txXfrm>
    </dsp:sp>
    <dsp:sp modelId="{B4FD0212-1D78-CE47-83E2-150D9E986556}">
      <dsp:nvSpPr>
        <dsp:cNvPr id="0" name=""/>
        <dsp:cNvSpPr/>
      </dsp:nvSpPr>
      <dsp:spPr>
        <a:xfrm>
          <a:off x="0" y="719609"/>
          <a:ext cx="82296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dispatchable unit of 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includes a processor context and its own data area to enable subroutine branching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executes sequentially and is interruptible</a:t>
          </a:r>
        </a:p>
      </dsp:txBody>
      <dsp:txXfrm>
        <a:off x="0" y="719609"/>
        <a:ext cx="8229600" cy="865260"/>
      </dsp:txXfrm>
    </dsp:sp>
    <dsp:sp modelId="{A7FA07F0-CADB-7B40-BA4A-D97041E1B80A}">
      <dsp:nvSpPr>
        <dsp:cNvPr id="0" name=""/>
        <dsp:cNvSpPr/>
      </dsp:nvSpPr>
      <dsp:spPr>
        <a:xfrm>
          <a:off x="0" y="1584870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 </a:t>
          </a:r>
        </a:p>
      </dsp:txBody>
      <dsp:txXfrm>
        <a:off x="0" y="1584870"/>
        <a:ext cx="8229600" cy="527670"/>
      </dsp:txXfrm>
    </dsp:sp>
    <dsp:sp modelId="{364D31BB-83A3-C745-980D-1D6C1545B46C}">
      <dsp:nvSpPr>
        <dsp:cNvPr id="0" name=""/>
        <dsp:cNvSpPr/>
      </dsp:nvSpPr>
      <dsp:spPr>
        <a:xfrm>
          <a:off x="0" y="2112540"/>
          <a:ext cx="8229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 collection of one or more threads and associated system resources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programmer has greater control over the modularity of the application and the timing of application related events</a:t>
          </a:r>
        </a:p>
      </dsp:txBody>
      <dsp:txXfrm>
        <a:off x="0" y="2112540"/>
        <a:ext cx="8229600" cy="8197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249107" y="892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892"/>
        <a:ext cx="2455664" cy="982265"/>
      </dsp:txXfrm>
    </dsp:sp>
    <dsp:sp modelId="{D1409364-D0A8-404B-A03C-74C180546E0E}">
      <dsp:nvSpPr>
        <dsp:cNvPr id="0" name=""/>
        <dsp:cNvSpPr/>
      </dsp:nvSpPr>
      <dsp:spPr>
        <a:xfrm>
          <a:off x="3385535" y="84385"/>
          <a:ext cx="4416781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sp:txBody>
      <dsp:txXfrm>
        <a:off x="3385535" y="84385"/>
        <a:ext cx="4416781" cy="815280"/>
      </dsp:txXfrm>
    </dsp:sp>
    <dsp:sp modelId="{6EE4EF73-36EE-7D42-A45F-E6E41F881006}">
      <dsp:nvSpPr>
        <dsp:cNvPr id="0" name=""/>
        <dsp:cNvSpPr/>
      </dsp:nvSpPr>
      <dsp:spPr>
        <a:xfrm>
          <a:off x="1249107" y="1120675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1120675"/>
        <a:ext cx="2455664" cy="982265"/>
      </dsp:txXfrm>
    </dsp:sp>
    <dsp:sp modelId="{65CA66AD-A686-A64E-B74D-33DC4C582B00}">
      <dsp:nvSpPr>
        <dsp:cNvPr id="0" name=""/>
        <dsp:cNvSpPr/>
      </dsp:nvSpPr>
      <dsp:spPr>
        <a:xfrm>
          <a:off x="3385535" y="1204168"/>
          <a:ext cx="4264385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failure of a single process does not halt the system</a:t>
          </a:r>
        </a:p>
      </dsp:txBody>
      <dsp:txXfrm>
        <a:off x="3385535" y="1204168"/>
        <a:ext cx="4264385" cy="815280"/>
      </dsp:txXfrm>
    </dsp:sp>
    <dsp:sp modelId="{8F9EA938-DC97-864B-99D0-4FC17442E668}">
      <dsp:nvSpPr>
        <dsp:cNvPr id="0" name=""/>
        <dsp:cNvSpPr/>
      </dsp:nvSpPr>
      <dsp:spPr>
        <a:xfrm>
          <a:off x="1249107" y="2240458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2240458"/>
        <a:ext cx="2455664" cy="982265"/>
      </dsp:txXfrm>
    </dsp:sp>
    <dsp:sp modelId="{8F69CEFB-EA93-B34B-B0E2-B6DC3736F014}">
      <dsp:nvSpPr>
        <dsp:cNvPr id="0" name=""/>
        <dsp:cNvSpPr/>
      </dsp:nvSpPr>
      <dsp:spPr>
        <a:xfrm>
          <a:off x="3385535" y="2323951"/>
          <a:ext cx="405212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performance of a system can be enhanced by adding an additional processor</a:t>
          </a:r>
        </a:p>
      </dsp:txBody>
      <dsp:txXfrm>
        <a:off x="3385535" y="2323951"/>
        <a:ext cx="4052127" cy="815280"/>
      </dsp:txXfrm>
    </dsp:sp>
    <dsp:sp modelId="{875511A4-5AA0-AD4B-9347-384E886407FB}">
      <dsp:nvSpPr>
        <dsp:cNvPr id="0" name=""/>
        <dsp:cNvSpPr/>
      </dsp:nvSpPr>
      <dsp:spPr>
        <a:xfrm>
          <a:off x="1249107" y="3360241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3360241"/>
        <a:ext cx="2455664" cy="982265"/>
      </dsp:txXfrm>
    </dsp:sp>
    <dsp:sp modelId="{C6ADD55F-E00F-2644-A5F1-6B69A1D16E1D}">
      <dsp:nvSpPr>
        <dsp:cNvPr id="0" name=""/>
        <dsp:cNvSpPr/>
      </dsp:nvSpPr>
      <dsp:spPr>
        <a:xfrm>
          <a:off x="3385535" y="3443733"/>
          <a:ext cx="450935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sp:txBody>
      <dsp:txXfrm>
        <a:off x="3385535" y="3443733"/>
        <a:ext cx="4509357" cy="8152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83D3-7EBE-064E-A9BC-AB5E76EAF85B}">
      <dsp:nvSpPr>
        <dsp:cNvPr id="0" name=""/>
        <dsp:cNvSpPr/>
      </dsp:nvSpPr>
      <dsp:spPr>
        <a:xfrm>
          <a:off x="0" y="166979"/>
          <a:ext cx="838200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machine on which it executes consists of the virtual memory space assigned to the process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processor registers it may use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user-level machine instructions it may execute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system calls it may invoke for I/O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 defines the machine as seen by a process</a:t>
          </a:r>
        </a:p>
      </dsp:txBody>
      <dsp:txXfrm>
        <a:off x="0" y="166979"/>
        <a:ext cx="8382000" cy="1786050"/>
      </dsp:txXfrm>
    </dsp:sp>
    <dsp:sp modelId="{278722EE-DE0F-1C43-BE37-22361C80A440}">
      <dsp:nvSpPr>
        <dsp:cNvPr id="0" name=""/>
        <dsp:cNvSpPr/>
      </dsp:nvSpPr>
      <dsp:spPr>
        <a:xfrm>
          <a:off x="419100" y="34139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perspective:</a:t>
          </a:r>
        </a:p>
      </dsp:txBody>
      <dsp:txXfrm>
        <a:off x="419100" y="34139"/>
        <a:ext cx="5867400" cy="265680"/>
      </dsp:txXfrm>
    </dsp:sp>
    <dsp:sp modelId="{25C96EFC-8FC4-F147-8117-2F76BD8C0CAA}">
      <dsp:nvSpPr>
        <dsp:cNvPr id="0" name=""/>
        <dsp:cNvSpPr/>
      </dsp:nvSpPr>
      <dsp:spPr>
        <a:xfrm>
          <a:off x="0" y="2134470"/>
          <a:ext cx="83820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machine characteristics are specified by high-level language capabilities and OS system library calls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API defines the machine for an application</a:t>
          </a:r>
        </a:p>
      </dsp:txBody>
      <dsp:txXfrm>
        <a:off x="0" y="2134470"/>
        <a:ext cx="8382000" cy="1020600"/>
      </dsp:txXfrm>
    </dsp:sp>
    <dsp:sp modelId="{6AE78AF1-1D52-CC45-9BC5-08326F4DEC38}">
      <dsp:nvSpPr>
        <dsp:cNvPr id="0" name=""/>
        <dsp:cNvSpPr/>
      </dsp:nvSpPr>
      <dsp:spPr>
        <a:xfrm>
          <a:off x="419100" y="2001630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perspective:</a:t>
          </a:r>
        </a:p>
      </dsp:txBody>
      <dsp:txXfrm>
        <a:off x="419100" y="2001630"/>
        <a:ext cx="5867400" cy="265680"/>
      </dsp:txXfrm>
    </dsp:sp>
    <dsp:sp modelId="{0280107A-372B-834A-B0E9-04EA4E90D1BB}">
      <dsp:nvSpPr>
        <dsp:cNvPr id="0" name=""/>
        <dsp:cNvSpPr/>
      </dsp:nvSpPr>
      <dsp:spPr>
        <a:xfrm>
          <a:off x="0" y="3336510"/>
          <a:ext cx="8382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processes share a file system and other I/O resources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allocates real memory and I/O resources to the processes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ISA provides the interface between the system and machine</a:t>
          </a:r>
        </a:p>
      </dsp:txBody>
      <dsp:txXfrm>
        <a:off x="0" y="3336510"/>
        <a:ext cx="8382000" cy="1048950"/>
      </dsp:txXfrm>
    </dsp:sp>
    <dsp:sp modelId="{87952797-A04E-8949-879E-22CD6721920D}">
      <dsp:nvSpPr>
        <dsp:cNvPr id="0" name=""/>
        <dsp:cNvSpPr/>
      </dsp:nvSpPr>
      <dsp:spPr>
        <a:xfrm>
          <a:off x="419100" y="3203670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OS perspective:</a:t>
          </a:r>
        </a:p>
      </dsp:txBody>
      <dsp:txXfrm>
        <a:off x="419100" y="3203670"/>
        <a:ext cx="5867400" cy="265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Simultaneous concurrent processes or threads</a:t>
          </a:r>
          <a:endParaRPr lang="en-US" sz="1600" kern="1200" dirty="0"/>
        </a:p>
      </dsp:txBody>
      <dsp:txXfrm>
        <a:off x="0" y="1305386"/>
        <a:ext cx="1522556" cy="895288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kernel routines need to be reentrant to allow several processors to execute the same kernel code simultaneously</a:t>
          </a:r>
        </a:p>
      </dsp:txBody>
      <dsp:txXfrm>
        <a:off x="309601" y="2277291"/>
        <a:ext cx="1450453" cy="2083164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Scheduling</a:t>
          </a:r>
          <a:endParaRPr lang="en-US" sz="1600" kern="1200" dirty="0"/>
        </a:p>
      </dsp:txBody>
      <dsp:txXfrm>
        <a:off x="1748279" y="1278344"/>
        <a:ext cx="1095466" cy="414635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any processor may perform scheduling, which complicates the task of enforcing a scheduling policy</a:t>
          </a:r>
        </a:p>
      </dsp:txBody>
      <dsp:txXfrm>
        <a:off x="1967373" y="1796638"/>
        <a:ext cx="1301954" cy="2253989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Synchronization</a:t>
          </a:r>
          <a:endParaRPr lang="en-US" sz="1600" kern="1200" dirty="0"/>
        </a:p>
      </dsp:txBody>
      <dsp:txXfrm>
        <a:off x="3476645" y="1278344"/>
        <a:ext cx="1564103" cy="554906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multiple active processes having potential access to shared address spaces or shared I/O resources, care must be taken to provide effective synchronization</a:t>
          </a:r>
        </a:p>
      </dsp:txBody>
      <dsp:txXfrm>
        <a:off x="3789465" y="1936909"/>
        <a:ext cx="1590500" cy="2326700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Memory management</a:t>
          </a:r>
          <a:endParaRPr lang="en-US" sz="1600" kern="1200" dirty="0"/>
        </a:p>
      </dsp:txBody>
      <dsp:txXfrm>
        <a:off x="5298790" y="1278344"/>
        <a:ext cx="1442465" cy="550328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reuse of physical pages is the biggest problem of concern</a:t>
          </a:r>
        </a:p>
      </dsp:txBody>
      <dsp:txXfrm>
        <a:off x="5587283" y="1932331"/>
        <a:ext cx="1151531" cy="1440728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Reliability and fault tolerance</a:t>
          </a:r>
          <a:endParaRPr lang="en-US" sz="1600" kern="1200" dirty="0"/>
        </a:p>
      </dsp:txBody>
      <dsp:txXfrm>
        <a:off x="6948574" y="1278344"/>
        <a:ext cx="1159187" cy="810843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OS should provide graceful degradation in the face of processor failure</a:t>
          </a:r>
        </a:p>
      </dsp:txBody>
      <dsp:txXfrm>
        <a:off x="6934171" y="2390930"/>
        <a:ext cx="1348897" cy="1791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76206" y="351"/>
          <a:ext cx="2438430" cy="585123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 upgrades</a:t>
          </a:r>
        </a:p>
      </dsp:txBody>
      <dsp:txXfrm>
        <a:off x="76206" y="351"/>
        <a:ext cx="2438430" cy="585123"/>
      </dsp:txXfrm>
    </dsp:sp>
    <dsp:sp modelId="{06E7AF27-17CB-6C41-9B00-422CDBA69BDA}">
      <dsp:nvSpPr>
        <dsp:cNvPr id="0" name=""/>
        <dsp:cNvSpPr/>
      </dsp:nvSpPr>
      <dsp:spPr>
        <a:xfrm>
          <a:off x="1066761" y="682339"/>
          <a:ext cx="2743172" cy="624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types of hardware</a:t>
          </a:r>
        </a:p>
      </dsp:txBody>
      <dsp:txXfrm>
        <a:off x="1066761" y="682339"/>
        <a:ext cx="2743172" cy="624353"/>
      </dsp:txXfrm>
    </dsp:sp>
    <dsp:sp modelId="{54C39DF2-6921-BB4E-8411-E1AA720107FC}">
      <dsp:nvSpPr>
        <dsp:cNvPr id="0" name=""/>
        <dsp:cNvSpPr/>
      </dsp:nvSpPr>
      <dsp:spPr>
        <a:xfrm>
          <a:off x="2743172" y="1345669"/>
          <a:ext cx="1676369" cy="559331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services</a:t>
          </a:r>
        </a:p>
      </dsp:txBody>
      <dsp:txXfrm>
        <a:off x="2743172" y="1345669"/>
        <a:ext cx="1676369" cy="559331"/>
      </dsp:txXfrm>
    </dsp:sp>
    <dsp:sp modelId="{87EED797-7526-BB4E-8C40-6D097D0CBF95}">
      <dsp:nvSpPr>
        <dsp:cNvPr id="0" name=""/>
        <dsp:cNvSpPr/>
      </dsp:nvSpPr>
      <dsp:spPr>
        <a:xfrm>
          <a:off x="4114841" y="2007131"/>
          <a:ext cx="1219215" cy="479056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Fixes</a:t>
          </a:r>
        </a:p>
      </dsp:txBody>
      <dsp:txXfrm>
        <a:off x="4114841" y="2007131"/>
        <a:ext cx="1219215" cy="4790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hardware parallelism within each core processor, known as instruction level parallelism</a:t>
          </a:r>
        </a:p>
      </dsp:txBody>
      <dsp:txXfrm>
        <a:off x="2743199" y="408582"/>
        <a:ext cx="2641600" cy="962025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for multiprogramming and multithreaded execution within each processor</a:t>
          </a:r>
        </a:p>
      </dsp:txBody>
      <dsp:txXfrm>
        <a:off x="2743199" y="1490860"/>
        <a:ext cx="2641600" cy="962025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for a single application to execute in concurrent                   processes or threads across multiple cores</a:t>
          </a:r>
        </a:p>
      </dsp:txBody>
      <dsp:txXfrm>
        <a:off x="2743199" y="2573139"/>
        <a:ext cx="2641600" cy="962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16780"/>
          <a:ext cx="8077200" cy="691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Grand Central Dispatch (GCD)</a:t>
          </a:r>
        </a:p>
      </dsp:txBody>
      <dsp:txXfrm>
        <a:off x="0" y="116780"/>
        <a:ext cx="8077200" cy="691200"/>
      </dsp:txXfrm>
    </dsp:sp>
    <dsp:sp modelId="{C4E7449B-DB6D-5C4E-8BE9-0CBFAC0E778B}">
      <dsp:nvSpPr>
        <dsp:cNvPr id="0" name=""/>
        <dsp:cNvSpPr/>
      </dsp:nvSpPr>
      <dsp:spPr>
        <a:xfrm>
          <a:off x="0" y="807980"/>
          <a:ext cx="8077200" cy="2174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implemented in Mac Os X 10.6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helps a developer once something has been identified that can be split off into a separate task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thread pool mechanism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allows anonymous functions as a way of specifying tasks</a:t>
          </a:r>
        </a:p>
      </dsp:txBody>
      <dsp:txXfrm>
        <a:off x="0" y="807980"/>
        <a:ext cx="8077200" cy="21740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user-mode services needed to manage the system</a:t>
          </a:r>
        </a:p>
      </dsp:txBody>
      <dsp:txXfrm rot="-5400000">
        <a:off x="2962656" y="119947"/>
        <a:ext cx="5233753" cy="61353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Special System Processes</a:t>
          </a:r>
        </a:p>
      </dsp:txBody>
      <dsp:txXfrm>
        <a:off x="41488" y="43255"/>
        <a:ext cx="2879680" cy="766919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printer spooler, event logger, and user-mode components that cooperate with device drivers, and various network services</a:t>
          </a:r>
        </a:p>
      </dsp:txBody>
      <dsp:txXfrm rot="-5400000">
        <a:off x="2962656" y="1012337"/>
        <a:ext cx="5233753" cy="61353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 Processes</a:t>
          </a:r>
        </a:p>
      </dsp:txBody>
      <dsp:txXfrm>
        <a:off x="41488" y="935645"/>
        <a:ext cx="2879680" cy="766919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different OS personalities (environments)</a:t>
          </a:r>
        </a:p>
      </dsp:txBody>
      <dsp:txXfrm rot="-5400000">
        <a:off x="2962656" y="1904728"/>
        <a:ext cx="5233753" cy="61353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Environment Subsystems</a:t>
          </a:r>
        </a:p>
      </dsp:txBody>
      <dsp:txXfrm>
        <a:off x="41488" y="1828035"/>
        <a:ext cx="2879680" cy="766919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executables (EXEs) and DLLs that provide the functionality users run to make use of the system</a:t>
          </a:r>
        </a:p>
      </dsp:txBody>
      <dsp:txXfrm rot="-5400000">
        <a:off x="2962656" y="2797118"/>
        <a:ext cx="5233753" cy="61353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Applications</a:t>
          </a:r>
        </a:p>
      </dsp:txBody>
      <dsp:txXfrm>
        <a:off x="41488" y="2720425"/>
        <a:ext cx="2879680" cy="7669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Encapsulation</a:t>
          </a:r>
          <a:endParaRPr lang="en-US" sz="1800" kern="1200" dirty="0"/>
        </a:p>
      </dsp:txBody>
      <dsp:txXfrm>
        <a:off x="2519" y="2221006"/>
        <a:ext cx="2480706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Object class and instance</a:t>
          </a:r>
        </a:p>
      </dsp:txBody>
      <dsp:txXfrm>
        <a:off x="2292298" y="2310544"/>
        <a:ext cx="1909278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Inheritance</a:t>
          </a:r>
        </a:p>
      </dsp:txBody>
      <dsp:txXfrm>
        <a:off x="4010649" y="2310544"/>
        <a:ext cx="2159356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Polymorphism</a:t>
          </a:r>
        </a:p>
      </dsp:txBody>
      <dsp:txXfrm>
        <a:off x="5979077" y="2310544"/>
        <a:ext cx="2400402" cy="7637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8EEAF-75AF-6743-B7B8-B5AC0FE94F76}">
      <dsp:nvSpPr>
        <dsp:cNvPr id="0" name=""/>
        <dsp:cNvSpPr/>
      </dsp:nvSpPr>
      <dsp:spPr>
        <a:xfrm>
          <a:off x="825500" y="0"/>
          <a:ext cx="4445000" cy="4445000"/>
        </a:xfrm>
        <a:prstGeom prst="diamond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F60CD4-D485-F945-A60D-FBAD41C7946E}">
      <dsp:nvSpPr>
        <dsp:cNvPr id="0" name=""/>
        <dsp:cNvSpPr/>
      </dsp:nvSpPr>
      <dsp:spPr>
        <a:xfrm>
          <a:off x="1247774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chroot – UNIX or Linux command to make the root directory become something other than its default</a:t>
          </a:r>
          <a:endParaRPr lang="en-US" sz="1500" kern="1200" dirty="0"/>
        </a:p>
      </dsp:txBody>
      <dsp:txXfrm>
        <a:off x="1247774" y="422274"/>
        <a:ext cx="1733550" cy="1733550"/>
      </dsp:txXfrm>
    </dsp:sp>
    <dsp:sp modelId="{9C0A4E62-8EC6-EA42-80F5-030E63D22F6C}">
      <dsp:nvSpPr>
        <dsp:cNvPr id="0" name=""/>
        <dsp:cNvSpPr/>
      </dsp:nvSpPr>
      <dsp:spPr>
        <a:xfrm>
          <a:off x="3114675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chcontext – allocates a new security context</a:t>
          </a:r>
        </a:p>
      </dsp:txBody>
      <dsp:txXfrm>
        <a:off x="3114675" y="422274"/>
        <a:ext cx="1733550" cy="1733550"/>
      </dsp:txXfrm>
    </dsp:sp>
    <dsp:sp modelId="{ABB58CB0-332E-8249-B3AD-58C19496FA61}">
      <dsp:nvSpPr>
        <dsp:cNvPr id="0" name=""/>
        <dsp:cNvSpPr/>
      </dsp:nvSpPr>
      <dsp:spPr>
        <a:xfrm>
          <a:off x="1247774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chbind – executes a command and locks the resulting process and its children into using a specific IP address</a:t>
          </a:r>
        </a:p>
      </dsp:txBody>
      <dsp:txXfrm>
        <a:off x="1247774" y="2289175"/>
        <a:ext cx="1733550" cy="1733550"/>
      </dsp:txXfrm>
    </dsp:sp>
    <dsp:sp modelId="{A6148916-71F2-434A-987A-A0292BA3ADEF}">
      <dsp:nvSpPr>
        <dsp:cNvPr id="0" name=""/>
        <dsp:cNvSpPr/>
      </dsp:nvSpPr>
      <dsp:spPr>
        <a:xfrm>
          <a:off x="3114675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capabilities – a partitioning of the privileges available to a root user</a:t>
          </a:r>
        </a:p>
      </dsp:txBody>
      <dsp:txXfrm>
        <a:off x="3114675" y="2289175"/>
        <a:ext cx="1733550" cy="173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Special type of programming language used to provide instructions to the monitor</a:t>
          </a:r>
        </a:p>
      </dsp:txBody>
      <dsp:txXfrm>
        <a:off x="1863161" y="1781"/>
        <a:ext cx="4147676" cy="103691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what compiler to use</a:t>
          </a:r>
        </a:p>
      </dsp:txBody>
      <dsp:txXfrm>
        <a:off x="1863161" y="1401621"/>
        <a:ext cx="4147676" cy="103691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what data to use</a:t>
          </a:r>
        </a:p>
      </dsp:txBody>
      <dsp:txXfrm>
        <a:off x="1863161" y="2801462"/>
        <a:ext cx="4147676" cy="1036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293639"/>
          <a:ext cx="8153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while the user program is executing, it must not alter the memory area containing the monitor</a:t>
          </a:r>
        </a:p>
      </dsp:txBody>
      <dsp:txXfrm>
        <a:off x="0" y="293639"/>
        <a:ext cx="8153400" cy="907200"/>
      </dsp:txXfrm>
    </dsp:sp>
    <dsp:sp modelId="{149ADC22-A787-BD43-AE53-1E5F9F0EF60D}">
      <dsp:nvSpPr>
        <dsp:cNvPr id="0" name=""/>
        <dsp:cNvSpPr/>
      </dsp:nvSpPr>
      <dsp:spPr>
        <a:xfrm>
          <a:off x="407670" y="5747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protection for monitor</a:t>
          </a:r>
        </a:p>
      </dsp:txBody>
      <dsp:txXfrm>
        <a:off x="407670" y="57479"/>
        <a:ext cx="5707380" cy="472320"/>
      </dsp:txXfrm>
    </dsp:sp>
    <dsp:sp modelId="{C121F52B-3C08-654C-83AE-2EAF2AB55D38}">
      <dsp:nvSpPr>
        <dsp:cNvPr id="0" name=""/>
        <dsp:cNvSpPr/>
      </dsp:nvSpPr>
      <dsp:spPr>
        <a:xfrm>
          <a:off x="0" y="152339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prevents a job from monopolizing the system</a:t>
          </a:r>
        </a:p>
      </dsp:txBody>
      <dsp:txXfrm>
        <a:off x="0" y="1523399"/>
        <a:ext cx="8153400" cy="680400"/>
      </dsp:txXfrm>
    </dsp:sp>
    <dsp:sp modelId="{EFED6759-161A-0247-881A-8697555D7731}">
      <dsp:nvSpPr>
        <dsp:cNvPr id="0" name=""/>
        <dsp:cNvSpPr/>
      </dsp:nvSpPr>
      <dsp:spPr>
        <a:xfrm>
          <a:off x="407670" y="128723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Timer</a:t>
          </a:r>
        </a:p>
      </dsp:txBody>
      <dsp:txXfrm>
        <a:off x="407670" y="1287239"/>
        <a:ext cx="5707380" cy="472320"/>
      </dsp:txXfrm>
    </dsp:sp>
    <dsp:sp modelId="{5DD7CB04-61EF-8749-9728-DC4AEA3DB611}">
      <dsp:nvSpPr>
        <dsp:cNvPr id="0" name=""/>
        <dsp:cNvSpPr/>
      </dsp:nvSpPr>
      <dsp:spPr>
        <a:xfrm>
          <a:off x="0" y="252635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only be executed by the monitor</a:t>
          </a:r>
        </a:p>
      </dsp:txBody>
      <dsp:txXfrm>
        <a:off x="0" y="2526359"/>
        <a:ext cx="8153400" cy="680400"/>
      </dsp:txXfrm>
    </dsp:sp>
    <dsp:sp modelId="{F1A4EEB2-F42C-DC47-9AAD-66A3C8EDB4FF}">
      <dsp:nvSpPr>
        <dsp:cNvPr id="0" name=""/>
        <dsp:cNvSpPr/>
      </dsp:nvSpPr>
      <dsp:spPr>
        <a:xfrm>
          <a:off x="407670" y="229019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Privileged instructions</a:t>
          </a:r>
        </a:p>
      </dsp:txBody>
      <dsp:txXfrm>
        <a:off x="407670" y="2290199"/>
        <a:ext cx="5707380" cy="472320"/>
      </dsp:txXfrm>
    </dsp:sp>
    <dsp:sp modelId="{7A96011C-FD4C-4E48-A721-EBACBA9C917E}">
      <dsp:nvSpPr>
        <dsp:cNvPr id="0" name=""/>
        <dsp:cNvSpPr/>
      </dsp:nvSpPr>
      <dsp:spPr>
        <a:xfrm>
          <a:off x="0" y="3529320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gives OS more flexibility in controlling user programs</a:t>
          </a:r>
        </a:p>
      </dsp:txBody>
      <dsp:txXfrm>
        <a:off x="0" y="3529320"/>
        <a:ext cx="8153400" cy="680400"/>
      </dsp:txXfrm>
    </dsp:sp>
    <dsp:sp modelId="{80D85195-02CD-764C-97FD-8C9D668486D7}">
      <dsp:nvSpPr>
        <dsp:cNvPr id="0" name=""/>
        <dsp:cNvSpPr/>
      </dsp:nvSpPr>
      <dsp:spPr>
        <a:xfrm>
          <a:off x="407670" y="32931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Interrupts</a:t>
          </a:r>
        </a:p>
      </dsp:txBody>
      <dsp:txXfrm>
        <a:off x="407670" y="3293159"/>
        <a:ext cx="5707380" cy="472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program executes in user mode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areas of memory are protected from user access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instructions may not be executed</a:t>
          </a:r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monitor executes in 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privileged instructions may be executed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protected areas of memory may be accessed</a:t>
          </a:r>
        </a:p>
      </dsp:txBody>
      <dsp:txXfrm rot="5400000">
        <a:off x="4184427" y="853439"/>
        <a:ext cx="3888730" cy="256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350870" y="0"/>
          <a:ext cx="2313432" cy="2717800"/>
        </a:xfrm>
        <a:prstGeom prst="upArrow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2733705" y="0"/>
          <a:ext cx="3925824" cy="27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Major advances in development include: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/>
            <a:t>Processes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Memory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Information protection and security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Scheduling and resource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System structure</a:t>
          </a:r>
        </a:p>
      </dsp:txBody>
      <dsp:txXfrm>
        <a:off x="2733705" y="0"/>
        <a:ext cx="3925824" cy="2717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</a:t>
          </a:r>
          <a:r>
            <a:rPr lang="en-US" sz="2600" i="1" kern="1200" dirty="0">
              <a:solidFill>
                <a:schemeClr val="accent1"/>
              </a:solidFill>
            </a:rPr>
            <a:t>process</a:t>
          </a:r>
          <a:r>
            <a:rPr lang="en-US" sz="2600" i="1" kern="1200" dirty="0"/>
            <a:t> </a:t>
          </a:r>
          <a:r>
            <a:rPr lang="en-US" sz="2600" kern="1200" dirty="0"/>
            <a:t>can be defined as:</a:t>
          </a:r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 program in execution</a:t>
          </a:r>
        </a:p>
      </dsp:txBody>
      <dsp:txXfrm>
        <a:off x="685790" y="990600"/>
        <a:ext cx="6172218" cy="421958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an instance of a running program</a:t>
          </a:r>
        </a:p>
      </dsp:txBody>
      <dsp:txXfrm>
        <a:off x="609612" y="1371600"/>
        <a:ext cx="6324574" cy="489481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04809" y="1852077"/>
        <a:ext cx="6934181" cy="583302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" y="2438400"/>
        <a:ext cx="7543788" cy="571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192619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processor is switched among the various programs residing in main memory</a:t>
          </a:r>
        </a:p>
      </dsp:txBody>
      <dsp:txXfrm>
        <a:off x="0" y="192619"/>
        <a:ext cx="8382000" cy="866250"/>
      </dsp:txXfrm>
    </dsp:sp>
    <dsp:sp modelId="{82E57853-70E3-7A46-AADA-BF7731AC4DC4}">
      <dsp:nvSpPr>
        <dsp:cNvPr id="0" name=""/>
        <dsp:cNvSpPr/>
      </dsp:nvSpPr>
      <dsp:spPr>
        <a:xfrm>
          <a:off x="419100" y="3025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multiprogramming batch operation</a:t>
          </a:r>
        </a:p>
      </dsp:txBody>
      <dsp:txXfrm>
        <a:off x="419100" y="30259"/>
        <a:ext cx="5867400" cy="324720"/>
      </dsp:txXfrm>
    </dsp:sp>
    <dsp:sp modelId="{B1F670F3-D264-4046-87DC-A6F828D90574}">
      <dsp:nvSpPr>
        <dsp:cNvPr id="0" name=""/>
        <dsp:cNvSpPr/>
      </dsp:nvSpPr>
      <dsp:spPr>
        <a:xfrm>
          <a:off x="0" y="1280630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 responsive to the individual user but be able to support many users simultaneously</a:t>
          </a:r>
        </a:p>
      </dsp:txBody>
      <dsp:txXfrm>
        <a:off x="0" y="1280630"/>
        <a:ext cx="8382000" cy="866250"/>
      </dsp:txXfrm>
    </dsp:sp>
    <dsp:sp modelId="{AEF5B4F8-0BEB-CA45-966A-7A4B1541DFC8}">
      <dsp:nvSpPr>
        <dsp:cNvPr id="0" name=""/>
        <dsp:cNvSpPr/>
      </dsp:nvSpPr>
      <dsp:spPr>
        <a:xfrm>
          <a:off x="419100" y="111826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sharing</a:t>
          </a:r>
        </a:p>
      </dsp:txBody>
      <dsp:txXfrm>
        <a:off x="419100" y="1118269"/>
        <a:ext cx="5867400" cy="324720"/>
      </dsp:txXfrm>
    </dsp:sp>
    <dsp:sp modelId="{01E9E69B-17E4-D64F-8AF9-CCFECEFBC5CA}">
      <dsp:nvSpPr>
        <dsp:cNvPr id="0" name=""/>
        <dsp:cNvSpPr/>
      </dsp:nvSpPr>
      <dsp:spPr>
        <a:xfrm>
          <a:off x="0" y="2368640"/>
          <a:ext cx="83820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number of users are entering queries or updates against a database</a:t>
          </a:r>
        </a:p>
      </dsp:txBody>
      <dsp:txXfrm>
        <a:off x="0" y="2368640"/>
        <a:ext cx="8382000" cy="623700"/>
      </dsp:txXfrm>
    </dsp:sp>
    <dsp:sp modelId="{BC73B10D-3B03-D548-9EEA-CA43DC155C9C}">
      <dsp:nvSpPr>
        <dsp:cNvPr id="0" name=""/>
        <dsp:cNvSpPr/>
      </dsp:nvSpPr>
      <dsp:spPr>
        <a:xfrm>
          <a:off x="419100" y="2206280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real-time transaction systems</a:t>
          </a:r>
        </a:p>
      </dsp:txBody>
      <dsp:txXfrm>
        <a:off x="419100" y="2206280"/>
        <a:ext cx="5867400" cy="32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7/e, by William Stallings, Chapter 2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1 Subsequent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line-at-a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 attempting to understand the key requirements for an OS and the significance of the major features of a contemporary OS, it is useful to consider how operating systems have evolved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our study of operating systems (OSs) with a brief history. This history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interesting and also serves the purpose of providing an overview of OS principles.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section examines the objectives and functions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look at how operating systems have evolved from primitive batch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sophisticated multitasking, multiuser systems. The remainder of the chapter looks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history and general characteristics of the two operating systems that serve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throughout this book. All of the material in this chapter is covered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depth later in the book.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In general terms, there are four main causes of such errors:</a:t>
            </a:r>
          </a:p>
          <a:p>
            <a:pPr lvl="0"/>
            <a:r>
              <a:rPr lang="en-NZ" b="1" dirty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There must be some sort of mutual exclusion mechanism that permits only one routine at a time to perform an update against the file.</a:t>
            </a:r>
          </a:p>
          <a:p>
            <a:endParaRPr lang="en-NZ" dirty="0"/>
          </a:p>
          <a:p>
            <a:r>
              <a:rPr lang="en-NZ" b="1" dirty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We can think of a process as consisting of three components:</a:t>
            </a:r>
          </a:p>
          <a:p>
            <a:pPr lvl="1"/>
            <a:r>
              <a:rPr lang="en-NZ" dirty="0"/>
              <a:t>• An executable program</a:t>
            </a:r>
          </a:p>
          <a:p>
            <a:pPr lvl="1"/>
            <a:r>
              <a:rPr lang="en-NZ" dirty="0"/>
              <a:t>• The associated data needed by the program (variables, work space, buffers, etc.)</a:t>
            </a:r>
          </a:p>
          <a:p>
            <a:pPr lvl="1"/>
            <a:r>
              <a:rPr lang="en-NZ" dirty="0"/>
              <a:t>• The execution context of the program</a:t>
            </a:r>
          </a:p>
          <a:p>
            <a:pPr lvl="1"/>
            <a:endParaRPr lang="en-NZ" dirty="0"/>
          </a:p>
          <a:p>
            <a:r>
              <a:rPr lang="en-NZ" dirty="0"/>
              <a:t>This last element is essential.</a:t>
            </a:r>
          </a:p>
          <a:p>
            <a:endParaRPr lang="en-NZ" dirty="0"/>
          </a:p>
          <a:p>
            <a:r>
              <a:rPr lang="en-NZ" dirty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context includes all of the information that the OS needs to manage the process and that the processor needs to execute the process properly</a:t>
            </a:r>
            <a:r>
              <a:rPr lang="en-NZ" baseline="0" dirty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as a User/Computer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/>
          </a:p>
          <a:p>
            <a:r>
              <a:rPr lang="en-NZ" dirty="0"/>
              <a:t>Any resource allocation and scheduling policy must consider three factors:</a:t>
            </a:r>
          </a:p>
          <a:p>
            <a:r>
              <a:rPr lang="en-NZ" b="1" dirty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/>
          </a:p>
          <a:p>
            <a:r>
              <a:rPr lang="en-NZ" dirty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/>
              <a:t>• Microkernel architecture</a:t>
            </a:r>
          </a:p>
          <a:p>
            <a:pPr lvl="1"/>
            <a:r>
              <a:rPr lang="en-NZ" dirty="0"/>
              <a:t>• Multithreading</a:t>
            </a:r>
          </a:p>
          <a:p>
            <a:pPr lvl="1"/>
            <a:r>
              <a:rPr lang="en-NZ" dirty="0"/>
              <a:t>• Symmetric multiprocessing</a:t>
            </a:r>
          </a:p>
          <a:p>
            <a:pPr lvl="1"/>
            <a:r>
              <a:rPr lang="en-NZ" dirty="0"/>
              <a:t>• Distributed operating systems</a:t>
            </a:r>
          </a:p>
          <a:p>
            <a:pPr lvl="1"/>
            <a:r>
              <a:rPr lang="en-NZ" dirty="0"/>
              <a:t>• Object-oriented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applications have run directly on an OS on a PC or a server. Each PC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server would run only one OS at a time. Thus, the vendor had to rewrite parts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applications for each OS/platform they would run on. An effective strategy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dealing with this problem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virtualization . Virtualization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a single PC or server to simultaneously run multiple operating systems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sessions of a single OS. A machine with virtualization can host numerous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including those that run on different operating systems,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In essence, the host operating system can support a number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machines (VM) , each of which has the characteristics of a particular OS and,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versions of virtualization, the characteristics of a particular hardware platform.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approach is becoming a common way for businesses and individuals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legacy applications and to optimize their hardware usage by maximizing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kinds of applications that a single computer can handle [GEER09].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VM offerings by companies such as VMware and Microsoft are widely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with millions of copies having been sold. In addition to their use in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environments, these VM technologies also are used in desktop environments to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operating systems, typically Windows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specific architecture of the VM approach varies among vendors.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shows a typical arrangement.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 monitor (VMM) , or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, runs on top of (or is incorporated into) the host OS. The VMM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VMs, which are emulated hardware devices. Each VM runs a separate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VMM handles each operating system’s communications with the processor,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storage medium, and the network. To execute programs, the VMM hands off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control to a virtual OS on a VM. Most VMs use virtualized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to communicate with one another, when such communication is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this approach is that the VMM provides a layer between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the underlying hardware and host OS that is programmable,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software above it, and makes efficient use of the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Section 2.1 (see Figure 2.1 ) the discussion of the application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interface, the application binary interface, and the instruction set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use these interface concepts to clarify the meaning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machine. Consider a process executing a compiled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From the perspective of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the machine on which it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virtual memory space assigned to the process, the processor registers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use, the user-level machine instructions it may execute, and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it may invoke for I/O. Thus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 defines the machine as seen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perspective of an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, the machine characteristics are specified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high-level language capabilities, and OS and system library calls. Thus, the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defines the machine for an application.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, the machine hardware defines the system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the operation of the OS and the numerous processes that execute concurrently.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processes share a file system and other I/O resources.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allocates real memory and I/O resources to the processes and allows the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interact with their resources. From the OS perspective, therefore, it is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provides the interface between the system and machine.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these considerations in mind, we can consider two architectural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approaches to implementing virtual machines: process VMs and system VMs.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a process VM presents an ABI to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process, translates a set of OS and user-level instructions composing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to those of another ( Figure 2.14a ). A process VM is a virtual platform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a single process. As such, the process VM is created when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and terminated when the process is terminated.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provide cross-platform portability, a common implementation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VM architecture is as part of an overall HLL application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resulting ABI does not correspond to any specific machine. Instead, the ABI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 is designed to easily support a given HLL or set of HLLs and to be easily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 variety of ISAs. The HLL VM includes a front-end compiler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generates a virtual binary code for execution or interpretation. This code can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on any machine that has the process VM implemented.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widely used examples of this approach are the Java VM architecture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Microsoft Common Language Infrastructure, which is the foundation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system VM, virtualizing software translates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used by one hardware platform to that of another. Note in Figure 2.14a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virtualizing software in the process VM approach makes use of the services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OS, while in the system VM approach there is logically no separate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OS, rather the host system OS incorporates the VM capability. In the system VM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virtualizing software is host to a number of guest operating systems,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VM including its own OS. The VMM emulates the hardware ISA so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guest software can potentially execute a different ISA from the one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 VM approach, a single hardware platform can support multiple,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isolated guest OS environments simultaneously. This approach provides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benefits, including application portability, support of legacy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need to maintain legacy hardware, and security by means of isolation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guest OS environment from the other guest environments.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variant on the architecture shown in Figure 2.14b is referred to as a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 In this case, the VMM is built on top of an existing host OS. The VMM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 OS to provide device drivers and other lower-level services.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hosted VM is the VMware GSX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multicore vendors offer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story of Windows begins with a very different OS, developed by Microsoft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IBM personal computer and referred to as MS-DOS. The initial version,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1.0, was released in August 1981. It consisted of 4000 lines of assembly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source code and ran in 8 Kbytes of memory using the Intel 8086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IBM PC was an important stage in a continuing revolution in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has expanded computing from the data center of the 1960s, to the departmental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minicomputer of the 1970s, and to the desktop in the 1980s. The revolution has continued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computing moving into the briefcase in the 1990s, and into our pockets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most recent decade.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Microsoft’s initial OS ran a single application at a time, using a command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control the system. It took a long time for Microsoft to develop a true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interface for the PC; on their third try they succeeded. The 16-bit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 shipped in 1990 and instantly became successful, selling a million copies in six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months. Windows 3.0 was implemented as a layer on top of MS-DOS and suffered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limitations of that primitive system. Five years later, Microsoft shipped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version, Windows 95, which was also very successful and led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additional versions: Windows 98 and Windows 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Meanwhile, it had become clear to Microsoft that the MS-DOS platform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sustain a truly modern OS. In 1989 Microsoft hired Dave Cutler, who had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very successful RSX-11M and VAX/VMS operating systems at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 Corporation. Cutler’s charter was to develop a modern OS, which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architectures other than the Intel x86 family, and yet compatible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OS/2 system that Microsoft was jointly developing with IBM, as well as the portable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standard, POSIX. This system was christened NT (New Technology).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version of Windows NT (3.1) was released in 1993, with the same GUI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3.1, the follow-on to Windows 3.0. However, NT 3.1 was a new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with the ability to support older DOS and Windows applications as well as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OS/2 support. Several versions of NT 3.x followed with support for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platforms. In 1996, Microsoft released NT 4.0 with the same user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95. In 2000, Microsoft introduced the next major upgrade of the NT OS: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2000. The underlying Executive and Kernel architecture is fundamentally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as in NT 3.1, but new features have been added. The emphasis in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 was the addition of services and functions to support distributed processing.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element of Windows 2000’s new features was Active Directory,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distributed directory service able to map names of arbitrary objects to any kind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information about those objects. Windows 2000 also added the plug-and-play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power-management facilities that were already in Windows 98, the successor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95. These features are particularly important for laptop computers.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2001, a new desktop version of NT was released, known as Windows XP.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Windows XP was to finally replace the versions of Windows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with an OS based on NT. In 2007, Microsoft shipped Windows Vista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desktop and a short time later, Windows Server 2008. In 2009, they shipped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7 and Windows Server 2008 R2. Despite the difference in naming,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and server versions of these systems use many of the same files, but with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and capabilities enabled for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years, NT has attempted to support multiple processor architectures;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Intel i860 was the original target for NT as well as the x86. Subsequently, 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support for the Digital Alpha architecture, the PowerPC, and the MIPS.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came the Intel IA64 (Itanium) and the 64-bit version of the x86,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AMD64 processor architecture. Windows 7 supports only x86 and AMD64.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Server 2008 R2 supports only AMD64 and IA64—but Microsoft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announced that it will end support for IA64 in future releases. All the other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have failed in the market, and today only the x86, AMD64,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 architectures are viable. Microsoft’s support for ARM is limited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CE OS, which runs on phones and handheld devices. Windows CE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relationship to the NT-based Windows that runs on slates, netbooks/laptops,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desktops, and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has announced that it is developing a version of NT that targets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computing: Windows Azure. Azure includes a number of features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to the requirements of public and private clouds. Though it is closely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Windows Server, it does not share files in the same way that the Windows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 versions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illustrates the overall structure of Windows 7; all releases of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NT have essentially the same structure at this level of detail.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virtually all operating systems, Windows separates application-oriented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from the core OS software. The latter, which includes the Executive,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device drivers, and the hardware abstraction layer, runs in kernel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software has access to system data and to the hardware.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software, running in user mode, has limited access to system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architecture of Windows has been very stable; however, at each release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new features and improvements made even at the lower levels of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changes in Windows are not visible in the features themselves,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the performance and stability of the system. These are due to changes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engineering behind Windows. Other improvements are due to new features,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to existing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improvements: The performance of hundreds of key scenarios,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opening a file from the GUI, are tracked and continuously characterized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identify and fix problems. The system is now built in layers which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separately tested, improving modularity and reducing complexity.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improvements: The amount of memory required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reduced, both for clients and servers. The VMM is more aggressive about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limiting the memory use of runaway processes (see Section 8.5 ).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can arrange to start upon an event trigger, such as a plugging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camera, rather than running continuously.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improvements: The user-mode heap is more tolerant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errors by C/C++ programmers, such as continuing to use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it is freed. Programs that make such errors are detected and the heap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policies are modified for that program to defer freeing memory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corruption of the program’s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efficiency: Many improvements have been made to the energy efficiency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Windows. On servers, unused processors can be “parked,” reducing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energy use. All Windows systems are more efficient in how the timers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work; avoiding timer interrupts and the associated background activity allows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processors to remain idle longer, which allows modern processors to consume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energy. Windows accomplishes this by coalescing timer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Security: Windows 7 builds on the security features in Windows Vista,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integrity levels to the security model, provided BitLocker volume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 (see Section 15.6 ), and limited privileged actions by ordinary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 is now easier to set up and use, and privileged actions result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fewer annoying GUI pop-ups.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improvements: The most interesting Windows 7 changes were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Kernel. The number of logical CPUs available on each system is growing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dramatically. Previous versions of Windows limited the number of CPUs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64, because of the bitmasks used to represent values like processor affinity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Section 4.4 ). Windows 7 can support hundreds of CPUs. To ensure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of the system scaled with the number of CPUs, major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were made to the Kernel-scheduling code to break apart 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reduce contention. As the number of available CPUs increase,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environments are being developed to support the finer-grain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parallelism than is available with threads. Windows 7 supports a form of User-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Scheduling which separates the user-mode and kernel-mode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threads, allowing the user-mode portions to yield the CPU without entering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scheduler. Finally, Windows Server 2008 R2 introduced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Fair Share Scheduling (DFSS) to allow multiuser servers to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one user can interfere with another. DFSS keeps a user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running threads from getting twice as much processor time as a user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10 running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Multics. Although it is common to say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Multics, the developers of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Multics.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2.16 provides a general description of the classic UNIX architecture.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2.17 . User programs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2.18 . There is a small core of facilities, written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/>
          </a:p>
          <a:p>
            <a:r>
              <a:rPr lang="en-NZ" dirty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essence, a module is an object file whose code can be linked to and unlinked from the kernel at runtime.</a:t>
            </a:r>
          </a:p>
          <a:p>
            <a:endParaRPr lang="en-NZ" dirty="0"/>
          </a:p>
          <a:p>
            <a:r>
              <a:rPr lang="en-NZ" dirty="0"/>
              <a:t>The Linux loadable modules have two important characteristics:</a:t>
            </a:r>
          </a:p>
          <a:p>
            <a:r>
              <a:rPr lang="en-NZ" b="1" dirty="0"/>
              <a:t>Dynamic linking:</a:t>
            </a:r>
            <a:r>
              <a:rPr lang="en-NZ" dirty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Stackable modules: </a:t>
            </a:r>
            <a:r>
              <a:rPr lang="en-NZ" dirty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is an example that illustrates the structures used by Linux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shows that the VFAT module was loaded after the FAT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2.20 , taken from [MOSB02], shows the main components of the Linux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2.5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VServer is an open-source, fast, lightweight approach to implementing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machines on a Linux server [SOLT07, LIGN05]. Only a single copy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Linux kernel is involved. VServer consists of a relatively modest modification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kernel plus a small set of OS userland 5 tools. The VServer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supports a number of separate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servers. The kernel manages all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and tasks, including process scheduling, memory, disk space,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time. This is closer in concept to the process VM rather than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of Figure 2.14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virtual server is isolated from the others using Linux kernel capabilities.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provides security and makes it easy to set up multiple virtual machines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platform. The isolation involves four elements: chroot, chcontext, chbind,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chroot command is a UNIX or Linux command to make the root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(/) become something other than its default for the lifetime of the current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only be run by privileged users and is used to give a process (commonly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such as FTP or HTTP) access to a restricted portion of the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command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isolation . All commands executed by the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can only affect files that start with the defined root for that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chcontext Linux utility allocates a new security context and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in that context. The usual or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 security context is the context 0.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context has the same privileges as the root user (UID 0): This context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and kill other tasks in the other contexts. Context number 1 is used to view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contexts but cannot affect them. All other contexts provide complete isolation: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from one context can neither see nor interact with processes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context. This provides the ability to run similar contexts on the same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any interaction possible at the application level. Thus, each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has its own execution context that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chbind utility executes a command, and locks the resulting process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children into using a specific IP address. Once called, all packets sent out by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 through the system’s network interface are assigned the sending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derived from the argument given to chbind. This system call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: Each virtual server uses a separate and distinct IP address.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intended for one virtual server cannot be accessed by other virtual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each virtual server is assigned a set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. The concept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capabilities, as used in Linux, refers to a partitioning of the privileges available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root user, such as the ability to read files or to trace processes owned by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 Thus, each virtual server can be assigned a limited subset of the root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privileges. This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isolation . VServer can also set resource limits,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to the amount of virtual memory a process may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2.21 , based on [SOLT07], shows the general architecture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VServer. VServer provides a shared, virtualized OS image, consisting of a root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a shared set of system libraries and kernel services. Each VM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booted, shut down, and rebooted independently. Figure 2.21 shows three groupings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software running on the computer system.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hosting platform includes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OS image and a privileged host VM, whose function is to monitor and manage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VMs.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platform creates virtual machines and is the view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seen by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running on the individual VMs.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</a:t>
            </a:r>
            <a:r>
              <a:rPr lang="en-US" baseline="0" dirty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kevinmclaughlin:Downloads:OS-Tables-1:T02-OperatingSystem.doc!OLE_LINK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9.wmf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kevinmclaughlin:Downloads:OS-Tables-1:T02-OperatingSystem.doc!OLE_LINK3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Seventh Edition</a:t>
            </a:r>
          </a:p>
          <a:p>
            <a:r>
              <a:rPr lang="en-US" dirty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/>
              <a:t>A major OS will evolve over time for a number of reasons:</a:t>
            </a:r>
            <a:endParaRPr lang="en-US" sz="36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Evolution of 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3657600" cy="730415"/>
          </a:xfrm>
        </p:spPr>
        <p:txBody>
          <a:bodyPr/>
          <a:lstStyle/>
          <a:p>
            <a:r>
              <a:rPr lang="en-US" dirty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operating system</a:t>
            </a:r>
          </a:p>
          <a:p>
            <a:pPr lvl="2"/>
            <a:r>
              <a:rPr lang="en-US" dirty="0"/>
              <a:t>programmers interacted directly with the computer hardware</a:t>
            </a:r>
          </a:p>
          <a:p>
            <a:r>
              <a:rPr lang="en-US" dirty="0"/>
              <a:t>Computers ran from a console with display lights, toggle switches, some form of input device, and a printer</a:t>
            </a:r>
          </a:p>
          <a:p>
            <a:r>
              <a:rPr lang="en-US" dirty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/>
              <a:t>Scheduling:</a:t>
            </a:r>
          </a:p>
          <a:p>
            <a:pPr lvl="1"/>
            <a:r>
              <a:rPr lang="en-US" dirty="0"/>
              <a:t>most installations used a hardcopy sign-up sheet to reserve computer time</a:t>
            </a:r>
          </a:p>
          <a:p>
            <a:pPr lvl="3"/>
            <a:r>
              <a:rPr lang="en-US" dirty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/>
              <a:t>Setup time</a:t>
            </a:r>
          </a:p>
          <a:p>
            <a:pPr lvl="1"/>
            <a:r>
              <a:rPr lang="en-US" dirty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/>
              <a:t>Early computers were very expensive</a:t>
            </a:r>
          </a:p>
          <a:p>
            <a:pPr lvl="1"/>
            <a:r>
              <a:rPr lang="en-US" sz="2400" dirty="0"/>
              <a:t>important to maximize processor utilization</a:t>
            </a:r>
          </a:p>
          <a:p>
            <a:r>
              <a:rPr lang="en-US" sz="2800" dirty="0"/>
              <a:t>Monitor</a:t>
            </a:r>
          </a:p>
          <a:p>
            <a:pPr lvl="1"/>
            <a:r>
              <a:rPr lang="en-US" sz="2400" dirty="0"/>
              <a:t>user no longer has direct access to processor</a:t>
            </a:r>
          </a:p>
          <a:p>
            <a:pPr lvl="1"/>
            <a:r>
              <a:rPr lang="en-US" sz="2400" dirty="0"/>
              <a:t>job is submitted to computer operator who batches them together and places them on an input device</a:t>
            </a:r>
          </a:p>
          <a:p>
            <a:pPr lvl="1"/>
            <a:r>
              <a:rPr lang="en-US" sz="2400" dirty="0"/>
              <a:t>program branches back to the monitor when finished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2950549" cy="41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/>
              <a:t>Monitor controls the sequence of events</a:t>
            </a:r>
          </a:p>
          <a:p>
            <a:r>
              <a:rPr lang="en-NZ" sz="2400" i="1" dirty="0"/>
              <a:t>Resident Monitor </a:t>
            </a:r>
            <a:r>
              <a:rPr lang="en-NZ" sz="2400" dirty="0"/>
              <a:t>is software always in memory</a:t>
            </a:r>
          </a:p>
          <a:p>
            <a:r>
              <a:rPr lang="en-NZ" sz="2400" dirty="0"/>
              <a:t>Monitor reads in job and gives control</a:t>
            </a:r>
          </a:p>
          <a:p>
            <a:r>
              <a:rPr lang="en-NZ" sz="2400" dirty="0"/>
              <a:t>Job returns control to monitor</a:t>
            </a:r>
          </a:p>
        </p:txBody>
      </p:sp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/>
              <a:t>Processor executes instruction from the memory containing the monitor</a:t>
            </a:r>
          </a:p>
          <a:p>
            <a:r>
              <a:rPr lang="en-US" sz="2400" dirty="0"/>
              <a:t>Executes the instructions in the user program until it encounters an ending or error condition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passed to a job” </a:t>
            </a:r>
            <a:r>
              <a:rPr lang="en-US" sz="2400" dirty="0"/>
              <a:t> means processor is fetching and executing instructions in a user program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returned to the monitor” </a:t>
            </a:r>
            <a:r>
              <a:rPr lang="en-US" sz="2400" dirty="0"/>
              <a:t>means that the processor is fetching and executing instructions from the monitor program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-609600" y="22860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Modes of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Simple Batch System Overhead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/>
              <a:t>Processor time alternates between execution of user programs and execution of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/>
              <a:t>Sacrifices:</a:t>
            </a:r>
          </a:p>
          <a:p>
            <a:pPr lvl="1"/>
            <a:r>
              <a:rPr lang="en-US" sz="2200" dirty="0"/>
              <a:t>some main memory is now given over to the monitor</a:t>
            </a:r>
          </a:p>
          <a:p>
            <a:pPr lvl="1"/>
            <a:r>
              <a:rPr lang="en-US" sz="2200" dirty="0"/>
              <a:t>some processor time is consumed by the monitor</a:t>
            </a:r>
            <a:endParaRPr lang="en-US" dirty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219200"/>
            <a:ext cx="7824788" cy="12468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Operating Systems: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Internals and Design Principles</a:t>
            </a:r>
            <a:b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153400" cy="473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sz="2000" i="1" dirty="0"/>
              <a:t>Operating systems are those programs that interface the machine with</a:t>
            </a:r>
          </a:p>
          <a:p>
            <a:r>
              <a:rPr lang="en-US" sz="2000" i="1" dirty="0"/>
              <a:t>the applications programs. The main function of these systems is to</a:t>
            </a:r>
          </a:p>
          <a:p>
            <a:r>
              <a:rPr lang="en-US" sz="2000" i="1" dirty="0"/>
              <a:t>dynamically allocate the shared system resources to the executing</a:t>
            </a:r>
          </a:p>
          <a:p>
            <a:r>
              <a:rPr lang="en-US" sz="2000" i="1" dirty="0"/>
              <a:t>programs. As such, research in this area is clearly concerned with</a:t>
            </a:r>
          </a:p>
          <a:p>
            <a:r>
              <a:rPr lang="en-US" sz="2000" i="1" dirty="0"/>
              <a:t>the management and scheduling of memory, processes, and other</a:t>
            </a:r>
          </a:p>
          <a:p>
            <a:r>
              <a:rPr lang="en-US" sz="2000" i="1" dirty="0"/>
              <a:t>devices. But the interface with adjacent levels continues to shift with</a:t>
            </a:r>
          </a:p>
          <a:p>
            <a:r>
              <a:rPr lang="en-US" sz="2000" i="1" dirty="0"/>
              <a:t>time. Functions that were originally part of the operating system have</a:t>
            </a:r>
          </a:p>
          <a:p>
            <a:r>
              <a:rPr lang="en-US" sz="2000" i="1" dirty="0"/>
              <a:t>migrated to the hardware. On the other side, programmed functions</a:t>
            </a:r>
          </a:p>
          <a:p>
            <a:r>
              <a:rPr lang="en-US" sz="2000" i="1" dirty="0"/>
              <a:t>extraneous to the problems being solved by the application programs</a:t>
            </a:r>
          </a:p>
          <a:p>
            <a:r>
              <a:rPr lang="en-US" sz="2000" i="1" dirty="0"/>
              <a:t>are included in the operating system.</a:t>
            </a:r>
            <a:endParaRPr lang="en-US" i="1" dirty="0"/>
          </a:p>
          <a:p>
            <a:pPr algn="r"/>
            <a:endParaRPr lang="en-US" sz="1000" i="1" dirty="0"/>
          </a:p>
          <a:p>
            <a:pPr algn="r"/>
            <a:endParaRPr lang="en-US" sz="1000" i="1" dirty="0"/>
          </a:p>
          <a:p>
            <a:pPr algn="r"/>
            <a:endParaRPr lang="en-US" sz="1000" i="1" dirty="0"/>
          </a:p>
          <a:p>
            <a:pPr algn="r"/>
            <a:r>
              <a:rPr lang="en-US" dirty="0"/>
              <a:t>—</a:t>
            </a:r>
            <a:r>
              <a:rPr lang="en-US" i="1" dirty="0"/>
              <a:t>WHAT CAN BE AUTOMATED?: THE COMPUTER SCIENCE AND</a:t>
            </a:r>
          </a:p>
          <a:p>
            <a:pPr algn="r"/>
            <a:r>
              <a:rPr lang="en-US" i="1" dirty="0"/>
              <a:t>ENGINEERING RESEARCH STUDY, </a:t>
            </a:r>
          </a:p>
          <a:p>
            <a:pPr algn="r"/>
            <a:r>
              <a:rPr lang="en-US" i="1" dirty="0"/>
              <a:t>MIT Press, 1980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/>
              <a:t>Processor is often idle </a:t>
            </a:r>
          </a:p>
          <a:p>
            <a:pPr lvl="2"/>
            <a:r>
              <a:rPr lang="en-NZ" sz="2200" dirty="0"/>
              <a:t>even with automatic job sequencing</a:t>
            </a:r>
          </a:p>
          <a:p>
            <a:pPr lvl="2"/>
            <a:r>
              <a:rPr lang="en-NZ" sz="2200" dirty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The processor spends a certain amount of time executing, until it reaches an I/O instruction; it must then wait until that I/O instruction concludes before proceeding</a:t>
            </a:r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When one job needs to wait for I/O, the processor can switch to the other job, which is likely not waiting for I/O</a:t>
            </a:r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627030" cy="251459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98611" b="-98611"/>
          <a:stretch>
            <a:fillRect/>
          </a:stretch>
        </p:blipFill>
        <p:spPr>
          <a:xfrm>
            <a:off x="1752600" y="-533400"/>
            <a:ext cx="5562600" cy="8115300"/>
          </a:xfrm>
        </p:spPr>
      </p:pic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457200" y="50292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Multiprogramming</a:t>
            </a:r>
          </a:p>
          <a:p>
            <a:pPr lvl="2"/>
            <a:r>
              <a:rPr lang="en-US" sz="2400" dirty="0"/>
              <a:t>also known as multitasking</a:t>
            </a:r>
          </a:p>
          <a:p>
            <a:pPr lvl="2"/>
            <a:r>
              <a:rPr lang="en-US" sz="2400" dirty="0"/>
              <a:t>memory is expanded to hold three, four, or more programs and switch among all of them</a:t>
            </a:r>
          </a:p>
        </p:txBody>
      </p:sp>
    </p:spTree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Multiprogramming Example</a:t>
            </a:r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 l="-51348" r="-51348"/>
          <a:stretch>
            <a:fillRect/>
          </a:stretch>
        </p:blipFill>
        <p:spPr>
          <a:xfrm>
            <a:off x="-3581400" y="2362200"/>
            <a:ext cx="16341725" cy="3807781"/>
          </a:xfrm>
        </p:spPr>
      </p:pic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53388" cy="14763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Effects on Resource Utilization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57201" y="2514600"/>
          <a:ext cx="83058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Document" r:id="rId3" imgW="5969000" imgH="2425700" progId="Word.Document.12">
                  <p:link updateAutomatic="1"/>
                </p:oleObj>
              </mc:Choice>
              <mc:Fallback>
                <p:oleObj name="Document" r:id="rId3" imgW="5969000" imgH="2425700" progId="Word.Document.12">
                  <p:link updateAutomatic="1"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2514600"/>
                        <a:ext cx="8305800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6248400"/>
            <a:ext cx="411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2.2   Effects of Multiprogramming on Resource Utilization </a:t>
            </a: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6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6629400" cy="4912738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Utilization Histograms</a:t>
            </a:r>
          </a:p>
        </p:txBody>
      </p:sp>
    </p:spTree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/>
              <a:t>Can be used to handle multiple interactive jobs</a:t>
            </a:r>
          </a:p>
          <a:p>
            <a:r>
              <a:rPr lang="en-US" sz="2900" dirty="0"/>
              <a:t>Processor time is shared among multiple users</a:t>
            </a:r>
          </a:p>
          <a:p>
            <a:r>
              <a:rPr lang="en-US" sz="2900" dirty="0"/>
              <a:t>Multiple users simultaneously access the system through terminals, with the OS interleaving the execution of each user program in a short burst or quantum of computation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914400"/>
            <a:ext cx="7824788" cy="1323975"/>
          </a:xfrm>
        </p:spPr>
        <p:txBody>
          <a:bodyPr/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57200" y="3048000"/>
          <a:ext cx="8153400" cy="177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Document" r:id="rId3" imgW="6057900" imgH="1320800" progId="Word.Document.12">
                  <p:embed/>
                </p:oleObj>
              </mc:Choice>
              <mc:Fallback>
                <p:oleObj name="Document" r:id="rId3" imgW="6057900" imgH="1320800" progId="Word.Document.12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153400" cy="1777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19400" y="5029200"/>
            <a:ext cx="7543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Table 2.3   Batch Multiprogramming versus Time Sharing </a:t>
            </a:r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Compatible Time-Sharing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To simplify both the monitor and memory management a program was always loaded to start at the location of the 5000</a:t>
            </a:r>
            <a:r>
              <a:rPr lang="en-NZ" sz="1765" baseline="30000" dirty="0"/>
              <a:t>th</a:t>
            </a:r>
            <a:r>
              <a:rPr lang="en-NZ" sz="1765" dirty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70000" lnSpcReduction="20000"/>
          </a:bodyPr>
          <a:lstStyle/>
          <a:p>
            <a:endParaRPr lang="en-NZ" dirty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/>
              <a:t>A program that controls the execution of application programs</a:t>
            </a:r>
          </a:p>
          <a:p>
            <a:r>
              <a:rPr lang="en-US" sz="2900" dirty="0"/>
              <a:t>An interface between applications and hardware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981200" y="39624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278" b="-49278"/>
          <a:stretch>
            <a:fillRect/>
          </a:stretch>
        </p:blipFill>
        <p:spPr>
          <a:xfrm>
            <a:off x="1447800" y="-914400"/>
            <a:ext cx="6477000" cy="97155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5257800" cy="915987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CTSS Operation</a:t>
            </a:r>
          </a:p>
        </p:txBody>
      </p:sp>
    </p:spTree>
  </p:cSld>
  <p:clrMapOvr>
    <a:masterClrMapping/>
  </p:clrMapOvr>
  <p:transition spd="slow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Advances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3581400"/>
          <a:ext cx="70104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Development of the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/>
              <a:t> Three major lines of computer system development created problems in timing and synchronization that contributed to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Causes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378" b="1" dirty="0"/>
              <a:t>Nondeterminate program operation</a:t>
            </a:r>
          </a:p>
          <a:p>
            <a:pPr lvl="1"/>
            <a:r>
              <a:rPr lang="en-US" sz="1838" dirty="0"/>
              <a:t>program execution is interleaved by the processor when memory is shared</a:t>
            </a:r>
          </a:p>
          <a:p>
            <a:pPr lvl="1"/>
            <a:r>
              <a:rPr lang="en-US" sz="1838" dirty="0"/>
              <a:t>the order in which programs are scheduled may affect their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Deadlocks</a:t>
            </a:r>
          </a:p>
          <a:p>
            <a:pPr lvl="1"/>
            <a:r>
              <a:rPr lang="en-US" sz="1700" dirty="0"/>
              <a:t>it is possible for two or more programs to be hung up waiting for each other</a:t>
            </a:r>
          </a:p>
          <a:p>
            <a:pPr lvl="1"/>
            <a:r>
              <a:rPr lang="en-US" sz="1700" dirty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/>
              <a:t>Improper synchronization</a:t>
            </a:r>
          </a:p>
          <a:p>
            <a:pPr lvl="1"/>
            <a:r>
              <a:rPr lang="en-US" dirty="0"/>
              <a:t>a program must wait until the data are available in a buffer</a:t>
            </a:r>
          </a:p>
          <a:p>
            <a:pPr lvl="1"/>
            <a:r>
              <a:rPr lang="en-US" dirty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92500" lnSpcReduction="20000"/>
          </a:bodyPr>
          <a:lstStyle/>
          <a:p>
            <a:r>
              <a:rPr lang="en-US" sz="2353" b="1" dirty="0"/>
              <a:t>Failed mutual exclusion</a:t>
            </a:r>
          </a:p>
          <a:p>
            <a:pPr lvl="1"/>
            <a:r>
              <a:rPr lang="en-US" dirty="0"/>
              <a:t>more than one user or program attempts to make use of a shared resource at the same time</a:t>
            </a:r>
          </a:p>
          <a:p>
            <a:pPr lvl="1"/>
            <a:r>
              <a:rPr lang="en-US" dirty="0"/>
              <a:t>only one routine at at time allowed to perform an update against the file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438400"/>
            <a:ext cx="3657600" cy="3733800"/>
          </a:xfrm>
        </p:spPr>
        <p:txBody>
          <a:bodyPr>
            <a:normAutofit lnSpcReduction="10000"/>
          </a:bodyPr>
          <a:lstStyle/>
          <a:p>
            <a:pPr marL="236538" lvl="1" indent="-236538"/>
            <a:r>
              <a:rPr lang="en-US" sz="2200" dirty="0"/>
              <a:t>The execution context is   essential:</a:t>
            </a:r>
          </a:p>
          <a:p>
            <a:pPr lvl="1"/>
            <a:r>
              <a:rPr lang="en-US" dirty="0"/>
              <a:t>it is the internal data by which the OS is able to supervise and control the process</a:t>
            </a:r>
          </a:p>
          <a:p>
            <a:pPr lvl="1"/>
            <a:r>
              <a:rPr lang="en-US" dirty="0"/>
              <a:t>includes the contents of the various process registers</a:t>
            </a:r>
          </a:p>
          <a:p>
            <a:pPr lvl="1"/>
            <a:r>
              <a:rPr lang="en-US" dirty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process contains three components:</a:t>
            </a:r>
          </a:p>
          <a:p>
            <a:pPr lvl="1"/>
            <a:r>
              <a:rPr lang="en-US" sz="2200" dirty="0"/>
              <a:t>an executable program</a:t>
            </a:r>
          </a:p>
          <a:p>
            <a:pPr lvl="1"/>
            <a:r>
              <a:rPr lang="en-US" sz="2200" dirty="0"/>
              <a:t>the associated data needed by the program (variables, work space, buffers, etc.)</a:t>
            </a:r>
          </a:p>
          <a:p>
            <a:pPr lvl="1"/>
            <a:r>
              <a:rPr lang="en-US" sz="2200" dirty="0"/>
              <a:t>the execution context (or “process state”) of the program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67200"/>
            <a:ext cx="1219200" cy="2160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2687" b="-12687"/>
          <a:stretch>
            <a:fillRect/>
          </a:stretch>
        </p:blipFill>
        <p:spPr>
          <a:xfrm>
            <a:off x="3733800" y="0"/>
            <a:ext cx="4751832" cy="712774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/>
              <a:t> New features can be designed and incorporated into the OS by expanding the context to include any new information needed to support the feature</a:t>
            </a:r>
          </a:p>
        </p:txBody>
      </p:sp>
    </p:spTree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/>
              <a:t>The OS has </a:t>
            </a:r>
            <a:r>
              <a:rPr lang="en-US" sz="3000" dirty="0">
                <a:solidFill>
                  <a:schemeClr val="accent1"/>
                </a:solidFill>
              </a:rPr>
              <a:t>five</a:t>
            </a:r>
            <a:r>
              <a:rPr lang="en-US" sz="3000" dirty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n-US" sz="3000" dirty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/>
              <a:t>Allows processes to be comprised of a number of fixed-size blocks, called pages</a:t>
            </a:r>
          </a:p>
          <a:p>
            <a:r>
              <a:rPr lang="en-US" sz="2400" dirty="0"/>
              <a:t>Program references a word by means of a virtual address</a:t>
            </a:r>
          </a:p>
          <a:p>
            <a:pPr lvl="2"/>
            <a:r>
              <a:rPr lang="en-US" sz="2200" dirty="0"/>
              <a:t>consists of a page number and an offset within the page</a:t>
            </a:r>
          </a:p>
          <a:p>
            <a:pPr lvl="2"/>
            <a:r>
              <a:rPr lang="en-US" sz="2200" dirty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824788" cy="1323975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Hardware and Software Infrastructure</a:t>
            </a: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19200" y="2057400"/>
          <a:ext cx="6858000" cy="44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4" name="Document" r:id="rId3" imgW="5943600" imgH="3835400" progId="Word.Document.12">
                  <p:embed/>
                </p:oleObj>
              </mc:Choice>
              <mc:Fallback>
                <p:oleObj name="Document" r:id="rId3" imgW="5943600" imgH="3835400" progId="Word.Document.12">
                  <p:embed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858000" cy="442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3657600" cy="1752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Memory</a:t>
            </a:r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5421" b="-5421"/>
          <a:stretch>
            <a:fillRect/>
          </a:stretch>
        </p:blipFill>
        <p:spPr>
          <a:xfrm>
            <a:off x="3962400" y="457200"/>
            <a:ext cx="4419600" cy="6172200"/>
          </a:xfrm>
        </p:spPr>
      </p:pic>
    </p:spTree>
  </p:cSld>
  <p:clrMapOvr>
    <a:masterClrMapping/>
  </p:clrMapOvr>
  <p:transition spd="slow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077200" cy="1447800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Virtual Memory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Addressing</a:t>
            </a:r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884" b="-49884"/>
          <a:stretch>
            <a:fillRect/>
          </a:stretch>
        </p:blipFill>
        <p:spPr>
          <a:xfrm>
            <a:off x="1828800" y="228600"/>
            <a:ext cx="5638800" cy="8291777"/>
          </a:xfrm>
        </p:spPr>
      </p:pic>
    </p:spTree>
  </p:cSld>
  <p:clrMapOvr>
    <a:masterClrMapping/>
  </p:clrMapOvr>
  <p:transition spd="slow"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/>
              <a:t>The nature of the threat that concerns an organization will vary greatly depending on the circumstances</a:t>
            </a:r>
          </a:p>
          <a:p>
            <a:r>
              <a:rPr lang="en-NZ" sz="2200" dirty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Scheduling and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r>
              <a:rPr lang="en-US" sz="3000" dirty="0"/>
              <a:t>Key responsibility of an OS is managing resources</a:t>
            </a:r>
          </a:p>
          <a:p>
            <a:r>
              <a:rPr lang="en-US" sz="3000" dirty="0"/>
              <a:t>Resource allocation policies must consider: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3657600"/>
          <a:ext cx="7620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914400"/>
            <a:ext cx="8458200" cy="101758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Key Elements of an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Operating System</a:t>
            </a:r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-14422" r="-14422"/>
          <a:stretch>
            <a:fillRect/>
          </a:stretch>
        </p:blipFill>
        <p:spPr>
          <a:xfrm>
            <a:off x="914400" y="2057400"/>
            <a:ext cx="7315200" cy="4391006"/>
          </a:xfrm>
        </p:spPr>
      </p:pic>
    </p:spTree>
  </p:cSld>
  <p:clrMapOvr>
    <a:masterClrMapping/>
  </p:clrMapOvr>
  <p:transition spd="slow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Different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8956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55837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3276600"/>
          <a:ext cx="8229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Symmetric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/>
              <a:t>Term that refers to a computer hardware architecture and also to the OS behavior that exploits that architecture</a:t>
            </a:r>
          </a:p>
          <a:p>
            <a:r>
              <a:rPr lang="en-US" sz="2200" dirty="0"/>
              <a:t>Several processes can run in parallel</a:t>
            </a:r>
          </a:p>
          <a:p>
            <a:r>
              <a:rPr lang="en-US" sz="2200" dirty="0"/>
              <a:t>Multiple processors are transparent to the user</a:t>
            </a:r>
          </a:p>
          <a:p>
            <a:pPr lvl="2"/>
            <a:r>
              <a:rPr lang="en-US" sz="2200" dirty="0"/>
              <a:t>these processors share same main memory and I/O facilities</a:t>
            </a:r>
          </a:p>
          <a:p>
            <a:pPr lvl="2"/>
            <a:r>
              <a:rPr lang="en-US" sz="2200" dirty="0"/>
              <a:t>all processors can perform the same functions</a:t>
            </a:r>
          </a:p>
          <a:p>
            <a:r>
              <a:rPr lang="en-NZ" sz="2200" dirty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SMP Advantages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0" y="2133600"/>
          <a:ext cx="914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295400" cy="5867400"/>
          </a:xfrm>
        </p:spPr>
        <p:txBody>
          <a:bodyPr vert="wordArtVert" anchor="t" anchorCtr="0"/>
          <a:lstStyle/>
          <a:p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                                </a:t>
            </a:r>
            <a:b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Multiprocessing</a:t>
            </a:r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1851" b="-41851"/>
          <a:stretch>
            <a:fillRect/>
          </a:stretch>
        </p:blipFill>
        <p:spPr>
          <a:xfrm>
            <a:off x="1905000" y="-1524000"/>
            <a:ext cx="6733032" cy="10099548"/>
          </a:xfrm>
        </p:spPr>
      </p:pic>
    </p:spTree>
  </p:cSld>
  <p:clrMapOvr>
    <a:masterClrMapping/>
  </p:clrMapOvr>
  <p:transition spd="slow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/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the illusion of</a:t>
            </a:r>
          </a:p>
          <a:p>
            <a:pPr lvl="1"/>
            <a:r>
              <a:rPr lang="en-US" dirty="0"/>
              <a:t> a single main memory space </a:t>
            </a:r>
          </a:p>
          <a:p>
            <a:pPr lvl="1"/>
            <a:r>
              <a:rPr lang="en-US" dirty="0"/>
              <a:t>single secondary memory space</a:t>
            </a:r>
          </a:p>
          <a:p>
            <a:pPr lvl="1"/>
            <a:r>
              <a:rPr lang="en-US" dirty="0"/>
              <a:t>unified access facilities</a:t>
            </a:r>
          </a:p>
          <a:p>
            <a:r>
              <a:rPr lang="en-US" dirty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/>
              <a:t>Object-Oriented 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/>
              <a:t>Used for adding modular extensions to a small kernel</a:t>
            </a:r>
          </a:p>
          <a:p>
            <a:r>
              <a:rPr lang="en-US" dirty="0"/>
              <a:t>Enables programmers to customize an operating system without disrupting system integrity</a:t>
            </a:r>
          </a:p>
          <a:p>
            <a:r>
              <a:rPr lang="en-US" dirty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Machines and Virtualization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Virtualization</a:t>
            </a:r>
          </a:p>
          <a:p>
            <a:pPr lvl="1"/>
            <a:r>
              <a:rPr lang="en-US" sz="2400" dirty="0"/>
              <a:t>enables a single PC or server to simultaneously run multiple operating systems or multiple sessions of a single OS</a:t>
            </a:r>
          </a:p>
          <a:p>
            <a:pPr lvl="1"/>
            <a:r>
              <a:rPr lang="en-US" sz="2400" dirty="0"/>
              <a:t>a machine can host numerous applications, including those that run on different operating systems, on a single platform</a:t>
            </a:r>
          </a:p>
          <a:p>
            <a:pPr lvl="1"/>
            <a:r>
              <a:rPr lang="en-US" sz="2400" dirty="0"/>
              <a:t>host operating system can support a number                        of virtual machines (VM)</a:t>
            </a:r>
          </a:p>
          <a:p>
            <a:pPr lvl="3"/>
            <a:r>
              <a:rPr lang="en-US" sz="2270" dirty="0"/>
              <a:t>each has the characteristics of a particular                      OS and, in some versions of virtualization,                     the characteristics of a particular hardware                 platform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64" y="4267200"/>
            <a:ext cx="2320636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62000"/>
            <a:ext cx="1905000" cy="218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4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Virtual </a:t>
            </a:r>
          </a:p>
          <a:p>
            <a:pPr>
              <a:lnSpc>
                <a:spcPts val="554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Memory Concept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62484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Architecture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3810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6705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60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6705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/>
          <a:lstStyle/>
          <a:p>
            <a:r>
              <a:rPr lang="en-US" dirty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00400"/>
          <a:ext cx="8077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/>
              <a:t>Instruction set architecture (ISA)</a:t>
            </a:r>
          </a:p>
          <a:p>
            <a:r>
              <a:rPr lang="en-US" sz="3200" dirty="0"/>
              <a:t>Application binary interface (ABI)</a:t>
            </a:r>
          </a:p>
          <a:p>
            <a:r>
              <a:rPr lang="en-US" sz="3200" dirty="0"/>
              <a:t>Application programming interface (API)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Microsoft Windows Overview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MS-DOS 1.0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1981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4000 lines of assembly language source code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 in 8 Kbytes of memory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Intel 8086 microprocessor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3.0 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1990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16-bit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 interface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 as a layer on top of MS-DOS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95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version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 to the development of Windows 98 and Windows Me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NT (3.1)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1993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OS with the ability to support older DOS and Windows applications as well as provide   OS/2 support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3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1447800"/>
            <a:ext cx="388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2000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included services and functions to support distributed processing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Directory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plug-and-play and power-management facilities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57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XP </a:t>
            </a:r>
            <a:r>
              <a:rPr kumimoji="0" lang="en-US" sz="185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2001</a:t>
            </a: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was to replace the versions of Windows based on MS-DOS with an OS based on NT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Vista 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2007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Server 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2008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7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shipped in 2009, as well as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2008 R2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9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Azure</a:t>
            </a:r>
            <a:endParaRPr kumimoji="0" lang="en-US" sz="189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targets cloud computing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Windows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21450" b="-21450"/>
          <a:stretch>
            <a:fillRect/>
          </a:stretch>
        </p:blipFill>
        <p:spPr bwMode="auto">
          <a:xfrm>
            <a:off x="3352800" y="-381000"/>
            <a:ext cx="5285232" cy="79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6096000"/>
            <a:ext cx="4724400" cy="2286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Kernel-Mode Components of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/>
              <a:t>Executive</a:t>
            </a:r>
          </a:p>
          <a:p>
            <a:pPr lvl="2"/>
            <a:r>
              <a:rPr lang="en-US" sz="2200" dirty="0"/>
              <a:t>contains the core OS services</a:t>
            </a:r>
          </a:p>
          <a:p>
            <a:r>
              <a:rPr lang="en-US" sz="2595" dirty="0"/>
              <a:t>Kernel</a:t>
            </a:r>
          </a:p>
          <a:p>
            <a:pPr lvl="2"/>
            <a:r>
              <a:rPr lang="en-US" sz="2200" dirty="0"/>
              <a:t>controls execution of the processors</a:t>
            </a:r>
          </a:p>
          <a:p>
            <a:r>
              <a:rPr lang="en-US" sz="2595" dirty="0"/>
              <a:t>Hardware Abstraction Layer (HAL)</a:t>
            </a:r>
          </a:p>
          <a:p>
            <a:pPr lvl="2"/>
            <a:r>
              <a:rPr lang="en-US" sz="2162" dirty="0"/>
              <a:t>maps between generic hardware commands and responses and those unique to a specific platform</a:t>
            </a:r>
          </a:p>
          <a:p>
            <a:r>
              <a:rPr lang="en-US" sz="2595" dirty="0"/>
              <a:t>Device Drivers</a:t>
            </a:r>
          </a:p>
          <a:p>
            <a:pPr lvl="2"/>
            <a:r>
              <a:rPr lang="en-US" sz="2118" dirty="0"/>
              <a:t>dynamic libraries that extend the functionality of the Executive</a:t>
            </a:r>
          </a:p>
          <a:p>
            <a:r>
              <a:rPr lang="en-US" sz="2595" dirty="0"/>
              <a:t>Windowing and Graphics System</a:t>
            </a:r>
          </a:p>
          <a:p>
            <a:pPr lvl="2"/>
            <a:r>
              <a:rPr lang="en-US" sz="2118" dirty="0"/>
              <a:t>implements the GUI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5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50"/>
                            </p:stCondLst>
                            <p:childTnLst>
                              <p:par>
                                <p:cTn id="49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6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400"/>
                            </p:stCondLst>
                            <p:childTnLst>
                              <p:par>
                                <p:cTn id="7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900"/>
                            </p:stCondLst>
                            <p:childTnLst>
                              <p:par>
                                <p:cTn id="79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uiExpand="1" build="p"/>
      <p:bldP spid="6" grpId="2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895600"/>
          <a:ext cx="8229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suitable base for distributed computing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/>
              <a:t>Two important characteristics of Windows are its support for threads and for symmetric multiprocessing (SMP)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r>
              <a:rPr lang="en-NZ" sz="2800" dirty="0"/>
              <a:t>Windows draws heavily on the concepts of object-oriented design</a:t>
            </a:r>
          </a:p>
          <a:p>
            <a:r>
              <a:rPr lang="en-NZ" sz="2800" dirty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990600" y="1295400"/>
          <a:ext cx="734105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0" name="Document" r:id="rId3" imgW="6019800" imgH="4267200" progId="Word.Document.12">
                  <p:embed/>
                </p:oleObj>
              </mc:Choice>
              <mc:Fallback>
                <p:oleObj name="Document" r:id="rId3" imgW="6019800" imgH="4267200" progId="Word.Document.12">
                  <p:embed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341054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685800"/>
            <a:ext cx="923329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82880">
              <a:spcBef>
                <a:spcPts val="1800"/>
              </a:spcBef>
              <a:spcAft>
                <a:spcPts val="1200"/>
              </a:spcAft>
            </a:pPr>
            <a:r>
              <a:rPr lang="en-US" sz="2800" b="1" kern="3000" spc="-1940" dirty="0">
                <a:solidFill>
                  <a:schemeClr val="accent1">
                    <a:lumMod val="50000"/>
                  </a:schemeClr>
                </a:solidFill>
              </a:rPr>
              <a:t>Windows Kernel Control Objects</a:t>
            </a:r>
          </a:p>
        </p:txBody>
      </p:sp>
    </p:spTree>
  </p:cSld>
  <p:clrMapOvr>
    <a:masterClrMapping/>
  </p:clrMapOvr>
  <p:transition spd="slow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Windows 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54050" y="2133600"/>
            <a:ext cx="7848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/>
              <a:t>Changes and improvements:</a:t>
            </a:r>
          </a:p>
          <a:p>
            <a:pPr lvl="2"/>
            <a:r>
              <a:rPr lang="en-US" b="1" dirty="0"/>
              <a:t>Engineering improvements</a:t>
            </a:r>
          </a:p>
          <a:p>
            <a:pPr lvl="4"/>
            <a:r>
              <a:rPr lang="en-US" dirty="0"/>
              <a:t>the system is now built in layers which can be separately tested</a:t>
            </a:r>
          </a:p>
          <a:p>
            <a:pPr lvl="2"/>
            <a:r>
              <a:rPr lang="en-US" b="1" dirty="0"/>
              <a:t>Performance improvements</a:t>
            </a:r>
          </a:p>
          <a:p>
            <a:pPr lvl="4"/>
            <a:r>
              <a:rPr lang="en-US" dirty="0"/>
              <a:t>amount of memory required has been reduced</a:t>
            </a:r>
          </a:p>
          <a:p>
            <a:pPr lvl="2"/>
            <a:r>
              <a:rPr lang="en-US" b="1" dirty="0"/>
              <a:t>Reliability improvements</a:t>
            </a:r>
          </a:p>
          <a:p>
            <a:pPr lvl="4"/>
            <a:r>
              <a:rPr lang="en-US" dirty="0"/>
              <a:t>user-mode heap is more tolerant of memory allocation errors by     C/C++ programmers</a:t>
            </a:r>
          </a:p>
          <a:p>
            <a:pPr lvl="2"/>
            <a:r>
              <a:rPr lang="en-US" b="1" dirty="0"/>
              <a:t>Energy efficiency</a:t>
            </a:r>
          </a:p>
          <a:p>
            <a:pPr lvl="4"/>
            <a:r>
              <a:rPr lang="en-US" dirty="0"/>
              <a:t>many improvements have been made</a:t>
            </a:r>
          </a:p>
          <a:p>
            <a:pPr lvl="2"/>
            <a:r>
              <a:rPr lang="en-US" b="1" dirty="0"/>
              <a:t>Security</a:t>
            </a:r>
          </a:p>
          <a:p>
            <a:pPr lvl="4"/>
            <a:r>
              <a:rPr lang="en-US" dirty="0"/>
              <a:t>BitLocker is now easier to set up and use</a:t>
            </a:r>
          </a:p>
          <a:p>
            <a:pPr lvl="2"/>
            <a:r>
              <a:rPr lang="en-US" b="1" dirty="0"/>
              <a:t>Thread improvements</a:t>
            </a:r>
          </a:p>
          <a:p>
            <a:pPr lvl="4"/>
            <a:r>
              <a:rPr lang="en-US" dirty="0"/>
              <a:t>can support hundreds of CPUs</a:t>
            </a:r>
          </a:p>
          <a:p>
            <a:pPr lvl="4"/>
            <a:r>
              <a:rPr lang="en-US" dirty="0"/>
              <a:t>Dynamic Fair Share Scheduling (DFSS)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/>
              <a:t>A computer is a set of resources for the movement, storage, and processing of data</a:t>
            </a:r>
          </a:p>
          <a:p>
            <a:r>
              <a:rPr lang="en-NZ" sz="3600" dirty="0"/>
              <a:t>The OS is responsible for managing these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Were developed at Bell Labs and became operational on a PDP-7 in 1970</a:t>
            </a:r>
          </a:p>
          <a:p>
            <a:r>
              <a:rPr lang="en-US" dirty="0"/>
              <a:t>Incorporated many ideas from Multics</a:t>
            </a:r>
          </a:p>
          <a:p>
            <a:r>
              <a:rPr lang="en-US" dirty="0"/>
              <a:t>PDP-11was a milestone because it first showed that UNIX would be an OS for all computers</a:t>
            </a:r>
          </a:p>
          <a:p>
            <a:r>
              <a:rPr lang="en-US" dirty="0"/>
              <a:t>Next milestone was rewriting UNIX in the programming language C</a:t>
            </a:r>
          </a:p>
          <a:p>
            <a:pPr lvl="2"/>
            <a:r>
              <a:rPr lang="en-US" dirty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Most important of the non-AT&amp;T systems was UNIX BSD (Berkeley Software Distribution)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2542032" cy="2209800"/>
          </a:xfrm>
        </p:spPr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Description </a:t>
            </a:r>
            <a:br>
              <a:rPr lang="en-NZ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of       UNIX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19873" b="-19873"/>
          <a:stretch>
            <a:fillRect/>
          </a:stretch>
        </p:blipFill>
        <p:spPr bwMode="auto">
          <a:xfrm>
            <a:off x="3352800" y="-304800"/>
            <a:ext cx="5209032" cy="78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5943600"/>
            <a:ext cx="1143000" cy="437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05400" y="533400"/>
            <a:ext cx="3581400" cy="3582987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Traditional UNIX Kernel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58698" r="-58698"/>
          <a:stretch>
            <a:fillRect/>
          </a:stretch>
        </p:blipFill>
        <p:spPr bwMode="auto">
          <a:xfrm>
            <a:off x="-1752600" y="762000"/>
            <a:ext cx="9206234" cy="570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248400"/>
            <a:ext cx="8128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1981200" cy="2362200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Modern UNIX Kernel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32314" b="-32314"/>
          <a:stretch>
            <a:fillRect/>
          </a:stretch>
        </p:blipFill>
        <p:spPr bwMode="auto">
          <a:xfrm>
            <a:off x="2667000" y="-914400"/>
            <a:ext cx="5894832" cy="884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5867400"/>
            <a:ext cx="7874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Started out as a UNIX variant for the IBM PC</a:t>
            </a:r>
          </a:p>
          <a:p>
            <a:r>
              <a:rPr lang="en-US" sz="2000" dirty="0"/>
              <a:t>Linus Torvalds, a Finnish student of computer science, wrote the initial version</a:t>
            </a:r>
          </a:p>
          <a:p>
            <a:r>
              <a:rPr lang="en-US" sz="2000" dirty="0"/>
              <a:t>Linux was first posted on the Internet in 1991</a:t>
            </a:r>
          </a:p>
          <a:p>
            <a:r>
              <a:rPr lang="en-US" sz="2000" dirty="0"/>
              <a:t>Today it is a full-featured UNIX system that runs on several platforms</a:t>
            </a:r>
          </a:p>
          <a:p>
            <a:r>
              <a:rPr lang="en-US" sz="2000" dirty="0"/>
              <a:t>Is free and the source code is available</a:t>
            </a:r>
          </a:p>
          <a:p>
            <a:r>
              <a:rPr lang="en-US" sz="2000" dirty="0"/>
              <a:t>Key to success has been the availability of free software packages </a:t>
            </a:r>
          </a:p>
          <a:p>
            <a:r>
              <a:rPr lang="en-US" sz="2000" dirty="0"/>
              <a:t>Highly modular and easily configured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Loadable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Relatively independent blocks</a:t>
            </a:r>
          </a:p>
          <a:p>
            <a:r>
              <a:rPr lang="en-US" dirty="0"/>
              <a:t>A module is an object file whose code can be linked to and unlinked from the kernel at runtime</a:t>
            </a:r>
          </a:p>
          <a:p>
            <a:r>
              <a:rPr lang="en-US" dirty="0"/>
              <a:t>A module is executed in kernel mode on behalf of the current process</a:t>
            </a:r>
          </a:p>
          <a:p>
            <a:r>
              <a:rPr lang="en-US" dirty="0"/>
              <a:t>Have two important characteristics:</a:t>
            </a:r>
          </a:p>
          <a:p>
            <a:pPr lvl="2"/>
            <a:r>
              <a:rPr lang="en-US" dirty="0"/>
              <a:t>Dynamic linking</a:t>
            </a:r>
          </a:p>
          <a:p>
            <a:pPr lvl="2"/>
            <a:r>
              <a:rPr lang="en-US" dirty="0"/>
              <a:t>Stackable modules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914400"/>
            <a:ext cx="2133600" cy="2590800"/>
          </a:xfrm>
        </p:spPr>
        <p:txBody>
          <a:bodyPr/>
          <a:lstStyle/>
          <a:p>
            <a:r>
              <a:rPr lang="en-NZ" sz="3800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Kernel Modules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-56579" b="-56579"/>
          <a:stretch>
            <a:fillRect/>
          </a:stretch>
        </p:blipFill>
        <p:spPr bwMode="auto">
          <a:xfrm>
            <a:off x="457200" y="-990600"/>
            <a:ext cx="62484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7112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924800" cy="533400"/>
          </a:xfrm>
        </p:spPr>
        <p:txBody>
          <a:bodyPr/>
          <a:lstStyle/>
          <a:p>
            <a:r>
              <a:rPr lang="en-NZ" b="1" dirty="0"/>
              <a:t>Linux Kernel Components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57666" b="-57666"/>
          <a:stretch>
            <a:fillRect/>
          </a:stretch>
        </p:blipFill>
        <p:spPr bwMode="auto">
          <a:xfrm>
            <a:off x="1219200" y="-1447800"/>
            <a:ext cx="7190232" cy="1078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829733" cy="259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98332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533400" y="2133600"/>
          <a:ext cx="802444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2" name="Document" r:id="rId3" imgW="5638800" imgH="2476500" progId="Word.Document.12">
                  <p:link updateAutomatic="1"/>
                </p:oleObj>
              </mc:Choice>
              <mc:Fallback>
                <p:oleObj name="Document" r:id="rId3" imgW="5638800" imgH="2476500" progId="Word.Document.12">
                  <p:link updateAutomatic="1"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024445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6096000"/>
            <a:ext cx="19454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Table 2.5   Some Linux Signals </a:t>
            </a:r>
          </a:p>
        </p:txBody>
      </p:sp>
    </p:spTree>
  </p:cSld>
  <p:clrMapOvr>
    <a:masterClrMapping/>
  </p:clrMapOvr>
  <p:transition spd="slow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Linux Vserver Virtual Machine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434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Open-source, fast, lightweight approach to implementing  virtual machines on a Linux server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Only a single copy of the Linux kernel is involved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Supports a number of separate virtual servers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Each virtual server is isolated from the others</a:t>
            </a:r>
          </a:p>
          <a:p>
            <a:pPr marL="795338" lvl="1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200" dirty="0"/>
              <a:t>Involves four elements:</a:t>
            </a: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505200" y="2057400"/>
          <a:ext cx="60960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/>
              <a:t>Functions in the same way as ordinary computer software</a:t>
            </a:r>
          </a:p>
          <a:p>
            <a:r>
              <a:rPr lang="en-US" sz="3200" dirty="0"/>
              <a:t>Program, or suite of programs, executed by the processor</a:t>
            </a:r>
          </a:p>
          <a:p>
            <a:r>
              <a:rPr lang="en-US" sz="3200" dirty="0"/>
              <a:t>Frequently relinquishes control and must depend on the processor to allow it to regain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-381000" y="0"/>
            <a:ext cx="8991600" cy="1371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Linux Vserver Architecture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86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Operating system objectives and functions:</a:t>
            </a:r>
          </a:p>
          <a:p>
            <a:pPr lvl="2"/>
            <a:r>
              <a:rPr lang="en-US" dirty="0"/>
              <a:t>convenience, efficiency, ability to evolve</a:t>
            </a:r>
          </a:p>
          <a:p>
            <a:pPr lvl="2"/>
            <a:r>
              <a:rPr lang="en-US" dirty="0"/>
              <a:t>user/computer interface</a:t>
            </a:r>
          </a:p>
          <a:p>
            <a:pPr lvl="2"/>
            <a:r>
              <a:rPr lang="en-US" dirty="0"/>
              <a:t>resource manager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Evolution:</a:t>
            </a:r>
          </a:p>
          <a:p>
            <a:pPr marL="847725" lvl="4">
              <a:spcBef>
                <a:spcPts val="1800"/>
              </a:spcBef>
            </a:pPr>
            <a:r>
              <a:rPr lang="en-US" dirty="0"/>
              <a:t>serial processing, simple batch systems, multiprogrammed batch systems, time sharing systems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/>
              <a:t>Microsoft Windows/Windows 7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/>
              <a:t>UNIX/Linux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Memory management</a:t>
            </a:r>
          </a:p>
          <a:p>
            <a:pPr lvl="2"/>
            <a:r>
              <a:rPr lang="en-US" dirty="0"/>
              <a:t>real address, virtual address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Scheduling and resource management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Multithreading</a:t>
            </a:r>
          </a:p>
          <a:p>
            <a:pPr marL="282575" lvl="2"/>
            <a:r>
              <a:rPr lang="en-US" dirty="0"/>
              <a:t>Symmetric multiprocessing (SMP)</a:t>
            </a:r>
          </a:p>
          <a:p>
            <a:pPr marL="847725" lvl="4"/>
            <a:r>
              <a:rPr lang="en-US" dirty="0"/>
              <a:t>distributed OS</a:t>
            </a:r>
          </a:p>
          <a:p>
            <a:pPr marL="847725" lvl="4"/>
            <a:r>
              <a:rPr lang="en-US" dirty="0"/>
              <a:t>object oriented design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Virtual machines</a:t>
            </a:r>
          </a:p>
          <a:p>
            <a:pPr marL="847725" lvl="4">
              <a:spcBef>
                <a:spcPts val="1800"/>
              </a:spcBef>
            </a:pPr>
            <a:r>
              <a:rPr lang="en-US" dirty="0"/>
              <a:t>virtualization</a:t>
            </a:r>
          </a:p>
          <a:p>
            <a:pPr marL="282575" lvl="2"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2743200" cy="3460532"/>
          </a:xfrm>
        </p:spPr>
        <p:txBody>
          <a:bodyPr/>
          <a:lstStyle/>
          <a:p>
            <a:pPr algn="ctr"/>
            <a:r>
              <a:rPr lang="en-US" dirty="0"/>
              <a:t>Operating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Resource Manager</a:t>
            </a:r>
          </a:p>
        </p:txBody>
      </p:sp>
      <p:pic>
        <p:nvPicPr>
          <p:cNvPr id="7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7432" b="-37432"/>
          <a:stretch>
            <a:fillRect/>
          </a:stretch>
        </p:blipFill>
        <p:spPr>
          <a:xfrm>
            <a:off x="2895600" y="-1295400"/>
            <a:ext cx="5715000" cy="9831324"/>
          </a:xfrm>
        </p:spPr>
      </p:pic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21812</Words>
  <Application>Microsoft Office PowerPoint</Application>
  <PresentationFormat>On-screen Show (4:3)</PresentationFormat>
  <Paragraphs>2074</Paragraphs>
  <Slides>81</Slides>
  <Notes>81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Calisto MT</vt:lpstr>
      <vt:lpstr>Times New Roman</vt:lpstr>
      <vt:lpstr>Wingdings</vt:lpstr>
      <vt:lpstr>Custom Design</vt:lpstr>
      <vt:lpstr>Codex</vt:lpstr>
      <vt:lpstr>Macintosh%20HD:Users:kevinmclaughlin:Downloads:OS-Tables-1:T02-OperatingSystem.doc!OLE_LINK1</vt:lpstr>
      <vt:lpstr>Macintosh%20HD:Users:kevinmclaughlin:Downloads:OS-Tables-1:T02-OperatingSystem.doc!OLE_LINK3</vt:lpstr>
      <vt:lpstr>Document</vt:lpstr>
      <vt:lpstr>Chapter 2 Operating System Overview</vt:lpstr>
      <vt:lpstr>PowerPoint Presentation</vt:lpstr>
      <vt:lpstr>Operating System</vt:lpstr>
      <vt:lpstr>Computer Hardware and Software Infrastructure</vt:lpstr>
      <vt:lpstr>Operating System Services</vt:lpstr>
      <vt:lpstr>Key Interfaces</vt:lpstr>
      <vt:lpstr>The Role of an OS</vt:lpstr>
      <vt:lpstr>Operating System  as Software</vt:lpstr>
      <vt:lpstr>Operating System as Resource Manager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Utilization Histograms</vt:lpstr>
      <vt:lpstr>Time-Sharing Systems</vt:lpstr>
      <vt:lpstr>Batch Multiprogramming  vs. Time Sharing</vt:lpstr>
      <vt:lpstr>Compatible Time-Sharing Systems</vt:lpstr>
      <vt:lpstr>CTSS Operation</vt:lpstr>
      <vt:lpstr>Major Advances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Virtual Memory</vt:lpstr>
      <vt:lpstr>Virtual Memory  Addressing</vt:lpstr>
      <vt:lpstr>Information Protection  and Security</vt:lpstr>
      <vt:lpstr>Scheduling and Resource Management</vt:lpstr>
      <vt:lpstr>Key Elements of an  Operating System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Multiprogramming                                       Multiprocessing</vt:lpstr>
      <vt:lpstr>OS Design</vt:lpstr>
      <vt:lpstr>Virtual Machines and Virtualization</vt:lpstr>
      <vt:lpstr>PowerPoint Presentation</vt:lpstr>
      <vt:lpstr>Virtual Machine Architecture</vt:lpstr>
      <vt:lpstr>PowerPoint Presentation</vt:lpstr>
      <vt:lpstr>PowerPoint Presentation</vt:lpstr>
      <vt:lpstr>Symmetric Multiprocessor OS Considerations</vt:lpstr>
      <vt:lpstr>Multicore OS Considerations</vt:lpstr>
      <vt:lpstr>Grand Central Dispatch</vt:lpstr>
      <vt:lpstr>Virtual Machine Approach</vt:lpstr>
      <vt:lpstr>PowerPoint Presentation</vt:lpstr>
      <vt:lpstr>Windows Architecture</vt:lpstr>
      <vt:lpstr>Kernel-Mode Components of Windows</vt:lpstr>
      <vt:lpstr>User-Mode Processes</vt:lpstr>
      <vt:lpstr>Client/Server Model</vt:lpstr>
      <vt:lpstr>Threads and SMP</vt:lpstr>
      <vt:lpstr>Windows Objects</vt:lpstr>
      <vt:lpstr>PowerPoint Presentation</vt:lpstr>
      <vt:lpstr>Windows 7</vt:lpstr>
      <vt:lpstr>Traditional UNIX Systems</vt:lpstr>
      <vt:lpstr>Description  of       UNIX</vt:lpstr>
      <vt:lpstr>Traditional UNIX Kernel</vt:lpstr>
      <vt:lpstr>Modern UNIX Kernel</vt:lpstr>
      <vt:lpstr>LINUX Overview</vt:lpstr>
      <vt:lpstr>Modular  Monolithic Kernel</vt:lpstr>
      <vt:lpstr>Linux Kernel Modules</vt:lpstr>
      <vt:lpstr>Linux Kernel Components</vt:lpstr>
      <vt:lpstr>Linux Signals</vt:lpstr>
      <vt:lpstr>Linux Vserver Virtual Machine Architecture</vt:lpstr>
      <vt:lpstr>Linux Vserver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2011-04-28T23:08:24Z</dcterms:created>
  <dcterms:modified xsi:type="dcterms:W3CDTF">2023-02-14T16:49:07Z</dcterms:modified>
</cp:coreProperties>
</file>