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696" r:id="rId2"/>
  </p:sldMasterIdLst>
  <p:notesMasterIdLst>
    <p:notesMasterId r:id="rId21"/>
  </p:notesMasterIdLst>
  <p:sldIdLst>
    <p:sldId id="296" r:id="rId3"/>
    <p:sldId id="256" r:id="rId4"/>
    <p:sldId id="303" r:id="rId5"/>
    <p:sldId id="299" r:id="rId6"/>
    <p:sldId id="297" r:id="rId7"/>
    <p:sldId id="260" r:id="rId8"/>
    <p:sldId id="258" r:id="rId9"/>
    <p:sldId id="262" r:id="rId10"/>
    <p:sldId id="300" r:id="rId11"/>
    <p:sldId id="259" r:id="rId12"/>
    <p:sldId id="264" r:id="rId13"/>
    <p:sldId id="301" r:id="rId14"/>
    <p:sldId id="271" r:id="rId15"/>
    <p:sldId id="270" r:id="rId16"/>
    <p:sldId id="265" r:id="rId17"/>
    <p:sldId id="298" r:id="rId18"/>
    <p:sldId id="266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9F05-38D2-FC40-42BE-D9881A38F05F}" v="33" dt="2024-12-09T18:12:49.851"/>
    <p1510:client id="{02687740-8AA9-4A2F-8E3A-52AC62251A10}" v="163" dt="2024-12-09T22:48:45.106"/>
    <p1510:client id="{316CAA07-4BAD-9449-2281-AA27A0763C44}" v="11" dt="2024-12-09T18:16:26.616"/>
    <p1510:client id="{4783197B-A84C-AE00-7243-0E8BF4308D79}" v="242" dt="2024-12-09T18:51:01.117"/>
    <p1510:client id="{4856D40C-40DD-48EB-A8CD-2C1DDCB69276}" v="62" dt="2024-12-09T21:24:10.764"/>
    <p1510:client id="{5C36C4A5-F35D-BD68-9312-038F45419A52}" v="78" dt="2024-12-09T16:33:51.975"/>
    <p1510:client id="{AFB9E378-D809-5B11-0EDA-11F80D8509B3}" v="39" dt="2024-12-09T22:18:28.415"/>
    <p1510:client id="{C78CFA9D-A5B1-B949-B6D9-A0A0CE3BBCC9}" v="891" dt="2024-12-09T22:53:40.027"/>
    <p1510:client id="{D03C6601-F870-4536-3C00-9290D5A45B48}" v="5" dt="2024-12-09T18:13:43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>
        <p:scale>
          <a:sx n="100" d="100"/>
          <a:sy n="100" d="100"/>
        </p:scale>
        <p:origin x="75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9819F-5626-47D3-B166-34140A8DC4E6}" type="datetimeFigureOut"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B659C-F3E5-46BC-ABD0-C94CF7E40C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Powerpoint</a:t>
            </a:r>
            <a:r>
              <a:rPr lang="en-US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Author list: Don’t split names onto two lines (e.g., “Jimmy [break] Smith”). If that happens, use a new line, unless you need the space. </a:t>
            </a:r>
            <a:r>
              <a:rPr lang="en-US" b="1"/>
              <a:t>Bold the first names of anybody who’s presenting</a:t>
            </a:r>
            <a:r>
              <a:rPr lang="en-US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Intro/methods/result: </a:t>
            </a:r>
            <a:r>
              <a:rPr lang="en-US" b="1"/>
              <a:t>Do not drop below font size 28</a:t>
            </a:r>
            <a:r>
              <a:rPr lang="en-US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49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8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7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10" indent="0" algn="ctr">
              <a:buNone/>
              <a:defRPr sz="1600"/>
            </a:lvl4pPr>
            <a:lvl5pPr marL="1828946" indent="0" algn="ctr">
              <a:buNone/>
              <a:defRPr sz="1600"/>
            </a:lvl5pPr>
            <a:lvl6pPr marL="2286183" indent="0" algn="ctr">
              <a:buNone/>
              <a:defRPr sz="1600"/>
            </a:lvl6pPr>
            <a:lvl7pPr marL="2743419" indent="0" algn="ctr">
              <a:buNone/>
              <a:defRPr sz="1600"/>
            </a:lvl7pPr>
            <a:lvl8pPr marL="3200656" indent="0" algn="ctr">
              <a:buNone/>
              <a:defRPr sz="1600"/>
            </a:lvl8pPr>
            <a:lvl9pPr marL="36578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10" indent="0">
              <a:buNone/>
              <a:defRPr sz="1600" b="1"/>
            </a:lvl4pPr>
            <a:lvl5pPr marL="1828946" indent="0">
              <a:buNone/>
              <a:defRPr sz="1600" b="1"/>
            </a:lvl5pPr>
            <a:lvl6pPr marL="2286183" indent="0">
              <a:buNone/>
              <a:defRPr sz="1600" b="1"/>
            </a:lvl6pPr>
            <a:lvl7pPr marL="2743419" indent="0">
              <a:buNone/>
              <a:defRPr sz="1600" b="1"/>
            </a:lvl7pPr>
            <a:lvl8pPr marL="3200656" indent="0">
              <a:buNone/>
              <a:defRPr sz="1600" b="1"/>
            </a:lvl8pPr>
            <a:lvl9pPr marL="36578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10" indent="0">
              <a:buNone/>
              <a:defRPr sz="1600" b="1"/>
            </a:lvl4pPr>
            <a:lvl5pPr marL="1828946" indent="0">
              <a:buNone/>
              <a:defRPr sz="1600" b="1"/>
            </a:lvl5pPr>
            <a:lvl6pPr marL="2286183" indent="0">
              <a:buNone/>
              <a:defRPr sz="1600" b="1"/>
            </a:lvl6pPr>
            <a:lvl7pPr marL="2743419" indent="0">
              <a:buNone/>
              <a:defRPr sz="1600" b="1"/>
            </a:lvl7pPr>
            <a:lvl8pPr marL="3200656" indent="0">
              <a:buNone/>
              <a:defRPr sz="1600" b="1"/>
            </a:lvl8pPr>
            <a:lvl9pPr marL="365789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6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3" indent="0">
              <a:buNone/>
              <a:defRPr sz="1200"/>
            </a:lvl3pPr>
            <a:lvl4pPr marL="1371710" indent="0">
              <a:buNone/>
              <a:defRPr sz="1000"/>
            </a:lvl4pPr>
            <a:lvl5pPr marL="1828946" indent="0">
              <a:buNone/>
              <a:defRPr sz="1000"/>
            </a:lvl5pPr>
            <a:lvl6pPr marL="2286183" indent="0">
              <a:buNone/>
              <a:defRPr sz="1000"/>
            </a:lvl6pPr>
            <a:lvl7pPr marL="2743419" indent="0">
              <a:buNone/>
              <a:defRPr sz="1000"/>
            </a:lvl7pPr>
            <a:lvl8pPr marL="3200656" indent="0">
              <a:buNone/>
              <a:defRPr sz="1000"/>
            </a:lvl8pPr>
            <a:lvl9pPr marL="36578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6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2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37" indent="0">
              <a:buNone/>
              <a:defRPr sz="2800"/>
            </a:lvl2pPr>
            <a:lvl3pPr marL="914473" indent="0">
              <a:buNone/>
              <a:defRPr sz="2400"/>
            </a:lvl3pPr>
            <a:lvl4pPr marL="1371710" indent="0">
              <a:buNone/>
              <a:defRPr sz="2000"/>
            </a:lvl4pPr>
            <a:lvl5pPr marL="1828946" indent="0">
              <a:buNone/>
              <a:defRPr sz="2000"/>
            </a:lvl5pPr>
            <a:lvl6pPr marL="2286183" indent="0">
              <a:buNone/>
              <a:defRPr sz="2000"/>
            </a:lvl6pPr>
            <a:lvl7pPr marL="2743419" indent="0">
              <a:buNone/>
              <a:defRPr sz="2000"/>
            </a:lvl7pPr>
            <a:lvl8pPr marL="3200656" indent="0">
              <a:buNone/>
              <a:defRPr sz="2000"/>
            </a:lvl8pPr>
            <a:lvl9pPr marL="3657893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3" indent="0">
              <a:buNone/>
              <a:defRPr sz="1200"/>
            </a:lvl3pPr>
            <a:lvl4pPr marL="1371710" indent="0">
              <a:buNone/>
              <a:defRPr sz="1000"/>
            </a:lvl4pPr>
            <a:lvl5pPr marL="1828946" indent="0">
              <a:buNone/>
              <a:defRPr sz="1000"/>
            </a:lvl5pPr>
            <a:lvl6pPr marL="2286183" indent="0">
              <a:buNone/>
              <a:defRPr sz="1000"/>
            </a:lvl6pPr>
            <a:lvl7pPr marL="2743419" indent="0">
              <a:buNone/>
              <a:defRPr sz="1000"/>
            </a:lvl7pPr>
            <a:lvl8pPr marL="3200656" indent="0">
              <a:buNone/>
              <a:defRPr sz="1000"/>
            </a:lvl8pPr>
            <a:lvl9pPr marL="365789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0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4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6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9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6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7820269" y="0"/>
            <a:ext cx="4371731" cy="691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5258"/>
            <a:r>
              <a:rPr lang="en-US" sz="375" b="1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470" y="-3039"/>
            <a:ext cx="5411799" cy="2851577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500" b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Game rankings </a:t>
            </a:r>
            <a:r>
              <a:rPr lang="en-US" sz="25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</a:t>
            </a:r>
            <a:r>
              <a:rPr lang="en-US" sz="2500" b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predicted </a:t>
            </a:r>
            <a:r>
              <a:rPr lang="en-US" sz="25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precisely by </a:t>
            </a:r>
            <a:r>
              <a:rPr lang="en-US" sz="2500" b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regional sales data </a:t>
            </a:r>
            <a:r>
              <a:rPr lang="en-US" sz="25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different types </a:t>
            </a:r>
            <a:r>
              <a:rPr lang="en-US" sz="2500" b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neural network models. </a:t>
            </a:r>
            <a:r>
              <a:rPr lang="en-US" sz="25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</a:t>
            </a:r>
            <a:r>
              <a:rPr lang="en-US" sz="2500" b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500" b="1" err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hierachical</a:t>
            </a:r>
            <a:r>
              <a:rPr lang="en-US" sz="2500" b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clustering </a:t>
            </a:r>
            <a:r>
              <a:rPr lang="en-US" sz="25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reveals</a:t>
            </a:r>
            <a:r>
              <a:rPr lang="en-US" sz="2500" b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distinct patterns </a:t>
            </a:r>
            <a:r>
              <a:rPr lang="en-US" sz="25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</a:t>
            </a:r>
            <a:r>
              <a:rPr lang="en-US" sz="2500" b="1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sales performance, platform preferences, and genres.</a:t>
            </a:r>
            <a:endParaRPr lang="en-US" sz="250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0" y="0"/>
            <a:ext cx="22374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5258"/>
            <a:r>
              <a:rPr lang="en-US" sz="375" b="1" i="1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375" i="1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75" i="1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CD59F-354D-4E6A-BDBE-1042A62B8C4F}"/>
              </a:ext>
            </a:extLst>
          </p:cNvPr>
          <p:cNvSpPr txBox="1"/>
          <p:nvPr/>
        </p:nvSpPr>
        <p:spPr>
          <a:xfrm>
            <a:off x="87313" y="188043"/>
            <a:ext cx="190600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58"/>
            <a:r>
              <a:rPr lang="en-US" sz="1125" b="1" i="1">
                <a:solidFill>
                  <a:prstClr val="black"/>
                </a:solidFill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1125" i="1">
                <a:solidFill>
                  <a:prstClr val="black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125" i="1">
                <a:solidFill>
                  <a:prstClr val="black"/>
                </a:solidFill>
                <a:latin typeface="Lato"/>
                <a:cs typeface="Lato"/>
              </a:rPr>
              <a:t>Video Games Sales Analysis and Model Evaluation</a:t>
            </a:r>
            <a:endParaRPr lang="en-US" sz="1125" i="1">
              <a:solidFill>
                <a:prstClr val="black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Graphic 18">
            <a:extLst>
              <a:ext uri="{FF2B5EF4-FFF2-40B4-BE49-F238E27FC236}">
                <a16:creationId xmlns:a16="http://schemas.microsoft.com/office/drawing/2014/main" id="{F5B6BCB8-E274-4409-AAF4-6A57A82756C5}"/>
              </a:ext>
            </a:extLst>
          </p:cNvPr>
          <p:cNvSpPr/>
          <p:nvPr/>
        </p:nvSpPr>
        <p:spPr>
          <a:xfrm>
            <a:off x="121039" y="716517"/>
            <a:ext cx="75090" cy="6983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58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3FD4E9-7476-A446-8C6B-41CD3B9E2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273" y="6426307"/>
            <a:ext cx="1596258" cy="368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D6715-ADEC-0483-2954-55AC13C629DC}"/>
              </a:ext>
            </a:extLst>
          </p:cNvPr>
          <p:cNvSpPr txBox="1"/>
          <p:nvPr/>
        </p:nvSpPr>
        <p:spPr>
          <a:xfrm>
            <a:off x="122469" y="1138962"/>
            <a:ext cx="1992498" cy="5148845"/>
          </a:xfrm>
          <a:prstGeom prst="rect">
            <a:avLst/>
          </a:prstGeom>
          <a:noFill/>
        </p:spPr>
        <p:txBody>
          <a:bodyPr wrap="square" lIns="38100" tIns="19050" rIns="38100" bIns="19050" rtlCol="0" anchor="t">
            <a:spAutoFit/>
          </a:bodyPr>
          <a:lstStyle/>
          <a:p>
            <a:pPr defTabSz="1045060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119072" indent="-119072" defTabSz="10450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Arial"/>
              </a:rPr>
              <a:t>Video game sales drive a multi-billion-dollar industry, influencing development, marketing strategies, and consumer trends. Understanding sales patterns can help publishers optimize releases and target markets more effectively.</a:t>
            </a:r>
            <a:endParaRPr lang="en-US" sz="75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defTabSz="1045060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defTabSz="1045060">
              <a:lnSpc>
                <a:spcPct val="120000"/>
              </a:lnSpc>
            </a:pPr>
            <a:r>
              <a:rPr lang="en-US" sz="75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154794" indent="-154794" defTabSz="1045060">
              <a:lnSpc>
                <a:spcPct val="120000"/>
              </a:lnSpc>
              <a:buFontTx/>
              <a:buAutoNum type="arabicPeriod"/>
            </a:pPr>
            <a:r>
              <a:rPr lang="en-US" sz="750" b="1" dirty="0">
                <a:solidFill>
                  <a:prstClr val="black"/>
                </a:solidFill>
                <a:latin typeface="Lato"/>
                <a:ea typeface="Lato"/>
                <a:cs typeface="Arial"/>
              </a:rPr>
              <a:t>Linear Regression</a:t>
            </a: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Arial"/>
              </a:rPr>
              <a:t>: Predicted global sales using regional sales data.</a:t>
            </a:r>
          </a:p>
          <a:p>
            <a:pPr marL="154794" indent="-154794" defTabSz="1045060">
              <a:lnSpc>
                <a:spcPct val="120000"/>
              </a:lnSpc>
              <a:buFontTx/>
              <a:buAutoNum type="arabicPeriod"/>
            </a:pPr>
            <a:r>
              <a:rPr lang="en-US" sz="750" b="1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Neural Network</a:t>
            </a: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: Predicted game ranks with selected features and scaled data.</a:t>
            </a:r>
            <a:endParaRPr lang="en-US" sz="2042" dirty="0">
              <a:solidFill>
                <a:prstClr val="black"/>
              </a:solidFill>
              <a:latin typeface="Calibri" panose="020F0502020204030204"/>
            </a:endParaRPr>
          </a:p>
          <a:p>
            <a:pPr marL="154794" indent="-154794" defTabSz="1045060">
              <a:lnSpc>
                <a:spcPct val="120000"/>
              </a:lnSpc>
              <a:buFontTx/>
              <a:buAutoNum type="arabicPeriod"/>
            </a:pPr>
            <a:r>
              <a:rPr lang="en-US" sz="750" b="1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K-Means Clustering</a:t>
            </a: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: Grouped games into five clusters based on sales and attributes, visualized with PCA.</a:t>
            </a:r>
            <a:endParaRPr lang="en-US" sz="2042" dirty="0">
              <a:solidFill>
                <a:prstClr val="black"/>
              </a:solidFill>
              <a:latin typeface="Calibri" panose="020F0502020204030204"/>
            </a:endParaRPr>
          </a:p>
          <a:p>
            <a:pPr marL="154794" indent="-154794" defTabSz="1045060">
              <a:lnSpc>
                <a:spcPct val="120000"/>
              </a:lnSpc>
              <a:buFontTx/>
              <a:buAutoNum type="arabicPeriod"/>
            </a:pPr>
            <a:r>
              <a:rPr lang="en-US" sz="750" b="1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Hierarchical Clustering</a:t>
            </a: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: Explored nested relationships in sales patterns using dendrograms.</a:t>
            </a:r>
            <a:endParaRPr lang="en-US" sz="2042" dirty="0">
              <a:solidFill>
                <a:prstClr val="black"/>
              </a:solidFill>
              <a:latin typeface="Calibri" panose="020F0502020204030204"/>
            </a:endParaRPr>
          </a:p>
          <a:p>
            <a:pPr marL="154794" indent="-154794" defTabSz="1045060">
              <a:lnSpc>
                <a:spcPct val="120000"/>
              </a:lnSpc>
              <a:buFontTx/>
              <a:buAutoNum type="arabicPeriod"/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ea typeface="Lato"/>
              <a:cs typeface="Arial" panose="020B0604020202020204" pitchFamily="34" charset="0"/>
            </a:endParaRPr>
          </a:p>
          <a:p>
            <a:pPr defTabSz="1045060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119072" indent="-119072" defTabSz="10450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b="1" dirty="0">
                <a:solidFill>
                  <a:prstClr val="black"/>
                </a:solidFill>
                <a:latin typeface="Lato"/>
                <a:ea typeface="Lato"/>
                <a:cs typeface="Arial"/>
              </a:rPr>
              <a:t>Linear Regression</a:t>
            </a: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Arial"/>
              </a:rPr>
              <a:t>: Achieved high accuracy with an R² score of 0.955, effectively predicting global sales from regional sales data.</a:t>
            </a:r>
          </a:p>
          <a:p>
            <a:pPr marL="119072" indent="-119072" defTabSz="10450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b="1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Neural Network</a:t>
            </a: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: Predicted game ranks with minimal error, showing low MSE and MAE values, validated through cross-validation.</a:t>
            </a:r>
            <a:endParaRPr lang="en-US" sz="2042" dirty="0">
              <a:solidFill>
                <a:prstClr val="black"/>
              </a:solidFill>
              <a:latin typeface="Calibri" panose="020F0502020204030204"/>
            </a:endParaRPr>
          </a:p>
          <a:p>
            <a:pPr marL="119072" indent="-119072" defTabSz="10450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b="1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K-Means Clustering</a:t>
            </a: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: Shows poor performance due to the even distribution of the data.</a:t>
            </a:r>
            <a:endParaRPr lang="en-US" sz="2042" dirty="0">
              <a:solidFill>
                <a:prstClr val="black"/>
              </a:solidFill>
              <a:latin typeface="Calibri" panose="020F0502020204030204"/>
            </a:endParaRPr>
          </a:p>
          <a:p>
            <a:pPr marL="119072" indent="-119072" defTabSz="104506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b="1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Hierarchical Clustering</a:t>
            </a:r>
            <a:r>
              <a:rPr lang="en-US" sz="750" dirty="0">
                <a:solidFill>
                  <a:prstClr val="black"/>
                </a:solidFill>
                <a:latin typeface="Lato"/>
                <a:ea typeface="Lato"/>
                <a:cs typeface="Lato"/>
              </a:rPr>
              <a:t>: Uncovered nested relationships among games, highlighting subgroups within broader clusters.</a:t>
            </a:r>
            <a:endParaRPr lang="en-US" sz="2042" dirty="0">
              <a:solidFill>
                <a:prstClr val="black"/>
              </a:solidFill>
              <a:latin typeface="Calibri" panose="020F0502020204030204"/>
            </a:endParaRPr>
          </a:p>
          <a:p>
            <a:pPr defTabSz="1045060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defTabSz="1045060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 Black"/>
              <a:ea typeface="Lato Black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299DB-5CEE-1764-3437-32D3DE4E499F}"/>
              </a:ext>
            </a:extLst>
          </p:cNvPr>
          <p:cNvSpPr txBox="1"/>
          <p:nvPr/>
        </p:nvSpPr>
        <p:spPr>
          <a:xfrm>
            <a:off x="229855" y="725115"/>
            <a:ext cx="1566109" cy="179601"/>
          </a:xfrm>
          <a:prstGeom prst="rect">
            <a:avLst/>
          </a:prstGeom>
          <a:noFill/>
        </p:spPr>
        <p:txBody>
          <a:bodyPr wrap="square" lIns="38100" tIns="19050" rIns="38100" bIns="19050" rtlCol="0" anchor="t">
            <a:spAutoFit/>
          </a:bodyPr>
          <a:lstStyle/>
          <a:p>
            <a:pPr defTabSz="1045060"/>
            <a:r>
              <a:rPr lang="en-US" sz="917" b="1">
                <a:solidFill>
                  <a:prstClr val="black"/>
                </a:solidFill>
                <a:highlight>
                  <a:srgbClr val="FFD54F"/>
                </a:highlight>
                <a:latin typeface="Lato"/>
                <a:ea typeface="Lato"/>
                <a:cs typeface="Lato"/>
              </a:rPr>
              <a:t>Vy Nguyen, Huy Vuong</a:t>
            </a:r>
            <a:endParaRPr lang="en-US" sz="917">
              <a:solidFill>
                <a:prstClr val="black"/>
              </a:solidFill>
              <a:latin typeface="Lato" panose="020F0502020204030203" pitchFamily="34" charset="0"/>
              <a:ea typeface="Lato"/>
              <a:cs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A0F59-C7B6-3144-0E6A-026B33C37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50" y="-3039"/>
            <a:ext cx="3383948" cy="1140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F9DC3E-6D72-B024-FA22-98D000B77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897" y="5048596"/>
            <a:ext cx="3348329" cy="1376192"/>
          </a:xfrm>
          <a:prstGeom prst="rect">
            <a:avLst/>
          </a:prstGeom>
        </p:spPr>
      </p:pic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383A994E-7818-26D4-DA0E-67FAEAAE2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13" y="4131940"/>
            <a:ext cx="3234097" cy="1658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63B48-AB8E-4414-A425-584AD1B66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568" y="5183132"/>
            <a:ext cx="2254882" cy="1140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905F9-AE08-B4C1-C289-82EA21138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2897" y="3003451"/>
            <a:ext cx="3377409" cy="1923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534B3A-59CD-1747-05BF-8417E1D62B90}"/>
              </a:ext>
            </a:extLst>
          </p:cNvPr>
          <p:cNvSpPr txBox="1"/>
          <p:nvPr/>
        </p:nvSpPr>
        <p:spPr>
          <a:xfrm>
            <a:off x="3092916" y="5790379"/>
            <a:ext cx="1691489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/>
              <a:t>Hierarchical Clustering Optimal  # of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E3F33-A461-C56F-0D92-6259B80A937E}"/>
              </a:ext>
            </a:extLst>
          </p:cNvPr>
          <p:cNvSpPr txBox="1"/>
          <p:nvPr/>
        </p:nvSpPr>
        <p:spPr>
          <a:xfrm>
            <a:off x="6139172" y="6418130"/>
            <a:ext cx="1149674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/>
              <a:t>Linear Regression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42528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ECA1-ABB8-D94F-66AD-A3133D59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6789F-B459-1E1E-1C3C-0B694D13F84A}"/>
              </a:ext>
            </a:extLst>
          </p:cNvPr>
          <p:cNvSpPr txBox="1"/>
          <p:nvPr/>
        </p:nvSpPr>
        <p:spPr>
          <a:xfrm>
            <a:off x="1033723" y="2197310"/>
            <a:ext cx="10030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video games with similar sales patterns and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PCA to reduce data to 2 dimensions for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Complete Linkage to calculate inter-cluster distances.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Plotted a dendrogram to visualize the hierarchical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Silhouette scores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E28B-2C0D-1894-76B9-C2AA6478D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3B92-93F0-3548-0E46-E3324301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E9537-1799-A006-371F-40895B0BA150}"/>
              </a:ext>
            </a:extLst>
          </p:cNvPr>
          <p:cNvSpPr txBox="1"/>
          <p:nvPr/>
        </p:nvSpPr>
        <p:spPr>
          <a:xfrm>
            <a:off x="1080940" y="2136338"/>
            <a:ext cx="10030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Observation: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Dendrogram Analysis: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Suggested </a:t>
            </a:r>
            <a:r>
              <a:rPr lang="en-US" b="1" dirty="0"/>
              <a:t>2 clusters</a:t>
            </a:r>
            <a:r>
              <a:rPr lang="en-US" dirty="0"/>
              <a:t> as an optimal cut-off based on the tree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Silhouette Score Analysis: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Suggested </a:t>
            </a:r>
            <a:r>
              <a:rPr lang="en-US" b="1" dirty="0"/>
              <a:t>5 clusters</a:t>
            </a:r>
            <a:r>
              <a:rPr lang="en-US" dirty="0"/>
              <a:t> as providing better-defined groupings.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 revealed meaningful groupings, but the results varied based on the evaluation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diagram of a city&#10;&#10;Description automatically generated with medium confidence">
            <a:extLst>
              <a:ext uri="{FF2B5EF4-FFF2-40B4-BE49-F238E27FC236}">
                <a16:creationId xmlns:a16="http://schemas.microsoft.com/office/drawing/2014/main" id="{E337E34A-29EF-DCDB-7EAB-07E5577EE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6" y="4398281"/>
            <a:ext cx="4569585" cy="2308754"/>
          </a:xfrm>
          <a:prstGeom prst="rect">
            <a:avLst/>
          </a:prstGeom>
        </p:spPr>
      </p:pic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0F365D47-352E-0A56-2BF5-109427FD3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16" y="4304337"/>
            <a:ext cx="4109044" cy="24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4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E3D0C-1698-4CDA-4A15-7F8240CC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17" y="1746913"/>
            <a:ext cx="4162567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K-mean</a:t>
            </a:r>
            <a:br>
              <a:rPr lang="en-US"/>
            </a:br>
            <a:r>
              <a:rPr lang="en-US"/>
              <a:t>Clustering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9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6BEBE-CFB8-35B4-D79E-2FDB6EE57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AE6-B08D-A458-2384-B42E5EB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C3104-1357-CA32-0D68-7B64150BBF32}"/>
              </a:ext>
            </a:extLst>
          </p:cNvPr>
          <p:cNvSpPr txBox="1"/>
          <p:nvPr/>
        </p:nvSpPr>
        <p:spPr>
          <a:xfrm>
            <a:off x="1081726" y="1903089"/>
            <a:ext cx="10030119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Objective: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Group video game sales data into clusters based on similar attributes.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Data Preprocessing: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Handled missing values using forward and </a:t>
            </a:r>
            <a:r>
              <a:rPr lang="en-US" dirty="0">
                <a:latin typeface="Trade Gothic Next Light"/>
              </a:rPr>
              <a:t>backward filling.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ade Gothic Next Light"/>
              </a:rPr>
              <a:t>Encoded categorical variables </a:t>
            </a:r>
            <a:r>
              <a:rPr lang="en-US" dirty="0">
                <a:ea typeface="+mn-lt"/>
                <a:cs typeface="+mn-lt"/>
              </a:rPr>
              <a:t>(Platform, Genre, Publisher) using </a:t>
            </a:r>
            <a:r>
              <a:rPr lang="en-US" dirty="0" err="1">
                <a:ea typeface="+mn-lt"/>
                <a:cs typeface="+mn-lt"/>
              </a:rPr>
              <a:t>LabelEncoder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ade Gothic Next Light"/>
              </a:rPr>
              <a:t>Removed non-numeric columns like Name </a:t>
            </a:r>
            <a:r>
              <a:rPr lang="en-US" dirty="0">
                <a:ea typeface="+mn-lt"/>
                <a:cs typeface="+mn-lt"/>
              </a:rPr>
              <a:t>for clustering.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Clustering Algorithm: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KMeans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dirty="0"/>
              <a:t> with </a:t>
            </a:r>
            <a:r>
              <a:rPr lang="en-US" dirty="0">
                <a:ea typeface="+mn-lt"/>
                <a:cs typeface="+mn-lt"/>
              </a:rPr>
              <a:t>5 clusters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Reduced features to 2 principal components for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3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6C4F-DE86-3609-4511-E658D2690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B2EA-AF7E-5EE0-ABC0-8C804A8A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86" y="406400"/>
            <a:ext cx="4093256" cy="857559"/>
          </a:xfrm>
        </p:spPr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F81E-5EC2-8EB2-537E-87AB716F5E21}"/>
              </a:ext>
            </a:extLst>
          </p:cNvPr>
          <p:cNvSpPr txBox="1"/>
          <p:nvPr/>
        </p:nvSpPr>
        <p:spPr>
          <a:xfrm>
            <a:off x="27486" y="2023530"/>
            <a:ext cx="384347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The PCA scatter plot shows that clustering methods might not work as the data is evenly distributed and not forming any cluster.</a:t>
            </a:r>
            <a:endParaRPr lang="en-US"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E3D2C-08C2-0150-7BB2-F93BCE93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42" y="621481"/>
            <a:ext cx="8071258" cy="51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C3298B-5F1A-FBFE-EF70-1A068DD9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8807F0-636D-447D-6CE9-159FD53F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10806C-0732-B955-90A1-B879ED37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4FD79-EF78-F496-0CA4-A6B65BDF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2EA05BB3-A975-9C83-9A3E-A550DDA28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616F1-A509-375F-DC01-FF7111A7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17" y="1746913"/>
            <a:ext cx="4162567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EC9A05-1061-21B6-C508-025E1E6C2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2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45A17-F539-8839-E4FE-5E444315B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2BF-B545-44CF-C424-A0F533C3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502B0-E029-3893-231B-02ED0BC01F98}"/>
              </a:ext>
            </a:extLst>
          </p:cNvPr>
          <p:cNvSpPr txBox="1"/>
          <p:nvPr/>
        </p:nvSpPr>
        <p:spPr>
          <a:xfrm>
            <a:off x="1080940" y="2157089"/>
            <a:ext cx="10030119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Predict video game ranks.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Preprocessing 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Feature selection: Selected on top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 Design: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Activation Function: </a:t>
            </a:r>
            <a:r>
              <a:rPr lang="en-US" err="1"/>
              <a:t>Relu</a:t>
            </a:r>
            <a:r>
              <a:rPr lang="en-US"/>
              <a:t> activation for non-linearity.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Loss Function: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Regression: Mean Squared Error (MSE)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Classification: Cross Entropy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Cross-Validation: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5-Fold Cross-Validation for robust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47363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6BEBE-CFB8-35B4-D79E-2FDB6EE57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AE6-B08D-A458-2384-B42E5EB5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38434" cy="857559"/>
          </a:xfrm>
        </p:spPr>
        <p:txBody>
          <a:bodyPr/>
          <a:lstStyle/>
          <a:p>
            <a:r>
              <a:rPr lang="en-US" dirty="0"/>
              <a:t>Methodology comparisons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053E00-88B9-286F-7AA9-015C3F86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53928"/>
              </p:ext>
            </p:extLst>
          </p:nvPr>
        </p:nvGraphicFramePr>
        <p:xfrm>
          <a:off x="0" y="1003300"/>
          <a:ext cx="12192000" cy="531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71024334"/>
                    </a:ext>
                  </a:extLst>
                </a:gridCol>
                <a:gridCol w="3430709">
                  <a:extLst>
                    <a:ext uri="{9D8B030D-6E8A-4147-A177-3AD203B41FA5}">
                      <a16:colId xmlns:a16="http://schemas.microsoft.com/office/drawing/2014/main" val="4011753740"/>
                    </a:ext>
                  </a:extLst>
                </a:gridCol>
                <a:gridCol w="2665291">
                  <a:extLst>
                    <a:ext uri="{9D8B030D-6E8A-4147-A177-3AD203B41FA5}">
                      <a16:colId xmlns:a16="http://schemas.microsoft.com/office/drawing/2014/main" val="16425034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27048339"/>
                    </a:ext>
                  </a:extLst>
                </a:gridCol>
              </a:tblGrid>
              <a:tr h="558800">
                <a:tc gridSpan="4">
                  <a:txBody>
                    <a:bodyPr/>
                    <a:lstStyle/>
                    <a:p>
                      <a:r>
                        <a:rPr lang="en-US" dirty="0"/>
                        <a:t>Neural Network  Types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939654"/>
                  </a:ext>
                </a:extLst>
              </a:tr>
              <a:tr h="508000">
                <a:tc gridSpan="3"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4245"/>
                  </a:ext>
                </a:extLst>
              </a:tr>
              <a:tr h="584200">
                <a:tc gridSpan="2">
                  <a:txBody>
                    <a:bodyPr/>
                    <a:lstStyle/>
                    <a:p>
                      <a:r>
                        <a:rPr lang="en-US" dirty="0"/>
                        <a:t>With Feature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Without Feature Selection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8319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err="1"/>
                        <a:t>RobustScaler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MinMaxScaler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91092"/>
                  </a:ext>
                </a:extLst>
              </a:tr>
              <a:tr h="1023356">
                <a:tc>
                  <a:txBody>
                    <a:bodyPr/>
                    <a:lstStyle/>
                    <a:p>
                      <a:r>
                        <a:rPr lang="en-US" dirty="0"/>
                        <a:t>Low loss and low mean absolute error.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Train Loss: 0.0154</a:t>
                      </a:r>
                    </a:p>
                    <a:p>
                      <a:r>
                        <a:rPr lang="en-US" dirty="0"/>
                        <a:t>Validation Loss: 0.0221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Mean Squared Error: 0.0226</a:t>
                      </a:r>
                    </a:p>
                    <a:p>
                      <a:r>
                        <a:rPr lang="en-US" dirty="0"/>
                        <a:t>Mean Absolute Error: 0.0471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loss and low mean absolute error.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Train Loss: 0.0014</a:t>
                      </a:r>
                    </a:p>
                    <a:p>
                      <a:r>
                        <a:rPr lang="en-US" dirty="0"/>
                        <a:t>Validation Loss: 0.0007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Mean Squared Error: 0.0016</a:t>
                      </a:r>
                    </a:p>
                    <a:p>
                      <a:r>
                        <a:rPr lang="en-US" dirty="0"/>
                        <a:t>Mean Absolute Error: 0.0280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loss and high mean absolute error.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Training Loss: 92026328.0000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Validation Loss: 90543288.0000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Mean Absolute Error: 8239.3281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Fairly low amount of losses but requires a larger output sizes if we want to predict more rankings. This approach has limited scalability. We will try regression neural network next.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Loss: 8.7682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2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5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C4D9F-4C2D-D161-CA28-2A632944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DF8-0D5C-4740-72C6-65F29EE3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"/>
            <a:ext cx="9238434" cy="857559"/>
          </a:xfrm>
        </p:spPr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19389-DF8C-4E95-0FC7-EB8566051759}"/>
              </a:ext>
            </a:extLst>
          </p:cNvPr>
          <p:cNvSpPr txBox="1"/>
          <p:nvPr/>
        </p:nvSpPr>
        <p:spPr>
          <a:xfrm>
            <a:off x="0" y="857551"/>
            <a:ext cx="4394200" cy="191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dirty="0"/>
              <a:t>Regression Neural Network with Feature Selection with </a:t>
            </a:r>
            <a:r>
              <a:rPr lang="en-US" dirty="0" err="1"/>
              <a:t>MinMaxScaler</a:t>
            </a:r>
            <a:r>
              <a:rPr lang="en-US" dirty="0"/>
              <a:t> or </a:t>
            </a:r>
            <a:r>
              <a:rPr lang="en-US" dirty="0" err="1"/>
              <a:t>RobustScaler</a:t>
            </a:r>
            <a:r>
              <a:rPr lang="en-US" dirty="0"/>
              <a:t> models have good learning curves and low mean-square error and mean-absolute error.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A98BC-1F8A-32F6-6EFA-88916C69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1"/>
            <a:ext cx="61722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469D3-2E0D-E0C6-ADF6-62D4D5024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428999"/>
            <a:ext cx="6019800" cy="3429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8AB0F-84C3-4AE5-A8AB-ECAA6AB6B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0"/>
            <a:ext cx="7543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Colored Gadgets">
            <a:extLst>
              <a:ext uri="{FF2B5EF4-FFF2-40B4-BE49-F238E27FC236}">
                <a16:creationId xmlns:a16="http://schemas.microsoft.com/office/drawing/2014/main" id="{78033B4B-2336-CF61-B264-96CCE6C613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-2" b="20787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Video Games Sales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/>
              <a:t>Vy Nguyen</a:t>
            </a:r>
          </a:p>
          <a:p>
            <a:pPr algn="ctr">
              <a:lnSpc>
                <a:spcPct val="120000"/>
              </a:lnSpc>
            </a:pPr>
            <a:r>
              <a:rPr lang="en-US"/>
              <a:t>Huy Le Vuong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C4F6E-293C-E590-BBB3-A07A8BD8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ABDE7-1135-6BC5-2A50-A6A8AB229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28099"/>
            <a:ext cx="5794437" cy="5114918"/>
          </a:xfrm>
        </p:spPr>
      </p:pic>
    </p:spTree>
    <p:extLst>
      <p:ext uri="{BB962C8B-B14F-4D97-AF65-F5344CB8AC3E}">
        <p14:creationId xmlns:p14="http://schemas.microsoft.com/office/powerpoint/2010/main" val="386849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EDE1-9356-ACE5-24AB-3300BBAD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4BC4-1FB1-21BB-9F77-D79987C0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0"/>
            <a:ext cx="7415784" cy="857559"/>
          </a:xfrm>
        </p:spPr>
        <p:txBody>
          <a:bodyPr/>
          <a:lstStyle/>
          <a:p>
            <a:r>
              <a:rPr lang="en-US" dirty="0"/>
              <a:t>Columns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6D316-EF53-E5FF-97FC-0D37783C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25" y="857559"/>
            <a:ext cx="7575550" cy="56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3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011E3-0E6F-CDC5-2A11-AE6706291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2594-7FD2-9CD6-159F-AED9C475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13400" cy="857559"/>
          </a:xfrm>
        </p:spPr>
        <p:txBody>
          <a:bodyPr/>
          <a:lstStyle/>
          <a:p>
            <a:r>
              <a:rPr lang="en-US" dirty="0"/>
              <a:t>Features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F1F2A-D4A1-1558-7F5C-B1773231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" y="1318130"/>
            <a:ext cx="12176597" cy="42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1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E3D0C-1698-4CDA-4A15-7F8240CC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17" y="1746913"/>
            <a:ext cx="4162567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Linear Regression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9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ECA1-ABB8-D94F-66AD-A3133D59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BB7C7-85B1-CA92-7AB3-F495AD27C259}"/>
              </a:ext>
            </a:extLst>
          </p:cNvPr>
          <p:cNvSpPr txBox="1"/>
          <p:nvPr/>
        </p:nvSpPr>
        <p:spPr>
          <a:xfrm>
            <a:off x="1310326" y="2228671"/>
            <a:ext cx="10030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dirty="0" err="1"/>
              <a:t>Global_Sales</a:t>
            </a:r>
            <a:r>
              <a:rPr lang="en-US" dirty="0"/>
              <a:t> based on features such as </a:t>
            </a:r>
            <a:r>
              <a:rPr lang="en-US" dirty="0" err="1"/>
              <a:t>NA_Sales</a:t>
            </a:r>
            <a:r>
              <a:rPr lang="en-US" dirty="0"/>
              <a:t>, </a:t>
            </a:r>
            <a:r>
              <a:rPr lang="en-US" dirty="0" err="1"/>
              <a:t>EU_Sales</a:t>
            </a:r>
            <a:r>
              <a:rPr lang="en-US" dirty="0"/>
              <a:t>, </a:t>
            </a:r>
            <a:r>
              <a:rPr lang="en-US" dirty="0" err="1"/>
              <a:t>JP_Sales</a:t>
            </a:r>
            <a:r>
              <a:rPr lang="en-US" dirty="0"/>
              <a:t>, and </a:t>
            </a:r>
            <a:r>
              <a:rPr lang="en-US" dirty="0" err="1"/>
              <a:t>Other_Sales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94DB1-9305-DCC3-0B6B-EE330C7A6148}"/>
              </a:ext>
            </a:extLst>
          </p:cNvPr>
          <p:cNvSpPr txBox="1"/>
          <p:nvPr/>
        </p:nvSpPr>
        <p:spPr>
          <a:xfrm>
            <a:off x="1310324" y="3154502"/>
            <a:ext cx="10030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Selection: Selected regional sales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Cleaning: Handled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Normalization: Applied Box-Cox transformation to address skewness.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Train-Test Split: Split data into 80% training and 20%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E6229-CF60-D1B3-168E-9708D344DD91}"/>
              </a:ext>
            </a:extLst>
          </p:cNvPr>
          <p:cNvSpPr txBox="1"/>
          <p:nvPr/>
        </p:nvSpPr>
        <p:spPr>
          <a:xfrm>
            <a:off x="1310324" y="4908828"/>
            <a:ext cx="10030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Cross-Validation: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5-Fold Cross-Validation: Evaluated model performance by averaging metrics across 5 folds.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DB36-435F-BE44-8743-321BA220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8445-987F-8AB2-E950-8F35D17B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69EB0-F1FB-EF10-436E-CA19B213A145}"/>
              </a:ext>
            </a:extLst>
          </p:cNvPr>
          <p:cNvSpPr txBox="1"/>
          <p:nvPr/>
        </p:nvSpPr>
        <p:spPr>
          <a:xfrm>
            <a:off x="1080940" y="2136338"/>
            <a:ext cx="10030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790DC-B3EC-DBFA-4C7C-493170FB5948}"/>
              </a:ext>
            </a:extLst>
          </p:cNvPr>
          <p:cNvSpPr txBox="1"/>
          <p:nvPr/>
        </p:nvSpPr>
        <p:spPr>
          <a:xfrm>
            <a:off x="1033723" y="4968790"/>
            <a:ext cx="10030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Linear Regression model performed well, with high R² scores and low error metrics, indicating strong predictive capability.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Further testing with advanced models can validate and refine these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E0EF9-E06A-0F31-14C2-1FB8DC5D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51" y="2714525"/>
            <a:ext cx="3010320" cy="1428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321600-6F68-4177-0F54-09EC00A9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65" y="2638314"/>
            <a:ext cx="231489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E3D0C-1698-4CDA-4A15-7F8240CC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17" y="1746913"/>
            <a:ext cx="4162567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Hierarchical</a:t>
            </a:r>
            <a:br>
              <a:rPr lang="en-US"/>
            </a:br>
            <a:r>
              <a:rPr lang="en-US"/>
              <a:t>Clustering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2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1B3028"/>
      </a:dk2>
      <a:lt2>
        <a:srgbClr val="F3F0F3"/>
      </a:lt2>
      <a:accent1>
        <a:srgbClr val="21BA42"/>
      </a:accent1>
      <a:accent2>
        <a:srgbClr val="49B82D"/>
      </a:accent2>
      <a:accent3>
        <a:srgbClr val="2DB784"/>
      </a:accent3>
      <a:accent4>
        <a:srgbClr val="563FCF"/>
      </a:accent4>
      <a:accent5>
        <a:srgbClr val="9435DA"/>
      </a:accent5>
      <a:accent6>
        <a:srgbClr val="C724C9"/>
      </a:accent6>
      <a:hlink>
        <a:srgbClr val="BF3FA3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909</Words>
  <Application>Microsoft Macintosh PowerPoint</Application>
  <PresentationFormat>Widescreen</PresentationFormat>
  <Paragraphs>139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Lato Black</vt:lpstr>
      <vt:lpstr>Trade Gothic Next Cond</vt:lpstr>
      <vt:lpstr>Trade Gothic Next Light</vt:lpstr>
      <vt:lpstr>PortalVTI</vt:lpstr>
      <vt:lpstr>Office Theme</vt:lpstr>
      <vt:lpstr>Game rankings can be predicted precisely by regional sales data in different types neural network models. while hierachical clustering reveals distinct patterns in sales performance, platform preferences, and genres.</vt:lpstr>
      <vt:lpstr>Video Games Sales</vt:lpstr>
      <vt:lpstr>Data exploration</vt:lpstr>
      <vt:lpstr>Columns Correlation</vt:lpstr>
      <vt:lpstr>Features selection</vt:lpstr>
      <vt:lpstr>Linear Regression</vt:lpstr>
      <vt:lpstr>Methodology</vt:lpstr>
      <vt:lpstr>Finding</vt:lpstr>
      <vt:lpstr>Hierarchical Clustering</vt:lpstr>
      <vt:lpstr>methodology</vt:lpstr>
      <vt:lpstr>Finding</vt:lpstr>
      <vt:lpstr>K-mean Clustering</vt:lpstr>
      <vt:lpstr>Methodology</vt:lpstr>
      <vt:lpstr>Finding</vt:lpstr>
      <vt:lpstr>Neural network</vt:lpstr>
      <vt:lpstr>Methodology</vt:lpstr>
      <vt:lpstr>Methodology comparisons</vt:lpstr>
      <vt:lpstr>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Huy Le Vuong</cp:lastModifiedBy>
  <cp:revision>34</cp:revision>
  <dcterms:created xsi:type="dcterms:W3CDTF">2024-12-09T00:51:57Z</dcterms:created>
  <dcterms:modified xsi:type="dcterms:W3CDTF">2024-12-09T22:53:40Z</dcterms:modified>
</cp:coreProperties>
</file>