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2"/>
  </p:notesMasterIdLst>
  <p:handoutMasterIdLst>
    <p:handoutMasterId r:id="rId43"/>
  </p:handoutMasterIdLst>
  <p:sldIdLst>
    <p:sldId id="257" r:id="rId3"/>
    <p:sldId id="388" r:id="rId4"/>
    <p:sldId id="367" r:id="rId5"/>
    <p:sldId id="369" r:id="rId6"/>
    <p:sldId id="390" r:id="rId7"/>
    <p:sldId id="391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92" r:id="rId17"/>
    <p:sldId id="393" r:id="rId18"/>
    <p:sldId id="394" r:id="rId19"/>
    <p:sldId id="378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3" autoAdjust="0"/>
    <p:restoredTop sz="73002" autoAdjust="0"/>
  </p:normalViewPr>
  <p:slideViewPr>
    <p:cSldViewPr snapToGrid="0">
      <p:cViewPr>
        <p:scale>
          <a:sx n="75" d="100"/>
          <a:sy n="75" d="100"/>
        </p:scale>
        <p:origin x="1954" y="-31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0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200" baseline="0">
                <a:solidFill>
                  <a:schemeClr val="tx1"/>
                </a:solidFill>
                <a:latin typeface="Maiandra GD" panose="020E0502030308020204" pitchFamily="34" charset="0"/>
                <a:ea typeface="Tahoma" pitchFamily="34" charset="0"/>
                <a:cs typeface="Tahoma" pitchFamily="34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Level 2</a:t>
            </a:r>
          </a:p>
          <a:p>
            <a:pPr lvl="2" eaLnBrk="1" latinLnBrk="0" hangingPunct="1"/>
            <a:r>
              <a:rPr lang="en-US" dirty="0" smtClean="0"/>
              <a:t>Level 3</a:t>
            </a:r>
          </a:p>
          <a:p>
            <a:pPr lvl="3" eaLnBrk="1" latinLnBrk="0" hangingPunct="1"/>
            <a:r>
              <a:rPr lang="en-US" dirty="0" smtClean="0"/>
              <a:t>Level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950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baseline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– </a:t>
            </a:r>
            <a:r>
              <a:rPr lang="en-US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</a:t>
            </a:r>
            <a:r>
              <a:rPr lang="vi-VN" sz="1200" b="1" i="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DC Spring 2017 - </a:t>
            </a:r>
            <a:r>
              <a:rPr lang="en-US" sz="1200" b="1" i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Basic Electronic</a:t>
            </a:r>
            <a:r>
              <a:rPr lang="en-US" sz="1200" b="1" i="0" baseline="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 Circuit Components</a:t>
            </a:r>
            <a:endParaRPr lang="en-US" sz="1200" b="1" i="0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resistors/example-applications#current-limiti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0465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4900" dirty="0" smtClean="0">
                <a:solidFill>
                  <a:srgbClr val="FFFF00"/>
                </a:solidFill>
              </a:rPr>
              <a:t>Introduction to Transistors and </a:t>
            </a:r>
            <a:r>
              <a:rPr lang="en-US" sz="4900" dirty="0" err="1" smtClean="0">
                <a:solidFill>
                  <a:srgbClr val="FFFF00"/>
                </a:solidFill>
              </a:rPr>
              <a:t>Appliactions</a:t>
            </a:r>
            <a:endParaRPr lang="en-US" dirty="0"/>
          </a:p>
        </p:txBody>
      </p:sp>
      <p:pic>
        <p:nvPicPr>
          <p:cNvPr id="2050" name="Picture 2" descr="https://encrypted-tbn1.gstatic.com/images?q=tbn:ANd9GcQTCPTlYf1b_ebHEim6KEnQJlEAFOsb3klDN9yEDZE8h00fzUSQC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8" y="4067862"/>
            <a:ext cx="4969574" cy="27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yenra.com/electronic-circuits/electronic-circui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48" y="4314546"/>
            <a:ext cx="3673929" cy="140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I: Switches</a:t>
            </a:r>
          </a:p>
        </p:txBody>
      </p:sp>
      <p:pic>
        <p:nvPicPr>
          <p:cNvPr id="12290" name="Picture 2" descr="PNP switc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27" y="1376737"/>
            <a:ext cx="57150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625" y="3977640"/>
            <a:ext cx="5357359" cy="256032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side switch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PNP transistor: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signals are reversed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transistor without a resistor on the base is like an LED with no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current-limiting resistor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Gate - NOT</a:t>
            </a:r>
            <a:endParaRPr lang="en-US" dirty="0"/>
          </a:p>
        </p:txBody>
      </p:sp>
      <p:pic>
        <p:nvPicPr>
          <p:cNvPr id="13314" name="Picture 2" descr="BJT inverte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64" y="1740408"/>
            <a:ext cx="3409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pic>
        <p:nvPicPr>
          <p:cNvPr id="14338" name="Picture 2" descr="BJT AND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73" y="1408176"/>
            <a:ext cx="3705733" cy="50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00" y="4117848"/>
            <a:ext cx="1353312" cy="90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1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</a:t>
            </a:r>
            <a:endParaRPr lang="en-US" dirty="0"/>
          </a:p>
        </p:txBody>
      </p:sp>
      <p:pic>
        <p:nvPicPr>
          <p:cNvPr id="15362" name="Picture 2" descr="BJT O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19" y="1983359"/>
            <a:ext cx="3810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30368" y="3456432"/>
            <a:ext cx="1014984" cy="138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</a:t>
            </a:r>
            <a:endParaRPr lang="en-US" dirty="0"/>
          </a:p>
        </p:txBody>
      </p:sp>
      <p:pic>
        <p:nvPicPr>
          <p:cNvPr id="16386" name="Picture 2" descr="alt tex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40" y="1330452"/>
            <a:ext cx="5715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" y="1368363"/>
            <a:ext cx="3871505" cy="52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29785" y="2732838"/>
            <a:ext cx="3918966" cy="2029968"/>
          </a:xfrm>
        </p:spPr>
        <p:txBody>
          <a:bodyPr/>
          <a:lstStyle/>
          <a:p>
            <a:r>
              <a:rPr lang="en-US" dirty="0" smtClean="0"/>
              <a:t>Q2 ON – Q1 </a:t>
            </a:r>
            <a:r>
              <a:rPr lang="en-US" dirty="0" smtClean="0"/>
              <a:t>OFF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(Q2) = 0.7V</a:t>
            </a:r>
          </a:p>
          <a:p>
            <a:r>
              <a:rPr lang="en-US" dirty="0" smtClean="0"/>
              <a:t>The voltage from V</a:t>
            </a:r>
            <a:r>
              <a:rPr lang="en-US" baseline="-25000" dirty="0" smtClean="0"/>
              <a:t>CC</a:t>
            </a:r>
            <a:r>
              <a:rPr lang="en-US" dirty="0" smtClean="0"/>
              <a:t> charges C1 to 4.3V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44240" y="5334000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0.7V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182" y="4196080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4.3V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" y="1368363"/>
            <a:ext cx="3871505" cy="52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29785" y="2732838"/>
            <a:ext cx="3918966" cy="2029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Positive of C2 is connected to GND (due to Q2 is ON)</a:t>
            </a:r>
          </a:p>
          <a:p>
            <a:r>
              <a:rPr lang="en-US" dirty="0" smtClean="0"/>
              <a:t>VCC slowly charges C2 until 0.7V </a:t>
            </a:r>
            <a:r>
              <a:rPr lang="en-US" dirty="0" smtClean="0">
                <a:sym typeface="Wingdings" panose="05000000000000000000" pitchFamily="2" charset="2"/>
              </a:rPr>
              <a:t> Q1 ON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98601" y="419608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2671862" y="3402382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0.7V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9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1" y="1368363"/>
            <a:ext cx="3871505" cy="52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129785" y="2732838"/>
            <a:ext cx="3918966" cy="2029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VC1 is currently 4.3V</a:t>
            </a:r>
          </a:p>
          <a:p>
            <a:r>
              <a:rPr lang="en-US" dirty="0" smtClean="0"/>
              <a:t>Positive pin returns to 0V</a:t>
            </a:r>
          </a:p>
          <a:p>
            <a:r>
              <a:rPr lang="en-US" dirty="0" smtClean="0"/>
              <a:t>Negative pin goes to minus 4.3V </a:t>
            </a:r>
            <a:r>
              <a:rPr lang="en-US" dirty="0" smtClean="0">
                <a:sym typeface="Wingdings" panose="05000000000000000000" pitchFamily="2" charset="2"/>
              </a:rPr>
              <a:t> Q2 OFF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0521" y="4267200"/>
            <a:ext cx="51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0982" y="5241342"/>
            <a:ext cx="79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-4.3V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Oscillator</a:t>
            </a:r>
            <a:endParaRPr lang="en-US" dirty="0"/>
          </a:p>
        </p:txBody>
      </p:sp>
      <p:pic>
        <p:nvPicPr>
          <p:cNvPr id="17410" name="Picture 2" descr="Astable multivib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" y="1516016"/>
            <a:ext cx="3472650" cy="47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88" y="2780026"/>
            <a:ext cx="4406710" cy="8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1179576"/>
            <a:ext cx="8763654" cy="2097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CO2015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Amplifier using</a:t>
            </a:r>
            <a:r>
              <a:rPr lang="en-US" sz="6000" dirty="0" smtClean="0">
                <a:solidFill>
                  <a:srgbClr val="FFFF00"/>
                </a:solidFill>
              </a:rPr>
              <a:t/>
            </a:r>
            <a:br>
              <a:rPr lang="en-US" sz="6000" dirty="0" smtClean="0">
                <a:solidFill>
                  <a:srgbClr val="FFFF00"/>
                </a:solidFill>
              </a:rPr>
            </a:br>
            <a:r>
              <a:rPr lang="en-US" sz="5400" dirty="0" smtClean="0">
                <a:solidFill>
                  <a:srgbClr val="FFFF00"/>
                </a:solidFill>
              </a:rPr>
              <a:t>Bipolar Junction Transistor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178" y="4236369"/>
            <a:ext cx="5471628" cy="259060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01835"/>
            <a:ext cx="2508000" cy="186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8"/>
            <a:ext cx="9010221" cy="209329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 is a semiconductor device used to: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Amplifier signal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Switch signal or electrical power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two types of basic transistor out there: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Bi-Polar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(BJT)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Metal-Oxide Field-Effect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(MOSFET)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Transistor?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2" y="4242948"/>
            <a:ext cx="3412823" cy="23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utodesk.com/products/eagle/blog/wp-content/uploads/2017/05/Field-Effect-Transistor-FE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3894" r="2836" b="28973"/>
          <a:stretch/>
        </p:blipFill>
        <p:spPr bwMode="auto">
          <a:xfrm>
            <a:off x="4267200" y="4179498"/>
            <a:ext cx="4583723" cy="24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6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Bipolar Junction Transistor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43" y="1273996"/>
            <a:ext cx="7040880" cy="2736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82" y="4010588"/>
            <a:ext cx="6322724" cy="282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t="51207" r="49923" b="5486"/>
          <a:stretch/>
        </p:blipFill>
        <p:spPr bwMode="auto">
          <a:xfrm>
            <a:off x="7807739" y="5752778"/>
            <a:ext cx="1196575" cy="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9" t="51207" r="6441" b="5486"/>
          <a:stretch/>
        </p:blipFill>
        <p:spPr bwMode="auto">
          <a:xfrm>
            <a:off x="7111" y="1415441"/>
            <a:ext cx="1227551" cy="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endCxn id="5" idx="2"/>
          </p:cNvCxnSpPr>
          <p:nvPr/>
        </p:nvCxnSpPr>
        <p:spPr>
          <a:xfrm>
            <a:off x="4461344" y="1482050"/>
            <a:ext cx="0" cy="535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as Amplifier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89751" y="4660232"/>
            <a:ext cx="7360920" cy="1643063"/>
            <a:chOff x="685800" y="4358640"/>
            <a:chExt cx="8092440" cy="21336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849177"/>
              <a:ext cx="295275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040" y="4358640"/>
              <a:ext cx="25146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640" y="4358640"/>
              <a:ext cx="251460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41" y="1376737"/>
            <a:ext cx="4751493" cy="27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84" y="2212848"/>
            <a:ext cx="2833974" cy="210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56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Voltages in a BJT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480457"/>
            <a:ext cx="9010222" cy="21989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</a:t>
            </a:r>
            <a:r>
              <a:rPr lang="en-US" sz="3200" baseline="-25000" dirty="0" smtClean="0"/>
              <a:t>CC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BB</a:t>
            </a:r>
            <a:endParaRPr lang="en-US" sz="3200" dirty="0"/>
          </a:p>
          <a:p>
            <a:r>
              <a:rPr lang="en-US" sz="3200" dirty="0" smtClean="0"/>
              <a:t>V</a:t>
            </a:r>
            <a:r>
              <a:rPr lang="en-US" sz="3200" baseline="-25000" dirty="0" smtClean="0"/>
              <a:t>C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B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E</a:t>
            </a:r>
            <a:endParaRPr lang="en-US" sz="3200" dirty="0"/>
          </a:p>
          <a:p>
            <a:r>
              <a:rPr lang="en-US" sz="3200" dirty="0" smtClean="0"/>
              <a:t>V</a:t>
            </a:r>
            <a:r>
              <a:rPr lang="en-US" sz="3200" baseline="-25000" dirty="0" smtClean="0"/>
              <a:t>BE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CE</a:t>
            </a:r>
            <a:r>
              <a:rPr lang="en-US" sz="3200" dirty="0" smtClean="0"/>
              <a:t> , V</a:t>
            </a:r>
            <a:r>
              <a:rPr lang="en-US" sz="3200" baseline="-25000" dirty="0" smtClean="0"/>
              <a:t>CB</a:t>
            </a:r>
            <a:endParaRPr lang="en-US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4232365"/>
            <a:ext cx="6306617" cy="226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68" y="4232365"/>
            <a:ext cx="2976832" cy="230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2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and Voltage Analysis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541" y="1400406"/>
            <a:ext cx="4569268" cy="333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78255"/>
            <a:ext cx="4531070" cy="4393202"/>
          </a:xfrm>
        </p:spPr>
        <p:txBody>
          <a:bodyPr>
            <a:normAutofit/>
          </a:bodyPr>
          <a:lstStyle/>
          <a:p>
            <a:r>
              <a:rPr lang="en-US" dirty="0" smtClean="0"/>
              <a:t>E-B: Forward Bias (like diode) 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BE</a:t>
            </a:r>
            <a:r>
              <a:rPr lang="en-US" dirty="0" smtClean="0"/>
              <a:t> ≈ 0.7V</a:t>
            </a:r>
          </a:p>
          <a:p>
            <a:r>
              <a:rPr lang="en-US" dirty="0" smtClean="0"/>
              <a:t>Base 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Collector Circuit</a:t>
            </a:r>
          </a:p>
          <a:p>
            <a:endParaRPr lang="en-A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60" y="3070138"/>
            <a:ext cx="21145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86" y="5306105"/>
            <a:ext cx="4619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0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Line Analysis</a:t>
            </a:r>
            <a:endParaRPr lang="en-AU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2265"/>
            <a:ext cx="4908868" cy="394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18824"/>
            <a:ext cx="9010222" cy="20116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DC &amp; X Axis: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CE </a:t>
            </a:r>
            <a:r>
              <a:rPr lang="en-US" sz="2000" b="1" dirty="0" smtClean="0"/>
              <a:t>= V</a:t>
            </a:r>
            <a:r>
              <a:rPr lang="en-US" sz="2000" b="1" baseline="-25000" dirty="0" smtClean="0"/>
              <a:t>CC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 </a:t>
            </a:r>
            <a:r>
              <a:rPr lang="en-US" sz="2000" b="1" dirty="0" smtClean="0"/>
              <a:t>I</a:t>
            </a:r>
            <a:r>
              <a:rPr lang="en-US" sz="2000" b="1" baseline="-25000" dirty="0" smtClean="0"/>
              <a:t>C</a:t>
            </a:r>
            <a:r>
              <a:rPr lang="en-US" sz="2000" b="1" dirty="0" smtClean="0"/>
              <a:t> = </a:t>
            </a:r>
            <a:r>
              <a:rPr lang="en-US" sz="2000" b="1" dirty="0" smtClean="0"/>
              <a:t>0 (Cut off)</a:t>
            </a:r>
            <a:endParaRPr lang="en-US" sz="2000" b="1" dirty="0" smtClean="0"/>
          </a:p>
          <a:p>
            <a:r>
              <a:rPr lang="en-US" sz="2000" dirty="0" smtClean="0"/>
              <a:t>DC &amp; Y Axis: </a:t>
            </a:r>
            <a:r>
              <a:rPr lang="en-US" sz="2000" b="1" dirty="0" smtClean="0"/>
              <a:t>I</a:t>
            </a:r>
            <a:r>
              <a:rPr lang="en-US" sz="2000" b="1" baseline="-25000" dirty="0" smtClean="0"/>
              <a:t>C</a:t>
            </a:r>
            <a:r>
              <a:rPr lang="en-US" sz="2000" b="1" dirty="0" smtClean="0"/>
              <a:t> </a:t>
            </a:r>
            <a:r>
              <a:rPr lang="en-US" sz="2000" b="1" dirty="0"/>
              <a:t>= V</a:t>
            </a:r>
            <a:r>
              <a:rPr lang="en-US" sz="2000" b="1" baseline="-25000" dirty="0"/>
              <a:t>CC</a:t>
            </a:r>
            <a:r>
              <a:rPr lang="en-US" sz="2000" b="1" dirty="0"/>
              <a:t>/R</a:t>
            </a:r>
            <a:r>
              <a:rPr lang="en-US" sz="2000" b="1" baseline="-25000" dirty="0"/>
              <a:t>C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b="1" dirty="0" smtClean="0"/>
              <a:t>V</a:t>
            </a:r>
            <a:r>
              <a:rPr lang="en-US" sz="2000" b="1" baseline="-25000" dirty="0" smtClean="0"/>
              <a:t>CE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smtClean="0"/>
              <a:t>0</a:t>
            </a:r>
            <a:endParaRPr lang="en-US" sz="2000" dirty="0"/>
          </a:p>
          <a:p>
            <a:r>
              <a:rPr lang="en-US" sz="2000" dirty="0" smtClean="0"/>
              <a:t>DC &amp; Characteristic Line: </a:t>
            </a:r>
            <a:r>
              <a:rPr lang="en-US" sz="2000" i="1" dirty="0" smtClean="0">
                <a:solidFill>
                  <a:srgbClr val="FF0066"/>
                </a:solidFill>
              </a:rPr>
              <a:t>Q-point</a:t>
            </a:r>
            <a:endParaRPr lang="en-AU" sz="2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17" y="2660534"/>
            <a:ext cx="2088832" cy="5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40" y="3548743"/>
            <a:ext cx="4563836" cy="240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57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Division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507366"/>
            <a:ext cx="301752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4962772"/>
            <a:ext cx="2741613" cy="24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5461028"/>
            <a:ext cx="192405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32" y="5461028"/>
            <a:ext cx="1485562" cy="6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37" y="2177324"/>
            <a:ext cx="2994660" cy="311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779" y="2673531"/>
            <a:ext cx="460771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b="1" i="1" dirty="0" smtClean="0">
                <a:solidFill>
                  <a:srgbClr val="0070C0"/>
                </a:solidFill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B</a:t>
            </a:r>
            <a:r>
              <a:rPr lang="en-US" b="1" i="1" dirty="0" smtClean="0">
                <a:solidFill>
                  <a:srgbClr val="0070C0"/>
                </a:solidFill>
              </a:rPr>
              <a:t> ,I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C</a:t>
            </a:r>
            <a:r>
              <a:rPr lang="en-US" b="1" i="1" dirty="0" smtClean="0">
                <a:solidFill>
                  <a:srgbClr val="0070C0"/>
                </a:solidFill>
              </a:rPr>
              <a:t> ,I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E</a:t>
            </a:r>
            <a:r>
              <a:rPr lang="en-US" b="1" i="1" dirty="0" smtClean="0">
                <a:solidFill>
                  <a:srgbClr val="0070C0"/>
                </a:solidFill>
              </a:rPr>
              <a:t> ,V</a:t>
            </a:r>
            <a:r>
              <a:rPr lang="en-US" b="1" i="1" baseline="-25000" dirty="0" smtClean="0">
                <a:solidFill>
                  <a:srgbClr val="0070C0"/>
                </a:solidFill>
              </a:rPr>
              <a:t>BE</a:t>
            </a:r>
            <a:r>
              <a:rPr lang="en-US" b="1" i="1" dirty="0" smtClean="0">
                <a:solidFill>
                  <a:srgbClr val="0070C0"/>
                </a:solidFill>
              </a:rPr>
              <a:t> ,V</a:t>
            </a:r>
            <a:r>
              <a:rPr lang="en-US" b="1" i="1" baseline="-25000" dirty="0" smtClean="0">
                <a:solidFill>
                  <a:srgbClr val="0070C0"/>
                </a:solidFill>
              </a:rPr>
              <a:t>CE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70C0"/>
                </a:solidFill>
              </a:rPr>
              <a:t>V</a:t>
            </a:r>
            <a:r>
              <a:rPr lang="en-US" b="1" i="1" baseline="-25000" dirty="0" smtClean="0">
                <a:solidFill>
                  <a:srgbClr val="0070C0"/>
                </a:solidFill>
              </a:rPr>
              <a:t>CB</a:t>
            </a:r>
            <a:r>
              <a:rPr lang="en-US" dirty="0" smtClean="0"/>
              <a:t> for the given circuit when </a:t>
            </a:r>
            <a:r>
              <a:rPr lang="el-GR" b="1" i="1" dirty="0" smtClean="0"/>
              <a:t>β</a:t>
            </a:r>
            <a:r>
              <a:rPr lang="en-US" b="1" i="1" baseline="-25000" dirty="0" smtClean="0"/>
              <a:t>DC</a:t>
            </a:r>
            <a:r>
              <a:rPr lang="en-US" b="1" i="1" dirty="0" smtClean="0"/>
              <a:t> = 150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419894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A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33" y="1697107"/>
            <a:ext cx="4301967" cy="320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" y="1498106"/>
            <a:ext cx="50006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12" y="5321682"/>
            <a:ext cx="79438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1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4206643"/>
            <a:ext cx="8915946" cy="1715186"/>
          </a:xfrm>
        </p:spPr>
        <p:txBody>
          <a:bodyPr/>
          <a:lstStyle/>
          <a:p>
            <a:r>
              <a:rPr lang="en-US" dirty="0" smtClean="0"/>
              <a:t>Determine </a:t>
            </a:r>
            <a:r>
              <a:rPr lang="en-US" b="1" i="1" dirty="0" smtClean="0">
                <a:solidFill>
                  <a:srgbClr val="0070C0"/>
                </a:solidFill>
              </a:rPr>
              <a:t>I</a:t>
            </a:r>
            <a:r>
              <a:rPr lang="en-US" b="1" i="1" baseline="-25000" dirty="0" smtClean="0">
                <a:solidFill>
                  <a:srgbClr val="0070C0"/>
                </a:solidFill>
              </a:rPr>
              <a:t>B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,I</a:t>
            </a:r>
            <a:r>
              <a:rPr lang="en-US" b="1" i="1" baseline="-25000" dirty="0">
                <a:solidFill>
                  <a:srgbClr val="0070C0"/>
                </a:solidFill>
              </a:rPr>
              <a:t>C</a:t>
            </a:r>
            <a:r>
              <a:rPr lang="en-US" b="1" i="1" dirty="0">
                <a:solidFill>
                  <a:srgbClr val="0070C0"/>
                </a:solidFill>
              </a:rPr>
              <a:t> ,I</a:t>
            </a:r>
            <a:r>
              <a:rPr lang="en-US" b="1" i="1" baseline="-25000" dirty="0">
                <a:solidFill>
                  <a:srgbClr val="0070C0"/>
                </a:solidFill>
              </a:rPr>
              <a:t>E</a:t>
            </a:r>
            <a:r>
              <a:rPr lang="en-US" b="1" i="1" dirty="0">
                <a:solidFill>
                  <a:srgbClr val="0070C0"/>
                </a:solidFill>
              </a:rPr>
              <a:t> ,V</a:t>
            </a:r>
            <a:r>
              <a:rPr lang="en-US" b="1" i="1" baseline="-25000" dirty="0">
                <a:solidFill>
                  <a:srgbClr val="0070C0"/>
                </a:solidFill>
              </a:rPr>
              <a:t>BE</a:t>
            </a:r>
            <a:r>
              <a:rPr lang="en-US" b="1" i="1" dirty="0">
                <a:solidFill>
                  <a:srgbClr val="0070C0"/>
                </a:solidFill>
              </a:rPr>
              <a:t> ,V</a:t>
            </a:r>
            <a:r>
              <a:rPr lang="en-US" b="1" i="1" baseline="-25000" dirty="0">
                <a:solidFill>
                  <a:srgbClr val="0070C0"/>
                </a:solidFill>
              </a:rPr>
              <a:t>CE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i="1" dirty="0">
                <a:solidFill>
                  <a:srgbClr val="0070C0"/>
                </a:solidFill>
              </a:rPr>
              <a:t>V</a:t>
            </a:r>
            <a:r>
              <a:rPr lang="en-US" b="1" i="1" baseline="-25000" dirty="0">
                <a:solidFill>
                  <a:srgbClr val="0070C0"/>
                </a:solidFill>
              </a:rPr>
              <a:t>CB</a:t>
            </a:r>
            <a:r>
              <a:rPr lang="en-US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509" y="1038497"/>
            <a:ext cx="5271242" cy="304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817914"/>
            <a:ext cx="9010222" cy="480869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 that the circuit is working linearly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54001"/>
            <a:ext cx="45529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4328747"/>
            <a:ext cx="5705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567490"/>
            <a:ext cx="9010221" cy="10070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i-polar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ransistor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(BJT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ollector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(C),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(B), and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mitter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(E)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</a:t>
            </a:r>
            <a:endParaRPr lang="en-US" dirty="0"/>
          </a:p>
        </p:txBody>
      </p:sp>
      <p:pic>
        <p:nvPicPr>
          <p:cNvPr id="7172" name="Picture 4" descr="Image result for transistor appli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88"/>
          <a:stretch/>
        </p:blipFill>
        <p:spPr bwMode="auto">
          <a:xfrm>
            <a:off x="5154764" y="1403286"/>
            <a:ext cx="3027944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NPN and PNP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4"/>
          <a:stretch/>
        </p:blipFill>
        <p:spPr bwMode="auto">
          <a:xfrm>
            <a:off x="5844740" y="3747359"/>
            <a:ext cx="1319960" cy="13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PN and PNP symbo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68"/>
          <a:stretch/>
        </p:blipFill>
        <p:spPr bwMode="auto">
          <a:xfrm>
            <a:off x="1303194" y="3747359"/>
            <a:ext cx="1366886" cy="13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istor applic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4"/>
          <a:stretch/>
        </p:blipFill>
        <p:spPr bwMode="auto">
          <a:xfrm>
            <a:off x="443084" y="1403286"/>
            <a:ext cx="3087107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9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-250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(V</a:t>
            </a:r>
            <a:r>
              <a:rPr lang="en-US" baseline="-25000" dirty="0" smtClean="0"/>
              <a:t>CC</a:t>
            </a:r>
            <a:r>
              <a:rPr lang="en-US" dirty="0" smtClean="0"/>
              <a:t> – V</a:t>
            </a:r>
            <a:r>
              <a:rPr lang="en-US" baseline="-25000" dirty="0" smtClean="0"/>
              <a:t>CE</a:t>
            </a:r>
            <a:r>
              <a:rPr lang="en-US" dirty="0" smtClean="0"/>
              <a:t>)</a:t>
            </a:r>
            <a:r>
              <a:rPr lang="en-US" dirty="0" smtClean="0"/>
              <a:t>   / </a:t>
            </a:r>
            <a:r>
              <a:rPr lang="en-US" dirty="0" smtClean="0"/>
              <a:t>R</a:t>
            </a:r>
            <a:r>
              <a:rPr lang="en-US" baseline="-25000" dirty="0" smtClean="0"/>
              <a:t>C</a:t>
            </a:r>
          </a:p>
          <a:p>
            <a:endParaRPr lang="en-US" dirty="0"/>
          </a:p>
          <a:p>
            <a:r>
              <a:rPr lang="en-US" dirty="0" smtClean="0"/>
              <a:t>Saturation Mode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97" y="1986752"/>
            <a:ext cx="7254554" cy="446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57" y="1273996"/>
            <a:ext cx="8275320" cy="1051560"/>
          </a:xfrm>
        </p:spPr>
        <p:txBody>
          <a:bodyPr/>
          <a:lstStyle/>
          <a:p>
            <a:r>
              <a:rPr lang="en-US" dirty="0" smtClean="0"/>
              <a:t>Determine </a:t>
            </a:r>
            <a:r>
              <a:rPr lang="el-GR" dirty="0" smtClean="0"/>
              <a:t>β</a:t>
            </a:r>
            <a:r>
              <a:rPr lang="en-US" baseline="-25000" dirty="0" smtClean="0"/>
              <a:t>DC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21777"/>
            <a:ext cx="8229600" cy="509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373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00" b="55182"/>
          <a:stretch/>
        </p:blipFill>
        <p:spPr bwMode="auto">
          <a:xfrm>
            <a:off x="1152144" y="2554465"/>
            <a:ext cx="6967728" cy="378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18757" y="1273996"/>
            <a:ext cx="8275320" cy="1051560"/>
          </a:xfrm>
        </p:spPr>
        <p:txBody>
          <a:bodyPr/>
          <a:lstStyle/>
          <a:p>
            <a:r>
              <a:rPr lang="en-US" dirty="0" smtClean="0"/>
              <a:t>Explain why VC is 15V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51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1" b="55171"/>
          <a:stretch/>
        </p:blipFill>
        <p:spPr bwMode="auto">
          <a:xfrm>
            <a:off x="1140312" y="1621777"/>
            <a:ext cx="7820808" cy="459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8" t="51587"/>
          <a:stretch/>
        </p:blipFill>
        <p:spPr bwMode="auto">
          <a:xfrm>
            <a:off x="742278" y="1553783"/>
            <a:ext cx="8218841" cy="516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946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3" r="49020"/>
          <a:stretch/>
        </p:blipFill>
        <p:spPr bwMode="auto">
          <a:xfrm>
            <a:off x="585740" y="1624404"/>
            <a:ext cx="8369039" cy="498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430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621777"/>
            <a:ext cx="8229600" cy="509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8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25" y="1273996"/>
            <a:ext cx="6322603" cy="524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6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Multichoice + Written</a:t>
            </a:r>
          </a:p>
          <a:p>
            <a:endParaRPr lang="vi-VN" dirty="0"/>
          </a:p>
          <a:p>
            <a:r>
              <a:rPr lang="vi-VN" dirty="0" smtClean="0"/>
              <a:t>Chapter 1: Basic Electronic Components</a:t>
            </a:r>
          </a:p>
          <a:p>
            <a:pPr lvl="1"/>
            <a:r>
              <a:rPr lang="vi-VN" dirty="0" smtClean="0"/>
              <a:t>Deterimine the resistor values (4-band colors, 5-band colors)</a:t>
            </a:r>
          </a:p>
          <a:p>
            <a:pPr lvl="1"/>
            <a:r>
              <a:rPr lang="en-US" dirty="0" smtClean="0"/>
              <a:t>LEDs connectors (Serial + Parallel)</a:t>
            </a:r>
            <a:endParaRPr lang="vi-VN" dirty="0" smtClean="0"/>
          </a:p>
          <a:p>
            <a:pPr lvl="1"/>
            <a:endParaRPr lang="vi-VN" dirty="0" smtClean="0"/>
          </a:p>
          <a:p>
            <a:r>
              <a:rPr lang="vi-VN" dirty="0" smtClean="0"/>
              <a:t>Chapter 2: Diode</a:t>
            </a:r>
          </a:p>
          <a:p>
            <a:pPr lvl="1"/>
            <a:r>
              <a:rPr lang="en-US" dirty="0" smtClean="0"/>
              <a:t>Diode </a:t>
            </a:r>
            <a:r>
              <a:rPr lang="en-US" dirty="0" smtClean="0"/>
              <a:t>Principles and Models</a:t>
            </a:r>
            <a:endParaRPr lang="vi-VN" dirty="0" smtClean="0"/>
          </a:p>
          <a:p>
            <a:pPr lvl="1"/>
            <a:r>
              <a:rPr lang="en-US" dirty="0" smtClean="0"/>
              <a:t>Applications using </a:t>
            </a:r>
            <a:r>
              <a:rPr lang="en-US" dirty="0" smtClean="0"/>
              <a:t>Diodes</a:t>
            </a:r>
          </a:p>
          <a:p>
            <a:pPr lvl="1"/>
            <a:endParaRPr lang="vi-VN" dirty="0" smtClean="0"/>
          </a:p>
          <a:p>
            <a:r>
              <a:rPr lang="vi-VN" dirty="0" smtClean="0"/>
              <a:t>Chapter 3: BJT (npn)</a:t>
            </a:r>
          </a:p>
          <a:p>
            <a:pPr lvl="1"/>
            <a:r>
              <a:rPr lang="vi-VN" dirty="0" smtClean="0"/>
              <a:t>Amplifier </a:t>
            </a:r>
            <a:r>
              <a:rPr lang="vi-VN" dirty="0" smtClean="0"/>
              <a:t>Coefficient</a:t>
            </a:r>
            <a:r>
              <a:rPr lang="en-US" dirty="0" smtClean="0"/>
              <a:t>, Applications</a:t>
            </a:r>
            <a:endParaRPr lang="vi-VN" dirty="0" smtClean="0"/>
          </a:p>
          <a:p>
            <a:pPr lvl="1"/>
            <a:r>
              <a:rPr lang="vi-VN" dirty="0" smtClean="0"/>
              <a:t>Vbe = 0.7 (for default)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Midterm (45 mins </a:t>
            </a:r>
            <a:r>
              <a:rPr lang="mr-IN" dirty="0" smtClean="0"/>
              <a:t>–</a:t>
            </a:r>
            <a:r>
              <a:rPr lang="vi-VN" dirty="0" smtClean="0"/>
              <a:t> Closed Book)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92132"/>
            <a:ext cx="9010221" cy="11824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Checking transistors is similar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diodes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Pin order: ECB or BCE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= 2 Diodes</a:t>
            </a:r>
            <a:endParaRPr lang="en-US" dirty="0"/>
          </a:p>
        </p:txBody>
      </p:sp>
      <p:pic>
        <p:nvPicPr>
          <p:cNvPr id="8194" name="Picture 2" descr="Transistors as two di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3" y="1678341"/>
            <a:ext cx="6013420" cy="292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4.bp.blogspot.com/-TV-X0XR9LQg/V7sE6XjNP8I/AAAAAAAAAPo/UklW5kYebYAeCsHRmSusreWoXl5S1RlewCLcB/s1600/c18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548" y="2141002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1.bp.blogspot.com/-dXFtntiAB9A/V7sFO6BHh6I/AAAAAAAAAPs/bFCk5nrUM0wO9sP5cNKbOSR4_rKiLzycwCLcB/s1600/b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64" y="4311468"/>
            <a:ext cx="1143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9010221" cy="1061663"/>
          </a:xfrm>
        </p:spPr>
        <p:txBody>
          <a:bodyPr/>
          <a:lstStyle/>
          <a:p>
            <a:r>
              <a:rPr lang="en-US" dirty="0"/>
              <a:t>From these measurements, determine what type of BJT this is (PNP or NPN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074" name="Picture 2" descr="https://sub.allaboutcircuits.com/images/quiz/03745x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92" y="2758219"/>
            <a:ext cx="7186251" cy="327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2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9010221" cy="909263"/>
          </a:xfrm>
        </p:spPr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4098" name="Picture 2" descr="https://sub.allaboutcircuits.com/images/quiz/03745x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31" y="1803643"/>
            <a:ext cx="1677377" cy="236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5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40096"/>
            <a:ext cx="9010221" cy="12344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Saturation is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 MODE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of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transistor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transistor in saturation mode acts like a short circuit between collector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emitter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Saturation Mode</a:t>
            </a:r>
            <a:endParaRPr lang="en-US" dirty="0"/>
          </a:p>
        </p:txBody>
      </p:sp>
      <p:pic>
        <p:nvPicPr>
          <p:cNvPr id="9218" name="Picture 2" descr="Saturation mod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7" y="1273996"/>
            <a:ext cx="3467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8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4800600"/>
            <a:ext cx="9010221" cy="177393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Cutoff mode is the opposite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no collector current, and therefore no emitter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almost looks like an open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Cut-Off Mode </a:t>
            </a:r>
            <a:endParaRPr lang="en-US" dirty="0"/>
          </a:p>
        </p:txBody>
      </p:sp>
      <p:pic>
        <p:nvPicPr>
          <p:cNvPr id="10242" name="Picture 2" descr="Cutoff mod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520" y="923544"/>
            <a:ext cx="2153892" cy="330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80" y="1552384"/>
            <a:ext cx="4712668" cy="472954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the voltage at the base is greater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0.6V,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transistor starts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saturating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 </a:t>
            </a:r>
            <a:endParaRPr lang="en-US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voltage at the base is less than 0.6V the transistor is in cutoff mode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circuit</a:t>
            </a:r>
          </a:p>
          <a:p>
            <a:pPr algn="just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ow-side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I: </a:t>
            </a:r>
            <a:r>
              <a:rPr lang="en-US" dirty="0" smtClean="0"/>
              <a:t>Switches</a:t>
            </a:r>
            <a:endParaRPr lang="en-US" dirty="0"/>
          </a:p>
        </p:txBody>
      </p:sp>
      <p:pic>
        <p:nvPicPr>
          <p:cNvPr id="11266" name="Picture 2" descr="NPN switch to control an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15" y="1963864"/>
            <a:ext cx="38100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499</Words>
  <Application>Microsoft Office PowerPoint</Application>
  <PresentationFormat>On-screen Show (4:3)</PresentationFormat>
  <Paragraphs>116</Paragraphs>
  <Slides>39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Century Gothic</vt:lpstr>
      <vt:lpstr>Georgia</vt:lpstr>
      <vt:lpstr>Impact</vt:lpstr>
      <vt:lpstr>Maiandra GD</vt:lpstr>
      <vt:lpstr>Mangal</vt:lpstr>
      <vt:lpstr>Symbol</vt:lpstr>
      <vt:lpstr>Tahoma</vt:lpstr>
      <vt:lpstr>Wingdings</vt:lpstr>
      <vt:lpstr>Wingdings 2</vt:lpstr>
      <vt:lpstr>Training presentation</vt:lpstr>
      <vt:lpstr>CO2015  Introduction to Transistors and Appliactions</vt:lpstr>
      <vt:lpstr>What is Transistor?</vt:lpstr>
      <vt:lpstr>Transistor</vt:lpstr>
      <vt:lpstr>Transistor = 2 Diodes</vt:lpstr>
      <vt:lpstr>Exercise</vt:lpstr>
      <vt:lpstr>Answer</vt:lpstr>
      <vt:lpstr>Saturation Mode</vt:lpstr>
      <vt:lpstr>Cut-Off Mode </vt:lpstr>
      <vt:lpstr>Applications I: Switches</vt:lpstr>
      <vt:lpstr>Applications I: Switches</vt:lpstr>
      <vt:lpstr>Logic Gate - NOT</vt:lpstr>
      <vt:lpstr>Logic Gates</vt:lpstr>
      <vt:lpstr>Logic Gate</vt:lpstr>
      <vt:lpstr>H-Bridge</vt:lpstr>
      <vt:lpstr>Oscillator</vt:lpstr>
      <vt:lpstr>Oscillator</vt:lpstr>
      <vt:lpstr>Oscillator</vt:lpstr>
      <vt:lpstr>Oscillator</vt:lpstr>
      <vt:lpstr>CO2015  Amplifier using Bipolar Junction Transistor</vt:lpstr>
      <vt:lpstr>Bipolar Junction Transistor</vt:lpstr>
      <vt:lpstr>BJT as Amplifier</vt:lpstr>
      <vt:lpstr>Voltages in a BJT</vt:lpstr>
      <vt:lpstr>Current and Voltage Analysis</vt:lpstr>
      <vt:lpstr>Load Line Analysis</vt:lpstr>
      <vt:lpstr>Voltage Division</vt:lpstr>
      <vt:lpstr>Exercise 1</vt:lpstr>
      <vt:lpstr>Solution 1</vt:lpstr>
      <vt:lpstr>Exercise 2</vt:lpstr>
      <vt:lpstr>Solution 2</vt:lpstr>
      <vt:lpstr>Solution 2</vt:lpstr>
      <vt:lpstr>Exercise 3</vt:lpstr>
      <vt:lpstr>Exercise 4</vt:lpstr>
      <vt:lpstr>Exercise 4</vt:lpstr>
      <vt:lpstr>PowerPoint Presentation</vt:lpstr>
      <vt:lpstr>Exercise 4</vt:lpstr>
      <vt:lpstr>Exercise 4</vt:lpstr>
      <vt:lpstr>Exercise 4</vt:lpstr>
      <vt:lpstr>Exercise 5</vt:lpstr>
      <vt:lpstr>Midterm (45 mins – Closed Book)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2019-02-28T16:48:30Z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