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80.png" ContentType="image/png"/>
  <Override PartName="/ppt/media/image78.png" ContentType="image/png"/>
  <Override PartName="/ppt/media/image77.gif" ContentType="image/gif"/>
  <Override PartName="/ppt/media/image76.png" ContentType="image/png"/>
  <Override PartName="/ppt/media/image75.png" ContentType="image/png"/>
  <Override PartName="/ppt/media/image3.gif" ContentType="image/gif"/>
  <Override PartName="/ppt/media/image15.wmf" ContentType="image/x-wmf"/>
  <Override PartName="/ppt/media/image2.gif" ContentType="image/gif"/>
  <Override PartName="/ppt/media/image44.png" ContentType="image/png"/>
  <Override PartName="/ppt/media/image69.png" ContentType="image/png"/>
  <Override PartName="/ppt/media/image6.png" ContentType="image/png"/>
  <Override PartName="/ppt/media/image61.png" ContentType="image/png"/>
  <Override PartName="/ppt/media/image5.png" ContentType="image/png"/>
  <Override PartName="/ppt/media/image60.png" ContentType="image/png"/>
  <Override PartName="/ppt/media/image4.png" ContentType="image/png"/>
  <Override PartName="/ppt/media/image1.png" ContentType="image/png"/>
  <Override PartName="/ppt/media/image7.png" ContentType="image/png"/>
  <Override PartName="/ppt/media/image62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hdphoto4.wdp" ContentType="image/vnd.ms-photo"/>
  <Override PartName="/ppt/media/image34.png" ContentType="image/png"/>
  <Override PartName="/ppt/media/hdphoto3.wdp" ContentType="image/vnd.ms-photo"/>
  <Override PartName="/ppt/media/image59.png" ContentType="image/png"/>
  <Override PartName="/ppt/media/image33.png" ContentType="image/png"/>
  <Override PartName="/ppt/media/hdphoto2.wdp" ContentType="image/vnd.ms-photo"/>
  <Override PartName="/ppt/media/image58.png" ContentType="image/png"/>
  <Override PartName="/ppt/media/image32.png" ContentType="image/png"/>
  <Override PartName="/ppt/media/image79.png" ContentType="image/png"/>
  <Override PartName="/ppt/media/hdphoto1.wdp" ContentType="image/vnd.ms-photo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19.wmf" ContentType="image/x-wmf"/>
  <Override PartName="/ppt/media/image49.png" ContentType="image/png"/>
  <Override PartName="/ppt/media/image23.png" ContentType="image/png"/>
  <Override PartName="/ppt/media/image18.wmf" ContentType="image/x-wmf"/>
  <Override PartName="/ppt/media/image22.png" ContentType="image/png"/>
  <Override PartName="/ppt/media/image17.wmf" ContentType="image/x-wmf"/>
  <Override PartName="/ppt/media/image21.png" ContentType="image/png"/>
  <Override PartName="/ppt/media/image16.wmf" ContentType="image/x-wmf"/>
  <Override PartName="/ppt/media/image4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45.png" ContentType="image/png"/>
  <Override PartName="/ppt/media/image20.wmf" ContentType="image/x-wmf"/>
  <Override PartName="/ppt/media/image14.gif" ContentType="image/gif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7.jpeg" ContentType="image/jpeg"/>
  <Override PartName="/ppt/media/image48.jpeg" ContentType="image/jpeg"/>
  <Override PartName="/ppt/media/image50.jpeg" ContentType="image/jpeg"/>
  <Override PartName="/ppt/media/image54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C751EB5-5F80-4DE4-879F-A1AAE5989457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1496880" y="1200240"/>
            <a:ext cx="4320720" cy="3239640"/>
          </a:xfrm>
          <a:prstGeom prst="rect">
            <a:avLst/>
          </a:prstGeom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1800" cy="3780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4143600" y="9119520"/>
            <a:ext cx="3169440" cy="48132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9AAF3213-B309-46ED-AD12-3203C542842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1496880" y="1200240"/>
            <a:ext cx="4320720" cy="3239640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1800" cy="3780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output is the amplifier of the difference between V+ and V-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4" name="TextShape 3"/>
          <p:cNvSpPr txBox="1"/>
          <p:nvPr/>
        </p:nvSpPr>
        <p:spPr>
          <a:xfrm>
            <a:off x="4143600" y="9119520"/>
            <a:ext cx="3169440" cy="48132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FE14350D-1CDC-48CA-8F84-D8FA1A9AA33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8520" y="475200"/>
            <a:ext cx="9009720" cy="79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8520" y="1376640"/>
            <a:ext cx="900972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8520" y="4091400"/>
            <a:ext cx="900972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8520" y="475200"/>
            <a:ext cx="9009720" cy="79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8520" y="1376640"/>
            <a:ext cx="43966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55520" y="1376640"/>
            <a:ext cx="43966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38520" y="4091400"/>
            <a:ext cx="43966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655520" y="4091400"/>
            <a:ext cx="43966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8520" y="475200"/>
            <a:ext cx="9009720" cy="79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8520" y="1376640"/>
            <a:ext cx="29008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084840" y="1376640"/>
            <a:ext cx="29008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1160" y="1376640"/>
            <a:ext cx="29008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38520" y="4091400"/>
            <a:ext cx="29008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body"/>
          </p:nvPr>
        </p:nvSpPr>
        <p:spPr>
          <a:xfrm>
            <a:off x="3084840" y="4091400"/>
            <a:ext cx="29008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body"/>
          </p:nvPr>
        </p:nvSpPr>
        <p:spPr>
          <a:xfrm>
            <a:off x="6131160" y="4091400"/>
            <a:ext cx="29008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8520" y="475200"/>
            <a:ext cx="9009720" cy="79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38520" y="1376640"/>
            <a:ext cx="9009720" cy="519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520" y="475200"/>
            <a:ext cx="9009720" cy="79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520" y="1376640"/>
            <a:ext cx="9009720" cy="51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8520" y="475200"/>
            <a:ext cx="9009720" cy="79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8520" y="1376640"/>
            <a:ext cx="4396680" cy="51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55520" y="1376640"/>
            <a:ext cx="4396680" cy="51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8520" y="475200"/>
            <a:ext cx="9009720" cy="79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38520" y="475200"/>
            <a:ext cx="9009720" cy="3702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8520" y="475200"/>
            <a:ext cx="9009720" cy="79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8520" y="1376640"/>
            <a:ext cx="43966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55520" y="1376640"/>
            <a:ext cx="4396680" cy="51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8520" y="4091400"/>
            <a:ext cx="43966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8520" y="475200"/>
            <a:ext cx="9009720" cy="79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38520" y="1376640"/>
            <a:ext cx="9009720" cy="519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8520" y="475200"/>
            <a:ext cx="9009720" cy="79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8520" y="1376640"/>
            <a:ext cx="4396680" cy="51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55520" y="1376640"/>
            <a:ext cx="43966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55520" y="4091400"/>
            <a:ext cx="43966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8520" y="475200"/>
            <a:ext cx="9009720" cy="79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8520" y="1376640"/>
            <a:ext cx="43966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55520" y="1376640"/>
            <a:ext cx="43966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8520" y="4091400"/>
            <a:ext cx="900972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8520" y="475200"/>
            <a:ext cx="9009720" cy="79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8520" y="1376640"/>
            <a:ext cx="900972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8520" y="4091400"/>
            <a:ext cx="900972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8520" y="475200"/>
            <a:ext cx="9009720" cy="79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8520" y="1376640"/>
            <a:ext cx="43966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55520" y="1376640"/>
            <a:ext cx="43966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38520" y="4091400"/>
            <a:ext cx="43966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55520" y="4091400"/>
            <a:ext cx="43966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8520" y="475200"/>
            <a:ext cx="9009720" cy="79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8520" y="1376640"/>
            <a:ext cx="29008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084840" y="1376640"/>
            <a:ext cx="29008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131160" y="1376640"/>
            <a:ext cx="29008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38520" y="4091400"/>
            <a:ext cx="29008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084840" y="4091400"/>
            <a:ext cx="29008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131160" y="4091400"/>
            <a:ext cx="29008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8520" y="475200"/>
            <a:ext cx="9009720" cy="79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8520" y="1376640"/>
            <a:ext cx="9009720" cy="51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520" y="475200"/>
            <a:ext cx="9009720" cy="79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8520" y="1376640"/>
            <a:ext cx="4396680" cy="51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55520" y="1376640"/>
            <a:ext cx="4396680" cy="51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8520" y="475200"/>
            <a:ext cx="9009720" cy="79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38520" y="475200"/>
            <a:ext cx="9009720" cy="3702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520" y="475200"/>
            <a:ext cx="9009720" cy="79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8520" y="1376640"/>
            <a:ext cx="43966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55520" y="1376640"/>
            <a:ext cx="4396680" cy="51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38520" y="4091400"/>
            <a:ext cx="43966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8520" y="475200"/>
            <a:ext cx="9009720" cy="79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8520" y="1376640"/>
            <a:ext cx="4396680" cy="51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55520" y="1376640"/>
            <a:ext cx="43966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55520" y="4091400"/>
            <a:ext cx="43966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8520" y="475200"/>
            <a:ext cx="9009720" cy="79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8520" y="1376640"/>
            <a:ext cx="43966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55520" y="1376640"/>
            <a:ext cx="439668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38520" y="4091400"/>
            <a:ext cx="9009720" cy="247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 flipV="1">
            <a:off x="5410080" y="36000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 flipV="1">
            <a:off x="5410080" y="43920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 hidden="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 hidden="1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 hidden="1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 flipV="1">
            <a:off x="5410080" y="380952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 flipV="1">
            <a:off x="5410080" y="3896640"/>
            <a:ext cx="3733560" cy="191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 flipV="1">
            <a:off x="5410080" y="4114800"/>
            <a:ext cx="373356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5410080" y="4164120"/>
            <a:ext cx="1965600" cy="1800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 flipV="1">
            <a:off x="5410080" y="4199040"/>
            <a:ext cx="196560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410080" y="3962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7376400" y="40611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0" y="3649680"/>
            <a:ext cx="9143640" cy="2437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0" y="3675600"/>
            <a:ext cx="9143640" cy="140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 flipV="1">
            <a:off x="6414120" y="3642120"/>
            <a:ext cx="2729520" cy="2480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26240" y="2401920"/>
            <a:ext cx="8457840" cy="10810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Impact"/>
              </a:rPr>
              <a:t>Clic</a:t>
            </a:r>
            <a:r>
              <a:rPr b="0" lang="en-US" sz="4400" spc="-1" strike="noStrike">
                <a:solidFill>
                  <a:srgbClr val="ffffff"/>
                </a:solidFill>
                <a:latin typeface="Impact"/>
              </a:rPr>
              <a:t>k to </a:t>
            </a:r>
            <a:r>
              <a:rPr b="0" lang="en-US" sz="4400" spc="-1" strike="noStrike">
                <a:solidFill>
                  <a:srgbClr val="ffffff"/>
                </a:solidFill>
                <a:latin typeface="Impact"/>
              </a:rPr>
              <a:t>edit </a:t>
            </a:r>
            <a:r>
              <a:rPr b="0" lang="en-US" sz="4400" spc="-1" strike="noStrike">
                <a:solidFill>
                  <a:srgbClr val="ffffff"/>
                </a:solidFill>
                <a:latin typeface="Impact"/>
              </a:rPr>
              <a:t>Ma</a:t>
            </a:r>
            <a:r>
              <a:rPr b="0" lang="en-US" sz="4400" spc="-1" strike="noStrike">
                <a:solidFill>
                  <a:srgbClr val="ffffff"/>
                </a:solidFill>
                <a:latin typeface="Impact"/>
              </a:rPr>
              <a:t>ster </a:t>
            </a:r>
            <a:r>
              <a:rPr b="0" lang="en-US" sz="4400" spc="-1" strike="noStrike">
                <a:solidFill>
                  <a:srgbClr val="ffffff"/>
                </a:solidFill>
                <a:latin typeface="Impact"/>
              </a:rPr>
              <a:t>title </a:t>
            </a:r>
            <a:r>
              <a:rPr b="0" lang="en-US" sz="4400" spc="-1" strike="noStrike">
                <a:solidFill>
                  <a:srgbClr val="ffffff"/>
                </a:solidFill>
                <a:latin typeface="Impact"/>
              </a:rPr>
              <a:t>styl</a:t>
            </a:r>
            <a:r>
              <a:rPr b="0" lang="en-US" sz="4400" spc="-1" strike="noStrike">
                <a:solidFill>
                  <a:srgbClr val="ffffff"/>
                </a:solidFill>
                <a:latin typeface="Impac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455f5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455f5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55f5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55f51"/>
                </a:solidFill>
                <a:latin typeface="Calibri"/>
              </a:rPr>
              <a:t>Third Outline Level</a:t>
            </a:r>
            <a:endParaRPr b="0" lang="en-US" sz="2200" spc="-1" strike="noStrike">
              <a:solidFill>
                <a:srgbClr val="455f5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55f5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55f5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55f5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55f5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4"/>
          <p:cNvSpPr/>
          <p:nvPr/>
        </p:nvSpPr>
        <p:spPr>
          <a:xfrm flipV="1">
            <a:off x="5410080" y="36000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5"/>
          <p:cNvSpPr/>
          <p:nvPr/>
        </p:nvSpPr>
        <p:spPr>
          <a:xfrm flipV="1">
            <a:off x="5410080" y="43920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PlaceHolder 14"/>
          <p:cNvSpPr>
            <a:spLocks noGrp="1"/>
          </p:cNvSpPr>
          <p:nvPr>
            <p:ph type="body"/>
          </p:nvPr>
        </p:nvSpPr>
        <p:spPr>
          <a:xfrm>
            <a:off x="38520" y="1376640"/>
            <a:ext cx="9009720" cy="519732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General Information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lvl="1" marL="754200" indent="-342720" algn="just">
              <a:lnSpc>
                <a:spcPct val="100000"/>
              </a:lnSpc>
              <a:spcBef>
                <a:spcPts val="300"/>
              </a:spcBef>
              <a:buClr>
                <a:srgbClr val="63a537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Level 2</a:t>
            </a: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  <a:p>
            <a:pPr lvl="2" marL="990000" indent="-285480">
              <a:lnSpc>
                <a:spcPct val="100000"/>
              </a:lnSpc>
              <a:spcBef>
                <a:spcPts val="300"/>
              </a:spcBef>
              <a:buClr>
                <a:srgbClr val="99cb38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Maiandra GD"/>
                <a:ea typeface="Maiandra GD"/>
              </a:rPr>
              <a:t>Level 3</a:t>
            </a:r>
            <a:endParaRPr b="0" lang="en-US" sz="22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76" name="PlaceHolder 15"/>
          <p:cNvSpPr>
            <a:spLocks noGrp="1"/>
          </p:cNvSpPr>
          <p:nvPr>
            <p:ph type="title"/>
          </p:nvPr>
        </p:nvSpPr>
        <p:spPr>
          <a:xfrm>
            <a:off x="38520" y="475200"/>
            <a:ext cx="9009720" cy="7984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CustomShape 16"/>
          <p:cNvSpPr/>
          <p:nvPr/>
        </p:nvSpPr>
        <p:spPr>
          <a:xfrm>
            <a:off x="-326880" y="19080"/>
            <a:ext cx="5379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Century Gothic"/>
              </a:rPr>
              <a:t>CO2015 – EDC Spring 2017 – </a:t>
            </a:r>
            <a:r>
              <a:rPr b="1" lang="en-US" sz="1200" spc="-1" strike="noStrike">
                <a:solidFill>
                  <a:srgbClr val="ffc000"/>
                </a:solidFill>
                <a:latin typeface="Century Gothic"/>
              </a:rPr>
              <a:t>Operational Amplifier (Op-Amp)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8" name="CustomShape 17"/>
          <p:cNvSpPr/>
          <p:nvPr/>
        </p:nvSpPr>
        <p:spPr>
          <a:xfrm>
            <a:off x="8437320" y="6591240"/>
            <a:ext cx="1098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74E2E3E2-361B-43D8-9776-4E430BE08277}" type="slidenum">
              <a:rPr b="1" lang="en-US" sz="1200" spc="-1" strike="noStrike">
                <a:solidFill>
                  <a:srgbClr val="4a7c29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gif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microsoft.com/office/2007/relationships/hdphoto" Target="../media/hdphoto1.wdp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microsoft.com/office/2007/relationships/hdphoto" Target="../media/hdphoto2.wdp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microsoft.com/office/2007/relationships/hdphoto" Target="../media/hdphoto3.wdp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image" Target="../media/image48.jpe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microsoft.com/office/2007/relationships/hdphoto" Target="../media/hdphoto4.wdp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77.gif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image" Target="../media/image15.wmf"/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5" Type="http://schemas.openxmlformats.org/officeDocument/2006/relationships/image" Target="../media/image18.wmf"/><Relationship Id="rId6" Type="http://schemas.openxmlformats.org/officeDocument/2006/relationships/image" Target="../media/image19.wmf"/><Relationship Id="rId7" Type="http://schemas.openxmlformats.org/officeDocument/2006/relationships/image" Target="../media/image20.wmf"/><Relationship Id="rId8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84320" y="750960"/>
            <a:ext cx="8763120" cy="252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 fontScale="76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Impact"/>
              </a:rPr>
              <a:t>CO2015</a:t>
            </a:r>
            <a:br/>
            <a:br/>
            <a:r>
              <a:rPr b="0" lang="en-US" sz="5400" spc="-1" strike="noStrike">
                <a:solidFill>
                  <a:srgbClr val="ffff00"/>
                </a:solidFill>
                <a:latin typeface="Impact"/>
              </a:rPr>
              <a:t>Operational Amplifier (</a:t>
            </a:r>
            <a:r>
              <a:rPr b="0" lang="en-US" sz="5400" spc="-1" strike="noStrike">
                <a:solidFill>
                  <a:srgbClr val="ffffff"/>
                </a:solidFill>
                <a:latin typeface="Impact"/>
              </a:rPr>
              <a:t>Op-Amp</a:t>
            </a:r>
            <a:r>
              <a:rPr b="0" lang="en-US" sz="5400" spc="-1" strike="noStrike">
                <a:solidFill>
                  <a:srgbClr val="ffff00"/>
                </a:solidFill>
                <a:latin typeface="Impact"/>
              </a:rPr>
              <a:t>)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2" name="Picture 5" descr=""/>
          <p:cNvPicPr/>
          <p:nvPr/>
        </p:nvPicPr>
        <p:blipFill>
          <a:blip r:embed="rId1"/>
          <a:srcRect l="3845" t="16582" r="6229" b="15690"/>
          <a:stretch/>
        </p:blipFill>
        <p:spPr>
          <a:xfrm>
            <a:off x="6184800" y="6068160"/>
            <a:ext cx="2926080" cy="758520"/>
          </a:xfrm>
          <a:prstGeom prst="rect">
            <a:avLst/>
          </a:prstGeom>
          <a:ln>
            <a:noFill/>
          </a:ln>
        </p:spPr>
      </p:pic>
      <p:pic>
        <p:nvPicPr>
          <p:cNvPr id="123" name="Picture 2" descr=""/>
          <p:cNvPicPr/>
          <p:nvPr/>
        </p:nvPicPr>
        <p:blipFill>
          <a:blip r:embed="rId2"/>
          <a:stretch/>
        </p:blipFill>
        <p:spPr>
          <a:xfrm>
            <a:off x="184320" y="4076640"/>
            <a:ext cx="5558040" cy="260028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4114800" y="2971800"/>
            <a:ext cx="36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8520" y="1376640"/>
            <a:ext cx="9009720" cy="519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In order to control the gain of an op-amp it must have feedback. This feedback is a </a:t>
            </a:r>
            <a:r>
              <a:rPr b="1" lang="en-US" sz="2400" spc="-1" strike="noStrike">
                <a:solidFill>
                  <a:srgbClr val="0000ff"/>
                </a:solidFill>
                <a:latin typeface="Maiandra GD"/>
                <a:ea typeface="Maiandra GD"/>
              </a:rPr>
              <a:t>negative feedback</a:t>
            </a: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. A </a:t>
            </a:r>
            <a:r>
              <a:rPr b="1" lang="en-US" sz="2400" spc="-1" strike="noStrike">
                <a:solidFill>
                  <a:srgbClr val="0000ff"/>
                </a:solidFill>
                <a:latin typeface="Maiandra GD"/>
                <a:ea typeface="Maiandra GD"/>
              </a:rPr>
              <a:t>negative feedback </a:t>
            </a: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reduces the gain and improves many characteristics of the op-amp.</a:t>
            </a: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63000"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latin typeface="Arial Rounded MT Bold"/>
              </a:rPr>
              <a:t>Negative Feedback Circuits (Close Loop)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5" name="Picture 5" descr=""/>
          <p:cNvPicPr/>
          <p:nvPr/>
        </p:nvPicPr>
        <p:blipFill>
          <a:blip r:embed="rId1"/>
          <a:stretch/>
        </p:blipFill>
        <p:spPr>
          <a:xfrm>
            <a:off x="4813920" y="3017520"/>
            <a:ext cx="5884560" cy="3291840"/>
          </a:xfrm>
          <a:prstGeom prst="rect">
            <a:avLst/>
          </a:prstGeom>
          <a:ln>
            <a:noFill/>
          </a:ln>
        </p:spPr>
      </p:pic>
      <p:pic>
        <p:nvPicPr>
          <p:cNvPr id="166" name="Picture 3" descr=""/>
          <p:cNvPicPr/>
          <p:nvPr/>
        </p:nvPicPr>
        <p:blipFill>
          <a:blip r:embed="rId2"/>
          <a:stretch/>
        </p:blipFill>
        <p:spPr>
          <a:xfrm>
            <a:off x="-1082520" y="3108960"/>
            <a:ext cx="5197320" cy="330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Negative Feedback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8" name="Picture 4" descr=""/>
          <p:cNvPicPr/>
          <p:nvPr/>
        </p:nvPicPr>
        <p:blipFill>
          <a:blip r:embed="rId1"/>
          <a:stretch/>
        </p:blipFill>
        <p:spPr>
          <a:xfrm>
            <a:off x="38520" y="1549440"/>
            <a:ext cx="4964760" cy="2857680"/>
          </a:xfrm>
          <a:prstGeom prst="rect">
            <a:avLst/>
          </a:prstGeom>
          <a:ln>
            <a:noFill/>
          </a:ln>
        </p:spPr>
      </p:pic>
      <p:pic>
        <p:nvPicPr>
          <p:cNvPr id="169" name="Picture 2" descr=""/>
          <p:cNvPicPr/>
          <p:nvPr/>
        </p:nvPicPr>
        <p:blipFill>
          <a:blip r:embed="rId2"/>
          <a:stretch/>
        </p:blipFill>
        <p:spPr>
          <a:xfrm>
            <a:off x="5003640" y="1149840"/>
            <a:ext cx="2447640" cy="914040"/>
          </a:xfrm>
          <a:prstGeom prst="rect">
            <a:avLst/>
          </a:prstGeom>
          <a:ln>
            <a:noFill/>
          </a:ln>
        </p:spPr>
      </p:pic>
      <p:pic>
        <p:nvPicPr>
          <p:cNvPr id="170" name="Picture 5" descr=""/>
          <p:cNvPicPr/>
          <p:nvPr/>
        </p:nvPicPr>
        <p:blipFill>
          <a:blip r:embed="rId3"/>
          <a:stretch/>
        </p:blipFill>
        <p:spPr>
          <a:xfrm>
            <a:off x="5724000" y="2188800"/>
            <a:ext cx="2872440" cy="663120"/>
          </a:xfrm>
          <a:prstGeom prst="rect">
            <a:avLst/>
          </a:prstGeom>
          <a:ln>
            <a:noFill/>
          </a:ln>
        </p:spPr>
      </p:pic>
      <p:pic>
        <p:nvPicPr>
          <p:cNvPr id="171" name="Picture 6" descr=""/>
          <p:cNvPicPr/>
          <p:nvPr/>
        </p:nvPicPr>
        <p:blipFill>
          <a:blip r:embed="rId4"/>
          <a:stretch/>
        </p:blipFill>
        <p:spPr>
          <a:xfrm>
            <a:off x="5476320" y="2993760"/>
            <a:ext cx="3368160" cy="719640"/>
          </a:xfrm>
          <a:prstGeom prst="rect">
            <a:avLst/>
          </a:prstGeom>
          <a:ln>
            <a:noFill/>
          </a:ln>
        </p:spPr>
      </p:pic>
      <p:pic>
        <p:nvPicPr>
          <p:cNvPr id="172" name="Picture 7" descr=""/>
          <p:cNvPicPr/>
          <p:nvPr/>
        </p:nvPicPr>
        <p:blipFill>
          <a:blip r:embed="rId5"/>
          <a:stretch/>
        </p:blipFill>
        <p:spPr>
          <a:xfrm>
            <a:off x="5044320" y="3668040"/>
            <a:ext cx="3683160" cy="593640"/>
          </a:xfrm>
          <a:prstGeom prst="rect">
            <a:avLst/>
          </a:prstGeom>
          <a:ln>
            <a:noFill/>
          </a:ln>
        </p:spPr>
      </p:pic>
      <p:pic>
        <p:nvPicPr>
          <p:cNvPr id="173" name="Picture 8" descr=""/>
          <p:cNvPicPr/>
          <p:nvPr/>
        </p:nvPicPr>
        <p:blipFill>
          <a:blip r:embed="rId6"/>
          <a:stretch/>
        </p:blipFill>
        <p:spPr>
          <a:xfrm>
            <a:off x="5929560" y="4433760"/>
            <a:ext cx="2461320" cy="1090080"/>
          </a:xfrm>
          <a:prstGeom prst="rect">
            <a:avLst/>
          </a:prstGeom>
          <a:ln w="19080">
            <a:solidFill>
              <a:schemeClr val="tx1"/>
            </a:solidFill>
            <a:miter/>
          </a:ln>
        </p:spPr>
      </p:pic>
      <p:pic>
        <p:nvPicPr>
          <p:cNvPr id="174" name="Picture 9" descr=""/>
          <p:cNvPicPr/>
          <p:nvPr/>
        </p:nvPicPr>
        <p:blipFill>
          <a:blip r:embed="rId7"/>
          <a:stretch/>
        </p:blipFill>
        <p:spPr>
          <a:xfrm>
            <a:off x="4543560" y="5756400"/>
            <a:ext cx="3915360" cy="1044720"/>
          </a:xfrm>
          <a:prstGeom prst="rect">
            <a:avLst/>
          </a:prstGeom>
          <a:ln>
            <a:noFill/>
          </a:ln>
        </p:spPr>
      </p:pic>
      <p:pic>
        <p:nvPicPr>
          <p:cNvPr id="175" name="Picture 10" descr=""/>
          <p:cNvPicPr/>
          <p:nvPr/>
        </p:nvPicPr>
        <p:blipFill>
          <a:blip r:embed="rId8"/>
          <a:stretch/>
        </p:blipFill>
        <p:spPr>
          <a:xfrm>
            <a:off x="550800" y="4682880"/>
            <a:ext cx="3171600" cy="1314000"/>
          </a:xfrm>
          <a:prstGeom prst="rect">
            <a:avLst/>
          </a:prstGeom>
          <a:ln w="25560">
            <a:solidFill>
              <a:srgbClr val="ff0000"/>
            </a:solidFill>
            <a:miter/>
          </a:ln>
        </p:spPr>
      </p:pic>
      <p:pic>
        <p:nvPicPr>
          <p:cNvPr id="176" name="Picture 3" descr=""/>
          <p:cNvPicPr/>
          <p:nvPr/>
        </p:nvPicPr>
        <p:blipFill>
          <a:blip r:embed="rId9"/>
          <a:stretch/>
        </p:blipFill>
        <p:spPr>
          <a:xfrm>
            <a:off x="7451640" y="1264320"/>
            <a:ext cx="1618920" cy="79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Exercise 1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95400" y="1299960"/>
            <a:ext cx="8953200" cy="541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Maiandra GD"/>
                <a:ea typeface="Maiandra GD"/>
              </a:rPr>
              <a:t>Characteristics of an Op-Amp is given in the following table. The power supply is ±15V.</a:t>
            </a: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Maiandra GD"/>
                <a:ea typeface="Maiandra GD"/>
              </a:rPr>
              <a:t>Determine V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Maiandra GD"/>
                <a:ea typeface="Maiandra GD"/>
              </a:rPr>
              <a:t>o</a:t>
            </a: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</p:txBody>
      </p:sp>
      <p:graphicFrame>
        <p:nvGraphicFramePr>
          <p:cNvPr id="179" name="Table 3"/>
          <p:cNvGraphicFramePr/>
          <p:nvPr/>
        </p:nvGraphicFramePr>
        <p:xfrm>
          <a:off x="625320" y="2268000"/>
          <a:ext cx="8137800" cy="1482840"/>
        </p:xfrm>
        <a:graphic>
          <a:graphicData uri="http://schemas.openxmlformats.org/drawingml/2006/table">
            <a:tbl>
              <a:tblPr/>
              <a:tblGrid>
                <a:gridCol w="2194560"/>
                <a:gridCol w="2057400"/>
                <a:gridCol w="2194560"/>
                <a:gridCol w="169164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Parameter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3a5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Minimum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3a5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Typical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3a5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Maximum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3a53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Output Voltage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±12V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±13.5V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Input Voltage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±11V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±12.5V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8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Output current of shorted-circuit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±12mA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±20mA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</a:tr>
            </a:tbl>
          </a:graphicData>
        </a:graphic>
      </p:graphicFrame>
      <p:pic>
        <p:nvPicPr>
          <p:cNvPr id="180" name="Picture 2" descr=""/>
          <p:cNvPicPr/>
          <p:nvPr/>
        </p:nvPicPr>
        <p:blipFill>
          <a:blip r:embed="rId1"/>
          <a:stretch/>
        </p:blipFill>
        <p:spPr>
          <a:xfrm>
            <a:off x="4809240" y="4343400"/>
            <a:ext cx="3815640" cy="251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Exercise 1 - </a:t>
            </a:r>
            <a:r>
              <a:rPr b="1" lang="en-US" sz="4000" spc="-1" strike="noStrike">
                <a:solidFill>
                  <a:srgbClr val="0000ff"/>
                </a:solidFill>
                <a:latin typeface="Arial Rounded MT Bold"/>
              </a:rPr>
              <a:t>Solution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2" name="Picture 3" descr=""/>
          <p:cNvPicPr/>
          <p:nvPr/>
        </p:nvPicPr>
        <p:blipFill>
          <a:blip r:embed="rId1"/>
          <a:stretch/>
        </p:blipFill>
        <p:spPr>
          <a:xfrm>
            <a:off x="2057760" y="2509920"/>
            <a:ext cx="4971240" cy="236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Exercise 2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95400" y="1299960"/>
            <a:ext cx="8953200" cy="541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Maiandra GD"/>
                <a:ea typeface="Maiandra GD"/>
              </a:rPr>
              <a:t>Characteristics of an Op-Amp is given in the following table. The power supply is ±15V.</a:t>
            </a: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Maiandra GD"/>
                <a:ea typeface="Maiandra GD"/>
              </a:rPr>
              <a:t>Determine V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Maiandra GD"/>
                <a:ea typeface="Maiandra GD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Maiandra GD"/>
                <a:ea typeface="Maiandra GD"/>
              </a:rPr>
              <a:t> when V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Maiandra GD"/>
                <a:ea typeface="Maiandra GD"/>
              </a:rPr>
              <a:t>in</a:t>
            </a:r>
            <a:r>
              <a:rPr b="0" lang="en-US" sz="2000" spc="-1" strike="noStrike">
                <a:solidFill>
                  <a:srgbClr val="000000"/>
                </a:solidFill>
                <a:latin typeface="Maiandra GD"/>
                <a:ea typeface="Maiandra GD"/>
              </a:rPr>
              <a:t>=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Maiandra GD"/>
              </a:rPr>
              <a:t></a:t>
            </a:r>
            <a:r>
              <a:rPr b="0" lang="en-US" sz="2000" spc="-1" strike="noStrike">
                <a:solidFill>
                  <a:srgbClr val="000000"/>
                </a:solidFill>
                <a:latin typeface="Maiandra GD"/>
                <a:ea typeface="Maiandra GD"/>
              </a:rPr>
              <a:t>6V</a:t>
            </a: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</p:txBody>
      </p:sp>
      <p:graphicFrame>
        <p:nvGraphicFramePr>
          <p:cNvPr id="185" name="Table 3"/>
          <p:cNvGraphicFramePr/>
          <p:nvPr/>
        </p:nvGraphicFramePr>
        <p:xfrm>
          <a:off x="625320" y="2268000"/>
          <a:ext cx="8137800" cy="1482840"/>
        </p:xfrm>
        <a:graphic>
          <a:graphicData uri="http://schemas.openxmlformats.org/drawingml/2006/table">
            <a:tbl>
              <a:tblPr/>
              <a:tblGrid>
                <a:gridCol w="2194560"/>
                <a:gridCol w="2057400"/>
                <a:gridCol w="2194560"/>
                <a:gridCol w="169164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Parameter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3a5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Minimum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3a5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Typical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3a5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Maximum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3a53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Output Voltage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±12V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±13.5V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Input Voltage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±11V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±12.5V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8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Output current of shorted-circuit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±12mA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±20mA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</a:tr>
            </a:tbl>
          </a:graphicData>
        </a:graphic>
      </p:graphicFrame>
      <p:pic>
        <p:nvPicPr>
          <p:cNvPr id="186" name="Picture 3" descr=""/>
          <p:cNvPicPr/>
          <p:nvPr/>
        </p:nvPicPr>
        <p:blipFill>
          <a:blip r:embed="rId1"/>
          <a:stretch/>
        </p:blipFill>
        <p:spPr>
          <a:xfrm>
            <a:off x="4892040" y="4253400"/>
            <a:ext cx="3748680" cy="249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Exercise 2 - </a:t>
            </a:r>
            <a:r>
              <a:rPr b="1" lang="en-US" sz="4000" spc="-1" strike="noStrike">
                <a:solidFill>
                  <a:srgbClr val="0000ff"/>
                </a:solidFill>
                <a:latin typeface="Arial Rounded MT Bold"/>
              </a:rPr>
              <a:t>Solution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8" name="Picture 3" descr=""/>
          <p:cNvPicPr/>
          <p:nvPr/>
        </p:nvPicPr>
        <p:blipFill>
          <a:blip r:embed="rId1"/>
          <a:stretch/>
        </p:blipFill>
        <p:spPr>
          <a:xfrm>
            <a:off x="2534040" y="2027520"/>
            <a:ext cx="3748680" cy="249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8520" y="1376640"/>
            <a:ext cx="9009720" cy="519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Calculate the output gain of the circuit if R1 = 100(Ohm) and Rf = 1(KOhm)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Exercise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1" name="Picture 2" descr=""/>
          <p:cNvPicPr/>
          <p:nvPr/>
        </p:nvPicPr>
        <p:blipFill>
          <a:blip r:embed="rId1"/>
          <a:stretch/>
        </p:blipFill>
        <p:spPr>
          <a:xfrm>
            <a:off x="2604240" y="2249280"/>
            <a:ext cx="4206960" cy="420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8520" y="1376640"/>
            <a:ext cx="9009720" cy="519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11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Answer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38520" y="1376640"/>
            <a:ext cx="9009720" cy="519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Refer to the given figure. A dc input signal of –50 mV is applied. You would measure ________ from the inverting input to ground.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lvl="1" marL="754200" indent="-342720" algn="just">
              <a:lnSpc>
                <a:spcPct val="100000"/>
              </a:lnSpc>
              <a:spcBef>
                <a:spcPts val="300"/>
              </a:spcBef>
              <a:buClr>
                <a:srgbClr val="63a537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50mV</a:t>
            </a: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  <a:p>
            <a:pPr lvl="1" marL="754200" indent="-342720" algn="just">
              <a:lnSpc>
                <a:spcPct val="100000"/>
              </a:lnSpc>
              <a:spcBef>
                <a:spcPts val="300"/>
              </a:spcBef>
              <a:buClr>
                <a:srgbClr val="63a537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1.05V</a:t>
            </a: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  <a:p>
            <a:pPr lvl="1" marL="754200" indent="-342720" algn="just">
              <a:lnSpc>
                <a:spcPct val="100000"/>
              </a:lnSpc>
              <a:spcBef>
                <a:spcPts val="300"/>
              </a:spcBef>
              <a:buClr>
                <a:srgbClr val="63a537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-1.05V</a:t>
            </a: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  <a:p>
            <a:pPr lvl="1" marL="754200" indent="-342720" algn="just">
              <a:lnSpc>
                <a:spcPct val="100000"/>
              </a:lnSpc>
              <a:spcBef>
                <a:spcPts val="300"/>
              </a:spcBef>
              <a:buClr>
                <a:srgbClr val="63a537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-50mV</a:t>
            </a: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6" name="Picture 2" descr=""/>
          <p:cNvPicPr/>
          <p:nvPr/>
        </p:nvPicPr>
        <p:blipFill>
          <a:blip r:embed="rId1"/>
          <a:stretch/>
        </p:blipFill>
        <p:spPr>
          <a:xfrm>
            <a:off x="5245200" y="2940120"/>
            <a:ext cx="3713400" cy="296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2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731520" y="1776960"/>
            <a:ext cx="7210800" cy="4972320"/>
          </a:xfrm>
          <a:prstGeom prst="rect">
            <a:avLst/>
          </a:prstGeom>
          <a:ln>
            <a:noFill/>
          </a:ln>
        </p:spPr>
      </p:pic>
      <p:sp>
        <p:nvSpPr>
          <p:cNvPr id="198" name="TextShape 1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Exercise 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8520" y="1274040"/>
            <a:ext cx="9009720" cy="50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Maiandra GD"/>
                <a:ea typeface="Maiandra GD"/>
              </a:rPr>
              <a:t>Compute the output voltage in the following circuits using </a:t>
            </a:r>
            <a:r>
              <a:rPr b="1" lang="en-US" sz="1800" spc="-1" strike="noStrike">
                <a:solidFill>
                  <a:srgbClr val="000000"/>
                </a:solidFill>
                <a:latin typeface="Maiandra GD"/>
                <a:ea typeface="Maiandra GD"/>
              </a:rPr>
              <a:t>ideal op-amp</a:t>
            </a:r>
            <a:endParaRPr b="0" lang="en-US" sz="1800" spc="-1" strike="noStrike">
              <a:solidFill>
                <a:srgbClr val="455f51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8520" y="1376640"/>
            <a:ext cx="9009720" cy="519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Operation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Feedback Circuit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Characteristics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Practical Applications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Contents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4110840" y="4039560"/>
            <a:ext cx="4743000" cy="2219040"/>
          </a:xfrm>
          <a:prstGeom prst="rect">
            <a:avLst/>
          </a:prstGeom>
          <a:ln>
            <a:noFill/>
          </a:ln>
        </p:spPr>
      </p:pic>
      <p:pic>
        <p:nvPicPr>
          <p:cNvPr id="128" name="Picture 3" descr=""/>
          <p:cNvPicPr/>
          <p:nvPr/>
        </p:nvPicPr>
        <p:blipFill>
          <a:blip r:embed="rId2"/>
          <a:stretch/>
        </p:blipFill>
        <p:spPr>
          <a:xfrm>
            <a:off x="5390640" y="1274040"/>
            <a:ext cx="2998800" cy="202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ff"/>
                </a:solidFill>
                <a:latin typeface="Arial Rounded MT Bold"/>
              </a:rPr>
              <a:t>Solution</a:t>
            </a: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 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1" name="Picture 2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444600" y="1274040"/>
            <a:ext cx="8412120" cy="551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Exercise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95400" y="1299960"/>
            <a:ext cx="8953200" cy="541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Maiandra GD"/>
                <a:ea typeface="Maiandra GD"/>
              </a:rPr>
              <a:t>Characteristics of an Op-Amp is given in the following table. The power supply is ±15V.</a:t>
            </a: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Maiandra GD"/>
                <a:ea typeface="Maiandra GD"/>
              </a:rPr>
              <a:t>Determine V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Maiandra GD"/>
                <a:ea typeface="Maiandra GD"/>
              </a:rPr>
              <a:t>X</a:t>
            </a: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</p:txBody>
      </p:sp>
      <p:graphicFrame>
        <p:nvGraphicFramePr>
          <p:cNvPr id="204" name="Table 3"/>
          <p:cNvGraphicFramePr/>
          <p:nvPr/>
        </p:nvGraphicFramePr>
        <p:xfrm>
          <a:off x="625320" y="2268000"/>
          <a:ext cx="8137800" cy="1482840"/>
        </p:xfrm>
        <a:graphic>
          <a:graphicData uri="http://schemas.openxmlformats.org/drawingml/2006/table">
            <a:tbl>
              <a:tblPr/>
              <a:tblGrid>
                <a:gridCol w="2194560"/>
                <a:gridCol w="2057400"/>
                <a:gridCol w="2194560"/>
                <a:gridCol w="169164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aiandra GD"/>
                          <a:ea typeface="Maiandra GD"/>
                        </a:rPr>
                        <a:t>Parameter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3a5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aiandra GD"/>
                          <a:ea typeface="Maiandra GD"/>
                        </a:rPr>
                        <a:t>Minimum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3a5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aiandra GD"/>
                          <a:ea typeface="Maiandra GD"/>
                        </a:rPr>
                        <a:t>Typical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3a5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aiandra GD"/>
                          <a:ea typeface="Maiandra GD"/>
                        </a:rPr>
                        <a:t>Maximum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3a53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aiandra GD"/>
                          <a:ea typeface="Maiandra GD"/>
                        </a:rPr>
                        <a:t>Output Voltage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aiandra GD"/>
                          <a:ea typeface="Maiandra GD"/>
                        </a:rPr>
                        <a:t>±12V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aiandra GD"/>
                          <a:ea typeface="Maiandra GD"/>
                        </a:rPr>
                        <a:t>±13.5V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aiandra GD"/>
                          <a:ea typeface="Maiandra GD"/>
                        </a:rPr>
                        <a:t>Input Voltage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aiandra GD"/>
                          <a:ea typeface="Maiandra GD"/>
                        </a:rPr>
                        <a:t>±11V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aiandra GD"/>
                          <a:ea typeface="Maiandra GD"/>
                        </a:rPr>
                        <a:t>±12.5V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8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aiandra GD"/>
                          <a:ea typeface="Maiandra GD"/>
                        </a:rPr>
                        <a:t>Output current of shorted-circuit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aiandra GD"/>
                          <a:ea typeface="Maiandra GD"/>
                        </a:rPr>
                        <a:t>±12mA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aiandra GD"/>
                          <a:ea typeface="Maiandra GD"/>
                        </a:rPr>
                        <a:t>±20mA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cd"/>
                    </a:solidFill>
                  </a:tcPr>
                </a:tc>
              </a:tr>
            </a:tbl>
          </a:graphicData>
        </a:graphic>
      </p:graphicFrame>
      <p:pic>
        <p:nvPicPr>
          <p:cNvPr id="205" name="Picture 2" descr=""/>
          <p:cNvPicPr/>
          <p:nvPr/>
        </p:nvPicPr>
        <p:blipFill>
          <a:blip r:embed="rId1"/>
          <a:stretch/>
        </p:blipFill>
        <p:spPr>
          <a:xfrm>
            <a:off x="3223080" y="4609800"/>
            <a:ext cx="4394160" cy="194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ff"/>
                </a:solidFill>
                <a:latin typeface="Arial Rounded MT Bold"/>
              </a:rPr>
              <a:t>Solution</a:t>
            </a: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 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7" name="Picture 4" descr=""/>
          <p:cNvPicPr/>
          <p:nvPr/>
        </p:nvPicPr>
        <p:blipFill>
          <a:blip r:embed="rId1"/>
          <a:stretch/>
        </p:blipFill>
        <p:spPr>
          <a:xfrm>
            <a:off x="986400" y="1670400"/>
            <a:ext cx="6562440" cy="428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520" y="1376640"/>
            <a:ext cx="9009720" cy="519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0000ff"/>
                </a:solidFill>
                <a:latin typeface="Maiandra GD"/>
                <a:ea typeface="Maiandra GD"/>
              </a:rPr>
              <a:t>IC LM358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Op-Amp Datasheet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0" name="Picture 2" descr=""/>
          <p:cNvPicPr/>
          <p:nvPr/>
        </p:nvPicPr>
        <p:blipFill>
          <a:blip r:embed="rId1"/>
          <a:stretch/>
        </p:blipFill>
        <p:spPr>
          <a:xfrm>
            <a:off x="361800" y="2365920"/>
            <a:ext cx="3840120" cy="2592360"/>
          </a:xfrm>
          <a:prstGeom prst="rect">
            <a:avLst/>
          </a:prstGeom>
          <a:ln>
            <a:noFill/>
          </a:ln>
        </p:spPr>
      </p:pic>
      <p:pic>
        <p:nvPicPr>
          <p:cNvPr id="211" name="Picture 2" descr=""/>
          <p:cNvPicPr/>
          <p:nvPr/>
        </p:nvPicPr>
        <p:blipFill>
          <a:blip r:embed="rId2"/>
          <a:stretch/>
        </p:blipFill>
        <p:spPr>
          <a:xfrm>
            <a:off x="4568040" y="1933920"/>
            <a:ext cx="4480200" cy="345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8520" y="1509840"/>
            <a:ext cx="9009720" cy="506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Maximum power supply: ±22V</a:t>
            </a: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Maximum input voltage: ±15V </a:t>
            </a: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Maximum differential input voltage: ±30V</a:t>
            </a: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Op-Amp Datasheet (</a:t>
            </a:r>
            <a:r>
              <a:rPr b="1" lang="en-US" sz="4000" spc="-1" strike="noStrike">
                <a:solidFill>
                  <a:srgbClr val="0000ff"/>
                </a:solidFill>
                <a:latin typeface="Arial Rounded MT Bold"/>
              </a:rPr>
              <a:t>IC LM358</a:t>
            </a: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4" name="Picture 6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21320" y="3048480"/>
            <a:ext cx="8958960" cy="324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8520" y="1376640"/>
            <a:ext cx="9009720" cy="519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0000ff"/>
                </a:solidFill>
                <a:latin typeface="Maiandra GD"/>
                <a:ea typeface="Maiandra GD"/>
              </a:rPr>
              <a:t>IC 741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Op-Amp Datasheet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7" name="Picture 4" descr=""/>
          <p:cNvPicPr/>
          <p:nvPr/>
        </p:nvPicPr>
        <p:blipFill>
          <a:blip r:embed="rId1"/>
          <a:stretch/>
        </p:blipFill>
        <p:spPr>
          <a:xfrm>
            <a:off x="410760" y="2456280"/>
            <a:ext cx="5466960" cy="3038040"/>
          </a:xfrm>
          <a:prstGeom prst="rect">
            <a:avLst/>
          </a:prstGeom>
          <a:ln>
            <a:noFill/>
          </a:ln>
        </p:spPr>
      </p:pic>
      <p:pic>
        <p:nvPicPr>
          <p:cNvPr id="218" name="Picture 6" descr=""/>
          <p:cNvPicPr/>
          <p:nvPr/>
        </p:nvPicPr>
        <p:blipFill>
          <a:blip r:embed="rId2"/>
          <a:stretch/>
        </p:blipFill>
        <p:spPr>
          <a:xfrm>
            <a:off x="6971040" y="3067560"/>
            <a:ext cx="1828440" cy="143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Op-Amp Datasheet (</a:t>
            </a:r>
            <a:r>
              <a:rPr b="1" lang="en-US" sz="4000" spc="-1" strike="noStrike">
                <a:solidFill>
                  <a:srgbClr val="002060"/>
                </a:solidFill>
                <a:latin typeface="Symbol"/>
              </a:rPr>
              <a:t></a:t>
            </a: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A741)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731520" y="3246120"/>
            <a:ext cx="8229240" cy="324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Điện thế hoạt động 3 đến 30 </a:t>
            </a:r>
            <a:r>
              <a:rPr b="0" lang="en-US" sz="2600" spc="-1" strike="noStrike">
                <a:solidFill>
                  <a:srgbClr val="000000"/>
                </a:solidFill>
                <a:latin typeface="Wingdings"/>
                <a:ea typeface="Maiandra GD"/>
              </a:rPr>
              <a:t></a:t>
            </a: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 nếu nguồn đôi là ±15V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Điện thế ngõ vào từ (Vcc-) – 0.3 đến (Vcc+) – 1.5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</p:txBody>
      </p:sp>
      <p:pic>
        <p:nvPicPr>
          <p:cNvPr id="221" name="Picture 3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73800" y="1284480"/>
            <a:ext cx="9006480" cy="3745800"/>
          </a:xfrm>
          <a:prstGeom prst="rect">
            <a:avLst/>
          </a:prstGeom>
          <a:ln>
            <a:noFill/>
          </a:ln>
        </p:spPr>
      </p:pic>
      <p:sp>
        <p:nvSpPr>
          <p:cNvPr id="222" name="CustomShape 3"/>
          <p:cNvSpPr/>
          <p:nvPr/>
        </p:nvSpPr>
        <p:spPr>
          <a:xfrm>
            <a:off x="234360" y="5087160"/>
            <a:ext cx="8824680" cy="16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Maiandra GD"/>
                <a:ea typeface="Maiandra GD"/>
              </a:rPr>
              <a:t>A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Maiandra GD"/>
                <a:ea typeface="Maiandra GD"/>
              </a:rPr>
              <a:t>VD</a:t>
            </a:r>
            <a:r>
              <a:rPr b="0" lang="en-US" sz="2000" spc="-1" strike="noStrike">
                <a:solidFill>
                  <a:srgbClr val="000000"/>
                </a:solidFill>
                <a:latin typeface="Maiandra GD"/>
                <a:ea typeface="Maiandra GD"/>
              </a:rPr>
              <a:t> – Large-signal differential voltage amplification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Maiandra GD"/>
                <a:ea typeface="Maiandra GD"/>
              </a:rPr>
              <a:t>200V/mV = 200.000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Maiandra GD"/>
                <a:ea typeface="Maiandra GD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Maiandra GD"/>
                <a:ea typeface="Maiandra GD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Maiandra GD"/>
                <a:ea typeface="Maiandra GD"/>
              </a:rPr>
              <a:t> – input resistance: 2M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Maiandra GD"/>
              </a:rPr>
              <a:t>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Maiandra GD"/>
                <a:ea typeface="Maiandra GD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Maiandra GD"/>
                <a:ea typeface="Maiandra GD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Maiandra GD"/>
                <a:ea typeface="Maiandra GD"/>
              </a:rPr>
              <a:t> – output resistance: 75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Maiandra GD"/>
              </a:rPr>
              <a:t>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Output Voltage Threshold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4" name="Picture 3" descr=""/>
          <p:cNvPicPr/>
          <p:nvPr/>
        </p:nvPicPr>
        <p:blipFill>
          <a:blip r:embed="rId1"/>
          <a:stretch/>
        </p:blipFill>
        <p:spPr>
          <a:xfrm>
            <a:off x="1192680" y="1642680"/>
            <a:ext cx="6928200" cy="487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8520" y="1376640"/>
            <a:ext cx="9009720" cy="519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Unity Follower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Summing Amplifier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Integrator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Differentiator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Comparator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Practical Op-Amp Circuits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Summing Amplifier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8" name="Picture 3" descr=""/>
          <p:cNvPicPr/>
          <p:nvPr/>
        </p:nvPicPr>
        <p:blipFill>
          <a:blip r:embed="rId1"/>
          <a:stretch/>
        </p:blipFill>
        <p:spPr>
          <a:xfrm>
            <a:off x="131760" y="1816200"/>
            <a:ext cx="8823600" cy="343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8520" y="3827880"/>
            <a:ext cx="9009720" cy="274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Op-Amp = </a:t>
            </a:r>
            <a:r>
              <a:rPr b="1" lang="en-US" sz="2600" spc="-1" strike="noStrike">
                <a:solidFill>
                  <a:srgbClr val="ff0000"/>
                </a:solidFill>
                <a:latin typeface="Maiandra GD"/>
                <a:ea typeface="Maiandra GD"/>
              </a:rPr>
              <a:t>Op</a:t>
            </a: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erational </a:t>
            </a:r>
            <a:r>
              <a:rPr b="1" lang="en-US" sz="2600" spc="-1" strike="noStrike">
                <a:solidFill>
                  <a:srgbClr val="ff0000"/>
                </a:solidFill>
                <a:latin typeface="Maiandra GD"/>
                <a:ea typeface="Maiandra GD"/>
              </a:rPr>
              <a:t>Amp</a:t>
            </a: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lifier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An Op-Amp consist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lvl="1" marL="754200" indent="-342720" algn="just">
              <a:lnSpc>
                <a:spcPct val="100000"/>
              </a:lnSpc>
              <a:spcBef>
                <a:spcPts val="300"/>
              </a:spcBef>
              <a:buClr>
                <a:srgbClr val="63a537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Inverting input</a:t>
            </a: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  <a:p>
            <a:pPr lvl="1" marL="754200" indent="-342720" algn="just">
              <a:lnSpc>
                <a:spcPct val="100000"/>
              </a:lnSpc>
              <a:spcBef>
                <a:spcPts val="300"/>
              </a:spcBef>
              <a:buClr>
                <a:srgbClr val="63a537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Noninverting input</a:t>
            </a: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  <a:p>
            <a:pPr lvl="1" marL="754200" indent="-342720" algn="just">
              <a:lnSpc>
                <a:spcPct val="100000"/>
              </a:lnSpc>
              <a:spcBef>
                <a:spcPts val="300"/>
              </a:spcBef>
              <a:buClr>
                <a:srgbClr val="63a537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Output  </a:t>
            </a: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1" i="1" lang="en-US" sz="2600" spc="-1" strike="noStrike" u="sng">
                <a:solidFill>
                  <a:srgbClr val="000000"/>
                </a:solidFill>
                <a:uFillTx/>
                <a:latin typeface="Maiandra GD"/>
                <a:ea typeface="Maiandra GD"/>
              </a:rPr>
              <a:t>Two power supply pins </a:t>
            </a:r>
            <a:r>
              <a:rPr b="1" lang="en-US" sz="2600" spc="-1" strike="noStrike" u="sng">
                <a:solidFill>
                  <a:srgbClr val="000000"/>
                </a:solidFill>
                <a:uFillTx/>
                <a:latin typeface="Maiandra GD"/>
                <a:ea typeface="Maiandra GD"/>
              </a:rPr>
              <a:t>(V+ and V-)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Basic Op-Amp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984960" y="1376640"/>
            <a:ext cx="7373880" cy="226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Integrator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0" name="Picture 3" descr=""/>
          <p:cNvPicPr/>
          <p:nvPr/>
        </p:nvPicPr>
        <p:blipFill>
          <a:blip r:embed="rId1"/>
          <a:stretch/>
        </p:blipFill>
        <p:spPr>
          <a:xfrm>
            <a:off x="126000" y="1507320"/>
            <a:ext cx="8922600" cy="441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Differentiator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2" name="Picture 3" descr=""/>
          <p:cNvPicPr/>
          <p:nvPr/>
        </p:nvPicPr>
        <p:blipFill>
          <a:blip r:embed="rId1"/>
          <a:stretch/>
        </p:blipFill>
        <p:spPr>
          <a:xfrm>
            <a:off x="70200" y="1943280"/>
            <a:ext cx="8978040" cy="336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8520" y="1376640"/>
            <a:ext cx="4981680" cy="519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V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Maiandra GD"/>
                <a:ea typeface="Maiandra GD"/>
              </a:rPr>
              <a:t>out</a:t>
            </a: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 = +V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Maiandra GD"/>
                <a:ea typeface="Maiandra GD"/>
              </a:rPr>
              <a:t>out(max)</a:t>
            </a: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 when V+ &gt; V-</a:t>
            </a: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  <a:p>
            <a:pPr lvl="1" marL="754200" indent="-342720" algn="just">
              <a:lnSpc>
                <a:spcPct val="100000"/>
              </a:lnSpc>
              <a:spcBef>
                <a:spcPts val="300"/>
              </a:spcBef>
              <a:buClr>
                <a:srgbClr val="63a537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Maiandra GD"/>
                <a:ea typeface="Maiandra GD"/>
              </a:rPr>
              <a:t>V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Maiandra GD"/>
                <a:ea typeface="Maiandra GD"/>
              </a:rPr>
              <a:t>in</a:t>
            </a:r>
            <a:r>
              <a:rPr b="0" lang="en-US" sz="2000" spc="-1" strike="noStrike">
                <a:solidFill>
                  <a:srgbClr val="000000"/>
                </a:solidFill>
                <a:latin typeface="Maiandra GD"/>
                <a:ea typeface="Maiandra GD"/>
              </a:rPr>
              <a:t> &gt; V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Maiandra GD"/>
                <a:ea typeface="Maiandra GD"/>
              </a:rPr>
              <a:t>REF</a:t>
            </a: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V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Maiandra GD"/>
                <a:ea typeface="Maiandra GD"/>
              </a:rPr>
              <a:t>out</a:t>
            </a: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 = -V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Maiandra GD"/>
                <a:ea typeface="Maiandra GD"/>
              </a:rPr>
              <a:t>out(max)</a:t>
            </a: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 when V+ &lt; V-</a:t>
            </a: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  <a:p>
            <a:pPr lvl="1" marL="754200" indent="-342720" algn="just">
              <a:lnSpc>
                <a:spcPct val="100000"/>
              </a:lnSpc>
              <a:spcBef>
                <a:spcPts val="300"/>
              </a:spcBef>
              <a:buClr>
                <a:srgbClr val="63a537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Maiandra GD"/>
                <a:ea typeface="Maiandra GD"/>
              </a:rPr>
              <a:t>V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Maiandra GD"/>
                <a:ea typeface="Maiandra GD"/>
              </a:rPr>
              <a:t>in</a:t>
            </a:r>
            <a:r>
              <a:rPr b="0" lang="en-US" sz="2000" spc="-1" strike="noStrike">
                <a:solidFill>
                  <a:srgbClr val="000000"/>
                </a:solidFill>
                <a:latin typeface="Maiandra GD"/>
                <a:ea typeface="Maiandra GD"/>
              </a:rPr>
              <a:t> &lt; V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Maiandra GD"/>
                <a:ea typeface="Maiandra GD"/>
              </a:rPr>
              <a:t>REF</a:t>
            </a: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0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Comparator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5" name="Picture 2" descr=""/>
          <p:cNvPicPr/>
          <p:nvPr/>
        </p:nvPicPr>
        <p:blipFill>
          <a:blip r:embed="rId1"/>
          <a:stretch/>
        </p:blipFill>
        <p:spPr>
          <a:xfrm>
            <a:off x="274320" y="3778920"/>
            <a:ext cx="8724240" cy="2623680"/>
          </a:xfrm>
          <a:prstGeom prst="rect">
            <a:avLst/>
          </a:prstGeom>
          <a:ln>
            <a:noFill/>
          </a:ln>
        </p:spPr>
      </p:pic>
      <p:pic>
        <p:nvPicPr>
          <p:cNvPr id="236" name="Picture 3" descr=""/>
          <p:cNvPicPr/>
          <p:nvPr/>
        </p:nvPicPr>
        <p:blipFill>
          <a:blip r:embed="rId2"/>
          <a:stretch/>
        </p:blipFill>
        <p:spPr>
          <a:xfrm>
            <a:off x="5070600" y="704520"/>
            <a:ext cx="3927960" cy="297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8520" y="1376640"/>
            <a:ext cx="9009720" cy="519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Unexpected pulses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Noisy Comparator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9" name="Picture 2" descr=""/>
          <p:cNvPicPr/>
          <p:nvPr/>
        </p:nvPicPr>
        <p:blipFill>
          <a:blip r:embed="rId1"/>
          <a:stretch/>
        </p:blipFill>
        <p:spPr>
          <a:xfrm>
            <a:off x="1059120" y="2451240"/>
            <a:ext cx="6232680" cy="4044240"/>
          </a:xfrm>
          <a:prstGeom prst="rect">
            <a:avLst/>
          </a:prstGeom>
          <a:ln>
            <a:noFill/>
          </a:ln>
        </p:spPr>
      </p:pic>
      <p:pic>
        <p:nvPicPr>
          <p:cNvPr id="240" name="Picture 3" descr=""/>
          <p:cNvPicPr/>
          <p:nvPr/>
        </p:nvPicPr>
        <p:blipFill>
          <a:blip r:embed="rId2"/>
          <a:stretch/>
        </p:blipFill>
        <p:spPr>
          <a:xfrm>
            <a:off x="5402520" y="1130040"/>
            <a:ext cx="2418840" cy="139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38520" y="4774320"/>
            <a:ext cx="9009720" cy="179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Hysteresis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lvl="1" marL="754200" indent="-342720" algn="just">
              <a:lnSpc>
                <a:spcPct val="100000"/>
              </a:lnSpc>
              <a:spcBef>
                <a:spcPts val="300"/>
              </a:spcBef>
              <a:buClr>
                <a:srgbClr val="63a537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Maiandra GD"/>
              </a:rPr>
              <a:t></a:t>
            </a: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if V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Maiandra GD"/>
                <a:ea typeface="Maiandra GD"/>
              </a:rPr>
              <a:t>in</a:t>
            </a: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 is greater than </a:t>
            </a:r>
            <a:r>
              <a:rPr b="0" lang="en-US" sz="2400" spc="-1" strike="noStrike">
                <a:solidFill>
                  <a:srgbClr val="ff0000"/>
                </a:solidFill>
                <a:latin typeface="Maiandra GD"/>
                <a:ea typeface="Maiandra GD"/>
              </a:rPr>
              <a:t> threshold</a:t>
            </a: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  <a:p>
            <a:pPr lvl="1" marL="754200" indent="-342720" algn="just">
              <a:lnSpc>
                <a:spcPct val="100000"/>
              </a:lnSpc>
              <a:spcBef>
                <a:spcPts val="300"/>
              </a:spcBef>
              <a:buClr>
                <a:srgbClr val="63a537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Maiandra GD"/>
              </a:rPr>
              <a:t></a:t>
            </a: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if V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Maiandra GD"/>
                <a:ea typeface="Maiandra GD"/>
              </a:rPr>
              <a:t>in</a:t>
            </a: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 is smaller than </a:t>
            </a:r>
            <a:r>
              <a:rPr b="0" lang="en-US" sz="2400" spc="-1" strike="noStrike">
                <a:solidFill>
                  <a:srgbClr val="0070c0"/>
                </a:solidFill>
                <a:latin typeface="Maiandra GD"/>
                <a:ea typeface="Maiandra GD"/>
              </a:rPr>
              <a:t> threshold</a:t>
            </a: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38520" y="4774320"/>
            <a:ext cx="9009720" cy="1799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latin typeface="Maiandra GD"/>
                <a:ea typeface="Maiandra GD"/>
              </a:rPr>
              <a:t> 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Noiseless Comparator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4" name="Picture 3" descr=""/>
          <p:cNvPicPr/>
          <p:nvPr/>
        </p:nvPicPr>
        <p:blipFill>
          <a:blip r:embed="rId2"/>
          <a:stretch/>
        </p:blipFill>
        <p:spPr>
          <a:xfrm>
            <a:off x="38520" y="1408320"/>
            <a:ext cx="2923920" cy="2895120"/>
          </a:xfrm>
          <a:prstGeom prst="rect">
            <a:avLst/>
          </a:prstGeom>
          <a:ln>
            <a:noFill/>
          </a:ln>
        </p:spPr>
      </p:pic>
      <p:pic>
        <p:nvPicPr>
          <p:cNvPr id="245" name="Picture 4" descr=""/>
          <p:cNvPicPr/>
          <p:nvPr/>
        </p:nvPicPr>
        <p:blipFill>
          <a:blip r:embed="rId3"/>
          <a:stretch/>
        </p:blipFill>
        <p:spPr>
          <a:xfrm>
            <a:off x="5153040" y="2075040"/>
            <a:ext cx="3895200" cy="2295000"/>
          </a:xfrm>
          <a:prstGeom prst="rect">
            <a:avLst/>
          </a:prstGeom>
          <a:ln>
            <a:noFill/>
          </a:ln>
        </p:spPr>
      </p:pic>
      <p:pic>
        <p:nvPicPr>
          <p:cNvPr id="246" name="Picture 5" descr=""/>
          <p:cNvPicPr/>
          <p:nvPr/>
        </p:nvPicPr>
        <p:blipFill>
          <a:blip r:embed="rId4"/>
          <a:stretch/>
        </p:blipFill>
        <p:spPr>
          <a:xfrm>
            <a:off x="2672280" y="2204280"/>
            <a:ext cx="2809440" cy="676080"/>
          </a:xfrm>
          <a:prstGeom prst="rect">
            <a:avLst/>
          </a:prstGeom>
          <a:ln>
            <a:noFill/>
          </a:ln>
        </p:spPr>
      </p:pic>
      <p:pic>
        <p:nvPicPr>
          <p:cNvPr id="247" name="Picture 6" descr=""/>
          <p:cNvPicPr/>
          <p:nvPr/>
        </p:nvPicPr>
        <p:blipFill>
          <a:blip r:embed="rId5"/>
          <a:stretch/>
        </p:blipFill>
        <p:spPr>
          <a:xfrm>
            <a:off x="2633400" y="2843640"/>
            <a:ext cx="2838240" cy="732960"/>
          </a:xfrm>
          <a:prstGeom prst="rect">
            <a:avLst/>
          </a:prstGeom>
          <a:ln>
            <a:noFill/>
          </a:ln>
        </p:spPr>
      </p:pic>
      <p:pic>
        <p:nvPicPr>
          <p:cNvPr id="248" name="Picture 7" descr=""/>
          <p:cNvPicPr/>
          <p:nvPr/>
        </p:nvPicPr>
        <p:blipFill>
          <a:blip r:embed="rId6"/>
          <a:stretch/>
        </p:blipFill>
        <p:spPr>
          <a:xfrm>
            <a:off x="6105600" y="1670760"/>
            <a:ext cx="2228400" cy="53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38520" y="1967040"/>
            <a:ext cx="9009720" cy="46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Hysteresis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lvl="1" marL="754200" indent="-342720" algn="just">
              <a:lnSpc>
                <a:spcPct val="100000"/>
              </a:lnSpc>
              <a:spcBef>
                <a:spcPts val="300"/>
              </a:spcBef>
              <a:buClr>
                <a:srgbClr val="63a537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0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Maiandra GD"/>
              </a:rPr>
              <a:t></a:t>
            </a: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1 if V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Maiandra GD"/>
                <a:ea typeface="Maiandra GD"/>
              </a:rPr>
              <a:t>in</a:t>
            </a: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 is greater than </a:t>
            </a:r>
            <a:r>
              <a:rPr b="0" lang="en-US" sz="2400" spc="-1" strike="noStrike">
                <a:solidFill>
                  <a:srgbClr val="ff0000"/>
                </a:solidFill>
                <a:latin typeface="Maiandra GD"/>
                <a:ea typeface="Maiandra GD"/>
              </a:rPr>
              <a:t>β threshold</a:t>
            </a: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  <a:p>
            <a:pPr lvl="1" marL="754200" indent="-342720" algn="just">
              <a:lnSpc>
                <a:spcPct val="100000"/>
              </a:lnSpc>
              <a:spcBef>
                <a:spcPts val="300"/>
              </a:spcBef>
              <a:buClr>
                <a:srgbClr val="63a537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1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Maiandra GD"/>
              </a:rPr>
              <a:t></a:t>
            </a: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 0 if V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Maiandra GD"/>
                <a:ea typeface="Maiandra GD"/>
              </a:rPr>
              <a:t>in</a:t>
            </a: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 is smaller than </a:t>
            </a:r>
            <a:r>
              <a:rPr b="0" lang="en-US" sz="2400" spc="-1" strike="noStrike">
                <a:solidFill>
                  <a:srgbClr val="0070c0"/>
                </a:solidFill>
                <a:latin typeface="Maiandra GD"/>
                <a:ea typeface="Maiandra GD"/>
              </a:rPr>
              <a:t>α threshold</a:t>
            </a: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Noiseless Comparator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3" descr=""/>
          <p:cNvPicPr/>
          <p:nvPr/>
        </p:nvPicPr>
        <p:blipFill>
          <a:blip r:embed="rId1"/>
          <a:stretch/>
        </p:blipFill>
        <p:spPr>
          <a:xfrm>
            <a:off x="38520" y="3475080"/>
            <a:ext cx="2923920" cy="2895120"/>
          </a:xfrm>
          <a:prstGeom prst="rect">
            <a:avLst/>
          </a:prstGeom>
          <a:ln>
            <a:noFill/>
          </a:ln>
        </p:spPr>
      </p:pic>
      <p:pic>
        <p:nvPicPr>
          <p:cNvPr id="252" name="Picture 4" descr=""/>
          <p:cNvPicPr/>
          <p:nvPr/>
        </p:nvPicPr>
        <p:blipFill>
          <a:blip r:embed="rId2"/>
          <a:stretch/>
        </p:blipFill>
        <p:spPr>
          <a:xfrm>
            <a:off x="5153040" y="4141800"/>
            <a:ext cx="3895200" cy="2295000"/>
          </a:xfrm>
          <a:prstGeom prst="rect">
            <a:avLst/>
          </a:prstGeom>
          <a:ln>
            <a:noFill/>
          </a:ln>
        </p:spPr>
      </p:pic>
      <p:pic>
        <p:nvPicPr>
          <p:cNvPr id="253" name="Picture 5" descr=""/>
          <p:cNvPicPr/>
          <p:nvPr/>
        </p:nvPicPr>
        <p:blipFill>
          <a:blip r:embed="rId3"/>
          <a:stretch/>
        </p:blipFill>
        <p:spPr>
          <a:xfrm>
            <a:off x="2672280" y="4271040"/>
            <a:ext cx="2809440" cy="676080"/>
          </a:xfrm>
          <a:prstGeom prst="rect">
            <a:avLst/>
          </a:prstGeom>
          <a:ln>
            <a:noFill/>
          </a:ln>
        </p:spPr>
      </p:pic>
      <p:pic>
        <p:nvPicPr>
          <p:cNvPr id="254" name="Picture 6" descr=""/>
          <p:cNvPicPr/>
          <p:nvPr/>
        </p:nvPicPr>
        <p:blipFill>
          <a:blip r:embed="rId4"/>
          <a:stretch/>
        </p:blipFill>
        <p:spPr>
          <a:xfrm>
            <a:off x="2633400" y="4910400"/>
            <a:ext cx="2838240" cy="732960"/>
          </a:xfrm>
          <a:prstGeom prst="rect">
            <a:avLst/>
          </a:prstGeom>
          <a:ln>
            <a:noFill/>
          </a:ln>
        </p:spPr>
      </p:pic>
      <p:pic>
        <p:nvPicPr>
          <p:cNvPr id="255" name="Picture 2" descr=""/>
          <p:cNvPicPr/>
          <p:nvPr/>
        </p:nvPicPr>
        <p:blipFill>
          <a:blip r:embed="rId5"/>
          <a:stretch/>
        </p:blipFill>
        <p:spPr>
          <a:xfrm>
            <a:off x="5391000" y="672840"/>
            <a:ext cx="3657240" cy="1706040"/>
          </a:xfrm>
          <a:prstGeom prst="rect">
            <a:avLst/>
          </a:prstGeom>
          <a:ln>
            <a:noFill/>
          </a:ln>
        </p:spPr>
      </p:pic>
      <p:pic>
        <p:nvPicPr>
          <p:cNvPr id="256" name="Picture 7" descr=""/>
          <p:cNvPicPr/>
          <p:nvPr/>
        </p:nvPicPr>
        <p:blipFill>
          <a:blip r:embed="rId6"/>
          <a:stretch/>
        </p:blipFill>
        <p:spPr>
          <a:xfrm>
            <a:off x="6105600" y="3737520"/>
            <a:ext cx="2228400" cy="53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Application (1)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38520" y="1376640"/>
            <a:ext cx="9009720" cy="519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Protection Circuit using Op-Amp Comparator 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</p:txBody>
      </p:sp>
      <p:pic>
        <p:nvPicPr>
          <p:cNvPr id="259" name="Picture 2" descr=""/>
          <p:cNvPicPr/>
          <p:nvPr/>
        </p:nvPicPr>
        <p:blipFill>
          <a:blip r:embed="rId1"/>
          <a:stretch/>
        </p:blipFill>
        <p:spPr>
          <a:xfrm>
            <a:off x="1381320" y="2072160"/>
            <a:ext cx="6324120" cy="436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Application (2)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38520" y="1194840"/>
            <a:ext cx="3337200" cy="557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Analog to Digital Conversion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</p:txBody>
      </p:sp>
      <p:pic>
        <p:nvPicPr>
          <p:cNvPr id="262" name="Picture 2" descr=""/>
          <p:cNvPicPr/>
          <p:nvPr/>
        </p:nvPicPr>
        <p:blipFill>
          <a:blip r:embed="rId1"/>
          <a:stretch/>
        </p:blipFill>
        <p:spPr>
          <a:xfrm>
            <a:off x="3843000" y="654840"/>
            <a:ext cx="5026320" cy="611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IC 555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4" name="Picture 2" descr=""/>
          <p:cNvPicPr/>
          <p:nvPr/>
        </p:nvPicPr>
        <p:blipFill>
          <a:blip r:embed="rId1"/>
          <a:stretch/>
        </p:blipFill>
        <p:spPr>
          <a:xfrm>
            <a:off x="1411920" y="1263960"/>
            <a:ext cx="6642000" cy="543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IC555 – Clock Pulse Generator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6" name="Picture 2" descr=""/>
          <p:cNvPicPr/>
          <p:nvPr/>
        </p:nvPicPr>
        <p:blipFill>
          <a:blip r:embed="rId1"/>
          <a:stretch/>
        </p:blipFill>
        <p:spPr>
          <a:xfrm>
            <a:off x="685800" y="1876680"/>
            <a:ext cx="8457840" cy="4932720"/>
          </a:xfrm>
          <a:prstGeom prst="rect">
            <a:avLst/>
          </a:prstGeom>
          <a:ln>
            <a:noFill/>
          </a:ln>
        </p:spPr>
      </p:pic>
      <p:pic>
        <p:nvPicPr>
          <p:cNvPr id="267" name="Picture 3" descr=""/>
          <p:cNvPicPr/>
          <p:nvPr/>
        </p:nvPicPr>
        <p:blipFill>
          <a:blip r:embed="rId2"/>
          <a:stretch/>
        </p:blipFill>
        <p:spPr>
          <a:xfrm>
            <a:off x="137160" y="3054600"/>
            <a:ext cx="2102760" cy="653400"/>
          </a:xfrm>
          <a:prstGeom prst="rect">
            <a:avLst/>
          </a:prstGeom>
          <a:ln>
            <a:noFill/>
          </a:ln>
        </p:spPr>
      </p:pic>
      <p:pic>
        <p:nvPicPr>
          <p:cNvPr id="268" name="Picture 4" descr=""/>
          <p:cNvPicPr/>
          <p:nvPr/>
        </p:nvPicPr>
        <p:blipFill>
          <a:blip r:embed="rId3"/>
          <a:stretch/>
        </p:blipFill>
        <p:spPr>
          <a:xfrm>
            <a:off x="91440" y="3965040"/>
            <a:ext cx="2148480" cy="378000"/>
          </a:xfrm>
          <a:prstGeom prst="rect">
            <a:avLst/>
          </a:prstGeom>
          <a:ln>
            <a:noFill/>
          </a:ln>
        </p:spPr>
      </p:pic>
      <p:pic>
        <p:nvPicPr>
          <p:cNvPr id="269" name="Picture 5" descr=""/>
          <p:cNvPicPr/>
          <p:nvPr/>
        </p:nvPicPr>
        <p:blipFill>
          <a:blip r:embed="rId4"/>
          <a:stretch/>
        </p:blipFill>
        <p:spPr>
          <a:xfrm>
            <a:off x="5843520" y="1217520"/>
            <a:ext cx="3126600" cy="111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8520" y="1376640"/>
            <a:ext cx="9009720" cy="519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Op-Amps have a very high gain. They can be connected open-loop or close-loop.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lvl="1" marL="754200" indent="-342720" algn="just">
              <a:lnSpc>
                <a:spcPct val="100000"/>
              </a:lnSpc>
              <a:spcBef>
                <a:spcPts val="300"/>
              </a:spcBef>
              <a:buClr>
                <a:srgbClr val="63a537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0000ff"/>
                </a:solidFill>
                <a:latin typeface="Maiandra GD"/>
                <a:ea typeface="Maiandra GD"/>
              </a:rPr>
              <a:t>Open-loop</a:t>
            </a: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 refers a configuration where there is no feedback from output back to the input. In the open-loop configuration, the gain can exceed </a:t>
            </a:r>
            <a:r>
              <a:rPr b="1" lang="en-US" sz="2400" spc="-1" strike="noStrike">
                <a:solidFill>
                  <a:srgbClr val="ff0000"/>
                </a:solidFill>
                <a:latin typeface="Maiandra GD"/>
                <a:ea typeface="Maiandra GD"/>
              </a:rPr>
              <a:t>10</a:t>
            </a:r>
            <a:r>
              <a:rPr b="1" lang="en-US" sz="2400" spc="-1" strike="noStrike" baseline="30000">
                <a:solidFill>
                  <a:srgbClr val="ff0000"/>
                </a:solidFill>
                <a:latin typeface="Maiandra GD"/>
                <a:ea typeface="Maiandra GD"/>
              </a:rPr>
              <a:t>5</a:t>
            </a: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.</a:t>
            </a: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  <a:p>
            <a:pPr lvl="1" marL="754200" indent="-342720" algn="just">
              <a:lnSpc>
                <a:spcPct val="100000"/>
              </a:lnSpc>
              <a:spcBef>
                <a:spcPts val="300"/>
              </a:spcBef>
              <a:buClr>
                <a:srgbClr val="63a537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0000ff"/>
                </a:solidFill>
                <a:latin typeface="Maiandra GD"/>
                <a:ea typeface="Maiandra GD"/>
              </a:rPr>
              <a:t>Closed-loop</a:t>
            </a: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 configuration reduces the gain. In order to control the gain of an op-amp it must have feedback. This feedback is a </a:t>
            </a:r>
            <a:r>
              <a:rPr b="1" lang="en-US" sz="2400" spc="-1" strike="noStrike">
                <a:solidFill>
                  <a:srgbClr val="0000ff"/>
                </a:solidFill>
                <a:latin typeface="Maiandra GD"/>
                <a:ea typeface="Maiandra GD"/>
              </a:rPr>
              <a:t>negative feedback</a:t>
            </a: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. A </a:t>
            </a:r>
            <a:r>
              <a:rPr b="1" lang="en-US" sz="2400" spc="-1" strike="noStrike">
                <a:solidFill>
                  <a:srgbClr val="0000ff"/>
                </a:solidFill>
                <a:latin typeface="Maiandra GD"/>
                <a:ea typeface="Maiandra GD"/>
              </a:rPr>
              <a:t>negative feedback </a:t>
            </a:r>
            <a:r>
              <a:rPr b="0" lang="en-US" sz="2400" spc="-1" strike="noStrike">
                <a:solidFill>
                  <a:srgbClr val="000000"/>
                </a:solidFill>
                <a:latin typeface="Maiandra GD"/>
                <a:ea typeface="Maiandra GD"/>
              </a:rPr>
              <a:t>reduces the gain and improves many characteristics of the op-amp.</a:t>
            </a: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Op-Amp Gain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Picture 4" descr=""/>
          <p:cNvPicPr/>
          <p:nvPr/>
        </p:nvPicPr>
        <p:blipFill>
          <a:blip r:embed="rId1"/>
          <a:stretch/>
        </p:blipFill>
        <p:spPr>
          <a:xfrm>
            <a:off x="4918320" y="4954680"/>
            <a:ext cx="3310920" cy="186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IC555 – Delay Circuit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1" name="Picture 2" descr=""/>
          <p:cNvPicPr/>
          <p:nvPr/>
        </p:nvPicPr>
        <p:blipFill>
          <a:blip r:embed="rId1"/>
          <a:stretch/>
        </p:blipFill>
        <p:spPr>
          <a:xfrm>
            <a:off x="1023840" y="1371960"/>
            <a:ext cx="7039080" cy="517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8520" y="1376640"/>
            <a:ext cx="9009720" cy="519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Calculate the input voltage if the final output is 10.08 V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lvl="1" marL="754200" indent="-342720" algn="just">
              <a:lnSpc>
                <a:spcPct val="100000"/>
              </a:lnSpc>
              <a:spcBef>
                <a:spcPts val="300"/>
              </a:spcBef>
              <a:buClr>
                <a:srgbClr val="63a537"/>
              </a:buClr>
              <a:buFont typeface="Wingdings" charset="2"/>
              <a:buChar char=""/>
            </a:pPr>
            <a:r>
              <a:rPr b="1" i="1" lang="en-US" sz="2400" spc="-1" strike="noStrike" u="sng">
                <a:solidFill>
                  <a:srgbClr val="000000"/>
                </a:solidFill>
                <a:uFillTx/>
                <a:latin typeface="Maiandra GD"/>
                <a:ea typeface="Maiandra GD"/>
              </a:rPr>
              <a:t>0.168V</a:t>
            </a:r>
            <a:endParaRPr b="0" lang="en-US" sz="24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4" name="Picture 2" descr=""/>
          <p:cNvPicPr/>
          <p:nvPr/>
        </p:nvPicPr>
        <p:blipFill>
          <a:blip r:embed="rId1"/>
          <a:stretch/>
        </p:blipFill>
        <p:spPr>
          <a:xfrm>
            <a:off x="4305960" y="2165040"/>
            <a:ext cx="4642560" cy="399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Picture 3" descr=""/>
          <p:cNvPicPr/>
          <p:nvPr/>
        </p:nvPicPr>
        <p:blipFill>
          <a:blip r:embed="rId1"/>
          <a:stretch/>
        </p:blipFill>
        <p:spPr>
          <a:xfrm>
            <a:off x="363600" y="4372200"/>
            <a:ext cx="4971240" cy="2363760"/>
          </a:xfrm>
          <a:prstGeom prst="rect">
            <a:avLst/>
          </a:prstGeom>
          <a:ln>
            <a:noFill/>
          </a:ln>
        </p:spPr>
      </p:pic>
      <p:sp>
        <p:nvSpPr>
          <p:cNvPr id="276" name="TextShape 1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Bài 3: Đáp án câu A và C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5535000" y="4349160"/>
            <a:ext cx="3294720" cy="240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61000"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Vo = Av(2-3) = - (âm)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Av rất lớn nên Vo sẽ bị xén ở điện thế ngõ ra nhỏ nhất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Vo = V-(sat) = -13.5V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</p:txBody>
      </p:sp>
      <p:pic>
        <p:nvPicPr>
          <p:cNvPr id="278" name="Picture 4" descr=""/>
          <p:cNvPicPr/>
          <p:nvPr/>
        </p:nvPicPr>
        <p:blipFill>
          <a:blip r:embed="rId2"/>
          <a:stretch/>
        </p:blipFill>
        <p:spPr>
          <a:xfrm>
            <a:off x="563400" y="1274040"/>
            <a:ext cx="4771800" cy="311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8520" y="1743840"/>
            <a:ext cx="9009720" cy="4830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latin typeface="Maiandra GD"/>
                <a:ea typeface="Maiandra GD"/>
              </a:rPr>
              <a:t> 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</p:txBody>
      </p:sp>
      <p:pic>
        <p:nvPicPr>
          <p:cNvPr id="136" name="Picture 2" descr=""/>
          <p:cNvPicPr/>
          <p:nvPr/>
        </p:nvPicPr>
        <p:blipFill>
          <a:blip r:embed="rId2"/>
          <a:stretch/>
        </p:blipFill>
        <p:spPr>
          <a:xfrm>
            <a:off x="5610600" y="3499920"/>
            <a:ext cx="3405960" cy="2114280"/>
          </a:xfrm>
          <a:prstGeom prst="rect">
            <a:avLst/>
          </a:prstGeom>
          <a:ln>
            <a:noFill/>
          </a:ln>
        </p:spPr>
      </p:pic>
      <p:sp>
        <p:nvSpPr>
          <p:cNvPr id="137" name="TextShape 2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Op-Amp Models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8" name="Picture 3" descr=""/>
          <p:cNvPicPr/>
          <p:nvPr/>
        </p:nvPicPr>
        <p:blipFill>
          <a:blip r:embed="rId3"/>
          <a:stretch/>
        </p:blipFill>
        <p:spPr>
          <a:xfrm>
            <a:off x="5699160" y="699480"/>
            <a:ext cx="3317400" cy="222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8520" y="1376640"/>
            <a:ext cx="9009720" cy="519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The amplitude of V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Maiandra GD"/>
                <a:ea typeface="Maiandra GD"/>
              </a:rPr>
              <a:t>out</a:t>
            </a: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 is higer than amplitude of V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Maiandra GD"/>
                <a:ea typeface="Maiandra GD"/>
              </a:rPr>
              <a:t>in</a:t>
            </a: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. 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Operation of Op-Amp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Picture 2" descr=""/>
          <p:cNvPicPr/>
          <p:nvPr/>
        </p:nvPicPr>
        <p:blipFill>
          <a:blip r:embed="rId1"/>
          <a:stretch/>
        </p:blipFill>
        <p:spPr>
          <a:xfrm>
            <a:off x="222120" y="1917720"/>
            <a:ext cx="4321440" cy="2605680"/>
          </a:xfrm>
          <a:prstGeom prst="rect">
            <a:avLst/>
          </a:prstGeom>
          <a:ln>
            <a:noFill/>
          </a:ln>
        </p:spPr>
      </p:pic>
      <p:pic>
        <p:nvPicPr>
          <p:cNvPr id="142" name="Picture 3" descr=""/>
          <p:cNvPicPr/>
          <p:nvPr/>
        </p:nvPicPr>
        <p:blipFill>
          <a:blip r:embed="rId2"/>
          <a:stretch/>
        </p:blipFill>
        <p:spPr>
          <a:xfrm>
            <a:off x="4361760" y="3756960"/>
            <a:ext cx="4686480" cy="281700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3420360" y="2197440"/>
            <a:ext cx="1299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Same phase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7561800" y="3387600"/>
            <a:ext cx="1577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Inversed phase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8520" y="1376640"/>
            <a:ext cx="5553720" cy="519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The </a:t>
            </a:r>
            <a:r>
              <a:rPr b="1" lang="en-US" sz="2600" spc="-1" strike="noStrike" u="sng">
                <a:solidFill>
                  <a:srgbClr val="000000"/>
                </a:solidFill>
                <a:uFillTx/>
                <a:latin typeface="Maiandra GD"/>
                <a:ea typeface="Maiandra GD"/>
              </a:rPr>
              <a:t>differential signal </a:t>
            </a: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of 2 inputs is amplified.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When 2 inputs use common signal, the output is zero.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Operation of Op-Amp (cont)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7" name="Picture 2" descr=""/>
          <p:cNvPicPr/>
          <p:nvPr/>
        </p:nvPicPr>
        <p:blipFill>
          <a:blip r:embed="rId1"/>
          <a:stretch/>
        </p:blipFill>
        <p:spPr>
          <a:xfrm>
            <a:off x="657360" y="2265840"/>
            <a:ext cx="7772040" cy="2175480"/>
          </a:xfrm>
          <a:prstGeom prst="rect">
            <a:avLst/>
          </a:prstGeom>
          <a:ln>
            <a:noFill/>
          </a:ln>
        </p:spPr>
      </p:pic>
      <p:pic>
        <p:nvPicPr>
          <p:cNvPr id="148" name="Picture 3" descr=""/>
          <p:cNvPicPr/>
          <p:nvPr/>
        </p:nvPicPr>
        <p:blipFill>
          <a:blip r:embed="rId2"/>
          <a:stretch/>
        </p:blipFill>
        <p:spPr>
          <a:xfrm>
            <a:off x="5592600" y="4138920"/>
            <a:ext cx="3350520" cy="242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8520" y="5321880"/>
            <a:ext cx="9009720" cy="125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A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Maiandra GD"/>
                <a:ea typeface="Maiandra GD"/>
              </a:rPr>
              <a:t>cm</a:t>
            </a: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: Common Amplifier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Real Op-Amp Models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1508760" y="1423440"/>
            <a:ext cx="6066000" cy="2837880"/>
          </a:xfrm>
          <a:prstGeom prst="rect">
            <a:avLst/>
          </a:prstGeom>
          <a:ln>
            <a:noFill/>
          </a:ln>
        </p:spPr>
      </p:pic>
      <p:grpSp>
        <p:nvGrpSpPr>
          <p:cNvPr id="152" name="Group 3"/>
          <p:cNvGrpSpPr/>
          <p:nvPr/>
        </p:nvGrpSpPr>
        <p:grpSpPr>
          <a:xfrm>
            <a:off x="1812600" y="4208760"/>
            <a:ext cx="5310000" cy="975240"/>
            <a:chOff x="1812600" y="4208760"/>
            <a:chExt cx="5310000" cy="975240"/>
          </a:xfrm>
        </p:grpSpPr>
        <p:pic>
          <p:nvPicPr>
            <p:cNvPr id="153" name="Ink 6" descr=""/>
            <p:cNvPicPr/>
            <p:nvPr/>
          </p:nvPicPr>
          <p:blipFill>
            <a:blip r:embed="rId2"/>
            <a:stretch/>
          </p:blipFill>
          <p:spPr>
            <a:xfrm>
              <a:off x="1812600" y="4448160"/>
              <a:ext cx="320400" cy="295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4" name="Ink 7" descr=""/>
            <p:cNvPicPr/>
            <p:nvPr/>
          </p:nvPicPr>
          <p:blipFill>
            <a:blip r:embed="rId3"/>
            <a:stretch/>
          </p:blipFill>
          <p:spPr>
            <a:xfrm>
              <a:off x="2325600" y="4549320"/>
              <a:ext cx="135720" cy="96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5" name="Ink 9" descr=""/>
            <p:cNvPicPr/>
            <p:nvPr/>
          </p:nvPicPr>
          <p:blipFill>
            <a:blip r:embed="rId4"/>
            <a:stretch/>
          </p:blipFill>
          <p:spPr>
            <a:xfrm>
              <a:off x="2688480" y="4276800"/>
              <a:ext cx="2117520" cy="812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6" name="Ink 13" descr=""/>
            <p:cNvPicPr/>
            <p:nvPr/>
          </p:nvPicPr>
          <p:blipFill>
            <a:blip r:embed="rId5"/>
            <a:stretch/>
          </p:blipFill>
          <p:spPr>
            <a:xfrm>
              <a:off x="5051160" y="4208760"/>
              <a:ext cx="2071440" cy="774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7" name="Ink 11" descr=""/>
            <p:cNvPicPr/>
            <p:nvPr/>
          </p:nvPicPr>
          <p:blipFill>
            <a:blip r:embed="rId6"/>
            <a:stretch/>
          </p:blipFill>
          <p:spPr>
            <a:xfrm>
              <a:off x="3222360" y="4994280"/>
              <a:ext cx="224640" cy="189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8" name="Ink 12" descr=""/>
            <p:cNvPicPr/>
            <p:nvPr/>
          </p:nvPicPr>
          <p:blipFill>
            <a:blip r:embed="rId7"/>
            <a:stretch/>
          </p:blipFill>
          <p:spPr>
            <a:xfrm>
              <a:off x="5237640" y="4766040"/>
              <a:ext cx="417960" cy="4129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8520" y="1376640"/>
            <a:ext cx="9009720" cy="519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For the circuits without feedback (i.e. no connection between output and input), </a:t>
            </a:r>
            <a:r>
              <a:rPr b="0" lang="en-US" sz="2600" spc="-1" strike="noStrike">
                <a:solidFill>
                  <a:srgbClr val="0000ff"/>
                </a:solidFill>
                <a:latin typeface="Maiandra GD"/>
                <a:ea typeface="Maiandra GD"/>
              </a:rPr>
              <a:t>the open-loop gain is very large</a:t>
            </a: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 (&gt;10</a:t>
            </a:r>
            <a:r>
              <a:rPr b="0" lang="en-US" sz="2600" spc="-1" strike="noStrike" baseline="30000">
                <a:solidFill>
                  <a:srgbClr val="000000"/>
                </a:solidFill>
                <a:latin typeface="Maiandra GD"/>
                <a:ea typeface="Maiandra GD"/>
              </a:rPr>
              <a:t>5</a:t>
            </a: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).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37a76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The output voltage will easily reach the </a:t>
            </a:r>
            <a:r>
              <a:rPr b="1" lang="en-US" sz="2600" spc="-1" strike="noStrike">
                <a:solidFill>
                  <a:srgbClr val="0033cc"/>
                </a:solidFill>
                <a:latin typeface="Maiandra GD"/>
                <a:ea typeface="Maiandra GD"/>
              </a:rPr>
              <a:t>saturation</a:t>
            </a:r>
            <a:r>
              <a:rPr b="0" lang="en-US" sz="2600" spc="-1" strike="noStrike">
                <a:solidFill>
                  <a:srgbClr val="000000"/>
                </a:solidFill>
                <a:latin typeface="Maiandra GD"/>
                <a:ea typeface="Maiandra GD"/>
              </a:rPr>
              <a:t> and the amplitude will be trimmed.</a:t>
            </a: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endParaRPr b="0" lang="en-US" sz="2600" spc="-1" strike="noStrike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8520" y="475200"/>
            <a:ext cx="9009720" cy="7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45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Arial Rounded MT Bold"/>
              </a:rPr>
              <a:t>Non Feedback Circuits (Open Loop)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1" name="Picture 3" descr=""/>
          <p:cNvPicPr/>
          <p:nvPr/>
        </p:nvPicPr>
        <p:blipFill>
          <a:blip r:embed="rId1"/>
          <a:stretch/>
        </p:blipFill>
        <p:spPr>
          <a:xfrm>
            <a:off x="6659640" y="3975480"/>
            <a:ext cx="2388600" cy="2457360"/>
          </a:xfrm>
          <a:prstGeom prst="rect">
            <a:avLst/>
          </a:prstGeom>
          <a:ln>
            <a:noFill/>
          </a:ln>
        </p:spPr>
      </p:pic>
      <p:pic>
        <p:nvPicPr>
          <p:cNvPr id="162" name="Picture 2" descr=""/>
          <p:cNvPicPr/>
          <p:nvPr/>
        </p:nvPicPr>
        <p:blipFill>
          <a:blip r:embed="rId2"/>
          <a:stretch/>
        </p:blipFill>
        <p:spPr>
          <a:xfrm>
            <a:off x="349200" y="4363560"/>
            <a:ext cx="6040800" cy="169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13</TotalTime>
  <Application>LibreOffice/6.2.4.2$Linux_X86_64 LibreOffice_project/2412653d852ce75f65fbfa83fb7e7b669a126d64</Application>
  <Words>753</Words>
  <Paragraphs>198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2014-07-29T03:47:45Z</dcterms:created>
  <dc:creator/>
  <dc:description/>
  <dc:language>en-US</dc:language>
  <cp:lastModifiedBy/>
  <cp:lastPrinted>2017-05-18T00:04:06Z</cp:lastPrinted>
  <dcterms:modified xsi:type="dcterms:W3CDTF">2019-06-28T18:31:36Z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7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42</vt:i4>
  </property>
  <property fmtid="{D5CDD505-2E9C-101B-9397-08002B2CF9AE}" pid="12" name="_TemplateID">
    <vt:lpwstr>TC034606049991</vt:lpwstr>
  </property>
</Properties>
</file>