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b06ff94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b06ff94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b06ff94a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b06ff94a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06ff94a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b06ff94a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b06ff94a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b06ff94a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b06ff94a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b06ff94a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b06ff94a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b06ff94a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b06ff94a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b06ff94a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b06ff94a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b06ff94a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b06ff94a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b06ff94a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b06ff94a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b06ff94a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b06ff9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b06ff9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b06ff94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b06ff94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b06ff94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b06ff94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b06ff94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b06ff94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b06ff94a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b06ff94a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b06ff94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b06ff94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b06ff94a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b06ff94a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06ff94a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06ff94a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b06ff94a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b06ff94a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geeksforgeeks.org/sql-query-processing/" TargetMode="External"/><Relationship Id="rId4" Type="http://schemas.openxmlformats.org/officeDocument/2006/relationships/hyperlink" Target="https://www.edureka.co/blog/spark-sql-tutorial/" TargetMode="External"/><Relationship Id="rId5" Type="http://schemas.openxmlformats.org/officeDocument/2006/relationships/hyperlink" Target="https://data-flair.training/blogs/spark-sql-optimization/" TargetMode="External"/><Relationship Id="rId6" Type="http://schemas.openxmlformats.org/officeDocument/2006/relationships/hyperlink" Target="https://dataninjago.com/2021/12/16/spark-deep-dive-5-catalyst-queryexecution/" TargetMode="External"/><Relationship Id="rId7" Type="http://schemas.openxmlformats.org/officeDocument/2006/relationships/hyperlink" Target="https://dataninjago.com/2021/12/16/spark-deep-dive-5-catalyst-queryexecu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Compare SparkSQL and SQL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Spark SQL - Frontend - SQL query</a:t>
            </a:r>
            <a:endParaRPr b="1"/>
          </a:p>
        </p:txBody>
      </p:sp>
      <p:pic>
        <p:nvPicPr>
          <p:cNvPr id="119" name="Google Shape;119;p22"/>
          <p:cNvPicPr preferRelativeResize="0"/>
          <p:nvPr/>
        </p:nvPicPr>
        <p:blipFill>
          <a:blip r:embed="rId3">
            <a:alphaModFix/>
          </a:blip>
          <a:stretch>
            <a:fillRect/>
          </a:stretch>
        </p:blipFill>
        <p:spPr>
          <a:xfrm>
            <a:off x="152400" y="1476850"/>
            <a:ext cx="8839200" cy="3528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Spark SQL - Catalyst - SQL parsing</a:t>
            </a:r>
            <a:endParaRPr b="1"/>
          </a:p>
          <a:p>
            <a:pPr indent="0" lvl="0" marL="0" rtl="0" algn="l">
              <a:spcBef>
                <a:spcPts val="0"/>
              </a:spcBef>
              <a:spcAft>
                <a:spcPts val="0"/>
              </a:spcAft>
              <a:buNone/>
            </a:pPr>
            <a:r>
              <a:t/>
            </a:r>
            <a:endParaRPr/>
          </a:p>
        </p:txBody>
      </p:sp>
      <p:sp>
        <p:nvSpPr>
          <p:cNvPr id="125" name="Google Shape;125;p23"/>
          <p:cNvSpPr txBox="1"/>
          <p:nvPr>
            <p:ph idx="1" type="body"/>
          </p:nvPr>
        </p:nvSpPr>
        <p:spPr>
          <a:xfrm>
            <a:off x="311700" y="1380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internal data structure of the query plans in </a:t>
            </a:r>
            <a:r>
              <a:rPr b="1" i="1" lang="en"/>
              <a:t>Catalyst is tree</a:t>
            </a:r>
            <a:r>
              <a:rPr lang="en"/>
              <a:t> that is transformed by rules through each stage. The input SQL statement in text format needs first to be parsed into a tree type.</a:t>
            </a:r>
            <a:endParaRPr/>
          </a:p>
        </p:txBody>
      </p:sp>
      <p:pic>
        <p:nvPicPr>
          <p:cNvPr id="126" name="Google Shape;126;p23"/>
          <p:cNvPicPr preferRelativeResize="0"/>
          <p:nvPr/>
        </p:nvPicPr>
        <p:blipFill>
          <a:blip r:embed="rId3">
            <a:alphaModFix/>
          </a:blip>
          <a:stretch>
            <a:fillRect/>
          </a:stretch>
        </p:blipFill>
        <p:spPr>
          <a:xfrm>
            <a:off x="2019300" y="2686613"/>
            <a:ext cx="5105400" cy="170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Spark SQL - Catalyst - SQL analysis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2" name="Google Shape;132;p24"/>
          <p:cNvSpPr txBox="1"/>
          <p:nvPr>
            <p:ph idx="1" type="body"/>
          </p:nvPr>
        </p:nvSpPr>
        <p:spPr>
          <a:xfrm>
            <a:off x="311700" y="1435600"/>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i="1" lang="en" sz="1350">
                <a:solidFill>
                  <a:srgbClr val="555555"/>
                </a:solidFill>
                <a:highlight>
                  <a:srgbClr val="FFFFFF"/>
                </a:highlight>
              </a:rPr>
              <a:t>Spark SQL Catalyst</a:t>
            </a:r>
            <a:r>
              <a:rPr lang="en" sz="1350">
                <a:solidFill>
                  <a:srgbClr val="555555"/>
                </a:solidFill>
                <a:highlight>
                  <a:srgbClr val="FFFFFF"/>
                </a:highlight>
              </a:rPr>
              <a:t> provides a logical query plan analyzer, which retrieves tables and attributes information from </a:t>
            </a:r>
            <a:r>
              <a:rPr b="1" i="1" lang="en" sz="1350">
                <a:solidFill>
                  <a:srgbClr val="555555"/>
                </a:solidFill>
                <a:highlight>
                  <a:srgbClr val="FFFFFF"/>
                </a:highlight>
              </a:rPr>
              <a:t>SessionCatalog</a:t>
            </a:r>
            <a:r>
              <a:rPr lang="en" sz="1350">
                <a:solidFill>
                  <a:srgbClr val="555555"/>
                </a:solidFill>
                <a:highlight>
                  <a:srgbClr val="FFFFFF"/>
                </a:highlight>
              </a:rPr>
              <a:t> and translates </a:t>
            </a:r>
            <a:r>
              <a:rPr b="1" i="1" lang="en" sz="1350">
                <a:solidFill>
                  <a:srgbClr val="555555"/>
                </a:solidFill>
                <a:highlight>
                  <a:srgbClr val="FFFFFF"/>
                </a:highlight>
              </a:rPr>
              <a:t>UnresolvedAttributes</a:t>
            </a:r>
            <a:r>
              <a:rPr lang="en" sz="1350">
                <a:solidFill>
                  <a:srgbClr val="555555"/>
                </a:solidFill>
                <a:highlight>
                  <a:srgbClr val="FFFFFF"/>
                </a:highlight>
              </a:rPr>
              <a:t> and </a:t>
            </a:r>
            <a:r>
              <a:rPr b="1" i="1" lang="en" sz="1350">
                <a:solidFill>
                  <a:srgbClr val="555555"/>
                </a:solidFill>
                <a:highlight>
                  <a:srgbClr val="FFFFFF"/>
                </a:highlight>
              </a:rPr>
              <a:t>UnresolvedRelations</a:t>
            </a:r>
            <a:r>
              <a:rPr lang="en" sz="1350">
                <a:solidFill>
                  <a:srgbClr val="555555"/>
                </a:solidFill>
                <a:highlight>
                  <a:srgbClr val="FFFFFF"/>
                </a:highlight>
              </a:rPr>
              <a:t> into fully typed objects. </a:t>
            </a:r>
            <a:endParaRPr sz="1350">
              <a:solidFill>
                <a:srgbClr val="555555"/>
              </a:solidFill>
            </a:endParaRPr>
          </a:p>
          <a:p>
            <a:pPr indent="0" lvl="0" marL="0" rtl="0" algn="l">
              <a:spcBef>
                <a:spcPts val="1500"/>
              </a:spcBef>
              <a:spcAft>
                <a:spcPts val="0"/>
              </a:spcAft>
              <a:buClr>
                <a:schemeClr val="dk1"/>
              </a:buClr>
              <a:buSzPts val="1100"/>
              <a:buFont typeface="Arial"/>
              <a:buNone/>
            </a:pPr>
            <a:r>
              <a:rPr lang="en" sz="1350">
                <a:solidFill>
                  <a:srgbClr val="555555"/>
                </a:solidFill>
              </a:rPr>
              <a:t>The logical query plan analyzer conducts the following actions during the analysis stage:</a:t>
            </a:r>
            <a:endParaRPr sz="1350">
              <a:solidFill>
                <a:srgbClr val="555555"/>
              </a:solidFill>
            </a:endParaRPr>
          </a:p>
          <a:p>
            <a:pPr indent="-314325" lvl="0" marL="457200" rtl="0" algn="l">
              <a:spcBef>
                <a:spcPts val="1500"/>
              </a:spcBef>
              <a:spcAft>
                <a:spcPts val="0"/>
              </a:spcAft>
              <a:buClr>
                <a:srgbClr val="555555"/>
              </a:buClr>
              <a:buSzPts val="1350"/>
              <a:buChar char="●"/>
            </a:pPr>
            <a:r>
              <a:rPr lang="en" sz="1350">
                <a:solidFill>
                  <a:srgbClr val="555555"/>
                </a:solidFill>
              </a:rPr>
              <a:t>Looking up relations in SessionCatalog by name</a:t>
            </a:r>
            <a:endParaRPr sz="1350">
              <a:solidFill>
                <a:srgbClr val="555555"/>
              </a:solidFill>
            </a:endParaRPr>
          </a:p>
          <a:p>
            <a:pPr indent="-314325" lvl="0" marL="457200" rtl="0" algn="l">
              <a:spcBef>
                <a:spcPts val="0"/>
              </a:spcBef>
              <a:spcAft>
                <a:spcPts val="0"/>
              </a:spcAft>
              <a:buClr>
                <a:srgbClr val="555555"/>
              </a:buClr>
              <a:buSzPts val="1350"/>
              <a:buChar char="●"/>
            </a:pPr>
            <a:r>
              <a:rPr lang="en" sz="1350">
                <a:solidFill>
                  <a:srgbClr val="555555"/>
                </a:solidFill>
              </a:rPr>
              <a:t>Mapping the named attributes, such as column name</a:t>
            </a:r>
            <a:endParaRPr sz="1350">
              <a:solidFill>
                <a:srgbClr val="555555"/>
              </a:solidFill>
            </a:endParaRPr>
          </a:p>
          <a:p>
            <a:pPr indent="-314325" lvl="0" marL="457200" rtl="0" algn="l">
              <a:spcBef>
                <a:spcPts val="0"/>
              </a:spcBef>
              <a:spcAft>
                <a:spcPts val="0"/>
              </a:spcAft>
              <a:buClr>
                <a:srgbClr val="555555"/>
              </a:buClr>
              <a:buSzPts val="1350"/>
              <a:buChar char="●"/>
            </a:pPr>
            <a:r>
              <a:rPr lang="en" sz="1350">
                <a:solidFill>
                  <a:srgbClr val="555555"/>
                </a:solidFill>
              </a:rPr>
              <a:t>Determining attributes with same value and give unique id</a:t>
            </a:r>
            <a:endParaRPr sz="1350">
              <a:solidFill>
                <a:srgbClr val="555555"/>
              </a:solidFill>
            </a:endParaRPr>
          </a:p>
          <a:p>
            <a:pPr indent="-314325" lvl="0" marL="457200" rtl="0" algn="l">
              <a:spcBef>
                <a:spcPts val="0"/>
              </a:spcBef>
              <a:spcAft>
                <a:spcPts val="0"/>
              </a:spcAft>
              <a:buClr>
                <a:srgbClr val="555555"/>
              </a:buClr>
              <a:buSzPts val="1350"/>
              <a:buChar char="●"/>
            </a:pPr>
            <a:r>
              <a:rPr lang="en" sz="1350">
                <a:solidFill>
                  <a:srgbClr val="555555"/>
                </a:solidFill>
              </a:rPr>
              <a:t>Propagating and coercing types through expressions</a:t>
            </a:r>
            <a:endParaRPr sz="1350">
              <a:solidFill>
                <a:srgbClr val="555555"/>
              </a:solidFill>
            </a:endParaRPr>
          </a:p>
          <a:p>
            <a:pPr indent="0" lvl="0" marL="0" rtl="0" algn="l">
              <a:spcBef>
                <a:spcPts val="37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Catalyst - SQL analysis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b="1"/>
          </a:p>
        </p:txBody>
      </p:sp>
      <p:pic>
        <p:nvPicPr>
          <p:cNvPr id="138" name="Google Shape;138;p25"/>
          <p:cNvPicPr preferRelativeResize="0"/>
          <p:nvPr/>
        </p:nvPicPr>
        <p:blipFill>
          <a:blip r:embed="rId3">
            <a:alphaModFix/>
          </a:blip>
          <a:stretch>
            <a:fillRect/>
          </a:stretch>
        </p:blipFill>
        <p:spPr>
          <a:xfrm>
            <a:off x="966775" y="1555475"/>
            <a:ext cx="7210425" cy="23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Catalyst - Logical Optimisation  </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b="1"/>
          </a:p>
        </p:txBody>
      </p:sp>
      <p:sp>
        <p:nvSpPr>
          <p:cNvPr id="144" name="Google Shape;144;p26"/>
          <p:cNvSpPr txBox="1"/>
          <p:nvPr>
            <p:ph idx="1" type="body"/>
          </p:nvPr>
        </p:nvSpPr>
        <p:spPr>
          <a:xfrm>
            <a:off x="311700" y="1349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555555"/>
                </a:solidFill>
                <a:highlight>
                  <a:srgbClr val="FFFFFF"/>
                </a:highlight>
              </a:rPr>
              <a:t>After the </a:t>
            </a:r>
            <a:r>
              <a:rPr b="1" i="1" lang="en" sz="1350">
                <a:solidFill>
                  <a:srgbClr val="555555"/>
                </a:solidFill>
                <a:highlight>
                  <a:srgbClr val="FFFFFF"/>
                </a:highlight>
              </a:rPr>
              <a:t>logical plan</a:t>
            </a:r>
            <a:r>
              <a:rPr lang="en" sz="1350">
                <a:solidFill>
                  <a:srgbClr val="555555"/>
                </a:solidFill>
                <a:highlight>
                  <a:srgbClr val="FFFFFF"/>
                </a:highlight>
              </a:rPr>
              <a:t> is analysed, the </a:t>
            </a:r>
            <a:r>
              <a:rPr b="1" i="1" lang="en" sz="1350">
                <a:solidFill>
                  <a:srgbClr val="555555"/>
                </a:solidFill>
                <a:highlight>
                  <a:srgbClr val="FFFFFF"/>
                </a:highlight>
              </a:rPr>
              <a:t>logical plan optimizer</a:t>
            </a:r>
            <a:r>
              <a:rPr lang="en" sz="1350">
                <a:solidFill>
                  <a:srgbClr val="555555"/>
                </a:solidFill>
                <a:highlight>
                  <a:srgbClr val="FFFFFF"/>
                </a:highlight>
              </a:rPr>
              <a:t> applies standard </a:t>
            </a:r>
            <a:r>
              <a:rPr b="1" i="1" lang="en" sz="1350">
                <a:solidFill>
                  <a:srgbClr val="555555"/>
                </a:solidFill>
                <a:highlight>
                  <a:srgbClr val="FFFFFF"/>
                </a:highlight>
              </a:rPr>
              <a:t>rule-based optimisation</a:t>
            </a:r>
            <a:r>
              <a:rPr lang="en" sz="1350">
                <a:solidFill>
                  <a:srgbClr val="555555"/>
                </a:solidFill>
                <a:highlight>
                  <a:srgbClr val="FFFFFF"/>
                </a:highlight>
              </a:rPr>
              <a:t> to the logical plan. Catalyst ships with around 70 pre-built logical plan optimisation rules, each of them transforming the query plan of a segment of the structured query to an optimised logical plan. The rules are grouped and executed in rule batches.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Catalyst - Logical Optimisation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0" name="Google Shape;150;p27"/>
          <p:cNvSpPr txBox="1"/>
          <p:nvPr>
            <p:ph idx="1" type="body"/>
          </p:nvPr>
        </p:nvSpPr>
        <p:spPr>
          <a:xfrm>
            <a:off x="311700" y="130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555555"/>
                </a:solidFill>
                <a:highlight>
                  <a:srgbClr val="FFFFFF"/>
                </a:highlight>
              </a:rPr>
              <a:t>In our example, the </a:t>
            </a:r>
            <a:r>
              <a:rPr i="1" lang="en" sz="1350">
                <a:solidFill>
                  <a:srgbClr val="555555"/>
                </a:solidFill>
              </a:rPr>
              <a:t>PushDownPredicate </a:t>
            </a:r>
            <a:r>
              <a:rPr lang="en" sz="1350">
                <a:solidFill>
                  <a:srgbClr val="555555"/>
                </a:solidFill>
                <a:highlight>
                  <a:srgbClr val="FFFFFF"/>
                </a:highlight>
              </a:rPr>
              <a:t>rule is applied to the analysed logical plan and move the filter from after join action to before the join action and after data load. This optimisation is expected to reduce the size of datasets to join and ensure the predicate will be pushed down to the data source at the physical planning stage</a:t>
            </a:r>
            <a:endParaRPr/>
          </a:p>
        </p:txBody>
      </p:sp>
      <p:pic>
        <p:nvPicPr>
          <p:cNvPr id="151" name="Google Shape;151;p27"/>
          <p:cNvPicPr preferRelativeResize="0"/>
          <p:nvPr/>
        </p:nvPicPr>
        <p:blipFill>
          <a:blip r:embed="rId3">
            <a:alphaModFix/>
          </a:blip>
          <a:stretch>
            <a:fillRect/>
          </a:stretch>
        </p:blipFill>
        <p:spPr>
          <a:xfrm>
            <a:off x="55050" y="2506414"/>
            <a:ext cx="9144001" cy="19080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Backend - Physical Planning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7" name="Google Shape;157;p28"/>
          <p:cNvSpPr txBox="1"/>
          <p:nvPr/>
        </p:nvSpPr>
        <p:spPr>
          <a:xfrm>
            <a:off x="117000" y="1313400"/>
            <a:ext cx="8715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t>
            </a:r>
            <a:r>
              <a:rPr b="1" i="1" lang="en"/>
              <a:t>logical plan</a:t>
            </a:r>
            <a:r>
              <a:rPr lang="en"/>
              <a:t> is </a:t>
            </a:r>
            <a:r>
              <a:rPr b="1" lang="en"/>
              <a:t>platform-independent</a:t>
            </a:r>
            <a:r>
              <a:rPr lang="en"/>
              <a:t> that cannot be interpreted and executed by </a:t>
            </a:r>
            <a:r>
              <a:rPr b="1" i="1" lang="en"/>
              <a:t>Spark</a:t>
            </a:r>
            <a:r>
              <a:rPr lang="en"/>
              <a:t>. The </a:t>
            </a:r>
            <a:r>
              <a:rPr b="1" i="1" lang="en"/>
              <a:t>logical plan </a:t>
            </a:r>
            <a:r>
              <a:rPr lang="en"/>
              <a:t>needs to be converted to a </a:t>
            </a:r>
            <a:r>
              <a:rPr b="1" i="1" lang="en"/>
              <a:t>SparkPlan</a:t>
            </a:r>
            <a:r>
              <a:rPr lang="en"/>
              <a:t> by </a:t>
            </a:r>
            <a:r>
              <a:rPr b="1" i="1" lang="en"/>
              <a:t>SpakerPlanner</a:t>
            </a:r>
            <a:r>
              <a:rPr lang="en"/>
              <a:t>. </a:t>
            </a:r>
            <a:r>
              <a:rPr b="1" lang="en"/>
              <a:t>QueryExecution </a:t>
            </a:r>
            <a:r>
              <a:rPr lang="en"/>
              <a:t>provides a </a:t>
            </a:r>
            <a:r>
              <a:rPr b="1" i="1" lang="en"/>
              <a:t>createSparkPlan</a:t>
            </a:r>
            <a:r>
              <a:rPr lang="en"/>
              <a:t> method that takes the optimised logical plan as input and calls the plan method of </a:t>
            </a:r>
            <a:r>
              <a:rPr b="1" i="1" lang="en"/>
              <a:t>SparkPlanner</a:t>
            </a:r>
            <a:r>
              <a:rPr lang="en"/>
              <a:t>, which applies node-matched strategies to return a list of candidate physical plans.</a:t>
            </a:r>
            <a:endParaRPr/>
          </a:p>
        </p:txBody>
      </p:sp>
      <p:pic>
        <p:nvPicPr>
          <p:cNvPr id="158" name="Google Shape;158;p28"/>
          <p:cNvPicPr preferRelativeResize="0"/>
          <p:nvPr/>
        </p:nvPicPr>
        <p:blipFill>
          <a:blip r:embed="rId3">
            <a:alphaModFix/>
          </a:blip>
          <a:stretch>
            <a:fillRect/>
          </a:stretch>
        </p:blipFill>
        <p:spPr>
          <a:xfrm>
            <a:off x="1099450" y="2360100"/>
            <a:ext cx="6187229" cy="247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Backend - Execution preparation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555555"/>
                </a:solidFill>
                <a:highlight>
                  <a:srgbClr val="FFFFFF"/>
                </a:highlight>
              </a:rPr>
              <a:t>After the </a:t>
            </a:r>
            <a:r>
              <a:rPr b="1" i="1" lang="en" sz="1350">
                <a:solidFill>
                  <a:srgbClr val="555555"/>
                </a:solidFill>
                <a:highlight>
                  <a:srgbClr val="FFFFFF"/>
                </a:highlight>
              </a:rPr>
              <a:t>SparkPlanner</a:t>
            </a:r>
            <a:r>
              <a:rPr lang="en" sz="1350">
                <a:solidFill>
                  <a:srgbClr val="555555"/>
                </a:solidFill>
                <a:highlight>
                  <a:srgbClr val="FFFFFF"/>
                </a:highlight>
              </a:rPr>
              <a:t> converts the logical plan to the physical plan, a list of preparation rules need to be executed to prepare the physical plan for execution.</a:t>
            </a:r>
            <a:endParaRPr sz="1350">
              <a:solidFill>
                <a:srgbClr val="555555"/>
              </a:solidFill>
              <a:highlight>
                <a:srgbClr val="FFFFFF"/>
              </a:highlight>
            </a:endParaRPr>
          </a:p>
          <a:p>
            <a:pPr indent="0" lvl="0" marL="0" rtl="0" algn="l">
              <a:spcBef>
                <a:spcPts val="1200"/>
              </a:spcBef>
              <a:spcAft>
                <a:spcPts val="1200"/>
              </a:spcAft>
              <a:buNone/>
            </a:pPr>
            <a:r>
              <a:rPr lang="en" sz="1350">
                <a:solidFill>
                  <a:srgbClr val="555555"/>
                </a:solidFill>
                <a:highlight>
                  <a:srgbClr val="FFFFFF"/>
                </a:highlight>
              </a:rPr>
              <a:t>the </a:t>
            </a:r>
            <a:r>
              <a:rPr b="1" i="1" lang="en" sz="1350">
                <a:solidFill>
                  <a:srgbClr val="555555"/>
                </a:solidFill>
                <a:highlight>
                  <a:srgbClr val="FFFFFF"/>
                </a:highlight>
              </a:rPr>
              <a:t>EnsureRequirements</a:t>
            </a:r>
            <a:r>
              <a:rPr lang="en" sz="1350">
                <a:solidFill>
                  <a:srgbClr val="555555"/>
                </a:solidFill>
                <a:highlight>
                  <a:srgbClr val="FFFFFF"/>
                </a:highlight>
              </a:rPr>
              <a:t> rule ensures all the requirements of a physical operator are met (if no, and required actions to meet the requirements). In our example, the </a:t>
            </a:r>
            <a:r>
              <a:rPr b="1" i="1" lang="en" sz="1350">
                <a:solidFill>
                  <a:srgbClr val="555555"/>
                </a:solidFill>
                <a:highlight>
                  <a:srgbClr val="FFFFFF"/>
                </a:highlight>
              </a:rPr>
              <a:t>SortMergeJoin</a:t>
            </a:r>
            <a:r>
              <a:rPr lang="en" sz="1350">
                <a:solidFill>
                  <a:srgbClr val="555555"/>
                </a:solidFill>
                <a:highlight>
                  <a:srgbClr val="FFFFFF"/>
                </a:highlight>
              </a:rPr>
              <a:t> operator is planned for the join operation in our query. The </a:t>
            </a:r>
            <a:r>
              <a:rPr b="1" i="1" lang="en" sz="1350">
                <a:solidFill>
                  <a:srgbClr val="555555"/>
                </a:solidFill>
                <a:highlight>
                  <a:srgbClr val="FFFFFF"/>
                </a:highlight>
              </a:rPr>
              <a:t>SortMergeJoin</a:t>
            </a:r>
            <a:r>
              <a:rPr lang="en" sz="1350">
                <a:solidFill>
                  <a:srgbClr val="555555"/>
                </a:solidFill>
                <a:highlight>
                  <a:srgbClr val="FFFFFF"/>
                </a:highlight>
              </a:rPr>
              <a:t> operator requires a reshuffle and sort before its execution. The </a:t>
            </a:r>
            <a:r>
              <a:rPr b="1" i="1" lang="en" sz="1350">
                <a:solidFill>
                  <a:srgbClr val="555555"/>
                </a:solidFill>
                <a:highlight>
                  <a:srgbClr val="FFFFFF"/>
                </a:highlight>
              </a:rPr>
              <a:t>EnsureRequirements</a:t>
            </a:r>
            <a:r>
              <a:rPr lang="en" sz="1350">
                <a:solidFill>
                  <a:srgbClr val="555555"/>
                </a:solidFill>
                <a:highlight>
                  <a:srgbClr val="FFFFFF"/>
                </a:highlight>
              </a:rPr>
              <a:t> rule will add those required actions in.</a:t>
            </a:r>
            <a:endParaRPr sz="1350">
              <a:solidFill>
                <a:srgbClr val="555555"/>
              </a:solidFill>
              <a:highlight>
                <a:srgbClr val="FFFFFF"/>
              </a:highlight>
            </a:endParaRPr>
          </a:p>
        </p:txBody>
      </p:sp>
      <p:pic>
        <p:nvPicPr>
          <p:cNvPr id="165" name="Google Shape;165;p29"/>
          <p:cNvPicPr preferRelativeResize="0"/>
          <p:nvPr/>
        </p:nvPicPr>
        <p:blipFill>
          <a:blip r:embed="rId3">
            <a:alphaModFix/>
          </a:blip>
          <a:stretch>
            <a:fillRect/>
          </a:stretch>
        </p:blipFill>
        <p:spPr>
          <a:xfrm>
            <a:off x="0" y="2893895"/>
            <a:ext cx="9144001" cy="16090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Catalyst Rule Executor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71" name="Google Shape;171;p30"/>
          <p:cNvPicPr preferRelativeResize="0"/>
          <p:nvPr/>
        </p:nvPicPr>
        <p:blipFill>
          <a:blip r:embed="rId3">
            <a:alphaModFix/>
          </a:blip>
          <a:stretch>
            <a:fillRect/>
          </a:stretch>
        </p:blipFill>
        <p:spPr>
          <a:xfrm>
            <a:off x="266700" y="1028700"/>
            <a:ext cx="4048125" cy="3086100"/>
          </a:xfrm>
          <a:prstGeom prst="rect">
            <a:avLst/>
          </a:prstGeom>
          <a:noFill/>
          <a:ln>
            <a:noFill/>
          </a:ln>
        </p:spPr>
      </p:pic>
      <p:sp>
        <p:nvSpPr>
          <p:cNvPr id="172" name="Google Shape;172;p30"/>
          <p:cNvSpPr txBox="1"/>
          <p:nvPr/>
        </p:nvSpPr>
        <p:spPr>
          <a:xfrm>
            <a:off x="4430700" y="2457450"/>
            <a:ext cx="44016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350">
                <a:solidFill>
                  <a:srgbClr val="555555"/>
                </a:solidFill>
                <a:highlight>
                  <a:srgbClr val="FFFFFF"/>
                </a:highlight>
              </a:rPr>
              <a:t>QueryPlan,</a:t>
            </a:r>
            <a:r>
              <a:rPr lang="en" sz="1350">
                <a:solidFill>
                  <a:srgbClr val="555555"/>
                </a:solidFill>
                <a:highlight>
                  <a:srgbClr val="FFFFFF"/>
                </a:highlight>
              </a:rPr>
              <a:t> the parent for both </a:t>
            </a:r>
            <a:r>
              <a:rPr b="1" i="1" lang="en" sz="1350">
                <a:solidFill>
                  <a:srgbClr val="555555"/>
                </a:solidFill>
                <a:highlight>
                  <a:srgbClr val="FFFFFF"/>
                </a:highlight>
              </a:rPr>
              <a:t>LogicalPlan</a:t>
            </a:r>
            <a:r>
              <a:rPr lang="en" sz="1350">
                <a:solidFill>
                  <a:srgbClr val="555555"/>
                </a:solidFill>
                <a:highlight>
                  <a:srgbClr val="FFFFFF"/>
                </a:highlight>
              </a:rPr>
              <a:t> and </a:t>
            </a:r>
            <a:r>
              <a:rPr b="1" i="1" lang="en" sz="1350">
                <a:solidFill>
                  <a:srgbClr val="555555"/>
                </a:solidFill>
                <a:highlight>
                  <a:srgbClr val="FFFFFF"/>
                </a:highlight>
              </a:rPr>
              <a:t>SparkPlan</a:t>
            </a:r>
            <a:r>
              <a:rPr lang="en" sz="1350">
                <a:solidFill>
                  <a:srgbClr val="555555"/>
                </a:solidFill>
                <a:highlight>
                  <a:srgbClr val="FFFFFF"/>
                </a:highlight>
              </a:rPr>
              <a:t>, is a subclass of </a:t>
            </a:r>
            <a:r>
              <a:rPr b="1" i="1" lang="en" sz="1350">
                <a:solidFill>
                  <a:srgbClr val="555555"/>
                </a:solidFill>
                <a:highlight>
                  <a:srgbClr val="FFFFFF"/>
                </a:highlight>
              </a:rPr>
              <a:t>TreeNode type</a:t>
            </a:r>
            <a:r>
              <a:rPr lang="en" sz="1350">
                <a:solidFill>
                  <a:srgbClr val="555555"/>
                </a:solidFill>
                <a:highlight>
                  <a:srgbClr val="FFFFFF"/>
                </a:highlight>
              </a:rPr>
              <a:t>. That means the logical plan and the spark plan involved in the </a:t>
            </a:r>
            <a:r>
              <a:rPr b="1" i="1" lang="en" sz="1350">
                <a:solidFill>
                  <a:srgbClr val="555555"/>
                </a:solidFill>
                <a:highlight>
                  <a:srgbClr val="FFFFFF"/>
                </a:highlight>
              </a:rPr>
              <a:t>Spark SQL </a:t>
            </a:r>
            <a:r>
              <a:rPr lang="en" sz="1350">
                <a:solidFill>
                  <a:srgbClr val="555555"/>
                </a:solidFill>
                <a:highlight>
                  <a:srgbClr val="FFFFFF"/>
                </a:highlight>
              </a:rPr>
              <a:t>query execution process are recursive tree structures. The process for transforming a query plan from one stage to another stage, e.g. from a resolved logical plan to an optimized logical plan, is the process of applying rules for transforming the nodes or subtrees.</a:t>
            </a:r>
            <a:endParaRPr/>
          </a:p>
        </p:txBody>
      </p:sp>
      <p:sp>
        <p:nvSpPr>
          <p:cNvPr id="173" name="Google Shape;173;p30"/>
          <p:cNvSpPr txBox="1"/>
          <p:nvPr/>
        </p:nvSpPr>
        <p:spPr>
          <a:xfrm>
            <a:off x="4314825" y="979950"/>
            <a:ext cx="482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Spark Catalyst</a:t>
            </a:r>
            <a:r>
              <a:rPr lang="en"/>
              <a:t> query plan is internally represented as a tree, defined as a subclass of the </a:t>
            </a:r>
            <a:r>
              <a:rPr b="1" i="1" lang="en"/>
              <a:t>TreeNode type</a:t>
            </a:r>
            <a:r>
              <a:rPr lang="en"/>
              <a:t>. Each tree node can have zero or more tree node children, which makes a mutually recursive structure. </a:t>
            </a:r>
            <a:r>
              <a:rPr b="1" i="1" lang="en"/>
              <a:t>TreeNode type</a:t>
            </a:r>
            <a:r>
              <a:rPr lang="en"/>
              <a:t> </a:t>
            </a:r>
            <a:r>
              <a:rPr b="1" lang="en"/>
              <a:t>encapsulates a list of methods for traversing the tree and transforming the nodes.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Catalyst Rule Executor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9" name="Google Shape;179;p31"/>
          <p:cNvSpPr txBox="1"/>
          <p:nvPr/>
        </p:nvSpPr>
        <p:spPr>
          <a:xfrm>
            <a:off x="311700" y="1192000"/>
            <a:ext cx="75435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555555"/>
                </a:solidFill>
                <a:highlight>
                  <a:srgbClr val="FFFFFF"/>
                </a:highlight>
              </a:rPr>
              <a:t>The process for transforming a query plan from one stage to another stage, e.g. from a </a:t>
            </a:r>
            <a:r>
              <a:rPr b="1" i="1" lang="en" sz="1350">
                <a:solidFill>
                  <a:srgbClr val="555555"/>
                </a:solidFill>
                <a:highlight>
                  <a:srgbClr val="FFFFFF"/>
                </a:highlight>
              </a:rPr>
              <a:t>unresolved logical plan</a:t>
            </a:r>
            <a:r>
              <a:rPr lang="en" sz="1350">
                <a:solidFill>
                  <a:srgbClr val="555555"/>
                </a:solidFill>
                <a:highlight>
                  <a:srgbClr val="FFFFFF"/>
                </a:highlight>
              </a:rPr>
              <a:t> to an </a:t>
            </a:r>
            <a:r>
              <a:rPr b="1" i="1" lang="en" sz="1350">
                <a:solidFill>
                  <a:srgbClr val="555555"/>
                </a:solidFill>
                <a:highlight>
                  <a:srgbClr val="FFFFFF"/>
                </a:highlight>
              </a:rPr>
              <a:t>optimized logical plan</a:t>
            </a:r>
            <a:r>
              <a:rPr lang="en" sz="1350">
                <a:solidFill>
                  <a:srgbClr val="555555"/>
                </a:solidFill>
                <a:highlight>
                  <a:srgbClr val="FFFFFF"/>
                </a:highlight>
              </a:rPr>
              <a:t>, is the process of applying rules for transforming the nodes or subtrees.</a:t>
            </a:r>
            <a:endParaRPr/>
          </a:p>
        </p:txBody>
      </p:sp>
      <p:pic>
        <p:nvPicPr>
          <p:cNvPr id="180" name="Google Shape;180;p31"/>
          <p:cNvPicPr preferRelativeResize="0"/>
          <p:nvPr/>
        </p:nvPicPr>
        <p:blipFill>
          <a:blip r:embed="rId3">
            <a:alphaModFix/>
          </a:blip>
          <a:stretch>
            <a:fillRect/>
          </a:stretch>
        </p:blipFill>
        <p:spPr>
          <a:xfrm>
            <a:off x="650425" y="2174475"/>
            <a:ext cx="6124575" cy="198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 SQL</a:t>
            </a:r>
            <a:endParaRPr b="1"/>
          </a:p>
        </p:txBody>
      </p:sp>
      <p:pic>
        <p:nvPicPr>
          <p:cNvPr id="60" name="Google Shape;60;p14"/>
          <p:cNvPicPr preferRelativeResize="0"/>
          <p:nvPr/>
        </p:nvPicPr>
        <p:blipFill>
          <a:blip r:embed="rId3">
            <a:alphaModFix/>
          </a:blip>
          <a:stretch>
            <a:fillRect/>
          </a:stretch>
        </p:blipFill>
        <p:spPr>
          <a:xfrm>
            <a:off x="152400" y="1170125"/>
            <a:ext cx="3819924" cy="2881200"/>
          </a:xfrm>
          <a:prstGeom prst="rect">
            <a:avLst/>
          </a:prstGeom>
          <a:noFill/>
          <a:ln>
            <a:noFill/>
          </a:ln>
        </p:spPr>
      </p:pic>
      <p:pic>
        <p:nvPicPr>
          <p:cNvPr id="61" name="Google Shape;61;p14"/>
          <p:cNvPicPr preferRelativeResize="0"/>
          <p:nvPr/>
        </p:nvPicPr>
        <p:blipFill>
          <a:blip r:embed="rId4">
            <a:alphaModFix/>
          </a:blip>
          <a:stretch>
            <a:fillRect/>
          </a:stretch>
        </p:blipFill>
        <p:spPr>
          <a:xfrm>
            <a:off x="3813600" y="844700"/>
            <a:ext cx="5109800" cy="4115949"/>
          </a:xfrm>
          <a:prstGeom prst="rect">
            <a:avLst/>
          </a:prstGeom>
          <a:noFill/>
          <a:ln>
            <a:noFill/>
          </a:ln>
        </p:spPr>
      </p:pic>
      <p:sp>
        <p:nvSpPr>
          <p:cNvPr id="62" name="Google Shape;62;p14"/>
          <p:cNvSpPr txBox="1"/>
          <p:nvPr/>
        </p:nvSpPr>
        <p:spPr>
          <a:xfrm>
            <a:off x="4248100" y="490700"/>
            <a:ext cx="139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t>More detail</a:t>
            </a:r>
            <a:endParaRPr i="1"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a:t>
            </a:r>
            <a:r>
              <a:rPr lang="en"/>
              <a:t>:</a:t>
            </a:r>
            <a:endParaRPr/>
          </a:p>
        </p:txBody>
      </p:sp>
      <p:sp>
        <p:nvSpPr>
          <p:cNvPr id="186" name="Google Shape;186;p32"/>
          <p:cNvSpPr txBox="1"/>
          <p:nvPr>
            <p:ph idx="1" type="body"/>
          </p:nvPr>
        </p:nvSpPr>
        <p:spPr>
          <a:xfrm>
            <a:off x="311700" y="1152475"/>
            <a:ext cx="8520600" cy="389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SQL:</a:t>
            </a:r>
            <a:endParaRPr b="1"/>
          </a:p>
          <a:p>
            <a:pPr indent="0" lvl="0" marL="0" rtl="0" algn="l">
              <a:spcBef>
                <a:spcPts val="1200"/>
              </a:spcBef>
              <a:spcAft>
                <a:spcPts val="0"/>
              </a:spcAft>
              <a:buNone/>
            </a:pPr>
            <a:r>
              <a:rPr lang="en" u="sng">
                <a:solidFill>
                  <a:schemeClr val="hlink"/>
                </a:solidFill>
                <a:hlinkClick r:id="rId3"/>
              </a:rPr>
              <a:t>https://www.geeksforgeeks.org/sql-query-processing/</a:t>
            </a:r>
            <a:endParaRPr/>
          </a:p>
          <a:p>
            <a:pPr indent="0" lvl="0" marL="0" rtl="0" algn="l">
              <a:spcBef>
                <a:spcPts val="1200"/>
              </a:spcBef>
              <a:spcAft>
                <a:spcPts val="0"/>
              </a:spcAft>
              <a:buNone/>
            </a:pPr>
            <a:r>
              <a:rPr lang="en"/>
              <a:t>Sethy, Rotsnarani &amp; Dash, Santosh &amp; Panda, Mrutyunjaya. (2017). Performance Comparison Between Apache Hive and Oracle SQL for Big Data Analytics. 130-141. 10.1007/978-3-319-60618-7_14. </a:t>
            </a:r>
            <a:endParaRPr/>
          </a:p>
          <a:p>
            <a:pPr indent="0" lvl="0" marL="0" rtl="0" algn="l">
              <a:spcBef>
                <a:spcPts val="1200"/>
              </a:spcBef>
              <a:spcAft>
                <a:spcPts val="0"/>
              </a:spcAft>
              <a:buNone/>
            </a:pPr>
            <a:r>
              <a:rPr b="1" lang="en"/>
              <a:t>Spark SQL: </a:t>
            </a:r>
            <a:endParaRPr b="1"/>
          </a:p>
          <a:p>
            <a:pPr indent="0" lvl="0" marL="0" rtl="0" algn="l">
              <a:spcBef>
                <a:spcPts val="1200"/>
              </a:spcBef>
              <a:spcAft>
                <a:spcPts val="0"/>
              </a:spcAft>
              <a:buNone/>
            </a:pPr>
            <a:r>
              <a:rPr lang="en" u="sng">
                <a:solidFill>
                  <a:schemeClr val="hlink"/>
                </a:solidFill>
                <a:hlinkClick r:id="rId4"/>
              </a:rPr>
              <a:t>https://www.edureka.co/blog/spark-sql-tutorial/</a:t>
            </a:r>
            <a:endParaRPr/>
          </a:p>
          <a:p>
            <a:pPr indent="0" lvl="0" marL="0" rtl="0" algn="l">
              <a:spcBef>
                <a:spcPts val="1200"/>
              </a:spcBef>
              <a:spcAft>
                <a:spcPts val="0"/>
              </a:spcAft>
              <a:buNone/>
            </a:pPr>
            <a:r>
              <a:rPr lang="en" u="sng">
                <a:solidFill>
                  <a:schemeClr val="hlink"/>
                </a:solidFill>
                <a:hlinkClick r:id="rId5"/>
              </a:rPr>
              <a:t>https://data-flair.training/blogs/spark-sql-optimization/</a:t>
            </a:r>
            <a:endParaRPr/>
          </a:p>
          <a:p>
            <a:pPr indent="0" lvl="0" marL="0" rtl="0" algn="l">
              <a:spcBef>
                <a:spcPts val="1200"/>
              </a:spcBef>
              <a:spcAft>
                <a:spcPts val="1200"/>
              </a:spcAft>
              <a:buNone/>
            </a:pPr>
            <a:r>
              <a:rPr lang="en" u="sng">
                <a:solidFill>
                  <a:schemeClr val="hlink"/>
                </a:solidFill>
                <a:hlinkClick r:id="rId6"/>
              </a:rPr>
              <a:t>https://dataninjago.com/2021/12/16/spark-deep-dive-5-catalyst-queryexecution</a:t>
            </a:r>
            <a:r>
              <a:rPr lang="en" u="sng">
                <a:solidFill>
                  <a:schemeClr val="hlink"/>
                </a:solidFill>
                <a:hlinkClick r:id="rId7"/>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1.SQL - Step1: Parser	 </a:t>
            </a:r>
            <a:endParaRPr b="1"/>
          </a:p>
        </p:txBody>
      </p:sp>
      <p:pic>
        <p:nvPicPr>
          <p:cNvPr id="68" name="Google Shape;68;p15"/>
          <p:cNvPicPr preferRelativeResize="0"/>
          <p:nvPr/>
        </p:nvPicPr>
        <p:blipFill>
          <a:blip r:embed="rId3">
            <a:alphaModFix/>
          </a:blip>
          <a:stretch>
            <a:fillRect/>
          </a:stretch>
        </p:blipFill>
        <p:spPr>
          <a:xfrm>
            <a:off x="191725" y="1107200"/>
            <a:ext cx="5502150" cy="2487976"/>
          </a:xfrm>
          <a:prstGeom prst="rect">
            <a:avLst/>
          </a:prstGeom>
          <a:noFill/>
          <a:ln>
            <a:noFill/>
          </a:ln>
        </p:spPr>
      </p:pic>
      <p:sp>
        <p:nvSpPr>
          <p:cNvPr id="69" name="Google Shape;69;p15"/>
          <p:cNvSpPr txBox="1"/>
          <p:nvPr/>
        </p:nvSpPr>
        <p:spPr>
          <a:xfrm>
            <a:off x="1390375" y="3815350"/>
            <a:ext cx="430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fresh query → hard parsing → move to next step</a:t>
            </a:r>
            <a:endParaRPr/>
          </a:p>
          <a:p>
            <a:pPr indent="0" lvl="0" marL="0" rtl="0" algn="l">
              <a:spcBef>
                <a:spcPts val="0"/>
              </a:spcBef>
              <a:spcAft>
                <a:spcPts val="0"/>
              </a:spcAft>
              <a:buNone/>
            </a:pPr>
            <a:r>
              <a:rPr lang="en"/>
              <a:t>Else → soft parsing → move to execution engine </a:t>
            </a:r>
            <a:endParaRPr/>
          </a:p>
        </p:txBody>
      </p:sp>
      <p:pic>
        <p:nvPicPr>
          <p:cNvPr id="70" name="Google Shape;70;p15"/>
          <p:cNvPicPr preferRelativeResize="0"/>
          <p:nvPr/>
        </p:nvPicPr>
        <p:blipFill>
          <a:blip r:embed="rId4">
            <a:alphaModFix/>
          </a:blip>
          <a:stretch>
            <a:fillRect/>
          </a:stretch>
        </p:blipFill>
        <p:spPr>
          <a:xfrm>
            <a:off x="5821044" y="3327194"/>
            <a:ext cx="3094500" cy="168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1.SQL - Step2:Optimizer </a:t>
            </a:r>
            <a:endParaRPr b="1"/>
          </a:p>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608500" y="1162250"/>
            <a:ext cx="2886075" cy="3524250"/>
          </a:xfrm>
          <a:prstGeom prst="rect">
            <a:avLst/>
          </a:prstGeom>
          <a:noFill/>
          <a:ln>
            <a:noFill/>
          </a:ln>
        </p:spPr>
      </p:pic>
      <p:sp>
        <p:nvSpPr>
          <p:cNvPr id="77" name="Google Shape;77;p16"/>
          <p:cNvSpPr/>
          <p:nvPr/>
        </p:nvSpPr>
        <p:spPr>
          <a:xfrm>
            <a:off x="630350" y="2250300"/>
            <a:ext cx="2799900" cy="148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6"/>
          <p:cNvPicPr preferRelativeResize="0"/>
          <p:nvPr/>
        </p:nvPicPr>
        <p:blipFill>
          <a:blip r:embed="rId4">
            <a:alphaModFix/>
          </a:blip>
          <a:stretch>
            <a:fillRect/>
          </a:stretch>
        </p:blipFill>
        <p:spPr>
          <a:xfrm>
            <a:off x="3708326" y="1058575"/>
            <a:ext cx="5013875" cy="101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1.SQL - Step3: Execution </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4" name="Google Shape;84;p17"/>
          <p:cNvSpPr txBox="1"/>
          <p:nvPr/>
        </p:nvSpPr>
        <p:spPr>
          <a:xfrm>
            <a:off x="377500" y="1017725"/>
            <a:ext cx="60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Execution Engine:</a:t>
            </a:r>
            <a:r>
              <a:rPr lang="en"/>
              <a:t> Finally runs the query and display the required 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 SQL - </a:t>
            </a:r>
            <a:r>
              <a:rPr b="1" lang="en"/>
              <a:t>Summary</a:t>
            </a:r>
            <a:endParaRPr b="1"/>
          </a:p>
        </p:txBody>
      </p:sp>
      <p:pic>
        <p:nvPicPr>
          <p:cNvPr id="90" name="Google Shape;90;p18"/>
          <p:cNvPicPr preferRelativeResize="0"/>
          <p:nvPr/>
        </p:nvPicPr>
        <p:blipFill>
          <a:blip r:embed="rId3">
            <a:alphaModFix/>
          </a:blip>
          <a:stretch>
            <a:fillRect/>
          </a:stretch>
        </p:blipFill>
        <p:spPr>
          <a:xfrm>
            <a:off x="903675" y="1487425"/>
            <a:ext cx="7344975" cy="310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Spark SQL - Architecture</a:t>
            </a:r>
            <a:r>
              <a:rPr lang="en"/>
              <a:t> </a:t>
            </a:r>
            <a:endParaRPr/>
          </a:p>
        </p:txBody>
      </p:sp>
      <p:sp>
        <p:nvSpPr>
          <p:cNvPr id="96" name="Google Shape;96;p19"/>
          <p:cNvSpPr txBox="1"/>
          <p:nvPr/>
        </p:nvSpPr>
        <p:spPr>
          <a:xfrm>
            <a:off x="311700" y="983075"/>
            <a:ext cx="82383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sz="1100">
                <a:solidFill>
                  <a:schemeClr val="dk1"/>
                </a:solidFill>
              </a:rPr>
              <a:t>Spark SQL </a:t>
            </a:r>
            <a:r>
              <a:rPr lang="en" sz="1100">
                <a:solidFill>
                  <a:schemeClr val="dk1"/>
                </a:solidFill>
              </a:rPr>
              <a:t>is </a:t>
            </a:r>
            <a:r>
              <a:rPr b="1" i="1" lang="en" sz="1100">
                <a:solidFill>
                  <a:schemeClr val="dk1"/>
                </a:solidFill>
              </a:rPr>
              <a:t>distributed framework component</a:t>
            </a:r>
            <a:r>
              <a:rPr lang="en" sz="1100">
                <a:solidFill>
                  <a:schemeClr val="dk1"/>
                </a:solidFill>
              </a:rPr>
              <a:t> that is </a:t>
            </a:r>
            <a:r>
              <a:rPr b="1" lang="en" sz="1100">
                <a:solidFill>
                  <a:schemeClr val="dk1"/>
                </a:solidFill>
              </a:rPr>
              <a:t>used for structured and semi-structured data processing.</a:t>
            </a:r>
            <a:endParaRPr/>
          </a:p>
        </p:txBody>
      </p:sp>
      <p:pic>
        <p:nvPicPr>
          <p:cNvPr descr="Spark SQL Architecture - Spark SQL - Edureka" id="97" name="Google Shape;97;p19"/>
          <p:cNvPicPr preferRelativeResize="0"/>
          <p:nvPr/>
        </p:nvPicPr>
        <p:blipFill>
          <a:blip r:embed="rId3">
            <a:alphaModFix/>
          </a:blip>
          <a:stretch>
            <a:fillRect/>
          </a:stretch>
        </p:blipFill>
        <p:spPr>
          <a:xfrm>
            <a:off x="1459050" y="1337075"/>
            <a:ext cx="5943600" cy="1962150"/>
          </a:xfrm>
          <a:prstGeom prst="rect">
            <a:avLst/>
          </a:prstGeom>
          <a:noFill/>
          <a:ln>
            <a:noFill/>
          </a:ln>
        </p:spPr>
      </p:pic>
      <p:sp>
        <p:nvSpPr>
          <p:cNvPr id="98" name="Google Shape;98;p19"/>
          <p:cNvSpPr txBox="1"/>
          <p:nvPr/>
        </p:nvSpPr>
        <p:spPr>
          <a:xfrm>
            <a:off x="359850" y="3434950"/>
            <a:ext cx="60903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chemeClr val="dk1"/>
                </a:solidFill>
              </a:rPr>
              <a:t>Spark SQL blurs the line between RDD and relational table</a:t>
            </a:r>
            <a:r>
              <a:rPr lang="en" sz="1100">
                <a:solidFill>
                  <a:schemeClr val="dk1"/>
                </a:solidFill>
              </a:rPr>
              <a:t>.</a:t>
            </a:r>
            <a:endParaRPr/>
          </a:p>
        </p:txBody>
      </p:sp>
      <p:sp>
        <p:nvSpPr>
          <p:cNvPr id="99" name="Google Shape;99;p19"/>
          <p:cNvSpPr txBox="1"/>
          <p:nvPr/>
        </p:nvSpPr>
        <p:spPr>
          <a:xfrm>
            <a:off x="359850" y="3788950"/>
            <a:ext cx="6433500" cy="60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dk1"/>
                </a:solidFill>
              </a:rPr>
              <a:t>It offers much tighter integration between relational and procedural processing, through declarative </a:t>
            </a:r>
            <a:r>
              <a:rPr b="1" i="1" lang="en" sz="1100">
                <a:solidFill>
                  <a:schemeClr val="dk1"/>
                </a:solidFill>
              </a:rPr>
              <a:t>DataFrame APIs</a:t>
            </a:r>
            <a:r>
              <a:rPr lang="en" sz="1100">
                <a:solidFill>
                  <a:schemeClr val="dk1"/>
                </a:solidFill>
              </a:rPr>
              <a:t> which integrates with Spark code. It also provides higher optimization.</a:t>
            </a:r>
            <a:endParaRPr/>
          </a:p>
        </p:txBody>
      </p:sp>
      <p:sp>
        <p:nvSpPr>
          <p:cNvPr id="100" name="Google Shape;100;p19"/>
          <p:cNvSpPr txBox="1"/>
          <p:nvPr/>
        </p:nvSpPr>
        <p:spPr>
          <a:xfrm>
            <a:off x="359850" y="4397050"/>
            <a:ext cx="61839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sz="1100">
                <a:solidFill>
                  <a:schemeClr val="dk1"/>
                </a:solidFill>
              </a:rPr>
              <a:t>DataFrame API</a:t>
            </a:r>
            <a:r>
              <a:rPr b="1" lang="en" sz="1100">
                <a:solidFill>
                  <a:schemeClr val="dk1"/>
                </a:solidFill>
              </a:rPr>
              <a:t> and </a:t>
            </a:r>
            <a:r>
              <a:rPr b="1" i="1" lang="en" sz="1100">
                <a:solidFill>
                  <a:schemeClr val="dk1"/>
                </a:solidFill>
              </a:rPr>
              <a:t>Datasets API</a:t>
            </a:r>
            <a:r>
              <a:rPr b="1" lang="en" sz="1100">
                <a:solidFill>
                  <a:schemeClr val="dk1"/>
                </a:solidFill>
              </a:rPr>
              <a:t> are the ways to interact with Spark SQL</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Optimization </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i="1" lang="en" sz="1100">
                <a:solidFill>
                  <a:schemeClr val="dk1"/>
                </a:solidFill>
              </a:rPr>
              <a:t>Spark SQL</a:t>
            </a:r>
            <a:r>
              <a:rPr lang="en" sz="1100">
                <a:solidFill>
                  <a:schemeClr val="dk1"/>
                </a:solidFill>
              </a:rPr>
              <a:t> provides </a:t>
            </a:r>
            <a:r>
              <a:rPr b="1" i="1" lang="en" sz="1100">
                <a:solidFill>
                  <a:schemeClr val="dk1"/>
                </a:solidFill>
              </a:rPr>
              <a:t>DataFrame APIs </a:t>
            </a:r>
            <a:r>
              <a:rPr lang="en" sz="1100">
                <a:solidFill>
                  <a:schemeClr val="dk1"/>
                </a:solidFill>
              </a:rPr>
              <a:t>which perform relational operations on both external data sources and Spark’s built-in distributed collections. It introduces an extensible optimizer called </a:t>
            </a:r>
            <a:r>
              <a:rPr b="1" i="1" lang="en" sz="1100">
                <a:solidFill>
                  <a:srgbClr val="FF0000"/>
                </a:solidFill>
              </a:rPr>
              <a:t>Catalyst</a:t>
            </a:r>
            <a:r>
              <a:rPr lang="en" sz="1100">
                <a:solidFill>
                  <a:schemeClr val="dk1"/>
                </a:solidFill>
              </a:rPr>
              <a:t> as it helps in supporting a wide range of data sources and algorithms in Big Data. </a:t>
            </a:r>
            <a:endParaRPr/>
          </a:p>
        </p:txBody>
      </p:sp>
      <p:pic>
        <p:nvPicPr>
          <p:cNvPr id="107" name="Google Shape;107;p20"/>
          <p:cNvPicPr preferRelativeResize="0"/>
          <p:nvPr/>
        </p:nvPicPr>
        <p:blipFill>
          <a:blip r:embed="rId3">
            <a:alphaModFix/>
          </a:blip>
          <a:stretch>
            <a:fillRect/>
          </a:stretch>
        </p:blipFill>
        <p:spPr>
          <a:xfrm>
            <a:off x="2156100" y="1846324"/>
            <a:ext cx="5816050" cy="3097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2. Spark SQL - Optimization - detail</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13" name="Google Shape;113;p21"/>
          <p:cNvPicPr preferRelativeResize="0"/>
          <p:nvPr/>
        </p:nvPicPr>
        <p:blipFill>
          <a:blip r:embed="rId3">
            <a:alphaModFix/>
          </a:blip>
          <a:stretch>
            <a:fillRect/>
          </a:stretch>
        </p:blipFill>
        <p:spPr>
          <a:xfrm>
            <a:off x="152400" y="1170125"/>
            <a:ext cx="8839201" cy="33557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