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3"/>
  </p:notesMasterIdLst>
  <p:sldIdLst>
    <p:sldId id="256" r:id="rId4"/>
    <p:sldId id="257" r:id="rId5"/>
    <p:sldId id="258" r:id="rId6"/>
    <p:sldId id="261" r:id="rId7"/>
    <p:sldId id="277" r:id="rId8"/>
    <p:sldId id="326" r:id="rId9"/>
    <p:sldId id="279" r:id="rId10"/>
    <p:sldId id="280" r:id="rId11"/>
    <p:sldId id="281" r:id="rId12"/>
    <p:sldId id="327" r:id="rId13"/>
    <p:sldId id="282" r:id="rId14"/>
    <p:sldId id="328" r:id="rId15"/>
    <p:sldId id="334" r:id="rId16"/>
    <p:sldId id="335" r:id="rId17"/>
    <p:sldId id="336" r:id="rId18"/>
    <p:sldId id="337" r:id="rId19"/>
    <p:sldId id="338" r:id="rId20"/>
    <p:sldId id="264" r:id="rId21"/>
    <p:sldId id="33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064C-1C7E-4927-A5FD-FDE5DFC0E94A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5504A-558D-452B-89A2-D743A14FA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ea typeface="Consolas"/>
                <a:cs typeface="Consolas"/>
                <a:sym typeface="Consolas"/>
              </a:rPr>
              <a:t>(</a:t>
            </a:r>
            <a:r>
              <a:rPr lang="en-US" sz="11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 dirty="0">
                <a:ea typeface="Consolas"/>
                <a:cs typeface="Consolas"/>
                <a:sym typeface="Consolas"/>
              </a:rPr>
              <a:t>+1</a:t>
            </a:r>
            <a:r>
              <a:rPr lang="en-US" sz="1100" dirty="0">
                <a:ea typeface="Consolas"/>
                <a:cs typeface="Consolas"/>
                <a:sym typeface="Consolas"/>
              </a:rPr>
              <a:t> + </a:t>
            </a:r>
            <a:r>
              <a:rPr lang="en-US" sz="11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100" baseline="-25000" dirty="0">
                <a:ea typeface="Consolas"/>
                <a:cs typeface="Consolas"/>
                <a:sym typeface="Consolas"/>
              </a:rPr>
              <a:t>+2</a:t>
            </a:r>
            <a:r>
              <a:rPr lang="en-US" sz="1100" dirty="0">
                <a:ea typeface="Consolas"/>
                <a:cs typeface="Consolas"/>
                <a:sym typeface="Consolas"/>
              </a:rPr>
              <a:t> + … + </a:t>
            </a:r>
            <a:r>
              <a:rPr lang="en-US" sz="11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 dirty="0">
                <a:ea typeface="Consolas"/>
                <a:cs typeface="Consolas"/>
                <a:sym typeface="Consolas"/>
              </a:rPr>
              <a:t>n</a:t>
            </a:r>
            <a:r>
              <a:rPr lang="en-US" sz="1100" dirty="0">
                <a:ea typeface="Consolas"/>
                <a:cs typeface="Consolas"/>
                <a:sym typeface="Consolas"/>
              </a:rPr>
              <a:t>))/</a:t>
            </a:r>
            <a:r>
              <a:rPr lang="en-US" sz="1100" i="1" dirty="0" err="1">
                <a:ea typeface="Consolas"/>
                <a:cs typeface="Consolas"/>
                <a:sym typeface="Consolas"/>
              </a:rPr>
              <a:t>a</a:t>
            </a:r>
            <a:r>
              <a:rPr lang="en-US" sz="1100" i="1" baseline="-25000" dirty="0" err="1">
                <a:ea typeface="Consolas"/>
                <a:cs typeface="Consolas"/>
                <a:sym typeface="Consolas"/>
              </a:rPr>
              <a:t>k</a:t>
            </a:r>
            <a:r>
              <a:rPr lang="en-US" sz="1100" i="1" baseline="-25000" dirty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dirty="0" err="1">
                <a:ea typeface="Consolas"/>
                <a:cs typeface="Consolas"/>
                <a:sym typeface="Consolas"/>
              </a:rPr>
              <a:t>Giá</a:t>
            </a:r>
            <a:r>
              <a:rPr lang="en-US" sz="1100" i="1" baseline="0" dirty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dirty="0" err="1">
                <a:ea typeface="Consolas"/>
                <a:cs typeface="Consolas"/>
                <a:sym typeface="Consolas"/>
              </a:rPr>
              <a:t>trị</a:t>
            </a:r>
            <a:r>
              <a:rPr lang="en-US" sz="1100" i="1" baseline="0" dirty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dirty="0" err="1">
                <a:ea typeface="Consolas"/>
                <a:cs typeface="Consolas"/>
                <a:sym typeface="Consolas"/>
              </a:rPr>
              <a:t>tối</a:t>
            </a:r>
            <a:r>
              <a:rPr lang="en-US" sz="1100" i="1" baseline="0" dirty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dirty="0" err="1">
                <a:ea typeface="Consolas"/>
                <a:cs typeface="Consolas"/>
                <a:sym typeface="Consolas"/>
              </a:rPr>
              <a:t>đa</a:t>
            </a:r>
            <a:r>
              <a:rPr lang="en-US" sz="1100" i="1" baseline="0" dirty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dirty="0" err="1">
                <a:ea typeface="Consolas"/>
                <a:cs typeface="Consolas"/>
                <a:sym typeface="Consolas"/>
              </a:rPr>
              <a:t>mà</a:t>
            </a:r>
            <a:r>
              <a:rPr lang="en-US" sz="1100" i="1" baseline="0" dirty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dirty="0" err="1">
                <a:ea typeface="Consolas"/>
                <a:cs typeface="Consolas"/>
                <a:sym typeface="Consolas"/>
              </a:rPr>
              <a:t>Xk</a:t>
            </a:r>
            <a:r>
              <a:rPr lang="en-US" sz="1100" i="1" baseline="0" dirty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dirty="0" err="1">
                <a:ea typeface="Consolas"/>
                <a:cs typeface="Consolas"/>
                <a:sym typeface="Consolas"/>
              </a:rPr>
              <a:t>có</a:t>
            </a:r>
            <a:r>
              <a:rPr lang="en-US" sz="1100" i="1" baseline="0" dirty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dirty="0" err="1">
                <a:ea typeface="Consolas"/>
                <a:cs typeface="Consolas"/>
                <a:sym typeface="Consolas"/>
              </a:rPr>
              <a:t>thể</a:t>
            </a:r>
            <a:r>
              <a:rPr lang="en-US" sz="1100" i="1" baseline="0" dirty="0">
                <a:ea typeface="Consolas"/>
                <a:cs typeface="Consolas"/>
                <a:sym typeface="Consolas"/>
              </a:rPr>
              <a:t> </a:t>
            </a:r>
            <a:r>
              <a:rPr lang="en-US" sz="1100" i="1" baseline="0" dirty="0" err="1">
                <a:ea typeface="Consolas"/>
                <a:cs typeface="Consolas"/>
                <a:sym typeface="Consolas"/>
              </a:rPr>
              <a:t>nhận</a:t>
            </a:r>
            <a:endParaRPr baseline="0"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63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85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0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843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6141246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29800" y="6413502"/>
            <a:ext cx="1524000" cy="365125"/>
          </a:xfrm>
        </p:spPr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22396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3227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877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1781176"/>
            <a:ext cx="3615267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5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5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5600"/>
            <a:ext cx="105156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63667" y="6121401"/>
            <a:ext cx="1490133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0A5224-1EFD-4538-933D-078D9F805816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0467" y="6432551"/>
            <a:ext cx="401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3667" y="6432552"/>
            <a:ext cx="1490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16B027-1844-4147-B14B-A20A304D9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Dantzi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362C-1287-A5E5-7C22-A7972E8C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421" y="868362"/>
            <a:ext cx="7983984" cy="2387600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961D-AF3C-900F-2A65-5B5BC400E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Tuần</a:t>
            </a:r>
            <a:r>
              <a:rPr lang="en-US" sz="4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2381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</a:t>
            </a:r>
            <a:endParaRPr dirty="0"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5947867" y="1351650"/>
          <a:ext cx="5056216" cy="2809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28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stdin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4 12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5 1 3 5 10 12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5 9 3 4 8 12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6 1 2 3 4 9 7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7 1 2 3 5 6 10 11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1 2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1 3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1 5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2 4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2 5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lang="vi-V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vào bao gồm các dòng sau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1: chứa hai số nguyên m và n (1≤m≤10, 1≤n≤30)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+ 1: chứa số nguyên dương k và k số nguyên dương cho biết các khóa học mà giáo viên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vi-V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 thể dạy (∀i = 1,…, m)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+ 2: chứa số nguyên k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i + m + 2: chứa hai số nguyên i và j cho biết hai khóa học mâu thuẫn nhau (∀i = 1,…, k)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lang="vi-VN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vi-V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 ra chứa một số duy nhất là tải trọng lớn nhất của giáo viên trong lời giải tìm được và giá trị -1 nếu không tìm thấy lời giải.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E5E56-0222-1172-2E3A-94C8567189E8}"/>
              </a:ext>
            </a:extLst>
          </p:cNvPr>
          <p:cNvSpPr txBox="1"/>
          <p:nvPr/>
        </p:nvSpPr>
        <p:spPr>
          <a:xfrm>
            <a:off x="4842933" y="279861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Dòng m + 2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E3F-EC84-4328-BD22-934B0245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9EA5-7CE7-49A6-B1C7-D60BA389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1866" cy="4351338"/>
          </a:xfrm>
        </p:spPr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1:</a:t>
            </a:r>
          </a:p>
          <a:p>
            <a:r>
              <a:rPr lang="vi-VN" dirty="0"/>
              <a:t>Sử dụng </a:t>
            </a:r>
            <a:r>
              <a:rPr lang="vi-VN" i="1" u="sng" dirty="0"/>
              <a:t>thuật toán vét cạn</a:t>
            </a:r>
            <a:r>
              <a:rPr lang="vi-VN" dirty="0"/>
              <a:t>, duyệt toàn bộ khóa học,</a:t>
            </a:r>
            <a:r>
              <a:rPr lang="en-US" dirty="0"/>
              <a:t> </a:t>
            </a:r>
            <a:r>
              <a:rPr lang="vi-VN" dirty="0"/>
              <a:t>xếp giáo viên dạy khóa học đó.</a:t>
            </a:r>
            <a:endParaRPr lang="en-US" dirty="0"/>
          </a:p>
          <a:p>
            <a:r>
              <a:rPr lang="vi-VN" dirty="0" err="1"/>
              <a:t>Nếu</a:t>
            </a:r>
            <a:r>
              <a:rPr lang="vi-VN" dirty="0"/>
              <a:t> phân công cho giáo viên A môn X, mọi môn</a:t>
            </a:r>
            <a:r>
              <a:rPr lang="en-US" dirty="0"/>
              <a:t> </a:t>
            </a:r>
            <a:r>
              <a:rPr lang="vi-VN" dirty="0"/>
              <a:t>học</a:t>
            </a:r>
            <a:r>
              <a:rPr lang="en-US" dirty="0"/>
              <a:t> </a:t>
            </a:r>
            <a:r>
              <a:rPr lang="vi-VN" dirty="0"/>
              <a:t>trùng lịch với môn X không thể được dạy bởi giáo viên</a:t>
            </a:r>
            <a:r>
              <a:rPr lang="en-US" dirty="0"/>
              <a:t> </a:t>
            </a:r>
            <a:r>
              <a:rPr lang="vi-VN" dirty="0"/>
              <a:t>A sau này.</a:t>
            </a:r>
            <a:endParaRPr lang="en-US" dirty="0"/>
          </a:p>
          <a:p>
            <a:r>
              <a:rPr lang="vi-VN" dirty="0"/>
              <a:t>Nếu maxLoad hiện tại lớn hơn minLoad tối ưu thu</a:t>
            </a:r>
            <a:r>
              <a:rPr lang="en-US" dirty="0"/>
              <a:t> </a:t>
            </a:r>
            <a:r>
              <a:rPr lang="vi-VN" dirty="0"/>
              <a:t>được trước đó thì không duyệt nữa.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2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Balanced Course Assignment (BCA): Hint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85;p1">
            <a:extLst>
              <a:ext uri="{FF2B5EF4-FFF2-40B4-BE49-F238E27FC236}">
                <a16:creationId xmlns:a16="http://schemas.microsoft.com/office/drawing/2014/main" id="{0B30BFA2-9142-2195-2B85-01C736D33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800" b="0" i="0" dirty="0" err="1">
                <a:effectLst/>
                <a:latin typeface="+mn-lt"/>
              </a:rPr>
              <a:t>Cách</a:t>
            </a:r>
            <a:r>
              <a:rPr lang="en-US" sz="1800" b="0" i="0" dirty="0">
                <a:effectLst/>
                <a:latin typeface="+mn-lt"/>
              </a:rPr>
              <a:t> 2</a:t>
            </a:r>
          </a:p>
          <a:p>
            <a:r>
              <a:rPr lang="en-US" sz="1800" b="0" i="0" dirty="0" err="1">
                <a:effectLst/>
                <a:latin typeface="+mn-lt"/>
              </a:rPr>
              <a:t>Sử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dụng</a:t>
            </a:r>
            <a:r>
              <a:rPr lang="en-US" sz="1800" b="0" i="0" dirty="0">
                <a:effectLst/>
                <a:latin typeface="+mn-lt"/>
              </a:rPr>
              <a:t> backtracking </a:t>
            </a:r>
            <a:r>
              <a:rPr lang="en-US" sz="1800" b="0" i="0" dirty="0" err="1">
                <a:effectLst/>
                <a:latin typeface="+mn-lt"/>
              </a:rPr>
              <a:t>để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duyệt</a:t>
            </a:r>
            <a:r>
              <a:rPr lang="en-US" sz="1800" b="0" i="0" dirty="0">
                <a:effectLst/>
                <a:latin typeface="+mn-lt"/>
              </a:rPr>
              <a:t> qua </a:t>
            </a:r>
            <a:r>
              <a:rPr lang="en-US" sz="1800" b="0" i="0" dirty="0" err="1">
                <a:effectLst/>
                <a:latin typeface="+mn-lt"/>
              </a:rPr>
              <a:t>tất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cả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các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phương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án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0" dirty="0" err="1">
                <a:effectLst/>
                <a:latin typeface="+mn-lt"/>
              </a:rPr>
              <a:t>kết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hợp</a:t>
            </a:r>
            <a:r>
              <a:rPr lang="en-US" sz="1800" b="0" i="0" dirty="0">
                <a:effectLst/>
                <a:latin typeface="+mn-lt"/>
              </a:rPr>
              <a:t> Branch and Bound </a:t>
            </a:r>
            <a:r>
              <a:rPr lang="en-US" sz="1800" b="0" i="0" dirty="0" err="1">
                <a:effectLst/>
                <a:latin typeface="+mn-lt"/>
              </a:rPr>
              <a:t>để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bỏ</a:t>
            </a:r>
            <a:r>
              <a:rPr lang="en-US" sz="1800" b="0" i="0" dirty="0">
                <a:effectLst/>
                <a:latin typeface="+mn-lt"/>
              </a:rPr>
              <a:t> qua </a:t>
            </a:r>
            <a:r>
              <a:rPr lang="en-US" sz="1800" b="0" i="0" dirty="0" err="1">
                <a:effectLst/>
                <a:latin typeface="+mn-lt"/>
              </a:rPr>
              <a:t>các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tính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toán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dư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thừa</a:t>
            </a:r>
            <a:endParaRPr lang="en-US" sz="1800" b="0" i="0" dirty="0">
              <a:effectLst/>
              <a:latin typeface="+mn-lt"/>
            </a:endParaRPr>
          </a:p>
          <a:p>
            <a:r>
              <a:rPr lang="en-US" sz="1800" b="0" i="0" dirty="0" err="1">
                <a:effectLst/>
                <a:latin typeface="+mn-lt"/>
              </a:rPr>
              <a:t>Biểu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diễn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lời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giải</a:t>
            </a:r>
            <a:r>
              <a:rPr lang="en-US" sz="1800" b="0" i="0" dirty="0">
                <a:effectLst/>
                <a:latin typeface="+mn-lt"/>
              </a:rPr>
              <a:t>: 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dirty="0">
                <a:effectLst/>
                <a:latin typeface="+mn-lt"/>
              </a:rPr>
              <a:t>[1…</a:t>
            </a:r>
            <a:r>
              <a:rPr lang="en-US" sz="1800" b="0" i="1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] </a:t>
            </a:r>
            <a:r>
              <a:rPr lang="en-US" sz="1800" b="0" i="0" dirty="0" err="1">
                <a:effectLst/>
                <a:latin typeface="+mn-lt"/>
              </a:rPr>
              <a:t>trong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đó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dirty="0">
                <a:effectLst/>
                <a:latin typeface="+mn-lt"/>
              </a:rPr>
              <a:t>[</a:t>
            </a:r>
            <a:r>
              <a:rPr lang="en-US" sz="1800" b="0" i="1" dirty="0">
                <a:effectLst/>
                <a:latin typeface="+mn-lt"/>
              </a:rPr>
              <a:t>i</a:t>
            </a:r>
            <a:r>
              <a:rPr lang="en-US" sz="1800" b="0" i="0" dirty="0">
                <a:effectLst/>
                <a:latin typeface="+mn-lt"/>
              </a:rPr>
              <a:t>] </a:t>
            </a:r>
            <a:r>
              <a:rPr lang="en-US" sz="1800" b="0" i="0" dirty="0" err="1">
                <a:effectLst/>
                <a:latin typeface="+mn-lt"/>
              </a:rPr>
              <a:t>là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giáo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viên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được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phân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công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dạy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môn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1" dirty="0">
                <a:effectLst/>
                <a:latin typeface="+mn-lt"/>
              </a:rPr>
              <a:t>i</a:t>
            </a:r>
            <a:r>
              <a:rPr lang="en-US" sz="1800" b="0" i="0" dirty="0">
                <a:effectLst/>
                <a:latin typeface="+mn-lt"/>
              </a:rPr>
              <a:t> (</a:t>
            </a:r>
            <a:r>
              <a:rPr lang="en-US" sz="1800" b="0" i="1" dirty="0">
                <a:effectLst/>
                <a:latin typeface="+mn-lt"/>
              </a:rPr>
              <a:t>i</a:t>
            </a:r>
            <a:r>
              <a:rPr lang="en-US" sz="1800" b="0" i="0" dirty="0">
                <a:effectLst/>
                <a:latin typeface="+mn-lt"/>
              </a:rPr>
              <a:t> = 1, 2…, </a:t>
            </a:r>
            <a:r>
              <a:rPr lang="en-US" sz="1800" b="0" i="1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)</a:t>
            </a:r>
          </a:p>
          <a:p>
            <a:r>
              <a:rPr lang="en-US" sz="1800" dirty="0">
                <a:latin typeface="+mn-lt"/>
              </a:rPr>
              <a:t>res: </a:t>
            </a:r>
            <a:r>
              <a:rPr lang="en-US" sz="1800" dirty="0" err="1">
                <a:latin typeface="+mn-lt"/>
              </a:rPr>
              <a:t>giá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trị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hàm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mục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tiêu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tối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ưu</a:t>
            </a:r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Các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cấu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trúc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dữ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liệu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phụ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trợ</a:t>
            </a:r>
            <a:r>
              <a:rPr lang="en-US" sz="1800" dirty="0">
                <a:latin typeface="+mn-lt"/>
              </a:rPr>
              <a:t>:</a:t>
            </a:r>
          </a:p>
          <a:p>
            <a:pPr lvl="1"/>
            <a:r>
              <a:rPr lang="en-US" sz="1800" b="0" i="0" dirty="0">
                <a:effectLst/>
                <a:latin typeface="+mn-lt"/>
              </a:rPr>
              <a:t>load[</a:t>
            </a:r>
            <a:r>
              <a:rPr lang="en-US" sz="1800" b="0" i="1" dirty="0">
                <a:effectLst/>
                <a:latin typeface="+mn-lt"/>
              </a:rPr>
              <a:t>t</a:t>
            </a:r>
            <a:r>
              <a:rPr lang="en-US" sz="1800" b="0" i="0" dirty="0">
                <a:effectLst/>
                <a:latin typeface="+mn-lt"/>
              </a:rPr>
              <a:t>]: </a:t>
            </a:r>
            <a:r>
              <a:rPr lang="en-US" sz="1800" b="0" i="0" dirty="0" err="1">
                <a:effectLst/>
                <a:latin typeface="+mn-lt"/>
              </a:rPr>
              <a:t>số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môn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được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phân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công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cho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giáo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viên</a:t>
            </a:r>
            <a:r>
              <a:rPr lang="en-US" sz="1800" b="0" i="0" dirty="0">
                <a:effectLst/>
                <a:latin typeface="+mn-lt"/>
              </a:rPr>
              <a:t>  </a:t>
            </a:r>
            <a:r>
              <a:rPr lang="en-US" sz="1800" b="0" i="1" dirty="0">
                <a:effectLst/>
                <a:latin typeface="+mn-lt"/>
              </a:rPr>
              <a:t>t</a:t>
            </a:r>
            <a:r>
              <a:rPr lang="en-US" sz="1800" b="0" i="0" dirty="0">
                <a:effectLst/>
                <a:latin typeface="+mn-lt"/>
              </a:rPr>
              <a:t> (</a:t>
            </a:r>
            <a:r>
              <a:rPr lang="en-US" sz="1800" b="0" i="1" dirty="0">
                <a:effectLst/>
                <a:latin typeface="+mn-lt"/>
              </a:rPr>
              <a:t>t</a:t>
            </a:r>
            <a:r>
              <a:rPr lang="en-US" sz="1800" b="0" i="0" dirty="0">
                <a:effectLst/>
                <a:latin typeface="+mn-lt"/>
              </a:rPr>
              <a:t> = 1, …, </a:t>
            </a:r>
            <a:r>
              <a:rPr lang="en-US" sz="1800" b="0" i="1" dirty="0">
                <a:effectLst/>
                <a:latin typeface="+mn-lt"/>
              </a:rPr>
              <a:t>m</a:t>
            </a:r>
            <a:r>
              <a:rPr lang="en-US" sz="1800" b="0" i="0" dirty="0">
                <a:effectLst/>
                <a:latin typeface="+mn-lt"/>
              </a:rPr>
              <a:t>). </a:t>
            </a:r>
          </a:p>
          <a:p>
            <a:pPr lvl="1"/>
            <a:r>
              <a:rPr lang="en-US" sz="1800" dirty="0">
                <a:latin typeface="+mn-lt"/>
              </a:rPr>
              <a:t>load[</a:t>
            </a:r>
            <a:r>
              <a:rPr lang="en-US" sz="1800" i="1" dirty="0">
                <a:latin typeface="+mn-lt"/>
              </a:rPr>
              <a:t>t</a:t>
            </a:r>
            <a:r>
              <a:rPr lang="en-US" sz="1800" dirty="0">
                <a:latin typeface="+mn-lt"/>
              </a:rPr>
              <a:t>]</a:t>
            </a:r>
            <a:r>
              <a:rPr lang="en-US" sz="1800" b="0" i="0" dirty="0">
                <a:effectLst/>
                <a:latin typeface="+mn-lt"/>
              </a:rPr>
              <a:t>: </a:t>
            </a:r>
            <a:r>
              <a:rPr lang="en-US" sz="1800" b="0" i="0" dirty="0" err="1">
                <a:effectLst/>
                <a:latin typeface="+mn-lt"/>
              </a:rPr>
              <a:t>được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tích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lũy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dần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trong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quá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trình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duyệt</a:t>
            </a:r>
            <a:endParaRPr lang="en-US" sz="1800" b="0" i="0" dirty="0">
              <a:effectLst/>
              <a:latin typeface="+mn-lt"/>
            </a:endParaRPr>
          </a:p>
          <a:p>
            <a:r>
              <a:rPr lang="en-US" sz="1800" b="0" i="0" dirty="0">
                <a:effectLst/>
                <a:latin typeface="+mn-lt"/>
              </a:rPr>
              <a:t>Branch and Bound:</a:t>
            </a:r>
          </a:p>
          <a:p>
            <a:pPr lvl="1"/>
            <a:r>
              <a:rPr lang="en-US" sz="1800" dirty="0">
                <a:latin typeface="+mn-lt"/>
              </a:rPr>
              <a:t>Try(</a:t>
            </a:r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): </a:t>
            </a:r>
            <a:r>
              <a:rPr lang="en-US" sz="1800" dirty="0" err="1">
                <a:latin typeface="+mn-lt"/>
              </a:rPr>
              <a:t>thử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tất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cả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các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giá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trị</a:t>
            </a:r>
            <a:r>
              <a:rPr lang="en-US" sz="1800" dirty="0">
                <a:latin typeface="+mn-lt"/>
              </a:rPr>
              <a:t> (</a:t>
            </a:r>
            <a:r>
              <a:rPr lang="en-US" sz="1800" dirty="0" err="1">
                <a:latin typeface="+mn-lt"/>
              </a:rPr>
              <a:t>giáo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viên</a:t>
            </a:r>
            <a:r>
              <a:rPr lang="en-US" sz="1800" dirty="0">
                <a:latin typeface="+mn-lt"/>
              </a:rPr>
              <a:t>) </a:t>
            </a:r>
            <a:r>
              <a:rPr lang="en-US" sz="1800" dirty="0" err="1">
                <a:latin typeface="+mn-lt"/>
              </a:rPr>
              <a:t>cho</a:t>
            </a:r>
            <a:r>
              <a:rPr lang="en-US" sz="1800" dirty="0">
                <a:latin typeface="+mn-lt"/>
              </a:rPr>
              <a:t> x[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</a:t>
            </a:r>
          </a:p>
          <a:p>
            <a:pPr lvl="2"/>
            <a:r>
              <a:rPr lang="en-US" sz="1800" b="0" i="0" dirty="0" err="1">
                <a:effectLst/>
                <a:latin typeface="+mn-lt"/>
              </a:rPr>
              <a:t>Với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mỗi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giá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trị</a:t>
            </a:r>
            <a:r>
              <a:rPr lang="en-US" sz="1800" b="0" i="0" dirty="0">
                <a:effectLst/>
                <a:latin typeface="+mn-lt"/>
              </a:rPr>
              <a:t>  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giáo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viên</a:t>
            </a:r>
            <a:r>
              <a:rPr lang="en-US" sz="1800" dirty="0">
                <a:latin typeface="+mn-lt"/>
              </a:rPr>
              <a:t>)</a:t>
            </a:r>
            <a:r>
              <a:rPr lang="en-US" sz="1800" i="1" dirty="0">
                <a:latin typeface="+mn-lt"/>
              </a:rPr>
              <a:t> t </a:t>
            </a:r>
            <a:r>
              <a:rPr lang="en-US" sz="1800" dirty="0" err="1">
                <a:latin typeface="+mn-lt"/>
              </a:rPr>
              <a:t>được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gán</a:t>
            </a:r>
            <a:r>
              <a:rPr lang="en-US" sz="1800" dirty="0">
                <a:latin typeface="+mn-lt"/>
              </a:rPr>
              <a:t>  </a:t>
            </a:r>
            <a:r>
              <a:rPr lang="en-US" sz="1800" dirty="0" err="1">
                <a:latin typeface="+mn-lt"/>
              </a:rPr>
              <a:t>cho</a:t>
            </a:r>
            <a:r>
              <a:rPr lang="en-US" sz="1800" i="1" dirty="0">
                <a:latin typeface="+mn-lt"/>
              </a:rPr>
              <a:t> x</a:t>
            </a:r>
            <a:r>
              <a:rPr lang="en-US" sz="1800" dirty="0">
                <a:latin typeface="+mn-lt"/>
              </a:rPr>
              <a:t>[</a:t>
            </a:r>
            <a:r>
              <a:rPr lang="en-US" sz="1800" i="1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], </a:t>
            </a:r>
            <a:r>
              <a:rPr lang="en-US" sz="1800" dirty="0" err="1">
                <a:latin typeface="+mn-lt"/>
              </a:rPr>
              <a:t>thực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hiện</a:t>
            </a:r>
            <a:r>
              <a:rPr lang="en-US" sz="1800" dirty="0">
                <a:latin typeface="+mn-lt"/>
              </a:rPr>
              <a:t>:</a:t>
            </a:r>
          </a:p>
          <a:p>
            <a:pPr lvl="3"/>
            <a:r>
              <a:rPr lang="en-US" dirty="0" err="1">
                <a:latin typeface="+mn-lt"/>
              </a:rPr>
              <a:t>Cập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nhật</a:t>
            </a:r>
            <a:r>
              <a:rPr lang="en-US" dirty="0">
                <a:latin typeface="+mn-lt"/>
              </a:rPr>
              <a:t>: l</a:t>
            </a:r>
            <a:r>
              <a:rPr lang="en-US" b="0" i="0" dirty="0">
                <a:effectLst/>
                <a:latin typeface="+mn-lt"/>
              </a:rPr>
              <a:t>oad[</a:t>
            </a:r>
            <a:r>
              <a:rPr lang="en-US" i="1" dirty="0">
                <a:latin typeface="+mn-lt"/>
              </a:rPr>
              <a:t>t</a:t>
            </a:r>
            <a:r>
              <a:rPr lang="en-US" dirty="0">
                <a:latin typeface="+mn-lt"/>
              </a:rPr>
              <a:t>] = load[</a:t>
            </a:r>
            <a:r>
              <a:rPr lang="en-US" i="1" dirty="0">
                <a:latin typeface="+mn-lt"/>
              </a:rPr>
              <a:t>t</a:t>
            </a:r>
            <a:r>
              <a:rPr lang="en-US" dirty="0">
                <a:latin typeface="+mn-lt"/>
              </a:rPr>
              <a:t>] + 1</a:t>
            </a:r>
          </a:p>
          <a:p>
            <a:pPr lvl="3"/>
            <a:r>
              <a:rPr lang="en-US" b="0" i="0" dirty="0" err="1">
                <a:effectLst/>
                <a:latin typeface="+mn-lt"/>
              </a:rPr>
              <a:t>Nếu</a:t>
            </a:r>
            <a:r>
              <a:rPr lang="en-US" b="0" i="0" dirty="0">
                <a:effectLst/>
                <a:latin typeface="+mn-lt"/>
              </a:rPr>
              <a:t>  load[</a:t>
            </a:r>
            <a:r>
              <a:rPr lang="en-US" b="0" i="1" dirty="0">
                <a:effectLst/>
                <a:latin typeface="+mn-lt"/>
              </a:rPr>
              <a:t>t</a:t>
            </a:r>
            <a:r>
              <a:rPr lang="en-US" b="0" i="0" dirty="0">
                <a:effectLst/>
                <a:latin typeface="+mn-lt"/>
              </a:rPr>
              <a:t>] &lt; res </a:t>
            </a:r>
            <a:r>
              <a:rPr lang="en-US" b="0" i="0" dirty="0" err="1">
                <a:effectLst/>
                <a:latin typeface="+mn-lt"/>
              </a:rPr>
              <a:t>thì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gọi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tiếp</a:t>
            </a:r>
            <a:r>
              <a:rPr lang="en-US" b="0" i="0" dirty="0">
                <a:effectLst/>
                <a:latin typeface="+mn-lt"/>
              </a:rPr>
              <a:t> Try(</a:t>
            </a:r>
            <a:r>
              <a:rPr lang="en-US" b="0" i="1" dirty="0">
                <a:effectLst/>
                <a:latin typeface="+mn-lt"/>
              </a:rPr>
              <a:t>i</a:t>
            </a:r>
            <a:r>
              <a:rPr lang="en-US" b="0" i="0" dirty="0">
                <a:effectLst/>
                <a:latin typeface="+mn-lt"/>
              </a:rPr>
              <a:t>+1)</a:t>
            </a:r>
          </a:p>
          <a:p>
            <a:pPr lvl="3"/>
            <a:r>
              <a:rPr lang="en-US" b="0" i="0" dirty="0" err="1">
                <a:effectLst/>
                <a:latin typeface="+mn-lt"/>
              </a:rPr>
              <a:t>Ngược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lại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thì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thuật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toán</a:t>
            </a:r>
            <a:r>
              <a:rPr lang="en-US" b="0" i="0" dirty="0">
                <a:effectLst/>
                <a:latin typeface="+mn-lt"/>
              </a:rPr>
              <a:t> quay </a:t>
            </a:r>
            <a:r>
              <a:rPr lang="en-US" b="0" i="0" dirty="0" err="1">
                <a:effectLst/>
                <a:latin typeface="+mn-lt"/>
              </a:rPr>
              <a:t>lui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để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duyệt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giá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trị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khác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0" dirty="0" err="1">
                <a:effectLst/>
                <a:latin typeface="+mn-lt"/>
              </a:rPr>
              <a:t>cho</a:t>
            </a:r>
            <a:r>
              <a:rPr lang="en-US" b="0" i="0" dirty="0">
                <a:effectLst/>
                <a:latin typeface="+mn-lt"/>
              </a:rPr>
              <a:t> </a:t>
            </a:r>
            <a:r>
              <a:rPr lang="en-US" b="0" i="1" dirty="0">
                <a:effectLst/>
                <a:latin typeface="+mn-lt"/>
              </a:rPr>
              <a:t>x</a:t>
            </a:r>
            <a:r>
              <a:rPr lang="en-US" b="0" i="0" dirty="0">
                <a:effectLst/>
                <a:latin typeface="+mn-lt"/>
              </a:rPr>
              <a:t>[</a:t>
            </a:r>
            <a:r>
              <a:rPr lang="en-US" b="0" i="1" dirty="0">
                <a:effectLst/>
                <a:latin typeface="+mn-lt"/>
              </a:rPr>
              <a:t>i</a:t>
            </a:r>
            <a:r>
              <a:rPr lang="en-US" b="0" i="0" dirty="0">
                <a:effectLst/>
                <a:latin typeface="+mn-lt"/>
              </a:rPr>
              <a:t>]</a:t>
            </a:r>
          </a:p>
          <a:p>
            <a:pPr algn="l" rtl="0"/>
            <a:endParaRPr lang="en-US" sz="18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6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03.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bus (CBUS)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3.3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r>
              <a:rPr lang="en-US" dirty="0"/>
              <a:t>3.4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29" y="1593851"/>
            <a:ext cx="10331777" cy="44831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về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hay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,...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vi-VN" dirty="0"/>
              <a:t>của </a:t>
            </a:r>
            <a:r>
              <a:rPr lang="vi-VN" dirty="0">
                <a:hlinkClick r:id="rId2" tooltip="George Dantzig"/>
              </a:rPr>
              <a:t>George Dantzig</a:t>
            </a:r>
            <a:r>
              <a:rPr lang="vi-VN" dirty="0"/>
              <a:t> và John Ramser vào năm 1959,</a:t>
            </a:r>
            <a:r>
              <a:rPr lang="en-US" dirty="0"/>
              <a:t> </a:t>
            </a:r>
            <a:r>
              <a:rPr lang="vi-VN" dirty="0"/>
              <a:t>trong đó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vi-VN" dirty="0"/>
              <a:t>thuật toán đầu tiên được viết và được áp dụng cho việc giao xăng dầu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“Ng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 </a:t>
            </a:r>
            <a:r>
              <a:rPr lang="en-US" dirty="0" err="1"/>
              <a:t>lịch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0132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51"/>
            <a:ext cx="10515600" cy="4483100"/>
          </a:xfrm>
        </p:spPr>
        <p:txBody>
          <a:bodyPr>
            <a:normAutofit/>
          </a:bodyPr>
          <a:lstStyle/>
          <a:p>
            <a:r>
              <a:rPr lang="vi-VN" dirty="0"/>
              <a:t>Có n hành khách 1, 2,..., n, hành khách i cần di chuyển từ địa điểm i đến địa điểm </a:t>
            </a:r>
            <a:r>
              <a:rPr lang="en-US" dirty="0"/>
              <a:t>j</a:t>
            </a:r>
            <a:endParaRPr lang="vi-VN" dirty="0"/>
          </a:p>
          <a:p>
            <a:r>
              <a:rPr lang="vi-VN" dirty="0"/>
              <a:t>Xe khách </a:t>
            </a:r>
            <a:r>
              <a:rPr lang="vi-VN" i="1" dirty="0">
                <a:solidFill>
                  <a:srgbClr val="CC0000"/>
                </a:solidFill>
              </a:rPr>
              <a:t>xuất phát ở địa điểm 0</a:t>
            </a:r>
            <a:r>
              <a:rPr lang="vi-VN" dirty="0"/>
              <a:t> và có thể </a:t>
            </a:r>
            <a:r>
              <a:rPr lang="vi-VN" i="1" dirty="0">
                <a:solidFill>
                  <a:srgbClr val="CC0000"/>
                </a:solidFill>
              </a:rPr>
              <a:t>chứa tối đa k hành khách</a:t>
            </a:r>
          </a:p>
          <a:p>
            <a:r>
              <a:rPr lang="vi-VN" dirty="0"/>
              <a:t>Cho ma trận c với </a:t>
            </a:r>
            <a:r>
              <a:rPr lang="vi-VN" i="1" dirty="0">
                <a:solidFill>
                  <a:srgbClr val="CC0000"/>
                </a:solidFill>
              </a:rPr>
              <a:t>c(i, j)</a:t>
            </a:r>
            <a:r>
              <a:rPr lang="vi-VN" dirty="0"/>
              <a:t> là khoảng cách di chuyển từ địa điểm i đến địa điểm j</a:t>
            </a:r>
          </a:p>
          <a:p>
            <a:r>
              <a:rPr lang="en-US" b="1" u="sng" dirty="0" err="1"/>
              <a:t>Yêu</a:t>
            </a:r>
            <a:r>
              <a:rPr lang="en-US" b="1" u="sng" dirty="0"/>
              <a:t> </a:t>
            </a:r>
            <a:r>
              <a:rPr lang="en-US" b="1" u="sng" dirty="0" err="1"/>
              <a:t>cầu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r>
              <a:rPr lang="vi-VN" dirty="0"/>
              <a:t>Tính khoảng cách ngắn nhất để xe khách phục vụ hết n hành khách và quay trở về địa điểm 0</a:t>
            </a:r>
          </a:p>
          <a:p>
            <a:r>
              <a:rPr lang="vi-VN" dirty="0"/>
              <a:t>Lưu ý: Ngoại trừ địa điểm 0, các địa điểm khác chỉ được thăm tối đa 1 lần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1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C6F-4777-4683-924B-F745DA6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DFB4-0798-4C95-8590-C2E37BD1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chool Bus Optimization">
            <a:extLst>
              <a:ext uri="{FF2B5EF4-FFF2-40B4-BE49-F238E27FC236}">
                <a16:creationId xmlns:a16="http://schemas.microsoft.com/office/drawing/2014/main" id="{A3332251-FA20-4796-969D-26B3F1F7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93851"/>
            <a:ext cx="7781572" cy="461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2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593851"/>
            <a:ext cx="3802241" cy="44831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bus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bus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endParaRPr lang="en-US" dirty="0"/>
          </a:p>
        </p:txBody>
      </p:sp>
      <p:pic>
        <p:nvPicPr>
          <p:cNvPr id="1026" name="Picture 2" descr="PDF) Multi-depot vehicle routing problem for hazardous materials  transportation: A fuzzy bilevel programming">
            <a:extLst>
              <a:ext uri="{FF2B5EF4-FFF2-40B4-BE49-F238E27FC236}">
                <a16:creationId xmlns:a16="http://schemas.microsoft.com/office/drawing/2014/main" id="{EA7DF70D-76B5-40CB-8753-95C265F6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9" y="3483420"/>
            <a:ext cx="2918179" cy="29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mixed load capacitated rural school bus routing problem with  heterogeneous fleet: Algorithms for the Brazilian context - ScienceDirect">
            <a:extLst>
              <a:ext uri="{FF2B5EF4-FFF2-40B4-BE49-F238E27FC236}">
                <a16:creationId xmlns:a16="http://schemas.microsoft.com/office/drawing/2014/main" id="{A7404CB3-278F-4E98-89E1-D80586C1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91" y="853017"/>
            <a:ext cx="3076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0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 dirty="0">
                <a:effectLst/>
                <a:latin typeface="+mn-lt"/>
              </a:rPr>
              <a:t>Có n hành khách 1, 2,…, n. Hành khách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thứ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 dirty="0">
                <a:effectLst/>
                <a:latin typeface="+mn-lt"/>
              </a:rPr>
              <a:t> muốn đi từ điểm </a:t>
            </a:r>
            <a:r>
              <a:rPr lang="vi-VN" sz="1800" b="0" i="1" dirty="0">
                <a:solidFill>
                  <a:srgbClr val="1903BD"/>
                </a:solidFill>
                <a:effectLst/>
                <a:latin typeface="+mn-lt"/>
              </a:rPr>
              <a:t>i</a:t>
            </a:r>
            <a:r>
              <a:rPr lang="vi-VN" sz="1800" b="0" i="0" dirty="0">
                <a:effectLst/>
                <a:latin typeface="+mn-lt"/>
              </a:rPr>
              <a:t> đến điểm </a:t>
            </a:r>
            <a:r>
              <a:rPr lang="vi-VN" sz="1800" b="0" i="1" dirty="0">
                <a:solidFill>
                  <a:srgbClr val="1903BD"/>
                </a:solidFill>
                <a:effectLst/>
                <a:latin typeface="+mn-lt"/>
              </a:rPr>
              <a:t>i + n </a:t>
            </a:r>
            <a:r>
              <a:rPr lang="vi-VN" sz="1800" b="0" i="0" dirty="0">
                <a:effectLst/>
                <a:latin typeface="+mn-lt"/>
              </a:rPr>
              <a:t>(i = 1,2,…, n). </a:t>
            </a:r>
            <a:endParaRPr lang="en-US" sz="1800" b="0" i="0" dirty="0">
              <a:effectLst/>
              <a:latin typeface="+mn-lt"/>
            </a:endParaRPr>
          </a:p>
          <a:p>
            <a:pPr algn="l" rtl="0"/>
            <a:r>
              <a:rPr lang="vi-VN" sz="1800" b="0" i="0" dirty="0">
                <a:effectLst/>
                <a:latin typeface="+mn-lt"/>
              </a:rPr>
              <a:t>Có một xe buýt đặt tại điểm 0 và có </a:t>
            </a:r>
            <a:r>
              <a:rPr lang="vi-VN" sz="1800" b="0" i="1" dirty="0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 dirty="0">
                <a:effectLst/>
                <a:latin typeface="+mn-lt"/>
              </a:rPr>
              <a:t> vị trí ghế ngồi (có nghĩa là bất cứ lúc nào cũng có nhiều nhất </a:t>
            </a:r>
            <a:r>
              <a:rPr lang="vi-VN" sz="1800" b="0" i="1" dirty="0">
                <a:solidFill>
                  <a:srgbClr val="1903BD"/>
                </a:solidFill>
                <a:effectLst/>
                <a:latin typeface="+mn-lt"/>
              </a:rPr>
              <a:t>k</a:t>
            </a:r>
            <a:r>
              <a:rPr lang="vi-VN" sz="1800" b="0" i="0" dirty="0">
                <a:effectLst/>
                <a:latin typeface="+mn-lt"/>
              </a:rPr>
              <a:t> hành khách trên xe buýt). </a:t>
            </a:r>
            <a:endParaRPr lang="en-US" sz="1800" b="0" i="0" dirty="0">
              <a:effectLst/>
              <a:latin typeface="+mn-lt"/>
            </a:endParaRPr>
          </a:p>
          <a:p>
            <a:pPr algn="l" rtl="0"/>
            <a:r>
              <a:rPr lang="vi-VN" sz="1800" b="0" i="0" dirty="0">
                <a:effectLst/>
                <a:latin typeface="+mn-lt"/>
              </a:rPr>
              <a:t>Bạn được cung cấp ma trận khoảng cách </a:t>
            </a:r>
            <a:r>
              <a:rPr lang="vi-VN" sz="1800" b="0" i="1" dirty="0">
                <a:effectLst/>
                <a:latin typeface="+mn-lt"/>
              </a:rPr>
              <a:t>c</a:t>
            </a:r>
            <a:r>
              <a:rPr lang="vi-VN" sz="1800" b="0" i="0" dirty="0">
                <a:effectLst/>
                <a:latin typeface="+mn-lt"/>
              </a:rPr>
              <a:t> trong đó c (i, j) là khoảng cách di chuyển từ điểm i đến điểm j (i, j = 0,1,…, 2n). </a:t>
            </a:r>
            <a:endParaRPr lang="en-US" sz="1800" b="0" i="0" dirty="0">
              <a:effectLst/>
              <a:latin typeface="+mn-lt"/>
            </a:endParaRPr>
          </a:p>
          <a:p>
            <a:pPr algn="l" rtl="0"/>
            <a:r>
              <a:rPr lang="vi-VN" sz="1800" b="0" i="0" dirty="0">
                <a:effectLst/>
                <a:latin typeface="+mn-lt"/>
              </a:rPr>
              <a:t>Tính tuyến đường ngắn nhất của xe buýt, phục vụ n hành khách và quay trở lại điểm 0.</a:t>
            </a:r>
          </a:p>
          <a:p>
            <a:pPr algn="l" rtl="0"/>
            <a:endParaRPr lang="en-US" sz="1800" b="0" i="0" dirty="0">
              <a:effectLst/>
              <a:latin typeface="+mn-lt"/>
            </a:endParaRPr>
          </a:p>
          <a:p>
            <a:pPr marL="114300" indent="0" algn="l" rtl="0">
              <a:buNone/>
            </a:pPr>
            <a:r>
              <a:rPr lang="en-US" sz="1800" b="0" i="0" dirty="0">
                <a:effectLst/>
                <a:latin typeface="+mn-lt"/>
              </a:rPr>
              <a:t>Input</a:t>
            </a:r>
            <a:endParaRPr lang="vi-VN" sz="1800" b="0" i="0" dirty="0">
              <a:effectLst/>
              <a:latin typeface="+mn-lt"/>
            </a:endParaRPr>
          </a:p>
          <a:p>
            <a:pPr algn="l" rtl="0"/>
            <a:r>
              <a:rPr lang="vi-VN" sz="1800" b="0" i="0" dirty="0">
                <a:effectLst/>
                <a:latin typeface="+mn-lt"/>
              </a:rPr>
              <a:t>Dòng 1 chứa n và k (1 ≤ n ≤11,1 ≤ k ≤10)</a:t>
            </a:r>
          </a:p>
          <a:p>
            <a:pPr algn="l" rtl="0"/>
            <a:r>
              <a:rPr lang="vi-VN" sz="1800" b="0" i="0" dirty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en-US" sz="1800" b="0" i="0" dirty="0">
                <a:effectLst/>
                <a:latin typeface="+mn-lt"/>
              </a:rPr>
              <a:t>Output</a:t>
            </a:r>
          </a:p>
          <a:p>
            <a:pPr algn="l" rtl="0"/>
            <a:r>
              <a:rPr lang="vi-VN" sz="1800" b="0" i="0" dirty="0">
                <a:effectLst/>
                <a:latin typeface="+mn-lt"/>
              </a:rPr>
              <a:t>Dòng duy nhất chứa độ dài của tuyến đường ngắn nhất.</a:t>
            </a:r>
            <a:endParaRPr sz="1800" dirty="0">
              <a:latin typeface="+mn-lt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4177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CBUS</a:t>
            </a:r>
            <a:endParaRPr dirty="0"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16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0  8  5  1  10  5  9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9  0  5  6  6  2  8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2  2  0  3  8  7  2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5  3  4  0  3  2  7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9  6  8  7  0  9  10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3  8  10  6  5  0  2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3  4  4  5  2  2  0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4E651-5C79-9326-1A66-07695717F2EC}"/>
              </a:ext>
            </a:extLst>
          </p:cNvPr>
          <p:cNvSpPr txBox="1"/>
          <p:nvPr/>
        </p:nvSpPr>
        <p:spPr>
          <a:xfrm>
            <a:off x="753077" y="4112664"/>
            <a:ext cx="111699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l" rtl="0">
              <a:buNone/>
            </a:pPr>
            <a:r>
              <a:rPr lang="vi-VN" sz="1800" b="1" i="0" dirty="0">
                <a:effectLst/>
                <a:latin typeface="+mn-lt"/>
              </a:rPr>
              <a:t>Input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 dirty="0">
                <a:effectLst/>
                <a:latin typeface="+mn-lt"/>
              </a:rPr>
              <a:t>Dòng 1 chứa n và k (1 ≤ n ≤11,1 ≤ k ≤10)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 dirty="0">
                <a:effectLst/>
                <a:latin typeface="+mn-lt"/>
              </a:rPr>
              <a:t>Dòng i + 1 (i = 1, 2,…, 2n + 1) chứa dòng thứ (i - 1) của ma trận c (các hàng và cột được đánh chỉ số từ 0, 1, 2, .., 2n).</a:t>
            </a:r>
          </a:p>
          <a:p>
            <a:pPr marL="114300" indent="0" algn="l" rtl="0">
              <a:buNone/>
            </a:pPr>
            <a:r>
              <a:rPr lang="vi-VN" sz="1800" b="1" i="0" dirty="0">
                <a:effectLst/>
                <a:latin typeface="+mn-lt"/>
              </a:rPr>
              <a:t>Output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vi-VN" sz="1800" b="0" i="0" dirty="0">
                <a:effectLst/>
                <a:latin typeface="+mn-lt"/>
              </a:rPr>
              <a:t>Dòng duy nhất chứa độ dài của tuyến đường ngắn nhất.</a:t>
            </a:r>
            <a:endParaRPr lang="vi-VN" sz="1800" dirty="0"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vi-VN" sz="1800" b="0" i="0" dirty="0">
                <a:effectLst/>
                <a:latin typeface="+mn-lt"/>
              </a:rPr>
              <a:t>Cho 2 số nguyên dương </a:t>
            </a:r>
            <a:r>
              <a:rPr lang="vi-VN" sz="1800" b="0" i="1" dirty="0">
                <a:effectLst/>
                <a:latin typeface="+mn-lt"/>
              </a:rPr>
              <a:t>n</a:t>
            </a:r>
            <a:r>
              <a:rPr lang="vi-VN" sz="1800" b="0" i="0" dirty="0">
                <a:effectLst/>
                <a:latin typeface="+mn-lt"/>
              </a:rPr>
              <a:t>, </a:t>
            </a:r>
            <a:r>
              <a:rPr lang="vi-VN" sz="1800" b="0" i="1" dirty="0">
                <a:effectLst/>
                <a:latin typeface="+mn-lt"/>
              </a:rPr>
              <a:t>M</a:t>
            </a:r>
            <a:r>
              <a:rPr lang="vi-VN" sz="1800" b="0" i="0" dirty="0">
                <a:effectLst/>
                <a:latin typeface="+mn-lt"/>
              </a:rPr>
              <a:t> và </a:t>
            </a:r>
            <a:r>
              <a:rPr lang="vi-VN" sz="1800" b="0" i="1" dirty="0">
                <a:effectLst/>
                <a:latin typeface="+mn-lt"/>
              </a:rPr>
              <a:t>n</a:t>
            </a:r>
            <a:r>
              <a:rPr lang="vi-VN" sz="1800" b="0" i="0" dirty="0">
                <a:effectLst/>
                <a:latin typeface="+mn-lt"/>
              </a:rPr>
              <a:t> số nguyên dương </a:t>
            </a:r>
            <a:r>
              <a:rPr lang="en-US" sz="1800" b="0" i="0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, ...,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1" baseline="-25000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. </a:t>
            </a:r>
          </a:p>
          <a:p>
            <a:pPr marL="114300" indent="0" algn="l" rtl="0">
              <a:buNone/>
            </a:pPr>
            <a:r>
              <a:rPr lang="en-US" sz="1800" b="0" i="0" dirty="0">
                <a:effectLst/>
                <a:latin typeface="+mn-lt"/>
              </a:rPr>
              <a:t>      </a:t>
            </a:r>
            <a:r>
              <a:rPr lang="vi-VN" sz="1800" b="0" i="0" dirty="0">
                <a:effectLst/>
                <a:latin typeface="+mn-lt"/>
              </a:rPr>
              <a:t>Tính số nghiệm nguyên dương của phương trình</a:t>
            </a:r>
            <a:r>
              <a:rPr lang="en-US" sz="1800" b="0" i="0" dirty="0">
                <a:effectLst/>
                <a:latin typeface="+mn-lt"/>
              </a:rPr>
              <a:t>: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 +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 + . . . + </a:t>
            </a:r>
            <a:r>
              <a:rPr lang="en-US" sz="1800" b="0" i="1" dirty="0" err="1">
                <a:effectLst/>
                <a:latin typeface="+mn-lt"/>
              </a:rPr>
              <a:t>a</a:t>
            </a:r>
            <a:r>
              <a:rPr lang="en-US" sz="1800" b="0" i="1" baseline="-25000" dirty="0" err="1">
                <a:effectLst/>
                <a:latin typeface="+mn-lt"/>
              </a:rPr>
              <a:t>n</a:t>
            </a:r>
            <a:r>
              <a:rPr lang="en-US" sz="1800" b="0" i="1" dirty="0" err="1">
                <a:effectLst/>
                <a:latin typeface="+mn-lt"/>
              </a:rPr>
              <a:t>X</a:t>
            </a:r>
            <a:r>
              <a:rPr lang="en-US" sz="1800" b="0" i="1" baseline="-25000" dirty="0" err="1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 = </a:t>
            </a:r>
            <a:r>
              <a:rPr lang="en-US" sz="1800" b="0" i="1" dirty="0">
                <a:effectLst/>
                <a:latin typeface="+mn-lt"/>
              </a:rPr>
              <a:t>M</a:t>
            </a:r>
          </a:p>
          <a:p>
            <a:pPr algn="l" rtl="0"/>
            <a:r>
              <a:rPr lang="en-US" sz="1800" b="1" i="0" dirty="0">
                <a:effectLst/>
                <a:latin typeface="+mn-lt"/>
              </a:rPr>
              <a:t>Input</a:t>
            </a:r>
            <a:endParaRPr lang="en-US" sz="1800" b="0" i="0" dirty="0">
              <a:effectLst/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+mn-lt"/>
              </a:rPr>
              <a:t>Dòng</a:t>
            </a:r>
            <a:r>
              <a:rPr lang="en-US" sz="1800" b="0" i="0" dirty="0">
                <a:effectLst/>
                <a:latin typeface="+mn-lt"/>
              </a:rPr>
              <a:t> 1: n </a:t>
            </a:r>
            <a:r>
              <a:rPr lang="en-US" sz="1800" b="0" i="0" dirty="0" err="1">
                <a:effectLst/>
                <a:latin typeface="+mn-lt"/>
              </a:rPr>
              <a:t>và</a:t>
            </a:r>
            <a:r>
              <a:rPr lang="en-US" sz="1800" b="0" i="0" dirty="0">
                <a:effectLst/>
                <a:latin typeface="+mn-lt"/>
              </a:rPr>
              <a:t>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+mn-lt"/>
              </a:rPr>
              <a:t>Dòng</a:t>
            </a:r>
            <a:r>
              <a:rPr lang="en-US" sz="1800" b="0" i="0" dirty="0">
                <a:effectLst/>
                <a:latin typeface="+mn-lt"/>
              </a:rPr>
              <a:t> 2: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, ...,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1" baseline="-25000" dirty="0">
                <a:effectLst/>
                <a:latin typeface="+mn-lt"/>
              </a:rPr>
              <a:t>n</a:t>
            </a:r>
          </a:p>
          <a:p>
            <a:pPr algn="l" rtl="0"/>
            <a:r>
              <a:rPr lang="en-US" sz="1800" b="1" i="0" dirty="0">
                <a:effectLst/>
                <a:latin typeface="+mn-lt"/>
              </a:rPr>
              <a:t>Output</a:t>
            </a:r>
            <a:endParaRPr lang="en-US" sz="1800" b="0" i="0" dirty="0">
              <a:effectLst/>
              <a:latin typeface="+mn-lt"/>
            </a:endParaRPr>
          </a:p>
          <a:p>
            <a:pPr lvl="1"/>
            <a:r>
              <a:rPr lang="en-US" sz="1800" b="0" i="0" dirty="0" err="1">
                <a:effectLst/>
                <a:latin typeface="+mn-lt"/>
              </a:rPr>
              <a:t>Số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nghiệm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nguyên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dương</a:t>
            </a:r>
            <a:endParaRPr lang="en-US" sz="1800" b="0" i="0" dirty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 dirty="0"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163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3 5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1 1 1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DFB96-CA74-4AEC-05D6-1A1C3A67EC29}"/>
              </a:ext>
            </a:extLst>
          </p:cNvPr>
          <p:cNvSpPr txBox="1"/>
          <p:nvPr/>
        </p:nvSpPr>
        <p:spPr>
          <a:xfrm>
            <a:off x="753532" y="336465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effectLst/>
                <a:latin typeface="+mn-lt"/>
              </a:rPr>
              <a:t>1X</a:t>
            </a:r>
            <a:r>
              <a:rPr lang="en-US" sz="1400" b="0" i="0" baseline="-25000" dirty="0">
                <a:effectLst/>
                <a:latin typeface="+mn-lt"/>
              </a:rPr>
              <a:t>1</a:t>
            </a:r>
            <a:r>
              <a:rPr lang="en-US" sz="1400" b="0" i="0" dirty="0">
                <a:effectLst/>
                <a:latin typeface="+mn-lt"/>
              </a:rPr>
              <a:t> + </a:t>
            </a:r>
            <a:r>
              <a:rPr lang="en-US" i="1" dirty="0">
                <a:latin typeface="+mn-lt"/>
              </a:rPr>
              <a:t>1</a:t>
            </a:r>
            <a:r>
              <a:rPr lang="en-US" sz="1400" b="0" i="1" dirty="0">
                <a:effectLst/>
                <a:latin typeface="+mn-lt"/>
              </a:rPr>
              <a:t>X</a:t>
            </a:r>
            <a:r>
              <a:rPr lang="en-US" sz="1400" b="0" i="0" baseline="-25000" dirty="0">
                <a:effectLst/>
                <a:latin typeface="+mn-lt"/>
              </a:rPr>
              <a:t>2</a:t>
            </a:r>
            <a:r>
              <a:rPr lang="en-US" sz="1400" b="0" i="0" dirty="0">
                <a:effectLst/>
                <a:latin typeface="+mn-lt"/>
              </a:rPr>
              <a:t> + </a:t>
            </a:r>
            <a:r>
              <a:rPr lang="en-US" dirty="0">
                <a:latin typeface="+mn-lt"/>
              </a:rPr>
              <a:t>1</a:t>
            </a:r>
            <a:r>
              <a:rPr lang="en-US" sz="1400" b="0" i="1" dirty="0">
                <a:effectLst/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3</a:t>
            </a:r>
            <a:r>
              <a:rPr lang="en-US" sz="1400" b="0" i="0" dirty="0">
                <a:effectLst/>
                <a:latin typeface="+mn-lt"/>
              </a:rPr>
              <a:t> = </a:t>
            </a:r>
            <a:r>
              <a:rPr lang="en-US" i="1" dirty="0">
                <a:latin typeface="+mn-lt"/>
              </a:rPr>
              <a:t>5</a:t>
            </a:r>
          </a:p>
          <a:p>
            <a:endParaRPr lang="en-US" i="1" dirty="0">
              <a:latin typeface="+mn-lt"/>
            </a:endParaRPr>
          </a:p>
          <a:p>
            <a:r>
              <a:rPr lang="en-US" i="1" dirty="0">
                <a:latin typeface="+mn-lt"/>
              </a:rPr>
              <a:t>+&gt; </a:t>
            </a:r>
            <a:r>
              <a:rPr lang="vi-VN" i="1" dirty="0">
                <a:latin typeface="+mn-lt"/>
              </a:rPr>
              <a:t>nghiệm nguyên dương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của</a:t>
            </a:r>
            <a:r>
              <a:rPr lang="en-US" i="1" dirty="0">
                <a:latin typeface="+mn-lt"/>
              </a:rPr>
              <a:t> X</a:t>
            </a:r>
            <a:endParaRPr lang="en-US" i="1" baseline="-25000" dirty="0">
              <a:latin typeface="+mn-lt"/>
            </a:endParaRPr>
          </a:p>
          <a:p>
            <a:r>
              <a:rPr lang="en-US" i="1" dirty="0">
                <a:latin typeface="+mn-lt"/>
              </a:rPr>
              <a:t>(1,1,3)</a:t>
            </a:r>
          </a:p>
          <a:p>
            <a:r>
              <a:rPr lang="en-US" i="1" dirty="0">
                <a:latin typeface="+mn-lt"/>
              </a:rPr>
              <a:t>(1,3,1)</a:t>
            </a:r>
          </a:p>
          <a:p>
            <a:r>
              <a:rPr lang="en-US" i="1" dirty="0">
                <a:latin typeface="+mn-lt"/>
              </a:rPr>
              <a:t>(1,2,2)</a:t>
            </a:r>
          </a:p>
          <a:p>
            <a:r>
              <a:rPr lang="en-US" i="1" dirty="0">
                <a:latin typeface="+mn-lt"/>
              </a:rPr>
              <a:t>(2,1,2)</a:t>
            </a:r>
          </a:p>
          <a:p>
            <a:r>
              <a:rPr lang="en-US" i="1" dirty="0">
                <a:latin typeface="+mn-lt"/>
              </a:rPr>
              <a:t>(2,2,1)</a:t>
            </a:r>
          </a:p>
          <a:p>
            <a:r>
              <a:rPr lang="en-US" i="1" dirty="0">
                <a:latin typeface="+mn-lt"/>
              </a:rPr>
              <a:t>(3,1,1)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 - Hint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quay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ràng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buộc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</a:rPr>
              <a:t>Xét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các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biến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từ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trái</a:t>
            </a:r>
            <a:r>
              <a:rPr lang="en-US" sz="2000" dirty="0">
                <a:solidFill>
                  <a:schemeClr val="dk1"/>
                </a:solidFill>
              </a:rPr>
              <a:t> qua </a:t>
            </a:r>
            <a:r>
              <a:rPr lang="en-US" sz="2000" dirty="0" err="1">
                <a:solidFill>
                  <a:schemeClr val="dk1"/>
                </a:solidFill>
              </a:rPr>
              <a:t>phải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i="1" dirty="0">
                <a:solidFill>
                  <a:schemeClr val="dk1"/>
                </a:solidFill>
              </a:rPr>
              <a:t>X</a:t>
            </a:r>
            <a:r>
              <a:rPr lang="en-US" sz="2000" baseline="-25000" dirty="0">
                <a:solidFill>
                  <a:schemeClr val="dk1"/>
                </a:solidFill>
              </a:rPr>
              <a:t>1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i="1" dirty="0">
                <a:solidFill>
                  <a:schemeClr val="dk1"/>
                </a:solidFill>
              </a:rPr>
              <a:t>X</a:t>
            </a:r>
            <a:r>
              <a:rPr lang="en-US" sz="2000" baseline="-25000" dirty="0">
                <a:solidFill>
                  <a:schemeClr val="dk1"/>
                </a:solidFill>
              </a:rPr>
              <a:t>2</a:t>
            </a:r>
            <a:r>
              <a:rPr lang="en-US" sz="2000" dirty="0">
                <a:solidFill>
                  <a:schemeClr val="dk1"/>
                </a:solidFill>
              </a:rPr>
              <a:t>, …, </a:t>
            </a:r>
            <a:r>
              <a:rPr lang="en-US" sz="2000" i="1" dirty="0">
                <a:solidFill>
                  <a:schemeClr val="dk1"/>
                </a:solidFill>
              </a:rPr>
              <a:t>X</a:t>
            </a:r>
            <a:r>
              <a:rPr lang="en-US" sz="2000" i="1" baseline="-25000" dirty="0">
                <a:solidFill>
                  <a:schemeClr val="dk1"/>
                </a:solidFill>
              </a:rPr>
              <a:t>k</a:t>
            </a:r>
            <a:r>
              <a:rPr lang="en-US" sz="2000" baseline="-25000" dirty="0">
                <a:solidFill>
                  <a:schemeClr val="dk1"/>
                </a:solidFill>
              </a:rPr>
              <a:t>-1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i="1" dirty="0" err="1">
                <a:solidFill>
                  <a:schemeClr val="dk1"/>
                </a:solidFill>
              </a:rPr>
              <a:t>X</a:t>
            </a:r>
            <a:r>
              <a:rPr lang="en-US" sz="2000" i="1" baseline="-25000" dirty="0" err="1">
                <a:solidFill>
                  <a:schemeClr val="dk1"/>
                </a:solidFill>
              </a:rPr>
              <a:t>k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i="1" dirty="0">
                <a:solidFill>
                  <a:schemeClr val="dk1"/>
                </a:solidFill>
              </a:rPr>
              <a:t>X</a:t>
            </a:r>
            <a:r>
              <a:rPr lang="en-US" sz="2000" i="1" baseline="-25000" dirty="0">
                <a:solidFill>
                  <a:schemeClr val="dk1"/>
                </a:solidFill>
              </a:rPr>
              <a:t>k</a:t>
            </a:r>
            <a:r>
              <a:rPr lang="en-US" sz="2000" baseline="-25000" dirty="0">
                <a:solidFill>
                  <a:schemeClr val="dk1"/>
                </a:solidFill>
              </a:rPr>
              <a:t>+1</a:t>
            </a:r>
            <a:r>
              <a:rPr lang="en-US" sz="2000" dirty="0">
                <a:solidFill>
                  <a:schemeClr val="dk1"/>
                </a:solidFill>
              </a:rPr>
              <a:t>, . . ., </a:t>
            </a:r>
            <a:r>
              <a:rPr lang="en-US" sz="2000" i="1" dirty="0" err="1">
                <a:solidFill>
                  <a:schemeClr val="dk1"/>
                </a:solidFill>
              </a:rPr>
              <a:t>X</a:t>
            </a:r>
            <a:r>
              <a:rPr lang="en-US" sz="2000" i="1" baseline="-25000" dirty="0" err="1">
                <a:solidFill>
                  <a:schemeClr val="dk1"/>
                </a:solidFill>
              </a:rPr>
              <a:t>n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</a:rPr>
              <a:t>Giả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sử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đã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gán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được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giá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trị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cho</a:t>
            </a:r>
            <a:r>
              <a:rPr lang="en-US" sz="2000" dirty="0">
                <a:solidFill>
                  <a:schemeClr val="dk1"/>
                </a:solidFill>
              </a:rPr>
              <a:t> X</a:t>
            </a:r>
            <a:r>
              <a:rPr lang="en-US" sz="2000" baseline="-25000" dirty="0">
                <a:solidFill>
                  <a:schemeClr val="dk1"/>
                </a:solidFill>
              </a:rPr>
              <a:t>1</a:t>
            </a:r>
            <a:r>
              <a:rPr lang="en-US" sz="2000" dirty="0">
                <a:solidFill>
                  <a:schemeClr val="dk1"/>
                </a:solidFill>
              </a:rPr>
              <a:t>, X</a:t>
            </a:r>
            <a:r>
              <a:rPr lang="en-US" sz="2000" baseline="-25000" dirty="0">
                <a:solidFill>
                  <a:schemeClr val="dk1"/>
                </a:solidFill>
              </a:rPr>
              <a:t>2</a:t>
            </a:r>
            <a:r>
              <a:rPr lang="en-US" sz="2000" dirty="0">
                <a:solidFill>
                  <a:schemeClr val="dk1"/>
                </a:solidFill>
              </a:rPr>
              <a:t>, . . ., X</a:t>
            </a:r>
            <a:r>
              <a:rPr lang="en-US" sz="2000" baseline="-25000" dirty="0">
                <a:solidFill>
                  <a:schemeClr val="dk1"/>
                </a:solidFill>
              </a:rPr>
              <a:t>k-1</a:t>
            </a:r>
            <a:r>
              <a:rPr lang="en-US" sz="2000" dirty="0">
                <a:solidFill>
                  <a:schemeClr val="dk1"/>
                </a:solidFill>
              </a:rPr>
              <a:t>. Ta </a:t>
            </a:r>
            <a:r>
              <a:rPr lang="en-US" sz="2000" dirty="0" err="1">
                <a:solidFill>
                  <a:schemeClr val="dk1"/>
                </a:solidFill>
              </a:rPr>
              <a:t>xét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X</a:t>
            </a:r>
            <a:r>
              <a:rPr lang="en-US" sz="2000" baseline="-25000" dirty="0" err="1">
                <a:solidFill>
                  <a:schemeClr val="dk1"/>
                </a:solidFill>
              </a:rPr>
              <a:t>k</a:t>
            </a:r>
            <a:endParaRPr lang="en-US" sz="2000" baseline="-25000" dirty="0">
              <a:solidFill>
                <a:schemeClr val="dk1"/>
              </a:solidFill>
            </a:endParaRP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</a:rPr>
              <a:t>X</a:t>
            </a:r>
            <a:r>
              <a:rPr lang="en-US" sz="2000" baseline="-25000" dirty="0" err="1">
                <a:solidFill>
                  <a:schemeClr val="dk1"/>
                </a:solidFill>
              </a:rPr>
              <a:t>k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nhận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các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giá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trị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từ</a:t>
            </a:r>
            <a:r>
              <a:rPr lang="en-US" sz="2000" dirty="0">
                <a:solidFill>
                  <a:schemeClr val="dk1"/>
                </a:solidFill>
              </a:rPr>
              <a:t> 1 </a:t>
            </a:r>
            <a:r>
              <a:rPr lang="en-US" sz="2000" dirty="0" err="1">
                <a:solidFill>
                  <a:schemeClr val="dk1"/>
                </a:solidFill>
              </a:rPr>
              <a:t>đến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i="1" dirty="0">
                <a:solidFill>
                  <a:schemeClr val="dk1"/>
                </a:solidFill>
              </a:rPr>
              <a:t>M</a:t>
            </a:r>
            <a:r>
              <a:rPr lang="en-US" sz="2000" dirty="0">
                <a:solidFill>
                  <a:schemeClr val="dk1"/>
                </a:solidFill>
              </a:rPr>
              <a:t> -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i="1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 + . . . + </a:t>
            </a:r>
            <a:r>
              <a:rPr lang="en-US" sz="2000" i="1" dirty="0"/>
              <a:t>a</a:t>
            </a:r>
            <a:r>
              <a:rPr lang="en-US" sz="2000" i="1" baseline="-25000" dirty="0"/>
              <a:t>k-1</a:t>
            </a:r>
            <a:r>
              <a:rPr lang="en-US" sz="2000" i="1" dirty="0"/>
              <a:t>X</a:t>
            </a:r>
            <a:r>
              <a:rPr lang="en-US" sz="2000" i="1" baseline="-25000" dirty="0"/>
              <a:t>k-1  </a:t>
            </a:r>
            <a:r>
              <a:rPr lang="en-US" sz="2000" i="1" dirty="0"/>
              <a:t>-  </a:t>
            </a:r>
            <a:r>
              <a:rPr lang="en-US" sz="2000" dirty="0">
                <a:ea typeface="Consolas"/>
                <a:cs typeface="Consolas"/>
                <a:sym typeface="Consolas"/>
              </a:rPr>
              <a:t>(</a:t>
            </a:r>
            <a:r>
              <a:rPr lang="en-US" sz="2000" i="1" dirty="0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2000" baseline="-25000" dirty="0">
                <a:ea typeface="Consolas"/>
                <a:cs typeface="Consolas"/>
                <a:sym typeface="Consolas"/>
              </a:rPr>
              <a:t>+1</a:t>
            </a:r>
            <a:r>
              <a:rPr lang="en-US" sz="2000" dirty="0">
                <a:ea typeface="Consolas"/>
                <a:cs typeface="Consolas"/>
                <a:sym typeface="Consolas"/>
              </a:rPr>
              <a:t> + </a:t>
            </a:r>
            <a:r>
              <a:rPr lang="en-US" sz="2000" i="1" dirty="0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2000" baseline="-25000" dirty="0">
                <a:ea typeface="Consolas"/>
                <a:cs typeface="Consolas"/>
                <a:sym typeface="Consolas"/>
              </a:rPr>
              <a:t>+2</a:t>
            </a:r>
            <a:r>
              <a:rPr lang="en-US" sz="2000" dirty="0">
                <a:ea typeface="Consolas"/>
                <a:cs typeface="Consolas"/>
                <a:sym typeface="Consolas"/>
              </a:rPr>
              <a:t> + … + </a:t>
            </a:r>
            <a:r>
              <a:rPr lang="en-US" sz="2000" i="1" dirty="0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 dirty="0">
                <a:ea typeface="Consolas"/>
                <a:cs typeface="Consolas"/>
                <a:sym typeface="Consolas"/>
              </a:rPr>
              <a:t>n</a:t>
            </a:r>
            <a:r>
              <a:rPr lang="en-US" sz="2000" dirty="0">
                <a:ea typeface="Consolas"/>
                <a:cs typeface="Consolas"/>
                <a:sym typeface="Consolas"/>
              </a:rPr>
              <a:t>))/</a:t>
            </a:r>
            <a:r>
              <a:rPr lang="en-US" sz="2000" i="1" dirty="0" err="1"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 dirty="0" err="1">
                <a:ea typeface="Consolas"/>
                <a:cs typeface="Consolas"/>
                <a:sym typeface="Consolas"/>
              </a:rPr>
              <a:t>k</a:t>
            </a:r>
            <a:endParaRPr lang="en-US" sz="20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</a:rPr>
              <a:t>Biến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phụ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trợ</a:t>
            </a:r>
            <a:endParaRPr lang="en-US" sz="2000" dirty="0">
              <a:solidFill>
                <a:schemeClr val="dk1"/>
              </a:solidFill>
            </a:endParaRPr>
          </a:p>
          <a:p>
            <a:pPr marL="228600" lvl="5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i="1" dirty="0">
                <a:solidFill>
                  <a:schemeClr val="dk1"/>
                </a:solidFill>
              </a:rPr>
              <a:t>       f </a:t>
            </a:r>
            <a:r>
              <a:rPr lang="en-US" sz="2000" dirty="0">
                <a:solidFill>
                  <a:schemeClr val="dk1"/>
                </a:solidFill>
              </a:rPr>
              <a:t>: </a:t>
            </a:r>
            <a:r>
              <a:rPr lang="en-US" sz="2000" dirty="0" err="1">
                <a:solidFill>
                  <a:schemeClr val="dk1"/>
                </a:solidFill>
              </a:rPr>
              <a:t>tổng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i="1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 + . . . +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k</a:t>
            </a:r>
            <a:r>
              <a:rPr lang="en-US" sz="2000" i="1" baseline="-25000" dirty="0"/>
              <a:t> 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endParaRPr lang="en-US" sz="2000" dirty="0"/>
          </a:p>
          <a:p>
            <a:pPr marL="228600" lvl="2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i="1" dirty="0">
                <a:solidFill>
                  <a:schemeClr val="dk1"/>
                </a:solidFill>
              </a:rPr>
              <a:t>       f </a:t>
            </a:r>
            <a:r>
              <a:rPr lang="en-US" sz="2000" dirty="0">
                <a:solidFill>
                  <a:schemeClr val="dk1"/>
                </a:solidFill>
              </a:rPr>
              <a:t>: </a:t>
            </a:r>
            <a:r>
              <a:rPr lang="en-US" sz="2000" dirty="0" err="1">
                <a:solidFill>
                  <a:schemeClr val="dk1"/>
                </a:solidFill>
              </a:rPr>
              <a:t>được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cập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nhật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tích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lũy</a:t>
            </a:r>
            <a:endParaRPr lang="en-US" sz="2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       </a:t>
            </a:r>
            <a:r>
              <a:rPr lang="en-US" sz="2000" dirty="0" err="1">
                <a:solidFill>
                  <a:schemeClr val="dk1"/>
                </a:solidFill>
              </a:rPr>
              <a:t>Mảng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i="1" dirty="0">
                <a:solidFill>
                  <a:schemeClr val="dk1"/>
                </a:solidFill>
              </a:rPr>
              <a:t>t</a:t>
            </a:r>
            <a:r>
              <a:rPr lang="en-US" sz="2000" dirty="0">
                <a:solidFill>
                  <a:schemeClr val="dk1"/>
                </a:solidFill>
              </a:rPr>
              <a:t>[1…</a:t>
            </a:r>
            <a:r>
              <a:rPr lang="en-US" sz="2000" i="1" dirty="0">
                <a:solidFill>
                  <a:schemeClr val="dk1"/>
                </a:solidFill>
              </a:rPr>
              <a:t>n</a:t>
            </a:r>
            <a:r>
              <a:rPr lang="en-US" sz="2000" dirty="0">
                <a:solidFill>
                  <a:schemeClr val="dk1"/>
                </a:solidFill>
              </a:rPr>
              <a:t>] </a:t>
            </a:r>
            <a:r>
              <a:rPr lang="en-US" sz="2000" dirty="0" err="1">
                <a:solidFill>
                  <a:schemeClr val="dk1"/>
                </a:solidFill>
              </a:rPr>
              <a:t>trong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đó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i="1" dirty="0">
                <a:solidFill>
                  <a:schemeClr val="dk1"/>
                </a:solidFill>
              </a:rPr>
              <a:t>t</a:t>
            </a:r>
            <a:r>
              <a:rPr lang="en-US" sz="2000" dirty="0">
                <a:solidFill>
                  <a:schemeClr val="dk1"/>
                </a:solidFill>
              </a:rPr>
              <a:t>[</a:t>
            </a:r>
            <a:r>
              <a:rPr lang="en-US" sz="2000" i="1" dirty="0">
                <a:solidFill>
                  <a:schemeClr val="dk1"/>
                </a:solidFill>
              </a:rPr>
              <a:t>k</a:t>
            </a:r>
            <a:r>
              <a:rPr lang="en-US" sz="2000" dirty="0">
                <a:solidFill>
                  <a:schemeClr val="dk1"/>
                </a:solidFill>
              </a:rPr>
              <a:t>] = </a:t>
            </a:r>
            <a:r>
              <a:rPr lang="en-US" sz="2000" i="1" dirty="0">
                <a:solidFill>
                  <a:schemeClr val="dk1"/>
                </a:solidFill>
              </a:rPr>
              <a:t>a</a:t>
            </a:r>
            <a:r>
              <a:rPr lang="en-US" sz="2000" baseline="-25000" dirty="0">
                <a:solidFill>
                  <a:schemeClr val="dk1"/>
                </a:solidFill>
              </a:rPr>
              <a:t>1</a:t>
            </a:r>
            <a:r>
              <a:rPr lang="en-US" sz="2000" dirty="0">
                <a:solidFill>
                  <a:schemeClr val="dk1"/>
                </a:solidFill>
              </a:rPr>
              <a:t> + </a:t>
            </a:r>
            <a:r>
              <a:rPr lang="en-US" sz="2000" i="1" dirty="0">
                <a:solidFill>
                  <a:schemeClr val="dk1"/>
                </a:solidFill>
              </a:rPr>
              <a:t>a</a:t>
            </a:r>
            <a:r>
              <a:rPr lang="en-US" sz="2000" baseline="-25000" dirty="0">
                <a:solidFill>
                  <a:schemeClr val="dk1"/>
                </a:solidFill>
              </a:rPr>
              <a:t>2</a:t>
            </a:r>
            <a:r>
              <a:rPr lang="en-US" sz="2000" dirty="0">
                <a:solidFill>
                  <a:schemeClr val="dk1"/>
                </a:solidFill>
              </a:rPr>
              <a:t> + . . . + </a:t>
            </a:r>
            <a:r>
              <a:rPr lang="en-US" sz="2000" i="1" dirty="0" err="1">
                <a:solidFill>
                  <a:schemeClr val="dk1"/>
                </a:solidFill>
              </a:rPr>
              <a:t>a</a:t>
            </a:r>
            <a:r>
              <a:rPr lang="en-US" sz="2000" i="1" baseline="-25000" dirty="0" err="1">
                <a:solidFill>
                  <a:schemeClr val="dk1"/>
                </a:solidFill>
              </a:rPr>
              <a:t>k</a:t>
            </a:r>
            <a:endParaRPr lang="en-US" sz="20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Try(k): </a:t>
            </a:r>
            <a:r>
              <a:rPr lang="en-US" sz="2000" dirty="0" err="1">
                <a:solidFill>
                  <a:schemeClr val="dk1"/>
                </a:solidFill>
              </a:rPr>
              <a:t>thử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giá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trị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cho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i="1" dirty="0">
                <a:solidFill>
                  <a:schemeClr val="dk1"/>
                </a:solidFill>
              </a:rPr>
              <a:t>x</a:t>
            </a:r>
            <a:r>
              <a:rPr lang="en-US" sz="2000" dirty="0">
                <a:solidFill>
                  <a:schemeClr val="dk1"/>
                </a:solidFill>
              </a:rPr>
              <a:t>[</a:t>
            </a:r>
            <a:r>
              <a:rPr lang="en-US" sz="2000" i="1" dirty="0">
                <a:solidFill>
                  <a:schemeClr val="dk1"/>
                </a:solidFill>
              </a:rPr>
              <a:t>k</a:t>
            </a:r>
            <a:r>
              <a:rPr lang="en-US" sz="2000" dirty="0">
                <a:solidFill>
                  <a:schemeClr val="dk1"/>
                </a:solidFill>
              </a:rPr>
              <a:t>]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      </a:t>
            </a:r>
            <a:r>
              <a:rPr lang="en-US" sz="2000" dirty="0" err="1">
                <a:solidFill>
                  <a:schemeClr val="dk1"/>
                </a:solidFill>
              </a:rPr>
              <a:t>Với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mỗi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giá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trị</a:t>
            </a:r>
            <a:r>
              <a:rPr lang="en-US" sz="2000" dirty="0">
                <a:solidFill>
                  <a:schemeClr val="dk1"/>
                </a:solidFill>
              </a:rPr>
              <a:t> v (</a:t>
            </a:r>
            <a:r>
              <a:rPr lang="en-US" sz="2000" dirty="0" err="1">
                <a:solidFill>
                  <a:schemeClr val="dk1"/>
                </a:solidFill>
              </a:rPr>
              <a:t>chạy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từ</a:t>
            </a:r>
            <a:r>
              <a:rPr lang="en-US" sz="2000" dirty="0">
                <a:solidFill>
                  <a:schemeClr val="dk1"/>
                </a:solidFill>
              </a:rPr>
              <a:t> 1 </a:t>
            </a:r>
            <a:r>
              <a:rPr lang="en-US" sz="2000" dirty="0" err="1">
                <a:solidFill>
                  <a:schemeClr val="dk1"/>
                </a:solidFill>
              </a:rPr>
              <a:t>đến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n-US" sz="2000" i="1" dirty="0">
                <a:latin typeface="+mj-lt"/>
                <a:ea typeface="Consolas"/>
                <a:cs typeface="Consolas"/>
                <a:sym typeface="Consolas"/>
              </a:rPr>
              <a:t>M – f </a:t>
            </a:r>
            <a:r>
              <a:rPr lang="en-US" sz="2000" dirty="0">
                <a:latin typeface="+mj-lt"/>
                <a:ea typeface="Consolas"/>
                <a:cs typeface="Consolas"/>
                <a:sym typeface="Consolas"/>
              </a:rPr>
              <a:t>- (</a:t>
            </a:r>
            <a:r>
              <a:rPr lang="en-US" sz="2000" i="1" dirty="0">
                <a:latin typeface="+mj-lt"/>
                <a:ea typeface="Consolas"/>
                <a:cs typeface="Consolas"/>
                <a:sym typeface="Consolas"/>
              </a:rPr>
              <a:t>t</a:t>
            </a:r>
            <a:r>
              <a:rPr lang="en-US" sz="20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2000" i="1" dirty="0">
                <a:latin typeface="+mj-lt"/>
                <a:ea typeface="Consolas"/>
                <a:cs typeface="Consolas"/>
                <a:sym typeface="Consolas"/>
              </a:rPr>
              <a:t>n</a:t>
            </a:r>
            <a:r>
              <a:rPr lang="en-US" sz="2000" dirty="0">
                <a:latin typeface="+mj-lt"/>
                <a:ea typeface="Consolas"/>
                <a:cs typeface="Consolas"/>
                <a:sym typeface="Consolas"/>
              </a:rPr>
              <a:t>]</a:t>
            </a:r>
            <a:r>
              <a:rPr lang="en-US" sz="2000" i="1" dirty="0">
                <a:latin typeface="+mj-lt"/>
                <a:ea typeface="Consolas"/>
                <a:cs typeface="Consolas"/>
                <a:sym typeface="Consolas"/>
              </a:rPr>
              <a:t> – t</a:t>
            </a:r>
            <a:r>
              <a:rPr lang="en-US" sz="20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2000" i="1" dirty="0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2000" dirty="0">
                <a:latin typeface="+mj-lt"/>
                <a:ea typeface="Consolas"/>
                <a:cs typeface="Consolas"/>
                <a:sym typeface="Consolas"/>
              </a:rPr>
              <a:t>]))/</a:t>
            </a:r>
            <a:r>
              <a:rPr lang="en-US" sz="2000" i="1" dirty="0" err="1">
                <a:latin typeface="+mj-lt"/>
                <a:ea typeface="Consolas"/>
                <a:cs typeface="Consolas"/>
                <a:sym typeface="Consolas"/>
              </a:rPr>
              <a:t>a</a:t>
            </a:r>
            <a:r>
              <a:rPr lang="en-US" sz="2000" i="1" baseline="-25000" dirty="0" err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2000" dirty="0">
                <a:latin typeface="+mj-lt"/>
                <a:ea typeface="Consolas"/>
                <a:cs typeface="Consolas"/>
                <a:sym typeface="Consolas"/>
              </a:rPr>
              <a:t>)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gán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cho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i="1" dirty="0">
                <a:solidFill>
                  <a:schemeClr val="dk1"/>
                </a:solidFill>
              </a:rPr>
              <a:t>x</a:t>
            </a:r>
            <a:r>
              <a:rPr lang="en-US" sz="2000" dirty="0">
                <a:solidFill>
                  <a:schemeClr val="dk1"/>
                </a:solidFill>
              </a:rPr>
              <a:t>[</a:t>
            </a:r>
            <a:r>
              <a:rPr lang="en-US" sz="2000" i="1" dirty="0">
                <a:solidFill>
                  <a:schemeClr val="dk1"/>
                </a:solidFill>
              </a:rPr>
              <a:t>k</a:t>
            </a:r>
            <a:r>
              <a:rPr lang="en-US" sz="2000" dirty="0">
                <a:solidFill>
                  <a:schemeClr val="dk1"/>
                </a:solidFill>
              </a:rPr>
              <a:t>], </a:t>
            </a:r>
            <a:r>
              <a:rPr lang="en-US" sz="2000" dirty="0" err="1">
                <a:solidFill>
                  <a:schemeClr val="dk1"/>
                </a:solidFill>
              </a:rPr>
              <a:t>thực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hiện</a:t>
            </a:r>
            <a:endParaRPr lang="en-US" sz="2000" dirty="0">
              <a:solidFill>
                <a:schemeClr val="dk1"/>
              </a:solidFill>
            </a:endParaRP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      </a:t>
            </a:r>
            <a:r>
              <a:rPr lang="en-US" sz="2000" dirty="0" err="1">
                <a:solidFill>
                  <a:schemeClr val="dk1"/>
                </a:solidFill>
              </a:rPr>
              <a:t>Cập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nhật</a:t>
            </a:r>
            <a:r>
              <a:rPr lang="en-US" sz="2000" dirty="0">
                <a:solidFill>
                  <a:schemeClr val="dk1"/>
                </a:solidFill>
              </a:rPr>
              <a:t>: </a:t>
            </a:r>
            <a:r>
              <a:rPr lang="en-US" sz="2000" i="1" dirty="0">
                <a:solidFill>
                  <a:schemeClr val="dk1"/>
                </a:solidFill>
              </a:rPr>
              <a:t>f</a:t>
            </a:r>
            <a:r>
              <a:rPr lang="en-US" sz="2000" dirty="0">
                <a:solidFill>
                  <a:schemeClr val="dk1"/>
                </a:solidFill>
              </a:rPr>
              <a:t> = </a:t>
            </a:r>
            <a:r>
              <a:rPr lang="en-US" sz="2000" i="1" dirty="0">
                <a:solidFill>
                  <a:schemeClr val="dk1"/>
                </a:solidFill>
              </a:rPr>
              <a:t>f</a:t>
            </a:r>
            <a:r>
              <a:rPr lang="en-US" sz="2000" dirty="0">
                <a:solidFill>
                  <a:schemeClr val="dk1"/>
                </a:solidFill>
              </a:rPr>
              <a:t> +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k</a:t>
            </a:r>
            <a:endParaRPr lang="en-US" sz="2000" i="1" baseline="-25000" dirty="0"/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/>
              <a:t>     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 &lt;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Try(</a:t>
            </a:r>
            <a:r>
              <a:rPr lang="en-US" sz="2000" i="1" dirty="0"/>
              <a:t>k</a:t>
            </a:r>
            <a:r>
              <a:rPr lang="en-US" sz="2000" dirty="0"/>
              <a:t>+1)</a:t>
            </a:r>
          </a:p>
          <a:p>
            <a:pPr marL="228600" lvl="0" indent="-22860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/>
              <a:t>     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1 </a:t>
            </a:r>
            <a:r>
              <a:rPr lang="en-US" sz="2000" dirty="0" err="1"/>
              <a:t>lời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CDF-7159-4AD6-91AF-7205FED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02.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(BCA)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B311-9504-46F8-87E4-4C5A1059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2.2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r>
              <a:rPr lang="en-US" dirty="0"/>
              <a:t>2.3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r>
              <a:rPr lang="en-US" dirty="0"/>
              <a:t>2.4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8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5211-C392-4EC7-92F7-E2CFE95F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C98D-D9C1-448B-9E12-82658C3A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3851"/>
            <a:ext cx="11109960" cy="44831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v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lao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2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9BC2-7045-4F23-8372-54570221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1AF8-A917-4E64-A8E7-89B84DAD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593851"/>
            <a:ext cx="9787890" cy="4483100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i="1" u="sng" dirty="0">
                <a:solidFill>
                  <a:srgbClr val="FF0000"/>
                </a:solidFill>
              </a:rPr>
              <a:t>n </a:t>
            </a:r>
            <a:r>
              <a:rPr lang="en-US" i="1" u="sng" dirty="0" err="1">
                <a:solidFill>
                  <a:srgbClr val="FF0000"/>
                </a:solidFill>
              </a:rPr>
              <a:t>khóa</a:t>
            </a:r>
            <a:r>
              <a:rPr lang="en-US" i="1" u="sng" dirty="0">
                <a:solidFill>
                  <a:srgbClr val="FF0000"/>
                </a:solidFill>
              </a:rPr>
              <a:t> </a:t>
            </a:r>
            <a:r>
              <a:rPr lang="en-US" i="1" u="sng" dirty="0" err="1">
                <a:solidFill>
                  <a:srgbClr val="FF0000"/>
                </a:solidFill>
              </a:rPr>
              <a:t>học</a:t>
            </a:r>
            <a:r>
              <a:rPr lang="en-US" i="1" u="sng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m </a:t>
            </a:r>
            <a:r>
              <a:rPr lang="en-US" i="1" dirty="0" err="1">
                <a:solidFill>
                  <a:srgbClr val="FF0000"/>
                </a:solidFill>
              </a:rPr>
              <a:t>giáo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viên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Load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b="1" u="sng" dirty="0" err="1"/>
              <a:t>Yêu</a:t>
            </a:r>
            <a:r>
              <a:rPr lang="en-US" b="1" u="sng" dirty="0"/>
              <a:t> </a:t>
            </a:r>
            <a:r>
              <a:rPr lang="en-US" b="1" u="sng" dirty="0" err="1"/>
              <a:t>cầu</a:t>
            </a:r>
            <a:r>
              <a:rPr lang="en-US" b="1" u="sng" dirty="0"/>
              <a:t> 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Load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8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A64A-DA06-413F-B208-A6361B0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 Phát biểu bài toán BCA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613A-CA6C-4F27-B41C-98B1D189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14C25-DCFB-428A-9925-FADB48E2B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49" t="25913" r="24001" b="13171"/>
          <a:stretch/>
        </p:blipFill>
        <p:spPr>
          <a:xfrm>
            <a:off x="3158490" y="1689311"/>
            <a:ext cx="5875020" cy="45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B522-33C1-4390-933F-B301C1B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138D-228A-470F-A07D-24991C33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cất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cánh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băng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5859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-hoi-thao-on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3D452222F5943B90F4EE72E4AC2A6" ma:contentTypeVersion="4" ma:contentTypeDescription="Create a new document." ma:contentTypeScope="" ma:versionID="05a9cbef0855de79dee21cf90c099dd7">
  <xsd:schema xmlns:xsd="http://www.w3.org/2001/XMLSchema" xmlns:xs="http://www.w3.org/2001/XMLSchema" xmlns:p="http://schemas.microsoft.com/office/2006/metadata/properties" xmlns:ns2="2d721117-0c01-491d-a51d-93b62a6970c4" xmlns:ns3="1cdfab6d-866b-4e32-90b1-c515bc5f3615" targetNamespace="http://schemas.microsoft.com/office/2006/metadata/properties" ma:root="true" ma:fieldsID="9462609566c8944a9b812c624a94f8a7" ns2:_="" ns3:_="">
    <xsd:import namespace="2d721117-0c01-491d-a51d-93b62a6970c4"/>
    <xsd:import namespace="1cdfab6d-866b-4e32-90b1-c515bc5f3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21117-0c01-491d-a51d-93b62a69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fab6d-866b-4e32-90b1-c515bc5f36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FE8EF-B8C1-4F55-AFFB-56E02FC19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911CE-5A2A-40A4-ACBF-54C22286E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21117-0c01-491d-a51d-93b62a6970c4"/>
    <ds:schemaRef ds:uri="1cdfab6d-866b-4e32-90b1-c515bc5f3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De_bai_tuan_1</Template>
  <TotalTime>150</TotalTime>
  <Words>1762</Words>
  <Application>Microsoft Office PowerPoint</Application>
  <PresentationFormat>Widescreen</PresentationFormat>
  <Paragraphs>156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SoICT-PPT-template-hoi-thao-online</vt:lpstr>
      <vt:lpstr>Thực hành Thuật toán ứng dụng</vt:lpstr>
      <vt:lpstr>Integer Linear Equation</vt:lpstr>
      <vt:lpstr>Integer Linear Equation</vt:lpstr>
      <vt:lpstr>Integer Linear Equation - Hint</vt:lpstr>
      <vt:lpstr>02. Phân công giảng dạy (BCA)</vt:lpstr>
      <vt:lpstr>3.1 Lịch sử bài toán</vt:lpstr>
      <vt:lpstr>3.2 Phát biểu bài toán BCA</vt:lpstr>
      <vt:lpstr>3.2 Phát biểu bài toán BCA</vt:lpstr>
      <vt:lpstr>3.3 Ứng dụng </vt:lpstr>
      <vt:lpstr>Balanced Course Assignment (BCA)</vt:lpstr>
      <vt:lpstr>3.4 Thuật giải và cài đặt</vt:lpstr>
      <vt:lpstr>Balanced Course Assignment (BCA): Hint</vt:lpstr>
      <vt:lpstr>03. Lập lộ trình xe bus (CBUS)</vt:lpstr>
      <vt:lpstr>3.1 Lịch sử bài toán</vt:lpstr>
      <vt:lpstr>3.2 Phát biểu bài toán</vt:lpstr>
      <vt:lpstr>3.2 Phát biểu bài toán</vt:lpstr>
      <vt:lpstr>3.3 Ứng dụng </vt:lpstr>
      <vt:lpstr>CBUS</vt:lpstr>
      <vt:lpstr>CBUS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Thuật toán ứng dụng</dc:title>
  <dc:creator>Do Quoc Huy</dc:creator>
  <cp:lastModifiedBy>Tran Thu Huyen 20204659</cp:lastModifiedBy>
  <cp:revision>2</cp:revision>
  <dcterms:created xsi:type="dcterms:W3CDTF">2022-11-14T23:54:00Z</dcterms:created>
  <dcterms:modified xsi:type="dcterms:W3CDTF">2022-11-15T04:41:18Z</dcterms:modified>
</cp:coreProperties>
</file>