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61" r:id="rId6"/>
    <p:sldId id="265" r:id="rId7"/>
    <p:sldId id="258" r:id="rId8"/>
    <p:sldId id="26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64A25-FC50-45E1-85E5-66964DB96E50}" v="1" dt="2023-07-20T08:36:52.068"/>
    <p1510:client id="{7FA3DD22-B404-4718-A790-F1542F79FA0E}" v="1" dt="2023-02-03T16:07:58.501"/>
    <p1510:client id="{8165191D-FC8A-4016-B7EC-7F49FDC04479}" v="2" dt="2023-10-25T07:38:27.395"/>
  </p1510:revLst>
</p1510:revInfo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Giang Nam 20205004" userId="S::nam.lg205004@sis.hust.edu.vn::a65bf7bf-a20c-45c3-b825-9ae662625cb1" providerId="AD" clId="Web-{7FA3DD22-B404-4718-A790-F1542F79FA0E}"/>
    <pc:docChg chg="modSld">
      <pc:chgData name="Le Giang Nam 20205004" userId="S::nam.lg205004@sis.hust.edu.vn::a65bf7bf-a20c-45c3-b825-9ae662625cb1" providerId="AD" clId="Web-{7FA3DD22-B404-4718-A790-F1542F79FA0E}" dt="2023-02-03T16:07:58.501" v="0" actId="20577"/>
      <pc:docMkLst>
        <pc:docMk/>
      </pc:docMkLst>
      <pc:sldChg chg="modSp">
        <pc:chgData name="Le Giang Nam 20205004" userId="S::nam.lg205004@sis.hust.edu.vn::a65bf7bf-a20c-45c3-b825-9ae662625cb1" providerId="AD" clId="Web-{7FA3DD22-B404-4718-A790-F1542F79FA0E}" dt="2023-02-03T16:07:58.501" v="0" actId="20577"/>
        <pc:sldMkLst>
          <pc:docMk/>
          <pc:sldMk cId="0" sldId="256"/>
        </pc:sldMkLst>
        <pc:spChg chg="mod">
          <ac:chgData name="Le Giang Nam 20205004" userId="S::nam.lg205004@sis.hust.edu.vn::a65bf7bf-a20c-45c3-b825-9ae662625cb1" providerId="AD" clId="Web-{7FA3DD22-B404-4718-A790-F1542F79FA0E}" dt="2023-02-03T16:07:58.501" v="0" actId="20577"/>
          <ac:spMkLst>
            <pc:docMk/>
            <pc:sldMk cId="0" sldId="256"/>
            <ac:spMk id="85" creationId="{00000000-0000-0000-0000-000000000000}"/>
          </ac:spMkLst>
        </pc:spChg>
      </pc:sldChg>
    </pc:docChg>
  </pc:docChgLst>
  <pc:docChgLst>
    <pc:chgData name="NGUYEN HOANG KIET 20194312" userId="S::kiet.nh194312@sis.hust.edu.vn::e5cae2d7-6d46-47ba-93fa-73206eaedcff" providerId="AD" clId="Web-{15F64A25-FC50-45E1-85E5-66964DB96E50}"/>
    <pc:docChg chg="modSld">
      <pc:chgData name="NGUYEN HOANG KIET 20194312" userId="S::kiet.nh194312@sis.hust.edu.vn::e5cae2d7-6d46-47ba-93fa-73206eaedcff" providerId="AD" clId="Web-{15F64A25-FC50-45E1-85E5-66964DB96E50}" dt="2023-07-20T08:36:52.068" v="0" actId="1076"/>
      <pc:docMkLst>
        <pc:docMk/>
      </pc:docMkLst>
      <pc:sldChg chg="modSp">
        <pc:chgData name="NGUYEN HOANG KIET 20194312" userId="S::kiet.nh194312@sis.hust.edu.vn::e5cae2d7-6d46-47ba-93fa-73206eaedcff" providerId="AD" clId="Web-{15F64A25-FC50-45E1-85E5-66964DB96E50}" dt="2023-07-20T08:36:52.068" v="0" actId="1076"/>
        <pc:sldMkLst>
          <pc:docMk/>
          <pc:sldMk cId="3271459939" sldId="265"/>
        </pc:sldMkLst>
        <pc:spChg chg="mod">
          <ac:chgData name="NGUYEN HOANG KIET 20194312" userId="S::kiet.nh194312@sis.hust.edu.vn::e5cae2d7-6d46-47ba-93fa-73206eaedcff" providerId="AD" clId="Web-{15F64A25-FC50-45E1-85E5-66964DB96E50}" dt="2023-07-20T08:36:52.068" v="0" actId="1076"/>
          <ac:spMkLst>
            <pc:docMk/>
            <pc:sldMk cId="3271459939" sldId="265"/>
            <ac:spMk id="94" creationId="{00000000-0000-0000-0000-000000000000}"/>
          </ac:spMkLst>
        </pc:spChg>
      </pc:sldChg>
    </pc:docChg>
  </pc:docChgLst>
  <pc:docChgLst>
    <pc:chgData name="Nguyen Nhu Phuoc 20204597" userId="S::phuoc.nn204597@sis.hust.edu.vn::40c1447f-ff7b-43a2-a62a-8318ae791028" providerId="AD" clId="Web-{8165191D-FC8A-4016-B7EC-7F49FDC04479}"/>
    <pc:docChg chg="modSld">
      <pc:chgData name="Nguyen Nhu Phuoc 20204597" userId="S::phuoc.nn204597@sis.hust.edu.vn::40c1447f-ff7b-43a2-a62a-8318ae791028" providerId="AD" clId="Web-{8165191D-FC8A-4016-B7EC-7F49FDC04479}" dt="2023-10-25T07:38:27.395" v="1" actId="1076"/>
      <pc:docMkLst>
        <pc:docMk/>
      </pc:docMkLst>
      <pc:sldChg chg="modSp">
        <pc:chgData name="Nguyen Nhu Phuoc 20204597" userId="S::phuoc.nn204597@sis.hust.edu.vn::40c1447f-ff7b-43a2-a62a-8318ae791028" providerId="AD" clId="Web-{8165191D-FC8A-4016-B7EC-7F49FDC04479}" dt="2023-10-25T07:38:27.395" v="1" actId="1076"/>
        <pc:sldMkLst>
          <pc:docMk/>
          <pc:sldMk cId="454133763" sldId="268"/>
        </pc:sldMkLst>
        <pc:spChg chg="mod">
          <ac:chgData name="Nguyen Nhu Phuoc 20204597" userId="S::phuoc.nn204597@sis.hust.edu.vn::40c1447f-ff7b-43a2-a62a-8318ae791028" providerId="AD" clId="Web-{8165191D-FC8A-4016-B7EC-7F49FDC04479}" dt="2023-10-25T07:38:27.395" v="1" actId="1076"/>
          <ac:spMkLst>
            <pc:docMk/>
            <pc:sldMk cId="454133763" sldId="268"/>
            <ac:spMk id="1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710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56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0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Arial"/>
              </a:rPr>
              <a:t>Nurse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616486"/>
            <a:ext cx="11814111" cy="6111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algn="l" rtl="0"/>
            <a:br>
              <a:rPr lang="en-US" sz="1600" b="0" i="0" dirty="0">
                <a:effectLst/>
                <a:latin typeface="-apple-system"/>
              </a:rPr>
            </a:br>
            <a:endParaRPr lang="en-US" sz="2800" b="0" i="0">
              <a:effectLst/>
              <a:latin typeface="-apple-system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Arial"/>
              </a:rPr>
              <a:t>Nurse</a:t>
            </a:r>
            <a:endParaRPr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+mj-lt"/>
              </a:rPr>
              <a:t>Đề </a:t>
            </a:r>
            <a:r>
              <a:rPr lang="en-US" sz="2000" b="1" dirty="0" err="1">
                <a:latin typeface="+mj-lt"/>
              </a:rPr>
              <a:t>bài</a:t>
            </a:r>
            <a:r>
              <a:rPr lang="en-US" sz="2000" b="1" dirty="0">
                <a:latin typeface="+mj-lt"/>
              </a:rPr>
              <a:t>: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>
                <a:latin typeface="+mj-lt"/>
              </a:rPr>
              <a:t>	</a:t>
            </a:r>
            <a:r>
              <a:rPr lang="en-US" sz="2000">
                <a:latin typeface="+mj-lt"/>
              </a:rPr>
              <a:t>Một giám đốc của một bệnh viện muốn lập lịch làm việc cho y tá trong N ngày 1…N.</a:t>
            </a:r>
          </a:p>
          <a:p>
            <a:pPr>
              <a:spcBef>
                <a:spcPts val="0"/>
              </a:spcBef>
              <a:buNone/>
            </a:pPr>
            <a:r>
              <a:rPr lang="en-US" sz="2000">
                <a:latin typeface="+mj-lt"/>
              </a:rPr>
              <a:t>	Y tá chỉ có thể làm việc liên tục trong x ngày (K1 &lt;= x &lt;= K2), sau đó phải nghỉ 1 ngày.</a:t>
            </a:r>
          </a:p>
          <a:p>
            <a:pPr>
              <a:spcBef>
                <a:spcPts val="0"/>
              </a:spcBef>
              <a:buNone/>
            </a:pPr>
            <a:r>
              <a:rPr lang="en-US" sz="2000">
                <a:latin typeface="+mj-lt"/>
              </a:rPr>
              <a:t>		- Y tá chỉ được nghỉ 1 ngày giữa 2 đợt làm việc liên tiếp. Có nghĩa rằng nếu y tá nghỉ 		ngày hôm nay, ngày mai y tá đó sẽ phải làm việc.</a:t>
            </a:r>
          </a:p>
          <a:p>
            <a:pPr>
              <a:spcBef>
                <a:spcPts val="0"/>
              </a:spcBef>
              <a:buNone/>
            </a:pPr>
            <a:endParaRPr lang="en-US" sz="2000" b="1"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>
                <a:latin typeface="+mj-lt"/>
              </a:rPr>
              <a:t>Yêu cầu: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>
                <a:latin typeface="+mj-lt"/>
              </a:rPr>
              <a:t>	</a:t>
            </a:r>
            <a:r>
              <a:rPr lang="en-US" sz="2000">
                <a:latin typeface="+mj-lt"/>
              </a:rPr>
              <a:t>Tính số cách có thể lập lịch làm việc cho các y tá.</a:t>
            </a:r>
          </a:p>
          <a:p>
            <a:pPr>
              <a:spcBef>
                <a:spcPts val="0"/>
              </a:spcBef>
              <a:buNone/>
            </a:pPr>
            <a:endParaRPr lang="en-US" sz="2000" b="1">
              <a:latin typeface="+mj-lt"/>
            </a:endParaRPr>
          </a:p>
          <a:p>
            <a:pPr algn="l" rtl="0"/>
            <a:r>
              <a:rPr lang="en-US" sz="2000" b="1" i="0">
                <a:effectLst/>
                <a:latin typeface="+mj-lt"/>
              </a:rPr>
              <a:t>Example:</a:t>
            </a:r>
          </a:p>
          <a:p>
            <a:pPr algn="l" rtl="0"/>
            <a:endParaRPr lang="en-US" sz="2000" b="0" i="0">
              <a:effectLst/>
              <a:latin typeface="+mj-lt"/>
            </a:endParaRPr>
          </a:p>
          <a:p>
            <a:pPr lvl="1"/>
            <a:r>
              <a:rPr lang="en-US" sz="2000" b="1" i="0">
                <a:effectLst/>
                <a:latin typeface="+mj-lt"/>
              </a:rPr>
              <a:t>Input:</a:t>
            </a:r>
            <a:endParaRPr lang="en-US" sz="2000" b="0" i="0">
              <a:effectLst/>
              <a:latin typeface="+mj-lt"/>
            </a:endParaRPr>
          </a:p>
          <a:p>
            <a:pPr lvl="1"/>
            <a:r>
              <a:rPr lang="en-US" sz="2000" b="0" i="0">
                <a:effectLst/>
                <a:latin typeface="+mj-lt"/>
              </a:rPr>
              <a:t>6 2 3</a:t>
            </a:r>
          </a:p>
          <a:p>
            <a:pPr lvl="1"/>
            <a:endParaRPr lang="en-US" sz="2000" b="0" i="0">
              <a:effectLst/>
              <a:latin typeface="+mj-lt"/>
            </a:endParaRPr>
          </a:p>
          <a:p>
            <a:pPr lvl="1"/>
            <a:r>
              <a:rPr lang="en-US" sz="2000" b="1" i="0">
                <a:effectLst/>
                <a:latin typeface="+mj-lt"/>
              </a:rPr>
              <a:t>Output:</a:t>
            </a:r>
            <a:endParaRPr lang="en-US" sz="2000" b="0" i="0">
              <a:effectLst/>
              <a:latin typeface="+mj-lt"/>
            </a:endParaRPr>
          </a:p>
          <a:p>
            <a:pPr lvl="1"/>
            <a:r>
              <a:rPr lang="en-US" sz="2000" b="0" i="0">
                <a:effectLst/>
                <a:latin typeface="+mj-lt"/>
              </a:rPr>
              <a:t>4</a:t>
            </a:r>
          </a:p>
          <a:p>
            <a:pPr>
              <a:spcBef>
                <a:spcPts val="0"/>
              </a:spcBef>
              <a:buNone/>
            </a:pP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555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174172" y="71201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Nurse – Dynamic Programming Algorithm</a:t>
            </a:r>
            <a:endParaRPr b="1" dirty="0">
              <a:latin typeface="+mj-lt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Google Shape;94;p2"/>
              <p:cNvSpPr txBox="1"/>
              <p:nvPr/>
            </p:nvSpPr>
            <p:spPr>
              <a:xfrm>
                <a:off x="451265" y="729276"/>
                <a:ext cx="11814109" cy="58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3200"/>
                  <a:t>Gọi f[i][0] là số cách lập lịch đến ngày thứ i và ngày thứ i là ngày nghỉ.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3200"/>
                  <a:t>Gọi f[i][1] là số cách lập lịch đến ngày thứ i và ngày thứ i là ngày kết thúc của một đợt làm việc.  </a:t>
                </a:r>
              </a:p>
              <a:p>
                <a:pPr>
                  <a:spcBef>
                    <a:spcPts val="0"/>
                  </a:spcBef>
                  <a:buNone/>
                </a:pPr>
                <a:endParaRPr lang="en-US" sz="3200"/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3200"/>
                  <a:t>Công thức: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3200"/>
                  <a:t>	f[i][0] = f[i – 1][1];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3200"/>
                  <a:t>	f[i][1]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3200"/>
                  <a:t>;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3200"/>
                  <a:t>Kết quả: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3200"/>
                  <a:t>	f[n][0] + f[n][1];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3200"/>
                  <a:t>Độ phức tạp: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3200"/>
                  <a:t>	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/>
                  <a:t>).</a:t>
                </a:r>
                <a:endParaRPr lang="en-US" sz="3200" dirty="0"/>
              </a:p>
            </p:txBody>
          </p:sp>
        </mc:Choice>
        <mc:Fallback xmlns="">
          <p:sp>
            <p:nvSpPr>
              <p:cNvPr id="94" name="Google Shape;94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65" y="729276"/>
                <a:ext cx="11814109" cy="5868900"/>
              </a:xfrm>
              <a:prstGeom prst="rect">
                <a:avLst/>
              </a:prstGeom>
              <a:blipFill>
                <a:blip r:embed="rId3"/>
                <a:stretch>
                  <a:fillRect l="-1290" t="-1351" r="-1393" b="-63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45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initialization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00;p3">
            <a:extLst>
              <a:ext uri="{FF2B5EF4-FFF2-40B4-BE49-F238E27FC236}">
                <a16:creationId xmlns:a16="http://schemas.microsoft.com/office/drawing/2014/main" id="{CBF5EA0E-A1B4-EE58-584C-47E3FA31A8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4200" y="847855"/>
            <a:ext cx="9487039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N = 1e3 + 2, MOD = 1e9 + 7;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n, k1, k2, f[N][2], res;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inp()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 &gt;&gt; n &gt;&gt; k1 &gt;&gt; k2;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main process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573118" y="683539"/>
            <a:ext cx="9487039" cy="544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proc()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f[0][0] = f[0][1] = 1;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n; i ++) 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j = k1; j &lt;= k2; j ++) 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if(i - j &lt; 0) break;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f[i][1] += f[i - j][0];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f[i][1] %= MOD;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f[i][0] = f[i - 1][1];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res = (f[n][0] + f[n][1]) % MOD;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res &lt;&lt; "\n";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inp();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proc();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5413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C3D452222F5943B90F4EE72E4AC2A6" ma:contentTypeVersion="5" ma:contentTypeDescription="Create a new document." ma:contentTypeScope="" ma:versionID="43ea63f1cb894d96f1c823ae0cf760b7">
  <xsd:schema xmlns:xsd="http://www.w3.org/2001/XMLSchema" xmlns:xs="http://www.w3.org/2001/XMLSchema" xmlns:p="http://schemas.microsoft.com/office/2006/metadata/properties" xmlns:ns2="2d721117-0c01-491d-a51d-93b62a6970c4" xmlns:ns3="1cdfab6d-866b-4e32-90b1-c515bc5f3615" targetNamespace="http://schemas.microsoft.com/office/2006/metadata/properties" ma:root="true" ma:fieldsID="e7c7eb68a8ab9bc798c11d8532e9ff2f" ns2:_="" ns3:_="">
    <xsd:import namespace="2d721117-0c01-491d-a51d-93b62a6970c4"/>
    <xsd:import namespace="1cdfab6d-866b-4e32-90b1-c515bc5f3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21117-0c01-491d-a51d-93b62a6970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dfab6d-866b-4e32-90b1-c515bc5f361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28A657-E973-45AA-A095-A8E63B6897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721117-0c01-491d-a51d-93b62a6970c4"/>
    <ds:schemaRef ds:uri="1cdfab6d-866b-4e32-90b1-c515bc5f36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FC41F1-4900-44D4-8086-D8F5262EC9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2ED122-4BAD-4D07-99D7-8B04408388E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697</Words>
  <Application>Microsoft Office PowerPoint</Application>
  <PresentationFormat>Màn hình rộng</PresentationFormat>
  <Paragraphs>69</Paragraphs>
  <Slides>5</Slides>
  <Notes>5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6" baseType="lpstr">
      <vt:lpstr>Office Theme</vt:lpstr>
      <vt:lpstr>Nurse</vt:lpstr>
      <vt:lpstr>Nurse</vt:lpstr>
      <vt:lpstr>Nurse – Dynamic Programming Algorithm</vt:lpstr>
      <vt:lpstr>Implementation – initialization</vt:lpstr>
      <vt:lpstr>Implementation – main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lastModifiedBy>NGO NAM DUONG 20180058</cp:lastModifiedBy>
  <cp:revision>24</cp:revision>
  <dcterms:created xsi:type="dcterms:W3CDTF">2022-07-31T08:27:20Z</dcterms:created>
  <dcterms:modified xsi:type="dcterms:W3CDTF">2023-10-25T07:38:35Z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0x0101004BC3D452222F5943B90F4EE72E4AC2A6</vt:lpwstr>
  </property>
</Properties>
</file>