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b3bec5fb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b3bec5fb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b57c217e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b57c217e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b5b6c546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b5b6c546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b5b6c546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b5b6c546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b24da3e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b24da3e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b57c217e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b57c217e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b3bec5fb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3b3bec5fb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b3bec5fbe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b3bec5fbe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b57c217e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b57c217e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b3bec5fb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b3bec5f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b3bec5fbe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b3bec5fbe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b57c217e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b57c217e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b57c217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b57c217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12500"/>
            <a:ext cx="8520600" cy="33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E2F3"/>
                </a:solidFill>
              </a:rPr>
              <a:t>Experience</a:t>
            </a:r>
            <a:endParaRPr sz="6000">
              <a:solidFill>
                <a:srgbClr val="CFE2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E2F3"/>
                </a:solidFill>
              </a:rPr>
              <a:t>on</a:t>
            </a:r>
            <a:endParaRPr sz="6000">
              <a:solidFill>
                <a:srgbClr val="CFE2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E2F3"/>
                </a:solidFill>
              </a:rPr>
              <a:t>Reasoning Model</a:t>
            </a:r>
            <a:endParaRPr sz="6000"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/>
        </p:nvSpPr>
        <p:spPr>
          <a:xfrm>
            <a:off x="551100" y="339850"/>
            <a:ext cx="7935600" cy="44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CFE2F3"/>
                </a:solidFill>
              </a:rPr>
              <a:t>Verifier</a:t>
            </a:r>
            <a:endParaRPr b="1" sz="1500">
              <a:solidFill>
                <a:srgbClr val="CFE2F3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300"/>
              <a:buChar char="➢"/>
            </a:pPr>
            <a:r>
              <a:rPr b="1" lang="en" sz="1300">
                <a:solidFill>
                  <a:srgbClr val="CFE2F3"/>
                </a:solidFill>
              </a:rPr>
              <a:t>Determines whether a response is correct or incorrect</a:t>
            </a:r>
            <a:endParaRPr b="1" sz="1300">
              <a:solidFill>
                <a:srgbClr val="CFE2F3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300"/>
              <a:buChar char="➢"/>
            </a:pPr>
            <a:r>
              <a:rPr b="1" lang="en" sz="1300">
                <a:solidFill>
                  <a:srgbClr val="CFE2F3"/>
                </a:solidFill>
              </a:rPr>
              <a:t>Does not assign a numerical score</a:t>
            </a:r>
            <a:r>
              <a:rPr lang="en" sz="1300">
                <a:solidFill>
                  <a:srgbClr val="CFE2F3"/>
                </a:solidFill>
              </a:rPr>
              <a:t>—it simply verifies correctness</a:t>
            </a:r>
            <a:endParaRPr sz="1300">
              <a:solidFill>
                <a:srgbClr val="CFE2F3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300"/>
              <a:buChar char="➢"/>
            </a:pPr>
            <a:r>
              <a:rPr b="1" lang="en" sz="1300">
                <a:solidFill>
                  <a:srgbClr val="CFE2F3"/>
                </a:solidFill>
              </a:rPr>
              <a:t>Example:</a:t>
            </a:r>
            <a:r>
              <a:rPr lang="en" sz="1300">
                <a:solidFill>
                  <a:srgbClr val="CFE2F3"/>
                </a:solidFill>
              </a:rPr>
              <a:t> If a model outputs "5" for "2 + 2", the verifier checks and labels it as </a:t>
            </a:r>
            <a:r>
              <a:rPr b="1" lang="en" sz="1300">
                <a:solidFill>
                  <a:srgbClr val="CFE2F3"/>
                </a:solidFill>
              </a:rPr>
              <a:t>incorrect</a:t>
            </a:r>
            <a:r>
              <a:rPr lang="en" sz="1300">
                <a:solidFill>
                  <a:srgbClr val="CFE2F3"/>
                </a:solidFill>
              </a:rPr>
              <a:t> (since the correct answer is 4)</a:t>
            </a:r>
            <a:endParaRPr sz="1300">
              <a:solidFill>
                <a:srgbClr val="CFE2F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300"/>
              <a:buChar char="➢"/>
            </a:pPr>
            <a:r>
              <a:rPr b="1" lang="en" sz="1300">
                <a:solidFill>
                  <a:srgbClr val="CFE2F3"/>
                </a:solidFill>
              </a:rPr>
              <a:t>Can execute code</a:t>
            </a:r>
            <a:r>
              <a:rPr lang="en" sz="1300">
                <a:solidFill>
                  <a:srgbClr val="CFE2F3"/>
                </a:solidFill>
              </a:rPr>
              <a:t> (e.g., in Python) to validate logic, syntax, and correctness without manual review</a:t>
            </a:r>
            <a:endParaRPr sz="1300"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CFE2F3"/>
                </a:solidFill>
              </a:rPr>
              <a:t>Reward Function:</a:t>
            </a:r>
            <a:endParaRPr b="1" sz="1500">
              <a:solidFill>
                <a:srgbClr val="CFE2F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Char char="➢"/>
            </a:pPr>
            <a:r>
              <a:rPr b="1" lang="en" sz="1300">
                <a:solidFill>
                  <a:srgbClr val="CFE2F3"/>
                </a:solidFill>
              </a:rPr>
              <a:t>Assigns a numerical score</a:t>
            </a:r>
            <a:r>
              <a:rPr lang="en" sz="1300">
                <a:solidFill>
                  <a:srgbClr val="CFE2F3"/>
                </a:solidFill>
              </a:rPr>
              <a:t> based on correctness or other criteria</a:t>
            </a:r>
            <a:endParaRPr sz="1300">
              <a:solidFill>
                <a:srgbClr val="CFE2F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Char char="➢"/>
            </a:pPr>
            <a:r>
              <a:rPr b="1" lang="en" sz="1300">
                <a:solidFill>
                  <a:srgbClr val="CFE2F3"/>
                </a:solidFill>
              </a:rPr>
              <a:t>Example:</a:t>
            </a:r>
            <a:r>
              <a:rPr lang="en" sz="1300">
                <a:solidFill>
                  <a:srgbClr val="CFE2F3"/>
                </a:solidFill>
              </a:rPr>
              <a:t> A wrong answer might get a penalty (-1, -2, etc.), while a correct one earns a positive score (+1, +2)</a:t>
            </a:r>
            <a:endParaRPr sz="1300">
              <a:solidFill>
                <a:srgbClr val="CFE2F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200"/>
              <a:buChar char="➢"/>
            </a:pPr>
            <a:r>
              <a:rPr b="1" lang="en" sz="1300">
                <a:solidFill>
                  <a:srgbClr val="CFE2F3"/>
                </a:solidFill>
              </a:rPr>
              <a:t>Can incorporate additional penalties or rewards</a:t>
            </a:r>
            <a:r>
              <a:rPr lang="en" sz="1300">
                <a:solidFill>
                  <a:srgbClr val="CFE2F3"/>
                </a:solidFill>
              </a:rPr>
              <a:t> for factors like excessive length or poor readability</a:t>
            </a:r>
            <a:endParaRPr sz="1300"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CFE2F3"/>
                </a:solidFill>
              </a:rPr>
              <a:t>Key Differences:</a:t>
            </a:r>
            <a:endParaRPr b="1" sz="1500">
              <a:solidFill>
                <a:srgbClr val="CFE2F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300"/>
              <a:buChar char="➢"/>
            </a:pPr>
            <a:r>
              <a:rPr lang="en" sz="1300">
                <a:solidFill>
                  <a:srgbClr val="CFE2F3"/>
                </a:solidFill>
              </a:rPr>
              <a:t>A Verifier checks correctness but does not score</a:t>
            </a:r>
            <a:endParaRPr sz="1300">
              <a:solidFill>
                <a:srgbClr val="CFE2F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300"/>
              <a:buChar char="➢"/>
            </a:pPr>
            <a:r>
              <a:rPr lang="en" sz="1300">
                <a:solidFill>
                  <a:srgbClr val="CFE2F3"/>
                </a:solidFill>
              </a:rPr>
              <a:t>A Reward Function assigns a score but doesn’t necessarily verify correctness</a:t>
            </a:r>
            <a:endParaRPr sz="1300">
              <a:solidFill>
                <a:srgbClr val="CFE2F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300"/>
              <a:buChar char="➢"/>
            </a:pPr>
            <a:r>
              <a:rPr lang="en" sz="1300">
                <a:solidFill>
                  <a:srgbClr val="CFE2F3"/>
                </a:solidFill>
              </a:rPr>
              <a:t>A Reward Function can use a Verifier, but they are not the same</a:t>
            </a:r>
            <a:endParaRPr sz="1300"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/>
        </p:nvSpPr>
        <p:spPr>
          <a:xfrm>
            <a:off x="339825" y="165300"/>
            <a:ext cx="8284800" cy="48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CFE2F3"/>
                </a:solidFill>
              </a:rPr>
              <a:t>Basics &amp; Tips for GRPO Training</a:t>
            </a:r>
            <a:endParaRPr b="1" sz="2200">
              <a:solidFill>
                <a:srgbClr val="CFE2F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FE2F3"/>
              </a:buClr>
              <a:buSzPts val="1500"/>
              <a:buChar char="➢"/>
            </a:pPr>
            <a:r>
              <a:rPr lang="en" sz="1500">
                <a:solidFill>
                  <a:srgbClr val="CFE2F3"/>
                </a:solidFill>
              </a:rPr>
              <a:t>Wait for at least </a:t>
            </a:r>
            <a:r>
              <a:rPr b="1" lang="en" sz="1500">
                <a:solidFill>
                  <a:srgbClr val="CFE2F3"/>
                </a:solidFill>
              </a:rPr>
              <a:t>300 steps</a:t>
            </a:r>
            <a:r>
              <a:rPr lang="en" sz="1500">
                <a:solidFill>
                  <a:srgbClr val="CFE2F3"/>
                </a:solidFill>
              </a:rPr>
              <a:t> for the reward to actually increase. In order to get decent results, you may need to trade for a minimum of 12 hours (this is how GRPO works), but keep in mind this isn't compulsory as you can stop at anytime.</a:t>
            </a:r>
            <a:endParaRPr sz="1500">
              <a:solidFill>
                <a:srgbClr val="CFE2F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500"/>
              <a:buChar char="➢"/>
            </a:pPr>
            <a:r>
              <a:rPr lang="en" sz="1500">
                <a:solidFill>
                  <a:srgbClr val="CFE2F3"/>
                </a:solidFill>
              </a:rPr>
              <a:t>For optimal results have at least </a:t>
            </a:r>
            <a:r>
              <a:rPr b="1" lang="en" sz="1500">
                <a:solidFill>
                  <a:srgbClr val="CFE2F3"/>
                </a:solidFill>
              </a:rPr>
              <a:t>500 rows of data</a:t>
            </a:r>
            <a:r>
              <a:rPr lang="en" sz="1500">
                <a:solidFill>
                  <a:srgbClr val="CFE2F3"/>
                </a:solidFill>
              </a:rPr>
              <a:t>. You can try with even 10 rows of data but it's better to have more.</a:t>
            </a:r>
            <a:endParaRPr sz="1500">
              <a:solidFill>
                <a:srgbClr val="CFE2F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500"/>
              <a:buChar char="➢"/>
            </a:pPr>
            <a:r>
              <a:rPr b="1" lang="en" sz="1500">
                <a:solidFill>
                  <a:srgbClr val="CFE2F3"/>
                </a:solidFill>
              </a:rPr>
              <a:t>Each training run will always be different depending on your model, data, reward function/verifier etc. so though 300 steps is what we wrote as the minimum, sometimes it might be 1000 steps or more. So, it depends on various factors.</a:t>
            </a:r>
            <a:endParaRPr b="1" sz="1500">
              <a:solidFill>
                <a:srgbClr val="CFE2F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500"/>
              <a:buChar char="➢"/>
            </a:pPr>
            <a:r>
              <a:rPr lang="en" sz="1500">
                <a:solidFill>
                  <a:srgbClr val="CFE2F3"/>
                </a:solidFill>
              </a:rPr>
              <a:t>It’s advised to apply GRPO to a model at least </a:t>
            </a:r>
            <a:r>
              <a:rPr b="1" lang="en" sz="1500">
                <a:solidFill>
                  <a:srgbClr val="CFE2F3"/>
                </a:solidFill>
              </a:rPr>
              <a:t>1.5B in parameters</a:t>
            </a:r>
            <a:r>
              <a:rPr lang="en" sz="1500">
                <a:solidFill>
                  <a:srgbClr val="CFE2F3"/>
                </a:solidFill>
              </a:rPr>
              <a:t> to correctly generate thinking tokens as smaller models may not.</a:t>
            </a:r>
            <a:endParaRPr sz="1500">
              <a:solidFill>
                <a:srgbClr val="CFE2F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500"/>
              <a:buChar char="➢"/>
            </a:pPr>
            <a:r>
              <a:rPr b="1" lang="en" sz="1500">
                <a:solidFill>
                  <a:srgbClr val="CFE2F3"/>
                </a:solidFill>
              </a:rPr>
              <a:t>Continuous fine-tuning is</a:t>
            </a:r>
            <a:r>
              <a:rPr lang="en" sz="1500">
                <a:solidFill>
                  <a:srgbClr val="CFE2F3"/>
                </a:solidFill>
              </a:rPr>
              <a:t> possible and you can just leave GRPO running in the background.</a:t>
            </a:r>
            <a:endParaRPr sz="1500">
              <a:solidFill>
                <a:srgbClr val="CFE2F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500"/>
              <a:buChar char="➢"/>
            </a:pPr>
            <a:r>
              <a:rPr b="1" lang="en" sz="1500">
                <a:solidFill>
                  <a:srgbClr val="CFE2F3"/>
                </a:solidFill>
              </a:rPr>
              <a:t>If you’re using a base model, ensure you have a chat template.</a:t>
            </a:r>
            <a:endParaRPr b="1" sz="1500">
              <a:solidFill>
                <a:srgbClr val="CFE2F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500"/>
              <a:buChar char="➢"/>
            </a:pPr>
            <a:r>
              <a:rPr b="1" lang="en" sz="1500">
                <a:solidFill>
                  <a:srgbClr val="CFE2F3"/>
                </a:solidFill>
              </a:rPr>
              <a:t>The more you train with GRPO the better. The best part of GRPO is you don't even need that much data. All you need is a great reward function/verifier and the more time spent training, the better your model will get.</a:t>
            </a:r>
            <a:endParaRPr b="1" sz="1500"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FE2F3"/>
                </a:solidFill>
              </a:rPr>
              <a:t> </a:t>
            </a:r>
            <a:endParaRPr sz="1100"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ctrTitle"/>
          </p:nvPr>
        </p:nvSpPr>
        <p:spPr>
          <a:xfrm>
            <a:off x="311708" y="13783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FE2F3"/>
                </a:solidFill>
              </a:rPr>
              <a:t>Data Curation Criteria</a:t>
            </a:r>
            <a:endParaRPr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00" y="165325"/>
            <a:ext cx="7697749" cy="481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311700" y="453500"/>
            <a:ext cx="85206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FE2F3"/>
                </a:solidFill>
              </a:rPr>
              <a:t>References:</a:t>
            </a:r>
            <a:endParaRPr sz="2400">
              <a:solidFill>
                <a:srgbClr val="CFE2F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000"/>
              <a:buChar char="➢"/>
            </a:pPr>
            <a:r>
              <a:rPr lang="en" sz="2000">
                <a:solidFill>
                  <a:srgbClr val="CFE2F3"/>
                </a:solidFill>
              </a:rPr>
              <a:t>https://docs.unsloth.ai/basics/reasoning-grpo-and-rl#reward-functions-verifier</a:t>
            </a:r>
            <a:endParaRPr sz="2000">
              <a:solidFill>
                <a:srgbClr val="CFE2F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FE2F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000"/>
              <a:buChar char="➢"/>
            </a:pPr>
            <a:r>
              <a:rPr lang="en" sz="2000">
                <a:solidFill>
                  <a:srgbClr val="CFE2F3"/>
                </a:solidFill>
              </a:rPr>
              <a:t>https://colab.research.google.com/github/unslothai/notebooks/blob/main/nb/HuggingFace%20Course-Gemma3_(1B)-GRPO.ipynb</a:t>
            </a:r>
            <a:endParaRPr sz="2000">
              <a:solidFill>
                <a:srgbClr val="CFE2F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FE2F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000"/>
              <a:buChar char="➢"/>
            </a:pPr>
            <a:r>
              <a:rPr lang="en" sz="2000">
                <a:solidFill>
                  <a:srgbClr val="CFE2F3"/>
                </a:solidFill>
              </a:rPr>
              <a:t>https://ghost.oxen.ai/why-grpo-is-important-and-how-it-works/</a:t>
            </a:r>
            <a:endParaRPr sz="2000"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728100" y="884100"/>
            <a:ext cx="7687800" cy="31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CFE2F3"/>
                </a:solidFill>
              </a:rPr>
              <a:t>Reasoning language models are just language models with reasoning ability</a:t>
            </a:r>
            <a:endParaRPr sz="3100"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516025" y="215675"/>
            <a:ext cx="7207800" cy="4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FE2F3"/>
                </a:solidFill>
              </a:rPr>
              <a:t>Training Process</a:t>
            </a:r>
            <a:endParaRPr b="1" sz="2000"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FE2F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800"/>
              <a:buChar char="➢"/>
            </a:pPr>
            <a:r>
              <a:rPr lang="en" sz="1800">
                <a:solidFill>
                  <a:srgbClr val="CFE2F3"/>
                </a:solidFill>
              </a:rPr>
              <a:t>Define template to guide model to adherence a specified format</a:t>
            </a:r>
            <a:endParaRPr sz="1800">
              <a:solidFill>
                <a:srgbClr val="CFE2F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800"/>
              <a:buChar char="➢"/>
            </a:pPr>
            <a:r>
              <a:rPr lang="en" sz="1800">
                <a:solidFill>
                  <a:srgbClr val="CFE2F3"/>
                </a:solidFill>
              </a:rPr>
              <a:t>Fine-tuning base model on a high quality reasoning dataset</a:t>
            </a:r>
            <a:endParaRPr sz="1800">
              <a:solidFill>
                <a:srgbClr val="CFE2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800"/>
              <a:buChar char="➢"/>
            </a:pPr>
            <a:r>
              <a:rPr lang="en" sz="1800">
                <a:solidFill>
                  <a:srgbClr val="CFE2F3"/>
                </a:solidFill>
              </a:rPr>
              <a:t>Apply reinforcement learning training process afterwards</a:t>
            </a:r>
            <a:endParaRPr sz="1800">
              <a:solidFill>
                <a:srgbClr val="CFE2F3"/>
              </a:solidFill>
            </a:endParaRPr>
          </a:p>
        </p:txBody>
      </p:sp>
      <p:cxnSp>
        <p:nvCxnSpPr>
          <p:cNvPr id="65" name="Google Shape;65;p15"/>
          <p:cNvCxnSpPr>
            <a:stCxn id="66" idx="3"/>
            <a:endCxn id="67" idx="1"/>
          </p:cNvCxnSpPr>
          <p:nvPr/>
        </p:nvCxnSpPr>
        <p:spPr>
          <a:xfrm>
            <a:off x="3353675" y="3312500"/>
            <a:ext cx="24366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5"/>
          <p:cNvCxnSpPr>
            <a:stCxn id="69" idx="0"/>
          </p:cNvCxnSpPr>
          <p:nvPr/>
        </p:nvCxnSpPr>
        <p:spPr>
          <a:xfrm rot="10800000">
            <a:off x="4614373" y="3299925"/>
            <a:ext cx="13500" cy="397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0" name="Google Shape;70;p15"/>
          <p:cNvGrpSpPr/>
          <p:nvPr/>
        </p:nvGrpSpPr>
        <p:grpSpPr>
          <a:xfrm>
            <a:off x="1500875" y="2809175"/>
            <a:ext cx="6142250" cy="1467292"/>
            <a:chOff x="1234825" y="2487150"/>
            <a:chExt cx="6142250" cy="1467292"/>
          </a:xfrm>
        </p:grpSpPr>
        <p:sp>
          <p:nvSpPr>
            <p:cNvPr id="66" name="Google Shape;66;p15"/>
            <p:cNvSpPr/>
            <p:nvPr/>
          </p:nvSpPr>
          <p:spPr>
            <a:xfrm>
              <a:off x="1234825" y="2520975"/>
              <a:ext cx="1852800" cy="939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Base model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(SmolLM2)</a:t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5524275" y="2520975"/>
              <a:ext cx="1852800" cy="9390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Reasoning</a:t>
              </a:r>
              <a:r>
                <a:rPr lang="en"/>
                <a:t> model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(SmolLM2)</a:t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3899900" y="3375400"/>
              <a:ext cx="812106" cy="579042"/>
            </a:xfrm>
            <a:prstGeom prst="flowChartMultidocument">
              <a:avLst/>
            </a:pr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 txBox="1"/>
            <p:nvPr/>
          </p:nvSpPr>
          <p:spPr>
            <a:xfrm>
              <a:off x="3637675" y="2487150"/>
              <a:ext cx="1366200" cy="27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</a:rPr>
                <a:t>SFT + RL</a:t>
              </a:r>
              <a:endParaRPr sz="18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558350" y="355300"/>
            <a:ext cx="76308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CFE2F3"/>
                </a:solidFill>
              </a:rPr>
              <a:t>Fine-tuning phase</a:t>
            </a:r>
            <a:endParaRPr b="1" sz="2200">
              <a:solidFill>
                <a:srgbClr val="CFE2F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000"/>
              <a:buChar char="➢"/>
            </a:pPr>
            <a:r>
              <a:rPr lang="en" sz="2000">
                <a:solidFill>
                  <a:srgbClr val="CFE2F3"/>
                </a:solidFill>
              </a:rPr>
              <a:t>Collect a collections of long chain of thought data</a:t>
            </a:r>
            <a:endParaRPr sz="2000">
              <a:solidFill>
                <a:srgbClr val="CFE2F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000"/>
              <a:buChar char="➢"/>
            </a:pPr>
            <a:r>
              <a:rPr lang="en" sz="2000">
                <a:solidFill>
                  <a:srgbClr val="CFE2F3"/>
                </a:solidFill>
              </a:rPr>
              <a:t>Use LORA or full fine-tuning depending on your compute resources</a:t>
            </a:r>
            <a:endParaRPr sz="2000">
              <a:solidFill>
                <a:srgbClr val="CFE2F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000"/>
              <a:buChar char="➢"/>
            </a:pPr>
            <a:r>
              <a:rPr lang="en" sz="2000">
                <a:solidFill>
                  <a:srgbClr val="CFE2F3"/>
                </a:solidFill>
              </a:rPr>
              <a:t>Training frameworks: torchtune, hugging face, unsloth…</a:t>
            </a:r>
            <a:endParaRPr sz="2000"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CFE2F3"/>
                </a:solidFill>
              </a:rPr>
              <a:t>Some </a:t>
            </a:r>
            <a:r>
              <a:rPr b="1" lang="en" sz="2200">
                <a:solidFill>
                  <a:srgbClr val="CFE2F3"/>
                </a:solidFill>
              </a:rPr>
              <a:t>key takeaways</a:t>
            </a:r>
            <a:r>
              <a:rPr b="1" lang="en" sz="2200">
                <a:solidFill>
                  <a:srgbClr val="CFE2F3"/>
                </a:solidFill>
              </a:rPr>
              <a:t>:</a:t>
            </a:r>
            <a:endParaRPr b="1" sz="2200">
              <a:solidFill>
                <a:srgbClr val="CFE2F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000"/>
              <a:buChar char="➢"/>
            </a:pPr>
            <a:r>
              <a:rPr lang="en" sz="2000">
                <a:solidFill>
                  <a:srgbClr val="CFE2F3"/>
                </a:solidFill>
              </a:rPr>
              <a:t>Quality of data plays an vital role, almost the time is in this process</a:t>
            </a:r>
            <a:endParaRPr sz="2000">
              <a:solidFill>
                <a:srgbClr val="CFE2F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000"/>
              <a:buChar char="➢"/>
            </a:pPr>
            <a:r>
              <a:rPr lang="en" sz="2000">
                <a:solidFill>
                  <a:srgbClr val="CFE2F3"/>
                </a:solidFill>
              </a:rPr>
              <a:t>Prefer</a:t>
            </a:r>
            <a:r>
              <a:rPr lang="en" sz="2000">
                <a:solidFill>
                  <a:srgbClr val="CFE2F3"/>
                </a:solidFill>
              </a:rPr>
              <a:t> full fine-tuning instead of Lora for better performance</a:t>
            </a:r>
            <a:endParaRPr sz="2000">
              <a:solidFill>
                <a:srgbClr val="CFE2F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000"/>
              <a:buChar char="➢"/>
            </a:pPr>
            <a:r>
              <a:rPr lang="en" sz="2000">
                <a:solidFill>
                  <a:srgbClr val="CFE2F3"/>
                </a:solidFill>
              </a:rPr>
              <a:t>Use Hugging Face and Unsloth for fast experiments on new features, and Torchtune for stability and customization</a:t>
            </a:r>
            <a:endParaRPr sz="2000"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213258" y="11711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CFE2F3"/>
                </a:solidFill>
              </a:rPr>
              <a:t>Reinforcement learning phase</a:t>
            </a:r>
            <a:endParaRPr sz="3700"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744425" y="600600"/>
            <a:ext cx="3062400" cy="3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FE2F3"/>
                </a:solidFill>
              </a:rPr>
              <a:t>Group Relative Policy Optimization (GRPO) is a reinforcement learning algorithm designed to train large language models (LLMs) for complex tasks like solving math problems or writing code.</a:t>
            </a:r>
            <a:endParaRPr sz="2200">
              <a:solidFill>
                <a:srgbClr val="CFE2F3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850" y="972875"/>
            <a:ext cx="4745926" cy="30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499125" y="338400"/>
            <a:ext cx="7656000" cy="3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FE2F3"/>
                </a:solidFill>
              </a:rPr>
              <a:t>How GRPO works</a:t>
            </a:r>
            <a:endParaRPr sz="2200">
              <a:solidFill>
                <a:srgbClr val="CFE2F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000"/>
              <a:buChar char="➢"/>
            </a:pPr>
            <a:r>
              <a:rPr lang="en" sz="2000">
                <a:solidFill>
                  <a:srgbClr val="CFE2F3"/>
                </a:solidFill>
              </a:rPr>
              <a:t>The model generates multiple possible answers for each question</a:t>
            </a:r>
            <a:endParaRPr sz="2000">
              <a:solidFill>
                <a:srgbClr val="CFE2F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000"/>
              <a:buChar char="➢"/>
            </a:pPr>
            <a:r>
              <a:rPr b="1" lang="en" sz="2000">
                <a:solidFill>
                  <a:srgbClr val="CFE2F3"/>
                </a:solidFill>
              </a:rPr>
              <a:t>A reward model scores each answer</a:t>
            </a:r>
            <a:r>
              <a:rPr lang="en" sz="2000">
                <a:solidFill>
                  <a:srgbClr val="CFE2F3"/>
                </a:solidFill>
              </a:rPr>
              <a:t> (e.g., giving higher scores for correct math answers)</a:t>
            </a:r>
            <a:endParaRPr sz="2000">
              <a:solidFill>
                <a:srgbClr val="CFE2F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000"/>
              <a:buChar char="➢"/>
            </a:pPr>
            <a:r>
              <a:rPr lang="en" sz="2000">
                <a:solidFill>
                  <a:srgbClr val="CFE2F3"/>
                </a:solidFill>
              </a:rPr>
              <a:t>The average score of all answers for that question is calculated</a:t>
            </a:r>
            <a:endParaRPr sz="2000">
              <a:solidFill>
                <a:srgbClr val="CFE2F3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000"/>
              <a:buChar char="➢"/>
            </a:pPr>
            <a:r>
              <a:rPr b="1" lang="en" sz="2000">
                <a:solidFill>
                  <a:srgbClr val="CFE2F3"/>
                </a:solidFill>
              </a:rPr>
              <a:t>Each answer’s score is compared to this average to determine its "advantage"</a:t>
            </a:r>
            <a:r>
              <a:rPr lang="en" sz="2000">
                <a:solidFill>
                  <a:srgbClr val="CFE2F3"/>
                </a:solidFill>
              </a:rPr>
              <a:t>—how much better or worse it is</a:t>
            </a:r>
            <a:endParaRPr sz="2000">
              <a:solidFill>
                <a:srgbClr val="CFE2F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000"/>
              <a:buChar char="➢"/>
            </a:pPr>
            <a:r>
              <a:rPr b="1" lang="en" sz="2000">
                <a:solidFill>
                  <a:srgbClr val="CFE2F3"/>
                </a:solidFill>
              </a:rPr>
              <a:t>The model updates itself to favor answers with higher advantages</a:t>
            </a:r>
            <a:r>
              <a:rPr lang="en" sz="2000">
                <a:solidFill>
                  <a:srgbClr val="CFE2F3"/>
                </a:solidFill>
              </a:rPr>
              <a:t>, making sure the changes are gradual to maintain stability</a:t>
            </a:r>
            <a:endParaRPr sz="2000"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50" y="349025"/>
            <a:ext cx="7586651" cy="45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1102200" y="358175"/>
            <a:ext cx="7669200" cy="42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CFE2F3"/>
                </a:solidFill>
              </a:rPr>
              <a:t>Reward Functions vs Verifiers in Reinforcement Learning</a:t>
            </a:r>
            <a:endParaRPr b="1" sz="2100"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