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Poppins Semi-Bold" charset="1" panose="00000700000000000000"/>
      <p:regular r:id="rId23"/>
    </p:embeddedFont>
    <p:embeddedFont>
      <p:font typeface="Poppins" charset="1" panose="00000500000000000000"/>
      <p:regular r:id="rId24"/>
    </p:embeddedFont>
    <p:embeddedFont>
      <p:font typeface="Roboto Slab Bold" charset="1" panose="00000000000000000000"/>
      <p:regular r:id="rId25"/>
    </p:embeddedFont>
    <p:embeddedFont>
      <p:font typeface="Poppins Bold" charset="1" panose="000008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4816593" cy="2709333"/>
          </a:xfrm>
        </p:grpSpPr>
        <p:sp>
          <p:nvSpPr>
            <p:cNvPr name="Freeform 3" id="3"/>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80BECD">
                <a:alpha val="28627"/>
              </a:srgbClr>
            </a:solidFill>
          </p:spPr>
        </p:sp>
        <p:sp>
          <p:nvSpPr>
            <p:cNvPr name="TextBox 4" id="4"/>
            <p:cNvSpPr txBox="true"/>
            <p:nvPr/>
          </p:nvSpPr>
          <p:spPr>
            <a:xfrm>
              <a:off x="0" y="-38100"/>
              <a:ext cx="4816593" cy="2747433"/>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778993" y="1266825"/>
            <a:ext cx="14730014" cy="1205883"/>
          </a:xfrm>
          <a:prstGeom prst="rect">
            <a:avLst/>
          </a:prstGeom>
        </p:spPr>
        <p:txBody>
          <a:bodyPr anchor="t" rtlCol="false" tIns="0" lIns="0" bIns="0" rIns="0">
            <a:spAutoFit/>
          </a:bodyPr>
          <a:lstStyle/>
          <a:p>
            <a:pPr algn="ctr">
              <a:lnSpc>
                <a:spcPts val="7980"/>
              </a:lnSpc>
            </a:pPr>
            <a:r>
              <a:rPr lang="en-US" b="true" sz="9500" spc="-513">
                <a:solidFill>
                  <a:srgbClr val="1C2120"/>
                </a:solidFill>
                <a:latin typeface="Poppins Semi-Bold"/>
                <a:ea typeface="Poppins Semi-Bold"/>
                <a:cs typeface="Poppins Semi-Bold"/>
                <a:sym typeface="Poppins Semi-Bold"/>
              </a:rPr>
              <a:t>QUẢN LÝ DỰ ÁN PHẦN MỀM</a:t>
            </a:r>
          </a:p>
        </p:txBody>
      </p:sp>
      <p:grpSp>
        <p:nvGrpSpPr>
          <p:cNvPr name="Group 6" id="6"/>
          <p:cNvGrpSpPr/>
          <p:nvPr/>
        </p:nvGrpSpPr>
        <p:grpSpPr>
          <a:xfrm rot="0">
            <a:off x="680652" y="9515874"/>
            <a:ext cx="16926697" cy="1542251"/>
            <a:chOff x="0" y="0"/>
            <a:chExt cx="58960502" cy="5372100"/>
          </a:xfrm>
        </p:grpSpPr>
        <p:sp>
          <p:nvSpPr>
            <p:cNvPr name="Freeform 7" id="7"/>
            <p:cNvSpPr/>
            <p:nvPr/>
          </p:nvSpPr>
          <p:spPr>
            <a:xfrm flipH="false" flipV="false" rot="0">
              <a:off x="0" y="0"/>
              <a:ext cx="58960500" cy="5372100"/>
            </a:xfrm>
            <a:custGeom>
              <a:avLst/>
              <a:gdLst/>
              <a:ahLst/>
              <a:cxnLst/>
              <a:rect r="r" b="b" t="t" l="l"/>
              <a:pathLst>
                <a:path h="5372100" w="58960500">
                  <a:moveTo>
                    <a:pt x="57409829" y="0"/>
                  </a:moveTo>
                  <a:lnTo>
                    <a:pt x="1550670" y="0"/>
                  </a:lnTo>
                  <a:lnTo>
                    <a:pt x="0" y="2686050"/>
                  </a:lnTo>
                  <a:lnTo>
                    <a:pt x="1550670" y="5372100"/>
                  </a:lnTo>
                  <a:lnTo>
                    <a:pt x="57409829" y="5372100"/>
                  </a:lnTo>
                  <a:lnTo>
                    <a:pt x="58960500" y="2686050"/>
                  </a:lnTo>
                  <a:lnTo>
                    <a:pt x="57409829" y="0"/>
                  </a:lnTo>
                  <a:close/>
                </a:path>
              </a:pathLst>
            </a:custGeom>
            <a:solidFill>
              <a:srgbClr val="80BECD"/>
            </a:solidFill>
          </p:spPr>
        </p:sp>
      </p:grpSp>
      <p:sp>
        <p:nvSpPr>
          <p:cNvPr name="TextBox 8" id="8"/>
          <p:cNvSpPr txBox="true"/>
          <p:nvPr/>
        </p:nvSpPr>
        <p:spPr>
          <a:xfrm rot="0">
            <a:off x="4382750" y="5852874"/>
            <a:ext cx="2272185" cy="514350"/>
          </a:xfrm>
          <a:prstGeom prst="rect">
            <a:avLst/>
          </a:prstGeom>
        </p:spPr>
        <p:txBody>
          <a:bodyPr anchor="t" rtlCol="false" tIns="0" lIns="0" bIns="0" rIns="0">
            <a:spAutoFit/>
          </a:bodyPr>
          <a:lstStyle/>
          <a:p>
            <a:pPr algn="l">
              <a:lnSpc>
                <a:spcPts val="3839"/>
              </a:lnSpc>
              <a:spcBef>
                <a:spcPct val="0"/>
              </a:spcBef>
            </a:pPr>
            <a:r>
              <a:rPr lang="en-US" sz="3199">
                <a:solidFill>
                  <a:srgbClr val="000000"/>
                </a:solidFill>
                <a:latin typeface="Poppins"/>
                <a:ea typeface="Poppins"/>
                <a:cs typeface="Poppins"/>
                <a:sym typeface="Poppins"/>
              </a:rPr>
              <a:t>Nhóm 11</a:t>
            </a:r>
          </a:p>
        </p:txBody>
      </p:sp>
      <p:sp>
        <p:nvSpPr>
          <p:cNvPr name="TextBox 9" id="9"/>
          <p:cNvSpPr txBox="true"/>
          <p:nvPr/>
        </p:nvSpPr>
        <p:spPr>
          <a:xfrm rot="0">
            <a:off x="3202110" y="6700599"/>
            <a:ext cx="5941890" cy="514350"/>
          </a:xfrm>
          <a:prstGeom prst="rect">
            <a:avLst/>
          </a:prstGeom>
        </p:spPr>
        <p:txBody>
          <a:bodyPr anchor="t" rtlCol="false" tIns="0" lIns="0" bIns="0" rIns="0">
            <a:spAutoFit/>
          </a:bodyPr>
          <a:lstStyle/>
          <a:p>
            <a:pPr algn="l">
              <a:lnSpc>
                <a:spcPts val="3839"/>
              </a:lnSpc>
              <a:spcBef>
                <a:spcPct val="0"/>
              </a:spcBef>
            </a:pPr>
            <a:r>
              <a:rPr lang="en-US" sz="3199">
                <a:solidFill>
                  <a:srgbClr val="000000"/>
                </a:solidFill>
                <a:latin typeface="Poppins"/>
                <a:ea typeface="Poppins"/>
                <a:cs typeface="Poppins"/>
                <a:sym typeface="Poppins"/>
              </a:rPr>
              <a:t>Đặng Minh Nhật - 22110389</a:t>
            </a:r>
          </a:p>
        </p:txBody>
      </p:sp>
      <p:sp>
        <p:nvSpPr>
          <p:cNvPr name="TextBox 10" id="10"/>
          <p:cNvSpPr txBox="true"/>
          <p:nvPr/>
        </p:nvSpPr>
        <p:spPr>
          <a:xfrm rot="0">
            <a:off x="3202110" y="7548324"/>
            <a:ext cx="6905649" cy="514350"/>
          </a:xfrm>
          <a:prstGeom prst="rect">
            <a:avLst/>
          </a:prstGeom>
        </p:spPr>
        <p:txBody>
          <a:bodyPr anchor="t" rtlCol="false" tIns="0" lIns="0" bIns="0" rIns="0">
            <a:spAutoFit/>
          </a:bodyPr>
          <a:lstStyle/>
          <a:p>
            <a:pPr algn="l">
              <a:lnSpc>
                <a:spcPts val="3839"/>
              </a:lnSpc>
              <a:spcBef>
                <a:spcPct val="0"/>
              </a:spcBef>
            </a:pPr>
            <a:r>
              <a:rPr lang="en-US" sz="3199">
                <a:solidFill>
                  <a:srgbClr val="000000"/>
                </a:solidFill>
                <a:latin typeface="Poppins"/>
                <a:ea typeface="Poppins"/>
                <a:cs typeface="Poppins"/>
                <a:sym typeface="Poppins"/>
              </a:rPr>
              <a:t>Vi Quốc Thuận - 22110006</a:t>
            </a:r>
          </a:p>
        </p:txBody>
      </p:sp>
      <p:sp>
        <p:nvSpPr>
          <p:cNvPr name="TextBox 11" id="11"/>
          <p:cNvSpPr txBox="true"/>
          <p:nvPr/>
        </p:nvSpPr>
        <p:spPr>
          <a:xfrm rot="0">
            <a:off x="10416019" y="6700599"/>
            <a:ext cx="5941890" cy="514350"/>
          </a:xfrm>
          <a:prstGeom prst="rect">
            <a:avLst/>
          </a:prstGeom>
        </p:spPr>
        <p:txBody>
          <a:bodyPr anchor="t" rtlCol="false" tIns="0" lIns="0" bIns="0" rIns="0">
            <a:spAutoFit/>
          </a:bodyPr>
          <a:lstStyle/>
          <a:p>
            <a:pPr algn="l">
              <a:lnSpc>
                <a:spcPts val="3839"/>
              </a:lnSpc>
              <a:spcBef>
                <a:spcPct val="0"/>
              </a:spcBef>
            </a:pPr>
            <a:r>
              <a:rPr lang="en-US" sz="3199">
                <a:solidFill>
                  <a:srgbClr val="000000"/>
                </a:solidFill>
                <a:latin typeface="Poppins"/>
                <a:ea typeface="Poppins"/>
                <a:cs typeface="Poppins"/>
                <a:sym typeface="Poppins"/>
              </a:rPr>
              <a:t>Đỗ Phú Luân - 22110372</a:t>
            </a:r>
          </a:p>
        </p:txBody>
      </p:sp>
      <p:sp>
        <p:nvSpPr>
          <p:cNvPr name="TextBox 12" id="12"/>
          <p:cNvSpPr txBox="true"/>
          <p:nvPr/>
        </p:nvSpPr>
        <p:spPr>
          <a:xfrm rot="0">
            <a:off x="10416019" y="7548324"/>
            <a:ext cx="5941890" cy="514350"/>
          </a:xfrm>
          <a:prstGeom prst="rect">
            <a:avLst/>
          </a:prstGeom>
        </p:spPr>
        <p:txBody>
          <a:bodyPr anchor="t" rtlCol="false" tIns="0" lIns="0" bIns="0" rIns="0">
            <a:spAutoFit/>
          </a:bodyPr>
          <a:lstStyle/>
          <a:p>
            <a:pPr algn="l">
              <a:lnSpc>
                <a:spcPts val="3839"/>
              </a:lnSpc>
              <a:spcBef>
                <a:spcPct val="0"/>
              </a:spcBef>
            </a:pPr>
            <a:r>
              <a:rPr lang="en-US" sz="3199">
                <a:solidFill>
                  <a:srgbClr val="000000"/>
                </a:solidFill>
                <a:latin typeface="Poppins"/>
                <a:ea typeface="Poppins"/>
                <a:cs typeface="Poppins"/>
                <a:sym typeface="Poppins"/>
              </a:rPr>
              <a:t>Huỳnh Minh Mẫn - 22110377</a:t>
            </a:r>
          </a:p>
        </p:txBody>
      </p:sp>
      <p:sp>
        <p:nvSpPr>
          <p:cNvPr name="TextBox 13" id="13"/>
          <p:cNvSpPr txBox="true"/>
          <p:nvPr/>
        </p:nvSpPr>
        <p:spPr>
          <a:xfrm rot="0">
            <a:off x="3202110" y="8396049"/>
            <a:ext cx="6409487" cy="514350"/>
          </a:xfrm>
          <a:prstGeom prst="rect">
            <a:avLst/>
          </a:prstGeom>
        </p:spPr>
        <p:txBody>
          <a:bodyPr anchor="t" rtlCol="false" tIns="0" lIns="0" bIns="0" rIns="0">
            <a:spAutoFit/>
          </a:bodyPr>
          <a:lstStyle/>
          <a:p>
            <a:pPr algn="l">
              <a:lnSpc>
                <a:spcPts val="3839"/>
              </a:lnSpc>
              <a:spcBef>
                <a:spcPct val="0"/>
              </a:spcBef>
            </a:pPr>
            <a:r>
              <a:rPr lang="en-US" sz="3199">
                <a:solidFill>
                  <a:srgbClr val="000000"/>
                </a:solidFill>
                <a:latin typeface="Poppins"/>
                <a:ea typeface="Poppins"/>
                <a:cs typeface="Poppins"/>
                <a:sym typeface="Poppins"/>
              </a:rPr>
              <a:t>Nguyễn Tiến Dũng - 22110302</a:t>
            </a:r>
          </a:p>
        </p:txBody>
      </p:sp>
      <p:sp>
        <p:nvSpPr>
          <p:cNvPr name="TextBox 14" id="14"/>
          <p:cNvSpPr txBox="true"/>
          <p:nvPr/>
        </p:nvSpPr>
        <p:spPr>
          <a:xfrm rot="0">
            <a:off x="11106308" y="5609987"/>
            <a:ext cx="6897789" cy="514350"/>
          </a:xfrm>
          <a:prstGeom prst="rect">
            <a:avLst/>
          </a:prstGeom>
        </p:spPr>
        <p:txBody>
          <a:bodyPr anchor="t" rtlCol="false" tIns="0" lIns="0" bIns="0" rIns="0">
            <a:spAutoFit/>
          </a:bodyPr>
          <a:lstStyle/>
          <a:p>
            <a:pPr algn="l">
              <a:lnSpc>
                <a:spcPts val="3839"/>
              </a:lnSpc>
              <a:spcBef>
                <a:spcPct val="0"/>
              </a:spcBef>
            </a:pPr>
            <a:r>
              <a:rPr lang="en-US" sz="3199">
                <a:solidFill>
                  <a:srgbClr val="000000"/>
                </a:solidFill>
                <a:latin typeface="Poppins"/>
                <a:ea typeface="Poppins"/>
                <a:cs typeface="Poppins"/>
                <a:sym typeface="Poppins"/>
              </a:rPr>
              <a:t>GVHD: ThS. Nguyễn Trần Thi Văn</a:t>
            </a:r>
          </a:p>
        </p:txBody>
      </p:sp>
      <p:grpSp>
        <p:nvGrpSpPr>
          <p:cNvPr name="Group 15" id="15"/>
          <p:cNvGrpSpPr/>
          <p:nvPr/>
        </p:nvGrpSpPr>
        <p:grpSpPr>
          <a:xfrm rot="0">
            <a:off x="2684704" y="3439129"/>
            <a:ext cx="12918592" cy="1704371"/>
            <a:chOff x="0" y="0"/>
            <a:chExt cx="17224789" cy="2272495"/>
          </a:xfrm>
        </p:grpSpPr>
        <p:grpSp>
          <p:nvGrpSpPr>
            <p:cNvPr name="Group 16" id="16"/>
            <p:cNvGrpSpPr/>
            <p:nvPr/>
          </p:nvGrpSpPr>
          <p:grpSpPr>
            <a:xfrm rot="0">
              <a:off x="0" y="0"/>
              <a:ext cx="17224789" cy="2272495"/>
              <a:chOff x="0" y="0"/>
              <a:chExt cx="3402428" cy="448888"/>
            </a:xfrm>
          </p:grpSpPr>
          <p:sp>
            <p:nvSpPr>
              <p:cNvPr name="Freeform 17" id="17"/>
              <p:cNvSpPr/>
              <p:nvPr/>
            </p:nvSpPr>
            <p:spPr>
              <a:xfrm flipH="false" flipV="false" rot="0">
                <a:off x="0" y="0"/>
                <a:ext cx="3402428" cy="448888"/>
              </a:xfrm>
              <a:custGeom>
                <a:avLst/>
                <a:gdLst/>
                <a:ahLst/>
                <a:cxnLst/>
                <a:rect r="r" b="b" t="t" l="l"/>
                <a:pathLst>
                  <a:path h="448888" w="3402428">
                    <a:moveTo>
                      <a:pt x="0" y="0"/>
                    </a:moveTo>
                    <a:lnTo>
                      <a:pt x="3402428" y="0"/>
                    </a:lnTo>
                    <a:lnTo>
                      <a:pt x="3402428" y="448888"/>
                    </a:lnTo>
                    <a:lnTo>
                      <a:pt x="0" y="448888"/>
                    </a:lnTo>
                    <a:close/>
                  </a:path>
                </a:pathLst>
              </a:custGeom>
              <a:solidFill>
                <a:srgbClr val="AAD7D4"/>
              </a:solidFill>
              <a:ln w="28575" cap="sq">
                <a:solidFill>
                  <a:srgbClr val="1C2120"/>
                </a:solidFill>
                <a:prstDash val="solid"/>
                <a:miter/>
              </a:ln>
            </p:spPr>
          </p:sp>
          <p:sp>
            <p:nvSpPr>
              <p:cNvPr name="TextBox 18" id="18"/>
              <p:cNvSpPr txBox="true"/>
              <p:nvPr/>
            </p:nvSpPr>
            <p:spPr>
              <a:xfrm>
                <a:off x="0" y="-38100"/>
                <a:ext cx="3402428" cy="486988"/>
              </a:xfrm>
              <a:prstGeom prst="rect">
                <a:avLst/>
              </a:prstGeom>
            </p:spPr>
            <p:txBody>
              <a:bodyPr anchor="ctr" rtlCol="false" tIns="50800" lIns="50800" bIns="50800" rIns="50800"/>
              <a:lstStyle/>
              <a:p>
                <a:pPr algn="ctr">
                  <a:lnSpc>
                    <a:spcPts val="2659"/>
                  </a:lnSpc>
                </a:pPr>
              </a:p>
            </p:txBody>
          </p:sp>
        </p:grpSp>
        <p:sp>
          <p:nvSpPr>
            <p:cNvPr name="TextBox 19" id="19"/>
            <p:cNvSpPr txBox="true"/>
            <p:nvPr/>
          </p:nvSpPr>
          <p:spPr>
            <a:xfrm rot="0">
              <a:off x="311765" y="100579"/>
              <a:ext cx="16913025" cy="2044700"/>
            </a:xfrm>
            <a:prstGeom prst="rect">
              <a:avLst/>
            </a:prstGeom>
          </p:spPr>
          <p:txBody>
            <a:bodyPr anchor="t" rtlCol="false" tIns="0" lIns="0" bIns="0" rIns="0">
              <a:spAutoFit/>
            </a:bodyPr>
            <a:lstStyle/>
            <a:p>
              <a:pPr algn="ctr">
                <a:lnSpc>
                  <a:spcPts val="5999"/>
                </a:lnSpc>
              </a:pPr>
              <a:r>
                <a:rPr lang="en-US" sz="4999">
                  <a:solidFill>
                    <a:srgbClr val="000000"/>
                  </a:solidFill>
                  <a:latin typeface="Poppins"/>
                  <a:ea typeface="Poppins"/>
                  <a:cs typeface="Poppins"/>
                  <a:sym typeface="Poppins"/>
                </a:rPr>
                <a:t>Phương pháp PDM </a:t>
              </a:r>
            </a:p>
            <a:p>
              <a:pPr algn="ctr">
                <a:lnSpc>
                  <a:spcPts val="5999"/>
                </a:lnSpc>
                <a:spcBef>
                  <a:spcPct val="0"/>
                </a:spcBef>
              </a:pPr>
              <a:r>
                <a:rPr lang="en-US" sz="4999">
                  <a:solidFill>
                    <a:srgbClr val="000000"/>
                  </a:solidFill>
                  <a:latin typeface="Poppins"/>
                  <a:ea typeface="Poppins"/>
                  <a:cs typeface="Poppins"/>
                  <a:sym typeface="Poppins"/>
                </a:rPr>
                <a:t>(Precedence Diagramming Method)</a:t>
              </a:r>
            </a:p>
          </p:txBody>
        </p:sp>
      </p:gr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700451" y="566926"/>
            <a:ext cx="16737098" cy="9120992"/>
            <a:chOff x="0" y="0"/>
            <a:chExt cx="5602881" cy="3053327"/>
          </a:xfrm>
        </p:grpSpPr>
        <p:sp>
          <p:nvSpPr>
            <p:cNvPr name="Freeform 3" id="3"/>
            <p:cNvSpPr/>
            <p:nvPr/>
          </p:nvSpPr>
          <p:spPr>
            <a:xfrm flipH="false" flipV="false" rot="0">
              <a:off x="0" y="0"/>
              <a:ext cx="5602881" cy="3053327"/>
            </a:xfrm>
            <a:custGeom>
              <a:avLst/>
              <a:gdLst/>
              <a:ahLst/>
              <a:cxnLst/>
              <a:rect r="r" b="b" t="t" l="l"/>
              <a:pathLst>
                <a:path h="3053327" w="5602881">
                  <a:moveTo>
                    <a:pt x="23128" y="0"/>
                  </a:moveTo>
                  <a:lnTo>
                    <a:pt x="5579753" y="0"/>
                  </a:lnTo>
                  <a:cubicBezTo>
                    <a:pt x="5592526" y="0"/>
                    <a:pt x="5602881" y="10355"/>
                    <a:pt x="5602881" y="23128"/>
                  </a:cubicBezTo>
                  <a:lnTo>
                    <a:pt x="5602881" y="3030199"/>
                  </a:lnTo>
                  <a:cubicBezTo>
                    <a:pt x="5602881" y="3042972"/>
                    <a:pt x="5592526" y="3053327"/>
                    <a:pt x="5579753" y="3053327"/>
                  </a:cubicBezTo>
                  <a:lnTo>
                    <a:pt x="23128" y="3053327"/>
                  </a:lnTo>
                  <a:cubicBezTo>
                    <a:pt x="10355" y="3053327"/>
                    <a:pt x="0" y="3042972"/>
                    <a:pt x="0" y="3030199"/>
                  </a:cubicBezTo>
                  <a:lnTo>
                    <a:pt x="0" y="23128"/>
                  </a:lnTo>
                  <a:cubicBezTo>
                    <a:pt x="0" y="10355"/>
                    <a:pt x="10355" y="0"/>
                    <a:pt x="23128" y="0"/>
                  </a:cubicBezTo>
                  <a:close/>
                </a:path>
              </a:pathLst>
            </a:custGeom>
            <a:solidFill>
              <a:srgbClr val="AAD7D4">
                <a:alpha val="9804"/>
              </a:srgbClr>
            </a:solidFill>
          </p:spPr>
        </p:sp>
        <p:sp>
          <p:nvSpPr>
            <p:cNvPr name="TextBox 4" id="4"/>
            <p:cNvSpPr txBox="true"/>
            <p:nvPr/>
          </p:nvSpPr>
          <p:spPr>
            <a:xfrm>
              <a:off x="0" y="85725"/>
              <a:ext cx="5602881" cy="2967602"/>
            </a:xfrm>
            <a:prstGeom prst="rect">
              <a:avLst/>
            </a:prstGeom>
          </p:spPr>
          <p:txBody>
            <a:bodyPr anchor="ctr" rtlCol="false" tIns="50800" lIns="50800" bIns="50800" rIns="50800"/>
            <a:lstStyle/>
            <a:p>
              <a:pPr algn="ctr">
                <a:lnSpc>
                  <a:spcPts val="1925"/>
                </a:lnSpc>
              </a:pPr>
            </a:p>
          </p:txBody>
        </p:sp>
      </p:grpSp>
      <p:grpSp>
        <p:nvGrpSpPr>
          <p:cNvPr name="Group 5" id="5"/>
          <p:cNvGrpSpPr/>
          <p:nvPr/>
        </p:nvGrpSpPr>
        <p:grpSpPr>
          <a:xfrm rot="0">
            <a:off x="1326835" y="4417565"/>
            <a:ext cx="328249" cy="328249"/>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7" id="7"/>
            <p:cNvSpPr txBox="true"/>
            <p:nvPr/>
          </p:nvSpPr>
          <p:spPr>
            <a:xfrm>
              <a:off x="76200" y="161925"/>
              <a:ext cx="660400" cy="574675"/>
            </a:xfrm>
            <a:prstGeom prst="rect">
              <a:avLst/>
            </a:prstGeom>
          </p:spPr>
          <p:txBody>
            <a:bodyPr anchor="ctr" rtlCol="false" tIns="50800" lIns="50800" bIns="50800" rIns="50800"/>
            <a:lstStyle/>
            <a:p>
              <a:pPr algn="ctr">
                <a:lnSpc>
                  <a:spcPts val="1925"/>
                </a:lnSpc>
              </a:pPr>
            </a:p>
          </p:txBody>
        </p:sp>
      </p:grpSp>
      <p:sp>
        <p:nvSpPr>
          <p:cNvPr name="TextBox 8" id="8"/>
          <p:cNvSpPr txBox="true"/>
          <p:nvPr/>
        </p:nvSpPr>
        <p:spPr>
          <a:xfrm rot="0">
            <a:off x="1060034" y="3069414"/>
            <a:ext cx="9363670" cy="638175"/>
          </a:xfrm>
          <a:prstGeom prst="rect">
            <a:avLst/>
          </a:prstGeom>
        </p:spPr>
        <p:txBody>
          <a:bodyPr anchor="t" rtlCol="false" tIns="0" lIns="0" bIns="0" rIns="0">
            <a:spAutoFit/>
          </a:bodyPr>
          <a:lstStyle/>
          <a:p>
            <a:pPr algn="ctr">
              <a:lnSpc>
                <a:spcPts val="4799"/>
              </a:lnSpc>
              <a:spcBef>
                <a:spcPct val="0"/>
              </a:spcBef>
            </a:pPr>
            <a:r>
              <a:rPr lang="en-US" b="true" sz="3999">
                <a:solidFill>
                  <a:srgbClr val="000000"/>
                </a:solidFill>
                <a:latin typeface="Poppins Bold"/>
                <a:ea typeface="Poppins Bold"/>
                <a:cs typeface="Poppins Bold"/>
                <a:sym typeface="Poppins Bold"/>
              </a:rPr>
              <a:t>Bước 3</a:t>
            </a:r>
            <a:r>
              <a:rPr lang="en-US" sz="3999">
                <a:solidFill>
                  <a:srgbClr val="000000"/>
                </a:solidFill>
                <a:latin typeface="Poppins"/>
                <a:ea typeface="Poppins"/>
                <a:cs typeface="Poppins"/>
                <a:sym typeface="Poppins"/>
              </a:rPr>
              <a:t>: Đối với các hoạt động kế tiếp:</a:t>
            </a:r>
          </a:p>
        </p:txBody>
      </p:sp>
      <p:sp>
        <p:nvSpPr>
          <p:cNvPr name="TextBox 9" id="9"/>
          <p:cNvSpPr txBox="true"/>
          <p:nvPr/>
        </p:nvSpPr>
        <p:spPr>
          <a:xfrm rot="0">
            <a:off x="1028700" y="1152525"/>
            <a:ext cx="16230600" cy="1518285"/>
          </a:xfrm>
          <a:prstGeom prst="rect">
            <a:avLst/>
          </a:prstGeom>
        </p:spPr>
        <p:txBody>
          <a:bodyPr anchor="t" rtlCol="false" tIns="0" lIns="0" bIns="0" rIns="0">
            <a:spAutoFit/>
          </a:bodyPr>
          <a:lstStyle/>
          <a:p>
            <a:pPr algn="l">
              <a:lnSpc>
                <a:spcPts val="5820"/>
              </a:lnSpc>
            </a:pPr>
            <a:r>
              <a:rPr lang="en-US" sz="6000" b="true">
                <a:solidFill>
                  <a:srgbClr val="1C2120"/>
                </a:solidFill>
                <a:latin typeface="Roboto Slab Bold"/>
                <a:ea typeface="Roboto Slab Bold"/>
                <a:cs typeface="Roboto Slab Bold"/>
                <a:sym typeface="Roboto Slab Bold"/>
              </a:rPr>
              <a:t>Cách tính thời gian hoàn thành dự án sớm nhất</a:t>
            </a:r>
          </a:p>
        </p:txBody>
      </p:sp>
      <p:sp>
        <p:nvSpPr>
          <p:cNvPr name="TextBox 10" id="10"/>
          <p:cNvSpPr txBox="true"/>
          <p:nvPr/>
        </p:nvSpPr>
        <p:spPr>
          <a:xfrm rot="0">
            <a:off x="1968276" y="4107639"/>
            <a:ext cx="14488756" cy="1238250"/>
          </a:xfrm>
          <a:prstGeom prst="rect">
            <a:avLst/>
          </a:prstGeom>
        </p:spPr>
        <p:txBody>
          <a:bodyPr anchor="t" rtlCol="false" tIns="0" lIns="0" bIns="0" rIns="0">
            <a:spAutoFit/>
          </a:bodyPr>
          <a:lstStyle/>
          <a:p>
            <a:pPr algn="l">
              <a:lnSpc>
                <a:spcPts val="4799"/>
              </a:lnSpc>
              <a:spcBef>
                <a:spcPct val="0"/>
              </a:spcBef>
            </a:pPr>
            <a:r>
              <a:rPr lang="en-US" sz="3999">
                <a:solidFill>
                  <a:srgbClr val="000000"/>
                </a:solidFill>
                <a:latin typeface="Poppins"/>
                <a:ea typeface="Poppins"/>
                <a:cs typeface="Poppins"/>
                <a:sym typeface="Poppins"/>
              </a:rPr>
              <a:t>Nếu một hoạt động có nhiều tiền nhiệm, ES là giá trị EF lớn nhất trong các tiền nhiệm.</a:t>
            </a:r>
          </a:p>
        </p:txBody>
      </p:sp>
      <p:sp>
        <p:nvSpPr>
          <p:cNvPr name="TextBox 11" id="11"/>
          <p:cNvSpPr txBox="true"/>
          <p:nvPr/>
        </p:nvSpPr>
        <p:spPr>
          <a:xfrm rot="0">
            <a:off x="1968276" y="5745939"/>
            <a:ext cx="14488756" cy="1838325"/>
          </a:xfrm>
          <a:prstGeom prst="rect">
            <a:avLst/>
          </a:prstGeom>
        </p:spPr>
        <p:txBody>
          <a:bodyPr anchor="t" rtlCol="false" tIns="0" lIns="0" bIns="0" rIns="0">
            <a:spAutoFit/>
          </a:bodyPr>
          <a:lstStyle/>
          <a:p>
            <a:pPr algn="l">
              <a:lnSpc>
                <a:spcPts val="4799"/>
              </a:lnSpc>
              <a:spcBef>
                <a:spcPct val="0"/>
              </a:spcBef>
            </a:pPr>
            <a:r>
              <a:rPr lang="en-US" sz="3999">
                <a:solidFill>
                  <a:srgbClr val="000000"/>
                </a:solidFill>
                <a:latin typeface="Poppins"/>
                <a:ea typeface="Poppins"/>
                <a:cs typeface="Poppins"/>
                <a:sym typeface="Poppins"/>
              </a:rPr>
              <a:t>Nếu một hoạt động chỉ có một tiền nhiệm, thời gian bắt đầu sớm nhất (ES) bằng thời gian kết thúc sớm nhất (EF) của hoạt động trước đó. </a:t>
            </a:r>
          </a:p>
        </p:txBody>
      </p:sp>
      <p:grpSp>
        <p:nvGrpSpPr>
          <p:cNvPr name="Group 12" id="12"/>
          <p:cNvGrpSpPr/>
          <p:nvPr/>
        </p:nvGrpSpPr>
        <p:grpSpPr>
          <a:xfrm rot="0">
            <a:off x="1326835" y="6208199"/>
            <a:ext cx="328249" cy="328249"/>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4" id="14"/>
            <p:cNvSpPr txBox="true"/>
            <p:nvPr/>
          </p:nvSpPr>
          <p:spPr>
            <a:xfrm>
              <a:off x="76200" y="161925"/>
              <a:ext cx="660400" cy="574675"/>
            </a:xfrm>
            <a:prstGeom prst="rect">
              <a:avLst/>
            </a:prstGeom>
          </p:spPr>
          <p:txBody>
            <a:bodyPr anchor="ctr" rtlCol="false" tIns="50800" lIns="50800" bIns="50800" rIns="50800"/>
            <a:lstStyle/>
            <a:p>
              <a:pPr algn="ctr">
                <a:lnSpc>
                  <a:spcPts val="1925"/>
                </a:lnSpc>
              </a:pP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00451" y="566926"/>
            <a:ext cx="16737098" cy="9120992"/>
            <a:chOff x="0" y="0"/>
            <a:chExt cx="5602881" cy="3053327"/>
          </a:xfrm>
        </p:grpSpPr>
        <p:sp>
          <p:nvSpPr>
            <p:cNvPr name="Freeform 3" id="3"/>
            <p:cNvSpPr/>
            <p:nvPr/>
          </p:nvSpPr>
          <p:spPr>
            <a:xfrm flipH="false" flipV="false" rot="0">
              <a:off x="0" y="0"/>
              <a:ext cx="5602881" cy="3053327"/>
            </a:xfrm>
            <a:custGeom>
              <a:avLst/>
              <a:gdLst/>
              <a:ahLst/>
              <a:cxnLst/>
              <a:rect r="r" b="b" t="t" l="l"/>
              <a:pathLst>
                <a:path h="3053327" w="5602881">
                  <a:moveTo>
                    <a:pt x="23128" y="0"/>
                  </a:moveTo>
                  <a:lnTo>
                    <a:pt x="5579753" y="0"/>
                  </a:lnTo>
                  <a:cubicBezTo>
                    <a:pt x="5592526" y="0"/>
                    <a:pt x="5602881" y="10355"/>
                    <a:pt x="5602881" y="23128"/>
                  </a:cubicBezTo>
                  <a:lnTo>
                    <a:pt x="5602881" y="3030199"/>
                  </a:lnTo>
                  <a:cubicBezTo>
                    <a:pt x="5602881" y="3042972"/>
                    <a:pt x="5592526" y="3053327"/>
                    <a:pt x="5579753" y="3053327"/>
                  </a:cubicBezTo>
                  <a:lnTo>
                    <a:pt x="23128" y="3053327"/>
                  </a:lnTo>
                  <a:cubicBezTo>
                    <a:pt x="10355" y="3053327"/>
                    <a:pt x="0" y="3042972"/>
                    <a:pt x="0" y="3030199"/>
                  </a:cubicBezTo>
                  <a:lnTo>
                    <a:pt x="0" y="23128"/>
                  </a:lnTo>
                  <a:cubicBezTo>
                    <a:pt x="0" y="10355"/>
                    <a:pt x="10355" y="0"/>
                    <a:pt x="23128" y="0"/>
                  </a:cubicBezTo>
                  <a:close/>
                </a:path>
              </a:pathLst>
            </a:custGeom>
            <a:solidFill>
              <a:srgbClr val="AAD7D4">
                <a:alpha val="9804"/>
              </a:srgbClr>
            </a:solidFill>
          </p:spPr>
        </p:sp>
        <p:sp>
          <p:nvSpPr>
            <p:cNvPr name="TextBox 4" id="4"/>
            <p:cNvSpPr txBox="true"/>
            <p:nvPr/>
          </p:nvSpPr>
          <p:spPr>
            <a:xfrm>
              <a:off x="0" y="85725"/>
              <a:ext cx="5602881" cy="2967602"/>
            </a:xfrm>
            <a:prstGeom prst="rect">
              <a:avLst/>
            </a:prstGeom>
          </p:spPr>
          <p:txBody>
            <a:bodyPr anchor="ctr" rtlCol="false" tIns="50800" lIns="50800" bIns="50800" rIns="50800"/>
            <a:lstStyle/>
            <a:p>
              <a:pPr algn="ctr">
                <a:lnSpc>
                  <a:spcPts val="1925"/>
                </a:lnSpc>
              </a:pPr>
            </a:p>
          </p:txBody>
        </p:sp>
      </p:grpSp>
      <p:sp>
        <p:nvSpPr>
          <p:cNvPr name="TextBox 5" id="5"/>
          <p:cNvSpPr txBox="true"/>
          <p:nvPr/>
        </p:nvSpPr>
        <p:spPr>
          <a:xfrm rot="0">
            <a:off x="1028700" y="1152525"/>
            <a:ext cx="16230600" cy="1518285"/>
          </a:xfrm>
          <a:prstGeom prst="rect">
            <a:avLst/>
          </a:prstGeom>
        </p:spPr>
        <p:txBody>
          <a:bodyPr anchor="t" rtlCol="false" tIns="0" lIns="0" bIns="0" rIns="0">
            <a:spAutoFit/>
          </a:bodyPr>
          <a:lstStyle/>
          <a:p>
            <a:pPr algn="l">
              <a:lnSpc>
                <a:spcPts val="5820"/>
              </a:lnSpc>
            </a:pPr>
            <a:r>
              <a:rPr lang="en-US" sz="6000" b="true">
                <a:solidFill>
                  <a:srgbClr val="1C2120"/>
                </a:solidFill>
                <a:latin typeface="Roboto Slab Bold"/>
                <a:ea typeface="Roboto Slab Bold"/>
                <a:cs typeface="Roboto Slab Bold"/>
                <a:sym typeface="Roboto Slab Bold"/>
              </a:rPr>
              <a:t>Cách tính thời gian hoàn thành dự án sớm nhất</a:t>
            </a:r>
          </a:p>
        </p:txBody>
      </p:sp>
      <p:sp>
        <p:nvSpPr>
          <p:cNvPr name="Freeform 6" id="6"/>
          <p:cNvSpPr/>
          <p:nvPr/>
        </p:nvSpPr>
        <p:spPr>
          <a:xfrm flipH="false" flipV="false" rot="0">
            <a:off x="5220939" y="2670810"/>
            <a:ext cx="7698912" cy="6587490"/>
          </a:xfrm>
          <a:custGeom>
            <a:avLst/>
            <a:gdLst/>
            <a:ahLst/>
            <a:cxnLst/>
            <a:rect r="r" b="b" t="t" l="l"/>
            <a:pathLst>
              <a:path h="6587490" w="7698912">
                <a:moveTo>
                  <a:pt x="0" y="0"/>
                </a:moveTo>
                <a:lnTo>
                  <a:pt x="7698911" y="0"/>
                </a:lnTo>
                <a:lnTo>
                  <a:pt x="7698911" y="6587490"/>
                </a:lnTo>
                <a:lnTo>
                  <a:pt x="0" y="6587490"/>
                </a:lnTo>
                <a:lnTo>
                  <a:pt x="0" y="0"/>
                </a:lnTo>
                <a:close/>
              </a:path>
            </a:pathLst>
          </a:custGeom>
          <a:blipFill>
            <a:blip r:embed="rId2"/>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700451" y="566926"/>
            <a:ext cx="16737098" cy="9120992"/>
            <a:chOff x="0" y="0"/>
            <a:chExt cx="5602881" cy="3053327"/>
          </a:xfrm>
        </p:grpSpPr>
        <p:sp>
          <p:nvSpPr>
            <p:cNvPr name="Freeform 3" id="3"/>
            <p:cNvSpPr/>
            <p:nvPr/>
          </p:nvSpPr>
          <p:spPr>
            <a:xfrm flipH="false" flipV="false" rot="0">
              <a:off x="0" y="0"/>
              <a:ext cx="5602881" cy="3053327"/>
            </a:xfrm>
            <a:custGeom>
              <a:avLst/>
              <a:gdLst/>
              <a:ahLst/>
              <a:cxnLst/>
              <a:rect r="r" b="b" t="t" l="l"/>
              <a:pathLst>
                <a:path h="3053327" w="5602881">
                  <a:moveTo>
                    <a:pt x="23128" y="0"/>
                  </a:moveTo>
                  <a:lnTo>
                    <a:pt x="5579753" y="0"/>
                  </a:lnTo>
                  <a:cubicBezTo>
                    <a:pt x="5592526" y="0"/>
                    <a:pt x="5602881" y="10355"/>
                    <a:pt x="5602881" y="23128"/>
                  </a:cubicBezTo>
                  <a:lnTo>
                    <a:pt x="5602881" y="3030199"/>
                  </a:lnTo>
                  <a:cubicBezTo>
                    <a:pt x="5602881" y="3042972"/>
                    <a:pt x="5592526" y="3053327"/>
                    <a:pt x="5579753" y="3053327"/>
                  </a:cubicBezTo>
                  <a:lnTo>
                    <a:pt x="23128" y="3053327"/>
                  </a:lnTo>
                  <a:cubicBezTo>
                    <a:pt x="10355" y="3053327"/>
                    <a:pt x="0" y="3042972"/>
                    <a:pt x="0" y="3030199"/>
                  </a:cubicBezTo>
                  <a:lnTo>
                    <a:pt x="0" y="23128"/>
                  </a:lnTo>
                  <a:cubicBezTo>
                    <a:pt x="0" y="10355"/>
                    <a:pt x="10355" y="0"/>
                    <a:pt x="23128" y="0"/>
                  </a:cubicBezTo>
                  <a:close/>
                </a:path>
              </a:pathLst>
            </a:custGeom>
            <a:solidFill>
              <a:srgbClr val="AAD7D4">
                <a:alpha val="9804"/>
              </a:srgbClr>
            </a:solidFill>
          </p:spPr>
        </p:sp>
        <p:sp>
          <p:nvSpPr>
            <p:cNvPr name="TextBox 4" id="4"/>
            <p:cNvSpPr txBox="true"/>
            <p:nvPr/>
          </p:nvSpPr>
          <p:spPr>
            <a:xfrm>
              <a:off x="0" y="85725"/>
              <a:ext cx="5602881" cy="2967602"/>
            </a:xfrm>
            <a:prstGeom prst="rect">
              <a:avLst/>
            </a:prstGeom>
          </p:spPr>
          <p:txBody>
            <a:bodyPr anchor="ctr" rtlCol="false" tIns="50800" lIns="50800" bIns="50800" rIns="50800"/>
            <a:lstStyle/>
            <a:p>
              <a:pPr algn="ctr">
                <a:lnSpc>
                  <a:spcPts val="1925"/>
                </a:lnSpc>
              </a:pPr>
            </a:p>
          </p:txBody>
        </p:sp>
      </p:grpSp>
      <p:sp>
        <p:nvSpPr>
          <p:cNvPr name="TextBox 5" id="5"/>
          <p:cNvSpPr txBox="true"/>
          <p:nvPr/>
        </p:nvSpPr>
        <p:spPr>
          <a:xfrm rot="0">
            <a:off x="1028700" y="1152525"/>
            <a:ext cx="16230600" cy="1518285"/>
          </a:xfrm>
          <a:prstGeom prst="rect">
            <a:avLst/>
          </a:prstGeom>
        </p:spPr>
        <p:txBody>
          <a:bodyPr anchor="t" rtlCol="false" tIns="0" lIns="0" bIns="0" rIns="0">
            <a:spAutoFit/>
          </a:bodyPr>
          <a:lstStyle/>
          <a:p>
            <a:pPr algn="l">
              <a:lnSpc>
                <a:spcPts val="5820"/>
              </a:lnSpc>
            </a:pPr>
            <a:r>
              <a:rPr lang="en-US" sz="6000" b="true">
                <a:solidFill>
                  <a:srgbClr val="1C2120"/>
                </a:solidFill>
                <a:latin typeface="Roboto Slab Bold"/>
                <a:ea typeface="Roboto Slab Bold"/>
                <a:cs typeface="Roboto Slab Bold"/>
                <a:sym typeface="Roboto Slab Bold"/>
              </a:rPr>
              <a:t>Cách tính thời gian hoàn thành dự án muộn nhất</a:t>
            </a:r>
          </a:p>
        </p:txBody>
      </p:sp>
      <p:sp>
        <p:nvSpPr>
          <p:cNvPr name="TextBox 6" id="6"/>
          <p:cNvSpPr txBox="true"/>
          <p:nvPr/>
        </p:nvSpPr>
        <p:spPr>
          <a:xfrm rot="0">
            <a:off x="1060034" y="2999422"/>
            <a:ext cx="16199266" cy="2438400"/>
          </a:xfrm>
          <a:prstGeom prst="rect">
            <a:avLst/>
          </a:prstGeom>
        </p:spPr>
        <p:txBody>
          <a:bodyPr anchor="t" rtlCol="false" tIns="0" lIns="0" bIns="0" rIns="0">
            <a:spAutoFit/>
          </a:bodyPr>
          <a:lstStyle/>
          <a:p>
            <a:pPr algn="l">
              <a:lnSpc>
                <a:spcPts val="4799"/>
              </a:lnSpc>
              <a:spcBef>
                <a:spcPct val="0"/>
              </a:spcBef>
            </a:pPr>
            <a:r>
              <a:rPr lang="en-US" b="true" sz="3999">
                <a:solidFill>
                  <a:srgbClr val="000000"/>
                </a:solidFill>
                <a:latin typeface="Poppins Bold"/>
                <a:ea typeface="Poppins Bold"/>
                <a:cs typeface="Poppins Bold"/>
                <a:sym typeface="Poppins Bold"/>
              </a:rPr>
              <a:t>Bước 1</a:t>
            </a:r>
            <a:r>
              <a:rPr lang="en-US" sz="3999">
                <a:solidFill>
                  <a:srgbClr val="000000"/>
                </a:solidFill>
                <a:latin typeface="Poppins"/>
                <a:ea typeface="Poppins"/>
                <a:cs typeface="Poppins"/>
                <a:sym typeface="Poppins"/>
              </a:rPr>
              <a:t>: Bắt đầu từ hoạt động cuối cùng của dự án và tính toán ngược về hoạt động khởi đầu, gán thời gian kết thúc muộn nhất (LF) bằng thời gian kết thúc sớm nhất (EF) của nó (hoặc ngày kết thúc dự án nếu đã xác định).</a:t>
            </a:r>
          </a:p>
        </p:txBody>
      </p:sp>
      <p:sp>
        <p:nvSpPr>
          <p:cNvPr name="TextBox 7" id="7"/>
          <p:cNvSpPr txBox="true"/>
          <p:nvPr/>
        </p:nvSpPr>
        <p:spPr>
          <a:xfrm rot="0">
            <a:off x="1028700" y="6751138"/>
            <a:ext cx="16230600" cy="1238250"/>
          </a:xfrm>
          <a:prstGeom prst="rect">
            <a:avLst/>
          </a:prstGeom>
        </p:spPr>
        <p:txBody>
          <a:bodyPr anchor="t" rtlCol="false" tIns="0" lIns="0" bIns="0" rIns="0">
            <a:spAutoFit/>
          </a:bodyPr>
          <a:lstStyle/>
          <a:p>
            <a:pPr algn="l">
              <a:lnSpc>
                <a:spcPts val="4799"/>
              </a:lnSpc>
              <a:spcBef>
                <a:spcPct val="0"/>
              </a:spcBef>
            </a:pPr>
            <a:r>
              <a:rPr lang="en-US" b="true" sz="3999">
                <a:solidFill>
                  <a:srgbClr val="000000"/>
                </a:solidFill>
                <a:latin typeface="Poppins Bold"/>
                <a:ea typeface="Poppins Bold"/>
                <a:cs typeface="Poppins Bold"/>
                <a:sym typeface="Poppins Bold"/>
              </a:rPr>
              <a:t>Bước 2</a:t>
            </a:r>
            <a:r>
              <a:rPr lang="en-US" sz="3999">
                <a:solidFill>
                  <a:srgbClr val="000000"/>
                </a:solidFill>
                <a:latin typeface="Poppins"/>
                <a:ea typeface="Poppins"/>
                <a:cs typeface="Poppins"/>
                <a:sym typeface="Poppins"/>
              </a:rPr>
              <a:t>: Tính thời gian bắt đầu muộn nhất (LS) cho mỗi hoạt động:</a:t>
            </a:r>
          </a:p>
        </p:txBody>
      </p:sp>
      <p:sp>
        <p:nvSpPr>
          <p:cNvPr name="TextBox 8" id="8"/>
          <p:cNvSpPr txBox="true"/>
          <p:nvPr/>
        </p:nvSpPr>
        <p:spPr>
          <a:xfrm rot="0">
            <a:off x="8328720" y="5761672"/>
            <a:ext cx="1630561" cy="638175"/>
          </a:xfrm>
          <a:prstGeom prst="rect">
            <a:avLst/>
          </a:prstGeom>
        </p:spPr>
        <p:txBody>
          <a:bodyPr anchor="t" rtlCol="false" tIns="0" lIns="0" bIns="0" rIns="0">
            <a:spAutoFit/>
          </a:bodyPr>
          <a:lstStyle/>
          <a:p>
            <a:pPr algn="ctr">
              <a:lnSpc>
                <a:spcPts val="4799"/>
              </a:lnSpc>
              <a:spcBef>
                <a:spcPct val="0"/>
              </a:spcBef>
            </a:pPr>
            <a:r>
              <a:rPr lang="en-US" sz="3999">
                <a:solidFill>
                  <a:srgbClr val="000000"/>
                </a:solidFill>
                <a:latin typeface="Poppins"/>
                <a:ea typeface="Poppins"/>
                <a:cs typeface="Poppins"/>
                <a:sym typeface="Poppins"/>
              </a:rPr>
              <a:t>LF = EF</a:t>
            </a:r>
          </a:p>
        </p:txBody>
      </p:sp>
      <p:sp>
        <p:nvSpPr>
          <p:cNvPr name="TextBox 9" id="9"/>
          <p:cNvSpPr txBox="true"/>
          <p:nvPr/>
        </p:nvSpPr>
        <p:spPr>
          <a:xfrm rot="0">
            <a:off x="5650825" y="8094163"/>
            <a:ext cx="6986350" cy="638175"/>
          </a:xfrm>
          <a:prstGeom prst="rect">
            <a:avLst/>
          </a:prstGeom>
        </p:spPr>
        <p:txBody>
          <a:bodyPr anchor="t" rtlCol="false" tIns="0" lIns="0" bIns="0" rIns="0">
            <a:spAutoFit/>
          </a:bodyPr>
          <a:lstStyle/>
          <a:p>
            <a:pPr algn="ctr">
              <a:lnSpc>
                <a:spcPts val="4799"/>
              </a:lnSpc>
              <a:spcBef>
                <a:spcPct val="0"/>
              </a:spcBef>
            </a:pPr>
            <a:r>
              <a:rPr lang="en-US" sz="3999">
                <a:solidFill>
                  <a:srgbClr val="000000"/>
                </a:solidFill>
                <a:latin typeface="Poppins"/>
                <a:ea typeface="Poppins"/>
                <a:cs typeface="Poppins"/>
                <a:sym typeface="Poppins"/>
              </a:rPr>
              <a:t>LS = LF − Thời gian thực hiện</a:t>
            </a:r>
          </a:p>
        </p:txBody>
      </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700451" y="566926"/>
            <a:ext cx="16737098" cy="9120992"/>
            <a:chOff x="0" y="0"/>
            <a:chExt cx="5602881" cy="3053327"/>
          </a:xfrm>
        </p:grpSpPr>
        <p:sp>
          <p:nvSpPr>
            <p:cNvPr name="Freeform 3" id="3"/>
            <p:cNvSpPr/>
            <p:nvPr/>
          </p:nvSpPr>
          <p:spPr>
            <a:xfrm flipH="false" flipV="false" rot="0">
              <a:off x="0" y="0"/>
              <a:ext cx="5602881" cy="3053327"/>
            </a:xfrm>
            <a:custGeom>
              <a:avLst/>
              <a:gdLst/>
              <a:ahLst/>
              <a:cxnLst/>
              <a:rect r="r" b="b" t="t" l="l"/>
              <a:pathLst>
                <a:path h="3053327" w="5602881">
                  <a:moveTo>
                    <a:pt x="23128" y="0"/>
                  </a:moveTo>
                  <a:lnTo>
                    <a:pt x="5579753" y="0"/>
                  </a:lnTo>
                  <a:cubicBezTo>
                    <a:pt x="5592526" y="0"/>
                    <a:pt x="5602881" y="10355"/>
                    <a:pt x="5602881" y="23128"/>
                  </a:cubicBezTo>
                  <a:lnTo>
                    <a:pt x="5602881" y="3030199"/>
                  </a:lnTo>
                  <a:cubicBezTo>
                    <a:pt x="5602881" y="3042972"/>
                    <a:pt x="5592526" y="3053327"/>
                    <a:pt x="5579753" y="3053327"/>
                  </a:cubicBezTo>
                  <a:lnTo>
                    <a:pt x="23128" y="3053327"/>
                  </a:lnTo>
                  <a:cubicBezTo>
                    <a:pt x="10355" y="3053327"/>
                    <a:pt x="0" y="3042972"/>
                    <a:pt x="0" y="3030199"/>
                  </a:cubicBezTo>
                  <a:lnTo>
                    <a:pt x="0" y="23128"/>
                  </a:lnTo>
                  <a:cubicBezTo>
                    <a:pt x="0" y="10355"/>
                    <a:pt x="10355" y="0"/>
                    <a:pt x="23128" y="0"/>
                  </a:cubicBezTo>
                  <a:close/>
                </a:path>
              </a:pathLst>
            </a:custGeom>
            <a:solidFill>
              <a:srgbClr val="AAD7D4">
                <a:alpha val="9804"/>
              </a:srgbClr>
            </a:solidFill>
          </p:spPr>
        </p:sp>
        <p:sp>
          <p:nvSpPr>
            <p:cNvPr name="TextBox 4" id="4"/>
            <p:cNvSpPr txBox="true"/>
            <p:nvPr/>
          </p:nvSpPr>
          <p:spPr>
            <a:xfrm>
              <a:off x="0" y="85725"/>
              <a:ext cx="5602881" cy="2967602"/>
            </a:xfrm>
            <a:prstGeom prst="rect">
              <a:avLst/>
            </a:prstGeom>
          </p:spPr>
          <p:txBody>
            <a:bodyPr anchor="ctr" rtlCol="false" tIns="50800" lIns="50800" bIns="50800" rIns="50800"/>
            <a:lstStyle/>
            <a:p>
              <a:pPr algn="ctr">
                <a:lnSpc>
                  <a:spcPts val="1925"/>
                </a:lnSpc>
              </a:pPr>
            </a:p>
          </p:txBody>
        </p:sp>
      </p:grpSp>
      <p:sp>
        <p:nvSpPr>
          <p:cNvPr name="TextBox 5" id="5"/>
          <p:cNvSpPr txBox="true"/>
          <p:nvPr/>
        </p:nvSpPr>
        <p:spPr>
          <a:xfrm rot="0">
            <a:off x="1028700" y="1152525"/>
            <a:ext cx="16230600" cy="1518285"/>
          </a:xfrm>
          <a:prstGeom prst="rect">
            <a:avLst/>
          </a:prstGeom>
        </p:spPr>
        <p:txBody>
          <a:bodyPr anchor="t" rtlCol="false" tIns="0" lIns="0" bIns="0" rIns="0">
            <a:spAutoFit/>
          </a:bodyPr>
          <a:lstStyle/>
          <a:p>
            <a:pPr algn="l">
              <a:lnSpc>
                <a:spcPts val="5820"/>
              </a:lnSpc>
            </a:pPr>
            <a:r>
              <a:rPr lang="en-US" sz="6000" b="true">
                <a:solidFill>
                  <a:srgbClr val="1C2120"/>
                </a:solidFill>
                <a:latin typeface="Roboto Slab Bold"/>
                <a:ea typeface="Roboto Slab Bold"/>
                <a:cs typeface="Roboto Slab Bold"/>
                <a:sym typeface="Roboto Slab Bold"/>
              </a:rPr>
              <a:t>Cách tính thời gian hoàn thành dự án muộn nhất</a:t>
            </a:r>
          </a:p>
        </p:txBody>
      </p:sp>
      <p:sp>
        <p:nvSpPr>
          <p:cNvPr name="TextBox 6" id="6"/>
          <p:cNvSpPr txBox="true"/>
          <p:nvPr/>
        </p:nvSpPr>
        <p:spPr>
          <a:xfrm rot="0">
            <a:off x="1028700" y="3072272"/>
            <a:ext cx="13927405" cy="638175"/>
          </a:xfrm>
          <a:prstGeom prst="rect">
            <a:avLst/>
          </a:prstGeom>
        </p:spPr>
        <p:txBody>
          <a:bodyPr anchor="t" rtlCol="false" tIns="0" lIns="0" bIns="0" rIns="0">
            <a:spAutoFit/>
          </a:bodyPr>
          <a:lstStyle/>
          <a:p>
            <a:pPr algn="l">
              <a:lnSpc>
                <a:spcPts val="4799"/>
              </a:lnSpc>
              <a:spcBef>
                <a:spcPct val="0"/>
              </a:spcBef>
            </a:pPr>
            <a:r>
              <a:rPr lang="en-US" b="true" sz="3999">
                <a:solidFill>
                  <a:srgbClr val="1C2120"/>
                </a:solidFill>
                <a:latin typeface="Poppins Bold"/>
                <a:ea typeface="Poppins Bold"/>
                <a:cs typeface="Poppins Bold"/>
                <a:sym typeface="Poppins Bold"/>
              </a:rPr>
              <a:t>Bước 3</a:t>
            </a:r>
            <a:r>
              <a:rPr lang="en-US" sz="3999">
                <a:solidFill>
                  <a:srgbClr val="1C2120"/>
                </a:solidFill>
                <a:latin typeface="Poppins"/>
                <a:ea typeface="Poppins"/>
                <a:cs typeface="Poppins"/>
                <a:sym typeface="Poppins"/>
              </a:rPr>
              <a:t>: Đối với các hoạt động tiền nhiệm </a:t>
            </a:r>
          </a:p>
        </p:txBody>
      </p:sp>
      <p:sp>
        <p:nvSpPr>
          <p:cNvPr name="TextBox 7" id="7"/>
          <p:cNvSpPr txBox="true"/>
          <p:nvPr/>
        </p:nvSpPr>
        <p:spPr>
          <a:xfrm rot="0">
            <a:off x="1751451" y="6538912"/>
            <a:ext cx="15507849" cy="1238250"/>
          </a:xfrm>
          <a:prstGeom prst="rect">
            <a:avLst/>
          </a:prstGeom>
        </p:spPr>
        <p:txBody>
          <a:bodyPr anchor="t" rtlCol="false" tIns="0" lIns="0" bIns="0" rIns="0">
            <a:spAutoFit/>
          </a:bodyPr>
          <a:lstStyle/>
          <a:p>
            <a:pPr algn="l">
              <a:lnSpc>
                <a:spcPts val="4799"/>
              </a:lnSpc>
              <a:spcBef>
                <a:spcPct val="0"/>
              </a:spcBef>
            </a:pPr>
            <a:r>
              <a:rPr lang="en-US" sz="3999">
                <a:solidFill>
                  <a:srgbClr val="1C2120"/>
                </a:solidFill>
                <a:latin typeface="Poppins"/>
                <a:ea typeface="Poppins"/>
                <a:cs typeface="Poppins"/>
                <a:sym typeface="Poppins"/>
              </a:rPr>
              <a:t>Nếu một hoạt động có nhiều kế nhiệm, LF là giá trị LS nhỏ nhất trong các kế nhiệm.</a:t>
            </a:r>
          </a:p>
        </p:txBody>
      </p:sp>
      <p:sp>
        <p:nvSpPr>
          <p:cNvPr name="TextBox 8" id="8"/>
          <p:cNvSpPr txBox="true"/>
          <p:nvPr/>
        </p:nvSpPr>
        <p:spPr>
          <a:xfrm rot="0">
            <a:off x="1751451" y="4189210"/>
            <a:ext cx="15507849" cy="1838325"/>
          </a:xfrm>
          <a:prstGeom prst="rect">
            <a:avLst/>
          </a:prstGeom>
        </p:spPr>
        <p:txBody>
          <a:bodyPr anchor="t" rtlCol="false" tIns="0" lIns="0" bIns="0" rIns="0">
            <a:spAutoFit/>
          </a:bodyPr>
          <a:lstStyle/>
          <a:p>
            <a:pPr algn="l">
              <a:lnSpc>
                <a:spcPts val="4799"/>
              </a:lnSpc>
              <a:spcBef>
                <a:spcPct val="0"/>
              </a:spcBef>
            </a:pPr>
            <a:r>
              <a:rPr lang="en-US" sz="3999">
                <a:solidFill>
                  <a:srgbClr val="1C2120"/>
                </a:solidFill>
                <a:latin typeface="Poppins"/>
                <a:ea typeface="Poppins"/>
                <a:cs typeface="Poppins"/>
                <a:sym typeface="Poppins"/>
              </a:rPr>
              <a:t>Nếu một hoạt động chỉ có một kế nhiệm, thời gian kết thúc muộn nhất (LF) bằng thời gian bắt đầu muộn nhất (LS) của hoạt động kế tiếp. </a:t>
            </a:r>
          </a:p>
        </p:txBody>
      </p:sp>
      <p:grpSp>
        <p:nvGrpSpPr>
          <p:cNvPr name="Group 9" id="9"/>
          <p:cNvGrpSpPr/>
          <p:nvPr/>
        </p:nvGrpSpPr>
        <p:grpSpPr>
          <a:xfrm rot="0">
            <a:off x="1230468" y="4799173"/>
            <a:ext cx="328249" cy="32824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1" id="11"/>
            <p:cNvSpPr txBox="true"/>
            <p:nvPr/>
          </p:nvSpPr>
          <p:spPr>
            <a:xfrm>
              <a:off x="76200" y="161925"/>
              <a:ext cx="660400" cy="574675"/>
            </a:xfrm>
            <a:prstGeom prst="rect">
              <a:avLst/>
            </a:prstGeom>
          </p:spPr>
          <p:txBody>
            <a:bodyPr anchor="ctr" rtlCol="false" tIns="50800" lIns="50800" bIns="50800" rIns="50800"/>
            <a:lstStyle/>
            <a:p>
              <a:pPr algn="ctr">
                <a:lnSpc>
                  <a:spcPts val="1925"/>
                </a:lnSpc>
              </a:pPr>
            </a:p>
          </p:txBody>
        </p:sp>
      </p:grpSp>
      <p:grpSp>
        <p:nvGrpSpPr>
          <p:cNvPr name="Group 12" id="12"/>
          <p:cNvGrpSpPr/>
          <p:nvPr/>
        </p:nvGrpSpPr>
        <p:grpSpPr>
          <a:xfrm rot="0">
            <a:off x="1230468" y="6848838"/>
            <a:ext cx="328249" cy="328249"/>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14" id="14"/>
            <p:cNvSpPr txBox="true"/>
            <p:nvPr/>
          </p:nvSpPr>
          <p:spPr>
            <a:xfrm>
              <a:off x="76200" y="161925"/>
              <a:ext cx="660400" cy="574675"/>
            </a:xfrm>
            <a:prstGeom prst="rect">
              <a:avLst/>
            </a:prstGeom>
          </p:spPr>
          <p:txBody>
            <a:bodyPr anchor="ctr" rtlCol="false" tIns="50800" lIns="50800" bIns="50800" rIns="50800"/>
            <a:lstStyle/>
            <a:p>
              <a:pPr algn="ctr">
                <a:lnSpc>
                  <a:spcPts val="1925"/>
                </a:lnSpc>
              </a:pP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00451" y="566926"/>
            <a:ext cx="16737098" cy="9120992"/>
            <a:chOff x="0" y="0"/>
            <a:chExt cx="5602881" cy="3053327"/>
          </a:xfrm>
        </p:grpSpPr>
        <p:sp>
          <p:nvSpPr>
            <p:cNvPr name="Freeform 3" id="3"/>
            <p:cNvSpPr/>
            <p:nvPr/>
          </p:nvSpPr>
          <p:spPr>
            <a:xfrm flipH="false" flipV="false" rot="0">
              <a:off x="0" y="0"/>
              <a:ext cx="5602881" cy="3053327"/>
            </a:xfrm>
            <a:custGeom>
              <a:avLst/>
              <a:gdLst/>
              <a:ahLst/>
              <a:cxnLst/>
              <a:rect r="r" b="b" t="t" l="l"/>
              <a:pathLst>
                <a:path h="3053327" w="5602881">
                  <a:moveTo>
                    <a:pt x="23128" y="0"/>
                  </a:moveTo>
                  <a:lnTo>
                    <a:pt x="5579753" y="0"/>
                  </a:lnTo>
                  <a:cubicBezTo>
                    <a:pt x="5592526" y="0"/>
                    <a:pt x="5602881" y="10355"/>
                    <a:pt x="5602881" y="23128"/>
                  </a:cubicBezTo>
                  <a:lnTo>
                    <a:pt x="5602881" y="3030199"/>
                  </a:lnTo>
                  <a:cubicBezTo>
                    <a:pt x="5602881" y="3042972"/>
                    <a:pt x="5592526" y="3053327"/>
                    <a:pt x="5579753" y="3053327"/>
                  </a:cubicBezTo>
                  <a:lnTo>
                    <a:pt x="23128" y="3053327"/>
                  </a:lnTo>
                  <a:cubicBezTo>
                    <a:pt x="10355" y="3053327"/>
                    <a:pt x="0" y="3042972"/>
                    <a:pt x="0" y="3030199"/>
                  </a:cubicBezTo>
                  <a:lnTo>
                    <a:pt x="0" y="23128"/>
                  </a:lnTo>
                  <a:cubicBezTo>
                    <a:pt x="0" y="10355"/>
                    <a:pt x="10355" y="0"/>
                    <a:pt x="23128" y="0"/>
                  </a:cubicBezTo>
                  <a:close/>
                </a:path>
              </a:pathLst>
            </a:custGeom>
            <a:solidFill>
              <a:srgbClr val="AAD7D4">
                <a:alpha val="9804"/>
              </a:srgbClr>
            </a:solidFill>
          </p:spPr>
        </p:sp>
        <p:sp>
          <p:nvSpPr>
            <p:cNvPr name="TextBox 4" id="4"/>
            <p:cNvSpPr txBox="true"/>
            <p:nvPr/>
          </p:nvSpPr>
          <p:spPr>
            <a:xfrm>
              <a:off x="0" y="85725"/>
              <a:ext cx="5602881" cy="2967602"/>
            </a:xfrm>
            <a:prstGeom prst="rect">
              <a:avLst/>
            </a:prstGeom>
          </p:spPr>
          <p:txBody>
            <a:bodyPr anchor="ctr" rtlCol="false" tIns="50800" lIns="50800" bIns="50800" rIns="50800"/>
            <a:lstStyle/>
            <a:p>
              <a:pPr algn="ctr">
                <a:lnSpc>
                  <a:spcPts val="1925"/>
                </a:lnSpc>
              </a:pPr>
            </a:p>
          </p:txBody>
        </p:sp>
      </p:grpSp>
      <p:sp>
        <p:nvSpPr>
          <p:cNvPr name="Freeform 5" id="5"/>
          <p:cNvSpPr/>
          <p:nvPr/>
        </p:nvSpPr>
        <p:spPr>
          <a:xfrm flipH="false" flipV="false" rot="0">
            <a:off x="6185804" y="3025589"/>
            <a:ext cx="5916392" cy="5874057"/>
          </a:xfrm>
          <a:custGeom>
            <a:avLst/>
            <a:gdLst/>
            <a:ahLst/>
            <a:cxnLst/>
            <a:rect r="r" b="b" t="t" l="l"/>
            <a:pathLst>
              <a:path h="5874057" w="5916392">
                <a:moveTo>
                  <a:pt x="0" y="0"/>
                </a:moveTo>
                <a:lnTo>
                  <a:pt x="5916392" y="0"/>
                </a:lnTo>
                <a:lnTo>
                  <a:pt x="5916392" y="5874057"/>
                </a:lnTo>
                <a:lnTo>
                  <a:pt x="0" y="5874057"/>
                </a:lnTo>
                <a:lnTo>
                  <a:pt x="0" y="0"/>
                </a:lnTo>
                <a:close/>
              </a:path>
            </a:pathLst>
          </a:custGeom>
          <a:blipFill>
            <a:blip r:embed="rId2"/>
            <a:stretch>
              <a:fillRect l="0" t="0" r="0" b="0"/>
            </a:stretch>
          </a:blipFill>
        </p:spPr>
      </p:sp>
      <p:sp>
        <p:nvSpPr>
          <p:cNvPr name="TextBox 6" id="6"/>
          <p:cNvSpPr txBox="true"/>
          <p:nvPr/>
        </p:nvSpPr>
        <p:spPr>
          <a:xfrm rot="0">
            <a:off x="1028700" y="1152525"/>
            <a:ext cx="16230600" cy="1518285"/>
          </a:xfrm>
          <a:prstGeom prst="rect">
            <a:avLst/>
          </a:prstGeom>
        </p:spPr>
        <p:txBody>
          <a:bodyPr anchor="t" rtlCol="false" tIns="0" lIns="0" bIns="0" rIns="0">
            <a:spAutoFit/>
          </a:bodyPr>
          <a:lstStyle/>
          <a:p>
            <a:pPr algn="l">
              <a:lnSpc>
                <a:spcPts val="5820"/>
              </a:lnSpc>
            </a:pPr>
            <a:r>
              <a:rPr lang="en-US" sz="6000" b="true">
                <a:solidFill>
                  <a:srgbClr val="1C2120"/>
                </a:solidFill>
                <a:latin typeface="Roboto Slab Bold"/>
                <a:ea typeface="Roboto Slab Bold"/>
                <a:cs typeface="Roboto Slab Bold"/>
                <a:sym typeface="Roboto Slab Bold"/>
              </a:rPr>
              <a:t>Cách tính thời gian hoàn thành dự án muộn nhất</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549240" y="671444"/>
            <a:ext cx="9189521" cy="819277"/>
          </a:xfrm>
          <a:prstGeom prst="rect">
            <a:avLst/>
          </a:prstGeom>
        </p:spPr>
        <p:txBody>
          <a:bodyPr anchor="t" rtlCol="false" tIns="0" lIns="0" bIns="0" rIns="0">
            <a:spAutoFit/>
          </a:bodyPr>
          <a:lstStyle/>
          <a:p>
            <a:pPr algn="l">
              <a:lnSpc>
                <a:spcPts val="6013"/>
              </a:lnSpc>
            </a:pPr>
            <a:r>
              <a:rPr lang="en-US" sz="6199" b="true">
                <a:solidFill>
                  <a:srgbClr val="000000"/>
                </a:solidFill>
                <a:latin typeface="Roboto Slab Bold"/>
                <a:ea typeface="Roboto Slab Bold"/>
                <a:cs typeface="Roboto Slab Bold"/>
                <a:sym typeface="Roboto Slab Bold"/>
              </a:rPr>
              <a:t> ƯU ĐIỂM CỦA PDM</a:t>
            </a:r>
          </a:p>
        </p:txBody>
      </p:sp>
      <p:sp>
        <p:nvSpPr>
          <p:cNvPr name="AutoShape 3" id="3"/>
          <p:cNvSpPr/>
          <p:nvPr/>
        </p:nvSpPr>
        <p:spPr>
          <a:xfrm>
            <a:off x="3370291" y="1490721"/>
            <a:ext cx="11547417" cy="19050"/>
          </a:xfrm>
          <a:prstGeom prst="line">
            <a:avLst/>
          </a:prstGeom>
          <a:ln cap="flat" w="95250">
            <a:solidFill>
              <a:srgbClr val="000000"/>
            </a:solidFill>
            <a:prstDash val="solid"/>
            <a:headEnd type="none" len="sm" w="sm"/>
            <a:tailEnd type="none" len="sm" w="sm"/>
          </a:ln>
        </p:spPr>
      </p:sp>
      <p:sp>
        <p:nvSpPr>
          <p:cNvPr name="TextBox 4" id="4"/>
          <p:cNvSpPr txBox="true"/>
          <p:nvPr/>
        </p:nvSpPr>
        <p:spPr>
          <a:xfrm rot="0">
            <a:off x="1028700" y="1887486"/>
            <a:ext cx="15788343" cy="8043828"/>
          </a:xfrm>
          <a:prstGeom prst="rect">
            <a:avLst/>
          </a:prstGeom>
        </p:spPr>
        <p:txBody>
          <a:bodyPr anchor="t" rtlCol="false" tIns="0" lIns="0" bIns="0" rIns="0">
            <a:spAutoFit/>
          </a:bodyPr>
          <a:lstStyle/>
          <a:p>
            <a:pPr algn="just" marL="702578" indent="-351289" lvl="1">
              <a:lnSpc>
                <a:spcPts val="4555"/>
              </a:lnSpc>
              <a:buFont typeface="Arial"/>
              <a:buChar char="•"/>
            </a:pPr>
            <a:r>
              <a:rPr lang="en-US" sz="3254">
                <a:solidFill>
                  <a:srgbClr val="000000"/>
                </a:solidFill>
                <a:latin typeface="Poppins"/>
                <a:ea typeface="Poppins"/>
                <a:cs typeface="Poppins"/>
                <a:sym typeface="Poppins"/>
              </a:rPr>
              <a:t>Linh hoạt trong biểu diễn mối quan hệ: PDM cho phép biểu diễn 4 loại mối quan hệ (FS, SS, FF, SF), mang lại tính linh hoạt cao hơn so với các phương pháp khác như AOA (Activity-On-Arrow).</a:t>
            </a:r>
          </a:p>
          <a:p>
            <a:pPr algn="just" marL="702578" indent="-351289" lvl="1">
              <a:lnSpc>
                <a:spcPts val="4555"/>
              </a:lnSpc>
              <a:buFont typeface="Arial"/>
              <a:buChar char="•"/>
            </a:pPr>
            <a:r>
              <a:rPr lang="en-US" sz="3254">
                <a:solidFill>
                  <a:srgbClr val="000000"/>
                </a:solidFill>
                <a:latin typeface="Poppins"/>
                <a:ea typeface="Poppins"/>
                <a:cs typeface="Poppins"/>
                <a:sym typeface="Poppins"/>
              </a:rPr>
              <a:t>Dễ hiểu và dễ sử dụng: Cấu trúc sơ đồ trực quan, dễ hiểu ngay cả với người không chuyên.</a:t>
            </a:r>
          </a:p>
          <a:p>
            <a:pPr algn="just" marL="702578" indent="-351289" lvl="1">
              <a:lnSpc>
                <a:spcPts val="4555"/>
              </a:lnSpc>
              <a:buFont typeface="Arial"/>
              <a:buChar char="•"/>
            </a:pPr>
            <a:r>
              <a:rPr lang="en-US" sz="3254">
                <a:solidFill>
                  <a:srgbClr val="000000"/>
                </a:solidFill>
                <a:latin typeface="Poppins"/>
                <a:ea typeface="Poppins"/>
                <a:cs typeface="Poppins"/>
                <a:sym typeface="Poppins"/>
              </a:rPr>
              <a:t>Dễ cập nhật và điều chỉnh: Việc thêm/bớt công việc không đòi hỏi phải vẽ lại toàn bộ sơ đồ.</a:t>
            </a:r>
          </a:p>
          <a:p>
            <a:pPr algn="just" marL="702578" indent="-351289" lvl="1">
              <a:lnSpc>
                <a:spcPts val="4555"/>
              </a:lnSpc>
              <a:buFont typeface="Arial"/>
              <a:buChar char="•"/>
            </a:pPr>
            <a:r>
              <a:rPr lang="en-US" sz="3254">
                <a:solidFill>
                  <a:srgbClr val="000000"/>
                </a:solidFill>
                <a:latin typeface="Poppins"/>
                <a:ea typeface="Poppins"/>
                <a:cs typeface="Poppins"/>
                <a:sym typeface="Poppins"/>
              </a:rPr>
              <a:t>Biểu diễn chi tiết: Có thể biểu diễn nhiều thông tin trên mỗi nút (ES, EF, LS, LF, Float...).</a:t>
            </a:r>
          </a:p>
          <a:p>
            <a:pPr algn="just" marL="702578" indent="-351289" lvl="1">
              <a:lnSpc>
                <a:spcPts val="4555"/>
              </a:lnSpc>
              <a:buFont typeface="Arial"/>
              <a:buChar char="•"/>
            </a:pPr>
            <a:r>
              <a:rPr lang="en-US" sz="3254">
                <a:solidFill>
                  <a:srgbClr val="000000"/>
                </a:solidFill>
                <a:latin typeface="Poppins"/>
                <a:ea typeface="Poppins"/>
                <a:cs typeface="Poppins"/>
                <a:sym typeface="Poppins"/>
              </a:rPr>
              <a:t>Xác định đường găng chính xác: Giúp xác định rõ ràng các công việc tới hạn và tập trung nguồn lực.</a:t>
            </a:r>
          </a:p>
          <a:p>
            <a:pPr algn="just" marL="702578" indent="-351289" lvl="1">
              <a:lnSpc>
                <a:spcPts val="4555"/>
              </a:lnSpc>
              <a:buFont typeface="Arial"/>
              <a:buChar char="•"/>
            </a:pPr>
            <a:r>
              <a:rPr lang="en-US" sz="3254">
                <a:solidFill>
                  <a:srgbClr val="000000"/>
                </a:solidFill>
                <a:latin typeface="Poppins"/>
                <a:ea typeface="Poppins"/>
                <a:cs typeface="Poppins"/>
                <a:sym typeface="Poppins"/>
              </a:rPr>
              <a:t>Phổ biến trong phần mềm quản lý dự án: Được hỗ trợ bởi hầu hết các phần mềm quản lý dự án hiện đại (MS Project, Primavera...).</a:t>
            </a:r>
          </a:p>
          <a:p>
            <a:pPr algn="just">
              <a:lnSpc>
                <a:spcPts val="4555"/>
              </a:lnSpc>
            </a:pP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3880268" y="671444"/>
            <a:ext cx="10085207" cy="819277"/>
          </a:xfrm>
          <a:prstGeom prst="rect">
            <a:avLst/>
          </a:prstGeom>
        </p:spPr>
        <p:txBody>
          <a:bodyPr anchor="t" rtlCol="false" tIns="0" lIns="0" bIns="0" rIns="0">
            <a:spAutoFit/>
          </a:bodyPr>
          <a:lstStyle/>
          <a:p>
            <a:pPr algn="l">
              <a:lnSpc>
                <a:spcPts val="6013"/>
              </a:lnSpc>
            </a:pPr>
            <a:r>
              <a:rPr lang="en-US" sz="6199" b="true">
                <a:solidFill>
                  <a:srgbClr val="000000"/>
                </a:solidFill>
                <a:latin typeface="Roboto Slab Bold"/>
                <a:ea typeface="Roboto Slab Bold"/>
                <a:cs typeface="Roboto Slab Bold"/>
                <a:sym typeface="Roboto Slab Bold"/>
              </a:rPr>
              <a:t> KHUYẾT ĐIỂM CỦA PDM</a:t>
            </a:r>
          </a:p>
        </p:txBody>
      </p:sp>
      <p:sp>
        <p:nvSpPr>
          <p:cNvPr name="AutoShape 3" id="3"/>
          <p:cNvSpPr/>
          <p:nvPr/>
        </p:nvSpPr>
        <p:spPr>
          <a:xfrm>
            <a:off x="3370291" y="1490721"/>
            <a:ext cx="11547417" cy="19050"/>
          </a:xfrm>
          <a:prstGeom prst="line">
            <a:avLst/>
          </a:prstGeom>
          <a:ln cap="flat" w="95250">
            <a:solidFill>
              <a:srgbClr val="000000"/>
            </a:solidFill>
            <a:prstDash val="solid"/>
            <a:headEnd type="none" len="sm" w="sm"/>
            <a:tailEnd type="none" len="sm" w="sm"/>
          </a:ln>
        </p:spPr>
      </p:sp>
      <p:sp>
        <p:nvSpPr>
          <p:cNvPr name="TextBox 4" id="4"/>
          <p:cNvSpPr txBox="true"/>
          <p:nvPr/>
        </p:nvSpPr>
        <p:spPr>
          <a:xfrm rot="0">
            <a:off x="1249829" y="1951463"/>
            <a:ext cx="15788343" cy="8043828"/>
          </a:xfrm>
          <a:prstGeom prst="rect">
            <a:avLst/>
          </a:prstGeom>
        </p:spPr>
        <p:txBody>
          <a:bodyPr anchor="t" rtlCol="false" tIns="0" lIns="0" bIns="0" rIns="0">
            <a:spAutoFit/>
          </a:bodyPr>
          <a:lstStyle/>
          <a:p>
            <a:pPr algn="just" marL="702578" indent="-351289" lvl="1">
              <a:lnSpc>
                <a:spcPts val="4555"/>
              </a:lnSpc>
              <a:buFont typeface="Arial"/>
              <a:buChar char="•"/>
            </a:pPr>
            <a:r>
              <a:rPr lang="en-US" sz="3254">
                <a:solidFill>
                  <a:srgbClr val="000000"/>
                </a:solidFill>
                <a:latin typeface="Poppins"/>
                <a:ea typeface="Poppins"/>
                <a:cs typeface="Poppins"/>
                <a:sym typeface="Poppins"/>
              </a:rPr>
              <a:t>Phức tạp khi số lượng công việc lớn: Với dự án có nhiều công việc, sơ đồ có thể trở nên phức tạp và khó theo dõi.</a:t>
            </a:r>
          </a:p>
          <a:p>
            <a:pPr algn="just" marL="702578" indent="-351289" lvl="1">
              <a:lnSpc>
                <a:spcPts val="4555"/>
              </a:lnSpc>
              <a:buFont typeface="Arial"/>
              <a:buChar char="•"/>
            </a:pPr>
            <a:r>
              <a:rPr lang="en-US" sz="3254">
                <a:solidFill>
                  <a:srgbClr val="000000"/>
                </a:solidFill>
                <a:latin typeface="Poppins"/>
                <a:ea typeface="Poppins"/>
                <a:cs typeface="Poppins"/>
                <a:sym typeface="Poppins"/>
              </a:rPr>
              <a:t>Khó khăn trong tính toán thủ công: Việc tính toán ES, EF, LS, LF cho mạng lưới phức tạp đòi hỏi nhiều công sức khi thực hiện thủ công.</a:t>
            </a:r>
          </a:p>
          <a:p>
            <a:pPr algn="just" marL="702578" indent="-351289" lvl="1">
              <a:lnSpc>
                <a:spcPts val="4555"/>
              </a:lnSpc>
              <a:buFont typeface="Arial"/>
              <a:buChar char="•"/>
            </a:pPr>
            <a:r>
              <a:rPr lang="en-US" sz="3254">
                <a:solidFill>
                  <a:srgbClr val="000000"/>
                </a:solidFill>
                <a:latin typeface="Poppins"/>
                <a:ea typeface="Poppins"/>
                <a:cs typeface="Poppins"/>
                <a:sym typeface="Poppins"/>
              </a:rPr>
              <a:t>Hạn chế trong biểu diễn thời gian thực: Không biểu diễn được thời gian thực của dự án trên sơ đồ (cần có biểu đồ Gantt đi kèm).</a:t>
            </a:r>
          </a:p>
          <a:p>
            <a:pPr algn="just" marL="702578" indent="-351289" lvl="1">
              <a:lnSpc>
                <a:spcPts val="4555"/>
              </a:lnSpc>
              <a:buFont typeface="Arial"/>
              <a:buChar char="•"/>
            </a:pPr>
            <a:r>
              <a:rPr lang="en-US" sz="3254">
                <a:solidFill>
                  <a:srgbClr val="000000"/>
                </a:solidFill>
                <a:latin typeface="Poppins"/>
                <a:ea typeface="Poppins"/>
                <a:cs typeface="Poppins"/>
                <a:sym typeface="Poppins"/>
              </a:rPr>
              <a:t>Không trực quan về thời gian: Mũi tên chỉ biểu thị mối quan hệ, không biểu thị thời gian, nên khó hình dung được khoảng thời gian giữa các công việc.</a:t>
            </a:r>
          </a:p>
          <a:p>
            <a:pPr algn="just" marL="702578" indent="-351289" lvl="1">
              <a:lnSpc>
                <a:spcPts val="4555"/>
              </a:lnSpc>
              <a:buFont typeface="Arial"/>
              <a:buChar char="•"/>
            </a:pPr>
            <a:r>
              <a:rPr lang="en-US" sz="3254">
                <a:solidFill>
                  <a:srgbClr val="000000"/>
                </a:solidFill>
                <a:latin typeface="Poppins"/>
                <a:ea typeface="Poppins"/>
                <a:cs typeface="Poppins"/>
                <a:sym typeface="Poppins"/>
              </a:rPr>
              <a:t>Đòi hỏi kiến thức chuyên môn: Để sử dụng hiệu quả, người lập kế hoạch cần có kiến thức về quản lý dự án và phương pháp PDM.</a:t>
            </a:r>
          </a:p>
          <a:p>
            <a:pPr algn="just" marL="702578" indent="-351289" lvl="1">
              <a:lnSpc>
                <a:spcPts val="4555"/>
              </a:lnSpc>
              <a:buFont typeface="Arial"/>
              <a:buChar char="•"/>
            </a:pPr>
            <a:r>
              <a:rPr lang="en-US" sz="3254">
                <a:solidFill>
                  <a:srgbClr val="000000"/>
                </a:solidFill>
                <a:latin typeface="Poppins"/>
                <a:ea typeface="Poppins"/>
                <a:cs typeface="Poppins"/>
                <a:sym typeface="Poppins"/>
              </a:rPr>
              <a:t>Khó tối ưu hóa nguồn lực: PDM tập trung vào mối quan hệ thời gian, không trực tiếp giải quyết vấn đề phân bổ nguồn lực.</a:t>
            </a:r>
          </a:p>
          <a:p>
            <a:pPr algn="just">
              <a:lnSpc>
                <a:spcPts val="4555"/>
              </a:lnSpc>
            </a:pP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AAD7D4"/>
        </a:solidFill>
      </p:bgPr>
    </p:bg>
    <p:spTree>
      <p:nvGrpSpPr>
        <p:cNvPr id="1" name=""/>
        <p:cNvGrpSpPr/>
        <p:nvPr/>
      </p:nvGrpSpPr>
      <p:grpSpPr>
        <a:xfrm>
          <a:off x="0" y="0"/>
          <a:ext cx="0" cy="0"/>
          <a:chOff x="0" y="0"/>
          <a:chExt cx="0" cy="0"/>
        </a:xfrm>
      </p:grpSpPr>
      <p:sp>
        <p:nvSpPr>
          <p:cNvPr name="TextBox 2" id="2"/>
          <p:cNvSpPr txBox="true"/>
          <p:nvPr/>
        </p:nvSpPr>
        <p:spPr>
          <a:xfrm rot="0">
            <a:off x="3182017" y="3400568"/>
            <a:ext cx="11923966" cy="2888952"/>
          </a:xfrm>
          <a:prstGeom prst="rect">
            <a:avLst/>
          </a:prstGeom>
        </p:spPr>
        <p:txBody>
          <a:bodyPr anchor="t" rtlCol="false" tIns="0" lIns="0" bIns="0" rIns="0">
            <a:spAutoFit/>
          </a:bodyPr>
          <a:lstStyle/>
          <a:p>
            <a:pPr algn="ctr">
              <a:lnSpc>
                <a:spcPts val="10460"/>
              </a:lnSpc>
            </a:pPr>
            <a:r>
              <a:rPr lang="en-US" b="true" sz="12023">
                <a:solidFill>
                  <a:srgbClr val="1C2120"/>
                </a:solidFill>
                <a:latin typeface="Poppins Bold"/>
                <a:ea typeface="Poppins Bold"/>
                <a:cs typeface="Poppins Bold"/>
                <a:sym typeface="Poppins Bold"/>
              </a:rPr>
              <a:t>Thank you very much!</a:t>
            </a:r>
          </a:p>
        </p:txBody>
      </p:sp>
      <p:grpSp>
        <p:nvGrpSpPr>
          <p:cNvPr name="Group 3" id="3"/>
          <p:cNvGrpSpPr/>
          <p:nvPr/>
        </p:nvGrpSpPr>
        <p:grpSpPr>
          <a:xfrm rot="0">
            <a:off x="6575300" y="6289520"/>
            <a:ext cx="5137400" cy="669188"/>
            <a:chOff x="0" y="0"/>
            <a:chExt cx="6849867" cy="892251"/>
          </a:xfrm>
        </p:grpSpPr>
        <p:grpSp>
          <p:nvGrpSpPr>
            <p:cNvPr name="Group 4" id="4"/>
            <p:cNvGrpSpPr/>
            <p:nvPr/>
          </p:nvGrpSpPr>
          <p:grpSpPr>
            <a:xfrm rot="0">
              <a:off x="0" y="0"/>
              <a:ext cx="6849867" cy="892251"/>
              <a:chOff x="0" y="0"/>
              <a:chExt cx="1353060" cy="176247"/>
            </a:xfrm>
          </p:grpSpPr>
          <p:sp>
            <p:nvSpPr>
              <p:cNvPr name="Freeform 5" id="5"/>
              <p:cNvSpPr/>
              <p:nvPr/>
            </p:nvSpPr>
            <p:spPr>
              <a:xfrm flipH="false" flipV="false" rot="0">
                <a:off x="0" y="0"/>
                <a:ext cx="1353060" cy="176247"/>
              </a:xfrm>
              <a:custGeom>
                <a:avLst/>
                <a:gdLst/>
                <a:ahLst/>
                <a:cxnLst/>
                <a:rect r="r" b="b" t="t" l="l"/>
                <a:pathLst>
                  <a:path h="176247" w="1353060">
                    <a:moveTo>
                      <a:pt x="0" y="0"/>
                    </a:moveTo>
                    <a:lnTo>
                      <a:pt x="1353060" y="0"/>
                    </a:lnTo>
                    <a:lnTo>
                      <a:pt x="1353060" y="176247"/>
                    </a:lnTo>
                    <a:lnTo>
                      <a:pt x="0" y="176247"/>
                    </a:lnTo>
                    <a:close/>
                  </a:path>
                </a:pathLst>
              </a:custGeom>
              <a:solidFill>
                <a:srgbClr val="AAD7D4"/>
              </a:solidFill>
              <a:ln w="28575" cap="sq">
                <a:solidFill>
                  <a:srgbClr val="1C2120"/>
                </a:solidFill>
                <a:prstDash val="solid"/>
                <a:miter/>
              </a:ln>
            </p:spPr>
          </p:sp>
          <p:sp>
            <p:nvSpPr>
              <p:cNvPr name="TextBox 6" id="6"/>
              <p:cNvSpPr txBox="true"/>
              <p:nvPr/>
            </p:nvSpPr>
            <p:spPr>
              <a:xfrm>
                <a:off x="0" y="-38100"/>
                <a:ext cx="1353060" cy="214347"/>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351847" y="137266"/>
              <a:ext cx="6297284" cy="655819"/>
            </a:xfrm>
            <a:prstGeom prst="rect">
              <a:avLst/>
            </a:prstGeom>
          </p:spPr>
          <p:txBody>
            <a:bodyPr anchor="t" rtlCol="false" tIns="0" lIns="0" bIns="0" rIns="0">
              <a:spAutoFit/>
            </a:bodyPr>
            <a:lstStyle/>
            <a:p>
              <a:pPr algn="ctr">
                <a:lnSpc>
                  <a:spcPts val="3445"/>
                </a:lnSpc>
              </a:pPr>
              <a:r>
                <a:rPr lang="en-US" sz="3445" spc="-68">
                  <a:solidFill>
                    <a:srgbClr val="1C2120"/>
                  </a:solidFill>
                  <a:latin typeface="Poppins"/>
                  <a:ea typeface="Poppins"/>
                  <a:cs typeface="Poppins"/>
                  <a:sym typeface="Poppins"/>
                </a:rPr>
                <a:t>PRESENTED BY NHOM 11</a:t>
              </a:r>
            </a:p>
          </p:txBody>
        </p:sp>
      </p:gr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385369" y="1152525"/>
            <a:ext cx="15517263" cy="2985135"/>
          </a:xfrm>
          <a:prstGeom prst="rect">
            <a:avLst/>
          </a:prstGeom>
        </p:spPr>
        <p:txBody>
          <a:bodyPr anchor="t" rtlCol="false" tIns="0" lIns="0" bIns="0" rIns="0">
            <a:spAutoFit/>
          </a:bodyPr>
          <a:lstStyle/>
          <a:p>
            <a:pPr algn="l">
              <a:lnSpc>
                <a:spcPts val="5820"/>
              </a:lnSpc>
            </a:pPr>
            <a:r>
              <a:rPr lang="en-US" sz="6000" b="true">
                <a:solidFill>
                  <a:srgbClr val="000000"/>
                </a:solidFill>
                <a:latin typeface="Roboto Slab Bold"/>
                <a:ea typeface="Roboto Slab Bold"/>
                <a:cs typeface="Roboto Slab Bold"/>
                <a:sym typeface="Roboto Slab Bold"/>
              </a:rPr>
              <a:t>1.  ĐỊNH NGHĨA VỀ PHƯƠNG PHÁP </a:t>
            </a:r>
          </a:p>
          <a:p>
            <a:pPr algn="l">
              <a:lnSpc>
                <a:spcPts val="5820"/>
              </a:lnSpc>
            </a:pPr>
            <a:r>
              <a:rPr lang="en-US" sz="6000" b="true">
                <a:solidFill>
                  <a:srgbClr val="000000"/>
                </a:solidFill>
                <a:latin typeface="Roboto Slab Bold"/>
                <a:ea typeface="Roboto Slab Bold"/>
                <a:cs typeface="Roboto Slab Bold"/>
                <a:sym typeface="Roboto Slab Bold"/>
              </a:rPr>
              <a:t>PRECEDENCE DIAGRAMMING METHOD (PDM)</a:t>
            </a:r>
          </a:p>
          <a:p>
            <a:pPr algn="l">
              <a:lnSpc>
                <a:spcPts val="5820"/>
              </a:lnSpc>
            </a:pPr>
          </a:p>
        </p:txBody>
      </p:sp>
      <p:sp>
        <p:nvSpPr>
          <p:cNvPr name="TextBox 3" id="3"/>
          <p:cNvSpPr txBox="true"/>
          <p:nvPr/>
        </p:nvSpPr>
        <p:spPr>
          <a:xfrm rot="0">
            <a:off x="1207034" y="3615301"/>
            <a:ext cx="15873931" cy="4819015"/>
          </a:xfrm>
          <a:prstGeom prst="rect">
            <a:avLst/>
          </a:prstGeom>
        </p:spPr>
        <p:txBody>
          <a:bodyPr anchor="t" rtlCol="false" tIns="0" lIns="0" bIns="0" rIns="0">
            <a:spAutoFit/>
          </a:bodyPr>
          <a:lstStyle/>
          <a:p>
            <a:pPr algn="just">
              <a:lnSpc>
                <a:spcPts val="4759"/>
              </a:lnSpc>
            </a:pPr>
            <a:r>
              <a:rPr lang="en-US" sz="3399">
                <a:solidFill>
                  <a:srgbClr val="1C2120"/>
                </a:solidFill>
                <a:latin typeface="Poppins"/>
                <a:ea typeface="Poppins"/>
                <a:cs typeface="Poppins"/>
                <a:sym typeface="Poppins"/>
              </a:rPr>
              <a:t>- Phương pháp Precedence diagramming method (PDM) là một công cụ  lập kế hoạch tiến độ dự án. Đây là một phương pháp xây dựng bản tiến độ dự án dựa theo phương pháp đường găng (CPM), mà các thành phần chính là các hộp thông tin công việc, được gọi là các nút công việc (activity node), để đại diện cho các công việc (hay hoạt động) và kết nối chúng với nhau bằng những mũi tên, thể hiện sự phụ thuộc giữa các công việc liền trước hay kế tiếp nhau giúp xác định thứ tự thực hiện công việc của dự án.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511404" y="781246"/>
            <a:ext cx="1717616" cy="1837916"/>
          </a:xfrm>
          <a:custGeom>
            <a:avLst/>
            <a:gdLst/>
            <a:ahLst/>
            <a:cxnLst/>
            <a:rect r="r" b="b" t="t" l="l"/>
            <a:pathLst>
              <a:path h="1837916" w="1717616">
                <a:moveTo>
                  <a:pt x="0" y="0"/>
                </a:moveTo>
                <a:lnTo>
                  <a:pt x="1717617" y="0"/>
                </a:lnTo>
                <a:lnTo>
                  <a:pt x="1717617" y="1837917"/>
                </a:lnTo>
                <a:lnTo>
                  <a:pt x="0" y="18379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109205" y="439197"/>
            <a:ext cx="2522016" cy="2522016"/>
          </a:xfrm>
          <a:custGeom>
            <a:avLst/>
            <a:gdLst/>
            <a:ahLst/>
            <a:cxnLst/>
            <a:rect r="r" b="b" t="t" l="l"/>
            <a:pathLst>
              <a:path h="2522016" w="2522016">
                <a:moveTo>
                  <a:pt x="0" y="0"/>
                </a:moveTo>
                <a:lnTo>
                  <a:pt x="2522016" y="0"/>
                </a:lnTo>
                <a:lnTo>
                  <a:pt x="2522016" y="2522016"/>
                </a:lnTo>
                <a:lnTo>
                  <a:pt x="0" y="252201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w="190500" cap="rnd">
            <a:solidFill>
              <a:srgbClr val="80BECD"/>
            </a:solidFill>
            <a:prstDash val="solid"/>
            <a:round/>
          </a:ln>
        </p:spPr>
      </p:sp>
      <p:sp>
        <p:nvSpPr>
          <p:cNvPr name="TextBox 4" id="4"/>
          <p:cNvSpPr txBox="true"/>
          <p:nvPr/>
        </p:nvSpPr>
        <p:spPr>
          <a:xfrm rot="0">
            <a:off x="6067295" y="1352479"/>
            <a:ext cx="9189521" cy="819277"/>
          </a:xfrm>
          <a:prstGeom prst="rect">
            <a:avLst/>
          </a:prstGeom>
        </p:spPr>
        <p:txBody>
          <a:bodyPr anchor="t" rtlCol="false" tIns="0" lIns="0" bIns="0" rIns="0">
            <a:spAutoFit/>
          </a:bodyPr>
          <a:lstStyle/>
          <a:p>
            <a:pPr algn="l">
              <a:lnSpc>
                <a:spcPts val="6013"/>
              </a:lnSpc>
            </a:pPr>
            <a:r>
              <a:rPr lang="en-US" sz="6199" b="true">
                <a:solidFill>
                  <a:srgbClr val="000000"/>
                </a:solidFill>
                <a:latin typeface="Roboto Slab Bold"/>
                <a:ea typeface="Roboto Slab Bold"/>
                <a:cs typeface="Roboto Slab Bold"/>
                <a:sym typeface="Roboto Slab Bold"/>
              </a:rPr>
              <a:t> CÔNG DỤNG CỦA PDM</a:t>
            </a:r>
          </a:p>
        </p:txBody>
      </p:sp>
      <p:sp>
        <p:nvSpPr>
          <p:cNvPr name="AutoShape 5" id="5"/>
          <p:cNvSpPr/>
          <p:nvPr/>
        </p:nvSpPr>
        <p:spPr>
          <a:xfrm>
            <a:off x="4631299" y="2202172"/>
            <a:ext cx="11547417" cy="19050"/>
          </a:xfrm>
          <a:prstGeom prst="line">
            <a:avLst/>
          </a:prstGeom>
          <a:ln cap="flat" w="95250">
            <a:solidFill>
              <a:srgbClr val="80BECD"/>
            </a:solidFill>
            <a:prstDash val="solid"/>
            <a:headEnd type="none" len="sm" w="sm"/>
            <a:tailEnd type="none" len="sm" w="sm"/>
          </a:ln>
        </p:spPr>
      </p:sp>
      <p:sp>
        <p:nvSpPr>
          <p:cNvPr name="TextBox 6" id="6"/>
          <p:cNvSpPr txBox="true"/>
          <p:nvPr/>
        </p:nvSpPr>
        <p:spPr>
          <a:xfrm rot="0">
            <a:off x="1028700" y="3511832"/>
            <a:ext cx="15788343" cy="5172128"/>
          </a:xfrm>
          <a:prstGeom prst="rect">
            <a:avLst/>
          </a:prstGeom>
        </p:spPr>
        <p:txBody>
          <a:bodyPr anchor="t" rtlCol="false" tIns="0" lIns="0" bIns="0" rIns="0">
            <a:spAutoFit/>
          </a:bodyPr>
          <a:lstStyle/>
          <a:p>
            <a:pPr algn="just" marL="702578" indent="-351289" lvl="1">
              <a:lnSpc>
                <a:spcPts val="4555"/>
              </a:lnSpc>
              <a:buFont typeface="Arial"/>
              <a:buChar char="•"/>
            </a:pPr>
            <a:r>
              <a:rPr lang="en-US" sz="3254">
                <a:solidFill>
                  <a:srgbClr val="000000"/>
                </a:solidFill>
                <a:latin typeface="Poppins"/>
                <a:ea typeface="Poppins"/>
                <a:cs typeface="Poppins"/>
                <a:sym typeface="Poppins"/>
              </a:rPr>
              <a:t>Xác định thứ tự của các hoạt động và trình tự của hoạt động trong lịch trình nhờ vậy chúng ta có thể phát triển chính xác hơn lịch trình của dự án.</a:t>
            </a:r>
          </a:p>
          <a:p>
            <a:pPr algn="just" marL="702578" indent="-351289" lvl="1">
              <a:lnSpc>
                <a:spcPts val="4555"/>
              </a:lnSpc>
              <a:buFont typeface="Arial"/>
              <a:buChar char="•"/>
            </a:pPr>
            <a:r>
              <a:rPr lang="en-US" sz="3254">
                <a:solidFill>
                  <a:srgbClr val="000000"/>
                </a:solidFill>
                <a:latin typeface="Poppins"/>
                <a:ea typeface="Poppins"/>
                <a:cs typeface="Poppins"/>
                <a:sym typeface="Poppins"/>
              </a:rPr>
              <a:t>Cho thấy những hoạt động nào phụ thuộc hoặc phải theo sau dự án khác, điều này giúp ngăn ngừa tắc nghẽn sau này trong dự án và nếu có thay đổi trong lịch trình, sơ đồ PDM sẽ giúp hiển thị những thay đổi đó.</a:t>
            </a:r>
          </a:p>
          <a:p>
            <a:pPr algn="just" marL="702578" indent="-351289" lvl="1">
              <a:lnSpc>
                <a:spcPts val="4555"/>
              </a:lnSpc>
              <a:buFont typeface="Arial"/>
              <a:buChar char="•"/>
            </a:pPr>
            <a:r>
              <a:rPr lang="en-US" sz="3254">
                <a:solidFill>
                  <a:srgbClr val="000000"/>
                </a:solidFill>
                <a:latin typeface="Poppins"/>
                <a:ea typeface="Poppins"/>
                <a:cs typeface="Poppins"/>
                <a:sym typeface="Poppins"/>
              </a:rPr>
              <a:t>Việc sắp xếp trình tự các hoạt động cũng có thể giúp xác định  những khoảng trống hoặc những hoạt động còn thiếu</a:t>
            </a:r>
          </a:p>
          <a:p>
            <a:pPr algn="just" marL="702578" indent="-351289" lvl="1">
              <a:lnSpc>
                <a:spcPts val="4555"/>
              </a:lnSpc>
              <a:buFont typeface="Arial"/>
              <a:buChar char="•"/>
            </a:pPr>
            <a:r>
              <a:rPr lang="en-US" sz="3254">
                <a:solidFill>
                  <a:srgbClr val="000000"/>
                </a:solidFill>
                <a:latin typeface="Poppins"/>
                <a:ea typeface="Poppins"/>
                <a:cs typeface="Poppins"/>
                <a:sym typeface="Poppins"/>
              </a:rPr>
              <a:t>Giúp hiển thị các quy trình và hoạt động quan trọng trong lịch trình.</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8510662">
            <a:off x="5428803" y="4102201"/>
            <a:ext cx="3314037" cy="936215"/>
          </a:xfrm>
          <a:custGeom>
            <a:avLst/>
            <a:gdLst/>
            <a:ahLst/>
            <a:cxnLst/>
            <a:rect r="r" b="b" t="t" l="l"/>
            <a:pathLst>
              <a:path h="936215" w="3314037">
                <a:moveTo>
                  <a:pt x="3314037" y="936215"/>
                </a:moveTo>
                <a:lnTo>
                  <a:pt x="0" y="936215"/>
                </a:lnTo>
                <a:lnTo>
                  <a:pt x="0" y="0"/>
                </a:lnTo>
                <a:lnTo>
                  <a:pt x="3314037" y="0"/>
                </a:lnTo>
                <a:lnTo>
                  <a:pt x="3314037" y="936215"/>
                </a:lnTo>
                <a:close/>
              </a:path>
            </a:pathLst>
          </a:custGeom>
          <a:blipFill>
            <a:blip r:embed="rId2">
              <a:alphaModFix amt="70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true" flipV="true" rot="-9945050">
            <a:off x="8206863" y="5245632"/>
            <a:ext cx="3314037" cy="936215"/>
          </a:xfrm>
          <a:custGeom>
            <a:avLst/>
            <a:gdLst/>
            <a:ahLst/>
            <a:cxnLst/>
            <a:rect r="r" b="b" t="t" l="l"/>
            <a:pathLst>
              <a:path h="936215" w="3314037">
                <a:moveTo>
                  <a:pt x="3314036" y="936215"/>
                </a:moveTo>
                <a:lnTo>
                  <a:pt x="0" y="936215"/>
                </a:lnTo>
                <a:lnTo>
                  <a:pt x="0" y="0"/>
                </a:lnTo>
                <a:lnTo>
                  <a:pt x="3314036" y="0"/>
                </a:lnTo>
                <a:lnTo>
                  <a:pt x="3314036" y="936215"/>
                </a:lnTo>
                <a:close/>
              </a:path>
            </a:pathLst>
          </a:custGeom>
          <a:blipFill>
            <a:blip r:embed="rId2">
              <a:alphaModFix amt="70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true" flipV="true" rot="-9421409">
            <a:off x="8346235" y="6917995"/>
            <a:ext cx="3314037" cy="936215"/>
          </a:xfrm>
          <a:custGeom>
            <a:avLst/>
            <a:gdLst/>
            <a:ahLst/>
            <a:cxnLst/>
            <a:rect r="r" b="b" t="t" l="l"/>
            <a:pathLst>
              <a:path h="936215" w="3314037">
                <a:moveTo>
                  <a:pt x="3314036" y="936215"/>
                </a:moveTo>
                <a:lnTo>
                  <a:pt x="0" y="936215"/>
                </a:lnTo>
                <a:lnTo>
                  <a:pt x="0" y="0"/>
                </a:lnTo>
                <a:lnTo>
                  <a:pt x="3314036" y="0"/>
                </a:lnTo>
                <a:lnTo>
                  <a:pt x="3314036" y="936215"/>
                </a:lnTo>
                <a:close/>
              </a:path>
            </a:pathLst>
          </a:custGeom>
          <a:blipFill>
            <a:blip r:embed="rId2">
              <a:alphaModFix amt="70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5737363">
            <a:off x="6580576" y="6635259"/>
            <a:ext cx="3314037" cy="936215"/>
          </a:xfrm>
          <a:custGeom>
            <a:avLst/>
            <a:gdLst/>
            <a:ahLst/>
            <a:cxnLst/>
            <a:rect r="r" b="b" t="t" l="l"/>
            <a:pathLst>
              <a:path h="936215" w="3314037">
                <a:moveTo>
                  <a:pt x="3314037" y="936216"/>
                </a:moveTo>
                <a:lnTo>
                  <a:pt x="0" y="936216"/>
                </a:lnTo>
                <a:lnTo>
                  <a:pt x="0" y="0"/>
                </a:lnTo>
                <a:lnTo>
                  <a:pt x="3314037" y="0"/>
                </a:lnTo>
                <a:lnTo>
                  <a:pt x="3314037" y="936216"/>
                </a:lnTo>
                <a:close/>
              </a:path>
            </a:pathLst>
          </a:custGeom>
          <a:blipFill>
            <a:blip r:embed="rId2">
              <a:alphaModFix amt="70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6" id="6"/>
          <p:cNvSpPr/>
          <p:nvPr/>
        </p:nvSpPr>
        <p:spPr>
          <a:xfrm flipH="true" flipV="false" rot="-3620504">
            <a:off x="4922249" y="6740260"/>
            <a:ext cx="3314037" cy="936215"/>
          </a:xfrm>
          <a:custGeom>
            <a:avLst/>
            <a:gdLst/>
            <a:ahLst/>
            <a:cxnLst/>
            <a:rect r="r" b="b" t="t" l="l"/>
            <a:pathLst>
              <a:path h="936215" w="3314037">
                <a:moveTo>
                  <a:pt x="3314037" y="0"/>
                </a:moveTo>
                <a:lnTo>
                  <a:pt x="0" y="0"/>
                </a:lnTo>
                <a:lnTo>
                  <a:pt x="0" y="936216"/>
                </a:lnTo>
                <a:lnTo>
                  <a:pt x="3314037" y="936216"/>
                </a:lnTo>
                <a:lnTo>
                  <a:pt x="3314037" y="0"/>
                </a:lnTo>
                <a:close/>
              </a:path>
            </a:pathLst>
          </a:custGeom>
          <a:blipFill>
            <a:blip r:embed="rId2">
              <a:alphaModFix amt="70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7" id="7"/>
          <p:cNvSpPr/>
          <p:nvPr/>
        </p:nvSpPr>
        <p:spPr>
          <a:xfrm flipH="false" flipV="false" rot="-9697738">
            <a:off x="3836634" y="5068693"/>
            <a:ext cx="3314037" cy="936215"/>
          </a:xfrm>
          <a:custGeom>
            <a:avLst/>
            <a:gdLst/>
            <a:ahLst/>
            <a:cxnLst/>
            <a:rect r="r" b="b" t="t" l="l"/>
            <a:pathLst>
              <a:path h="936215" w="3314037">
                <a:moveTo>
                  <a:pt x="0" y="0"/>
                </a:moveTo>
                <a:lnTo>
                  <a:pt x="3314036" y="0"/>
                </a:lnTo>
                <a:lnTo>
                  <a:pt x="3314036" y="936215"/>
                </a:lnTo>
                <a:lnTo>
                  <a:pt x="0" y="936215"/>
                </a:lnTo>
                <a:lnTo>
                  <a:pt x="0" y="0"/>
                </a:lnTo>
                <a:close/>
              </a:path>
            </a:pathLst>
          </a:custGeom>
          <a:blipFill>
            <a:blip r:embed="rId2">
              <a:alphaModFix amt="70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8" id="8"/>
          <p:cNvSpPr/>
          <p:nvPr/>
        </p:nvSpPr>
        <p:spPr>
          <a:xfrm flipH="false" flipV="true" rot="8600117">
            <a:off x="4312161" y="5955971"/>
            <a:ext cx="3314037" cy="936215"/>
          </a:xfrm>
          <a:custGeom>
            <a:avLst/>
            <a:gdLst/>
            <a:ahLst/>
            <a:cxnLst/>
            <a:rect r="r" b="b" t="t" l="l"/>
            <a:pathLst>
              <a:path h="936215" w="3314037">
                <a:moveTo>
                  <a:pt x="0" y="936215"/>
                </a:moveTo>
                <a:lnTo>
                  <a:pt x="3314037" y="936215"/>
                </a:lnTo>
                <a:lnTo>
                  <a:pt x="3314037" y="0"/>
                </a:lnTo>
                <a:lnTo>
                  <a:pt x="0" y="0"/>
                </a:lnTo>
                <a:lnTo>
                  <a:pt x="0" y="936215"/>
                </a:lnTo>
                <a:close/>
              </a:path>
            </a:pathLst>
          </a:custGeom>
          <a:blipFill>
            <a:blip r:embed="rId2">
              <a:alphaModFix amt="70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9" id="9"/>
          <p:cNvSpPr/>
          <p:nvPr/>
        </p:nvSpPr>
        <p:spPr>
          <a:xfrm flipH="false" flipV="false" rot="-8617093">
            <a:off x="4156155" y="4165448"/>
            <a:ext cx="3314037" cy="936215"/>
          </a:xfrm>
          <a:custGeom>
            <a:avLst/>
            <a:gdLst/>
            <a:ahLst/>
            <a:cxnLst/>
            <a:rect r="r" b="b" t="t" l="l"/>
            <a:pathLst>
              <a:path h="936215" w="3314037">
                <a:moveTo>
                  <a:pt x="0" y="0"/>
                </a:moveTo>
                <a:lnTo>
                  <a:pt x="3314037" y="0"/>
                </a:lnTo>
                <a:lnTo>
                  <a:pt x="3314037" y="936215"/>
                </a:lnTo>
                <a:lnTo>
                  <a:pt x="0" y="936215"/>
                </a:lnTo>
                <a:lnTo>
                  <a:pt x="0" y="0"/>
                </a:lnTo>
                <a:close/>
              </a:path>
            </a:pathLst>
          </a:custGeom>
          <a:blipFill>
            <a:blip r:embed="rId2">
              <a:alphaModFix amt="70000"/>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10" id="10"/>
          <p:cNvSpPr txBox="true"/>
          <p:nvPr/>
        </p:nvSpPr>
        <p:spPr>
          <a:xfrm rot="0">
            <a:off x="1028700" y="1152525"/>
            <a:ext cx="13113428" cy="784860"/>
          </a:xfrm>
          <a:prstGeom prst="rect">
            <a:avLst/>
          </a:prstGeom>
        </p:spPr>
        <p:txBody>
          <a:bodyPr anchor="t" rtlCol="false" tIns="0" lIns="0" bIns="0" rIns="0">
            <a:spAutoFit/>
          </a:bodyPr>
          <a:lstStyle/>
          <a:p>
            <a:pPr algn="l">
              <a:lnSpc>
                <a:spcPts val="5820"/>
              </a:lnSpc>
            </a:pPr>
            <a:r>
              <a:rPr lang="en-US" sz="6000" b="true">
                <a:solidFill>
                  <a:srgbClr val="1C2120"/>
                </a:solidFill>
                <a:latin typeface="Roboto Slab Bold"/>
                <a:ea typeface="Roboto Slab Bold"/>
                <a:cs typeface="Roboto Slab Bold"/>
                <a:sym typeface="Roboto Slab Bold"/>
              </a:rPr>
              <a:t>2.  Hệ thống ký hiệu được sử dụng</a:t>
            </a:r>
          </a:p>
        </p:txBody>
      </p:sp>
      <p:sp>
        <p:nvSpPr>
          <p:cNvPr name="Freeform 11" id="11"/>
          <p:cNvSpPr/>
          <p:nvPr/>
        </p:nvSpPr>
        <p:spPr>
          <a:xfrm flipH="true" flipV="false" rot="8854253">
            <a:off x="8139189" y="4691072"/>
            <a:ext cx="3314037" cy="936215"/>
          </a:xfrm>
          <a:custGeom>
            <a:avLst/>
            <a:gdLst/>
            <a:ahLst/>
            <a:cxnLst/>
            <a:rect r="r" b="b" t="t" l="l"/>
            <a:pathLst>
              <a:path h="936215" w="3314037">
                <a:moveTo>
                  <a:pt x="3314037" y="0"/>
                </a:moveTo>
                <a:lnTo>
                  <a:pt x="0" y="0"/>
                </a:lnTo>
                <a:lnTo>
                  <a:pt x="0" y="936216"/>
                </a:lnTo>
                <a:lnTo>
                  <a:pt x="3314037" y="936216"/>
                </a:lnTo>
                <a:lnTo>
                  <a:pt x="3314037" y="0"/>
                </a:lnTo>
                <a:close/>
              </a:path>
            </a:pathLst>
          </a:custGeom>
          <a:blipFill>
            <a:blip r:embed="rId2">
              <a:alphaModFix amt="70000"/>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12" id="12"/>
          <p:cNvGrpSpPr/>
          <p:nvPr/>
        </p:nvGrpSpPr>
        <p:grpSpPr>
          <a:xfrm rot="0">
            <a:off x="5441365" y="4206640"/>
            <a:ext cx="4288098" cy="2990971"/>
            <a:chOff x="0" y="0"/>
            <a:chExt cx="5717464" cy="3987961"/>
          </a:xfrm>
        </p:grpSpPr>
        <p:sp>
          <p:nvSpPr>
            <p:cNvPr name="Freeform 13" id="13"/>
            <p:cNvSpPr/>
            <p:nvPr/>
          </p:nvSpPr>
          <p:spPr>
            <a:xfrm flipH="false" flipV="false" rot="0">
              <a:off x="0" y="0"/>
              <a:ext cx="5717464" cy="3987961"/>
            </a:xfrm>
            <a:custGeom>
              <a:avLst/>
              <a:gdLst/>
              <a:ahLst/>
              <a:cxnLst/>
              <a:rect r="r" b="b" t="t" l="l"/>
              <a:pathLst>
                <a:path h="3987961" w="5717464">
                  <a:moveTo>
                    <a:pt x="0" y="0"/>
                  </a:moveTo>
                  <a:lnTo>
                    <a:pt x="5717464" y="0"/>
                  </a:lnTo>
                  <a:lnTo>
                    <a:pt x="5717464" y="3987961"/>
                  </a:lnTo>
                  <a:lnTo>
                    <a:pt x="0" y="39879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4" id="14"/>
            <p:cNvSpPr txBox="true"/>
            <p:nvPr/>
          </p:nvSpPr>
          <p:spPr>
            <a:xfrm rot="0">
              <a:off x="780617" y="1155780"/>
              <a:ext cx="4858397" cy="1638300"/>
            </a:xfrm>
            <a:prstGeom prst="rect">
              <a:avLst/>
            </a:prstGeom>
          </p:spPr>
          <p:txBody>
            <a:bodyPr anchor="t" rtlCol="false" tIns="0" lIns="0" bIns="0" rIns="0">
              <a:spAutoFit/>
            </a:bodyPr>
            <a:lstStyle/>
            <a:p>
              <a:pPr algn="l">
                <a:lnSpc>
                  <a:spcPts val="4799"/>
                </a:lnSpc>
                <a:spcBef>
                  <a:spcPct val="0"/>
                </a:spcBef>
              </a:pPr>
              <a:r>
                <a:rPr lang="en-US" sz="3999">
                  <a:solidFill>
                    <a:srgbClr val="000000"/>
                  </a:solidFill>
                  <a:latin typeface="Poppins"/>
                  <a:ea typeface="Poppins"/>
                  <a:cs typeface="Poppins"/>
                  <a:sym typeface="Poppins"/>
                </a:rPr>
                <a:t>Các thành phần cấu tạo</a:t>
              </a:r>
            </a:p>
          </p:txBody>
        </p:sp>
      </p:grpSp>
      <p:sp>
        <p:nvSpPr>
          <p:cNvPr name="TextBox 15" id="15"/>
          <p:cNvSpPr txBox="true"/>
          <p:nvPr/>
        </p:nvSpPr>
        <p:spPr>
          <a:xfrm rot="0">
            <a:off x="716693" y="2615672"/>
            <a:ext cx="3643798" cy="1238250"/>
          </a:xfrm>
          <a:prstGeom prst="rect">
            <a:avLst/>
          </a:prstGeom>
        </p:spPr>
        <p:txBody>
          <a:bodyPr anchor="t" rtlCol="false" tIns="0" lIns="0" bIns="0" rIns="0">
            <a:spAutoFit/>
          </a:bodyPr>
          <a:lstStyle/>
          <a:p>
            <a:pPr algn="l">
              <a:lnSpc>
                <a:spcPts val="4799"/>
              </a:lnSpc>
              <a:spcBef>
                <a:spcPct val="0"/>
              </a:spcBef>
            </a:pPr>
            <a:r>
              <a:rPr lang="en-US" sz="3999">
                <a:solidFill>
                  <a:srgbClr val="000000"/>
                </a:solidFill>
                <a:latin typeface="Poppins"/>
                <a:ea typeface="Poppins"/>
                <a:cs typeface="Poppins"/>
                <a:sym typeface="Poppins"/>
              </a:rPr>
              <a:t>Hộp hoạt động (Node)</a:t>
            </a:r>
          </a:p>
        </p:txBody>
      </p:sp>
      <p:sp>
        <p:nvSpPr>
          <p:cNvPr name="TextBox 16" id="16"/>
          <p:cNvSpPr txBox="true"/>
          <p:nvPr/>
        </p:nvSpPr>
        <p:spPr>
          <a:xfrm rot="0">
            <a:off x="1469680" y="4595456"/>
            <a:ext cx="2014045" cy="1238250"/>
          </a:xfrm>
          <a:prstGeom prst="rect">
            <a:avLst/>
          </a:prstGeom>
        </p:spPr>
        <p:txBody>
          <a:bodyPr anchor="t" rtlCol="false" tIns="0" lIns="0" bIns="0" rIns="0">
            <a:spAutoFit/>
          </a:bodyPr>
          <a:lstStyle/>
          <a:p>
            <a:pPr algn="l">
              <a:lnSpc>
                <a:spcPts val="4799"/>
              </a:lnSpc>
              <a:spcBef>
                <a:spcPct val="0"/>
              </a:spcBef>
            </a:pPr>
            <a:r>
              <a:rPr lang="en-US" sz="3999">
                <a:solidFill>
                  <a:srgbClr val="000000"/>
                </a:solidFill>
                <a:latin typeface="Poppins"/>
                <a:ea typeface="Poppins"/>
                <a:cs typeface="Poppins"/>
                <a:sym typeface="Poppins"/>
              </a:rPr>
              <a:t>Mũi tên (Arrow)</a:t>
            </a:r>
          </a:p>
        </p:txBody>
      </p:sp>
      <p:sp>
        <p:nvSpPr>
          <p:cNvPr name="TextBox 17" id="17"/>
          <p:cNvSpPr txBox="true"/>
          <p:nvPr/>
        </p:nvSpPr>
        <p:spPr>
          <a:xfrm rot="0">
            <a:off x="519446" y="6570193"/>
            <a:ext cx="3914513" cy="1238250"/>
          </a:xfrm>
          <a:prstGeom prst="rect">
            <a:avLst/>
          </a:prstGeom>
        </p:spPr>
        <p:txBody>
          <a:bodyPr anchor="t" rtlCol="false" tIns="0" lIns="0" bIns="0" rIns="0">
            <a:spAutoFit/>
          </a:bodyPr>
          <a:lstStyle/>
          <a:p>
            <a:pPr algn="l">
              <a:lnSpc>
                <a:spcPts val="4799"/>
              </a:lnSpc>
              <a:spcBef>
                <a:spcPct val="0"/>
              </a:spcBef>
            </a:pPr>
            <a:r>
              <a:rPr lang="en-US" sz="3999">
                <a:solidFill>
                  <a:srgbClr val="000000"/>
                </a:solidFill>
                <a:latin typeface="Poppins"/>
                <a:ea typeface="Poppins"/>
                <a:cs typeface="Poppins"/>
                <a:sym typeface="Poppins"/>
              </a:rPr>
              <a:t>Thời gian thực hiện (Duration)</a:t>
            </a:r>
          </a:p>
        </p:txBody>
      </p:sp>
      <p:sp>
        <p:nvSpPr>
          <p:cNvPr name="TextBox 18" id="18"/>
          <p:cNvSpPr txBox="true"/>
          <p:nvPr/>
        </p:nvSpPr>
        <p:spPr>
          <a:xfrm rot="0">
            <a:off x="568561" y="8216786"/>
            <a:ext cx="5149183" cy="1238250"/>
          </a:xfrm>
          <a:prstGeom prst="rect">
            <a:avLst/>
          </a:prstGeom>
        </p:spPr>
        <p:txBody>
          <a:bodyPr anchor="t" rtlCol="false" tIns="0" lIns="0" bIns="0" rIns="0">
            <a:spAutoFit/>
          </a:bodyPr>
          <a:lstStyle/>
          <a:p>
            <a:pPr algn="l">
              <a:lnSpc>
                <a:spcPts val="4799"/>
              </a:lnSpc>
              <a:spcBef>
                <a:spcPct val="0"/>
              </a:spcBef>
            </a:pPr>
            <a:r>
              <a:rPr lang="en-US" sz="3999">
                <a:solidFill>
                  <a:srgbClr val="000000"/>
                </a:solidFill>
                <a:latin typeface="Poppins"/>
                <a:ea typeface="Poppins"/>
                <a:cs typeface="Poppins"/>
                <a:sym typeface="Poppins"/>
              </a:rPr>
              <a:t>Loại mối quan hệ (Dependency Type)</a:t>
            </a:r>
          </a:p>
        </p:txBody>
      </p:sp>
      <p:sp>
        <p:nvSpPr>
          <p:cNvPr name="TextBox 19" id="19"/>
          <p:cNvSpPr txBox="true"/>
          <p:nvPr/>
        </p:nvSpPr>
        <p:spPr>
          <a:xfrm rot="0">
            <a:off x="11987764" y="5504178"/>
            <a:ext cx="6035158" cy="1238250"/>
          </a:xfrm>
          <a:prstGeom prst="rect">
            <a:avLst/>
          </a:prstGeom>
        </p:spPr>
        <p:txBody>
          <a:bodyPr anchor="t" rtlCol="false" tIns="0" lIns="0" bIns="0" rIns="0">
            <a:spAutoFit/>
          </a:bodyPr>
          <a:lstStyle/>
          <a:p>
            <a:pPr algn="l">
              <a:lnSpc>
                <a:spcPts val="4799"/>
              </a:lnSpc>
              <a:spcBef>
                <a:spcPct val="0"/>
              </a:spcBef>
            </a:pPr>
            <a:r>
              <a:rPr lang="en-US" sz="3999">
                <a:solidFill>
                  <a:srgbClr val="000000"/>
                </a:solidFill>
                <a:latin typeface="Poppins"/>
                <a:ea typeface="Poppins"/>
                <a:cs typeface="Poppins"/>
                <a:sym typeface="Poppins"/>
              </a:rPr>
              <a:t>Ký hiệu mối quan hệ (Dependency Notation)</a:t>
            </a:r>
          </a:p>
        </p:txBody>
      </p:sp>
      <p:sp>
        <p:nvSpPr>
          <p:cNvPr name="TextBox 20" id="20"/>
          <p:cNvSpPr txBox="true"/>
          <p:nvPr/>
        </p:nvSpPr>
        <p:spPr>
          <a:xfrm rot="0">
            <a:off x="12369452" y="7170268"/>
            <a:ext cx="5408432" cy="1238250"/>
          </a:xfrm>
          <a:prstGeom prst="rect">
            <a:avLst/>
          </a:prstGeom>
        </p:spPr>
        <p:txBody>
          <a:bodyPr anchor="t" rtlCol="false" tIns="0" lIns="0" bIns="0" rIns="0">
            <a:spAutoFit/>
          </a:bodyPr>
          <a:lstStyle/>
          <a:p>
            <a:pPr algn="l">
              <a:lnSpc>
                <a:spcPts val="4799"/>
              </a:lnSpc>
              <a:spcBef>
                <a:spcPct val="0"/>
              </a:spcBef>
            </a:pPr>
            <a:r>
              <a:rPr lang="en-US" sz="3999">
                <a:solidFill>
                  <a:srgbClr val="000000"/>
                </a:solidFill>
                <a:latin typeface="Poppins"/>
                <a:ea typeface="Poppins"/>
                <a:cs typeface="Poppins"/>
                <a:sym typeface="Poppins"/>
              </a:rPr>
              <a:t>Đường đi quan trọng (Critical Path)</a:t>
            </a:r>
          </a:p>
        </p:txBody>
      </p:sp>
      <p:sp>
        <p:nvSpPr>
          <p:cNvPr name="TextBox 21" id="21"/>
          <p:cNvSpPr txBox="true"/>
          <p:nvPr/>
        </p:nvSpPr>
        <p:spPr>
          <a:xfrm rot="0">
            <a:off x="11645552" y="4255967"/>
            <a:ext cx="4596289" cy="638175"/>
          </a:xfrm>
          <a:prstGeom prst="rect">
            <a:avLst/>
          </a:prstGeom>
        </p:spPr>
        <p:txBody>
          <a:bodyPr anchor="t" rtlCol="false" tIns="0" lIns="0" bIns="0" rIns="0">
            <a:spAutoFit/>
          </a:bodyPr>
          <a:lstStyle/>
          <a:p>
            <a:pPr algn="l">
              <a:lnSpc>
                <a:spcPts val="4799"/>
              </a:lnSpc>
              <a:spcBef>
                <a:spcPct val="0"/>
              </a:spcBef>
            </a:pPr>
            <a:r>
              <a:rPr lang="en-US" sz="3999">
                <a:solidFill>
                  <a:srgbClr val="000000"/>
                </a:solidFill>
                <a:latin typeface="Poppins"/>
                <a:ea typeface="Poppins"/>
                <a:cs typeface="Poppins"/>
                <a:sym typeface="Poppins"/>
              </a:rPr>
              <a:t>Khoảng trễ (Float)</a:t>
            </a:r>
          </a:p>
        </p:txBody>
      </p:sp>
      <p:sp>
        <p:nvSpPr>
          <p:cNvPr name="TextBox 22" id="22"/>
          <p:cNvSpPr txBox="true"/>
          <p:nvPr/>
        </p:nvSpPr>
        <p:spPr>
          <a:xfrm rot="0">
            <a:off x="5980248" y="2033170"/>
            <a:ext cx="10261593" cy="1238250"/>
          </a:xfrm>
          <a:prstGeom prst="rect">
            <a:avLst/>
          </a:prstGeom>
        </p:spPr>
        <p:txBody>
          <a:bodyPr anchor="t" rtlCol="false" tIns="0" lIns="0" bIns="0" rIns="0">
            <a:spAutoFit/>
          </a:bodyPr>
          <a:lstStyle/>
          <a:p>
            <a:pPr algn="l">
              <a:lnSpc>
                <a:spcPts val="4799"/>
              </a:lnSpc>
              <a:spcBef>
                <a:spcPct val="0"/>
              </a:spcBef>
            </a:pPr>
            <a:r>
              <a:rPr lang="en-US" sz="3999">
                <a:solidFill>
                  <a:srgbClr val="000000"/>
                </a:solidFill>
                <a:latin typeface="Poppins"/>
                <a:ea typeface="Poppins"/>
                <a:cs typeface="Poppins"/>
                <a:sym typeface="Poppins"/>
              </a:rPr>
              <a:t>Thời gian bắt đầu sớm (Early Start – ES) Thời gian kết thúc sớm (Early Finish – EF)</a:t>
            </a:r>
          </a:p>
        </p:txBody>
      </p:sp>
      <p:sp>
        <p:nvSpPr>
          <p:cNvPr name="TextBox 23" id="23"/>
          <p:cNvSpPr txBox="true"/>
          <p:nvPr/>
        </p:nvSpPr>
        <p:spPr>
          <a:xfrm rot="0">
            <a:off x="6422544" y="8956135"/>
            <a:ext cx="10465066" cy="1238250"/>
          </a:xfrm>
          <a:prstGeom prst="rect">
            <a:avLst/>
          </a:prstGeom>
        </p:spPr>
        <p:txBody>
          <a:bodyPr anchor="t" rtlCol="false" tIns="0" lIns="0" bIns="0" rIns="0">
            <a:spAutoFit/>
          </a:bodyPr>
          <a:lstStyle/>
          <a:p>
            <a:pPr algn="l">
              <a:lnSpc>
                <a:spcPts val="4799"/>
              </a:lnSpc>
              <a:spcBef>
                <a:spcPct val="0"/>
              </a:spcBef>
            </a:pPr>
            <a:r>
              <a:rPr lang="en-US" sz="3999">
                <a:solidFill>
                  <a:srgbClr val="000000"/>
                </a:solidFill>
                <a:latin typeface="Poppins"/>
                <a:ea typeface="Poppins"/>
                <a:cs typeface="Poppins"/>
                <a:sym typeface="Poppins"/>
              </a:rPr>
              <a:t>Thời gian bắt đầu muộn (Late Start – LS) Thời gian kết thúc muộn (Late Finish – LF)</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514155">
            <a:off x="727610" y="5653766"/>
            <a:ext cx="4122925" cy="4114800"/>
          </a:xfrm>
          <a:custGeom>
            <a:avLst/>
            <a:gdLst/>
            <a:ahLst/>
            <a:cxnLst/>
            <a:rect r="r" b="b" t="t" l="l"/>
            <a:pathLst>
              <a:path h="4114800" w="4122925">
                <a:moveTo>
                  <a:pt x="0" y="0"/>
                </a:moveTo>
                <a:lnTo>
                  <a:pt x="4122926" y="0"/>
                </a:lnTo>
                <a:lnTo>
                  <a:pt x="4122926" y="4114800"/>
                </a:lnTo>
                <a:lnTo>
                  <a:pt x="0" y="4114800"/>
                </a:lnTo>
                <a:lnTo>
                  <a:pt x="0" y="0"/>
                </a:lnTo>
                <a:close/>
              </a:path>
            </a:pathLst>
          </a:custGeom>
          <a:blipFill>
            <a:blip r:embed="rId2">
              <a:alphaModFix amt="16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708068" y="2158165"/>
            <a:ext cx="9849439" cy="8128835"/>
          </a:xfrm>
          <a:custGeom>
            <a:avLst/>
            <a:gdLst/>
            <a:ahLst/>
            <a:cxnLst/>
            <a:rect r="r" b="b" t="t" l="l"/>
            <a:pathLst>
              <a:path h="8128835" w="9849439">
                <a:moveTo>
                  <a:pt x="0" y="0"/>
                </a:moveTo>
                <a:lnTo>
                  <a:pt x="9849439" y="0"/>
                </a:lnTo>
                <a:lnTo>
                  <a:pt x="9849439" y="8128835"/>
                </a:lnTo>
                <a:lnTo>
                  <a:pt x="0" y="8128835"/>
                </a:lnTo>
                <a:lnTo>
                  <a:pt x="0" y="0"/>
                </a:lnTo>
                <a:close/>
              </a:path>
            </a:pathLst>
          </a:custGeom>
          <a:blipFill>
            <a:blip r:embed="rId4"/>
            <a:stretch>
              <a:fillRect l="0" t="0" r="0" b="0"/>
            </a:stretch>
          </a:blipFill>
        </p:spPr>
      </p:sp>
      <p:sp>
        <p:nvSpPr>
          <p:cNvPr name="TextBox 4" id="4"/>
          <p:cNvSpPr txBox="true"/>
          <p:nvPr/>
        </p:nvSpPr>
        <p:spPr>
          <a:xfrm rot="0">
            <a:off x="1028700" y="1152525"/>
            <a:ext cx="13113428" cy="784860"/>
          </a:xfrm>
          <a:prstGeom prst="rect">
            <a:avLst/>
          </a:prstGeom>
        </p:spPr>
        <p:txBody>
          <a:bodyPr anchor="t" rtlCol="false" tIns="0" lIns="0" bIns="0" rIns="0">
            <a:spAutoFit/>
          </a:bodyPr>
          <a:lstStyle/>
          <a:p>
            <a:pPr algn="l">
              <a:lnSpc>
                <a:spcPts val="5820"/>
              </a:lnSpc>
            </a:pPr>
            <a:r>
              <a:rPr lang="en-US" sz="6000" b="true">
                <a:solidFill>
                  <a:srgbClr val="1C2120"/>
                </a:solidFill>
                <a:latin typeface="Roboto Slab Bold"/>
                <a:ea typeface="Roboto Slab Bold"/>
                <a:cs typeface="Roboto Slab Bold"/>
                <a:sym typeface="Roboto Slab Bold"/>
              </a:rPr>
              <a:t>2.  Hệ thống ký hiệu được sử dụng</a:t>
            </a:r>
          </a:p>
        </p:txBody>
      </p:sp>
      <p:sp>
        <p:nvSpPr>
          <p:cNvPr name="TextBox 5" id="5"/>
          <p:cNvSpPr txBox="true"/>
          <p:nvPr/>
        </p:nvSpPr>
        <p:spPr>
          <a:xfrm rot="0">
            <a:off x="1028700" y="3305175"/>
            <a:ext cx="3520746" cy="1838325"/>
          </a:xfrm>
          <a:prstGeom prst="rect">
            <a:avLst/>
          </a:prstGeom>
        </p:spPr>
        <p:txBody>
          <a:bodyPr anchor="t" rtlCol="false" tIns="0" lIns="0" bIns="0" rIns="0">
            <a:spAutoFit/>
          </a:bodyPr>
          <a:lstStyle/>
          <a:p>
            <a:pPr algn="l">
              <a:lnSpc>
                <a:spcPts val="4799"/>
              </a:lnSpc>
              <a:spcBef>
                <a:spcPct val="0"/>
              </a:spcBef>
            </a:pPr>
            <a:r>
              <a:rPr lang="en-US" sz="3999">
                <a:solidFill>
                  <a:srgbClr val="000000"/>
                </a:solidFill>
                <a:latin typeface="Poppins"/>
                <a:ea typeface="Poppins"/>
                <a:cs typeface="Poppins"/>
                <a:sym typeface="Poppins"/>
              </a:rPr>
              <a:t>Có 4 loại phụ thuộc trong quan hệ logic</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152525"/>
            <a:ext cx="8314397" cy="784860"/>
          </a:xfrm>
          <a:prstGeom prst="rect">
            <a:avLst/>
          </a:prstGeom>
        </p:spPr>
        <p:txBody>
          <a:bodyPr anchor="t" rtlCol="false" tIns="0" lIns="0" bIns="0" rIns="0">
            <a:spAutoFit/>
          </a:bodyPr>
          <a:lstStyle/>
          <a:p>
            <a:pPr algn="l">
              <a:lnSpc>
                <a:spcPts val="5820"/>
              </a:lnSpc>
            </a:pPr>
            <a:r>
              <a:rPr lang="en-US" sz="6000" b="true">
                <a:solidFill>
                  <a:srgbClr val="1C2120"/>
                </a:solidFill>
                <a:latin typeface="Roboto Slab Bold"/>
                <a:ea typeface="Roboto Slab Bold"/>
                <a:cs typeface="Roboto Slab Bold"/>
                <a:sym typeface="Roboto Slab Bold"/>
              </a:rPr>
              <a:t>3.  Các nguyên tắc vẽ</a:t>
            </a:r>
          </a:p>
        </p:txBody>
      </p:sp>
      <p:sp>
        <p:nvSpPr>
          <p:cNvPr name="TextBox 3" id="3"/>
          <p:cNvSpPr txBox="true"/>
          <p:nvPr/>
        </p:nvSpPr>
        <p:spPr>
          <a:xfrm rot="0">
            <a:off x="1028700" y="2705100"/>
            <a:ext cx="16230600" cy="4838700"/>
          </a:xfrm>
          <a:prstGeom prst="rect">
            <a:avLst/>
          </a:prstGeom>
        </p:spPr>
        <p:txBody>
          <a:bodyPr anchor="t" rtlCol="false" tIns="0" lIns="0" bIns="0" rIns="0">
            <a:spAutoFit/>
          </a:bodyPr>
          <a:lstStyle/>
          <a:p>
            <a:pPr algn="l">
              <a:lnSpc>
                <a:spcPts val="4799"/>
              </a:lnSpc>
            </a:pPr>
            <a:r>
              <a:rPr lang="en-US" sz="3999">
                <a:solidFill>
                  <a:srgbClr val="000000"/>
                </a:solidFill>
                <a:latin typeface="Poppins"/>
                <a:ea typeface="Poppins"/>
                <a:cs typeface="Poppins"/>
                <a:sym typeface="Poppins"/>
              </a:rPr>
              <a:t>Bước 1: Tách thành Cấu trúc phân chia công việc (WBS) và Cấp độ hoạt động</a:t>
            </a:r>
          </a:p>
          <a:p>
            <a:pPr algn="l">
              <a:lnSpc>
                <a:spcPts val="4799"/>
              </a:lnSpc>
            </a:pPr>
          </a:p>
          <a:p>
            <a:pPr algn="l">
              <a:lnSpc>
                <a:spcPts val="4799"/>
              </a:lnSpc>
            </a:pPr>
            <a:r>
              <a:rPr lang="en-US" sz="3999">
                <a:solidFill>
                  <a:srgbClr val="000000"/>
                </a:solidFill>
                <a:latin typeface="Poppins"/>
                <a:ea typeface="Poppins"/>
                <a:cs typeface="Poppins"/>
                <a:sym typeface="Poppins"/>
              </a:rPr>
              <a:t>Bước 2: Đề xuất bảng liệt kê</a:t>
            </a:r>
          </a:p>
          <a:p>
            <a:pPr algn="l">
              <a:lnSpc>
                <a:spcPts val="4799"/>
              </a:lnSpc>
            </a:pPr>
          </a:p>
          <a:p>
            <a:pPr algn="l">
              <a:lnSpc>
                <a:spcPts val="4799"/>
              </a:lnSpc>
            </a:pPr>
            <a:r>
              <a:rPr lang="en-US" sz="3999">
                <a:solidFill>
                  <a:srgbClr val="000000"/>
                </a:solidFill>
                <a:latin typeface="Poppins"/>
                <a:ea typeface="Poppins"/>
                <a:cs typeface="Poppins"/>
                <a:sym typeface="Poppins"/>
              </a:rPr>
              <a:t>Bước 3: Thêm Mối quan hệ và Phụ thuộc</a:t>
            </a:r>
          </a:p>
          <a:p>
            <a:pPr algn="l">
              <a:lnSpc>
                <a:spcPts val="4799"/>
              </a:lnSpc>
            </a:pPr>
          </a:p>
          <a:p>
            <a:pPr algn="l">
              <a:lnSpc>
                <a:spcPts val="4799"/>
              </a:lnSpc>
              <a:spcBef>
                <a:spcPct val="0"/>
              </a:spcBef>
            </a:pPr>
            <a:r>
              <a:rPr lang="en-US" sz="3999">
                <a:solidFill>
                  <a:srgbClr val="000000"/>
                </a:solidFill>
                <a:latin typeface="Poppins"/>
                <a:ea typeface="Poppins"/>
                <a:cs typeface="Poppins"/>
                <a:sym typeface="Poppins"/>
              </a:rPr>
              <a:t>Bước 4: Tạo Sơ đồ PDM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307734" y="4955576"/>
            <a:ext cx="15195667" cy="5242505"/>
          </a:xfrm>
          <a:custGeom>
            <a:avLst/>
            <a:gdLst/>
            <a:ahLst/>
            <a:cxnLst/>
            <a:rect r="r" b="b" t="t" l="l"/>
            <a:pathLst>
              <a:path h="5242505" w="15195667">
                <a:moveTo>
                  <a:pt x="0" y="0"/>
                </a:moveTo>
                <a:lnTo>
                  <a:pt x="15195668" y="0"/>
                </a:lnTo>
                <a:lnTo>
                  <a:pt x="15195668" y="5242505"/>
                </a:lnTo>
                <a:lnTo>
                  <a:pt x="0" y="5242505"/>
                </a:lnTo>
                <a:lnTo>
                  <a:pt x="0" y="0"/>
                </a:lnTo>
                <a:close/>
              </a:path>
            </a:pathLst>
          </a:custGeom>
          <a:blipFill>
            <a:blip r:embed="rId2"/>
            <a:stretch>
              <a:fillRect l="0" t="0" r="0" b="0"/>
            </a:stretch>
          </a:blipFill>
        </p:spPr>
      </p:sp>
      <p:sp>
        <p:nvSpPr>
          <p:cNvPr name="TextBox 3" id="3"/>
          <p:cNvSpPr txBox="true"/>
          <p:nvPr/>
        </p:nvSpPr>
        <p:spPr>
          <a:xfrm rot="0">
            <a:off x="1028700" y="1152525"/>
            <a:ext cx="10197466" cy="784860"/>
          </a:xfrm>
          <a:prstGeom prst="rect">
            <a:avLst/>
          </a:prstGeom>
        </p:spPr>
        <p:txBody>
          <a:bodyPr anchor="t" rtlCol="false" tIns="0" lIns="0" bIns="0" rIns="0">
            <a:spAutoFit/>
          </a:bodyPr>
          <a:lstStyle/>
          <a:p>
            <a:pPr algn="l">
              <a:lnSpc>
                <a:spcPts val="5820"/>
              </a:lnSpc>
            </a:pPr>
            <a:r>
              <a:rPr lang="en-US" sz="6000" b="true">
                <a:solidFill>
                  <a:srgbClr val="1C2120"/>
                </a:solidFill>
                <a:latin typeface="Roboto Slab Bold"/>
                <a:ea typeface="Roboto Slab Bold"/>
                <a:cs typeface="Roboto Slab Bold"/>
                <a:sym typeface="Roboto Slab Bold"/>
              </a:rPr>
              <a:t>4.  Một vài ví dụ cụ thể</a:t>
            </a:r>
          </a:p>
        </p:txBody>
      </p:sp>
      <p:sp>
        <p:nvSpPr>
          <p:cNvPr name="TextBox 4" id="4"/>
          <p:cNvSpPr txBox="true"/>
          <p:nvPr/>
        </p:nvSpPr>
        <p:spPr>
          <a:xfrm rot="0">
            <a:off x="1028700" y="1945675"/>
            <a:ext cx="16230600" cy="3009902"/>
          </a:xfrm>
          <a:prstGeom prst="rect">
            <a:avLst/>
          </a:prstGeom>
        </p:spPr>
        <p:txBody>
          <a:bodyPr anchor="t" rtlCol="false" tIns="0" lIns="0" bIns="0" rIns="0">
            <a:spAutoFit/>
          </a:bodyPr>
          <a:lstStyle/>
          <a:p>
            <a:pPr algn="l">
              <a:lnSpc>
                <a:spcPts val="5999"/>
              </a:lnSpc>
            </a:pPr>
            <a:r>
              <a:rPr lang="en-US" sz="3999">
                <a:solidFill>
                  <a:srgbClr val="000000"/>
                </a:solidFill>
                <a:latin typeface="Poppins"/>
                <a:ea typeface="Poppins"/>
                <a:cs typeface="Poppins"/>
                <a:sym typeface="Poppins"/>
              </a:rPr>
              <a:t>Ví dụ: Phát triển một ứng dụng di động</a:t>
            </a:r>
          </a:p>
          <a:p>
            <a:pPr algn="l">
              <a:lnSpc>
                <a:spcPts val="5999"/>
              </a:lnSpc>
            </a:pPr>
            <a:r>
              <a:rPr lang="en-US" sz="3999">
                <a:solidFill>
                  <a:srgbClr val="000000"/>
                </a:solidFill>
                <a:latin typeface="Poppins"/>
                <a:ea typeface="Poppins"/>
                <a:cs typeface="Poppins"/>
                <a:sym typeface="Poppins"/>
              </a:rPr>
              <a:t>Mô tả dự án: Một nhóm phát triển phần mềm đang xây dựng một ứng dụng di động với các tính năng cơ bản như đăng nhập, hiển thị danh sách sản phẩm và đặt hàng.</a:t>
            </a:r>
          </a:p>
        </p:txBody>
      </p:sp>
      <p:sp>
        <p:nvSpPr>
          <p:cNvPr name="TextBox 5" id="5"/>
          <p:cNvSpPr txBox="true"/>
          <p:nvPr/>
        </p:nvSpPr>
        <p:spPr>
          <a:xfrm rot="0">
            <a:off x="1028700" y="5415616"/>
            <a:ext cx="2867174" cy="638175"/>
          </a:xfrm>
          <a:prstGeom prst="rect">
            <a:avLst/>
          </a:prstGeom>
        </p:spPr>
        <p:txBody>
          <a:bodyPr anchor="t" rtlCol="false" tIns="0" lIns="0" bIns="0" rIns="0">
            <a:spAutoFit/>
          </a:bodyPr>
          <a:lstStyle/>
          <a:p>
            <a:pPr algn="ctr">
              <a:lnSpc>
                <a:spcPts val="4799"/>
              </a:lnSpc>
              <a:spcBef>
                <a:spcPct val="0"/>
              </a:spcBef>
            </a:pPr>
            <a:r>
              <a:rPr lang="en-US" sz="3999">
                <a:solidFill>
                  <a:srgbClr val="1C2120"/>
                </a:solidFill>
                <a:latin typeface="Poppins"/>
                <a:ea typeface="Poppins"/>
                <a:cs typeface="Poppins"/>
                <a:sym typeface="Poppins"/>
              </a:rPr>
              <a:t>Sơ đồ PDM: </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2232596" y="2847671"/>
            <a:ext cx="4985824" cy="2128485"/>
            <a:chOff x="0" y="0"/>
            <a:chExt cx="1669046" cy="712528"/>
          </a:xfrm>
        </p:grpSpPr>
        <p:sp>
          <p:nvSpPr>
            <p:cNvPr name="Freeform 3" id="3"/>
            <p:cNvSpPr/>
            <p:nvPr/>
          </p:nvSpPr>
          <p:spPr>
            <a:xfrm flipH="false" flipV="false" rot="0">
              <a:off x="0" y="0"/>
              <a:ext cx="1669046" cy="712528"/>
            </a:xfrm>
            <a:custGeom>
              <a:avLst/>
              <a:gdLst/>
              <a:ahLst/>
              <a:cxnLst/>
              <a:rect r="r" b="b" t="t" l="l"/>
              <a:pathLst>
                <a:path h="712528" w="1669046">
                  <a:moveTo>
                    <a:pt x="77639" y="0"/>
                  </a:moveTo>
                  <a:lnTo>
                    <a:pt x="1591406" y="0"/>
                  </a:lnTo>
                  <a:cubicBezTo>
                    <a:pt x="1611998" y="0"/>
                    <a:pt x="1631745" y="8180"/>
                    <a:pt x="1646306" y="22740"/>
                  </a:cubicBezTo>
                  <a:cubicBezTo>
                    <a:pt x="1660866" y="37300"/>
                    <a:pt x="1669046" y="57048"/>
                    <a:pt x="1669046" y="77639"/>
                  </a:cubicBezTo>
                  <a:lnTo>
                    <a:pt x="1669046" y="634889"/>
                  </a:lnTo>
                  <a:cubicBezTo>
                    <a:pt x="1669046" y="677768"/>
                    <a:pt x="1634285" y="712528"/>
                    <a:pt x="1591406" y="712528"/>
                  </a:cubicBezTo>
                  <a:lnTo>
                    <a:pt x="77639" y="712528"/>
                  </a:lnTo>
                  <a:cubicBezTo>
                    <a:pt x="34760" y="712528"/>
                    <a:pt x="0" y="677768"/>
                    <a:pt x="0" y="634889"/>
                  </a:cubicBezTo>
                  <a:lnTo>
                    <a:pt x="0" y="77639"/>
                  </a:lnTo>
                  <a:cubicBezTo>
                    <a:pt x="0" y="34760"/>
                    <a:pt x="34760" y="0"/>
                    <a:pt x="77639" y="0"/>
                  </a:cubicBezTo>
                  <a:close/>
                </a:path>
              </a:pathLst>
            </a:custGeom>
            <a:solidFill>
              <a:srgbClr val="AAD7D4"/>
            </a:solidFill>
          </p:spPr>
        </p:sp>
        <p:sp>
          <p:nvSpPr>
            <p:cNvPr name="TextBox 4" id="4"/>
            <p:cNvSpPr txBox="true"/>
            <p:nvPr/>
          </p:nvSpPr>
          <p:spPr>
            <a:xfrm>
              <a:off x="0" y="85725"/>
              <a:ext cx="1669046" cy="626803"/>
            </a:xfrm>
            <a:prstGeom prst="rect">
              <a:avLst/>
            </a:prstGeom>
          </p:spPr>
          <p:txBody>
            <a:bodyPr anchor="ctr" rtlCol="false" tIns="50800" lIns="50800" bIns="50800" rIns="50800"/>
            <a:lstStyle/>
            <a:p>
              <a:pPr algn="ctr">
                <a:lnSpc>
                  <a:spcPts val="1925"/>
                </a:lnSpc>
              </a:pPr>
            </a:p>
          </p:txBody>
        </p:sp>
      </p:grpSp>
      <p:grpSp>
        <p:nvGrpSpPr>
          <p:cNvPr name="Group 5" id="5"/>
          <p:cNvGrpSpPr/>
          <p:nvPr/>
        </p:nvGrpSpPr>
        <p:grpSpPr>
          <a:xfrm rot="0">
            <a:off x="12232596" y="5310844"/>
            <a:ext cx="4985824" cy="2128485"/>
            <a:chOff x="0" y="0"/>
            <a:chExt cx="1669046" cy="712528"/>
          </a:xfrm>
        </p:grpSpPr>
        <p:sp>
          <p:nvSpPr>
            <p:cNvPr name="Freeform 6" id="6"/>
            <p:cNvSpPr/>
            <p:nvPr/>
          </p:nvSpPr>
          <p:spPr>
            <a:xfrm flipH="false" flipV="false" rot="0">
              <a:off x="0" y="0"/>
              <a:ext cx="1669046" cy="712528"/>
            </a:xfrm>
            <a:custGeom>
              <a:avLst/>
              <a:gdLst/>
              <a:ahLst/>
              <a:cxnLst/>
              <a:rect r="r" b="b" t="t" l="l"/>
              <a:pathLst>
                <a:path h="712528" w="1669046">
                  <a:moveTo>
                    <a:pt x="77639" y="0"/>
                  </a:moveTo>
                  <a:lnTo>
                    <a:pt x="1591406" y="0"/>
                  </a:lnTo>
                  <a:cubicBezTo>
                    <a:pt x="1611998" y="0"/>
                    <a:pt x="1631745" y="8180"/>
                    <a:pt x="1646306" y="22740"/>
                  </a:cubicBezTo>
                  <a:cubicBezTo>
                    <a:pt x="1660866" y="37300"/>
                    <a:pt x="1669046" y="57048"/>
                    <a:pt x="1669046" y="77639"/>
                  </a:cubicBezTo>
                  <a:lnTo>
                    <a:pt x="1669046" y="634889"/>
                  </a:lnTo>
                  <a:cubicBezTo>
                    <a:pt x="1669046" y="677768"/>
                    <a:pt x="1634285" y="712528"/>
                    <a:pt x="1591406" y="712528"/>
                  </a:cubicBezTo>
                  <a:lnTo>
                    <a:pt x="77639" y="712528"/>
                  </a:lnTo>
                  <a:cubicBezTo>
                    <a:pt x="34760" y="712528"/>
                    <a:pt x="0" y="677768"/>
                    <a:pt x="0" y="634889"/>
                  </a:cubicBezTo>
                  <a:lnTo>
                    <a:pt x="0" y="77639"/>
                  </a:lnTo>
                  <a:cubicBezTo>
                    <a:pt x="0" y="34760"/>
                    <a:pt x="34760" y="0"/>
                    <a:pt x="77639" y="0"/>
                  </a:cubicBezTo>
                  <a:close/>
                </a:path>
              </a:pathLst>
            </a:custGeom>
            <a:solidFill>
              <a:srgbClr val="AAD7D4"/>
            </a:solidFill>
          </p:spPr>
        </p:sp>
        <p:sp>
          <p:nvSpPr>
            <p:cNvPr name="TextBox 7" id="7"/>
            <p:cNvSpPr txBox="true"/>
            <p:nvPr/>
          </p:nvSpPr>
          <p:spPr>
            <a:xfrm>
              <a:off x="0" y="85725"/>
              <a:ext cx="1669046" cy="626803"/>
            </a:xfrm>
            <a:prstGeom prst="rect">
              <a:avLst/>
            </a:prstGeom>
          </p:spPr>
          <p:txBody>
            <a:bodyPr anchor="ctr" rtlCol="false" tIns="50800" lIns="50800" bIns="50800" rIns="50800"/>
            <a:lstStyle/>
            <a:p>
              <a:pPr algn="ctr">
                <a:lnSpc>
                  <a:spcPts val="1925"/>
                </a:lnSpc>
              </a:pPr>
            </a:p>
          </p:txBody>
        </p:sp>
      </p:grpSp>
      <p:sp>
        <p:nvSpPr>
          <p:cNvPr name="AutoShape 8" id="8"/>
          <p:cNvSpPr/>
          <p:nvPr/>
        </p:nvSpPr>
        <p:spPr>
          <a:xfrm flipV="true">
            <a:off x="12422833" y="3606806"/>
            <a:ext cx="0" cy="738797"/>
          </a:xfrm>
          <a:prstGeom prst="line">
            <a:avLst/>
          </a:prstGeom>
          <a:ln cap="flat" w="38100">
            <a:solidFill>
              <a:srgbClr val="000000"/>
            </a:solidFill>
            <a:prstDash val="solid"/>
            <a:headEnd type="none" len="sm" w="sm"/>
            <a:tailEnd type="none" len="sm" w="sm"/>
          </a:ln>
        </p:spPr>
      </p:sp>
      <p:sp>
        <p:nvSpPr>
          <p:cNvPr name="AutoShape 9" id="9"/>
          <p:cNvSpPr/>
          <p:nvPr/>
        </p:nvSpPr>
        <p:spPr>
          <a:xfrm flipV="true">
            <a:off x="12422833" y="6005688"/>
            <a:ext cx="0" cy="738797"/>
          </a:xfrm>
          <a:prstGeom prst="line">
            <a:avLst/>
          </a:prstGeom>
          <a:ln cap="flat" w="38100">
            <a:solidFill>
              <a:srgbClr val="000000"/>
            </a:solidFill>
            <a:prstDash val="solid"/>
            <a:headEnd type="none" len="sm" w="sm"/>
            <a:tailEnd type="none" len="sm" w="sm"/>
          </a:ln>
        </p:spPr>
      </p:sp>
      <p:sp>
        <p:nvSpPr>
          <p:cNvPr name="TextBox 10" id="10"/>
          <p:cNvSpPr txBox="true"/>
          <p:nvPr/>
        </p:nvSpPr>
        <p:spPr>
          <a:xfrm rot="0">
            <a:off x="1028700" y="3930119"/>
            <a:ext cx="10827049" cy="2464861"/>
          </a:xfrm>
          <a:prstGeom prst="rect">
            <a:avLst/>
          </a:prstGeom>
        </p:spPr>
        <p:txBody>
          <a:bodyPr anchor="t" rtlCol="false" tIns="0" lIns="0" bIns="0" rIns="0">
            <a:spAutoFit/>
          </a:bodyPr>
          <a:lstStyle/>
          <a:p>
            <a:pPr algn="l">
              <a:lnSpc>
                <a:spcPts val="9658"/>
              </a:lnSpc>
            </a:pPr>
            <a:r>
              <a:rPr lang="en-US" sz="8472" b="true">
                <a:solidFill>
                  <a:srgbClr val="1C2120"/>
                </a:solidFill>
                <a:latin typeface="Roboto Slab Bold"/>
                <a:ea typeface="Roboto Slab Bold"/>
                <a:cs typeface="Roboto Slab Bold"/>
                <a:sym typeface="Roboto Slab Bold"/>
              </a:rPr>
              <a:t>Cách tính thời gian hoàn thành dự án</a:t>
            </a:r>
          </a:p>
        </p:txBody>
      </p:sp>
      <p:sp>
        <p:nvSpPr>
          <p:cNvPr name="TextBox 11" id="11"/>
          <p:cNvSpPr txBox="true"/>
          <p:nvPr/>
        </p:nvSpPr>
        <p:spPr>
          <a:xfrm rot="0">
            <a:off x="12832408" y="3496544"/>
            <a:ext cx="5455592" cy="964845"/>
          </a:xfrm>
          <a:prstGeom prst="rect">
            <a:avLst/>
          </a:prstGeom>
        </p:spPr>
        <p:txBody>
          <a:bodyPr anchor="t" rtlCol="false" tIns="0" lIns="0" bIns="0" rIns="0">
            <a:spAutoFit/>
          </a:bodyPr>
          <a:lstStyle/>
          <a:p>
            <a:pPr algn="l">
              <a:lnSpc>
                <a:spcPts val="7186"/>
              </a:lnSpc>
            </a:pPr>
            <a:r>
              <a:rPr lang="en-US" sz="6303" b="true">
                <a:solidFill>
                  <a:srgbClr val="1C2120"/>
                </a:solidFill>
                <a:latin typeface="Poppins Bold"/>
                <a:ea typeface="Poppins Bold"/>
                <a:cs typeface="Poppins Bold"/>
                <a:sym typeface="Poppins Bold"/>
              </a:rPr>
              <a:t>Sớm nhất</a:t>
            </a:r>
          </a:p>
        </p:txBody>
      </p:sp>
      <p:sp>
        <p:nvSpPr>
          <p:cNvPr name="TextBox 12" id="12"/>
          <p:cNvSpPr txBox="true"/>
          <p:nvPr/>
        </p:nvSpPr>
        <p:spPr>
          <a:xfrm rot="0">
            <a:off x="12832408" y="5887245"/>
            <a:ext cx="5455592" cy="964845"/>
          </a:xfrm>
          <a:prstGeom prst="rect">
            <a:avLst/>
          </a:prstGeom>
        </p:spPr>
        <p:txBody>
          <a:bodyPr anchor="t" rtlCol="false" tIns="0" lIns="0" bIns="0" rIns="0">
            <a:spAutoFit/>
          </a:bodyPr>
          <a:lstStyle/>
          <a:p>
            <a:pPr algn="l">
              <a:lnSpc>
                <a:spcPts val="7186"/>
              </a:lnSpc>
            </a:pPr>
            <a:r>
              <a:rPr lang="en-US" sz="6303" b="true">
                <a:solidFill>
                  <a:srgbClr val="1C2120"/>
                </a:solidFill>
                <a:latin typeface="Poppins Bold"/>
                <a:ea typeface="Poppins Bold"/>
                <a:cs typeface="Poppins Bold"/>
                <a:sym typeface="Poppins Bold"/>
              </a:rPr>
              <a:t>Trễ nhất</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700451" y="398284"/>
            <a:ext cx="16737098" cy="9120992"/>
            <a:chOff x="0" y="0"/>
            <a:chExt cx="5602881" cy="3053327"/>
          </a:xfrm>
        </p:grpSpPr>
        <p:sp>
          <p:nvSpPr>
            <p:cNvPr name="Freeform 3" id="3"/>
            <p:cNvSpPr/>
            <p:nvPr/>
          </p:nvSpPr>
          <p:spPr>
            <a:xfrm flipH="false" flipV="false" rot="0">
              <a:off x="0" y="0"/>
              <a:ext cx="5602881" cy="3053327"/>
            </a:xfrm>
            <a:custGeom>
              <a:avLst/>
              <a:gdLst/>
              <a:ahLst/>
              <a:cxnLst/>
              <a:rect r="r" b="b" t="t" l="l"/>
              <a:pathLst>
                <a:path h="3053327" w="5602881">
                  <a:moveTo>
                    <a:pt x="23128" y="0"/>
                  </a:moveTo>
                  <a:lnTo>
                    <a:pt x="5579753" y="0"/>
                  </a:lnTo>
                  <a:cubicBezTo>
                    <a:pt x="5592526" y="0"/>
                    <a:pt x="5602881" y="10355"/>
                    <a:pt x="5602881" y="23128"/>
                  </a:cubicBezTo>
                  <a:lnTo>
                    <a:pt x="5602881" y="3030199"/>
                  </a:lnTo>
                  <a:cubicBezTo>
                    <a:pt x="5602881" y="3042972"/>
                    <a:pt x="5592526" y="3053327"/>
                    <a:pt x="5579753" y="3053327"/>
                  </a:cubicBezTo>
                  <a:lnTo>
                    <a:pt x="23128" y="3053327"/>
                  </a:lnTo>
                  <a:cubicBezTo>
                    <a:pt x="10355" y="3053327"/>
                    <a:pt x="0" y="3042972"/>
                    <a:pt x="0" y="3030199"/>
                  </a:cubicBezTo>
                  <a:lnTo>
                    <a:pt x="0" y="23128"/>
                  </a:lnTo>
                  <a:cubicBezTo>
                    <a:pt x="0" y="10355"/>
                    <a:pt x="10355" y="0"/>
                    <a:pt x="23128" y="0"/>
                  </a:cubicBezTo>
                  <a:close/>
                </a:path>
              </a:pathLst>
            </a:custGeom>
            <a:solidFill>
              <a:srgbClr val="AAD7D4">
                <a:alpha val="9804"/>
              </a:srgbClr>
            </a:solidFill>
          </p:spPr>
        </p:sp>
        <p:sp>
          <p:nvSpPr>
            <p:cNvPr name="TextBox 4" id="4"/>
            <p:cNvSpPr txBox="true"/>
            <p:nvPr/>
          </p:nvSpPr>
          <p:spPr>
            <a:xfrm>
              <a:off x="0" y="85725"/>
              <a:ext cx="5602881" cy="2967602"/>
            </a:xfrm>
            <a:prstGeom prst="rect">
              <a:avLst/>
            </a:prstGeom>
          </p:spPr>
          <p:txBody>
            <a:bodyPr anchor="ctr" rtlCol="false" tIns="50800" lIns="50800" bIns="50800" rIns="50800"/>
            <a:lstStyle/>
            <a:p>
              <a:pPr algn="ctr">
                <a:lnSpc>
                  <a:spcPts val="1925"/>
                </a:lnSpc>
              </a:pPr>
            </a:p>
          </p:txBody>
        </p:sp>
      </p:grpSp>
      <p:sp>
        <p:nvSpPr>
          <p:cNvPr name="TextBox 5" id="5"/>
          <p:cNvSpPr txBox="true"/>
          <p:nvPr/>
        </p:nvSpPr>
        <p:spPr>
          <a:xfrm rot="0">
            <a:off x="1028700" y="3720530"/>
            <a:ext cx="16408848" cy="1238250"/>
          </a:xfrm>
          <a:prstGeom prst="rect">
            <a:avLst/>
          </a:prstGeom>
        </p:spPr>
        <p:txBody>
          <a:bodyPr anchor="t" rtlCol="false" tIns="0" lIns="0" bIns="0" rIns="0">
            <a:spAutoFit/>
          </a:bodyPr>
          <a:lstStyle/>
          <a:p>
            <a:pPr algn="l">
              <a:lnSpc>
                <a:spcPts val="4799"/>
              </a:lnSpc>
              <a:spcBef>
                <a:spcPct val="0"/>
              </a:spcBef>
            </a:pPr>
            <a:r>
              <a:rPr lang="en-US" b="true" sz="3999">
                <a:solidFill>
                  <a:srgbClr val="000000"/>
                </a:solidFill>
                <a:latin typeface="Poppins Bold"/>
                <a:ea typeface="Poppins Bold"/>
                <a:cs typeface="Poppins Bold"/>
                <a:sym typeface="Poppins Bold"/>
              </a:rPr>
              <a:t>Bước 1</a:t>
            </a:r>
            <a:r>
              <a:rPr lang="en-US" sz="3999">
                <a:solidFill>
                  <a:srgbClr val="000000"/>
                </a:solidFill>
                <a:latin typeface="Poppins"/>
                <a:ea typeface="Poppins"/>
                <a:cs typeface="Poppins"/>
                <a:sym typeface="Poppins"/>
              </a:rPr>
              <a:t>: Bắt đầu từ hoạt động đầu tiên, gán thời gian bắt đầu sớm nhất (ES) là 0 hoặc ngày bắt đầu dự án.</a:t>
            </a:r>
          </a:p>
        </p:txBody>
      </p:sp>
      <p:sp>
        <p:nvSpPr>
          <p:cNvPr name="TextBox 6" id="6"/>
          <p:cNvSpPr txBox="true"/>
          <p:nvPr/>
        </p:nvSpPr>
        <p:spPr>
          <a:xfrm rot="0">
            <a:off x="980310" y="5661726"/>
            <a:ext cx="16177379" cy="1238250"/>
          </a:xfrm>
          <a:prstGeom prst="rect">
            <a:avLst/>
          </a:prstGeom>
        </p:spPr>
        <p:txBody>
          <a:bodyPr anchor="t" rtlCol="false" tIns="0" lIns="0" bIns="0" rIns="0">
            <a:spAutoFit/>
          </a:bodyPr>
          <a:lstStyle/>
          <a:p>
            <a:pPr algn="ctr">
              <a:lnSpc>
                <a:spcPts val="4799"/>
              </a:lnSpc>
              <a:spcBef>
                <a:spcPct val="0"/>
              </a:spcBef>
            </a:pPr>
            <a:r>
              <a:rPr lang="en-US" b="true" sz="3999">
                <a:solidFill>
                  <a:srgbClr val="000000"/>
                </a:solidFill>
                <a:latin typeface="Poppins Bold"/>
                <a:ea typeface="Poppins Bold"/>
                <a:cs typeface="Poppins Bold"/>
                <a:sym typeface="Poppins Bold"/>
              </a:rPr>
              <a:t>Bước 2</a:t>
            </a:r>
            <a:r>
              <a:rPr lang="en-US" sz="3999">
                <a:solidFill>
                  <a:srgbClr val="000000"/>
                </a:solidFill>
                <a:latin typeface="Poppins"/>
                <a:ea typeface="Poppins"/>
                <a:cs typeface="Poppins"/>
                <a:sym typeface="Poppins"/>
              </a:rPr>
              <a:t>: Tính thời gian kết thúc sớm nhất (EF) cho mỗi hoạt động:</a:t>
            </a:r>
          </a:p>
          <a:p>
            <a:pPr algn="ctr">
              <a:lnSpc>
                <a:spcPts val="4799"/>
              </a:lnSpc>
              <a:spcBef>
                <a:spcPct val="0"/>
              </a:spcBef>
            </a:pPr>
            <a:r>
              <a:rPr lang="en-US" sz="3999">
                <a:solidFill>
                  <a:srgbClr val="000000"/>
                </a:solidFill>
                <a:latin typeface="Poppins"/>
                <a:ea typeface="Poppins"/>
                <a:cs typeface="Poppins"/>
                <a:sym typeface="Poppins"/>
              </a:rPr>
              <a:t>EF = ES + Thời gian thực hiện </a:t>
            </a:r>
          </a:p>
        </p:txBody>
      </p:sp>
      <p:sp>
        <p:nvSpPr>
          <p:cNvPr name="TextBox 7" id="7"/>
          <p:cNvSpPr txBox="true"/>
          <p:nvPr/>
        </p:nvSpPr>
        <p:spPr>
          <a:xfrm rot="0">
            <a:off x="1028700" y="1152525"/>
            <a:ext cx="16230600" cy="1518285"/>
          </a:xfrm>
          <a:prstGeom prst="rect">
            <a:avLst/>
          </a:prstGeom>
        </p:spPr>
        <p:txBody>
          <a:bodyPr anchor="t" rtlCol="false" tIns="0" lIns="0" bIns="0" rIns="0">
            <a:spAutoFit/>
          </a:bodyPr>
          <a:lstStyle/>
          <a:p>
            <a:pPr algn="l">
              <a:lnSpc>
                <a:spcPts val="5820"/>
              </a:lnSpc>
            </a:pPr>
            <a:r>
              <a:rPr lang="en-US" sz="6000" b="true">
                <a:solidFill>
                  <a:srgbClr val="1C2120"/>
                </a:solidFill>
                <a:latin typeface="Roboto Slab Bold"/>
                <a:ea typeface="Roboto Slab Bold"/>
                <a:cs typeface="Roboto Slab Bold"/>
                <a:sym typeface="Roboto Slab Bold"/>
              </a:rPr>
              <a:t>Cách tính thời gian hoàn thành dự án sớm nhất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DAGfvNjZpbY</dc:identifier>
  <dcterms:modified xsi:type="dcterms:W3CDTF">2011-08-01T06:04:30Z</dcterms:modified>
  <cp:revision>1</cp:revision>
  <dc:title>Copy of Copy of Bản sao của Thiết kế phần mềm hướng đối tượng</dc:title>
</cp:coreProperties>
</file>