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4" r:id="rId15"/>
    <p:sldId id="275" r:id="rId16"/>
    <p:sldId id="276" r:id="rId17"/>
    <p:sldId id="277" r:id="rId18"/>
    <p:sldId id="279" r:id="rId19"/>
    <p:sldId id="280" r:id="rId20"/>
    <p:sldId id="281" r:id="rId2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03" autoAdjust="0"/>
    <p:restoredTop sz="75350" autoAdjust="0"/>
  </p:normalViewPr>
  <p:slideViewPr>
    <p:cSldViewPr>
      <p:cViewPr>
        <p:scale>
          <a:sx n="61" d="100"/>
          <a:sy n="61" d="100"/>
        </p:scale>
        <p:origin x="-1704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7C3A41-887E-4700-B8DC-44357F8C4FD0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A64159-E2C7-4035-B9A4-3DF3028F9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44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64159-E2C7-4035-B9A4-3DF3028F97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217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Mô-đun triển khai trở nên hỗn độn khi chúng tôi viết những mối quan ngại này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code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vừa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mảnh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vừa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rối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trộn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vi-V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64159-E2C7-4035-B9A4-3DF3028F97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23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AOP được thiết kế để xử lý các mối quan </a:t>
            </a:r>
            <a:r>
              <a:rPr lang="en-US" dirty="0" err="1" smtClean="0"/>
              <a:t>hệ</a:t>
            </a:r>
            <a:r>
              <a:rPr lang="vi-VN" dirty="0" smtClean="0"/>
              <a:t> xuyên suốt</a:t>
            </a:r>
            <a:r>
              <a:rPr lang="en-US" dirty="0" smtClean="0"/>
              <a:t>(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 chức năng khác của chương trình</a:t>
            </a:r>
            <a:r>
              <a:rPr lang="en-US" baseline="0" dirty="0" smtClean="0"/>
              <a:t> </a:t>
            </a:r>
            <a:r>
              <a:rPr lang="en-US" dirty="0" smtClean="0"/>
              <a:t>)</a:t>
            </a:r>
            <a:r>
              <a:rPr lang="vi-VN" dirty="0" smtClean="0"/>
              <a:t> bởi</a:t>
            </a:r>
          </a:p>
          <a:p>
            <a:r>
              <a:rPr lang="vi-VN" dirty="0" smtClean="0"/>
              <a:t>cung cấp một cơ chế được gọi là khía cạnh</a:t>
            </a:r>
          </a:p>
          <a:p>
            <a:r>
              <a:rPr lang="vi-VN" dirty="0" smtClean="0"/>
              <a:t> Khía cạnh</a:t>
            </a:r>
          </a:p>
          <a:p>
            <a:r>
              <a:rPr lang="vi-VN" dirty="0" smtClean="0"/>
              <a:t> Thể hiện những mối quan ngại này và tự động kết hợp</a:t>
            </a:r>
          </a:p>
          <a:p>
            <a:r>
              <a:rPr lang="vi-VN" dirty="0" smtClean="0"/>
              <a:t>chúng thành một hệ thống.</a:t>
            </a:r>
          </a:p>
          <a:p>
            <a:r>
              <a:rPr lang="vi-VN" dirty="0" smtClean="0"/>
              <a:t> Tăng cường khả năng thể hiện sự tách biệt này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 chức năng khác của chương trình</a:t>
            </a:r>
            <a:r>
              <a:rPr lang="vi-VN" dirty="0" smtClean="0"/>
              <a:t>.</a:t>
            </a:r>
          </a:p>
          <a:p>
            <a:r>
              <a:rPr lang="vi-VN" dirty="0" smtClean="0"/>
              <a:t> Dẫn đến hệ thống phần mềm được thiết kế tốt, bảo trì.</a:t>
            </a:r>
          </a:p>
          <a:p>
            <a:r>
              <a:rPr lang="vi-VN" dirty="0" smtClean="0"/>
              <a:t> AOP không thay thế chương trình hiện có</a:t>
            </a:r>
          </a:p>
          <a:p>
            <a:r>
              <a:rPr lang="vi-VN" dirty="0" smtClean="0"/>
              <a:t>mô hình và ngôn ngữ.</a:t>
            </a:r>
          </a:p>
          <a:p>
            <a:r>
              <a:rPr lang="vi-VN" dirty="0" smtClean="0"/>
              <a:t> Thay vào đó, nó hoạt động với họ để cải thiện</a:t>
            </a:r>
          </a:p>
          <a:p>
            <a:r>
              <a:rPr lang="vi-VN" dirty="0" smtClean="0"/>
              <a:t>tính biểu cảm và tiện ích.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64159-E2C7-4035-B9A4-3DF3028F97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22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 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 thời gian cho việc viết business logic chính của chương trình.</a:t>
            </a:r>
          </a:p>
          <a:p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viết được nhiều chiều cho chương trình có thể chứa nhiều cài đặt vấn đề khác cho chương trình mà chúng ta cần về sau.</a:t>
            </a:r>
          </a:p>
          <a:p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trộn các aspect này vào chương trình chính thành thư viện.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64159-E2C7-4035-B9A4-3DF3028F97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92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abc là triển khai đầy đủ ngôn ngữ AspectJ, với sự nhấn mạnh về khả năng mở rộng và</a:t>
            </a:r>
          </a:p>
          <a:p>
            <a:r>
              <a:rPr lang="vi-VN" dirty="0" smtClean="0"/>
              <a:t>tối ưu hóa.</a:t>
            </a:r>
          </a:p>
          <a:p>
            <a:r>
              <a:rPr lang="vi-VN" dirty="0" smtClean="0"/>
              <a:t> Aspect # là một khung công tác AOP miễn phí cho .NET.</a:t>
            </a:r>
          </a:p>
          <a:p>
            <a:r>
              <a:rPr lang="vi-VN" dirty="0" smtClean="0"/>
              <a:t> AspectC ++ là một phần mở rộng theo hướng khía cạnh cho ngôn ngữ lập trình C ++.</a:t>
            </a:r>
          </a:p>
          <a:p>
            <a:r>
              <a:rPr lang="vi-VN" dirty="0" smtClean="0"/>
              <a:t> AspectDNG là trình xử lý khía cạnh đa ngôn ngữ .NET.</a:t>
            </a:r>
          </a:p>
          <a:p>
            <a:r>
              <a:rPr lang="vi-VN" dirty="0" smtClean="0"/>
              <a:t> AspectJ là một phần mở rộng theo hướng khía cạnh liền mạch với Java cho phép mô đun</a:t>
            </a:r>
          </a:p>
          <a:p>
            <a:r>
              <a:rPr lang="vi-VN" dirty="0" smtClean="0"/>
              <a:t>thực hiện một loạt các mối quan tâm crosscutting.</a:t>
            </a:r>
          </a:p>
          <a:p>
            <a:r>
              <a:rPr lang="vi-VN" dirty="0" smtClean="0"/>
              <a:t> AspectWerkz là một khung công tác AOP / AOSD động, nhẹ và có hiệu suất cao cho Java.</a:t>
            </a:r>
          </a:p>
          <a:p>
            <a:r>
              <a:rPr lang="vi-VN" dirty="0" smtClean="0"/>
              <a:t> AspectXML là một nỗ lực để phát ra, động não, và nói chung là cố gắng hướng khía cạnh</a:t>
            </a:r>
          </a:p>
          <a:p>
            <a:r>
              <a:rPr lang="vi-VN" dirty="0" smtClean="0"/>
              <a:t>cách tiếp cận liên quan đến XML.</a:t>
            </a:r>
          </a:p>
          <a:p>
            <a:r>
              <a:rPr lang="vi-VN" dirty="0" smtClean="0"/>
              <a:t> JAC là một khung công tác Java cho lập trình phân tán theo hướng khía cạnh.</a:t>
            </a:r>
          </a:p>
          <a:p>
            <a:r>
              <a:rPr lang="vi-VN" dirty="0" smtClean="0"/>
              <a:t> JBoss-AOP là kiến ​​trúc Java AOP được sử dụng cho máy chủ ứng dụng JBOSS.</a:t>
            </a:r>
          </a:p>
          <a:p>
            <a:r>
              <a:rPr lang="vi-VN" dirty="0" smtClean="0"/>
              <a:t> LOOM.NET là một trình xử lý các cạnh tĩnh hoạt động trên các hội đồng .NET. Các</a:t>
            </a:r>
          </a:p>
          <a:p>
            <a:r>
              <a:rPr lang="vi-VN" dirty="0" smtClean="0"/>
              <a:t>Thư viện RAPIER-LOOM.NET là một trình xử lý tính năng động.</a:t>
            </a:r>
          </a:p>
          <a:p>
            <a:r>
              <a:rPr lang="vi-VN" dirty="0" smtClean="0"/>
              <a:t> Nanning là một khung định hướng khía cạnh cho Java dựa trên các proxy và các khía cạnh năng động</a:t>
            </a:r>
          </a:p>
          <a:p>
            <a:r>
              <a:rPr lang="vi-VN" dirty="0" smtClean="0"/>
              <a:t>được thực hiện như các lớp Java thông thường.</a:t>
            </a:r>
          </a:p>
          <a:p>
            <a:r>
              <a:rPr lang="vi-VN" dirty="0" smtClean="0"/>
              <a:t> Cách tiếp cận của Spring đối với AOP khác với phương thức của hầu hết các khung công tác AOP khác. Mục tiêu không phải là</a:t>
            </a:r>
          </a:p>
          <a:p>
            <a:r>
              <a:rPr lang="vi-VN" dirty="0" smtClean="0"/>
              <a:t>cung cấp triển khai AOP hoàn chỉnh nhất (mặc dù Spring AOP khá khả năng); nó là</a:t>
            </a:r>
          </a:p>
          <a:p>
            <a:r>
              <a:rPr lang="vi-VN" dirty="0" smtClean="0"/>
              <a:t>thay vì cung cấp sự tích hợp chặt chẽ giữa triển khai AOP và Spring IoC để trợ giúp</a:t>
            </a:r>
          </a:p>
          <a:p>
            <a:r>
              <a:rPr lang="vi-VN" dirty="0" smtClean="0"/>
              <a:t>giải quyết các vấn đề thường gặp trong các ứng dụng doanh nghiệp.</a:t>
            </a:r>
          </a:p>
          <a:p>
            <a:r>
              <a:rPr lang="vi-VN" dirty="0" smtClean="0"/>
              <a:t> XWeaver là một bộ xử lý khía cạnh có thể mở rộng, tùy chỉnh và tối thiểu xâm nhập cho C / C ++ -</a:t>
            </a:r>
          </a:p>
          <a:p>
            <a:r>
              <a:rPr lang="vi-VN" dirty="0" smtClean="0"/>
              <a:t>nó tạo ra mã nguồn khác với ít nhất có thể từ mã cơ bản (bảo tồn</a:t>
            </a:r>
          </a:p>
          <a:p>
            <a:r>
              <a:rPr lang="vi-VN" dirty="0" smtClean="0"/>
              <a:t>bố cục và nhận xét)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64159-E2C7-4035-B9A4-3DF3028F97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902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Giám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r>
              <a:rPr lang="en-US" baseline="0" dirty="0" smtClean="0"/>
              <a:t>, debug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nghiệp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code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Khía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cạnh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khía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cạnh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rối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 chức năng khác của chương trình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chính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chương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biên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AOP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64159-E2C7-4035-B9A4-3DF3028F97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300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 AOP có nhiều lợi ích tiềm năng</a:t>
            </a:r>
          </a:p>
          <a:p>
            <a:r>
              <a:rPr lang="vi-VN" dirty="0" smtClean="0"/>
              <a:t> cung cấp cách xác định và đóng gói chéo cắt</a:t>
            </a:r>
          </a:p>
          <a:p>
            <a:r>
              <a:rPr lang="vi-VN" dirty="0" smtClean="0"/>
              <a:t>mối quan tâm trong một hệ thống.</a:t>
            </a:r>
          </a:p>
          <a:p>
            <a:r>
              <a:rPr lang="vi-VN" dirty="0" smtClean="0"/>
              <a:t> cho phép chúng tôi thực hiện tốt hơn việc duy trì hệ thống khi họ</a:t>
            </a:r>
          </a:p>
          <a:p>
            <a:r>
              <a:rPr lang="vi-VN" dirty="0" smtClean="0"/>
              <a:t>phát triển</a:t>
            </a:r>
          </a:p>
          <a:p>
            <a:r>
              <a:rPr lang="vi-VN" dirty="0" smtClean="0"/>
              <a:t> hãy để chúng tôi thêm các tính năng mới, dưới dạng các mối quan tâm, vào hiện tại</a:t>
            </a:r>
          </a:p>
          <a:p>
            <a:r>
              <a:rPr lang="vi-VN" dirty="0" smtClean="0"/>
              <a:t>hệ thống một cách có tổ chức.</a:t>
            </a:r>
          </a:p>
          <a:p>
            <a:r>
              <a:rPr lang="vi-VN" dirty="0" smtClean="0"/>
              <a:t> những cải tiến về tính biểu cảm và cấu trúc giúp chúng ta</a:t>
            </a:r>
          </a:p>
          <a:p>
            <a:r>
              <a:rPr lang="vi-VN" dirty="0" smtClean="0"/>
              <a:t>giữ cho các hệ thống hoạt động lâu hơn mà không phải gánh chịu chi phí</a:t>
            </a:r>
          </a:p>
          <a:p>
            <a:r>
              <a:rPr lang="vi-VN" dirty="0" smtClean="0"/>
              <a:t>viết lại hoàn toàn.</a:t>
            </a:r>
          </a:p>
          <a:p>
            <a:r>
              <a:rPr lang="vi-VN" dirty="0" smtClean="0"/>
              <a:t> một bổ sung tuyệt vời cho hộp công cụ của các chuyên gia chất lượng. Khả năng để</a:t>
            </a:r>
          </a:p>
          <a:p>
            <a:r>
              <a:rPr lang="vi-VN" dirty="0" smtClean="0"/>
              <a:t>tự động kiểm tra mã ứng dụng mà không làm phiền</a:t>
            </a:r>
          </a:p>
          <a:p>
            <a:r>
              <a:rPr lang="vi-VN" dirty="0" smtClean="0"/>
              <a:t>mã.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64159-E2C7-4035-B9A4-3DF3028F975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31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AOP - tương tự lăng kính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vô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64159-E2C7-4035-B9A4-3DF3028F975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085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Các khía cạnh ban đầu và nghiên cứu nghiên cứu AOSD</a:t>
            </a:r>
          </a:p>
          <a:p>
            <a:r>
              <a:rPr lang="vi-VN" dirty="0" smtClean="0"/>
              <a:t> Các khía cạnh ban đầu</a:t>
            </a:r>
          </a:p>
          <a:p>
            <a:r>
              <a:rPr lang="vi-VN" dirty="0" smtClean="0"/>
              <a:t> Tách biệt các khía cạnh và mối quan tâm ở giai đoạn đầu của</a:t>
            </a:r>
          </a:p>
          <a:p>
            <a:r>
              <a:rPr lang="vi-VN" dirty="0" smtClean="0"/>
              <a:t>Chu trình phát triển phần mềm.</a:t>
            </a:r>
          </a:p>
          <a:p>
            <a:r>
              <a:rPr lang="vi-VN" dirty="0" smtClean="0"/>
              <a:t> Các lợi ích nghiên cứu chính của AOSD:</a:t>
            </a:r>
          </a:p>
          <a:p>
            <a:r>
              <a:rPr lang="vi-VN" dirty="0" smtClean="0"/>
              <a:t> Ngữ nghĩa của ngôn ngữ AO và phương pháp chính thức</a:t>
            </a:r>
          </a:p>
          <a:p>
            <a:r>
              <a:rPr lang="vi-VN" dirty="0" smtClean="0"/>
              <a:t> (Thành phần, Điểm tham gia, Phím tắt, Lời khuyên, Dệt)</a:t>
            </a:r>
          </a:p>
          <a:p>
            <a:r>
              <a:rPr lang="vi-VN" dirty="0" smtClean="0"/>
              <a:t> Các khía cạnh trong các bước chu kỳ đầu đời</a:t>
            </a:r>
          </a:p>
          <a:p>
            <a:r>
              <a:rPr lang="vi-VN" dirty="0" smtClean="0"/>
              <a:t> Thiết kế mối quan tâm</a:t>
            </a:r>
          </a:p>
          <a:p>
            <a:r>
              <a:rPr lang="vi-VN" dirty="0" smtClean="0"/>
              <a:t> Các khía cạnh năng động và phần mềm cơ sở hạ tầng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64159-E2C7-4035-B9A4-3DF3028F975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24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Phần kết luận</a:t>
            </a:r>
          </a:p>
          <a:p>
            <a:r>
              <a:rPr lang="vi-VN" dirty="0" smtClean="0"/>
              <a:t> AOP</a:t>
            </a:r>
          </a:p>
          <a:p>
            <a:r>
              <a:rPr lang="vi-VN" dirty="0" smtClean="0"/>
              <a:t> Thực hiện mô hình chéo</a:t>
            </a:r>
          </a:p>
          <a:p>
            <a:r>
              <a:rPr lang="vi-VN" dirty="0" smtClean="0"/>
              <a:t>mối quan tâm</a:t>
            </a:r>
          </a:p>
          <a:p>
            <a:r>
              <a:rPr lang="vi-VN" dirty="0" smtClean="0"/>
              <a:t> Các hệ thống dễ phát triển hơn</a:t>
            </a:r>
          </a:p>
          <a:p>
            <a:r>
              <a:rPr lang="vi-VN" dirty="0" smtClean="0"/>
              <a:t> Các quyết định thiết kế trễ</a:t>
            </a:r>
          </a:p>
          <a:p>
            <a:r>
              <a:rPr lang="vi-VN" dirty="0" smtClean="0"/>
              <a:t> Sử dụng lại mã khác</a:t>
            </a:r>
          </a:p>
          <a:p>
            <a:r>
              <a:rPr lang="vi-VN" dirty="0" smtClean="0"/>
              <a:t> Nếu hệ thống phần mềm bao gồm</a:t>
            </a:r>
          </a:p>
          <a:p>
            <a:r>
              <a:rPr lang="vi-VN" dirty="0" smtClean="0"/>
              <a:t>mối quan tâm crosscutting xem xét học tập</a:t>
            </a:r>
          </a:p>
          <a:p>
            <a:r>
              <a:rPr lang="vi-VN" dirty="0" smtClean="0"/>
              <a:t>Tìm hiểu thêm về AOP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64159-E2C7-4035-B9A4-3DF3028F975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381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Sử dụng AspectJ để xây dựng một dòng sản phẩm cho thiết bị di động</a:t>
            </a:r>
          </a:p>
          <a:p>
            <a:r>
              <a:rPr lang="vi-VN" dirty="0" smtClean="0"/>
              <a:t>• Phát triển các dòng sản phẩm phần mềm nhúng với AspectC ++</a:t>
            </a:r>
          </a:p>
          <a:p>
            <a:r>
              <a:rPr lang="vi-VN" dirty="0" smtClean="0"/>
              <a:t>• Lập trình hướng khía cạnh với Caesar</a:t>
            </a:r>
          </a:p>
          <a:p>
            <a:r>
              <a:rPr lang="vi-VN" dirty="0" smtClean="0"/>
              <a:t>• Phát triển các ứng dụng năng động và thích ứng với CAM / DAOP: A</a:t>
            </a:r>
          </a:p>
          <a:p>
            <a:r>
              <a:rPr lang="vi-VN" dirty="0" smtClean="0"/>
              <a:t>Ứng dụng văn phòng ảo</a:t>
            </a:r>
          </a:p>
          <a:p>
            <a:r>
              <a:rPr lang="vi-VN" dirty="0" smtClean="0"/>
              <a:t>• PROSE - Nền tảng trung gian cho thích ứng động</a:t>
            </a:r>
          </a:p>
          <a:p>
            <a:r>
              <a:rPr lang="vi-VN" dirty="0" smtClean="0"/>
              <a:t>• Microsoft Phoenix: Một khung phân tích phần mềm và</a:t>
            </a:r>
          </a:p>
          <a:p>
            <a:r>
              <a:rPr lang="vi-VN" dirty="0" smtClean="0"/>
              <a:t>Tối ưu hóa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64159-E2C7-4035-B9A4-3DF3028F975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8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Sự phát triển của phương pháp lập trình phần mềm</a:t>
            </a:r>
          </a:p>
          <a:p>
            <a:r>
              <a:rPr lang="vi-VN" dirty="0" smtClean="0"/>
              <a:t>Mã hóa cấp độ máy</a:t>
            </a:r>
          </a:p>
          <a:p>
            <a:r>
              <a:rPr lang="vi-VN" dirty="0" smtClean="0"/>
              <a:t>Lập trình có cấu trúc</a:t>
            </a:r>
          </a:p>
          <a:p>
            <a:r>
              <a:rPr lang="vi-VN" dirty="0" smtClean="0"/>
              <a:t>Lập trình hướng đối tượng</a:t>
            </a:r>
            <a:endParaRPr lang="en-US" dirty="0" smtClean="0"/>
          </a:p>
          <a:p>
            <a:endParaRPr lang="en-US" dirty="0" smtClean="0"/>
          </a:p>
          <a:p>
            <a:r>
              <a:rPr lang="vi-VN" dirty="0" smtClean="0"/>
              <a:t>Phương pháp lập trình</a:t>
            </a:r>
          </a:p>
          <a:p>
            <a:r>
              <a:rPr lang="vi-VN" dirty="0" smtClean="0"/>
              <a:t>xác định cách chúng ta giao tiếp với máy móc. trình bày những cách thức mới để phân tích các vấn đề - mã máy, mã độc lập, các quy trình, các </a:t>
            </a:r>
            <a:r>
              <a:rPr lang="en-US" dirty="0" smtClean="0"/>
              <a:t>class </a:t>
            </a:r>
            <a:r>
              <a:rPr lang="vi-VN" dirty="0" smtClean="0"/>
              <a:t>và vv ..</a:t>
            </a:r>
          </a:p>
          <a:p>
            <a:r>
              <a:rPr lang="vi-VN" dirty="0" smtClean="0"/>
              <a:t>cung cấp bản đồ tự nhiên hơn về các yêu cầu hệ thống đối với các cấu trúc lập trình.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64159-E2C7-4035-B9A4-3DF3028F97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51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Lập trình hướng đối tượng</a:t>
            </a:r>
          </a:p>
          <a:p>
            <a:r>
              <a:rPr lang="vi-VN" dirty="0" smtClean="0"/>
              <a:t>Đặt đối tượng cộng tác.</a:t>
            </a:r>
          </a:p>
          <a:p>
            <a:r>
              <a:rPr lang="vi-VN" dirty="0" smtClean="0"/>
              <a:t>Ẩn chi tiết triển khai trong </a:t>
            </a:r>
            <a:r>
              <a:rPr lang="en-US" dirty="0" smtClean="0"/>
              <a:t>Class</a:t>
            </a:r>
            <a:r>
              <a:rPr lang="vi-VN" dirty="0" smtClean="0"/>
              <a:t>.</a:t>
            </a:r>
          </a:p>
          <a:p>
            <a:r>
              <a:rPr lang="vi-VN" dirty="0" smtClean="0"/>
              <a:t>Hành vi chung cho các khái niệm liên quan sử dụng Đa hình</a:t>
            </a:r>
          </a:p>
          <a:p>
            <a:r>
              <a:rPr lang="vi-VN" dirty="0" smtClean="0"/>
              <a:t>Lựa chọn ưa thích để phát triển hầu hết các dự án phần mềm mới. Tại sao?</a:t>
            </a:r>
          </a:p>
          <a:p>
            <a:endParaRPr lang="vi-VN" dirty="0" smtClean="0"/>
          </a:p>
          <a:p>
            <a:r>
              <a:rPr lang="vi-VN" dirty="0" smtClean="0"/>
              <a:t>Cho phép chúng tôi xử lý các dự án phần mềm phức tạp.</a:t>
            </a:r>
          </a:p>
          <a:p>
            <a:r>
              <a:rPr lang="vi-VN" dirty="0" smtClean="0"/>
              <a:t>Nhưng OOP không phải là thuốc chữa bách bệnh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64159-E2C7-4035-B9A4-3DF3028F97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04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Các hạn chế của lập trình hướng đối tượng</a:t>
            </a:r>
          </a:p>
          <a:p>
            <a:r>
              <a:rPr lang="vi-VN" dirty="0" smtClean="0"/>
              <a:t>Yêu cầu không phân hủy thành hành vi tập trung vào một locus đơn lẻ.</a:t>
            </a:r>
          </a:p>
          <a:p>
            <a:r>
              <a:rPr lang="vi-VN" dirty="0" smtClean="0"/>
              <a:t>khó khăn trong việc địa phương hoá các mối quan tâm liên quan đến những hạn chế toàn cầu và hành vi đại dịch,</a:t>
            </a:r>
          </a:p>
          <a:p>
            <a:r>
              <a:rPr lang="vi-VN" dirty="0" smtClean="0"/>
              <a:t>tách biệt mối quan tâm và áp dụng kiến thức cụ thể về miền.</a:t>
            </a:r>
          </a:p>
          <a:p>
            <a:r>
              <a:rPr lang="vi-VN" dirty="0" smtClean="0"/>
              <a:t>Các cơ chế lập trình sau đối tượng (POP) tìm đến</a:t>
            </a:r>
          </a:p>
          <a:p>
            <a:r>
              <a:rPr lang="vi-VN" dirty="0" smtClean="0"/>
              <a:t>Tăng tính biểu cảm của mô hình OO là một lĩnh vực màu mỡ cho nghiên cứu hiện tại.</a:t>
            </a:r>
          </a:p>
          <a:p>
            <a:r>
              <a:rPr lang="vi-VN" dirty="0" smtClean="0"/>
              <a:t>Ví dụ về công nghệ POP bao gồm</a:t>
            </a:r>
          </a:p>
          <a:p>
            <a:r>
              <a:rPr lang="vi-VN" dirty="0" smtClean="0"/>
              <a:t>các ngôn ngữ cụ thể theo miền, lập trình sinh trưởng, lập trình chung, ngôn ngữ hạn chế, phản ánh và lập trình meta, định hướng phát triển tính năng.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64159-E2C7-4035-B9A4-3DF3028F97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24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Người tham gia mới nhất trong các phương pháp lập trình</a:t>
            </a:r>
          </a:p>
          <a:p>
            <a:r>
              <a:rPr lang="vi-VN" dirty="0" smtClean="0"/>
              <a:t>Đại diện cho một khía cạnh của phát triển phần mềm hướng-khía cạnh (AOSD)</a:t>
            </a:r>
          </a:p>
          <a:p>
            <a:r>
              <a:rPr lang="vi-VN" dirty="0" smtClean="0"/>
              <a:t>Được quy cho Greger Kiczales et al.</a:t>
            </a:r>
          </a:p>
          <a:p>
            <a:endParaRPr lang="vi-VN" dirty="0" smtClean="0"/>
          </a:p>
          <a:p>
            <a:r>
              <a:rPr lang="vi-VN" dirty="0" smtClean="0"/>
              <a:t>Đại học British Columbia</a:t>
            </a:r>
          </a:p>
          <a:p>
            <a:r>
              <a:rPr lang="vi-VN" dirty="0" smtClean="0"/>
              <a:t>Hoạt động trên nghiên cứu mô đun phần mềm</a:t>
            </a:r>
          </a:p>
          <a:p>
            <a:r>
              <a:rPr lang="vi-VN" dirty="0" smtClean="0"/>
              <a:t>Lãnh đạo trong việc xây dựng và thực hiện AOP tại Trung tâm Nghiên cứu Xerox Palo Alto (PARC) từ năm 1984 - 1999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64159-E2C7-4035-B9A4-3DF3028F97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09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Bạn chịu trách nhiệm duy trì hệ thống phần mềm lớn quản lý chức năng biên chế và nhân sự cho tổ chức của bạn.</a:t>
            </a:r>
          </a:p>
          <a:p>
            <a:r>
              <a:rPr lang="vi-VN" dirty="0" smtClean="0"/>
              <a:t>Nếu quản lý ban hành một yêu cầu mới thì sao?</a:t>
            </a:r>
          </a:p>
          <a:p>
            <a:r>
              <a:rPr lang="vi-VN" dirty="0" smtClean="0"/>
              <a:t>"Tạo nhật ký của tất cả các thay đổi đối với dữ liệu của nhân viên" Điều này sẽ bao gồm các thay đổi trong -</a:t>
            </a:r>
          </a:p>
          <a:p>
            <a:r>
              <a:rPr lang="vi-VN" dirty="0" smtClean="0"/>
              <a:t>Lương bổng</a:t>
            </a:r>
          </a:p>
          <a:p>
            <a:r>
              <a:rPr lang="vi-VN" dirty="0" smtClean="0"/>
              <a:t>Số lần khấu trừ</a:t>
            </a:r>
          </a:p>
          <a:p>
            <a:r>
              <a:rPr lang="vi-VN" dirty="0" smtClean="0"/>
              <a:t>Tăng</a:t>
            </a:r>
          </a:p>
          <a:p>
            <a:r>
              <a:rPr lang="vi-VN" dirty="0" smtClean="0"/>
              <a:t>Dữ liệu cá nhân của nhân viên</a:t>
            </a:r>
          </a:p>
          <a:p>
            <a:r>
              <a:rPr lang="vi-VN" dirty="0" smtClean="0"/>
              <a:t>100 của nhiều thông tin khác liên quan đến nhân viên</a:t>
            </a:r>
          </a:p>
          <a:p>
            <a:r>
              <a:rPr lang="vi-VN" dirty="0" smtClean="0"/>
              <a:t>Bạn sẽ làm gì?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64159-E2C7-4035-B9A4-3DF3028F97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26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Các hệ thống máy tính được lập trình tốt hơn bằng cách xác định riêng các “mối quan tâm” khác nhau</a:t>
            </a:r>
          </a:p>
          <a:p>
            <a:r>
              <a:rPr lang="vi-VN" dirty="0" smtClean="0"/>
              <a:t>Mối quan tâm: thuộc tính hoặc lĩnh vực sở thích</a:t>
            </a:r>
          </a:p>
          <a:p>
            <a:endParaRPr lang="vi-VN" dirty="0" smtClean="0"/>
          </a:p>
          <a:p>
            <a:r>
              <a:rPr lang="vi-VN" dirty="0" smtClean="0"/>
              <a:t> Cấp cao - bảo mật, QoS</a:t>
            </a:r>
          </a:p>
          <a:p>
            <a:r>
              <a:rPr lang="vi-VN" dirty="0" smtClean="0"/>
              <a:t>Cấp thấp - lưu vào bộ đệm, đệm</a:t>
            </a:r>
          </a:p>
          <a:p>
            <a:r>
              <a:rPr lang="vi-VN" dirty="0" smtClean="0"/>
              <a:t>Chức năng - tính năng, quy tắc </a:t>
            </a:r>
            <a:r>
              <a:rPr lang="en-US" dirty="0" err="1" smtClean="0"/>
              <a:t>nghiệp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endParaRPr lang="vi-VN" dirty="0" smtClean="0"/>
          </a:p>
          <a:p>
            <a:r>
              <a:rPr lang="vi-VN" dirty="0" smtClean="0"/>
              <a:t>Không có chức năng (hệ thống) - đồng bộ hóa, quản lý giao dịch.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64159-E2C7-4035-B9A4-3DF3028F97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54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Hệ thống = tập hợp các "mối quan tâm“</a:t>
            </a:r>
          </a:p>
          <a:p>
            <a:endParaRPr lang="en-US" dirty="0" smtClean="0"/>
          </a:p>
          <a:p>
            <a:r>
              <a:rPr lang="vi-VN" dirty="0" smtClean="0"/>
              <a:t>Một hệ thống điển hình có thể bao gồm một số loại mối quan tâm bao gồm -</a:t>
            </a:r>
          </a:p>
          <a:p>
            <a:endParaRPr lang="vi-VN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Logic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nghiệp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bền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nhat</a:t>
            </a:r>
            <a:r>
              <a:rPr lang="en-US" dirty="0" smtClean="0"/>
              <a:t> </a:t>
            </a:r>
            <a:r>
              <a:rPr lang="en-US" dirty="0" err="1" smtClean="0"/>
              <a:t>ki</a:t>
            </a:r>
            <a:r>
              <a:rPr lang="en-US" dirty="0" smtClean="0"/>
              <a:t> </a:t>
            </a:r>
            <a:r>
              <a:rPr lang="vi-VN" dirty="0" smtClean="0"/>
              <a:t>và gỡ lỗi</a:t>
            </a:r>
            <a:endParaRPr lang="en-US" dirty="0" smtClean="0"/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endParaRPr lang="vi-VN" dirty="0" smtClean="0"/>
          </a:p>
          <a:p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 err="1" smtClean="0"/>
              <a:t>toàn</a:t>
            </a:r>
            <a:r>
              <a:rPr lang="en-US" baseline="0" dirty="0" smtClean="0"/>
              <a:t> </a:t>
            </a:r>
            <a:r>
              <a:rPr lang="vi-VN" dirty="0" smtClean="0"/>
              <a:t>đa luồng </a:t>
            </a:r>
            <a:endParaRPr lang="en-US" dirty="0" smtClean="0"/>
          </a:p>
          <a:p>
            <a:r>
              <a:rPr lang="vi-VN" dirty="0" smtClean="0"/>
              <a:t>Kiểm tra lỗi </a:t>
            </a:r>
            <a:endParaRPr lang="en-US" dirty="0" smtClean="0"/>
          </a:p>
          <a:p>
            <a:r>
              <a:rPr lang="vi-VN" dirty="0" smtClean="0"/>
              <a:t>và vân vân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64159-E2C7-4035-B9A4-3DF3028F97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14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Về "Mối quan tâm“</a:t>
            </a:r>
          </a:p>
          <a:p>
            <a:r>
              <a:rPr lang="en-US" dirty="0" smtClean="0"/>
              <a:t>Tại sao họ khó lập trình?</a:t>
            </a:r>
          </a:p>
          <a:p>
            <a:r>
              <a:rPr lang="vi-VN" dirty="0" smtClean="0"/>
              <a:t>Một số mối </a:t>
            </a:r>
            <a:r>
              <a:rPr lang="en-US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vi-VN" dirty="0" smtClean="0"/>
              <a:t>được sắp xếp gọn gàng trong một phần cấu trúc cụ thể,</a:t>
            </a:r>
          </a:p>
          <a:p>
            <a:r>
              <a:rPr lang="vi-VN" dirty="0" smtClean="0"/>
              <a:t>Những người khác có xu hướng phân tán và vượt qua nhiều yếu tố.</a:t>
            </a:r>
            <a:endParaRPr lang="en-US" dirty="0" smtClean="0"/>
          </a:p>
          <a:p>
            <a:endParaRPr lang="en-US" dirty="0" smtClean="0"/>
          </a:p>
          <a:p>
            <a:r>
              <a:rPr lang="vi-VN" dirty="0" smtClean="0"/>
              <a:t>Không phải mọi mối quan tâm đều phù hợp với một thành phần: crosscutting</a:t>
            </a:r>
          </a:p>
          <a:p>
            <a:r>
              <a:rPr lang="vi-VN" dirty="0" smtClean="0"/>
              <a:t>Hai vấn đề:</a:t>
            </a:r>
            <a:endParaRPr lang="en-US" dirty="0" smtClean="0"/>
          </a:p>
          <a:p>
            <a:r>
              <a:rPr lang="vi-VN" dirty="0" smtClean="0"/>
              <a:t>Thực hiện xác thực, kiểm tra hợp đồng và ghi nhật ký không được bản địa hóa.</a:t>
            </a:r>
          </a:p>
          <a:p>
            <a:r>
              <a:rPr lang="vi-VN" dirty="0" smtClean="0"/>
              <a:t>Mã mở rộng trên nhiều phương thức có khả năng nhiều lớp và gói.</a:t>
            </a:r>
          </a:p>
          <a:p>
            <a:r>
              <a:rPr lang="vi-VN" dirty="0" smtClean="0"/>
              <a:t>aka Scattering Code</a:t>
            </a:r>
            <a:r>
              <a:rPr lang="en-US" dirty="0" smtClean="0"/>
              <a:t>(</a:t>
            </a:r>
            <a:r>
              <a:rPr lang="en-US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tán</a:t>
            </a:r>
            <a:r>
              <a:rPr lang="en-US" baseline="0" dirty="0" smtClean="0"/>
              <a:t> code)</a:t>
            </a:r>
            <a:endParaRPr lang="vi-VN" dirty="0" smtClean="0"/>
          </a:p>
          <a:p>
            <a:r>
              <a:rPr lang="vi-VN" dirty="0" smtClean="0"/>
              <a:t>Việc thực thi someOperation () làm được nhiều hơn là thực hiện một số chức năng cốt lõi.</a:t>
            </a:r>
            <a:endParaRPr lang="en-US" dirty="0" smtClean="0"/>
          </a:p>
          <a:p>
            <a:r>
              <a:rPr lang="en-US" dirty="0" smtClean="0"/>
              <a:t>Nó chứa mã cho nhiều mối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. aka Code tangling(</a:t>
            </a:r>
            <a:r>
              <a:rPr lang="en-US" dirty="0" err="1" smtClean="0"/>
              <a:t>mã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dối</a:t>
            </a:r>
            <a:r>
              <a:rPr lang="en-US" baseline="0" dirty="0" smtClean="0"/>
              <a:t>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64159-E2C7-4035-B9A4-3DF3028F97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40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0066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0066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0066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81000" y="228600"/>
            <a:ext cx="8229600" cy="609600"/>
          </a:xfrm>
          <a:custGeom>
            <a:avLst/>
            <a:gdLst/>
            <a:ahLst/>
            <a:cxnLst/>
            <a:rect l="l" t="t" r="r" b="b"/>
            <a:pathLst>
              <a:path w="8229600" h="609600">
                <a:moveTo>
                  <a:pt x="0" y="609600"/>
                </a:moveTo>
                <a:lnTo>
                  <a:pt x="0" y="0"/>
                </a:lnTo>
                <a:lnTo>
                  <a:pt x="8229600" y="0"/>
                </a:lnTo>
              </a:path>
            </a:pathLst>
          </a:custGeom>
          <a:ln w="19048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0" y="61722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48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69" y="312420"/>
            <a:ext cx="2506980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0066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7569" y="1498600"/>
            <a:ext cx="7734934" cy="2316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ectbench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trese.cs.utwente.nl/AOSD-EarlyAspectsWS/" TargetMode="External"/><Relationship Id="rId3" Type="http://schemas.openxmlformats.org/officeDocument/2006/relationships/hyperlink" Target="http://aspectj.org/" TargetMode="External"/><Relationship Id="rId7" Type="http://schemas.openxmlformats.org/officeDocument/2006/relationships/hyperlink" Target="http://lglwww.epfl.ch/workshops/aosd-uml/" TargetMode="External"/><Relationship Id="rId2" Type="http://schemas.openxmlformats.org/officeDocument/2006/relationships/hyperlink" Target="http://aosd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research.ibm.com/hyperspace/" TargetMode="External"/><Relationship Id="rId5" Type="http://schemas.openxmlformats.org/officeDocument/2006/relationships/hyperlink" Target="http://aosd.net/conference" TargetMode="External"/><Relationship Id="rId4" Type="http://schemas.openxmlformats.org/officeDocument/2006/relationships/hyperlink" Target="http://www.javaworld.com/javaworld/jw-01-2000/jw-01-dbxml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219200"/>
            <a:ext cx="7924800" cy="914400"/>
          </a:xfrm>
          <a:custGeom>
            <a:avLst/>
            <a:gdLst/>
            <a:ahLst/>
            <a:cxnLst/>
            <a:rect l="l" t="t" r="r" b="b"/>
            <a:pathLst>
              <a:path w="7924800" h="914400">
                <a:moveTo>
                  <a:pt x="0" y="914400"/>
                </a:moveTo>
                <a:lnTo>
                  <a:pt x="0" y="0"/>
                </a:lnTo>
                <a:lnTo>
                  <a:pt x="7924800" y="0"/>
                </a:lnTo>
              </a:path>
            </a:pathLst>
          </a:custGeom>
          <a:ln w="25518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81200" y="3962400"/>
            <a:ext cx="6511290" cy="0"/>
          </a:xfrm>
          <a:custGeom>
            <a:avLst/>
            <a:gdLst/>
            <a:ahLst/>
            <a:cxnLst/>
            <a:rect l="l" t="t" r="r" b="b"/>
            <a:pathLst>
              <a:path w="6511290">
                <a:moveTo>
                  <a:pt x="0" y="0"/>
                </a:moveTo>
                <a:lnTo>
                  <a:pt x="6511290" y="0"/>
                </a:lnTo>
              </a:path>
            </a:pathLst>
          </a:custGeom>
          <a:ln w="19048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0" marR="5080">
              <a:lnSpc>
                <a:spcPct val="100000"/>
              </a:lnSpc>
              <a:spcBef>
                <a:spcPts val="100"/>
              </a:spcBef>
            </a:pPr>
            <a:r>
              <a:rPr sz="5000" b="1" spc="-30" dirty="0">
                <a:solidFill>
                  <a:srgbClr val="006633"/>
                </a:solidFill>
                <a:latin typeface="Times New Roman"/>
                <a:cs typeface="Times New Roman"/>
              </a:rPr>
              <a:t>Aspect-Oriented </a:t>
            </a:r>
            <a:r>
              <a:rPr sz="5000" b="1" spc="-120" dirty="0">
                <a:solidFill>
                  <a:srgbClr val="006633"/>
                </a:solidFill>
                <a:latin typeface="Times New Roman"/>
                <a:cs typeface="Times New Roman"/>
              </a:rPr>
              <a:t>Software  </a:t>
            </a:r>
            <a:r>
              <a:rPr sz="5000" b="1" spc="30" dirty="0">
                <a:solidFill>
                  <a:srgbClr val="006633"/>
                </a:solidFill>
                <a:latin typeface="Times New Roman"/>
                <a:cs typeface="Times New Roman"/>
              </a:rPr>
              <a:t>Development</a:t>
            </a:r>
            <a:r>
              <a:rPr sz="5000" b="1" spc="-1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5000" b="1" dirty="0">
                <a:solidFill>
                  <a:srgbClr val="006633"/>
                </a:solidFill>
                <a:latin typeface="Times New Roman"/>
                <a:cs typeface="Times New Roman"/>
              </a:rPr>
              <a:t>(AOSD)</a:t>
            </a:r>
            <a:endParaRPr sz="5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5800" y="3907789"/>
            <a:ext cx="7162800" cy="1066959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lang="en-US" sz="2800" b="1" spc="-5" dirty="0" smtClean="0">
                <a:solidFill>
                  <a:srgbClr val="996600"/>
                </a:solidFill>
                <a:latin typeface="Arial"/>
                <a:cs typeface="Arial"/>
              </a:rPr>
              <a:t>15110131 – Huynh Duc Thien</a:t>
            </a: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lang="en-US" sz="2800" b="1" spc="-5" dirty="0" smtClean="0">
                <a:solidFill>
                  <a:srgbClr val="996600"/>
                </a:solidFill>
                <a:latin typeface="Arial"/>
                <a:cs typeface="Arial"/>
              </a:rPr>
              <a:t>15110382 – Do Duy Tan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312420"/>
            <a:ext cx="51663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Crosscutting</a:t>
            </a:r>
            <a:r>
              <a:rPr spc="-40" dirty="0"/>
              <a:t> </a:t>
            </a:r>
            <a:r>
              <a:rPr spc="-35" dirty="0"/>
              <a:t>Concerns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9" y="1253490"/>
            <a:ext cx="71818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996600"/>
                </a:solidFill>
                <a:latin typeface="Arial"/>
                <a:cs typeface="Arial"/>
              </a:rPr>
              <a:t>Implementation Modules becomes mess  when </a:t>
            </a:r>
            <a:r>
              <a:rPr sz="3000" dirty="0">
                <a:solidFill>
                  <a:srgbClr val="996600"/>
                </a:solidFill>
                <a:latin typeface="Arial"/>
                <a:cs typeface="Arial"/>
              </a:rPr>
              <a:t>we </a:t>
            </a:r>
            <a:r>
              <a:rPr sz="3000" spc="-5" dirty="0">
                <a:solidFill>
                  <a:srgbClr val="996600"/>
                </a:solidFill>
                <a:latin typeface="Arial"/>
                <a:cs typeface="Arial"/>
              </a:rPr>
              <a:t>code these</a:t>
            </a:r>
            <a:r>
              <a:rPr sz="3000" spc="-20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996600"/>
                </a:solidFill>
                <a:latin typeface="Arial"/>
                <a:cs typeface="Arial"/>
              </a:rPr>
              <a:t>concerns</a:t>
            </a:r>
            <a:endParaRPr sz="3000" dirty="0"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69" y="2468880"/>
            <a:ext cx="7771131" cy="339239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312420"/>
            <a:ext cx="70275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Aspect-Oriented</a:t>
            </a:r>
            <a:r>
              <a:rPr spc="-85" dirty="0"/>
              <a:t> </a:t>
            </a:r>
            <a:r>
              <a:rPr spc="-40" dirty="0"/>
              <a:t>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9" y="2024379"/>
            <a:ext cx="186055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-10" dirty="0">
                <a:solidFill>
                  <a:srgbClr val="CC9900"/>
                </a:solidFill>
                <a:latin typeface="Wingdings"/>
                <a:cs typeface="Wingdings"/>
              </a:rPr>
              <a:t></a:t>
            </a:r>
            <a:endParaRPr sz="17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669" y="1250950"/>
            <a:ext cx="7849870" cy="113665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55600" marR="5080" indent="-342900">
              <a:lnSpc>
                <a:spcPct val="79800"/>
              </a:lnSpc>
              <a:spcBef>
                <a:spcPts val="730"/>
              </a:spcBef>
              <a:buClr>
                <a:srgbClr val="CC9900"/>
              </a:buClr>
              <a:buSzPct val="6538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600" spc="-30" dirty="0">
                <a:solidFill>
                  <a:srgbClr val="996600"/>
                </a:solidFill>
                <a:latin typeface="Arial"/>
                <a:cs typeface="Arial"/>
              </a:rPr>
              <a:t>AOP </a:t>
            </a:r>
            <a:r>
              <a:rPr sz="2600" spc="-5" dirty="0">
                <a:solidFill>
                  <a:srgbClr val="996600"/>
                </a:solidFill>
                <a:latin typeface="Arial"/>
                <a:cs typeface="Arial"/>
              </a:rPr>
              <a:t>is </a:t>
            </a:r>
            <a:r>
              <a:rPr sz="2600" spc="-30" dirty="0">
                <a:solidFill>
                  <a:srgbClr val="996600"/>
                </a:solidFill>
                <a:latin typeface="Arial"/>
                <a:cs typeface="Arial"/>
              </a:rPr>
              <a:t>designed </a:t>
            </a:r>
            <a:r>
              <a:rPr sz="2600" spc="-15" dirty="0">
                <a:solidFill>
                  <a:srgbClr val="996600"/>
                </a:solidFill>
                <a:latin typeface="Arial"/>
                <a:cs typeface="Arial"/>
              </a:rPr>
              <a:t>to </a:t>
            </a:r>
            <a:r>
              <a:rPr sz="2600" spc="-25" dirty="0">
                <a:solidFill>
                  <a:srgbClr val="996600"/>
                </a:solidFill>
                <a:latin typeface="Arial"/>
                <a:cs typeface="Arial"/>
              </a:rPr>
              <a:t>handle crosscutting </a:t>
            </a:r>
            <a:r>
              <a:rPr sz="2600" spc="-30" dirty="0">
                <a:solidFill>
                  <a:srgbClr val="996600"/>
                </a:solidFill>
                <a:latin typeface="Arial"/>
                <a:cs typeface="Arial"/>
              </a:rPr>
              <a:t>concerns</a:t>
            </a:r>
            <a:r>
              <a:rPr sz="2600" spc="-204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srgbClr val="996600"/>
                </a:solidFill>
                <a:latin typeface="Arial"/>
                <a:cs typeface="Arial"/>
              </a:rPr>
              <a:t>by  </a:t>
            </a:r>
            <a:r>
              <a:rPr sz="2600" spc="-25" dirty="0">
                <a:solidFill>
                  <a:srgbClr val="996600"/>
                </a:solidFill>
                <a:latin typeface="Arial"/>
                <a:cs typeface="Arial"/>
              </a:rPr>
              <a:t>providing </a:t>
            </a:r>
            <a:r>
              <a:rPr sz="2600" dirty="0">
                <a:solidFill>
                  <a:srgbClr val="996600"/>
                </a:solidFill>
                <a:latin typeface="Arial"/>
                <a:cs typeface="Arial"/>
              </a:rPr>
              <a:t>a </a:t>
            </a:r>
            <a:r>
              <a:rPr sz="2600" spc="-30" dirty="0">
                <a:solidFill>
                  <a:srgbClr val="996600"/>
                </a:solidFill>
                <a:latin typeface="Arial"/>
                <a:cs typeface="Arial"/>
              </a:rPr>
              <a:t>mechanism known </a:t>
            </a:r>
            <a:r>
              <a:rPr sz="2600" spc="-20" dirty="0">
                <a:solidFill>
                  <a:srgbClr val="996600"/>
                </a:solidFill>
                <a:latin typeface="Arial"/>
                <a:cs typeface="Arial"/>
              </a:rPr>
              <a:t>as</a:t>
            </a:r>
            <a:r>
              <a:rPr sz="2600" spc="-160" dirty="0">
                <a:solidFill>
                  <a:srgbClr val="3A802E"/>
                </a:solidFill>
                <a:latin typeface="Arial"/>
                <a:cs typeface="Arial"/>
              </a:rPr>
              <a:t> </a:t>
            </a:r>
            <a:r>
              <a:rPr sz="2600" b="1" i="1" spc="-30" dirty="0">
                <a:solidFill>
                  <a:srgbClr val="3A802E"/>
                </a:solidFill>
                <a:latin typeface="Arial"/>
                <a:cs typeface="Arial"/>
              </a:rPr>
              <a:t>aspect</a:t>
            </a:r>
            <a:endParaRPr sz="2600" dirty="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20"/>
              </a:spcBef>
            </a:pPr>
            <a:r>
              <a:rPr sz="2600" spc="-30" dirty="0">
                <a:solidFill>
                  <a:srgbClr val="996600"/>
                </a:solidFill>
                <a:latin typeface="Arial"/>
                <a:cs typeface="Arial"/>
              </a:rPr>
              <a:t>Aspects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39" y="3027680"/>
            <a:ext cx="17526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5" dirty="0">
                <a:solidFill>
                  <a:srgbClr val="3A802E"/>
                </a:solidFill>
                <a:latin typeface="Wingdings"/>
                <a:cs typeface="Wingdings"/>
              </a:rPr>
              <a:t></a:t>
            </a:r>
            <a:endParaRPr sz="13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39" y="3633470"/>
            <a:ext cx="17526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5" dirty="0">
                <a:solidFill>
                  <a:srgbClr val="3A802E"/>
                </a:solidFill>
                <a:latin typeface="Wingdings"/>
                <a:cs typeface="Wingdings"/>
              </a:rPr>
              <a:t></a:t>
            </a:r>
            <a:endParaRPr sz="13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8839" y="2364740"/>
            <a:ext cx="7072630" cy="157226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37185" marR="5080" indent="-325120">
              <a:lnSpc>
                <a:spcPct val="79900"/>
              </a:lnSpc>
              <a:spcBef>
                <a:spcPts val="630"/>
              </a:spcBef>
              <a:tabLst>
                <a:tab pos="337185" algn="l"/>
              </a:tabLst>
            </a:pPr>
            <a:r>
              <a:rPr sz="1950" spc="22" baseline="19230" dirty="0">
                <a:solidFill>
                  <a:srgbClr val="3A802E"/>
                </a:solidFill>
                <a:latin typeface="Wingdings"/>
                <a:cs typeface="Wingdings"/>
              </a:rPr>
              <a:t></a:t>
            </a:r>
            <a:r>
              <a:rPr sz="1950" spc="22" baseline="19230" dirty="0">
                <a:solidFill>
                  <a:srgbClr val="3A802E"/>
                </a:solidFill>
                <a:latin typeface="Times New Roman"/>
                <a:cs typeface="Times New Roman"/>
              </a:rPr>
              <a:t>	</a:t>
            </a:r>
            <a:r>
              <a:rPr sz="2200" spc="-20" dirty="0">
                <a:latin typeface="Arial"/>
                <a:cs typeface="Arial"/>
              </a:rPr>
              <a:t>Express these concerns and automatically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incorporates  them </a:t>
            </a:r>
            <a:r>
              <a:rPr sz="2200" spc="-15" dirty="0">
                <a:latin typeface="Arial"/>
                <a:cs typeface="Arial"/>
              </a:rPr>
              <a:t>into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95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system.</a:t>
            </a:r>
            <a:endParaRPr sz="2200" dirty="0">
              <a:latin typeface="Arial"/>
              <a:cs typeface="Arial"/>
            </a:endParaRPr>
          </a:p>
          <a:p>
            <a:pPr marL="337185" marR="521334">
              <a:lnSpc>
                <a:spcPct val="79900"/>
              </a:lnSpc>
              <a:spcBef>
                <a:spcPts val="550"/>
              </a:spcBef>
            </a:pPr>
            <a:r>
              <a:rPr sz="2200" spc="-25" dirty="0">
                <a:latin typeface="Arial"/>
                <a:cs typeface="Arial"/>
              </a:rPr>
              <a:t>Enhances </a:t>
            </a:r>
            <a:r>
              <a:rPr sz="2200" spc="-15" dirty="0">
                <a:latin typeface="Arial"/>
                <a:cs typeface="Arial"/>
              </a:rPr>
              <a:t>the ability </a:t>
            </a:r>
            <a:r>
              <a:rPr sz="2200" spc="-10" dirty="0">
                <a:latin typeface="Arial"/>
                <a:cs typeface="Arial"/>
              </a:rPr>
              <a:t>to </a:t>
            </a:r>
            <a:r>
              <a:rPr sz="2200" spc="-20" dirty="0">
                <a:latin typeface="Arial"/>
                <a:cs typeface="Arial"/>
              </a:rPr>
              <a:t>express separation </a:t>
            </a:r>
            <a:r>
              <a:rPr sz="2200" spc="-15" dirty="0">
                <a:latin typeface="Arial"/>
                <a:cs typeface="Arial"/>
              </a:rPr>
              <a:t>of</a:t>
            </a:r>
            <a:r>
              <a:rPr sz="2200" spc="-140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these  concerns.</a:t>
            </a:r>
            <a:endParaRPr sz="2200" dirty="0">
              <a:latin typeface="Arial"/>
              <a:cs typeface="Arial"/>
            </a:endParaRPr>
          </a:p>
          <a:p>
            <a:pPr marL="337185">
              <a:lnSpc>
                <a:spcPct val="100000"/>
              </a:lnSpc>
              <a:spcBef>
                <a:spcPts val="20"/>
              </a:spcBef>
            </a:pPr>
            <a:r>
              <a:rPr sz="2200" spc="-20" dirty="0">
                <a:latin typeface="Arial"/>
                <a:cs typeface="Arial"/>
              </a:rPr>
              <a:t>Leads </a:t>
            </a:r>
            <a:r>
              <a:rPr sz="2200" spc="-10" dirty="0">
                <a:latin typeface="Arial"/>
                <a:cs typeface="Arial"/>
              </a:rPr>
              <a:t>to </a:t>
            </a:r>
            <a:r>
              <a:rPr sz="2200" spc="-20" dirty="0">
                <a:latin typeface="Arial"/>
                <a:cs typeface="Arial"/>
              </a:rPr>
              <a:t>well-designed, maintainable software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system.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4669" y="3971290"/>
            <a:ext cx="186055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-10" dirty="0">
                <a:solidFill>
                  <a:srgbClr val="CC9900"/>
                </a:solidFill>
                <a:latin typeface="Wingdings"/>
                <a:cs typeface="Wingdings"/>
              </a:rPr>
              <a:t></a:t>
            </a:r>
            <a:endParaRPr sz="17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4669" y="4687570"/>
            <a:ext cx="186055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-10" dirty="0">
                <a:solidFill>
                  <a:srgbClr val="CC9900"/>
                </a:solidFill>
                <a:latin typeface="Wingdings"/>
                <a:cs typeface="Wingdings"/>
              </a:rPr>
              <a:t></a:t>
            </a:r>
            <a:endParaRPr sz="17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7569" y="3914140"/>
            <a:ext cx="6179820" cy="145542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2500"/>
              </a:lnSpc>
              <a:spcBef>
                <a:spcPts val="700"/>
              </a:spcBef>
            </a:pPr>
            <a:r>
              <a:rPr sz="2600" spc="-30" dirty="0">
                <a:latin typeface="Arial"/>
                <a:cs typeface="Arial"/>
              </a:rPr>
              <a:t>AOP </a:t>
            </a:r>
            <a:r>
              <a:rPr sz="2600" spc="-25" dirty="0">
                <a:latin typeface="Arial"/>
                <a:cs typeface="Arial"/>
              </a:rPr>
              <a:t>doesn’t </a:t>
            </a:r>
            <a:r>
              <a:rPr sz="2600" i="1" spc="-25" dirty="0">
                <a:latin typeface="Arial"/>
                <a:cs typeface="Arial"/>
              </a:rPr>
              <a:t>replace </a:t>
            </a:r>
            <a:r>
              <a:rPr sz="2600" spc="-25" dirty="0">
                <a:latin typeface="Arial"/>
                <a:cs typeface="Arial"/>
              </a:rPr>
              <a:t>existing </a:t>
            </a:r>
            <a:r>
              <a:rPr sz="2600" spc="-30" dirty="0">
                <a:latin typeface="Arial"/>
                <a:cs typeface="Arial"/>
              </a:rPr>
              <a:t>programming  paradigms </a:t>
            </a:r>
            <a:r>
              <a:rPr sz="2600" spc="-25" dirty="0">
                <a:latin typeface="Arial"/>
                <a:cs typeface="Arial"/>
              </a:rPr>
              <a:t>and</a:t>
            </a:r>
            <a:r>
              <a:rPr sz="2600" spc="-70" dirty="0">
                <a:latin typeface="Arial"/>
                <a:cs typeface="Arial"/>
              </a:rPr>
              <a:t> </a:t>
            </a:r>
            <a:r>
              <a:rPr sz="2600" spc="-30" dirty="0">
                <a:latin typeface="Arial"/>
                <a:cs typeface="Arial"/>
              </a:rPr>
              <a:t>languages.</a:t>
            </a:r>
            <a:endParaRPr sz="2600">
              <a:latin typeface="Arial"/>
              <a:cs typeface="Arial"/>
            </a:endParaRPr>
          </a:p>
          <a:p>
            <a:pPr marL="12700" marR="115570">
              <a:lnSpc>
                <a:spcPts val="2500"/>
              </a:lnSpc>
              <a:spcBef>
                <a:spcPts val="640"/>
              </a:spcBef>
            </a:pPr>
            <a:r>
              <a:rPr sz="2600" spc="-25" dirty="0">
                <a:latin typeface="Arial"/>
                <a:cs typeface="Arial"/>
              </a:rPr>
              <a:t>Instead </a:t>
            </a:r>
            <a:r>
              <a:rPr sz="2600" spc="-10" dirty="0">
                <a:latin typeface="Arial"/>
                <a:cs typeface="Arial"/>
              </a:rPr>
              <a:t>it </a:t>
            </a:r>
            <a:r>
              <a:rPr sz="2600" spc="-25" dirty="0">
                <a:latin typeface="Arial"/>
                <a:cs typeface="Arial"/>
              </a:rPr>
              <a:t>works </a:t>
            </a:r>
            <a:r>
              <a:rPr sz="2600" i="1" spc="-20" dirty="0">
                <a:latin typeface="Arial"/>
                <a:cs typeface="Arial"/>
              </a:rPr>
              <a:t>with </a:t>
            </a:r>
            <a:r>
              <a:rPr sz="2600" spc="-25" dirty="0">
                <a:latin typeface="Arial"/>
                <a:cs typeface="Arial"/>
              </a:rPr>
              <a:t>them </a:t>
            </a:r>
            <a:r>
              <a:rPr sz="2600" spc="-10" dirty="0">
                <a:latin typeface="Arial"/>
                <a:cs typeface="Arial"/>
              </a:rPr>
              <a:t>to </a:t>
            </a:r>
            <a:r>
              <a:rPr sz="2600" spc="-25" dirty="0">
                <a:latin typeface="Arial"/>
                <a:cs typeface="Arial"/>
              </a:rPr>
              <a:t>improve</a:t>
            </a:r>
            <a:r>
              <a:rPr sz="2600" spc="-225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their  </a:t>
            </a:r>
            <a:r>
              <a:rPr sz="2600" spc="-30" dirty="0">
                <a:latin typeface="Arial"/>
                <a:cs typeface="Arial"/>
              </a:rPr>
              <a:t>expressiveness </a:t>
            </a:r>
            <a:r>
              <a:rPr sz="2600" spc="-25" dirty="0">
                <a:latin typeface="Arial"/>
                <a:cs typeface="Arial"/>
              </a:rPr>
              <a:t>and</a:t>
            </a:r>
            <a:r>
              <a:rPr sz="2600" spc="-70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utility.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312420"/>
            <a:ext cx="70275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Aspect-Oriented</a:t>
            </a:r>
            <a:r>
              <a:rPr spc="-85" dirty="0"/>
              <a:t> </a:t>
            </a:r>
            <a:r>
              <a:rPr spc="-40" dirty="0"/>
              <a:t>Programming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19200"/>
            <a:ext cx="7467600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312420"/>
            <a:ext cx="290449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AOSD</a:t>
            </a:r>
            <a:r>
              <a:rPr spc="-65" dirty="0"/>
              <a:t> </a:t>
            </a:r>
            <a:r>
              <a:rPr spc="55" dirty="0"/>
              <a:t>Tools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9" y="1089660"/>
            <a:ext cx="117475" cy="1733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spc="10" dirty="0">
                <a:solidFill>
                  <a:srgbClr val="CC9900"/>
                </a:solidFill>
                <a:latin typeface="Wingdings"/>
                <a:cs typeface="Wingdings"/>
              </a:rPr>
              <a:t></a:t>
            </a:r>
            <a:endParaRPr sz="95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669" y="1420367"/>
            <a:ext cx="117475" cy="94488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950" spc="10" dirty="0">
                <a:solidFill>
                  <a:srgbClr val="CC9900"/>
                </a:solidFill>
                <a:latin typeface="Wingdings"/>
                <a:cs typeface="Wingdings"/>
              </a:rPr>
              <a:t></a:t>
            </a:r>
            <a:endParaRPr sz="9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950" spc="10" dirty="0">
                <a:solidFill>
                  <a:srgbClr val="CC9900"/>
                </a:solidFill>
                <a:latin typeface="Wingdings"/>
                <a:cs typeface="Wingdings"/>
              </a:rPr>
              <a:t></a:t>
            </a:r>
            <a:endParaRPr sz="9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950" spc="10" dirty="0">
                <a:solidFill>
                  <a:srgbClr val="CC9900"/>
                </a:solidFill>
                <a:latin typeface="Wingdings"/>
                <a:cs typeface="Wingdings"/>
              </a:rPr>
              <a:t></a:t>
            </a:r>
            <a:endParaRPr sz="9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950" spc="10" dirty="0">
                <a:solidFill>
                  <a:srgbClr val="CC9900"/>
                </a:solidFill>
                <a:latin typeface="Wingdings"/>
                <a:cs typeface="Wingdings"/>
              </a:rPr>
              <a:t></a:t>
            </a:r>
            <a:endParaRPr sz="95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669" y="2522727"/>
            <a:ext cx="117475" cy="48514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950" spc="10" dirty="0">
                <a:solidFill>
                  <a:srgbClr val="CC9900"/>
                </a:solidFill>
                <a:latin typeface="Wingdings"/>
                <a:cs typeface="Wingdings"/>
              </a:rPr>
              <a:t></a:t>
            </a:r>
            <a:endParaRPr sz="9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950" spc="10" dirty="0">
                <a:solidFill>
                  <a:srgbClr val="CC9900"/>
                </a:solidFill>
                <a:latin typeface="Wingdings"/>
                <a:cs typeface="Wingdings"/>
              </a:rPr>
              <a:t></a:t>
            </a:r>
            <a:endParaRPr sz="95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4669" y="3165347"/>
            <a:ext cx="117475" cy="71501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950" spc="10" dirty="0">
                <a:solidFill>
                  <a:srgbClr val="CC9900"/>
                </a:solidFill>
                <a:latin typeface="Wingdings"/>
                <a:cs typeface="Wingdings"/>
              </a:rPr>
              <a:t></a:t>
            </a:r>
            <a:endParaRPr sz="9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950" spc="10" dirty="0">
                <a:solidFill>
                  <a:srgbClr val="CC9900"/>
                </a:solidFill>
                <a:latin typeface="Wingdings"/>
                <a:cs typeface="Wingdings"/>
              </a:rPr>
              <a:t></a:t>
            </a:r>
            <a:endParaRPr sz="9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950" spc="10" dirty="0">
                <a:solidFill>
                  <a:srgbClr val="CC9900"/>
                </a:solidFill>
                <a:latin typeface="Wingdings"/>
                <a:cs typeface="Wingdings"/>
              </a:rPr>
              <a:t></a:t>
            </a:r>
            <a:endParaRPr sz="95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4669" y="4119879"/>
            <a:ext cx="117475" cy="1733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spc="10" dirty="0">
                <a:solidFill>
                  <a:srgbClr val="CC9900"/>
                </a:solidFill>
                <a:latin typeface="Wingdings"/>
                <a:cs typeface="Wingdings"/>
              </a:rPr>
              <a:t></a:t>
            </a:r>
            <a:endParaRPr sz="95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4669" y="4532629"/>
            <a:ext cx="117475" cy="1733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spc="10" dirty="0">
                <a:solidFill>
                  <a:srgbClr val="CC9900"/>
                </a:solidFill>
                <a:latin typeface="Wingdings"/>
                <a:cs typeface="Wingdings"/>
              </a:rPr>
              <a:t></a:t>
            </a:r>
            <a:endParaRPr sz="95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4669" y="5309870"/>
            <a:ext cx="117475" cy="1733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spc="10" dirty="0">
                <a:solidFill>
                  <a:srgbClr val="CC9900"/>
                </a:solidFill>
                <a:latin typeface="Wingdings"/>
                <a:cs typeface="Wingdings"/>
              </a:rPr>
              <a:t></a:t>
            </a:r>
            <a:endParaRPr sz="95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7569" y="1055370"/>
            <a:ext cx="7715250" cy="483997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195580">
              <a:lnSpc>
                <a:spcPct val="80000"/>
              </a:lnSpc>
              <a:spcBef>
                <a:spcPts val="459"/>
              </a:spcBef>
            </a:pPr>
            <a:r>
              <a:rPr sz="1500" b="1" spc="-15" dirty="0">
                <a:solidFill>
                  <a:srgbClr val="996600"/>
                </a:solidFill>
                <a:latin typeface="Arial"/>
                <a:cs typeface="Arial"/>
                <a:hlinkClick r:id="rId3"/>
              </a:rPr>
              <a:t>abc </a:t>
            </a:r>
            <a:r>
              <a:rPr sz="1500" spc="-10" dirty="0">
                <a:latin typeface="Arial"/>
                <a:cs typeface="Arial"/>
              </a:rPr>
              <a:t>is </a:t>
            </a:r>
            <a:r>
              <a:rPr sz="1500" dirty="0">
                <a:latin typeface="Arial"/>
                <a:cs typeface="Arial"/>
              </a:rPr>
              <a:t>a </a:t>
            </a:r>
            <a:r>
              <a:rPr sz="1500" spc="-10" dirty="0">
                <a:latin typeface="Arial"/>
                <a:cs typeface="Arial"/>
              </a:rPr>
              <a:t>full </a:t>
            </a:r>
            <a:r>
              <a:rPr sz="1500" spc="-20" dirty="0">
                <a:latin typeface="Arial"/>
                <a:cs typeface="Arial"/>
              </a:rPr>
              <a:t>implementation </a:t>
            </a:r>
            <a:r>
              <a:rPr sz="1500" spc="-10" dirty="0">
                <a:latin typeface="Arial"/>
                <a:cs typeface="Arial"/>
              </a:rPr>
              <a:t>of the </a:t>
            </a:r>
            <a:r>
              <a:rPr sz="1500" spc="-15" dirty="0">
                <a:latin typeface="Arial"/>
                <a:cs typeface="Arial"/>
              </a:rPr>
              <a:t>AspectJ </a:t>
            </a:r>
            <a:r>
              <a:rPr sz="1500" spc="-20" dirty="0">
                <a:latin typeface="Arial"/>
                <a:cs typeface="Arial"/>
              </a:rPr>
              <a:t>language, </a:t>
            </a:r>
            <a:r>
              <a:rPr sz="1500" spc="-15" dirty="0">
                <a:latin typeface="Arial"/>
                <a:cs typeface="Arial"/>
              </a:rPr>
              <a:t>with </a:t>
            </a:r>
            <a:r>
              <a:rPr sz="1500" spc="-10" dirty="0">
                <a:latin typeface="Arial"/>
                <a:cs typeface="Arial"/>
              </a:rPr>
              <a:t>an </a:t>
            </a:r>
            <a:r>
              <a:rPr sz="1500" spc="-20" dirty="0">
                <a:latin typeface="Arial"/>
                <a:cs typeface="Arial"/>
              </a:rPr>
              <a:t>emphasis </a:t>
            </a:r>
            <a:r>
              <a:rPr sz="1500" spc="-15" dirty="0">
                <a:latin typeface="Arial"/>
                <a:cs typeface="Arial"/>
              </a:rPr>
              <a:t>on extensibility</a:t>
            </a:r>
            <a:r>
              <a:rPr sz="1500" spc="-160" dirty="0">
                <a:latin typeface="Arial"/>
                <a:cs typeface="Arial"/>
              </a:rPr>
              <a:t> </a:t>
            </a:r>
            <a:r>
              <a:rPr sz="1500" spc="-15" dirty="0">
                <a:latin typeface="Arial"/>
                <a:cs typeface="Arial"/>
              </a:rPr>
              <a:t>and  </a:t>
            </a:r>
            <a:r>
              <a:rPr sz="1500" spc="-20" dirty="0">
                <a:latin typeface="Arial"/>
                <a:cs typeface="Arial"/>
              </a:rPr>
              <a:t>optimisations.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b="1" spc="-20" dirty="0">
                <a:latin typeface="Arial"/>
                <a:cs typeface="Arial"/>
              </a:rPr>
              <a:t>Aspect# </a:t>
            </a:r>
            <a:r>
              <a:rPr sz="1500" spc="-10" dirty="0">
                <a:latin typeface="Arial"/>
                <a:cs typeface="Arial"/>
              </a:rPr>
              <a:t>is </a:t>
            </a:r>
            <a:r>
              <a:rPr sz="1500" dirty="0">
                <a:latin typeface="Arial"/>
                <a:cs typeface="Arial"/>
              </a:rPr>
              <a:t>a </a:t>
            </a:r>
            <a:r>
              <a:rPr sz="1500" spc="-10" dirty="0">
                <a:latin typeface="Arial"/>
                <a:cs typeface="Arial"/>
              </a:rPr>
              <a:t>free </a:t>
            </a:r>
            <a:r>
              <a:rPr sz="1500" spc="-15" dirty="0">
                <a:latin typeface="Arial"/>
                <a:cs typeface="Arial"/>
              </a:rPr>
              <a:t>AOP </a:t>
            </a:r>
            <a:r>
              <a:rPr sz="1500" spc="-20" dirty="0">
                <a:latin typeface="Arial"/>
                <a:cs typeface="Arial"/>
              </a:rPr>
              <a:t>framework </a:t>
            </a:r>
            <a:r>
              <a:rPr sz="1500" spc="-10" dirty="0">
                <a:latin typeface="Arial"/>
                <a:cs typeface="Arial"/>
              </a:rPr>
              <a:t>for</a:t>
            </a:r>
            <a:r>
              <a:rPr sz="1500" spc="-145" dirty="0">
                <a:latin typeface="Arial"/>
                <a:cs typeface="Arial"/>
              </a:rPr>
              <a:t> </a:t>
            </a:r>
            <a:r>
              <a:rPr sz="1500" spc="-20" dirty="0">
                <a:latin typeface="Arial"/>
                <a:cs typeface="Arial"/>
              </a:rPr>
              <a:t>.NET.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b="1" spc="-20" dirty="0">
                <a:latin typeface="Arial"/>
                <a:cs typeface="Arial"/>
              </a:rPr>
              <a:t>AspectC++ </a:t>
            </a:r>
            <a:r>
              <a:rPr sz="1500" spc="-5" dirty="0">
                <a:latin typeface="Arial"/>
                <a:cs typeface="Arial"/>
              </a:rPr>
              <a:t>is </a:t>
            </a:r>
            <a:r>
              <a:rPr sz="1500" spc="-15" dirty="0">
                <a:latin typeface="Arial"/>
                <a:cs typeface="Arial"/>
              </a:rPr>
              <a:t>an aspect-oriented </a:t>
            </a:r>
            <a:r>
              <a:rPr sz="1500" spc="-20" dirty="0">
                <a:latin typeface="Arial"/>
                <a:cs typeface="Arial"/>
              </a:rPr>
              <a:t>extension </a:t>
            </a:r>
            <a:r>
              <a:rPr sz="1500" spc="-5" dirty="0">
                <a:latin typeface="Arial"/>
                <a:cs typeface="Arial"/>
              </a:rPr>
              <a:t>to </a:t>
            </a:r>
            <a:r>
              <a:rPr sz="1500" spc="-15" dirty="0">
                <a:latin typeface="Arial"/>
                <a:cs typeface="Arial"/>
              </a:rPr>
              <a:t>the C++ </a:t>
            </a:r>
            <a:r>
              <a:rPr sz="1500" spc="-20" dirty="0">
                <a:latin typeface="Arial"/>
                <a:cs typeface="Arial"/>
              </a:rPr>
              <a:t>programming</a:t>
            </a:r>
            <a:r>
              <a:rPr sz="1500" spc="-125" dirty="0">
                <a:latin typeface="Arial"/>
                <a:cs typeface="Arial"/>
              </a:rPr>
              <a:t> </a:t>
            </a:r>
            <a:r>
              <a:rPr sz="1500" spc="-20" dirty="0">
                <a:latin typeface="Arial"/>
                <a:cs typeface="Arial"/>
              </a:rPr>
              <a:t>language.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b="1" spc="-20" dirty="0">
                <a:latin typeface="Arial"/>
                <a:cs typeface="Arial"/>
              </a:rPr>
              <a:t>AspectDNG </a:t>
            </a:r>
            <a:r>
              <a:rPr sz="1500" spc="-5" dirty="0">
                <a:latin typeface="Arial"/>
                <a:cs typeface="Arial"/>
              </a:rPr>
              <a:t>is </a:t>
            </a:r>
            <a:r>
              <a:rPr sz="1500" dirty="0">
                <a:latin typeface="Arial"/>
                <a:cs typeface="Arial"/>
              </a:rPr>
              <a:t>a </a:t>
            </a:r>
            <a:r>
              <a:rPr sz="1500" spc="-15" dirty="0">
                <a:latin typeface="Arial"/>
                <a:cs typeface="Arial"/>
              </a:rPr>
              <a:t>.NET </a:t>
            </a:r>
            <a:r>
              <a:rPr sz="1500" spc="-20" dirty="0">
                <a:latin typeface="Arial"/>
                <a:cs typeface="Arial"/>
              </a:rPr>
              <a:t>multi-language aspect</a:t>
            </a:r>
            <a:r>
              <a:rPr sz="1500" spc="-114" dirty="0">
                <a:latin typeface="Arial"/>
                <a:cs typeface="Arial"/>
              </a:rPr>
              <a:t> </a:t>
            </a:r>
            <a:r>
              <a:rPr sz="1500" spc="-20" dirty="0">
                <a:latin typeface="Arial"/>
                <a:cs typeface="Arial"/>
              </a:rPr>
              <a:t>weaver.</a:t>
            </a:r>
            <a:endParaRPr sz="1500">
              <a:latin typeface="Arial"/>
              <a:cs typeface="Arial"/>
            </a:endParaRPr>
          </a:p>
          <a:p>
            <a:pPr marL="12700" marR="847725">
              <a:lnSpc>
                <a:spcPct val="80000"/>
              </a:lnSpc>
              <a:spcBef>
                <a:spcPts val="370"/>
              </a:spcBef>
            </a:pPr>
            <a:r>
              <a:rPr sz="1500" b="1" spc="-20" dirty="0">
                <a:latin typeface="Arial"/>
                <a:cs typeface="Arial"/>
              </a:rPr>
              <a:t>AspectJ </a:t>
            </a:r>
            <a:r>
              <a:rPr sz="1500" spc="-10" dirty="0">
                <a:latin typeface="Arial"/>
                <a:cs typeface="Arial"/>
              </a:rPr>
              <a:t>is </a:t>
            </a:r>
            <a:r>
              <a:rPr sz="1500" dirty="0">
                <a:latin typeface="Arial"/>
                <a:cs typeface="Arial"/>
              </a:rPr>
              <a:t>a </a:t>
            </a:r>
            <a:r>
              <a:rPr sz="1500" spc="-20" dirty="0">
                <a:latin typeface="Arial"/>
                <a:cs typeface="Arial"/>
              </a:rPr>
              <a:t>seamless aspect-oriented </a:t>
            </a:r>
            <a:r>
              <a:rPr sz="1500" spc="-15" dirty="0">
                <a:latin typeface="Arial"/>
                <a:cs typeface="Arial"/>
              </a:rPr>
              <a:t>extension </a:t>
            </a:r>
            <a:r>
              <a:rPr sz="1500" spc="-5" dirty="0">
                <a:latin typeface="Arial"/>
                <a:cs typeface="Arial"/>
              </a:rPr>
              <a:t>to </a:t>
            </a:r>
            <a:r>
              <a:rPr sz="1500" spc="-20" dirty="0">
                <a:latin typeface="Arial"/>
                <a:cs typeface="Arial"/>
              </a:rPr>
              <a:t>Java </a:t>
            </a:r>
            <a:r>
              <a:rPr sz="1500" spc="-15" dirty="0">
                <a:latin typeface="Arial"/>
                <a:cs typeface="Arial"/>
              </a:rPr>
              <a:t>that </a:t>
            </a:r>
            <a:r>
              <a:rPr sz="1500" spc="-20" dirty="0">
                <a:latin typeface="Arial"/>
                <a:cs typeface="Arial"/>
              </a:rPr>
              <a:t>enables </a:t>
            </a:r>
            <a:r>
              <a:rPr sz="1500" spc="-15" dirty="0">
                <a:latin typeface="Arial"/>
                <a:cs typeface="Arial"/>
              </a:rPr>
              <a:t>the </a:t>
            </a:r>
            <a:r>
              <a:rPr sz="1500" spc="-20" dirty="0">
                <a:latin typeface="Arial"/>
                <a:cs typeface="Arial"/>
              </a:rPr>
              <a:t>modular  implementation </a:t>
            </a:r>
            <a:r>
              <a:rPr sz="1500" spc="-10" dirty="0">
                <a:latin typeface="Arial"/>
                <a:cs typeface="Arial"/>
              </a:rPr>
              <a:t>of </a:t>
            </a:r>
            <a:r>
              <a:rPr sz="1500" dirty="0">
                <a:latin typeface="Arial"/>
                <a:cs typeface="Arial"/>
              </a:rPr>
              <a:t>a </a:t>
            </a:r>
            <a:r>
              <a:rPr sz="1500" spc="-15" dirty="0">
                <a:latin typeface="Arial"/>
                <a:cs typeface="Arial"/>
              </a:rPr>
              <a:t>wide range </a:t>
            </a:r>
            <a:r>
              <a:rPr sz="1500" spc="-10" dirty="0">
                <a:latin typeface="Arial"/>
                <a:cs typeface="Arial"/>
              </a:rPr>
              <a:t>of </a:t>
            </a:r>
            <a:r>
              <a:rPr sz="1500" spc="-15" dirty="0">
                <a:latin typeface="Arial"/>
                <a:cs typeface="Arial"/>
              </a:rPr>
              <a:t>crosscutting</a:t>
            </a:r>
            <a:r>
              <a:rPr sz="1500" spc="-135" dirty="0">
                <a:latin typeface="Arial"/>
                <a:cs typeface="Arial"/>
              </a:rPr>
              <a:t> </a:t>
            </a:r>
            <a:r>
              <a:rPr sz="1500" spc="-20" dirty="0">
                <a:latin typeface="Arial"/>
                <a:cs typeface="Arial"/>
              </a:rPr>
              <a:t>concerns.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b="1" spc="-20" dirty="0">
                <a:latin typeface="Arial"/>
                <a:cs typeface="Arial"/>
              </a:rPr>
              <a:t>AspectWerkz </a:t>
            </a:r>
            <a:r>
              <a:rPr sz="1500" spc="-5" dirty="0">
                <a:latin typeface="Arial"/>
                <a:cs typeface="Arial"/>
              </a:rPr>
              <a:t>is </a:t>
            </a:r>
            <a:r>
              <a:rPr sz="1500" dirty="0">
                <a:latin typeface="Arial"/>
                <a:cs typeface="Arial"/>
              </a:rPr>
              <a:t>a </a:t>
            </a:r>
            <a:r>
              <a:rPr sz="1500" spc="-20" dirty="0">
                <a:latin typeface="Arial"/>
                <a:cs typeface="Arial"/>
              </a:rPr>
              <a:t>dynamic, lightweight </a:t>
            </a:r>
            <a:r>
              <a:rPr sz="1500" spc="-15" dirty="0">
                <a:latin typeface="Arial"/>
                <a:cs typeface="Arial"/>
              </a:rPr>
              <a:t>and </a:t>
            </a:r>
            <a:r>
              <a:rPr sz="1500" spc="-20" dirty="0">
                <a:latin typeface="Arial"/>
                <a:cs typeface="Arial"/>
              </a:rPr>
              <a:t>high-performant AOP/AOSD framework </a:t>
            </a:r>
            <a:r>
              <a:rPr sz="1500" spc="-15" dirty="0">
                <a:latin typeface="Arial"/>
                <a:cs typeface="Arial"/>
              </a:rPr>
              <a:t>for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15" dirty="0">
                <a:latin typeface="Arial"/>
                <a:cs typeface="Arial"/>
              </a:rPr>
              <a:t>Java.</a:t>
            </a:r>
            <a:endParaRPr sz="1500">
              <a:latin typeface="Arial"/>
              <a:cs typeface="Arial"/>
            </a:endParaRPr>
          </a:p>
          <a:p>
            <a:pPr marL="12700" marR="66040">
              <a:lnSpc>
                <a:spcPct val="80000"/>
              </a:lnSpc>
              <a:spcBef>
                <a:spcPts val="370"/>
              </a:spcBef>
            </a:pPr>
            <a:r>
              <a:rPr sz="1500" b="1" spc="-20" dirty="0">
                <a:latin typeface="Arial"/>
                <a:cs typeface="Arial"/>
              </a:rPr>
              <a:t>AspectXML </a:t>
            </a:r>
            <a:r>
              <a:rPr sz="1500" spc="-10" dirty="0">
                <a:latin typeface="Arial"/>
                <a:cs typeface="Arial"/>
              </a:rPr>
              <a:t>is an </a:t>
            </a:r>
            <a:r>
              <a:rPr sz="1500" spc="-15" dirty="0">
                <a:latin typeface="Arial"/>
                <a:cs typeface="Arial"/>
              </a:rPr>
              <a:t>attempt </a:t>
            </a:r>
            <a:r>
              <a:rPr sz="1500" spc="-5" dirty="0">
                <a:latin typeface="Arial"/>
                <a:cs typeface="Arial"/>
              </a:rPr>
              <a:t>to </a:t>
            </a:r>
            <a:r>
              <a:rPr sz="1500" spc="-15" dirty="0">
                <a:latin typeface="Arial"/>
                <a:cs typeface="Arial"/>
              </a:rPr>
              <a:t>sound out, brainstorm, </a:t>
            </a:r>
            <a:r>
              <a:rPr sz="1500" spc="-10" dirty="0">
                <a:latin typeface="Arial"/>
                <a:cs typeface="Arial"/>
              </a:rPr>
              <a:t>and </a:t>
            </a:r>
            <a:r>
              <a:rPr sz="1500" spc="-15" dirty="0">
                <a:latin typeface="Arial"/>
                <a:cs typeface="Arial"/>
              </a:rPr>
              <a:t>generally </a:t>
            </a:r>
            <a:r>
              <a:rPr sz="1500" spc="-10" dirty="0">
                <a:latin typeface="Arial"/>
                <a:cs typeface="Arial"/>
              </a:rPr>
              <a:t>try </a:t>
            </a:r>
            <a:r>
              <a:rPr sz="1500" spc="-15" dirty="0">
                <a:latin typeface="Arial"/>
                <a:cs typeface="Arial"/>
              </a:rPr>
              <a:t>out the aspect</a:t>
            </a:r>
            <a:r>
              <a:rPr sz="1500" spc="-229" dirty="0">
                <a:latin typeface="Arial"/>
                <a:cs typeface="Arial"/>
              </a:rPr>
              <a:t> </a:t>
            </a:r>
            <a:r>
              <a:rPr sz="1500" spc="-15" dirty="0">
                <a:latin typeface="Arial"/>
                <a:cs typeface="Arial"/>
              </a:rPr>
              <a:t>oriented  </a:t>
            </a:r>
            <a:r>
              <a:rPr sz="1500" spc="-20" dirty="0">
                <a:latin typeface="Arial"/>
                <a:cs typeface="Arial"/>
              </a:rPr>
              <a:t>approach </a:t>
            </a:r>
            <a:r>
              <a:rPr sz="1500" spc="-10" dirty="0">
                <a:latin typeface="Arial"/>
                <a:cs typeface="Arial"/>
              </a:rPr>
              <a:t>in </a:t>
            </a:r>
            <a:r>
              <a:rPr sz="1500" spc="-15" dirty="0">
                <a:latin typeface="Arial"/>
                <a:cs typeface="Arial"/>
              </a:rPr>
              <a:t>relation </a:t>
            </a:r>
            <a:r>
              <a:rPr sz="1500" spc="-5" dirty="0">
                <a:latin typeface="Arial"/>
                <a:cs typeface="Arial"/>
              </a:rPr>
              <a:t>to</a:t>
            </a:r>
            <a:r>
              <a:rPr sz="1500" spc="-90" dirty="0">
                <a:latin typeface="Arial"/>
                <a:cs typeface="Arial"/>
              </a:rPr>
              <a:t> </a:t>
            </a:r>
            <a:r>
              <a:rPr sz="1500" spc="-15" dirty="0">
                <a:latin typeface="Arial"/>
                <a:cs typeface="Arial"/>
              </a:rPr>
              <a:t>XML.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b="1" spc="-20" dirty="0">
                <a:latin typeface="Arial"/>
                <a:cs typeface="Arial"/>
              </a:rPr>
              <a:t>JAC </a:t>
            </a:r>
            <a:r>
              <a:rPr sz="1500" spc="-5" dirty="0">
                <a:latin typeface="Arial"/>
                <a:cs typeface="Arial"/>
              </a:rPr>
              <a:t>is </a:t>
            </a:r>
            <a:r>
              <a:rPr sz="1500" dirty="0">
                <a:latin typeface="Arial"/>
                <a:cs typeface="Arial"/>
              </a:rPr>
              <a:t>a </a:t>
            </a:r>
            <a:r>
              <a:rPr sz="1500" spc="-15" dirty="0">
                <a:latin typeface="Arial"/>
                <a:cs typeface="Arial"/>
              </a:rPr>
              <a:t>Java </a:t>
            </a:r>
            <a:r>
              <a:rPr sz="1500" spc="-20" dirty="0">
                <a:latin typeface="Arial"/>
                <a:cs typeface="Arial"/>
              </a:rPr>
              <a:t>framework </a:t>
            </a:r>
            <a:r>
              <a:rPr sz="1500" spc="-15" dirty="0">
                <a:latin typeface="Arial"/>
                <a:cs typeface="Arial"/>
              </a:rPr>
              <a:t>for aspect-oriented distributed</a:t>
            </a:r>
            <a:r>
              <a:rPr sz="1500" spc="-150" dirty="0">
                <a:latin typeface="Arial"/>
                <a:cs typeface="Arial"/>
              </a:rPr>
              <a:t> </a:t>
            </a:r>
            <a:r>
              <a:rPr sz="1500" spc="-20" dirty="0">
                <a:latin typeface="Arial"/>
                <a:cs typeface="Arial"/>
              </a:rPr>
              <a:t>programming.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b="1" spc="-20" dirty="0">
                <a:latin typeface="Arial"/>
                <a:cs typeface="Arial"/>
              </a:rPr>
              <a:t>JBoss-AOP </a:t>
            </a:r>
            <a:r>
              <a:rPr sz="1500" spc="-10" dirty="0">
                <a:latin typeface="Arial"/>
                <a:cs typeface="Arial"/>
              </a:rPr>
              <a:t>is the </a:t>
            </a:r>
            <a:r>
              <a:rPr sz="1500" spc="-15" dirty="0">
                <a:latin typeface="Arial"/>
                <a:cs typeface="Arial"/>
              </a:rPr>
              <a:t>Java </a:t>
            </a:r>
            <a:r>
              <a:rPr sz="1500" spc="-20" dirty="0">
                <a:latin typeface="Arial"/>
                <a:cs typeface="Arial"/>
              </a:rPr>
              <a:t>AOP </a:t>
            </a:r>
            <a:r>
              <a:rPr sz="1500" spc="-15" dirty="0">
                <a:latin typeface="Arial"/>
                <a:cs typeface="Arial"/>
              </a:rPr>
              <a:t>architecture used for the </a:t>
            </a:r>
            <a:r>
              <a:rPr sz="1500" spc="-20" dirty="0">
                <a:latin typeface="Arial"/>
                <a:cs typeface="Arial"/>
              </a:rPr>
              <a:t>JBOSS application</a:t>
            </a:r>
            <a:r>
              <a:rPr sz="1500" spc="-140" dirty="0">
                <a:latin typeface="Arial"/>
                <a:cs typeface="Arial"/>
              </a:rPr>
              <a:t> </a:t>
            </a:r>
            <a:r>
              <a:rPr sz="1500" spc="-15" dirty="0">
                <a:latin typeface="Arial"/>
                <a:cs typeface="Arial"/>
              </a:rPr>
              <a:t>server.</a:t>
            </a:r>
            <a:endParaRPr sz="1500">
              <a:latin typeface="Arial"/>
              <a:cs typeface="Arial"/>
            </a:endParaRPr>
          </a:p>
          <a:p>
            <a:pPr marL="12700" marR="783590">
              <a:lnSpc>
                <a:spcPts val="1440"/>
              </a:lnSpc>
              <a:spcBef>
                <a:spcPts val="355"/>
              </a:spcBef>
            </a:pPr>
            <a:r>
              <a:rPr sz="1500" b="1" spc="-25" dirty="0">
                <a:latin typeface="Arial"/>
                <a:cs typeface="Arial"/>
              </a:rPr>
              <a:t>LOOM.NET </a:t>
            </a:r>
            <a:r>
              <a:rPr sz="1500" spc="-10" dirty="0">
                <a:latin typeface="Arial"/>
                <a:cs typeface="Arial"/>
              </a:rPr>
              <a:t>is </a:t>
            </a:r>
            <a:r>
              <a:rPr sz="1500" dirty="0">
                <a:latin typeface="Arial"/>
                <a:cs typeface="Arial"/>
              </a:rPr>
              <a:t>a </a:t>
            </a:r>
            <a:r>
              <a:rPr sz="1500" spc="-15" dirty="0">
                <a:latin typeface="Arial"/>
                <a:cs typeface="Arial"/>
              </a:rPr>
              <a:t>static </a:t>
            </a:r>
            <a:r>
              <a:rPr sz="1500" spc="-20" dirty="0">
                <a:latin typeface="Arial"/>
                <a:cs typeface="Arial"/>
              </a:rPr>
              <a:t>aspect weaver </a:t>
            </a:r>
            <a:r>
              <a:rPr sz="1500" spc="-15" dirty="0">
                <a:latin typeface="Arial"/>
                <a:cs typeface="Arial"/>
              </a:rPr>
              <a:t>that operates </a:t>
            </a:r>
            <a:r>
              <a:rPr sz="1500" spc="-10" dirty="0">
                <a:latin typeface="Arial"/>
                <a:cs typeface="Arial"/>
              </a:rPr>
              <a:t>on </a:t>
            </a:r>
            <a:r>
              <a:rPr sz="1500" spc="-15" dirty="0">
                <a:latin typeface="Arial"/>
                <a:cs typeface="Arial"/>
              </a:rPr>
              <a:t>binary .NET </a:t>
            </a:r>
            <a:r>
              <a:rPr sz="1500" spc="-20" dirty="0">
                <a:latin typeface="Arial"/>
                <a:cs typeface="Arial"/>
              </a:rPr>
              <a:t>assemblies. </a:t>
            </a:r>
            <a:r>
              <a:rPr sz="1500" spc="-15" dirty="0">
                <a:latin typeface="Arial"/>
                <a:cs typeface="Arial"/>
              </a:rPr>
              <a:t>The  </a:t>
            </a:r>
            <a:r>
              <a:rPr sz="1500" spc="-25" dirty="0">
                <a:latin typeface="Arial"/>
                <a:cs typeface="Arial"/>
              </a:rPr>
              <a:t>RAPIER-LOOM.NET </a:t>
            </a:r>
            <a:r>
              <a:rPr sz="1500" spc="-15" dirty="0">
                <a:latin typeface="Arial"/>
                <a:cs typeface="Arial"/>
              </a:rPr>
              <a:t>library </a:t>
            </a:r>
            <a:r>
              <a:rPr sz="1500" spc="-5" dirty="0">
                <a:latin typeface="Arial"/>
                <a:cs typeface="Arial"/>
              </a:rPr>
              <a:t>is </a:t>
            </a:r>
            <a:r>
              <a:rPr sz="1500" dirty="0">
                <a:latin typeface="Arial"/>
                <a:cs typeface="Arial"/>
              </a:rPr>
              <a:t>a </a:t>
            </a:r>
            <a:r>
              <a:rPr sz="1500" spc="-20" dirty="0">
                <a:latin typeface="Arial"/>
                <a:cs typeface="Arial"/>
              </a:rPr>
              <a:t>dynamic aspect</a:t>
            </a:r>
            <a:r>
              <a:rPr sz="1500" spc="-95" dirty="0">
                <a:latin typeface="Arial"/>
                <a:cs typeface="Arial"/>
              </a:rPr>
              <a:t> </a:t>
            </a:r>
            <a:r>
              <a:rPr sz="1500" spc="-20" dirty="0">
                <a:latin typeface="Arial"/>
                <a:cs typeface="Arial"/>
              </a:rPr>
              <a:t>weaver.</a:t>
            </a:r>
            <a:endParaRPr sz="1500">
              <a:latin typeface="Arial"/>
              <a:cs typeface="Arial"/>
            </a:endParaRPr>
          </a:p>
          <a:p>
            <a:pPr marL="12700" marR="140335">
              <a:lnSpc>
                <a:spcPts val="1440"/>
              </a:lnSpc>
              <a:spcBef>
                <a:spcPts val="370"/>
              </a:spcBef>
            </a:pPr>
            <a:r>
              <a:rPr sz="1500" b="1" spc="-20" dirty="0">
                <a:latin typeface="Arial"/>
                <a:cs typeface="Arial"/>
              </a:rPr>
              <a:t>Nanning </a:t>
            </a:r>
            <a:r>
              <a:rPr sz="1500" spc="-5" dirty="0">
                <a:latin typeface="Arial"/>
                <a:cs typeface="Arial"/>
              </a:rPr>
              <a:t>is </a:t>
            </a:r>
            <a:r>
              <a:rPr sz="1500" spc="-15" dirty="0">
                <a:latin typeface="Arial"/>
                <a:cs typeface="Arial"/>
              </a:rPr>
              <a:t>an </a:t>
            </a:r>
            <a:r>
              <a:rPr sz="1500" spc="-20" dirty="0">
                <a:latin typeface="Arial"/>
                <a:cs typeface="Arial"/>
              </a:rPr>
              <a:t>Aspect </a:t>
            </a:r>
            <a:r>
              <a:rPr sz="1500" spc="-15" dirty="0">
                <a:latin typeface="Arial"/>
                <a:cs typeface="Arial"/>
              </a:rPr>
              <a:t>Oriented </a:t>
            </a:r>
            <a:r>
              <a:rPr sz="1500" spc="-20" dirty="0">
                <a:latin typeface="Arial"/>
                <a:cs typeface="Arial"/>
              </a:rPr>
              <a:t>Framework </a:t>
            </a:r>
            <a:r>
              <a:rPr sz="1500" spc="-10" dirty="0">
                <a:latin typeface="Arial"/>
                <a:cs typeface="Arial"/>
              </a:rPr>
              <a:t>for </a:t>
            </a:r>
            <a:r>
              <a:rPr sz="1500" spc="-15" dirty="0">
                <a:latin typeface="Arial"/>
                <a:cs typeface="Arial"/>
              </a:rPr>
              <a:t>Java based </a:t>
            </a:r>
            <a:r>
              <a:rPr sz="1500" spc="-10" dirty="0">
                <a:latin typeface="Arial"/>
                <a:cs typeface="Arial"/>
              </a:rPr>
              <a:t>on </a:t>
            </a:r>
            <a:r>
              <a:rPr sz="1500" spc="-20" dirty="0">
                <a:latin typeface="Arial"/>
                <a:cs typeface="Arial"/>
              </a:rPr>
              <a:t>dynamic </a:t>
            </a:r>
            <a:r>
              <a:rPr sz="1500" spc="-15" dirty="0">
                <a:latin typeface="Arial"/>
                <a:cs typeface="Arial"/>
              </a:rPr>
              <a:t>proxies and</a:t>
            </a:r>
            <a:r>
              <a:rPr sz="1500" spc="-155" dirty="0">
                <a:latin typeface="Arial"/>
                <a:cs typeface="Arial"/>
              </a:rPr>
              <a:t> </a:t>
            </a:r>
            <a:r>
              <a:rPr sz="1500" spc="-15" dirty="0">
                <a:latin typeface="Arial"/>
                <a:cs typeface="Arial"/>
              </a:rPr>
              <a:t>aspects  </a:t>
            </a:r>
            <a:r>
              <a:rPr sz="1500" spc="-20" dirty="0">
                <a:latin typeface="Arial"/>
                <a:cs typeface="Arial"/>
              </a:rPr>
              <a:t>implemented </a:t>
            </a:r>
            <a:r>
              <a:rPr sz="1500" spc="-10" dirty="0">
                <a:latin typeface="Arial"/>
                <a:cs typeface="Arial"/>
              </a:rPr>
              <a:t>as </a:t>
            </a:r>
            <a:r>
              <a:rPr sz="1500" spc="-15" dirty="0">
                <a:latin typeface="Arial"/>
                <a:cs typeface="Arial"/>
              </a:rPr>
              <a:t>ordinary</a:t>
            </a:r>
            <a:r>
              <a:rPr sz="1500" spc="-65" dirty="0">
                <a:latin typeface="Arial"/>
                <a:cs typeface="Arial"/>
              </a:rPr>
              <a:t> </a:t>
            </a:r>
            <a:r>
              <a:rPr sz="1500" spc="-20" dirty="0">
                <a:latin typeface="Arial"/>
                <a:cs typeface="Arial"/>
              </a:rPr>
              <a:t>Java-classes.</a:t>
            </a:r>
            <a:endParaRPr sz="1500">
              <a:latin typeface="Arial"/>
              <a:cs typeface="Arial"/>
            </a:endParaRPr>
          </a:p>
          <a:p>
            <a:pPr marL="12700" marR="58419">
              <a:lnSpc>
                <a:spcPct val="79800"/>
              </a:lnSpc>
              <a:spcBef>
                <a:spcPts val="385"/>
              </a:spcBef>
            </a:pPr>
            <a:r>
              <a:rPr sz="1500" b="1" spc="-20" dirty="0">
                <a:latin typeface="Arial"/>
                <a:cs typeface="Arial"/>
              </a:rPr>
              <a:t>Spring</a:t>
            </a:r>
            <a:r>
              <a:rPr sz="1500" spc="-20" dirty="0">
                <a:latin typeface="Arial"/>
                <a:cs typeface="Arial"/>
              </a:rPr>
              <a:t>'s </a:t>
            </a:r>
            <a:r>
              <a:rPr sz="1500" spc="-15" dirty="0">
                <a:latin typeface="Arial"/>
                <a:cs typeface="Arial"/>
              </a:rPr>
              <a:t>approach </a:t>
            </a:r>
            <a:r>
              <a:rPr sz="1500" spc="-5" dirty="0">
                <a:latin typeface="Arial"/>
                <a:cs typeface="Arial"/>
              </a:rPr>
              <a:t>to </a:t>
            </a:r>
            <a:r>
              <a:rPr sz="1500" spc="-15" dirty="0">
                <a:latin typeface="Arial"/>
                <a:cs typeface="Arial"/>
              </a:rPr>
              <a:t>AOP differs </a:t>
            </a:r>
            <a:r>
              <a:rPr sz="1500" spc="-10" dirty="0">
                <a:latin typeface="Arial"/>
                <a:cs typeface="Arial"/>
              </a:rPr>
              <a:t>from </a:t>
            </a:r>
            <a:r>
              <a:rPr sz="1500" spc="-15" dirty="0">
                <a:latin typeface="Arial"/>
                <a:cs typeface="Arial"/>
              </a:rPr>
              <a:t>that of </a:t>
            </a:r>
            <a:r>
              <a:rPr sz="1500" spc="-20" dirty="0">
                <a:latin typeface="Arial"/>
                <a:cs typeface="Arial"/>
              </a:rPr>
              <a:t>most </a:t>
            </a:r>
            <a:r>
              <a:rPr sz="1500" spc="-15" dirty="0">
                <a:latin typeface="Arial"/>
                <a:cs typeface="Arial"/>
              </a:rPr>
              <a:t>other AOP </a:t>
            </a:r>
            <a:r>
              <a:rPr sz="1500" spc="-20" dirty="0">
                <a:latin typeface="Arial"/>
                <a:cs typeface="Arial"/>
              </a:rPr>
              <a:t>frameworks. </a:t>
            </a:r>
            <a:r>
              <a:rPr sz="1500" spc="-15" dirty="0">
                <a:latin typeface="Arial"/>
                <a:cs typeface="Arial"/>
              </a:rPr>
              <a:t>The </a:t>
            </a:r>
            <a:r>
              <a:rPr sz="1500" spc="-10" dirty="0">
                <a:latin typeface="Arial"/>
                <a:cs typeface="Arial"/>
              </a:rPr>
              <a:t>aim is </a:t>
            </a:r>
            <a:r>
              <a:rPr sz="1500" spc="-20" dirty="0">
                <a:latin typeface="Arial"/>
                <a:cs typeface="Arial"/>
              </a:rPr>
              <a:t>not </a:t>
            </a:r>
            <a:r>
              <a:rPr sz="1500" spc="-5" dirty="0">
                <a:latin typeface="Arial"/>
                <a:cs typeface="Arial"/>
              </a:rPr>
              <a:t>to  </a:t>
            </a:r>
            <a:r>
              <a:rPr sz="1500" spc="-15" dirty="0">
                <a:latin typeface="Arial"/>
                <a:cs typeface="Arial"/>
              </a:rPr>
              <a:t>provide the most </a:t>
            </a:r>
            <a:r>
              <a:rPr sz="1500" spc="-20" dirty="0">
                <a:latin typeface="Arial"/>
                <a:cs typeface="Arial"/>
              </a:rPr>
              <a:t>complete </a:t>
            </a:r>
            <a:r>
              <a:rPr sz="1500" spc="-15" dirty="0">
                <a:latin typeface="Arial"/>
                <a:cs typeface="Arial"/>
              </a:rPr>
              <a:t>AOP </a:t>
            </a:r>
            <a:r>
              <a:rPr sz="1500" spc="-20" dirty="0">
                <a:latin typeface="Arial"/>
                <a:cs typeface="Arial"/>
              </a:rPr>
              <a:t>implementation </a:t>
            </a:r>
            <a:r>
              <a:rPr sz="1500" spc="-15" dirty="0">
                <a:latin typeface="Arial"/>
                <a:cs typeface="Arial"/>
              </a:rPr>
              <a:t>(although Spring </a:t>
            </a:r>
            <a:r>
              <a:rPr sz="1500" spc="-20" dirty="0">
                <a:latin typeface="Arial"/>
                <a:cs typeface="Arial"/>
              </a:rPr>
              <a:t>AOP </a:t>
            </a:r>
            <a:r>
              <a:rPr sz="1500" spc="-5" dirty="0">
                <a:latin typeface="Arial"/>
                <a:cs typeface="Arial"/>
              </a:rPr>
              <a:t>is </a:t>
            </a:r>
            <a:r>
              <a:rPr sz="1500" spc="-15" dirty="0">
                <a:latin typeface="Arial"/>
                <a:cs typeface="Arial"/>
              </a:rPr>
              <a:t>quite capable); </a:t>
            </a:r>
            <a:r>
              <a:rPr sz="1500" spc="-5" dirty="0">
                <a:latin typeface="Arial"/>
                <a:cs typeface="Arial"/>
              </a:rPr>
              <a:t>it </a:t>
            </a:r>
            <a:r>
              <a:rPr sz="1500" spc="-10" dirty="0">
                <a:latin typeface="Arial"/>
                <a:cs typeface="Arial"/>
              </a:rPr>
              <a:t>is  </a:t>
            </a:r>
            <a:r>
              <a:rPr sz="1500" spc="-15" dirty="0">
                <a:latin typeface="Arial"/>
                <a:cs typeface="Arial"/>
              </a:rPr>
              <a:t>rather </a:t>
            </a:r>
            <a:r>
              <a:rPr sz="1500" spc="-10" dirty="0">
                <a:latin typeface="Arial"/>
                <a:cs typeface="Arial"/>
              </a:rPr>
              <a:t>to </a:t>
            </a:r>
            <a:r>
              <a:rPr sz="1500" spc="-15" dirty="0">
                <a:latin typeface="Arial"/>
                <a:cs typeface="Arial"/>
              </a:rPr>
              <a:t>provide </a:t>
            </a:r>
            <a:r>
              <a:rPr sz="1500" dirty="0">
                <a:latin typeface="Arial"/>
                <a:cs typeface="Arial"/>
              </a:rPr>
              <a:t>a </a:t>
            </a:r>
            <a:r>
              <a:rPr sz="1500" spc="-15" dirty="0">
                <a:latin typeface="Arial"/>
                <a:cs typeface="Arial"/>
              </a:rPr>
              <a:t>close integration </a:t>
            </a:r>
            <a:r>
              <a:rPr sz="1500" spc="-20" dirty="0">
                <a:latin typeface="Arial"/>
                <a:cs typeface="Arial"/>
              </a:rPr>
              <a:t>between AOP implementation </a:t>
            </a:r>
            <a:r>
              <a:rPr sz="1500" spc="-15" dirty="0">
                <a:latin typeface="Arial"/>
                <a:cs typeface="Arial"/>
              </a:rPr>
              <a:t>and Spring IoC </a:t>
            </a:r>
            <a:r>
              <a:rPr sz="1500" spc="-5" dirty="0">
                <a:latin typeface="Arial"/>
                <a:cs typeface="Arial"/>
              </a:rPr>
              <a:t>to </a:t>
            </a:r>
            <a:r>
              <a:rPr sz="1500" spc="-15" dirty="0">
                <a:latin typeface="Arial"/>
                <a:cs typeface="Arial"/>
              </a:rPr>
              <a:t>help  solve </a:t>
            </a:r>
            <a:r>
              <a:rPr sz="1500" spc="-20" dirty="0">
                <a:latin typeface="Arial"/>
                <a:cs typeface="Arial"/>
              </a:rPr>
              <a:t>common </a:t>
            </a:r>
            <a:r>
              <a:rPr sz="1500" spc="-15" dirty="0">
                <a:latin typeface="Arial"/>
                <a:cs typeface="Arial"/>
              </a:rPr>
              <a:t>problems </a:t>
            </a:r>
            <a:r>
              <a:rPr sz="1500" spc="-5" dirty="0">
                <a:latin typeface="Arial"/>
                <a:cs typeface="Arial"/>
              </a:rPr>
              <a:t>in </a:t>
            </a:r>
            <a:r>
              <a:rPr sz="1500" spc="-15" dirty="0">
                <a:latin typeface="Arial"/>
                <a:cs typeface="Arial"/>
              </a:rPr>
              <a:t>enterprise</a:t>
            </a:r>
            <a:r>
              <a:rPr sz="1500" spc="-114" dirty="0">
                <a:latin typeface="Arial"/>
                <a:cs typeface="Arial"/>
              </a:rPr>
              <a:t> </a:t>
            </a:r>
            <a:r>
              <a:rPr sz="1500" spc="-20" dirty="0">
                <a:latin typeface="Arial"/>
                <a:cs typeface="Arial"/>
              </a:rPr>
              <a:t>applications.</a:t>
            </a:r>
            <a:endParaRPr sz="1500">
              <a:latin typeface="Arial"/>
              <a:cs typeface="Arial"/>
            </a:endParaRPr>
          </a:p>
          <a:p>
            <a:pPr marL="12700" marR="88265">
              <a:lnSpc>
                <a:spcPct val="80000"/>
              </a:lnSpc>
              <a:spcBef>
                <a:spcPts val="370"/>
              </a:spcBef>
            </a:pPr>
            <a:r>
              <a:rPr sz="1500" b="1" spc="-20" dirty="0">
                <a:latin typeface="Arial"/>
                <a:cs typeface="Arial"/>
              </a:rPr>
              <a:t>XWeaver </a:t>
            </a:r>
            <a:r>
              <a:rPr sz="1500" spc="-10" dirty="0">
                <a:latin typeface="Arial"/>
                <a:cs typeface="Arial"/>
              </a:rPr>
              <a:t>is an </a:t>
            </a:r>
            <a:r>
              <a:rPr sz="1500" spc="-20" dirty="0">
                <a:latin typeface="Arial"/>
                <a:cs typeface="Arial"/>
              </a:rPr>
              <a:t>extensible, customizable </a:t>
            </a:r>
            <a:r>
              <a:rPr sz="1500" spc="-15" dirty="0">
                <a:latin typeface="Arial"/>
                <a:cs typeface="Arial"/>
              </a:rPr>
              <a:t>and minimally intrusive </a:t>
            </a:r>
            <a:r>
              <a:rPr sz="1500" spc="-20" dirty="0">
                <a:latin typeface="Arial"/>
                <a:cs typeface="Arial"/>
              </a:rPr>
              <a:t>aspect weaver </a:t>
            </a:r>
            <a:r>
              <a:rPr sz="1500" spc="-10" dirty="0">
                <a:latin typeface="Arial"/>
                <a:cs typeface="Arial"/>
              </a:rPr>
              <a:t>for </a:t>
            </a:r>
            <a:r>
              <a:rPr sz="1500" spc="-20" dirty="0">
                <a:latin typeface="Arial"/>
                <a:cs typeface="Arial"/>
              </a:rPr>
              <a:t>C/C++ </a:t>
            </a:r>
            <a:r>
              <a:rPr sz="1500" dirty="0">
                <a:latin typeface="Arial"/>
                <a:cs typeface="Arial"/>
              </a:rPr>
              <a:t>—  </a:t>
            </a:r>
            <a:r>
              <a:rPr sz="1500" spc="-10" dirty="0">
                <a:latin typeface="Arial"/>
                <a:cs typeface="Arial"/>
              </a:rPr>
              <a:t>it </a:t>
            </a:r>
            <a:r>
              <a:rPr sz="1500" spc="-20" dirty="0">
                <a:latin typeface="Arial"/>
                <a:cs typeface="Arial"/>
              </a:rPr>
              <a:t>generates </a:t>
            </a:r>
            <a:r>
              <a:rPr sz="1500" spc="-15" dirty="0">
                <a:latin typeface="Arial"/>
                <a:cs typeface="Arial"/>
              </a:rPr>
              <a:t>source code which differs </a:t>
            </a:r>
            <a:r>
              <a:rPr sz="1500" spc="-10" dirty="0">
                <a:latin typeface="Arial"/>
                <a:cs typeface="Arial"/>
              </a:rPr>
              <a:t>as </a:t>
            </a:r>
            <a:r>
              <a:rPr sz="1500" spc="-15" dirty="0">
                <a:latin typeface="Arial"/>
                <a:cs typeface="Arial"/>
              </a:rPr>
              <a:t>little as possible from the base code (preserves  layout and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spc="-20" dirty="0">
                <a:latin typeface="Arial"/>
                <a:cs typeface="Arial"/>
              </a:rPr>
              <a:t>comments).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705" y="328068"/>
            <a:ext cx="32556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38045" algn="l"/>
              </a:tabLst>
            </a:pPr>
            <a:r>
              <a:rPr spc="-5" dirty="0"/>
              <a:t>R</a:t>
            </a:r>
            <a:r>
              <a:rPr spc="-10" dirty="0"/>
              <a:t>e</a:t>
            </a:r>
            <a:r>
              <a:rPr dirty="0"/>
              <a:t>c</a:t>
            </a:r>
            <a:r>
              <a:rPr spc="15" dirty="0"/>
              <a:t>a</a:t>
            </a:r>
            <a:r>
              <a:rPr spc="-20" dirty="0"/>
              <a:t>p</a:t>
            </a:r>
            <a:r>
              <a:rPr spc="-5" dirty="0"/>
              <a:t> </a:t>
            </a:r>
            <a:r>
              <a:rPr spc="-35" dirty="0"/>
              <a:t>o</a:t>
            </a:r>
            <a:r>
              <a:rPr spc="-20" dirty="0"/>
              <a:t>f</a:t>
            </a:r>
            <a:r>
              <a:rPr dirty="0"/>
              <a:t>	</a:t>
            </a:r>
            <a:r>
              <a:rPr spc="-114" dirty="0"/>
              <a:t>A</a:t>
            </a:r>
            <a:r>
              <a:rPr spc="-85" dirty="0"/>
              <a:t>O</a:t>
            </a:r>
            <a:r>
              <a:rPr spc="15" dirty="0"/>
              <a:t>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6945" y="986155"/>
            <a:ext cx="49485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Separation </a:t>
            </a:r>
            <a:r>
              <a:rPr sz="2400" u="heavy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</a:t>
            </a:r>
            <a:r>
              <a:rPr sz="2400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concerns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(monitoring, synchronisation, </a:t>
            </a:r>
            <a:r>
              <a:rPr sz="1600" spc="-10" dirty="0">
                <a:latin typeface="Arial"/>
                <a:cs typeface="Arial"/>
              </a:rPr>
              <a:t>debugging, </a:t>
            </a:r>
            <a:r>
              <a:rPr sz="1600" dirty="0">
                <a:latin typeface="Arial"/>
                <a:cs typeface="Arial"/>
              </a:rPr>
              <a:t>security,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etc.)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52800" y="23622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342900" y="0"/>
                </a:moveTo>
                <a:lnTo>
                  <a:pt x="3429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342900" y="171450"/>
                </a:lnTo>
                <a:lnTo>
                  <a:pt x="342900" y="228600"/>
                </a:lnTo>
                <a:lnTo>
                  <a:pt x="457200" y="114300"/>
                </a:lnTo>
                <a:lnTo>
                  <a:pt x="34290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70350" y="2209800"/>
            <a:ext cx="1210310" cy="459740"/>
          </a:xfrm>
          <a:prstGeom prst="rect">
            <a:avLst/>
          </a:prstGeom>
          <a:solidFill>
            <a:srgbClr val="CC9900"/>
          </a:solidFill>
        </p:spPr>
        <p:txBody>
          <a:bodyPr vert="horz" wrap="square" lIns="0" tIns="4572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60"/>
              </a:spcBef>
            </a:pPr>
            <a:r>
              <a:rPr sz="2400" spc="-30" dirty="0">
                <a:latin typeface="Arial"/>
                <a:cs typeface="Arial"/>
              </a:rPr>
              <a:t>Weaver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86400" y="2284729"/>
            <a:ext cx="457200" cy="229870"/>
          </a:xfrm>
          <a:custGeom>
            <a:avLst/>
            <a:gdLst/>
            <a:ahLst/>
            <a:cxnLst/>
            <a:rect l="l" t="t" r="r" b="b"/>
            <a:pathLst>
              <a:path w="457200" h="229869">
                <a:moveTo>
                  <a:pt x="342900" y="0"/>
                </a:moveTo>
                <a:lnTo>
                  <a:pt x="342900" y="58420"/>
                </a:lnTo>
                <a:lnTo>
                  <a:pt x="0" y="58420"/>
                </a:lnTo>
                <a:lnTo>
                  <a:pt x="0" y="172720"/>
                </a:lnTo>
                <a:lnTo>
                  <a:pt x="342900" y="172720"/>
                </a:lnTo>
                <a:lnTo>
                  <a:pt x="342900" y="229870"/>
                </a:lnTo>
                <a:lnTo>
                  <a:pt x="457200" y="115570"/>
                </a:lnTo>
                <a:lnTo>
                  <a:pt x="34290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460397" y="1824127"/>
          <a:ext cx="5334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E5E5E"/>
                      </a:solidFill>
                      <a:prstDash val="solid"/>
                    </a:lnL>
                    <a:lnR w="9525">
                      <a:solidFill>
                        <a:srgbClr val="5E5E5E"/>
                      </a:solidFill>
                      <a:prstDash val="solid"/>
                    </a:lnR>
                    <a:lnT w="9525">
                      <a:solidFill>
                        <a:srgbClr val="5E5E5E"/>
                      </a:solidFill>
                      <a:prstDash val="solid"/>
                    </a:lnT>
                    <a:lnB w="9525">
                      <a:solidFill>
                        <a:srgbClr val="5E5E5E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E5E5E"/>
                      </a:solidFill>
                      <a:prstDash val="solid"/>
                    </a:lnL>
                    <a:lnR w="9525">
                      <a:solidFill>
                        <a:srgbClr val="5E5E5E"/>
                      </a:solidFill>
                      <a:prstDash val="solid"/>
                    </a:lnR>
                    <a:lnT w="9525">
                      <a:solidFill>
                        <a:srgbClr val="5E5E5E"/>
                      </a:solidFill>
                      <a:prstDash val="solid"/>
                    </a:lnT>
                    <a:lnB w="9525">
                      <a:solidFill>
                        <a:srgbClr val="5E5E5E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E5E5E"/>
                      </a:solidFill>
                      <a:prstDash val="solid"/>
                    </a:lnL>
                    <a:lnR w="9525">
                      <a:solidFill>
                        <a:srgbClr val="5E5E5E"/>
                      </a:solidFill>
                      <a:prstDash val="solid"/>
                    </a:lnR>
                    <a:lnT w="9525">
                      <a:solidFill>
                        <a:srgbClr val="5E5E5E"/>
                      </a:solidFill>
                      <a:prstDash val="solid"/>
                    </a:lnT>
                    <a:lnB w="9525">
                      <a:solidFill>
                        <a:srgbClr val="5E5E5E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2465070" y="2895600"/>
            <a:ext cx="533400" cy="74930"/>
          </a:xfrm>
          <a:custGeom>
            <a:avLst/>
            <a:gdLst/>
            <a:ahLst/>
            <a:cxnLst/>
            <a:rect l="l" t="t" r="r" b="b"/>
            <a:pathLst>
              <a:path w="533400" h="74930">
                <a:moveTo>
                  <a:pt x="0" y="74929"/>
                </a:moveTo>
                <a:lnTo>
                  <a:pt x="533400" y="74929"/>
                </a:lnTo>
                <a:lnTo>
                  <a:pt x="533400" y="0"/>
                </a:lnTo>
                <a:lnTo>
                  <a:pt x="0" y="0"/>
                </a:lnTo>
                <a:lnTo>
                  <a:pt x="0" y="74929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65070" y="2895600"/>
            <a:ext cx="533400" cy="74930"/>
          </a:xfrm>
          <a:custGeom>
            <a:avLst/>
            <a:gdLst/>
            <a:ahLst/>
            <a:cxnLst/>
            <a:rect l="l" t="t" r="r" b="b"/>
            <a:pathLst>
              <a:path w="533400" h="74930">
                <a:moveTo>
                  <a:pt x="266700" y="74929"/>
                </a:moveTo>
                <a:lnTo>
                  <a:pt x="0" y="74929"/>
                </a:lnTo>
                <a:lnTo>
                  <a:pt x="0" y="0"/>
                </a:lnTo>
                <a:lnTo>
                  <a:pt x="533400" y="0"/>
                </a:lnTo>
                <a:lnTo>
                  <a:pt x="533400" y="74929"/>
                </a:lnTo>
                <a:lnTo>
                  <a:pt x="266700" y="74929"/>
                </a:lnTo>
                <a:close/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65070" y="2971800"/>
            <a:ext cx="533400" cy="152400"/>
          </a:xfrm>
          <a:custGeom>
            <a:avLst/>
            <a:gdLst/>
            <a:ahLst/>
            <a:cxnLst/>
            <a:rect l="l" t="t" r="r" b="b"/>
            <a:pathLst>
              <a:path w="533400" h="152400">
                <a:moveTo>
                  <a:pt x="533400" y="0"/>
                </a:moveTo>
                <a:lnTo>
                  <a:pt x="0" y="0"/>
                </a:lnTo>
                <a:lnTo>
                  <a:pt x="0" y="152400"/>
                </a:lnTo>
                <a:lnTo>
                  <a:pt x="533400" y="152400"/>
                </a:lnTo>
                <a:lnTo>
                  <a:pt x="533400" y="0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65070" y="2971800"/>
            <a:ext cx="533400" cy="152400"/>
          </a:xfrm>
          <a:custGeom>
            <a:avLst/>
            <a:gdLst/>
            <a:ahLst/>
            <a:cxnLst/>
            <a:rect l="l" t="t" r="r" b="b"/>
            <a:pathLst>
              <a:path w="533400" h="152400">
                <a:moveTo>
                  <a:pt x="266700" y="152400"/>
                </a:moveTo>
                <a:lnTo>
                  <a:pt x="0" y="152400"/>
                </a:lnTo>
                <a:lnTo>
                  <a:pt x="0" y="0"/>
                </a:lnTo>
                <a:lnTo>
                  <a:pt x="533400" y="0"/>
                </a:lnTo>
                <a:lnTo>
                  <a:pt x="533400" y="152400"/>
                </a:lnTo>
                <a:lnTo>
                  <a:pt x="266700" y="152400"/>
                </a:lnTo>
                <a:close/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040889" y="2320290"/>
            <a:ext cx="12687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030" marR="5080" indent="-35433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-20" dirty="0">
                <a:latin typeface="Arial"/>
                <a:cs typeface="Arial"/>
              </a:rPr>
              <a:t>nc</a:t>
            </a:r>
            <a:r>
              <a:rPr sz="1400" spc="-10" dirty="0">
                <a:latin typeface="Arial"/>
                <a:cs typeface="Arial"/>
              </a:rPr>
              <a:t>h</a:t>
            </a:r>
            <a:r>
              <a:rPr sz="1400" spc="-20" dirty="0">
                <a:latin typeface="Arial"/>
                <a:cs typeface="Arial"/>
              </a:rPr>
              <a:t>r</a:t>
            </a:r>
            <a:r>
              <a:rPr sz="1400" spc="-10" dirty="0">
                <a:latin typeface="Arial"/>
                <a:cs typeface="Arial"/>
              </a:rPr>
              <a:t>on</a:t>
            </a:r>
            <a:r>
              <a:rPr sz="1400" spc="-5" dirty="0">
                <a:latin typeface="Arial"/>
                <a:cs typeface="Arial"/>
              </a:rPr>
              <a:t>i</a:t>
            </a:r>
            <a:r>
              <a:rPr sz="1400" spc="-35" dirty="0">
                <a:latin typeface="Arial"/>
                <a:cs typeface="Arial"/>
              </a:rPr>
              <a:t>s</a:t>
            </a:r>
            <a:r>
              <a:rPr sz="1400" spc="-10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ti</a:t>
            </a:r>
            <a:r>
              <a:rPr sz="1400" spc="-30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  </a:t>
            </a:r>
            <a:r>
              <a:rPr sz="1400" spc="-10" dirty="0">
                <a:latin typeface="Arial"/>
                <a:cs typeface="Arial"/>
              </a:rPr>
              <a:t>Aspect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36269" y="1981200"/>
            <a:ext cx="533400" cy="304800"/>
          </a:xfrm>
          <a:custGeom>
            <a:avLst/>
            <a:gdLst/>
            <a:ahLst/>
            <a:cxnLst/>
            <a:rect l="l" t="t" r="r" b="b"/>
            <a:pathLst>
              <a:path w="533400" h="304800">
                <a:moveTo>
                  <a:pt x="266699" y="304800"/>
                </a:moveTo>
                <a:lnTo>
                  <a:pt x="0" y="304800"/>
                </a:lnTo>
                <a:lnTo>
                  <a:pt x="0" y="0"/>
                </a:lnTo>
                <a:lnTo>
                  <a:pt x="533399" y="0"/>
                </a:lnTo>
                <a:lnTo>
                  <a:pt x="533399" y="304800"/>
                </a:lnTo>
                <a:lnTo>
                  <a:pt x="266699" y="3048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98269" y="1981200"/>
            <a:ext cx="533400" cy="304800"/>
          </a:xfrm>
          <a:custGeom>
            <a:avLst/>
            <a:gdLst/>
            <a:ahLst/>
            <a:cxnLst/>
            <a:rect l="l" t="t" r="r" b="b"/>
            <a:pathLst>
              <a:path w="533400" h="304800">
                <a:moveTo>
                  <a:pt x="266700" y="304800"/>
                </a:moveTo>
                <a:lnTo>
                  <a:pt x="0" y="304800"/>
                </a:lnTo>
                <a:lnTo>
                  <a:pt x="0" y="0"/>
                </a:lnTo>
                <a:lnTo>
                  <a:pt x="533400" y="0"/>
                </a:lnTo>
                <a:lnTo>
                  <a:pt x="533400" y="304800"/>
                </a:lnTo>
                <a:lnTo>
                  <a:pt x="266700" y="3048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93469" y="2438400"/>
            <a:ext cx="533400" cy="304800"/>
          </a:xfrm>
          <a:custGeom>
            <a:avLst/>
            <a:gdLst/>
            <a:ahLst/>
            <a:cxnLst/>
            <a:rect l="l" t="t" r="r" b="b"/>
            <a:pathLst>
              <a:path w="533400" h="304800">
                <a:moveTo>
                  <a:pt x="266700" y="304800"/>
                </a:moveTo>
                <a:lnTo>
                  <a:pt x="0" y="304800"/>
                </a:lnTo>
                <a:lnTo>
                  <a:pt x="0" y="0"/>
                </a:lnTo>
                <a:lnTo>
                  <a:pt x="533400" y="0"/>
                </a:lnTo>
                <a:lnTo>
                  <a:pt x="533400" y="304800"/>
                </a:lnTo>
                <a:lnTo>
                  <a:pt x="266700" y="3048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13740" y="2899409"/>
            <a:ext cx="11620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latin typeface="Arial"/>
                <a:cs typeface="Arial"/>
              </a:rPr>
              <a:t>Business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code  Classes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95500" y="3157220"/>
            <a:ext cx="11938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latin typeface="Arial"/>
                <a:cs typeface="Arial"/>
              </a:rPr>
              <a:t>Monitor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Aspect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127750" y="19812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533400"/>
                </a:moveTo>
                <a:lnTo>
                  <a:pt x="0" y="533400"/>
                </a:lnTo>
                <a:lnTo>
                  <a:pt x="0" y="0"/>
                </a:lnTo>
                <a:lnTo>
                  <a:pt x="533400" y="0"/>
                </a:lnTo>
                <a:lnTo>
                  <a:pt x="533400" y="533400"/>
                </a:lnTo>
                <a:lnTo>
                  <a:pt x="266700" y="5334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89750" y="19812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533400"/>
                </a:moveTo>
                <a:lnTo>
                  <a:pt x="0" y="533400"/>
                </a:lnTo>
                <a:lnTo>
                  <a:pt x="0" y="0"/>
                </a:lnTo>
                <a:lnTo>
                  <a:pt x="533400" y="0"/>
                </a:lnTo>
                <a:lnTo>
                  <a:pt x="533400" y="533400"/>
                </a:lnTo>
                <a:lnTo>
                  <a:pt x="266700" y="5334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08750" y="26670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533400"/>
                </a:moveTo>
                <a:lnTo>
                  <a:pt x="0" y="533400"/>
                </a:lnTo>
                <a:lnTo>
                  <a:pt x="0" y="0"/>
                </a:lnTo>
                <a:lnTo>
                  <a:pt x="533400" y="0"/>
                </a:lnTo>
                <a:lnTo>
                  <a:pt x="533400" y="533400"/>
                </a:lnTo>
                <a:lnTo>
                  <a:pt x="266700" y="5334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53150" y="2209800"/>
            <a:ext cx="508000" cy="152400"/>
          </a:xfrm>
          <a:custGeom>
            <a:avLst/>
            <a:gdLst/>
            <a:ahLst/>
            <a:cxnLst/>
            <a:rect l="l" t="t" r="r" b="b"/>
            <a:pathLst>
              <a:path w="508000" h="152400">
                <a:moveTo>
                  <a:pt x="508000" y="0"/>
                </a:moveTo>
                <a:lnTo>
                  <a:pt x="0" y="0"/>
                </a:lnTo>
                <a:lnTo>
                  <a:pt x="0" y="152400"/>
                </a:lnTo>
                <a:lnTo>
                  <a:pt x="508000" y="152400"/>
                </a:lnTo>
                <a:lnTo>
                  <a:pt x="5080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21450" y="2743200"/>
            <a:ext cx="520700" cy="215900"/>
          </a:xfrm>
          <a:custGeom>
            <a:avLst/>
            <a:gdLst/>
            <a:ahLst/>
            <a:cxnLst/>
            <a:rect l="l" t="t" r="r" b="b"/>
            <a:pathLst>
              <a:path w="520700" h="215900">
                <a:moveTo>
                  <a:pt x="520700" y="0"/>
                </a:moveTo>
                <a:lnTo>
                  <a:pt x="0" y="0"/>
                </a:lnTo>
                <a:lnTo>
                  <a:pt x="0" y="215900"/>
                </a:lnTo>
                <a:lnTo>
                  <a:pt x="520700" y="215900"/>
                </a:lnTo>
                <a:lnTo>
                  <a:pt x="5207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915150" y="2170429"/>
            <a:ext cx="508000" cy="0"/>
          </a:xfrm>
          <a:custGeom>
            <a:avLst/>
            <a:gdLst/>
            <a:ahLst/>
            <a:cxnLst/>
            <a:rect l="l" t="t" r="r" b="b"/>
            <a:pathLst>
              <a:path w="508000">
                <a:moveTo>
                  <a:pt x="0" y="0"/>
                </a:moveTo>
                <a:lnTo>
                  <a:pt x="508000" y="0"/>
                </a:lnTo>
              </a:path>
            </a:pathLst>
          </a:custGeom>
          <a:ln w="7366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40450" y="2094229"/>
            <a:ext cx="520700" cy="0"/>
          </a:xfrm>
          <a:custGeom>
            <a:avLst/>
            <a:gdLst/>
            <a:ahLst/>
            <a:cxnLst/>
            <a:rect l="l" t="t" r="r" b="b"/>
            <a:pathLst>
              <a:path w="520700">
                <a:moveTo>
                  <a:pt x="0" y="0"/>
                </a:moveTo>
                <a:lnTo>
                  <a:pt x="520700" y="0"/>
                </a:lnTo>
              </a:path>
            </a:pathLst>
          </a:custGeom>
          <a:ln w="73660">
            <a:solidFill>
              <a:srgbClr val="CC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902450" y="2286000"/>
            <a:ext cx="520700" cy="88900"/>
          </a:xfrm>
          <a:custGeom>
            <a:avLst/>
            <a:gdLst/>
            <a:ahLst/>
            <a:cxnLst/>
            <a:rect l="l" t="t" r="r" b="b"/>
            <a:pathLst>
              <a:path w="520700" h="88900">
                <a:moveTo>
                  <a:pt x="520700" y="0"/>
                </a:moveTo>
                <a:lnTo>
                  <a:pt x="0" y="0"/>
                </a:lnTo>
                <a:lnTo>
                  <a:pt x="0" y="88900"/>
                </a:lnTo>
                <a:lnTo>
                  <a:pt x="520700" y="88900"/>
                </a:lnTo>
                <a:lnTo>
                  <a:pt x="520700" y="0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883150" y="3234690"/>
            <a:ext cx="41579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Tangled Classes, Crosscutting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Concerns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221219" y="2750820"/>
            <a:ext cx="12433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15" dirty="0">
                <a:latin typeface="Arial"/>
                <a:cs typeface="Arial"/>
              </a:rPr>
              <a:t>synchronisation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610350" y="2057400"/>
            <a:ext cx="83820" cy="72390"/>
          </a:xfrm>
          <a:custGeom>
            <a:avLst/>
            <a:gdLst/>
            <a:ahLst/>
            <a:cxnLst/>
            <a:rect l="l" t="t" r="r" b="b"/>
            <a:pathLst>
              <a:path w="83820" h="72389">
                <a:moveTo>
                  <a:pt x="0" y="0"/>
                </a:moveTo>
                <a:lnTo>
                  <a:pt x="43179" y="72389"/>
                </a:lnTo>
                <a:lnTo>
                  <a:pt x="83820" y="8889"/>
                </a:lnTo>
                <a:lnTo>
                  <a:pt x="0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658609" y="2085339"/>
            <a:ext cx="1021080" cy="661670"/>
          </a:xfrm>
          <a:custGeom>
            <a:avLst/>
            <a:gdLst/>
            <a:ahLst/>
            <a:cxnLst/>
            <a:rect l="l" t="t" r="r" b="b"/>
            <a:pathLst>
              <a:path w="1021079" h="661669">
                <a:moveTo>
                  <a:pt x="5080" y="0"/>
                </a:moveTo>
                <a:lnTo>
                  <a:pt x="0" y="8889"/>
                </a:lnTo>
                <a:lnTo>
                  <a:pt x="1016000" y="661670"/>
                </a:lnTo>
                <a:lnTo>
                  <a:pt x="1021080" y="654050"/>
                </a:lnTo>
                <a:lnTo>
                  <a:pt x="5080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372350" y="2324100"/>
            <a:ext cx="74930" cy="83820"/>
          </a:xfrm>
          <a:custGeom>
            <a:avLst/>
            <a:gdLst/>
            <a:ahLst/>
            <a:cxnLst/>
            <a:rect l="l" t="t" r="r" b="b"/>
            <a:pathLst>
              <a:path w="74929" h="83819">
                <a:moveTo>
                  <a:pt x="0" y="0"/>
                </a:moveTo>
                <a:lnTo>
                  <a:pt x="13970" y="83820"/>
                </a:lnTo>
                <a:lnTo>
                  <a:pt x="74929" y="39370"/>
                </a:lnTo>
                <a:lnTo>
                  <a:pt x="0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04100" y="2369820"/>
            <a:ext cx="276860" cy="375920"/>
          </a:xfrm>
          <a:custGeom>
            <a:avLst/>
            <a:gdLst/>
            <a:ahLst/>
            <a:cxnLst/>
            <a:rect l="l" t="t" r="r" b="b"/>
            <a:pathLst>
              <a:path w="276859" h="375919">
                <a:moveTo>
                  <a:pt x="7620" y="0"/>
                </a:moveTo>
                <a:lnTo>
                  <a:pt x="0" y="6350"/>
                </a:lnTo>
                <a:lnTo>
                  <a:pt x="269240" y="375919"/>
                </a:lnTo>
                <a:lnTo>
                  <a:pt x="276859" y="370839"/>
                </a:lnTo>
                <a:lnTo>
                  <a:pt x="7620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621020" y="1482090"/>
            <a:ext cx="8432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15" dirty="0">
                <a:latin typeface="Arial"/>
                <a:cs typeface="Arial"/>
              </a:rPr>
              <a:t>monitoring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983730" y="2061210"/>
            <a:ext cx="83820" cy="72390"/>
          </a:xfrm>
          <a:custGeom>
            <a:avLst/>
            <a:gdLst/>
            <a:ahLst/>
            <a:cxnLst/>
            <a:rect l="l" t="t" r="r" b="b"/>
            <a:pathLst>
              <a:path w="83820" h="72389">
                <a:moveTo>
                  <a:pt x="40640" y="0"/>
                </a:moveTo>
                <a:lnTo>
                  <a:pt x="0" y="63500"/>
                </a:lnTo>
                <a:lnTo>
                  <a:pt x="83820" y="72389"/>
                </a:lnTo>
                <a:lnTo>
                  <a:pt x="40640" y="0"/>
                </a:lnTo>
                <a:close/>
              </a:path>
            </a:pathLst>
          </a:custGeom>
          <a:solidFill>
            <a:srgbClr val="66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226809" y="1596389"/>
            <a:ext cx="792480" cy="509270"/>
          </a:xfrm>
          <a:custGeom>
            <a:avLst/>
            <a:gdLst/>
            <a:ahLst/>
            <a:cxnLst/>
            <a:rect l="l" t="t" r="r" b="b"/>
            <a:pathLst>
              <a:path w="792479" h="509269">
                <a:moveTo>
                  <a:pt x="5079" y="0"/>
                </a:moveTo>
                <a:lnTo>
                  <a:pt x="0" y="7620"/>
                </a:lnTo>
                <a:lnTo>
                  <a:pt x="787399" y="509270"/>
                </a:lnTo>
                <a:lnTo>
                  <a:pt x="792480" y="500380"/>
                </a:lnTo>
                <a:lnTo>
                  <a:pt x="5079" y="0"/>
                </a:lnTo>
                <a:close/>
              </a:path>
            </a:pathLst>
          </a:custGeom>
          <a:solidFill>
            <a:srgbClr val="66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699250" y="2735579"/>
            <a:ext cx="69850" cy="83820"/>
          </a:xfrm>
          <a:custGeom>
            <a:avLst/>
            <a:gdLst/>
            <a:ahLst/>
            <a:cxnLst/>
            <a:rect l="l" t="t" r="r" b="b"/>
            <a:pathLst>
              <a:path w="69850" h="83819">
                <a:moveTo>
                  <a:pt x="69850" y="0"/>
                </a:moveTo>
                <a:lnTo>
                  <a:pt x="0" y="27940"/>
                </a:lnTo>
                <a:lnTo>
                  <a:pt x="63500" y="83820"/>
                </a:lnTo>
                <a:lnTo>
                  <a:pt x="69850" y="0"/>
                </a:lnTo>
                <a:close/>
              </a:path>
            </a:pathLst>
          </a:custGeom>
          <a:solidFill>
            <a:srgbClr val="66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300470" y="1675129"/>
            <a:ext cx="444500" cy="1089660"/>
          </a:xfrm>
          <a:custGeom>
            <a:avLst/>
            <a:gdLst/>
            <a:ahLst/>
            <a:cxnLst/>
            <a:rect l="l" t="t" r="r" b="b"/>
            <a:pathLst>
              <a:path w="444500" h="1089660">
                <a:moveTo>
                  <a:pt x="8889" y="0"/>
                </a:moveTo>
                <a:lnTo>
                  <a:pt x="0" y="3810"/>
                </a:lnTo>
                <a:lnTo>
                  <a:pt x="435609" y="1089660"/>
                </a:lnTo>
                <a:lnTo>
                  <a:pt x="444500" y="1085850"/>
                </a:lnTo>
                <a:lnTo>
                  <a:pt x="8889" y="0"/>
                </a:lnTo>
                <a:close/>
              </a:path>
            </a:pathLst>
          </a:custGeom>
          <a:solidFill>
            <a:srgbClr val="66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267450" y="22098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66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305550" y="1676400"/>
            <a:ext cx="0" cy="548640"/>
          </a:xfrm>
          <a:custGeom>
            <a:avLst/>
            <a:gdLst/>
            <a:ahLst/>
            <a:cxnLst/>
            <a:rect l="l" t="t" r="r" b="b"/>
            <a:pathLst>
              <a:path h="548639">
                <a:moveTo>
                  <a:pt x="0" y="0"/>
                </a:moveTo>
                <a:lnTo>
                  <a:pt x="0" y="548639"/>
                </a:lnTo>
              </a:path>
            </a:pathLst>
          </a:custGeom>
          <a:ln w="10159">
            <a:solidFill>
              <a:srgbClr val="66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05" y="3573598"/>
            <a:ext cx="7262494" cy="249854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312420"/>
            <a:ext cx="59880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00245" algn="l"/>
              </a:tabLst>
            </a:pPr>
            <a:r>
              <a:rPr spc="-434" dirty="0"/>
              <a:t>W</a:t>
            </a:r>
            <a:r>
              <a:rPr spc="-30" dirty="0"/>
              <a:t>h</a:t>
            </a:r>
            <a:r>
              <a:rPr spc="-85" dirty="0"/>
              <a:t>a</a:t>
            </a:r>
            <a:r>
              <a:rPr spc="-90" dirty="0"/>
              <a:t>t</a:t>
            </a:r>
            <a:r>
              <a:rPr spc="-5" dirty="0"/>
              <a:t> </a:t>
            </a:r>
            <a:r>
              <a:rPr spc="30" dirty="0"/>
              <a:t>do</a:t>
            </a:r>
            <a:r>
              <a:rPr spc="105" dirty="0"/>
              <a:t>e</a:t>
            </a:r>
            <a:r>
              <a:rPr spc="100" dirty="0"/>
              <a:t>s</a:t>
            </a:r>
            <a:r>
              <a:rPr spc="20" dirty="0"/>
              <a:t> </a:t>
            </a:r>
            <a:r>
              <a:rPr spc="-105" dirty="0"/>
              <a:t>a</a:t>
            </a:r>
            <a:r>
              <a:rPr spc="-55" dirty="0"/>
              <a:t>l</a:t>
            </a:r>
            <a:r>
              <a:rPr spc="-75" dirty="0"/>
              <a:t>l</a:t>
            </a:r>
            <a:r>
              <a:rPr spc="-5" dirty="0"/>
              <a:t> </a:t>
            </a:r>
            <a:r>
              <a:rPr spc="35" dirty="0"/>
              <a:t>thes</a:t>
            </a:r>
            <a:r>
              <a:rPr spc="45" dirty="0"/>
              <a:t>e</a:t>
            </a:r>
            <a:r>
              <a:rPr dirty="0"/>
              <a:t>	</a:t>
            </a:r>
            <a:r>
              <a:rPr spc="15" dirty="0"/>
              <a:t>me</a:t>
            </a:r>
            <a:r>
              <a:rPr spc="45" dirty="0"/>
              <a:t>a</a:t>
            </a:r>
            <a:r>
              <a:rPr spc="-30" dirty="0"/>
              <a:t>n</a:t>
            </a:r>
            <a:r>
              <a:rPr spc="-355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9" y="1214120"/>
            <a:ext cx="508254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538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600" spc="-30" dirty="0">
                <a:solidFill>
                  <a:srgbClr val="996600"/>
                </a:solidFill>
                <a:latin typeface="Arial"/>
                <a:cs typeface="Arial"/>
              </a:rPr>
              <a:t>AOP </a:t>
            </a:r>
            <a:r>
              <a:rPr sz="2600" spc="-20" dirty="0">
                <a:solidFill>
                  <a:srgbClr val="996600"/>
                </a:solidFill>
                <a:latin typeface="Arial"/>
                <a:cs typeface="Arial"/>
              </a:rPr>
              <a:t>has </a:t>
            </a:r>
            <a:r>
              <a:rPr sz="2600" spc="-30" dirty="0">
                <a:solidFill>
                  <a:srgbClr val="996600"/>
                </a:solidFill>
                <a:latin typeface="Arial"/>
                <a:cs typeface="Arial"/>
              </a:rPr>
              <a:t>many </a:t>
            </a:r>
            <a:r>
              <a:rPr sz="2600" spc="-25" dirty="0">
                <a:solidFill>
                  <a:srgbClr val="996600"/>
                </a:solidFill>
                <a:latin typeface="Arial"/>
                <a:cs typeface="Arial"/>
              </a:rPr>
              <a:t>potential</a:t>
            </a:r>
            <a:r>
              <a:rPr sz="2600" spc="-155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2600" spc="-25" dirty="0">
                <a:solidFill>
                  <a:srgbClr val="996600"/>
                </a:solidFill>
                <a:latin typeface="Arial"/>
                <a:cs typeface="Arial"/>
              </a:rPr>
              <a:t>benefits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2374900"/>
            <a:ext cx="17526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5" dirty="0">
                <a:solidFill>
                  <a:srgbClr val="3A802E"/>
                </a:solidFill>
                <a:latin typeface="Wingdings"/>
                <a:cs typeface="Wingdings"/>
              </a:rPr>
              <a:t></a:t>
            </a:r>
            <a:endParaRPr sz="13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39" y="3048000"/>
            <a:ext cx="17526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5" dirty="0">
                <a:solidFill>
                  <a:srgbClr val="3A802E"/>
                </a:solidFill>
                <a:latin typeface="Wingdings"/>
                <a:cs typeface="Wingdings"/>
              </a:rPr>
              <a:t></a:t>
            </a:r>
            <a:endParaRPr sz="13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39" y="3719829"/>
            <a:ext cx="17526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5" dirty="0">
                <a:solidFill>
                  <a:srgbClr val="3A802E"/>
                </a:solidFill>
                <a:latin typeface="Wingdings"/>
                <a:cs typeface="Wingdings"/>
              </a:rPr>
              <a:t></a:t>
            </a:r>
            <a:endParaRPr sz="13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8839" y="4693920"/>
            <a:ext cx="17526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5" dirty="0">
                <a:solidFill>
                  <a:srgbClr val="3A802E"/>
                </a:solidFill>
                <a:latin typeface="Wingdings"/>
                <a:cs typeface="Wingdings"/>
              </a:rPr>
              <a:t></a:t>
            </a:r>
            <a:endParaRPr sz="13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8839" y="1645920"/>
            <a:ext cx="7714615" cy="3954779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37185" marR="5080" indent="-325120">
              <a:lnSpc>
                <a:spcPts val="2370"/>
              </a:lnSpc>
              <a:spcBef>
                <a:spcPts val="405"/>
              </a:spcBef>
              <a:tabLst>
                <a:tab pos="337185" algn="l"/>
              </a:tabLst>
            </a:pPr>
            <a:r>
              <a:rPr sz="1950" spc="22" baseline="19230" dirty="0">
                <a:solidFill>
                  <a:srgbClr val="3A802E"/>
                </a:solidFill>
                <a:latin typeface="Wingdings"/>
                <a:cs typeface="Wingdings"/>
              </a:rPr>
              <a:t></a:t>
            </a:r>
            <a:r>
              <a:rPr sz="1950" spc="22" baseline="19230" dirty="0">
                <a:solidFill>
                  <a:srgbClr val="3A802E"/>
                </a:solidFill>
                <a:latin typeface="Times New Roman"/>
                <a:cs typeface="Times New Roman"/>
              </a:rPr>
              <a:t>	</a:t>
            </a:r>
            <a:r>
              <a:rPr sz="2200" spc="-20" dirty="0">
                <a:latin typeface="Arial"/>
                <a:cs typeface="Arial"/>
              </a:rPr>
              <a:t>provides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20" dirty="0">
                <a:latin typeface="Arial"/>
                <a:cs typeface="Arial"/>
              </a:rPr>
              <a:t>way </a:t>
            </a:r>
            <a:r>
              <a:rPr sz="2200" spc="-15" dirty="0">
                <a:latin typeface="Arial"/>
                <a:cs typeface="Arial"/>
              </a:rPr>
              <a:t>of </a:t>
            </a:r>
            <a:r>
              <a:rPr sz="2200" spc="-20" dirty="0">
                <a:latin typeface="Arial"/>
                <a:cs typeface="Arial"/>
              </a:rPr>
              <a:t>specifying and encapsulating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cross-cutting  concerns </a:t>
            </a:r>
            <a:r>
              <a:rPr sz="2200" spc="-5" dirty="0">
                <a:latin typeface="Arial"/>
                <a:cs typeface="Arial"/>
              </a:rPr>
              <a:t>in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85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system.</a:t>
            </a:r>
            <a:endParaRPr sz="2200" dirty="0">
              <a:latin typeface="Arial"/>
              <a:cs typeface="Arial"/>
            </a:endParaRPr>
          </a:p>
          <a:p>
            <a:pPr marL="337185" marR="419100">
              <a:lnSpc>
                <a:spcPts val="2380"/>
              </a:lnSpc>
              <a:spcBef>
                <a:spcPts val="540"/>
              </a:spcBef>
            </a:pPr>
            <a:r>
              <a:rPr sz="2200" spc="-15" dirty="0">
                <a:latin typeface="Arial"/>
                <a:cs typeface="Arial"/>
              </a:rPr>
              <a:t>allow us </a:t>
            </a:r>
            <a:r>
              <a:rPr sz="2200" spc="-10" dirty="0">
                <a:latin typeface="Arial"/>
                <a:cs typeface="Arial"/>
              </a:rPr>
              <a:t>to </a:t>
            </a:r>
            <a:r>
              <a:rPr sz="2200" spc="-15" dirty="0">
                <a:latin typeface="Arial"/>
                <a:cs typeface="Arial"/>
              </a:rPr>
              <a:t>do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20" dirty="0">
                <a:latin typeface="Arial"/>
                <a:cs typeface="Arial"/>
              </a:rPr>
              <a:t>better </a:t>
            </a:r>
            <a:r>
              <a:rPr sz="2200" spc="-15" dirty="0">
                <a:latin typeface="Arial"/>
                <a:cs typeface="Arial"/>
              </a:rPr>
              <a:t>job of </a:t>
            </a:r>
            <a:r>
              <a:rPr sz="2200" spc="-20" dirty="0">
                <a:latin typeface="Arial"/>
                <a:cs typeface="Arial"/>
              </a:rPr>
              <a:t>maintaining </a:t>
            </a:r>
            <a:r>
              <a:rPr sz="2200" spc="-25" dirty="0">
                <a:latin typeface="Arial"/>
                <a:cs typeface="Arial"/>
              </a:rPr>
              <a:t>systems </a:t>
            </a:r>
            <a:r>
              <a:rPr sz="2200" spc="-15" dirty="0">
                <a:latin typeface="Arial"/>
                <a:cs typeface="Arial"/>
              </a:rPr>
              <a:t>as</a:t>
            </a:r>
            <a:r>
              <a:rPr sz="2200" spc="-220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they  evolve</a:t>
            </a:r>
            <a:endParaRPr sz="2200" dirty="0">
              <a:latin typeface="Arial"/>
              <a:cs typeface="Arial"/>
            </a:endParaRPr>
          </a:p>
          <a:p>
            <a:pPr marL="337185" marR="204470">
              <a:lnSpc>
                <a:spcPts val="2370"/>
              </a:lnSpc>
              <a:spcBef>
                <a:spcPts val="545"/>
              </a:spcBef>
            </a:pPr>
            <a:r>
              <a:rPr sz="2200" spc="-15" dirty="0">
                <a:latin typeface="Arial"/>
                <a:cs typeface="Arial"/>
              </a:rPr>
              <a:t>let us </a:t>
            </a:r>
            <a:r>
              <a:rPr sz="2200" spc="-20" dirty="0">
                <a:latin typeface="Arial"/>
                <a:cs typeface="Arial"/>
              </a:rPr>
              <a:t>add new features, </a:t>
            </a:r>
            <a:r>
              <a:rPr sz="2200" spc="-5" dirty="0">
                <a:latin typeface="Arial"/>
                <a:cs typeface="Arial"/>
              </a:rPr>
              <a:t>in </a:t>
            </a:r>
            <a:r>
              <a:rPr sz="2200" spc="-15" dirty="0">
                <a:latin typeface="Arial"/>
                <a:cs typeface="Arial"/>
              </a:rPr>
              <a:t>the form of </a:t>
            </a:r>
            <a:r>
              <a:rPr sz="2200" spc="-20" dirty="0">
                <a:latin typeface="Arial"/>
                <a:cs typeface="Arial"/>
              </a:rPr>
              <a:t>concerns, </a:t>
            </a:r>
            <a:r>
              <a:rPr sz="2200" spc="-10" dirty="0">
                <a:latin typeface="Arial"/>
                <a:cs typeface="Arial"/>
              </a:rPr>
              <a:t>to</a:t>
            </a:r>
            <a:r>
              <a:rPr sz="2200" spc="-204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existing  </a:t>
            </a:r>
            <a:r>
              <a:rPr sz="2200" spc="-25" dirty="0">
                <a:latin typeface="Arial"/>
                <a:cs typeface="Arial"/>
              </a:rPr>
              <a:t>systems </a:t>
            </a:r>
            <a:r>
              <a:rPr sz="2200" spc="-5" dirty="0">
                <a:latin typeface="Arial"/>
                <a:cs typeface="Arial"/>
              </a:rPr>
              <a:t>in </a:t>
            </a:r>
            <a:r>
              <a:rPr sz="2200" spc="-15" dirty="0">
                <a:latin typeface="Arial"/>
                <a:cs typeface="Arial"/>
              </a:rPr>
              <a:t>an </a:t>
            </a:r>
            <a:r>
              <a:rPr sz="2200" spc="-20" dirty="0">
                <a:latin typeface="Arial"/>
                <a:cs typeface="Arial"/>
              </a:rPr>
              <a:t>organized</a:t>
            </a:r>
            <a:r>
              <a:rPr sz="2200" spc="-100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manner.</a:t>
            </a:r>
            <a:endParaRPr sz="2200" dirty="0">
              <a:latin typeface="Arial"/>
              <a:cs typeface="Arial"/>
            </a:endParaRPr>
          </a:p>
          <a:p>
            <a:pPr marL="337185" marR="144145">
              <a:lnSpc>
                <a:spcPct val="90000"/>
              </a:lnSpc>
              <a:spcBef>
                <a:spcPts val="509"/>
              </a:spcBef>
            </a:pPr>
            <a:r>
              <a:rPr sz="2200" spc="-25" dirty="0">
                <a:latin typeface="Arial"/>
                <a:cs typeface="Arial"/>
              </a:rPr>
              <a:t>improvements </a:t>
            </a:r>
            <a:r>
              <a:rPr sz="2200" spc="-5" dirty="0">
                <a:latin typeface="Arial"/>
                <a:cs typeface="Arial"/>
              </a:rPr>
              <a:t>in </a:t>
            </a:r>
            <a:r>
              <a:rPr sz="2200" spc="-20" dirty="0">
                <a:latin typeface="Arial"/>
                <a:cs typeface="Arial"/>
              </a:rPr>
              <a:t>expressiveness and structure helps </a:t>
            </a:r>
            <a:r>
              <a:rPr sz="2200" spc="-15" dirty="0">
                <a:latin typeface="Arial"/>
                <a:cs typeface="Arial"/>
              </a:rPr>
              <a:t>us </a:t>
            </a:r>
            <a:r>
              <a:rPr sz="2200" spc="-10" dirty="0">
                <a:latin typeface="Arial"/>
                <a:cs typeface="Arial"/>
              </a:rPr>
              <a:t>to  </a:t>
            </a:r>
            <a:r>
              <a:rPr sz="2200" spc="-20" dirty="0">
                <a:latin typeface="Arial"/>
                <a:cs typeface="Arial"/>
              </a:rPr>
              <a:t>keep </a:t>
            </a:r>
            <a:r>
              <a:rPr sz="2200" spc="-25" dirty="0">
                <a:latin typeface="Arial"/>
                <a:cs typeface="Arial"/>
              </a:rPr>
              <a:t>systems </a:t>
            </a:r>
            <a:r>
              <a:rPr sz="2200" spc="-20" dirty="0">
                <a:latin typeface="Arial"/>
                <a:cs typeface="Arial"/>
              </a:rPr>
              <a:t>running longer, without incurring </a:t>
            </a:r>
            <a:r>
              <a:rPr sz="2200" spc="-15" dirty="0">
                <a:latin typeface="Arial"/>
                <a:cs typeface="Arial"/>
              </a:rPr>
              <a:t>the </a:t>
            </a:r>
            <a:r>
              <a:rPr sz="2200" spc="-20" dirty="0">
                <a:latin typeface="Arial"/>
                <a:cs typeface="Arial"/>
              </a:rPr>
              <a:t>expense  </a:t>
            </a:r>
            <a:r>
              <a:rPr sz="2200" spc="-15" dirty="0">
                <a:latin typeface="Arial"/>
                <a:cs typeface="Arial"/>
              </a:rPr>
              <a:t>of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25" dirty="0">
                <a:latin typeface="Arial"/>
                <a:cs typeface="Arial"/>
              </a:rPr>
              <a:t>complete</a:t>
            </a:r>
            <a:r>
              <a:rPr sz="2200" spc="-85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rewrite.</a:t>
            </a:r>
            <a:endParaRPr sz="2200" dirty="0">
              <a:latin typeface="Arial"/>
              <a:cs typeface="Arial"/>
            </a:endParaRPr>
          </a:p>
          <a:p>
            <a:pPr marL="337185" marR="110489">
              <a:lnSpc>
                <a:spcPct val="90000"/>
              </a:lnSpc>
              <a:spcBef>
                <a:spcPts val="545"/>
              </a:spcBef>
            </a:pPr>
            <a:r>
              <a:rPr sz="2200" dirty="0">
                <a:latin typeface="Arial"/>
                <a:cs typeface="Arial"/>
              </a:rPr>
              <a:t>a </a:t>
            </a:r>
            <a:r>
              <a:rPr sz="2200" spc="-20" dirty="0">
                <a:latin typeface="Arial"/>
                <a:cs typeface="Arial"/>
              </a:rPr>
              <a:t>great addition </a:t>
            </a:r>
            <a:r>
              <a:rPr sz="2200" spc="-10" dirty="0">
                <a:latin typeface="Arial"/>
                <a:cs typeface="Arial"/>
              </a:rPr>
              <a:t>to </a:t>
            </a:r>
            <a:r>
              <a:rPr sz="2200" spc="-20" dirty="0">
                <a:latin typeface="Arial"/>
                <a:cs typeface="Arial"/>
              </a:rPr>
              <a:t>quality professionals’ toolboxes. </a:t>
            </a:r>
            <a:r>
              <a:rPr sz="2200" spc="-15" dirty="0">
                <a:latin typeface="Arial"/>
                <a:cs typeface="Arial"/>
              </a:rPr>
              <a:t>Ability</a:t>
            </a:r>
            <a:r>
              <a:rPr sz="2200" spc="-12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to  </a:t>
            </a:r>
            <a:r>
              <a:rPr sz="2200" spc="-15" dirty="0">
                <a:latin typeface="Arial"/>
                <a:cs typeface="Arial"/>
              </a:rPr>
              <a:t>test </a:t>
            </a:r>
            <a:r>
              <a:rPr sz="2200" spc="-20" dirty="0">
                <a:latin typeface="Arial"/>
                <a:cs typeface="Arial"/>
              </a:rPr>
              <a:t>application code automatically without disturbing </a:t>
            </a:r>
            <a:r>
              <a:rPr sz="2200" spc="-15" dirty="0">
                <a:latin typeface="Arial"/>
                <a:cs typeface="Arial"/>
              </a:rPr>
              <a:t>the  </a:t>
            </a:r>
            <a:r>
              <a:rPr sz="2200" spc="-20" dirty="0">
                <a:latin typeface="Arial"/>
                <a:cs typeface="Arial"/>
              </a:rPr>
              <a:t>code.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312420"/>
            <a:ext cx="5245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46555" algn="l"/>
              </a:tabLst>
            </a:pPr>
            <a:r>
              <a:rPr spc="-75" dirty="0"/>
              <a:t>AOP</a:t>
            </a:r>
            <a:r>
              <a:rPr spc="15" dirty="0"/>
              <a:t> </a:t>
            </a:r>
            <a:r>
              <a:rPr dirty="0"/>
              <a:t>–	</a:t>
            </a:r>
            <a:r>
              <a:rPr spc="-90" dirty="0"/>
              <a:t>a </a:t>
            </a:r>
            <a:r>
              <a:rPr spc="-65" dirty="0"/>
              <a:t>prism</a:t>
            </a:r>
            <a:r>
              <a:rPr spc="85" dirty="0"/>
              <a:t> </a:t>
            </a:r>
            <a:r>
              <a:rPr spc="-25" dirty="0"/>
              <a:t>analogy</a:t>
            </a:r>
          </a:p>
        </p:txBody>
      </p:sp>
      <p:sp>
        <p:nvSpPr>
          <p:cNvPr id="3" name="object 3"/>
          <p:cNvSpPr/>
          <p:nvPr/>
        </p:nvSpPr>
        <p:spPr>
          <a:xfrm>
            <a:off x="2209800" y="1370330"/>
            <a:ext cx="4191000" cy="19329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05000" y="3657600"/>
            <a:ext cx="4343400" cy="2133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312420"/>
            <a:ext cx="729869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Early </a:t>
            </a:r>
            <a:r>
              <a:rPr dirty="0"/>
              <a:t>Aspects </a:t>
            </a:r>
            <a:r>
              <a:rPr spc="-130" dirty="0"/>
              <a:t>&amp; </a:t>
            </a:r>
            <a:r>
              <a:rPr spc="-45" dirty="0"/>
              <a:t>AOSD</a:t>
            </a:r>
            <a:r>
              <a:rPr spc="254" dirty="0"/>
              <a:t> </a:t>
            </a:r>
            <a:r>
              <a:rPr spc="-70" dirty="0"/>
              <a:t>research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28420"/>
            <a:ext cx="26974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000" u="heavy" spc="-5" dirty="0">
                <a:solidFill>
                  <a:srgbClr val="996600"/>
                </a:solidFill>
                <a:uFill>
                  <a:solidFill>
                    <a:srgbClr val="996600"/>
                  </a:solidFill>
                </a:uFill>
                <a:latin typeface="Arial"/>
                <a:cs typeface="Arial"/>
              </a:rPr>
              <a:t>Early</a:t>
            </a:r>
            <a:r>
              <a:rPr sz="3000" u="heavy" spc="-60" dirty="0">
                <a:solidFill>
                  <a:srgbClr val="996600"/>
                </a:solidFill>
                <a:uFill>
                  <a:solidFill>
                    <a:srgbClr val="996600"/>
                  </a:solidFill>
                </a:uFill>
                <a:latin typeface="Arial"/>
                <a:cs typeface="Arial"/>
              </a:rPr>
              <a:t> </a:t>
            </a:r>
            <a:r>
              <a:rPr sz="3000" u="heavy" spc="-5" dirty="0">
                <a:solidFill>
                  <a:srgbClr val="996600"/>
                </a:solidFill>
                <a:uFill>
                  <a:solidFill>
                    <a:srgbClr val="996600"/>
                  </a:solidFill>
                </a:uFill>
                <a:latin typeface="Arial"/>
                <a:cs typeface="Arial"/>
              </a:rPr>
              <a:t>Aspects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0110" y="1935479"/>
            <a:ext cx="202565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5" dirty="0">
                <a:solidFill>
                  <a:srgbClr val="3A802E"/>
                </a:solidFill>
                <a:latin typeface="Wingdings"/>
                <a:cs typeface="Wingdings"/>
              </a:rPr>
              <a:t></a:t>
            </a:r>
            <a:endParaRPr sz="155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866900"/>
            <a:ext cx="8049895" cy="1370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1990" marR="5080">
              <a:lnSpc>
                <a:spcPct val="100000"/>
              </a:lnSpc>
              <a:spcBef>
                <a:spcPts val="100"/>
              </a:spcBef>
            </a:pPr>
            <a:r>
              <a:rPr sz="2600" spc="-25" dirty="0">
                <a:latin typeface="Arial"/>
                <a:cs typeface="Arial"/>
              </a:rPr>
              <a:t>Separating aspects and </a:t>
            </a:r>
            <a:r>
              <a:rPr sz="2600" spc="-30" dirty="0">
                <a:latin typeface="Arial"/>
                <a:cs typeface="Arial"/>
              </a:rPr>
              <a:t>concerns </a:t>
            </a:r>
            <a:r>
              <a:rPr sz="2600" spc="-15" dirty="0">
                <a:latin typeface="Arial"/>
                <a:cs typeface="Arial"/>
              </a:rPr>
              <a:t>at </a:t>
            </a:r>
            <a:r>
              <a:rPr sz="2600" spc="-20" dirty="0">
                <a:latin typeface="Arial"/>
                <a:cs typeface="Arial"/>
              </a:rPr>
              <a:t>early </a:t>
            </a:r>
            <a:r>
              <a:rPr sz="2600" spc="-25" dirty="0">
                <a:latin typeface="Arial"/>
                <a:cs typeface="Arial"/>
              </a:rPr>
              <a:t>stages</a:t>
            </a:r>
            <a:r>
              <a:rPr sz="2600" spc="-22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of  </a:t>
            </a:r>
            <a:r>
              <a:rPr sz="2600" spc="-25" dirty="0">
                <a:latin typeface="Arial"/>
                <a:cs typeface="Arial"/>
              </a:rPr>
              <a:t>software </a:t>
            </a:r>
            <a:r>
              <a:rPr sz="2600" spc="-30" dirty="0">
                <a:latin typeface="Arial"/>
                <a:cs typeface="Arial"/>
              </a:rPr>
              <a:t>development </a:t>
            </a:r>
            <a:r>
              <a:rPr sz="2600" spc="-15" dirty="0">
                <a:latin typeface="Arial"/>
                <a:cs typeface="Arial"/>
              </a:rPr>
              <a:t>life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cycle.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000" u="heavy" spc="-5" dirty="0">
                <a:solidFill>
                  <a:srgbClr val="996600"/>
                </a:solidFill>
                <a:uFill>
                  <a:solidFill>
                    <a:srgbClr val="996600"/>
                  </a:solidFill>
                </a:uFill>
                <a:latin typeface="Arial"/>
                <a:cs typeface="Arial"/>
              </a:rPr>
              <a:t>Main AOSD research interests:</a:t>
            </a:r>
            <a:endParaRPr sz="3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0110" y="3294379"/>
            <a:ext cx="752983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7185" algn="l"/>
              </a:tabLst>
            </a:pPr>
            <a:r>
              <a:rPr sz="2325" spc="7" baseline="17921" dirty="0">
                <a:solidFill>
                  <a:srgbClr val="3A802E"/>
                </a:solidFill>
                <a:latin typeface="Wingdings"/>
                <a:cs typeface="Wingdings"/>
              </a:rPr>
              <a:t></a:t>
            </a:r>
            <a:r>
              <a:rPr sz="2325" spc="7" baseline="17921" dirty="0">
                <a:solidFill>
                  <a:srgbClr val="3A802E"/>
                </a:solidFill>
                <a:latin typeface="Times New Roman"/>
                <a:cs typeface="Times New Roman"/>
              </a:rPr>
              <a:t>	</a:t>
            </a:r>
            <a:r>
              <a:rPr sz="2600" spc="-30" dirty="0">
                <a:latin typeface="Arial"/>
                <a:cs typeface="Arial"/>
              </a:rPr>
              <a:t>Semantics </a:t>
            </a:r>
            <a:r>
              <a:rPr sz="2600" spc="-15" dirty="0">
                <a:latin typeface="Arial"/>
                <a:cs typeface="Arial"/>
              </a:rPr>
              <a:t>of AO </a:t>
            </a:r>
            <a:r>
              <a:rPr sz="2600" spc="-30" dirty="0">
                <a:latin typeface="Arial"/>
                <a:cs typeface="Arial"/>
              </a:rPr>
              <a:t>Languages </a:t>
            </a:r>
            <a:r>
              <a:rPr sz="2600" spc="-20" dirty="0">
                <a:latin typeface="Arial"/>
                <a:cs typeface="Arial"/>
              </a:rPr>
              <a:t>and </a:t>
            </a:r>
            <a:r>
              <a:rPr sz="2600" spc="-30" dirty="0">
                <a:latin typeface="Arial"/>
                <a:cs typeface="Arial"/>
              </a:rPr>
              <a:t>Formal</a:t>
            </a:r>
            <a:r>
              <a:rPr sz="2600" spc="-190" dirty="0">
                <a:latin typeface="Arial"/>
                <a:cs typeface="Arial"/>
              </a:rPr>
              <a:t> </a:t>
            </a:r>
            <a:r>
              <a:rPr sz="2600" spc="-30" dirty="0">
                <a:latin typeface="Arial"/>
                <a:cs typeface="Arial"/>
              </a:rPr>
              <a:t>Methods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0110" y="4244340"/>
            <a:ext cx="202565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5" dirty="0">
                <a:solidFill>
                  <a:srgbClr val="3A802E"/>
                </a:solidFill>
                <a:latin typeface="Wingdings"/>
                <a:cs typeface="Wingdings"/>
              </a:rPr>
              <a:t></a:t>
            </a:r>
            <a:endParaRPr sz="155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0110" y="4723129"/>
            <a:ext cx="202565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5" dirty="0">
                <a:solidFill>
                  <a:srgbClr val="3A802E"/>
                </a:solidFill>
                <a:latin typeface="Wingdings"/>
                <a:cs typeface="Wingdings"/>
              </a:rPr>
              <a:t></a:t>
            </a:r>
            <a:endParaRPr sz="155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0110" y="5201920"/>
            <a:ext cx="202565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5" dirty="0">
                <a:solidFill>
                  <a:srgbClr val="3A802E"/>
                </a:solidFill>
                <a:latin typeface="Wingdings"/>
                <a:cs typeface="Wingdings"/>
              </a:rPr>
              <a:t></a:t>
            </a:r>
            <a:endParaRPr sz="155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05230" y="3689350"/>
            <a:ext cx="7021195" cy="186690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365760" indent="-350520">
              <a:lnSpc>
                <a:spcPct val="100000"/>
              </a:lnSpc>
              <a:spcBef>
                <a:spcPts val="650"/>
              </a:spcBef>
              <a:buClr>
                <a:srgbClr val="CC9900"/>
              </a:buClr>
              <a:buSzPct val="63636"/>
              <a:buFont typeface="Wingdings"/>
              <a:buChar char=""/>
              <a:tabLst>
                <a:tab pos="365125" algn="l"/>
                <a:tab pos="365760" algn="l"/>
              </a:tabLst>
            </a:pPr>
            <a:r>
              <a:rPr sz="2200" spc="-25" dirty="0">
                <a:latin typeface="Arial"/>
                <a:cs typeface="Arial"/>
              </a:rPr>
              <a:t>(Composition, </a:t>
            </a:r>
            <a:r>
              <a:rPr sz="2200" spc="-15" dirty="0">
                <a:latin typeface="Arial"/>
                <a:cs typeface="Arial"/>
              </a:rPr>
              <a:t>Join </a:t>
            </a:r>
            <a:r>
              <a:rPr sz="2200" spc="-20" dirty="0">
                <a:latin typeface="Arial"/>
                <a:cs typeface="Arial"/>
              </a:rPr>
              <a:t>point, Pointcuts, Advices,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Weaving)</a:t>
            </a:r>
            <a:endParaRPr sz="2200" dirty="0">
              <a:latin typeface="Arial"/>
              <a:cs typeface="Arial"/>
            </a:endParaRPr>
          </a:p>
          <a:p>
            <a:pPr marL="12700" marR="2322830">
              <a:lnSpc>
                <a:spcPct val="120800"/>
              </a:lnSpc>
            </a:pPr>
            <a:r>
              <a:rPr sz="2600" spc="-25" dirty="0">
                <a:latin typeface="Arial"/>
                <a:cs typeface="Arial"/>
              </a:rPr>
              <a:t>Aspects </a:t>
            </a:r>
            <a:r>
              <a:rPr sz="2600" spc="-10" dirty="0">
                <a:latin typeface="Arial"/>
                <a:cs typeface="Arial"/>
              </a:rPr>
              <a:t>in </a:t>
            </a:r>
            <a:r>
              <a:rPr sz="2600" spc="-25" dirty="0">
                <a:latin typeface="Arial"/>
                <a:cs typeface="Arial"/>
              </a:rPr>
              <a:t>Early </a:t>
            </a:r>
            <a:r>
              <a:rPr sz="2600" spc="-20" dirty="0">
                <a:latin typeface="Arial"/>
                <a:cs typeface="Arial"/>
              </a:rPr>
              <a:t>Life cycle</a:t>
            </a:r>
            <a:r>
              <a:rPr sz="2600" spc="-195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Steps  Design </a:t>
            </a:r>
            <a:r>
              <a:rPr sz="2600" spc="-15" dirty="0">
                <a:latin typeface="Arial"/>
                <a:cs typeface="Arial"/>
              </a:rPr>
              <a:t>of</a:t>
            </a:r>
            <a:r>
              <a:rPr sz="2600" spc="-65" dirty="0">
                <a:latin typeface="Arial"/>
                <a:cs typeface="Arial"/>
              </a:rPr>
              <a:t> </a:t>
            </a:r>
            <a:r>
              <a:rPr sz="2600" spc="-30" dirty="0">
                <a:latin typeface="Arial"/>
                <a:cs typeface="Arial"/>
              </a:rPr>
              <a:t>concerns</a:t>
            </a:r>
            <a:endParaRPr sz="2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600" spc="-30" dirty="0">
                <a:latin typeface="Arial"/>
                <a:cs typeface="Arial"/>
              </a:rPr>
              <a:t>Dynamic </a:t>
            </a:r>
            <a:r>
              <a:rPr sz="2600" spc="-25" dirty="0">
                <a:latin typeface="Arial"/>
                <a:cs typeface="Arial"/>
              </a:rPr>
              <a:t>Aspects and Infrastructure</a:t>
            </a:r>
            <a:r>
              <a:rPr sz="2600" spc="-100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Software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312420"/>
            <a:ext cx="25844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Con</a:t>
            </a:r>
            <a:r>
              <a:rPr spc="30" dirty="0"/>
              <a:t>clusi</a:t>
            </a:r>
            <a:r>
              <a:rPr spc="50" dirty="0"/>
              <a:t>o</a:t>
            </a:r>
            <a:r>
              <a:rPr spc="-20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9" y="1329690"/>
            <a:ext cx="11944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000" b="1" dirty="0">
                <a:solidFill>
                  <a:srgbClr val="996600"/>
                </a:solidFill>
                <a:latin typeface="Arial"/>
                <a:cs typeface="Arial"/>
              </a:rPr>
              <a:t>A</a:t>
            </a:r>
            <a:r>
              <a:rPr sz="3000" b="1" spc="-5" dirty="0">
                <a:solidFill>
                  <a:srgbClr val="996600"/>
                </a:solidFill>
                <a:latin typeface="Arial"/>
                <a:cs typeface="Arial"/>
              </a:rPr>
              <a:t>O</a:t>
            </a:r>
            <a:r>
              <a:rPr sz="3000" b="1" dirty="0">
                <a:solidFill>
                  <a:srgbClr val="996600"/>
                </a:solidFill>
                <a:latin typeface="Arial"/>
                <a:cs typeface="Arial"/>
              </a:rPr>
              <a:t>P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2810509"/>
            <a:ext cx="202565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5" dirty="0">
                <a:solidFill>
                  <a:srgbClr val="3A802E"/>
                </a:solidFill>
                <a:latin typeface="Wingdings"/>
                <a:cs typeface="Wingdings"/>
              </a:rPr>
              <a:t></a:t>
            </a:r>
            <a:endParaRPr sz="155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39" y="3289300"/>
            <a:ext cx="202565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5" dirty="0">
                <a:solidFill>
                  <a:srgbClr val="3A802E"/>
                </a:solidFill>
                <a:latin typeface="Wingdings"/>
                <a:cs typeface="Wingdings"/>
              </a:rPr>
              <a:t></a:t>
            </a:r>
            <a:endParaRPr sz="155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39" y="3768090"/>
            <a:ext cx="202565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5" dirty="0">
                <a:solidFill>
                  <a:srgbClr val="3A802E"/>
                </a:solidFill>
                <a:latin typeface="Wingdings"/>
                <a:cs typeface="Wingdings"/>
              </a:rPr>
              <a:t></a:t>
            </a:r>
            <a:endParaRPr sz="155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8839" y="1869440"/>
            <a:ext cx="7158990" cy="225298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337185" marR="5080" indent="-325120">
              <a:lnSpc>
                <a:spcPts val="3110"/>
              </a:lnSpc>
              <a:spcBef>
                <a:spcPts val="210"/>
              </a:spcBef>
              <a:tabLst>
                <a:tab pos="337185" algn="l"/>
              </a:tabLst>
            </a:pPr>
            <a:r>
              <a:rPr sz="2325" spc="7" baseline="17921" dirty="0">
                <a:solidFill>
                  <a:srgbClr val="3A802E"/>
                </a:solidFill>
                <a:latin typeface="Wingdings"/>
                <a:cs typeface="Wingdings"/>
              </a:rPr>
              <a:t></a:t>
            </a:r>
            <a:r>
              <a:rPr sz="2325" spc="7" baseline="17921" dirty="0">
                <a:solidFill>
                  <a:srgbClr val="3A802E"/>
                </a:solidFill>
                <a:latin typeface="Times New Roman"/>
                <a:cs typeface="Times New Roman"/>
              </a:rPr>
              <a:t>	</a:t>
            </a:r>
            <a:r>
              <a:rPr sz="2600" b="1" spc="-30" dirty="0">
                <a:latin typeface="Arial"/>
                <a:cs typeface="Arial"/>
              </a:rPr>
              <a:t>Modularized implementation </a:t>
            </a:r>
            <a:r>
              <a:rPr sz="2600" b="1" spc="-15" dirty="0">
                <a:latin typeface="Arial"/>
                <a:cs typeface="Arial"/>
              </a:rPr>
              <a:t>of </a:t>
            </a:r>
            <a:r>
              <a:rPr sz="2600" b="1" spc="-25" dirty="0">
                <a:latin typeface="Arial"/>
                <a:cs typeface="Arial"/>
              </a:rPr>
              <a:t>crosscutting  </a:t>
            </a:r>
            <a:r>
              <a:rPr sz="2600" b="1" spc="-30" dirty="0">
                <a:latin typeface="Arial"/>
                <a:cs typeface="Arial"/>
              </a:rPr>
              <a:t>concerns</a:t>
            </a:r>
            <a:endParaRPr sz="2600">
              <a:latin typeface="Arial"/>
              <a:cs typeface="Arial"/>
            </a:endParaRPr>
          </a:p>
          <a:p>
            <a:pPr marL="337185">
              <a:lnSpc>
                <a:spcPct val="100000"/>
              </a:lnSpc>
              <a:spcBef>
                <a:spcPts val="550"/>
              </a:spcBef>
            </a:pPr>
            <a:r>
              <a:rPr sz="2600" b="1" spc="-25" dirty="0">
                <a:latin typeface="Arial"/>
                <a:cs typeface="Arial"/>
              </a:rPr>
              <a:t>Easier-to-evolve</a:t>
            </a:r>
            <a:r>
              <a:rPr sz="2600" b="1" spc="-55" dirty="0">
                <a:latin typeface="Arial"/>
                <a:cs typeface="Arial"/>
              </a:rPr>
              <a:t> </a:t>
            </a:r>
            <a:r>
              <a:rPr sz="2600" b="1" spc="-30" dirty="0">
                <a:latin typeface="Arial"/>
                <a:cs typeface="Arial"/>
              </a:rPr>
              <a:t>systems</a:t>
            </a:r>
            <a:endParaRPr sz="2600">
              <a:latin typeface="Arial"/>
              <a:cs typeface="Arial"/>
            </a:endParaRPr>
          </a:p>
          <a:p>
            <a:pPr marL="337185" marR="1769110">
              <a:lnSpc>
                <a:spcPct val="120800"/>
              </a:lnSpc>
            </a:pPr>
            <a:r>
              <a:rPr sz="2600" b="1" spc="-20" dirty="0">
                <a:latin typeface="Arial"/>
                <a:cs typeface="Arial"/>
              </a:rPr>
              <a:t>Late </a:t>
            </a:r>
            <a:r>
              <a:rPr sz="2600" b="1" spc="-25" dirty="0">
                <a:latin typeface="Arial"/>
                <a:cs typeface="Arial"/>
              </a:rPr>
              <a:t>binding </a:t>
            </a:r>
            <a:r>
              <a:rPr sz="2600" b="1" spc="-15" dirty="0">
                <a:latin typeface="Arial"/>
                <a:cs typeface="Arial"/>
              </a:rPr>
              <a:t>of </a:t>
            </a:r>
            <a:r>
              <a:rPr sz="2600" b="1" spc="-25" dirty="0">
                <a:latin typeface="Arial"/>
                <a:cs typeface="Arial"/>
              </a:rPr>
              <a:t>design</a:t>
            </a:r>
            <a:r>
              <a:rPr sz="2600" b="1" spc="-140" dirty="0">
                <a:latin typeface="Arial"/>
                <a:cs typeface="Arial"/>
              </a:rPr>
              <a:t> </a:t>
            </a:r>
            <a:r>
              <a:rPr sz="2600" b="1" spc="-30" dirty="0">
                <a:latin typeface="Arial"/>
                <a:cs typeface="Arial"/>
              </a:rPr>
              <a:t>decisions  </a:t>
            </a:r>
            <a:r>
              <a:rPr sz="2600" b="1" spc="-25" dirty="0">
                <a:latin typeface="Arial"/>
                <a:cs typeface="Arial"/>
              </a:rPr>
              <a:t>More code</a:t>
            </a:r>
            <a:r>
              <a:rPr sz="2600" b="1" spc="-75" dirty="0">
                <a:latin typeface="Arial"/>
                <a:cs typeface="Arial"/>
              </a:rPr>
              <a:t> </a:t>
            </a:r>
            <a:r>
              <a:rPr sz="2600" b="1" spc="-25" dirty="0">
                <a:latin typeface="Arial"/>
                <a:cs typeface="Arial"/>
              </a:rPr>
              <a:t>reuse</a:t>
            </a:r>
            <a:endParaRPr sz="2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4669" y="4191000"/>
            <a:ext cx="773366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996600"/>
                </a:solidFill>
                <a:latin typeface="Arial"/>
                <a:cs typeface="Arial"/>
              </a:rPr>
              <a:t>If software system comprises </a:t>
            </a:r>
            <a:r>
              <a:rPr sz="3000" b="1" dirty="0">
                <a:solidFill>
                  <a:srgbClr val="996600"/>
                </a:solidFill>
                <a:latin typeface="Arial"/>
                <a:cs typeface="Arial"/>
              </a:rPr>
              <a:t>of  </a:t>
            </a:r>
            <a:r>
              <a:rPr sz="3000" b="1" spc="-5" dirty="0">
                <a:solidFill>
                  <a:srgbClr val="996600"/>
                </a:solidFill>
                <a:latin typeface="Arial"/>
                <a:cs typeface="Arial"/>
              </a:rPr>
              <a:t>crosscutting concerns consider learning  more about</a:t>
            </a:r>
            <a:r>
              <a:rPr sz="3000" b="1" spc="-10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996600"/>
                </a:solidFill>
                <a:latin typeface="Arial"/>
                <a:cs typeface="Arial"/>
              </a:rPr>
              <a:t>AOP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312420"/>
            <a:ext cx="7679690" cy="118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30" dirty="0"/>
              <a:t>Latest </a:t>
            </a:r>
            <a:r>
              <a:rPr sz="3800" spc="-40" dirty="0"/>
              <a:t>AOSD</a:t>
            </a:r>
            <a:r>
              <a:rPr sz="3800" spc="35" dirty="0"/>
              <a:t> </a:t>
            </a:r>
            <a:r>
              <a:rPr sz="3800" dirty="0"/>
              <a:t>conference</a:t>
            </a:r>
            <a:endParaRPr sz="3800"/>
          </a:p>
          <a:p>
            <a:pPr marL="12700">
              <a:lnSpc>
                <a:spcPct val="100000"/>
              </a:lnSpc>
            </a:pPr>
            <a:r>
              <a:rPr sz="3800" spc="-60" dirty="0"/>
              <a:t>(2005, </a:t>
            </a:r>
            <a:r>
              <a:rPr sz="3800" spc="-100" dirty="0"/>
              <a:t>March </a:t>
            </a:r>
            <a:r>
              <a:rPr sz="3800" spc="-75" dirty="0"/>
              <a:t>22-26, </a:t>
            </a:r>
            <a:r>
              <a:rPr sz="3800" spc="15" dirty="0"/>
              <a:t>Chicago,</a:t>
            </a:r>
            <a:r>
              <a:rPr sz="3800" spc="260" dirty="0"/>
              <a:t> </a:t>
            </a:r>
            <a:r>
              <a:rPr sz="3800" spc="15" dirty="0"/>
              <a:t>Illinois)</a:t>
            </a:r>
            <a:endParaRPr sz="3800"/>
          </a:p>
        </p:txBody>
      </p:sp>
      <p:sp>
        <p:nvSpPr>
          <p:cNvPr id="3" name="object 3"/>
          <p:cNvSpPr/>
          <p:nvPr/>
        </p:nvSpPr>
        <p:spPr>
          <a:xfrm>
            <a:off x="2209800" y="1676400"/>
            <a:ext cx="4114800" cy="1720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7069" y="4926329"/>
            <a:ext cx="1060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7069" y="3566159"/>
            <a:ext cx="7370445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8940" indent="-396240">
              <a:lnSpc>
                <a:spcPct val="100000"/>
              </a:lnSpc>
              <a:spcBef>
                <a:spcPts val="100"/>
              </a:spcBef>
              <a:buChar char="•"/>
              <a:tabLst>
                <a:tab pos="408305" algn="l"/>
                <a:tab pos="408940" algn="l"/>
              </a:tabLst>
            </a:pPr>
            <a:r>
              <a:rPr sz="1800" spc="-5" dirty="0">
                <a:latin typeface="Arial"/>
                <a:cs typeface="Arial"/>
              </a:rPr>
              <a:t>Using AspectJ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Build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Product Line </a:t>
            </a:r>
            <a:r>
              <a:rPr sz="1800" spc="-5" dirty="0">
                <a:latin typeface="Arial"/>
                <a:cs typeface="Arial"/>
              </a:rPr>
              <a:t>for Mobile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Devices</a:t>
            </a:r>
            <a:endParaRPr sz="1800">
              <a:latin typeface="Arial"/>
              <a:cs typeface="Arial"/>
            </a:endParaRPr>
          </a:p>
          <a:p>
            <a:pPr marL="408940" indent="-396240">
              <a:lnSpc>
                <a:spcPct val="100000"/>
              </a:lnSpc>
              <a:buChar char="•"/>
              <a:tabLst>
                <a:tab pos="408305" algn="l"/>
                <a:tab pos="408940" algn="l"/>
              </a:tabLst>
            </a:pPr>
            <a:r>
              <a:rPr sz="1800" spc="-10" dirty="0">
                <a:latin typeface="Arial"/>
                <a:cs typeface="Arial"/>
              </a:rPr>
              <a:t>Developing Embedded </a:t>
            </a:r>
            <a:r>
              <a:rPr sz="1800" spc="-5" dirty="0">
                <a:latin typeface="Arial"/>
                <a:cs typeface="Arial"/>
              </a:rPr>
              <a:t>Software Product </a:t>
            </a:r>
            <a:r>
              <a:rPr sz="1800" spc="-10" dirty="0">
                <a:latin typeface="Arial"/>
                <a:cs typeface="Arial"/>
              </a:rPr>
              <a:t>Lines </a:t>
            </a:r>
            <a:r>
              <a:rPr sz="1800" spc="-5" dirty="0">
                <a:latin typeface="Arial"/>
                <a:cs typeface="Arial"/>
              </a:rPr>
              <a:t>with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AspectC++</a:t>
            </a:r>
            <a:endParaRPr sz="1800">
              <a:latin typeface="Arial"/>
              <a:cs typeface="Arial"/>
            </a:endParaRPr>
          </a:p>
          <a:p>
            <a:pPr marL="408940" indent="-396240">
              <a:lnSpc>
                <a:spcPct val="100000"/>
              </a:lnSpc>
              <a:buChar char="•"/>
              <a:tabLst>
                <a:tab pos="408305" algn="l"/>
                <a:tab pos="408940" algn="l"/>
              </a:tabLst>
            </a:pPr>
            <a:r>
              <a:rPr sz="1800" spc="-5" dirty="0">
                <a:latin typeface="Arial"/>
                <a:cs typeface="Arial"/>
              </a:rPr>
              <a:t>Aspect-Oriented Programming with</a:t>
            </a:r>
            <a:r>
              <a:rPr sz="1800" spc="-10" dirty="0">
                <a:latin typeface="Arial"/>
                <a:cs typeface="Arial"/>
              </a:rPr>
              <a:t> Caesar</a:t>
            </a:r>
            <a:endParaRPr sz="1800">
              <a:latin typeface="Arial"/>
              <a:cs typeface="Arial"/>
            </a:endParaRPr>
          </a:p>
          <a:p>
            <a:pPr marL="408940" marR="5080" indent="-396240">
              <a:lnSpc>
                <a:spcPct val="100000"/>
              </a:lnSpc>
              <a:buChar char="•"/>
              <a:tabLst>
                <a:tab pos="408305" algn="l"/>
                <a:tab pos="408940" algn="l"/>
              </a:tabLst>
            </a:pPr>
            <a:r>
              <a:rPr sz="1800" spc="-10" dirty="0">
                <a:latin typeface="Arial"/>
                <a:cs typeface="Arial"/>
              </a:rPr>
              <a:t>Developing </a:t>
            </a:r>
            <a:r>
              <a:rPr sz="1800" spc="-5" dirty="0">
                <a:latin typeface="Arial"/>
                <a:cs typeface="Arial"/>
              </a:rPr>
              <a:t>Dynamic </a:t>
            </a:r>
            <a:r>
              <a:rPr sz="1800" spc="-10" dirty="0">
                <a:latin typeface="Arial"/>
                <a:cs typeface="Arial"/>
              </a:rPr>
              <a:t>and Adaptable Applications </a:t>
            </a:r>
            <a:r>
              <a:rPr sz="1800" spc="-5" dirty="0">
                <a:latin typeface="Arial"/>
                <a:cs typeface="Arial"/>
              </a:rPr>
              <a:t>with CAM/DAOP: </a:t>
            </a:r>
            <a:r>
              <a:rPr sz="1800" dirty="0">
                <a:latin typeface="Arial"/>
                <a:cs typeface="Arial"/>
              </a:rPr>
              <a:t>A  </a:t>
            </a:r>
            <a:r>
              <a:rPr sz="1800" spc="-5" dirty="0">
                <a:latin typeface="Arial"/>
                <a:cs typeface="Arial"/>
              </a:rPr>
              <a:t>Virtual Office </a:t>
            </a:r>
            <a:r>
              <a:rPr sz="1800" spc="-10" dirty="0">
                <a:latin typeface="Arial"/>
                <a:cs typeface="Arial"/>
              </a:rPr>
              <a:t>Application</a:t>
            </a:r>
            <a:endParaRPr sz="1800">
              <a:latin typeface="Arial"/>
              <a:cs typeface="Arial"/>
            </a:endParaRPr>
          </a:p>
          <a:p>
            <a:pPr marL="408305" marR="100012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PROSE </a:t>
            </a:r>
            <a:r>
              <a:rPr sz="1800" dirty="0">
                <a:latin typeface="Arial"/>
                <a:cs typeface="Arial"/>
              </a:rPr>
              <a:t>- A </a:t>
            </a:r>
            <a:r>
              <a:rPr sz="1800" spc="-10" dirty="0">
                <a:latin typeface="Arial"/>
                <a:cs typeface="Arial"/>
              </a:rPr>
              <a:t>middleware </a:t>
            </a:r>
            <a:r>
              <a:rPr sz="1800" spc="-5" dirty="0">
                <a:latin typeface="Arial"/>
                <a:cs typeface="Arial"/>
              </a:rPr>
              <a:t>platform for dynamic </a:t>
            </a:r>
            <a:r>
              <a:rPr sz="1800" spc="-10" dirty="0">
                <a:latin typeface="Arial"/>
                <a:cs typeface="Arial"/>
              </a:rPr>
              <a:t>adaptation  </a:t>
            </a:r>
            <a:r>
              <a:rPr sz="1800" spc="-5" dirty="0">
                <a:latin typeface="Arial"/>
                <a:cs typeface="Arial"/>
              </a:rPr>
              <a:t>Microsoft </a:t>
            </a:r>
            <a:r>
              <a:rPr sz="1800" spc="-10" dirty="0">
                <a:latin typeface="Arial"/>
                <a:cs typeface="Arial"/>
              </a:rPr>
              <a:t>Phoenix: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Framework for Software Analysis </a:t>
            </a:r>
            <a:r>
              <a:rPr sz="1800" spc="-10" dirty="0">
                <a:latin typeface="Arial"/>
                <a:cs typeface="Arial"/>
              </a:rPr>
              <a:t>and  </a:t>
            </a:r>
            <a:r>
              <a:rPr sz="1800" spc="-5" dirty="0">
                <a:latin typeface="Arial"/>
                <a:cs typeface="Arial"/>
              </a:rPr>
              <a:t>Optimization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312420"/>
            <a:ext cx="28079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B</a:t>
            </a:r>
            <a:r>
              <a:rPr spc="-20" dirty="0"/>
              <a:t>a</a:t>
            </a:r>
            <a:r>
              <a:rPr spc="50" dirty="0"/>
              <a:t>ck</a:t>
            </a:r>
            <a:r>
              <a:rPr spc="65" dirty="0"/>
              <a:t>g</a:t>
            </a:r>
            <a:r>
              <a:rPr spc="-165" dirty="0"/>
              <a:t>r</a:t>
            </a:r>
            <a:r>
              <a:rPr spc="-190" dirty="0"/>
              <a:t>o</a:t>
            </a:r>
            <a:r>
              <a:rPr spc="-25" dirty="0"/>
              <a:t>u</a:t>
            </a:r>
            <a:r>
              <a:rPr spc="-30" dirty="0"/>
              <a:t>n</a:t>
            </a:r>
            <a:r>
              <a:rPr spc="-20"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9" y="1289050"/>
            <a:ext cx="7312659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538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600" spc="-25" dirty="0">
                <a:solidFill>
                  <a:srgbClr val="996600"/>
                </a:solidFill>
                <a:latin typeface="Arial"/>
                <a:cs typeface="Arial"/>
              </a:rPr>
              <a:t>Evolution </a:t>
            </a:r>
            <a:r>
              <a:rPr sz="2600" spc="-15" dirty="0">
                <a:solidFill>
                  <a:srgbClr val="996600"/>
                </a:solidFill>
                <a:latin typeface="Arial"/>
                <a:cs typeface="Arial"/>
              </a:rPr>
              <a:t>of </a:t>
            </a:r>
            <a:r>
              <a:rPr sz="2600" spc="-25" dirty="0">
                <a:solidFill>
                  <a:srgbClr val="996600"/>
                </a:solidFill>
                <a:latin typeface="Arial"/>
                <a:cs typeface="Arial"/>
              </a:rPr>
              <a:t>software </a:t>
            </a:r>
            <a:r>
              <a:rPr sz="2600" spc="-30" dirty="0">
                <a:solidFill>
                  <a:srgbClr val="996600"/>
                </a:solidFill>
                <a:latin typeface="Arial"/>
                <a:cs typeface="Arial"/>
              </a:rPr>
              <a:t>programming</a:t>
            </a:r>
            <a:r>
              <a:rPr sz="2600" spc="-150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2600" spc="-30" dirty="0">
                <a:solidFill>
                  <a:srgbClr val="996600"/>
                </a:solidFill>
                <a:latin typeface="Arial"/>
                <a:cs typeface="Arial"/>
              </a:rPr>
              <a:t>methodology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2148839"/>
            <a:ext cx="17526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5" dirty="0">
                <a:solidFill>
                  <a:srgbClr val="3A802E"/>
                </a:solidFill>
                <a:latin typeface="Wingdings"/>
                <a:cs typeface="Wingdings"/>
              </a:rPr>
              <a:t></a:t>
            </a:r>
            <a:endParaRPr sz="13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39" y="2519680"/>
            <a:ext cx="17526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5" dirty="0">
                <a:solidFill>
                  <a:srgbClr val="3A802E"/>
                </a:solidFill>
                <a:latin typeface="Wingdings"/>
                <a:cs typeface="Wingdings"/>
              </a:rPr>
              <a:t></a:t>
            </a:r>
            <a:endParaRPr sz="13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39" y="1685289"/>
            <a:ext cx="4008754" cy="113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185" marR="5080" indent="-325120">
              <a:lnSpc>
                <a:spcPct val="110600"/>
              </a:lnSpc>
              <a:spcBef>
                <a:spcPts val="100"/>
              </a:spcBef>
              <a:tabLst>
                <a:tab pos="337185" algn="l"/>
              </a:tabLst>
            </a:pPr>
            <a:r>
              <a:rPr sz="1950" spc="22" baseline="19230" dirty="0">
                <a:solidFill>
                  <a:srgbClr val="3A802E"/>
                </a:solidFill>
                <a:latin typeface="Wingdings"/>
                <a:cs typeface="Wingdings"/>
              </a:rPr>
              <a:t></a:t>
            </a:r>
            <a:r>
              <a:rPr sz="1950" spc="22" baseline="19230" dirty="0">
                <a:solidFill>
                  <a:srgbClr val="3A802E"/>
                </a:solidFill>
                <a:latin typeface="Times New Roman"/>
                <a:cs typeface="Times New Roman"/>
              </a:rPr>
              <a:t>	</a:t>
            </a:r>
            <a:r>
              <a:rPr sz="2200" spc="-25" dirty="0">
                <a:latin typeface="Arial"/>
                <a:cs typeface="Arial"/>
              </a:rPr>
              <a:t>Machine-Level </a:t>
            </a:r>
            <a:r>
              <a:rPr sz="2200" spc="-20" dirty="0">
                <a:latin typeface="Arial"/>
                <a:cs typeface="Arial"/>
              </a:rPr>
              <a:t>coding  Structured </a:t>
            </a:r>
            <a:r>
              <a:rPr sz="2200" spc="-25" dirty="0">
                <a:latin typeface="Arial"/>
                <a:cs typeface="Arial"/>
              </a:rPr>
              <a:t>Programming  </a:t>
            </a:r>
            <a:r>
              <a:rPr sz="2200" spc="-20" dirty="0">
                <a:latin typeface="Arial"/>
                <a:cs typeface="Arial"/>
              </a:rPr>
              <a:t>Object-Oriented</a:t>
            </a:r>
            <a:r>
              <a:rPr sz="2200" spc="-110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Programming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4669" y="3268979"/>
            <a:ext cx="186055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-10" dirty="0">
                <a:solidFill>
                  <a:srgbClr val="CC9900"/>
                </a:solidFill>
                <a:latin typeface="Wingdings"/>
                <a:cs typeface="Wingdings"/>
              </a:rPr>
              <a:t></a:t>
            </a:r>
            <a:endParaRPr sz="17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7569" y="3211829"/>
            <a:ext cx="39128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30" dirty="0">
                <a:solidFill>
                  <a:srgbClr val="996600"/>
                </a:solidFill>
                <a:latin typeface="Arial"/>
                <a:cs typeface="Arial"/>
              </a:rPr>
              <a:t>Programming</a:t>
            </a:r>
            <a:r>
              <a:rPr sz="2600" spc="-110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2600" spc="-30" dirty="0">
                <a:solidFill>
                  <a:srgbClr val="996600"/>
                </a:solidFill>
                <a:latin typeface="Arial"/>
                <a:cs typeface="Arial"/>
              </a:rPr>
              <a:t>methodology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8839" y="4071620"/>
            <a:ext cx="17526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5" dirty="0">
                <a:solidFill>
                  <a:srgbClr val="3A802E"/>
                </a:solidFill>
                <a:latin typeface="Wingdings"/>
                <a:cs typeface="Wingdings"/>
              </a:rPr>
              <a:t></a:t>
            </a:r>
            <a:endParaRPr sz="13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8839" y="3606800"/>
            <a:ext cx="6275705" cy="1973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185" marR="5080" indent="-325120">
              <a:lnSpc>
                <a:spcPct val="111000"/>
              </a:lnSpc>
              <a:spcBef>
                <a:spcPts val="100"/>
              </a:spcBef>
              <a:tabLst>
                <a:tab pos="337185" algn="l"/>
              </a:tabLst>
            </a:pPr>
            <a:r>
              <a:rPr sz="1950" spc="22" baseline="19230" dirty="0" smtClean="0">
                <a:solidFill>
                  <a:srgbClr val="3A802E"/>
                </a:solidFill>
                <a:latin typeface="Wingdings"/>
                <a:cs typeface="Wingdings"/>
              </a:rPr>
              <a:t></a:t>
            </a:r>
            <a:r>
              <a:rPr sz="1950" spc="22" baseline="19230" dirty="0" smtClean="0">
                <a:solidFill>
                  <a:srgbClr val="3A802E"/>
                </a:solidFill>
                <a:latin typeface="Times New Roman"/>
                <a:cs typeface="Times New Roman"/>
              </a:rPr>
              <a:t>	</a:t>
            </a:r>
            <a:r>
              <a:rPr sz="2200" spc="-20" dirty="0" smtClean="0">
                <a:latin typeface="Arial"/>
                <a:cs typeface="Arial"/>
              </a:rPr>
              <a:t>defines </a:t>
            </a:r>
            <a:r>
              <a:rPr sz="2200" spc="-15" dirty="0" smtClean="0">
                <a:latin typeface="Arial"/>
                <a:cs typeface="Arial"/>
              </a:rPr>
              <a:t>the </a:t>
            </a:r>
            <a:r>
              <a:rPr sz="2200" spc="-20" dirty="0" smtClean="0">
                <a:latin typeface="Arial"/>
                <a:cs typeface="Arial"/>
              </a:rPr>
              <a:t>way </a:t>
            </a:r>
            <a:r>
              <a:rPr sz="2200" spc="-15" dirty="0" smtClean="0">
                <a:latin typeface="Arial"/>
                <a:cs typeface="Arial"/>
              </a:rPr>
              <a:t>we </a:t>
            </a:r>
            <a:r>
              <a:rPr sz="2200" spc="-25" dirty="0" smtClean="0">
                <a:latin typeface="Arial"/>
                <a:cs typeface="Arial"/>
              </a:rPr>
              <a:t>communicate </a:t>
            </a:r>
            <a:r>
              <a:rPr sz="2200" spc="-15" dirty="0" smtClean="0">
                <a:latin typeface="Arial"/>
                <a:cs typeface="Arial"/>
              </a:rPr>
              <a:t>with</a:t>
            </a:r>
            <a:r>
              <a:rPr sz="2200" spc="-150" dirty="0" smtClean="0">
                <a:latin typeface="Arial"/>
                <a:cs typeface="Arial"/>
              </a:rPr>
              <a:t> </a:t>
            </a:r>
            <a:r>
              <a:rPr sz="2200" spc="-25" dirty="0" smtClean="0">
                <a:latin typeface="Arial"/>
                <a:cs typeface="Arial"/>
              </a:rPr>
              <a:t>machines.  </a:t>
            </a:r>
            <a:r>
              <a:rPr sz="2200" spc="-20" dirty="0" smtClean="0">
                <a:latin typeface="Arial"/>
                <a:cs typeface="Arial"/>
              </a:rPr>
              <a:t>presents new ways </a:t>
            </a:r>
            <a:r>
              <a:rPr sz="2200" spc="-10" dirty="0" smtClean="0">
                <a:latin typeface="Arial"/>
                <a:cs typeface="Arial"/>
              </a:rPr>
              <a:t>to </a:t>
            </a:r>
            <a:r>
              <a:rPr sz="2200" spc="-25" dirty="0" smtClean="0">
                <a:latin typeface="Arial"/>
                <a:cs typeface="Arial"/>
              </a:rPr>
              <a:t>decompose problems</a:t>
            </a:r>
            <a:r>
              <a:rPr sz="2200" spc="-135" dirty="0" smtClean="0">
                <a:latin typeface="Arial"/>
                <a:cs typeface="Arial"/>
              </a:rPr>
              <a:t> </a:t>
            </a:r>
            <a:r>
              <a:rPr sz="2200" dirty="0" smtClean="0">
                <a:latin typeface="Arial"/>
                <a:cs typeface="Arial"/>
              </a:rPr>
              <a:t>–</a:t>
            </a:r>
            <a:r>
              <a:rPr lang="en-US" sz="2200" dirty="0" smtClean="0">
                <a:latin typeface="Arial"/>
                <a:cs typeface="Arial"/>
              </a:rPr>
              <a:t> </a:t>
            </a:r>
            <a:r>
              <a:rPr lang="en-US" sz="2400" dirty="0" smtClean="0">
                <a:latin typeface="Arial"/>
                <a:cs typeface="Arial"/>
              </a:rPr>
              <a:t>machine-code</a:t>
            </a:r>
            <a:r>
              <a:rPr lang="en-US" sz="2400" dirty="0">
                <a:latin typeface="Arial"/>
                <a:cs typeface="Arial"/>
              </a:rPr>
              <a:t>, machine-independent code, procedures,  classes and </a:t>
            </a:r>
            <a:r>
              <a:rPr lang="en-US" sz="2400" spc="5" dirty="0">
                <a:latin typeface="Arial"/>
                <a:cs typeface="Arial"/>
              </a:rPr>
              <a:t>so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on…</a:t>
            </a:r>
          </a:p>
          <a:p>
            <a:pPr marL="337185" marR="5080" indent="-325120">
              <a:lnSpc>
                <a:spcPct val="111000"/>
              </a:lnSpc>
              <a:spcBef>
                <a:spcPts val="100"/>
              </a:spcBef>
              <a:tabLst>
                <a:tab pos="337185" algn="l"/>
              </a:tabLst>
            </a:pPr>
            <a:r>
              <a:rPr lang="en-US" sz="2200" dirty="0" smtClean="0">
                <a:latin typeface="Arial"/>
                <a:cs typeface="Arial"/>
              </a:rPr>
              <a:t> 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7569" y="5407238"/>
            <a:ext cx="17526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5" dirty="0">
                <a:solidFill>
                  <a:srgbClr val="3A802E"/>
                </a:solidFill>
                <a:latin typeface="Wingdings"/>
                <a:cs typeface="Wingdings"/>
              </a:rPr>
              <a:t></a:t>
            </a:r>
            <a:endParaRPr sz="1300" dirty="0">
              <a:latin typeface="Wingdings"/>
              <a:cs typeface="Wingding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92084" y="5248340"/>
            <a:ext cx="7261225" cy="663002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>
              <a:lnSpc>
                <a:spcPts val="2370"/>
              </a:lnSpc>
              <a:spcBef>
                <a:spcPts val="555"/>
              </a:spcBef>
            </a:pPr>
            <a:r>
              <a:rPr sz="2200" spc="-20" dirty="0" smtClean="0">
                <a:latin typeface="Arial"/>
                <a:cs typeface="Arial"/>
              </a:rPr>
              <a:t>provides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25" dirty="0">
                <a:latin typeface="Arial"/>
                <a:cs typeface="Arial"/>
              </a:rPr>
              <a:t>more </a:t>
            </a:r>
            <a:r>
              <a:rPr sz="2200" spc="-20" dirty="0">
                <a:latin typeface="Arial"/>
                <a:cs typeface="Arial"/>
              </a:rPr>
              <a:t>natural </a:t>
            </a:r>
            <a:r>
              <a:rPr sz="2200" spc="-25" dirty="0">
                <a:latin typeface="Arial"/>
                <a:cs typeface="Arial"/>
              </a:rPr>
              <a:t>mapping </a:t>
            </a:r>
            <a:r>
              <a:rPr sz="2200" spc="-15" dirty="0">
                <a:latin typeface="Arial"/>
                <a:cs typeface="Arial"/>
              </a:rPr>
              <a:t>of </a:t>
            </a:r>
            <a:r>
              <a:rPr sz="2200" spc="-20" dirty="0">
                <a:latin typeface="Arial"/>
                <a:cs typeface="Arial"/>
              </a:rPr>
              <a:t>system </a:t>
            </a:r>
            <a:r>
              <a:rPr sz="2200" spc="-25" dirty="0">
                <a:latin typeface="Arial"/>
                <a:cs typeface="Arial"/>
              </a:rPr>
              <a:t>requirements</a:t>
            </a:r>
            <a:r>
              <a:rPr sz="2200" spc="-12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to  </a:t>
            </a:r>
            <a:r>
              <a:rPr sz="2200" spc="-25" dirty="0">
                <a:latin typeface="Arial"/>
                <a:cs typeface="Arial"/>
              </a:rPr>
              <a:t>programming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constructs.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9" y="937260"/>
            <a:ext cx="117475" cy="1733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spc="10" dirty="0">
                <a:solidFill>
                  <a:srgbClr val="CC9900"/>
                </a:solidFill>
                <a:latin typeface="Wingdings"/>
                <a:cs typeface="Wingdings"/>
              </a:rPr>
              <a:t></a:t>
            </a:r>
            <a:endParaRPr sz="95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7569" y="902970"/>
            <a:ext cx="7734300" cy="6197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459"/>
              </a:spcBef>
            </a:pPr>
            <a:r>
              <a:rPr sz="1500" spc="-20" dirty="0">
                <a:latin typeface="Arial"/>
                <a:cs typeface="Arial"/>
              </a:rPr>
              <a:t>Many </a:t>
            </a:r>
            <a:r>
              <a:rPr sz="1500" spc="-15" dirty="0">
                <a:latin typeface="Arial"/>
                <a:cs typeface="Arial"/>
              </a:rPr>
              <a:t>tools, </a:t>
            </a:r>
            <a:r>
              <a:rPr sz="1500" spc="-20" dirty="0">
                <a:latin typeface="Arial"/>
                <a:cs typeface="Arial"/>
              </a:rPr>
              <a:t>papers, </a:t>
            </a:r>
            <a:r>
              <a:rPr sz="1500" spc="-15" dirty="0">
                <a:latin typeface="Arial"/>
                <a:cs typeface="Arial"/>
              </a:rPr>
              <a:t>and other resources related </a:t>
            </a:r>
            <a:r>
              <a:rPr sz="1500" spc="-10" dirty="0">
                <a:latin typeface="Arial"/>
                <a:cs typeface="Arial"/>
              </a:rPr>
              <a:t>to </a:t>
            </a:r>
            <a:r>
              <a:rPr sz="1500" spc="-15" dirty="0">
                <a:latin typeface="Arial"/>
                <a:cs typeface="Arial"/>
              </a:rPr>
              <a:t>aspect-oriented software </a:t>
            </a:r>
            <a:r>
              <a:rPr sz="1500" spc="-20" dirty="0">
                <a:latin typeface="Arial"/>
                <a:cs typeface="Arial"/>
              </a:rPr>
              <a:t>development </a:t>
            </a:r>
            <a:r>
              <a:rPr sz="1500" spc="375" dirty="0">
                <a:latin typeface="Arial"/>
                <a:cs typeface="Arial"/>
              </a:rPr>
              <a:t> </a:t>
            </a:r>
            <a:r>
              <a:rPr sz="1500" spc="-15" dirty="0">
                <a:latin typeface="Arial"/>
                <a:cs typeface="Arial"/>
              </a:rPr>
              <a:t>here: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ts val="1440"/>
              </a:lnSpc>
            </a:pPr>
            <a:r>
              <a:rPr sz="1500" spc="-15" dirty="0">
                <a:solidFill>
                  <a:srgbClr val="996600"/>
                </a:solidFill>
                <a:latin typeface="Arial"/>
                <a:cs typeface="Arial"/>
                <a:hlinkClick r:id="rId2"/>
              </a:rPr>
              <a:t>http://aosd.net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669" y="1531619"/>
            <a:ext cx="117475" cy="1733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spc="10" dirty="0">
                <a:solidFill>
                  <a:srgbClr val="CC9900"/>
                </a:solidFill>
                <a:latin typeface="Wingdings"/>
                <a:cs typeface="Wingdings"/>
              </a:rPr>
              <a:t></a:t>
            </a:r>
            <a:endParaRPr sz="95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4669" y="1944369"/>
            <a:ext cx="117475" cy="1733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spc="10" dirty="0">
                <a:solidFill>
                  <a:srgbClr val="CC9900"/>
                </a:solidFill>
                <a:latin typeface="Wingdings"/>
                <a:cs typeface="Wingdings"/>
              </a:rPr>
              <a:t></a:t>
            </a:r>
            <a:endParaRPr sz="95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4669" y="2457958"/>
            <a:ext cx="117475" cy="48514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950" spc="10" dirty="0">
                <a:solidFill>
                  <a:srgbClr val="CC9900"/>
                </a:solidFill>
                <a:latin typeface="Wingdings"/>
                <a:cs typeface="Wingdings"/>
              </a:rPr>
              <a:t></a:t>
            </a:r>
            <a:endParaRPr sz="9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950" spc="10" dirty="0">
                <a:solidFill>
                  <a:srgbClr val="CC9900"/>
                </a:solidFill>
                <a:latin typeface="Wingdings"/>
                <a:cs typeface="Wingdings"/>
              </a:rPr>
              <a:t></a:t>
            </a:r>
            <a:endParaRPr sz="95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4669" y="3229610"/>
            <a:ext cx="117475" cy="1733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spc="10" dirty="0">
                <a:solidFill>
                  <a:srgbClr val="CC9900"/>
                </a:solidFill>
                <a:latin typeface="Wingdings"/>
                <a:cs typeface="Wingdings"/>
              </a:rPr>
              <a:t></a:t>
            </a:r>
            <a:endParaRPr sz="950">
              <a:latin typeface="Wingdings"/>
              <a:cs typeface="Wingding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 marR="215265">
              <a:lnSpc>
                <a:spcPct val="79400"/>
              </a:lnSpc>
              <a:spcBef>
                <a:spcPts val="470"/>
              </a:spcBef>
              <a:tabLst>
                <a:tab pos="664845" algn="l"/>
                <a:tab pos="1299845" algn="l"/>
                <a:tab pos="1974214" algn="l"/>
                <a:tab pos="2799715" algn="l"/>
                <a:tab pos="3721735" algn="l"/>
                <a:tab pos="4034154" algn="l"/>
                <a:tab pos="4563745" algn="l"/>
                <a:tab pos="5166995" algn="l"/>
                <a:tab pos="6638925" algn="l"/>
                <a:tab pos="7065645" algn="l"/>
              </a:tabLst>
            </a:pPr>
            <a:r>
              <a:rPr spc="-35" dirty="0"/>
              <a:t>R</a:t>
            </a:r>
            <a:r>
              <a:rPr spc="-15" dirty="0"/>
              <a:t>e</a:t>
            </a:r>
            <a:r>
              <a:rPr spc="-25" dirty="0"/>
              <a:t>a</a:t>
            </a:r>
            <a:r>
              <a:rPr dirty="0"/>
              <a:t>d	</a:t>
            </a:r>
            <a:r>
              <a:rPr spc="-20" dirty="0"/>
              <a:t>m</a:t>
            </a:r>
            <a:r>
              <a:rPr spc="-15" dirty="0"/>
              <a:t>o</a:t>
            </a:r>
            <a:r>
              <a:rPr spc="-10" dirty="0"/>
              <a:t>r</a:t>
            </a:r>
            <a:r>
              <a:rPr dirty="0"/>
              <a:t>e	</a:t>
            </a:r>
            <a:r>
              <a:rPr spc="-25" dirty="0"/>
              <a:t>a</a:t>
            </a:r>
            <a:r>
              <a:rPr spc="-15" dirty="0"/>
              <a:t>bo</a:t>
            </a:r>
            <a:r>
              <a:rPr spc="-25" dirty="0"/>
              <a:t>u</a:t>
            </a:r>
            <a:r>
              <a:rPr dirty="0"/>
              <a:t>t	</a:t>
            </a:r>
            <a:r>
              <a:rPr spc="-15" dirty="0"/>
              <a:t>X</a:t>
            </a:r>
            <a:r>
              <a:rPr spc="-25" dirty="0"/>
              <a:t>e</a:t>
            </a:r>
            <a:r>
              <a:rPr spc="-10" dirty="0"/>
              <a:t>r</a:t>
            </a:r>
            <a:r>
              <a:rPr spc="-15" dirty="0"/>
              <a:t>o</a:t>
            </a:r>
            <a:r>
              <a:rPr spc="-20" dirty="0"/>
              <a:t>x</a:t>
            </a:r>
            <a:r>
              <a:rPr spc="-10" dirty="0"/>
              <a:t>'</a:t>
            </a:r>
            <a:r>
              <a:rPr dirty="0"/>
              <a:t>s	</a:t>
            </a:r>
            <a:r>
              <a:rPr spc="-25" dirty="0"/>
              <a:t>A</a:t>
            </a:r>
            <a:r>
              <a:rPr spc="-20" dirty="0"/>
              <a:t>s</a:t>
            </a:r>
            <a:r>
              <a:rPr spc="-15" dirty="0"/>
              <a:t>p</a:t>
            </a:r>
            <a:r>
              <a:rPr spc="-25" dirty="0"/>
              <a:t>e</a:t>
            </a:r>
            <a:r>
              <a:rPr spc="-20" dirty="0"/>
              <a:t>c</a:t>
            </a:r>
            <a:r>
              <a:rPr spc="-10" dirty="0"/>
              <a:t>t</a:t>
            </a:r>
            <a:r>
              <a:rPr spc="-20" dirty="0"/>
              <a:t>J</a:t>
            </a:r>
            <a:r>
              <a:rPr dirty="0"/>
              <a:t>,	a	</a:t>
            </a:r>
            <a:r>
              <a:rPr spc="-10" dirty="0"/>
              <a:t>fr</a:t>
            </a:r>
            <a:r>
              <a:rPr spc="-15" dirty="0"/>
              <a:t>e</a:t>
            </a:r>
            <a:r>
              <a:rPr dirty="0"/>
              <a:t>e	</a:t>
            </a:r>
            <a:r>
              <a:rPr spc="-15" dirty="0"/>
              <a:t>A</a:t>
            </a:r>
            <a:r>
              <a:rPr spc="-30" dirty="0"/>
              <a:t>O</a:t>
            </a:r>
            <a:r>
              <a:rPr dirty="0"/>
              <a:t>P	</a:t>
            </a:r>
            <a:r>
              <a:rPr spc="-5" dirty="0"/>
              <a:t>i</a:t>
            </a:r>
            <a:r>
              <a:rPr spc="-35" dirty="0"/>
              <a:t>m</a:t>
            </a:r>
            <a:r>
              <a:rPr spc="-15" dirty="0"/>
              <a:t>ple</a:t>
            </a:r>
            <a:r>
              <a:rPr spc="-30" dirty="0"/>
              <a:t>m</a:t>
            </a:r>
            <a:r>
              <a:rPr spc="-15" dirty="0"/>
              <a:t>e</a:t>
            </a:r>
            <a:r>
              <a:rPr spc="-25" dirty="0"/>
              <a:t>n</a:t>
            </a:r>
            <a:r>
              <a:rPr spc="-10" dirty="0"/>
              <a:t>t</a:t>
            </a:r>
            <a:r>
              <a:rPr spc="-15" dirty="0"/>
              <a:t>a</a:t>
            </a:r>
            <a:r>
              <a:rPr spc="-10" dirty="0"/>
              <a:t>t</a:t>
            </a:r>
            <a:r>
              <a:rPr spc="-15" dirty="0"/>
              <a:t>io</a:t>
            </a:r>
            <a:r>
              <a:rPr dirty="0"/>
              <a:t>n	</a:t>
            </a:r>
            <a:r>
              <a:rPr spc="-10" dirty="0"/>
              <a:t>f</a:t>
            </a:r>
            <a:r>
              <a:rPr spc="-15" dirty="0"/>
              <a:t>o</a:t>
            </a:r>
            <a:r>
              <a:rPr dirty="0"/>
              <a:t>r	</a:t>
            </a:r>
            <a:r>
              <a:rPr spc="-20" dirty="0"/>
              <a:t>J</a:t>
            </a:r>
            <a:r>
              <a:rPr spc="-15" dirty="0"/>
              <a:t>a</a:t>
            </a:r>
            <a:r>
              <a:rPr spc="-20" dirty="0"/>
              <a:t>v</a:t>
            </a:r>
            <a:r>
              <a:rPr spc="-25" dirty="0"/>
              <a:t>a</a:t>
            </a:r>
            <a:r>
              <a:rPr dirty="0"/>
              <a:t>:  </a:t>
            </a:r>
            <a:r>
              <a:rPr spc="-15" dirty="0">
                <a:solidFill>
                  <a:srgbClr val="996600"/>
                </a:solidFill>
                <a:hlinkClick r:id="rId3"/>
              </a:rPr>
              <a:t>http://aspectj.org</a:t>
            </a:r>
          </a:p>
          <a:p>
            <a:pPr marL="12700" marR="5080">
              <a:lnSpc>
                <a:spcPct val="79700"/>
              </a:lnSpc>
              <a:spcBef>
                <a:spcPts val="385"/>
              </a:spcBef>
              <a:tabLst>
                <a:tab pos="621665" algn="l"/>
                <a:tab pos="1035685" algn="l"/>
                <a:tab pos="1698625" algn="l"/>
                <a:tab pos="2008505" algn="l"/>
                <a:tab pos="2546985" algn="l"/>
                <a:tab pos="3011805" algn="l"/>
                <a:tab pos="4025265" algn="l"/>
                <a:tab pos="4625975" algn="l"/>
                <a:tab pos="5380355" algn="l"/>
                <a:tab pos="5909945" algn="l"/>
                <a:tab pos="6374765" algn="l"/>
                <a:tab pos="6964045" algn="l"/>
                <a:tab pos="7512684" algn="l"/>
              </a:tabLst>
            </a:pPr>
            <a:r>
              <a:rPr spc="-20" dirty="0"/>
              <a:t>Ramnivas Laddad's </a:t>
            </a:r>
            <a:r>
              <a:rPr spc="-15" dirty="0"/>
              <a:t>"XML APIs for </a:t>
            </a:r>
            <a:r>
              <a:rPr spc="-20" dirty="0"/>
              <a:t>Databases" (</a:t>
            </a:r>
            <a:r>
              <a:rPr i="1" spc="-20" dirty="0">
                <a:latin typeface="Arial"/>
                <a:cs typeface="Arial"/>
              </a:rPr>
              <a:t>JavaWorld, </a:t>
            </a:r>
            <a:r>
              <a:rPr spc="-15" dirty="0"/>
              <a:t>January 2000) </a:t>
            </a:r>
            <a:r>
              <a:rPr spc="-20" dirty="0"/>
              <a:t>explains </a:t>
            </a:r>
            <a:r>
              <a:rPr spc="-10" dirty="0"/>
              <a:t>how </a:t>
            </a:r>
            <a:r>
              <a:rPr spc="-5" dirty="0"/>
              <a:t>to  </a:t>
            </a:r>
            <a:r>
              <a:rPr spc="-15" dirty="0"/>
              <a:t>blend	</a:t>
            </a:r>
            <a:r>
              <a:rPr spc="-10" dirty="0"/>
              <a:t>the	</a:t>
            </a:r>
            <a:r>
              <a:rPr spc="-20" dirty="0"/>
              <a:t>power	</a:t>
            </a:r>
            <a:r>
              <a:rPr spc="-15" dirty="0"/>
              <a:t>of	XML	and	</a:t>
            </a:r>
            <a:r>
              <a:rPr spc="-20" dirty="0"/>
              <a:t>databases	</a:t>
            </a:r>
            <a:r>
              <a:rPr spc="-15" dirty="0"/>
              <a:t>using	custom	SAX	and	</a:t>
            </a:r>
            <a:r>
              <a:rPr spc="-20" dirty="0"/>
              <a:t>DOM	</a:t>
            </a:r>
            <a:r>
              <a:rPr spc="-15" dirty="0"/>
              <a:t>APIs	</a:t>
            </a:r>
            <a:r>
              <a:rPr dirty="0"/>
              <a:t>:  </a:t>
            </a:r>
            <a:r>
              <a:rPr spc="-20" dirty="0">
                <a:solidFill>
                  <a:srgbClr val="996600"/>
                </a:solidFill>
                <a:hlinkClick r:id="rId4"/>
              </a:rPr>
              <a:t>http://www.javaworld.com/javaworld/jw-01-2000/jw-01-dbxml.html</a:t>
            </a:r>
          </a:p>
          <a:p>
            <a:pPr marL="12700" marR="1714500">
              <a:lnSpc>
                <a:spcPct val="100600"/>
              </a:lnSpc>
            </a:pPr>
            <a:r>
              <a:rPr i="1" spc="-20" dirty="0">
                <a:latin typeface="Arial"/>
                <a:cs typeface="Arial"/>
              </a:rPr>
              <a:t>Communications </a:t>
            </a:r>
            <a:r>
              <a:rPr i="1" spc="-10" dirty="0">
                <a:latin typeface="Arial"/>
                <a:cs typeface="Arial"/>
              </a:rPr>
              <a:t>of </a:t>
            </a:r>
            <a:r>
              <a:rPr i="1" spc="-15" dirty="0">
                <a:latin typeface="Arial"/>
                <a:cs typeface="Arial"/>
              </a:rPr>
              <a:t>the </a:t>
            </a:r>
            <a:r>
              <a:rPr i="1" spc="-20" dirty="0">
                <a:latin typeface="Arial"/>
                <a:cs typeface="Arial"/>
              </a:rPr>
              <a:t>ACM</a:t>
            </a:r>
            <a:r>
              <a:rPr spc="-20" dirty="0"/>
              <a:t>, October </a:t>
            </a:r>
            <a:r>
              <a:rPr spc="-15" dirty="0"/>
              <a:t>2001, has </a:t>
            </a:r>
            <a:r>
              <a:rPr spc="-20" dirty="0"/>
              <a:t>many </a:t>
            </a:r>
            <a:r>
              <a:rPr spc="-15" dirty="0"/>
              <a:t>articles </a:t>
            </a:r>
            <a:r>
              <a:rPr spc="-10" dirty="0"/>
              <a:t>on </a:t>
            </a:r>
            <a:r>
              <a:rPr spc="-20" dirty="0"/>
              <a:t>AOSD  </a:t>
            </a:r>
            <a:r>
              <a:rPr spc="-15" dirty="0"/>
              <a:t>Past </a:t>
            </a:r>
            <a:r>
              <a:rPr spc="-20" dirty="0"/>
              <a:t>AOSD</a:t>
            </a:r>
            <a:r>
              <a:rPr spc="-45" dirty="0"/>
              <a:t> </a:t>
            </a:r>
            <a:r>
              <a:rPr spc="-20" dirty="0"/>
              <a:t>Conferences</a:t>
            </a:r>
          </a:p>
          <a:p>
            <a:pPr marL="13970">
              <a:lnSpc>
                <a:spcPct val="100000"/>
              </a:lnSpc>
              <a:spcBef>
                <a:spcPts val="10"/>
              </a:spcBef>
            </a:pPr>
            <a:r>
              <a:rPr spc="-20" dirty="0">
                <a:solidFill>
                  <a:srgbClr val="996600"/>
                </a:solidFill>
                <a:hlinkClick r:id="rId5"/>
              </a:rPr>
              <a:t>http://aosd.net/conference</a:t>
            </a:r>
          </a:p>
          <a:p>
            <a:pPr marL="12700" marR="5080" algn="just">
              <a:lnSpc>
                <a:spcPct val="80000"/>
              </a:lnSpc>
              <a:spcBef>
                <a:spcPts val="370"/>
              </a:spcBef>
            </a:pPr>
            <a:r>
              <a:rPr spc="-20" dirty="0"/>
              <a:t>Grundy,</a:t>
            </a:r>
            <a:r>
              <a:rPr spc="375" dirty="0"/>
              <a:t> </a:t>
            </a:r>
            <a:r>
              <a:rPr spc="-10" dirty="0"/>
              <a:t>J. </a:t>
            </a:r>
            <a:r>
              <a:rPr spc="-15" dirty="0"/>
              <a:t>“Aspect-oriented </a:t>
            </a:r>
            <a:r>
              <a:rPr spc="-20" dirty="0"/>
              <a:t>Requirements  </a:t>
            </a:r>
            <a:r>
              <a:rPr spc="-15" dirty="0"/>
              <a:t>Engineering </a:t>
            </a:r>
            <a:r>
              <a:rPr spc="-10" dirty="0"/>
              <a:t>for </a:t>
            </a:r>
            <a:r>
              <a:rPr spc="-20" dirty="0"/>
              <a:t>Component-based  </a:t>
            </a:r>
            <a:r>
              <a:rPr spc="-15" dirty="0"/>
              <a:t>Software  Systems”, </a:t>
            </a:r>
            <a:r>
              <a:rPr spc="-10" dirty="0"/>
              <a:t>4th </a:t>
            </a:r>
            <a:r>
              <a:rPr spc="-15" dirty="0"/>
              <a:t>IEEE International </a:t>
            </a:r>
            <a:r>
              <a:rPr spc="-20" dirty="0"/>
              <a:t>Symposium </a:t>
            </a:r>
            <a:r>
              <a:rPr spc="-10" dirty="0"/>
              <a:t>on </a:t>
            </a:r>
            <a:r>
              <a:rPr spc="-20" dirty="0"/>
              <a:t>Requirements Engineering, </a:t>
            </a:r>
            <a:r>
              <a:rPr spc="-15" dirty="0"/>
              <a:t>IEEE </a:t>
            </a:r>
            <a:r>
              <a:rPr spc="-20" dirty="0"/>
              <a:t>Computer  </a:t>
            </a:r>
            <a:r>
              <a:rPr spc="-15" dirty="0"/>
              <a:t>Society, Limerick, Ireland, </a:t>
            </a:r>
            <a:r>
              <a:rPr spc="-20" dirty="0"/>
              <a:t>1999, </a:t>
            </a:r>
            <a:r>
              <a:rPr spc="-15" dirty="0"/>
              <a:t>pp.</a:t>
            </a:r>
            <a:r>
              <a:rPr spc="-45" dirty="0"/>
              <a:t> </a:t>
            </a:r>
            <a:r>
              <a:rPr spc="-15" dirty="0"/>
              <a:t>84-91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34669" y="3825239"/>
            <a:ext cx="117475" cy="1733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spc="10" dirty="0">
                <a:solidFill>
                  <a:srgbClr val="CC9900"/>
                </a:solidFill>
                <a:latin typeface="Wingdings"/>
                <a:cs typeface="Wingdings"/>
              </a:rPr>
              <a:t></a:t>
            </a:r>
            <a:endParaRPr sz="950">
              <a:latin typeface="Wingdings"/>
              <a:cs typeface="Wingding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7569" y="3790950"/>
            <a:ext cx="77343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5475" algn="l"/>
                <a:tab pos="1755775" algn="l"/>
                <a:tab pos="2783205" algn="l"/>
                <a:tab pos="3800475" algn="l"/>
                <a:tab pos="5076825" algn="l"/>
                <a:tab pos="5832475" algn="l"/>
                <a:tab pos="7252334" algn="l"/>
              </a:tabLst>
            </a:pPr>
            <a:r>
              <a:rPr sz="1500" spc="-15" dirty="0">
                <a:latin typeface="Arial"/>
                <a:cs typeface="Arial"/>
              </a:rPr>
              <a:t>IBM	</a:t>
            </a:r>
            <a:r>
              <a:rPr sz="1500" spc="-20" dirty="0">
                <a:latin typeface="Arial"/>
                <a:cs typeface="Arial"/>
              </a:rPr>
              <a:t>Research.	</a:t>
            </a:r>
            <a:r>
              <a:rPr sz="1500" spc="-25" dirty="0">
                <a:latin typeface="Arial"/>
                <a:cs typeface="Arial"/>
              </a:rPr>
              <a:t>MDSOC:	</a:t>
            </a:r>
            <a:r>
              <a:rPr sz="1500" spc="-15" dirty="0">
                <a:latin typeface="Arial"/>
                <a:cs typeface="Arial"/>
              </a:rPr>
              <a:t>Software	</a:t>
            </a:r>
            <a:r>
              <a:rPr sz="1500" spc="-20" dirty="0">
                <a:latin typeface="Arial"/>
                <a:cs typeface="Arial"/>
              </a:rPr>
              <a:t>Engineering	Using	Hyperspaces,	</a:t>
            </a:r>
            <a:r>
              <a:rPr sz="1500" spc="-15" dirty="0">
                <a:solidFill>
                  <a:srgbClr val="996600"/>
                </a:solidFill>
                <a:latin typeface="Arial"/>
                <a:cs typeface="Arial"/>
                <a:hlinkClick r:id="rId6"/>
              </a:rPr>
              <a:t>http://</a:t>
            </a:r>
            <a:endParaRPr sz="15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7569" y="3973829"/>
            <a:ext cx="302895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solidFill>
                  <a:srgbClr val="996600"/>
                </a:solidFill>
                <a:latin typeface="Arial"/>
                <a:cs typeface="Arial"/>
                <a:hlinkClick r:id="rId6"/>
              </a:rPr>
              <a:t>www.research.ibm.com/hyperspace/</a:t>
            </a:r>
            <a:endParaRPr sz="15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4669" y="4237989"/>
            <a:ext cx="117475" cy="1733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spc="10" dirty="0">
                <a:solidFill>
                  <a:srgbClr val="CC9900"/>
                </a:solidFill>
                <a:latin typeface="Wingdings"/>
                <a:cs typeface="Wingdings"/>
              </a:rPr>
              <a:t></a:t>
            </a:r>
            <a:endParaRPr sz="950">
              <a:latin typeface="Wingdings"/>
              <a:cs typeface="Wingding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4669" y="4832350"/>
            <a:ext cx="117475" cy="1733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spc="10" dirty="0">
                <a:solidFill>
                  <a:srgbClr val="CC9900"/>
                </a:solidFill>
                <a:latin typeface="Wingdings"/>
                <a:cs typeface="Wingdings"/>
              </a:rPr>
              <a:t></a:t>
            </a:r>
            <a:endParaRPr sz="950">
              <a:latin typeface="Wingdings"/>
              <a:cs typeface="Wingding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4669" y="5245100"/>
            <a:ext cx="117475" cy="1733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spc="10" dirty="0">
                <a:solidFill>
                  <a:srgbClr val="CC9900"/>
                </a:solidFill>
                <a:latin typeface="Wingdings"/>
                <a:cs typeface="Wingdings"/>
              </a:rPr>
              <a:t></a:t>
            </a:r>
            <a:endParaRPr sz="950">
              <a:latin typeface="Wingdings"/>
              <a:cs typeface="Wingding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4669" y="5657850"/>
            <a:ext cx="117475" cy="1733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spc="10" dirty="0">
                <a:solidFill>
                  <a:srgbClr val="CC9900"/>
                </a:solidFill>
                <a:latin typeface="Wingdings"/>
                <a:cs typeface="Wingdings"/>
              </a:rPr>
              <a:t></a:t>
            </a:r>
            <a:endParaRPr sz="950">
              <a:latin typeface="Wingdings"/>
              <a:cs typeface="Wingding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77569" y="4203700"/>
            <a:ext cx="7734934" cy="1856739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 marR="5080" algn="just">
              <a:lnSpc>
                <a:spcPct val="79700"/>
              </a:lnSpc>
              <a:spcBef>
                <a:spcPts val="465"/>
              </a:spcBef>
            </a:pPr>
            <a:r>
              <a:rPr sz="1500" spc="-15" dirty="0">
                <a:latin typeface="Arial"/>
                <a:cs typeface="Arial"/>
              </a:rPr>
              <a:t>Moreira, </a:t>
            </a:r>
            <a:r>
              <a:rPr sz="1500" spc="-10" dirty="0">
                <a:latin typeface="Arial"/>
                <a:cs typeface="Arial"/>
              </a:rPr>
              <a:t>A., </a:t>
            </a:r>
            <a:r>
              <a:rPr sz="1500" spc="-15" dirty="0">
                <a:latin typeface="Arial"/>
                <a:cs typeface="Arial"/>
              </a:rPr>
              <a:t>Araújo, </a:t>
            </a:r>
            <a:r>
              <a:rPr sz="1500" spc="-10" dirty="0">
                <a:latin typeface="Arial"/>
                <a:cs typeface="Arial"/>
              </a:rPr>
              <a:t>J., </a:t>
            </a:r>
            <a:r>
              <a:rPr sz="1500" spc="-15" dirty="0">
                <a:latin typeface="Arial"/>
                <a:cs typeface="Arial"/>
              </a:rPr>
              <a:t>Brito, </a:t>
            </a:r>
            <a:r>
              <a:rPr sz="1500" spc="-5" dirty="0">
                <a:latin typeface="Arial"/>
                <a:cs typeface="Arial"/>
              </a:rPr>
              <a:t>I. </a:t>
            </a:r>
            <a:r>
              <a:rPr sz="1500" spc="-15" dirty="0">
                <a:latin typeface="Arial"/>
                <a:cs typeface="Arial"/>
              </a:rPr>
              <a:t>“Crosscutting </a:t>
            </a:r>
            <a:r>
              <a:rPr sz="1500" spc="-20" dirty="0">
                <a:latin typeface="Arial"/>
                <a:cs typeface="Arial"/>
              </a:rPr>
              <a:t>Quality  </a:t>
            </a:r>
            <a:r>
              <a:rPr sz="1500" spc="-15" dirty="0">
                <a:latin typeface="Arial"/>
                <a:cs typeface="Arial"/>
              </a:rPr>
              <a:t>Attributes for </a:t>
            </a:r>
            <a:r>
              <a:rPr sz="1500" spc="-20" dirty="0">
                <a:latin typeface="Arial"/>
                <a:cs typeface="Arial"/>
              </a:rPr>
              <a:t>Requirements  </a:t>
            </a:r>
            <a:r>
              <a:rPr sz="1500" spc="-15" dirty="0">
                <a:latin typeface="Arial"/>
                <a:cs typeface="Arial"/>
              </a:rPr>
              <a:t>Engineering”, 14th International </a:t>
            </a:r>
            <a:r>
              <a:rPr sz="1500" spc="-20" dirty="0">
                <a:latin typeface="Arial"/>
                <a:cs typeface="Arial"/>
              </a:rPr>
              <a:t>Conference </a:t>
            </a:r>
            <a:r>
              <a:rPr sz="1500" spc="-10" dirty="0">
                <a:latin typeface="Arial"/>
                <a:cs typeface="Arial"/>
              </a:rPr>
              <a:t>on </a:t>
            </a:r>
            <a:r>
              <a:rPr sz="1500" spc="-15" dirty="0">
                <a:latin typeface="Arial"/>
                <a:cs typeface="Arial"/>
              </a:rPr>
              <a:t>Software </a:t>
            </a:r>
            <a:r>
              <a:rPr sz="1500" spc="-20" dirty="0">
                <a:latin typeface="Arial"/>
                <a:cs typeface="Arial"/>
              </a:rPr>
              <a:t>Engineering </a:t>
            </a:r>
            <a:r>
              <a:rPr sz="1500" spc="-15" dirty="0">
                <a:latin typeface="Arial"/>
                <a:cs typeface="Arial"/>
              </a:rPr>
              <a:t>and </a:t>
            </a:r>
            <a:r>
              <a:rPr sz="1500" spc="-20" dirty="0">
                <a:latin typeface="Arial"/>
                <a:cs typeface="Arial"/>
              </a:rPr>
              <a:t>Knowledge  Engineering </a:t>
            </a:r>
            <a:r>
              <a:rPr sz="1500" spc="-15" dirty="0">
                <a:latin typeface="Arial"/>
                <a:cs typeface="Arial"/>
              </a:rPr>
              <a:t>(SEKE 2002), </a:t>
            </a:r>
            <a:r>
              <a:rPr sz="1500" spc="-20" dirty="0">
                <a:latin typeface="Arial"/>
                <a:cs typeface="Arial"/>
              </a:rPr>
              <a:t>ACM </a:t>
            </a:r>
            <a:r>
              <a:rPr sz="1500" spc="-15" dirty="0">
                <a:latin typeface="Arial"/>
                <a:cs typeface="Arial"/>
              </a:rPr>
              <a:t>Press, Italy, July</a:t>
            </a:r>
            <a:r>
              <a:rPr sz="1500" spc="-80" dirty="0">
                <a:latin typeface="Arial"/>
                <a:cs typeface="Arial"/>
              </a:rPr>
              <a:t> </a:t>
            </a:r>
            <a:r>
              <a:rPr sz="1500" spc="-20" dirty="0">
                <a:latin typeface="Arial"/>
                <a:cs typeface="Arial"/>
              </a:rPr>
              <a:t>2002.</a:t>
            </a:r>
            <a:endParaRPr sz="1500">
              <a:latin typeface="Arial"/>
              <a:cs typeface="Arial"/>
            </a:endParaRPr>
          </a:p>
          <a:p>
            <a:pPr marL="12700" marR="6350">
              <a:lnSpc>
                <a:spcPct val="80000"/>
              </a:lnSpc>
              <a:spcBef>
                <a:spcPts val="370"/>
              </a:spcBef>
            </a:pPr>
            <a:r>
              <a:rPr sz="1500" spc="-20" dirty="0">
                <a:latin typeface="Arial"/>
                <a:cs typeface="Arial"/>
              </a:rPr>
              <a:t>Rashid, </a:t>
            </a:r>
            <a:r>
              <a:rPr sz="1500" spc="-15" dirty="0">
                <a:latin typeface="Arial"/>
                <a:cs typeface="Arial"/>
              </a:rPr>
              <a:t>A., </a:t>
            </a:r>
            <a:r>
              <a:rPr sz="1500" spc="-20" dirty="0">
                <a:latin typeface="Arial"/>
                <a:cs typeface="Arial"/>
              </a:rPr>
              <a:t>Sawyer, </a:t>
            </a:r>
            <a:r>
              <a:rPr sz="1500" spc="-15" dirty="0">
                <a:latin typeface="Arial"/>
                <a:cs typeface="Arial"/>
              </a:rPr>
              <a:t>P., Moreira, </a:t>
            </a:r>
            <a:r>
              <a:rPr sz="1500" spc="-10" dirty="0">
                <a:latin typeface="Arial"/>
                <a:cs typeface="Arial"/>
              </a:rPr>
              <a:t>A. </a:t>
            </a:r>
            <a:r>
              <a:rPr sz="1500" spc="-15" dirty="0">
                <a:latin typeface="Arial"/>
                <a:cs typeface="Arial"/>
              </a:rPr>
              <a:t>and </a:t>
            </a:r>
            <a:r>
              <a:rPr sz="1500" spc="-20" dirty="0">
                <a:latin typeface="Arial"/>
                <a:cs typeface="Arial"/>
              </a:rPr>
              <a:t>Araújo, </a:t>
            </a:r>
            <a:r>
              <a:rPr sz="1500" spc="-10" dirty="0">
                <a:latin typeface="Arial"/>
                <a:cs typeface="Arial"/>
              </a:rPr>
              <a:t>J. “Early </a:t>
            </a:r>
            <a:r>
              <a:rPr sz="1500" spc="-15" dirty="0">
                <a:latin typeface="Arial"/>
                <a:cs typeface="Arial"/>
              </a:rPr>
              <a:t>Aspects: </a:t>
            </a:r>
            <a:r>
              <a:rPr sz="1500" dirty="0">
                <a:latin typeface="Arial"/>
                <a:cs typeface="Arial"/>
              </a:rPr>
              <a:t>a </a:t>
            </a:r>
            <a:r>
              <a:rPr sz="1500" spc="-20" dirty="0">
                <a:latin typeface="Arial"/>
                <a:cs typeface="Arial"/>
              </a:rPr>
              <a:t>Model </a:t>
            </a:r>
            <a:r>
              <a:rPr sz="1500" spc="-15" dirty="0">
                <a:latin typeface="Arial"/>
                <a:cs typeface="Arial"/>
              </a:rPr>
              <a:t>for Aspect-  Oriented </a:t>
            </a:r>
            <a:r>
              <a:rPr sz="1500" spc="-20" dirty="0">
                <a:latin typeface="Arial"/>
                <a:cs typeface="Arial"/>
              </a:rPr>
              <a:t>Requirements </a:t>
            </a:r>
            <a:r>
              <a:rPr sz="1500" spc="-15" dirty="0">
                <a:latin typeface="Arial"/>
                <a:cs typeface="Arial"/>
              </a:rPr>
              <a:t>Engineering”, IEEE </a:t>
            </a:r>
            <a:r>
              <a:rPr sz="1500" spc="-20" dirty="0">
                <a:latin typeface="Arial"/>
                <a:cs typeface="Arial"/>
              </a:rPr>
              <a:t>Joint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spc="-20" dirty="0">
                <a:latin typeface="Arial"/>
                <a:cs typeface="Arial"/>
              </a:rPr>
              <a:t>Conference</a:t>
            </a:r>
            <a:endParaRPr sz="1500">
              <a:latin typeface="Arial"/>
              <a:cs typeface="Arial"/>
            </a:endParaRPr>
          </a:p>
          <a:p>
            <a:pPr marL="12700" marR="3442335">
              <a:lnSpc>
                <a:spcPct val="80000"/>
              </a:lnSpc>
              <a:spcBef>
                <a:spcPts val="370"/>
              </a:spcBef>
            </a:pPr>
            <a:r>
              <a:rPr sz="1500" spc="-20" dirty="0">
                <a:latin typeface="Arial"/>
                <a:cs typeface="Arial"/>
              </a:rPr>
              <a:t>Workshop </a:t>
            </a:r>
            <a:r>
              <a:rPr sz="1500" spc="-15" dirty="0">
                <a:latin typeface="Arial"/>
                <a:cs typeface="Arial"/>
              </a:rPr>
              <a:t>on “Aspect-oriented </a:t>
            </a:r>
            <a:r>
              <a:rPr sz="1500" spc="-20" dirty="0">
                <a:latin typeface="Arial"/>
                <a:cs typeface="Arial"/>
              </a:rPr>
              <a:t>Modeling </a:t>
            </a:r>
            <a:r>
              <a:rPr sz="1500" spc="-15" dirty="0">
                <a:latin typeface="Arial"/>
                <a:cs typeface="Arial"/>
              </a:rPr>
              <a:t>with UML”.  </a:t>
            </a:r>
            <a:r>
              <a:rPr sz="1500" spc="-20" dirty="0">
                <a:solidFill>
                  <a:srgbClr val="996600"/>
                </a:solidFill>
                <a:latin typeface="Arial"/>
                <a:cs typeface="Arial"/>
                <a:hlinkClick r:id="rId7"/>
              </a:rPr>
              <a:t>http://lglwww.epfl.ch/workshops/aosd-uml/</a:t>
            </a:r>
            <a:endParaRPr sz="1500">
              <a:latin typeface="Arial"/>
              <a:cs typeface="Arial"/>
            </a:endParaRPr>
          </a:p>
          <a:p>
            <a:pPr marL="12700" marR="239395">
              <a:lnSpc>
                <a:spcPct val="80000"/>
              </a:lnSpc>
              <a:spcBef>
                <a:spcPts val="370"/>
              </a:spcBef>
            </a:pPr>
            <a:r>
              <a:rPr sz="1500" spc="-20" dirty="0">
                <a:latin typeface="Arial"/>
                <a:cs typeface="Arial"/>
              </a:rPr>
              <a:t>Workshop </a:t>
            </a:r>
            <a:r>
              <a:rPr sz="1500" spc="-15" dirty="0">
                <a:latin typeface="Arial"/>
                <a:cs typeface="Arial"/>
              </a:rPr>
              <a:t>on </a:t>
            </a:r>
            <a:r>
              <a:rPr sz="1500" spc="-10" dirty="0">
                <a:latin typeface="Arial"/>
                <a:cs typeface="Arial"/>
              </a:rPr>
              <a:t>“Early </a:t>
            </a:r>
            <a:r>
              <a:rPr sz="1500" spc="-20" dirty="0">
                <a:latin typeface="Arial"/>
                <a:cs typeface="Arial"/>
              </a:rPr>
              <a:t>Aspects: </a:t>
            </a:r>
            <a:r>
              <a:rPr sz="1500" spc="-15" dirty="0">
                <a:latin typeface="Arial"/>
                <a:cs typeface="Arial"/>
              </a:rPr>
              <a:t>Aspect-Oriented </a:t>
            </a:r>
            <a:r>
              <a:rPr sz="1500" spc="-20" dirty="0">
                <a:latin typeface="Arial"/>
                <a:cs typeface="Arial"/>
              </a:rPr>
              <a:t>Requirements </a:t>
            </a:r>
            <a:r>
              <a:rPr sz="1500" spc="-15" dirty="0">
                <a:latin typeface="Arial"/>
                <a:cs typeface="Arial"/>
              </a:rPr>
              <a:t>Engineering and Architecture  Design”. </a:t>
            </a:r>
            <a:r>
              <a:rPr sz="1500" spc="-20" dirty="0">
                <a:solidFill>
                  <a:srgbClr val="996600"/>
                </a:solidFill>
                <a:latin typeface="Arial"/>
                <a:cs typeface="Arial"/>
                <a:hlinkClick r:id="rId8"/>
              </a:rPr>
              <a:t>http://trese.cs.utwente.nl/AOSD-EarlyAspectsWS/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312420"/>
            <a:ext cx="28079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B</a:t>
            </a:r>
            <a:r>
              <a:rPr spc="-20" dirty="0"/>
              <a:t>a</a:t>
            </a:r>
            <a:r>
              <a:rPr spc="50" dirty="0"/>
              <a:t>ck</a:t>
            </a:r>
            <a:r>
              <a:rPr spc="65" dirty="0"/>
              <a:t>g</a:t>
            </a:r>
            <a:r>
              <a:rPr spc="-165" dirty="0"/>
              <a:t>r</a:t>
            </a:r>
            <a:r>
              <a:rPr spc="-190" dirty="0"/>
              <a:t>o</a:t>
            </a:r>
            <a:r>
              <a:rPr spc="-25" dirty="0"/>
              <a:t>u</a:t>
            </a:r>
            <a:r>
              <a:rPr spc="-30" dirty="0"/>
              <a:t>n</a:t>
            </a:r>
            <a:r>
              <a:rPr spc="-20"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9" y="1329690"/>
            <a:ext cx="54457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996600"/>
                </a:solidFill>
                <a:latin typeface="Arial"/>
                <a:cs typeface="Arial"/>
              </a:rPr>
              <a:t>Object-Oriented</a:t>
            </a:r>
            <a:r>
              <a:rPr sz="3000" spc="-45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996600"/>
                </a:solidFill>
                <a:latin typeface="Arial"/>
                <a:cs typeface="Arial"/>
              </a:rPr>
              <a:t>Programming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2414270"/>
            <a:ext cx="202565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5" dirty="0">
                <a:solidFill>
                  <a:srgbClr val="3A802E"/>
                </a:solidFill>
                <a:latin typeface="Wingdings"/>
                <a:cs typeface="Wingdings"/>
              </a:rPr>
              <a:t></a:t>
            </a:r>
            <a:endParaRPr sz="155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39" y="2893059"/>
            <a:ext cx="202565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5" dirty="0">
                <a:solidFill>
                  <a:srgbClr val="3A802E"/>
                </a:solidFill>
                <a:latin typeface="Wingdings"/>
                <a:cs typeface="Wingdings"/>
              </a:rPr>
              <a:t></a:t>
            </a:r>
            <a:endParaRPr sz="155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39" y="3768090"/>
            <a:ext cx="202565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5" dirty="0">
                <a:solidFill>
                  <a:srgbClr val="3A802E"/>
                </a:solidFill>
                <a:latin typeface="Wingdings"/>
                <a:cs typeface="Wingdings"/>
              </a:rPr>
              <a:t></a:t>
            </a:r>
            <a:endParaRPr sz="155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8839" y="1788160"/>
            <a:ext cx="7531100" cy="272923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337185" algn="l"/>
              </a:tabLst>
            </a:pPr>
            <a:r>
              <a:rPr sz="2325" spc="7" baseline="17921" dirty="0">
                <a:solidFill>
                  <a:srgbClr val="3A802E"/>
                </a:solidFill>
                <a:latin typeface="Wingdings"/>
                <a:cs typeface="Wingdings"/>
              </a:rPr>
              <a:t></a:t>
            </a:r>
            <a:r>
              <a:rPr sz="2325" spc="7" baseline="17921" dirty="0">
                <a:solidFill>
                  <a:srgbClr val="3A802E"/>
                </a:solidFill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Arial"/>
                <a:cs typeface="Arial"/>
              </a:rPr>
              <a:t>Set </a:t>
            </a:r>
            <a:r>
              <a:rPr sz="2600" spc="-20" dirty="0">
                <a:latin typeface="Arial"/>
                <a:cs typeface="Arial"/>
              </a:rPr>
              <a:t>of </a:t>
            </a:r>
            <a:r>
              <a:rPr sz="2600" spc="-25" dirty="0">
                <a:latin typeface="Arial"/>
                <a:cs typeface="Arial"/>
              </a:rPr>
              <a:t>collaborating</a:t>
            </a:r>
            <a:r>
              <a:rPr sz="2600" spc="-60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objects.</a:t>
            </a:r>
            <a:endParaRPr sz="2600" dirty="0">
              <a:latin typeface="Arial"/>
              <a:cs typeface="Arial"/>
            </a:endParaRPr>
          </a:p>
          <a:p>
            <a:pPr marL="337185">
              <a:lnSpc>
                <a:spcPct val="100000"/>
              </a:lnSpc>
              <a:spcBef>
                <a:spcPts val="640"/>
              </a:spcBef>
            </a:pPr>
            <a:r>
              <a:rPr sz="2600" spc="-20" dirty="0">
                <a:latin typeface="Arial"/>
                <a:cs typeface="Arial"/>
              </a:rPr>
              <a:t>Hide </a:t>
            </a:r>
            <a:r>
              <a:rPr sz="2600" spc="-30" dirty="0">
                <a:latin typeface="Arial"/>
                <a:cs typeface="Arial"/>
              </a:rPr>
              <a:t>implementation </a:t>
            </a:r>
            <a:r>
              <a:rPr sz="2600" spc="-25" dirty="0">
                <a:latin typeface="Arial"/>
                <a:cs typeface="Arial"/>
              </a:rPr>
              <a:t>details </a:t>
            </a:r>
            <a:r>
              <a:rPr sz="2600" spc="-5" dirty="0">
                <a:latin typeface="Arial"/>
                <a:cs typeface="Arial"/>
              </a:rPr>
              <a:t>in</a:t>
            </a:r>
            <a:r>
              <a:rPr sz="2600" spc="-130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Classes.</a:t>
            </a:r>
            <a:endParaRPr sz="2600" dirty="0">
              <a:latin typeface="Arial"/>
              <a:cs typeface="Arial"/>
            </a:endParaRPr>
          </a:p>
          <a:p>
            <a:pPr marL="337185" marR="744855">
              <a:lnSpc>
                <a:spcPct val="100000"/>
              </a:lnSpc>
              <a:spcBef>
                <a:spcPts val="650"/>
              </a:spcBef>
            </a:pPr>
            <a:r>
              <a:rPr sz="2600" spc="-35" dirty="0">
                <a:latin typeface="Arial"/>
                <a:cs typeface="Arial"/>
              </a:rPr>
              <a:t>Common </a:t>
            </a:r>
            <a:r>
              <a:rPr sz="2600" spc="-30" dirty="0">
                <a:latin typeface="Arial"/>
                <a:cs typeface="Arial"/>
              </a:rPr>
              <a:t>behavior </a:t>
            </a:r>
            <a:r>
              <a:rPr sz="2600" spc="-20" dirty="0">
                <a:latin typeface="Arial"/>
                <a:cs typeface="Arial"/>
              </a:rPr>
              <a:t>for </a:t>
            </a:r>
            <a:r>
              <a:rPr sz="2600" spc="-25" dirty="0">
                <a:latin typeface="Arial"/>
                <a:cs typeface="Arial"/>
              </a:rPr>
              <a:t>related </a:t>
            </a:r>
            <a:r>
              <a:rPr sz="2600" spc="-30" dirty="0">
                <a:latin typeface="Arial"/>
                <a:cs typeface="Arial"/>
              </a:rPr>
              <a:t>concepts </a:t>
            </a:r>
            <a:r>
              <a:rPr sz="2600" spc="-25" dirty="0">
                <a:latin typeface="Arial"/>
                <a:cs typeface="Arial"/>
              </a:rPr>
              <a:t>using  </a:t>
            </a:r>
            <a:r>
              <a:rPr sz="2600" spc="-30" dirty="0">
                <a:latin typeface="Arial"/>
                <a:cs typeface="Arial"/>
              </a:rPr>
              <a:t>Polymorphism</a:t>
            </a:r>
            <a:endParaRPr sz="2600" dirty="0">
              <a:latin typeface="Arial"/>
              <a:cs typeface="Arial"/>
            </a:endParaRPr>
          </a:p>
          <a:p>
            <a:pPr marL="337185" marR="5080">
              <a:lnSpc>
                <a:spcPct val="100000"/>
              </a:lnSpc>
              <a:spcBef>
                <a:spcPts val="650"/>
              </a:spcBef>
            </a:pPr>
            <a:r>
              <a:rPr sz="2600" spc="-25" dirty="0">
                <a:latin typeface="Arial"/>
                <a:cs typeface="Arial"/>
              </a:rPr>
              <a:t>Favorite Choice </a:t>
            </a:r>
            <a:r>
              <a:rPr sz="2600" spc="-15" dirty="0">
                <a:latin typeface="Arial"/>
                <a:cs typeface="Arial"/>
              </a:rPr>
              <a:t>for </a:t>
            </a:r>
            <a:r>
              <a:rPr sz="2600" spc="-30" dirty="0">
                <a:latin typeface="Arial"/>
                <a:cs typeface="Arial"/>
              </a:rPr>
              <a:t>developing most </a:t>
            </a:r>
            <a:r>
              <a:rPr sz="2600" spc="-25" dirty="0">
                <a:latin typeface="Arial"/>
                <a:cs typeface="Arial"/>
              </a:rPr>
              <a:t>new software  projects.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spc="-30" dirty="0">
                <a:latin typeface="Arial"/>
                <a:cs typeface="Arial"/>
              </a:rPr>
              <a:t>Why?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8839" y="5452109"/>
            <a:ext cx="202565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5" dirty="0">
                <a:solidFill>
                  <a:srgbClr val="3A802E"/>
                </a:solidFill>
                <a:latin typeface="Wingdings"/>
                <a:cs typeface="Wingdings"/>
              </a:rPr>
              <a:t></a:t>
            </a:r>
            <a:endParaRPr sz="155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03960" y="4561840"/>
            <a:ext cx="648906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5760" indent="-350520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3636"/>
              <a:buFont typeface="Wingdings"/>
              <a:buChar char=""/>
              <a:tabLst>
                <a:tab pos="365125" algn="l"/>
                <a:tab pos="365760" algn="l"/>
              </a:tabLst>
            </a:pPr>
            <a:r>
              <a:rPr sz="2200" spc="-20" dirty="0">
                <a:latin typeface="Arial"/>
                <a:cs typeface="Arial"/>
              </a:rPr>
              <a:t>Allowed </a:t>
            </a:r>
            <a:r>
              <a:rPr sz="2200" spc="-15" dirty="0">
                <a:latin typeface="Arial"/>
                <a:cs typeface="Arial"/>
              </a:rPr>
              <a:t>us </a:t>
            </a:r>
            <a:r>
              <a:rPr sz="2200" spc="-10" dirty="0">
                <a:latin typeface="Arial"/>
                <a:cs typeface="Arial"/>
              </a:rPr>
              <a:t>to </a:t>
            </a:r>
            <a:r>
              <a:rPr sz="2200" spc="-20" dirty="0">
                <a:latin typeface="Arial"/>
                <a:cs typeface="Arial"/>
              </a:rPr>
              <a:t>deal </a:t>
            </a:r>
            <a:r>
              <a:rPr sz="2200" spc="-15" dirty="0">
                <a:latin typeface="Arial"/>
                <a:cs typeface="Arial"/>
              </a:rPr>
              <a:t>with </a:t>
            </a:r>
            <a:r>
              <a:rPr sz="2200" spc="-25" dirty="0">
                <a:latin typeface="Arial"/>
                <a:cs typeface="Arial"/>
              </a:rPr>
              <a:t>complex </a:t>
            </a:r>
            <a:r>
              <a:rPr sz="2200" spc="-20" dirty="0">
                <a:latin typeface="Arial"/>
                <a:cs typeface="Arial"/>
              </a:rPr>
              <a:t>software</a:t>
            </a:r>
            <a:r>
              <a:rPr sz="2200" spc="-140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projects.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spc="-25" dirty="0">
                <a:latin typeface="Arial"/>
                <a:cs typeface="Arial"/>
              </a:rPr>
              <a:t>But </a:t>
            </a:r>
            <a:r>
              <a:rPr sz="2600" b="1" spc="-30" dirty="0">
                <a:latin typeface="Arial"/>
                <a:cs typeface="Arial"/>
              </a:rPr>
              <a:t>OOP </a:t>
            </a:r>
            <a:r>
              <a:rPr sz="2600" spc="-10" dirty="0">
                <a:latin typeface="Arial"/>
                <a:cs typeface="Arial"/>
              </a:rPr>
              <a:t>is </a:t>
            </a:r>
            <a:r>
              <a:rPr sz="2600" spc="-20" dirty="0">
                <a:latin typeface="Arial"/>
                <a:cs typeface="Arial"/>
              </a:rPr>
              <a:t>not the</a:t>
            </a:r>
            <a:r>
              <a:rPr sz="2600" spc="-125" dirty="0">
                <a:latin typeface="Arial"/>
                <a:cs typeface="Arial"/>
              </a:rPr>
              <a:t> </a:t>
            </a:r>
            <a:r>
              <a:rPr sz="2600" i="1" spc="-30" dirty="0">
                <a:latin typeface="Arial"/>
                <a:cs typeface="Arial"/>
              </a:rPr>
              <a:t>panacea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312420"/>
            <a:ext cx="28079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B</a:t>
            </a:r>
            <a:r>
              <a:rPr spc="-20" dirty="0"/>
              <a:t>a</a:t>
            </a:r>
            <a:r>
              <a:rPr spc="50" dirty="0"/>
              <a:t>ck</a:t>
            </a:r>
            <a:r>
              <a:rPr spc="65" dirty="0"/>
              <a:t>g</a:t>
            </a:r>
            <a:r>
              <a:rPr spc="-165" dirty="0"/>
              <a:t>r</a:t>
            </a:r>
            <a:r>
              <a:rPr spc="-190" dirty="0"/>
              <a:t>o</a:t>
            </a:r>
            <a:r>
              <a:rPr spc="-25" dirty="0"/>
              <a:t>u</a:t>
            </a:r>
            <a:r>
              <a:rPr spc="-30" dirty="0"/>
              <a:t>n</a:t>
            </a:r>
            <a:r>
              <a:rPr spc="-20"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9" y="1311909"/>
            <a:ext cx="154940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spc="5" dirty="0">
                <a:solidFill>
                  <a:srgbClr val="CC9900"/>
                </a:solidFill>
                <a:latin typeface="Wingdings"/>
                <a:cs typeface="Wingdings"/>
              </a:rPr>
              <a:t></a:t>
            </a:r>
            <a:endParaRPr sz="135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7569" y="1266190"/>
            <a:ext cx="522732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solidFill>
                  <a:srgbClr val="996600"/>
                </a:solidFill>
                <a:latin typeface="Arial"/>
                <a:cs typeface="Arial"/>
              </a:rPr>
              <a:t>Limitations of Object-Oriented</a:t>
            </a:r>
            <a:r>
              <a:rPr sz="2100" spc="20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996600"/>
                </a:solidFill>
                <a:latin typeface="Arial"/>
                <a:cs typeface="Arial"/>
              </a:rPr>
              <a:t>Programming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39" y="1640840"/>
            <a:ext cx="1612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A802E"/>
                </a:solidFill>
                <a:latin typeface="Wingdings"/>
                <a:cs typeface="Wingdings"/>
              </a:rPr>
              <a:t>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39" y="2190750"/>
            <a:ext cx="1612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A802E"/>
                </a:solidFill>
                <a:latin typeface="Wingdings"/>
                <a:cs typeface="Wingdings"/>
              </a:rPr>
              <a:t>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8839" y="2741929"/>
            <a:ext cx="1612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A802E"/>
                </a:solidFill>
                <a:latin typeface="Wingdings"/>
                <a:cs typeface="Wingdings"/>
              </a:rPr>
              <a:t>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339090" marR="5080">
              <a:lnSpc>
                <a:spcPts val="1920"/>
              </a:lnSpc>
              <a:spcBef>
                <a:spcPts val="560"/>
              </a:spcBef>
            </a:pPr>
            <a:r>
              <a:rPr sz="2000" dirty="0"/>
              <a:t>Requirements </a:t>
            </a:r>
            <a:r>
              <a:rPr sz="2000" spc="-5" dirty="0"/>
              <a:t>do </a:t>
            </a:r>
            <a:r>
              <a:rPr sz="2000" dirty="0"/>
              <a:t>not decompose </a:t>
            </a:r>
            <a:r>
              <a:rPr sz="2000" spc="-5" dirty="0"/>
              <a:t>into </a:t>
            </a:r>
            <a:r>
              <a:rPr sz="2000" dirty="0"/>
              <a:t>behavior centered </a:t>
            </a:r>
            <a:r>
              <a:rPr sz="2000" spc="-5" dirty="0"/>
              <a:t>on </a:t>
            </a:r>
            <a:r>
              <a:rPr sz="2000" dirty="0"/>
              <a:t>a  single</a:t>
            </a:r>
            <a:r>
              <a:rPr sz="2000" spc="-10" dirty="0"/>
              <a:t> </a:t>
            </a:r>
            <a:r>
              <a:rPr sz="2000" dirty="0"/>
              <a:t>locus.</a:t>
            </a:r>
          </a:p>
          <a:p>
            <a:pPr marL="339090" marR="158750">
              <a:lnSpc>
                <a:spcPts val="1920"/>
              </a:lnSpc>
              <a:spcBef>
                <a:spcPts val="500"/>
              </a:spcBef>
            </a:pPr>
            <a:r>
              <a:rPr sz="2000" spc="-5" dirty="0"/>
              <a:t>difficulty </a:t>
            </a:r>
            <a:r>
              <a:rPr sz="2000" dirty="0"/>
              <a:t>localizing concerns involving global constraints and  pandemic</a:t>
            </a:r>
            <a:r>
              <a:rPr sz="2000" spc="-5" dirty="0"/>
              <a:t> </a:t>
            </a:r>
            <a:r>
              <a:rPr sz="2000" dirty="0"/>
              <a:t>behaviors,</a:t>
            </a:r>
          </a:p>
          <a:p>
            <a:pPr marL="339090" marR="354965">
              <a:lnSpc>
                <a:spcPts val="1920"/>
              </a:lnSpc>
              <a:spcBef>
                <a:spcPts val="500"/>
              </a:spcBef>
            </a:pPr>
            <a:r>
              <a:rPr sz="2000" dirty="0"/>
              <a:t>appropriately segregating concerns, and applying domain-  specific</a:t>
            </a:r>
            <a:r>
              <a:rPr sz="2000" spc="-5" dirty="0"/>
              <a:t> </a:t>
            </a:r>
            <a:r>
              <a:rPr sz="2000" dirty="0"/>
              <a:t>knowledge.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4669" y="3594100"/>
            <a:ext cx="154940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spc="5" dirty="0">
                <a:solidFill>
                  <a:srgbClr val="CC9900"/>
                </a:solidFill>
                <a:latin typeface="Wingdings"/>
                <a:cs typeface="Wingdings"/>
              </a:rPr>
              <a:t></a:t>
            </a:r>
            <a:endParaRPr sz="135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7569" y="3548379"/>
            <a:ext cx="6772909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solidFill>
                  <a:srgbClr val="996600"/>
                </a:solidFill>
                <a:latin typeface="Arial"/>
                <a:cs typeface="Arial"/>
              </a:rPr>
              <a:t>Post-object programming (POP) mechanisms that look</a:t>
            </a:r>
            <a:r>
              <a:rPr sz="2100" spc="75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996600"/>
                </a:solidFill>
                <a:latin typeface="Arial"/>
                <a:cs typeface="Arial"/>
              </a:rPr>
              <a:t>to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8839" y="3921759"/>
            <a:ext cx="161290" cy="82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A802E"/>
                </a:solidFill>
                <a:latin typeface="Wingdings"/>
                <a:cs typeface="Wingdings"/>
              </a:rPr>
              <a:t></a:t>
            </a:r>
            <a:endParaRPr sz="12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200" dirty="0">
                <a:solidFill>
                  <a:srgbClr val="3A802E"/>
                </a:solidFill>
                <a:latin typeface="Wingdings"/>
                <a:cs typeface="Wingdings"/>
              </a:rPr>
              <a:t></a:t>
            </a:r>
            <a:endParaRPr sz="12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200" dirty="0">
                <a:solidFill>
                  <a:srgbClr val="3A802E"/>
                </a:solidFill>
                <a:latin typeface="Wingdings"/>
                <a:cs typeface="Wingdings"/>
              </a:rPr>
              <a:t>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03960" y="3869690"/>
            <a:ext cx="5562600" cy="9448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0"/>
              </a:spcBef>
            </a:pPr>
            <a:r>
              <a:rPr sz="2000" dirty="0">
                <a:latin typeface="Arial"/>
                <a:cs typeface="Arial"/>
              </a:rPr>
              <a:t>Increase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expressiveness </a:t>
            </a:r>
            <a:r>
              <a:rPr sz="2000" spc="-5" dirty="0">
                <a:latin typeface="Arial"/>
                <a:cs typeface="Arial"/>
              </a:rPr>
              <a:t>of the </a:t>
            </a:r>
            <a:r>
              <a:rPr sz="2000" dirty="0">
                <a:latin typeface="Arial"/>
                <a:cs typeface="Arial"/>
              </a:rPr>
              <a:t>OO paradigm  are a </a:t>
            </a:r>
            <a:r>
              <a:rPr sz="2000" spc="-5" dirty="0">
                <a:latin typeface="Arial"/>
                <a:cs typeface="Arial"/>
              </a:rPr>
              <a:t>fertile </a:t>
            </a:r>
            <a:r>
              <a:rPr sz="2000" dirty="0">
                <a:latin typeface="Arial"/>
                <a:cs typeface="Arial"/>
              </a:rPr>
              <a:t>arena </a:t>
            </a:r>
            <a:r>
              <a:rPr sz="2000" spc="-5" dirty="0">
                <a:latin typeface="Arial"/>
                <a:cs typeface="Arial"/>
              </a:rPr>
              <a:t>for </a:t>
            </a:r>
            <a:r>
              <a:rPr sz="2000" dirty="0">
                <a:latin typeface="Arial"/>
                <a:cs typeface="Arial"/>
              </a:rPr>
              <a:t>current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research.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00" dirty="0">
                <a:latin typeface="Arial"/>
                <a:cs typeface="Arial"/>
              </a:rPr>
              <a:t>Examples of </a:t>
            </a:r>
            <a:r>
              <a:rPr sz="2000" spc="-5" dirty="0">
                <a:latin typeface="Arial"/>
                <a:cs typeface="Arial"/>
              </a:rPr>
              <a:t>POP </a:t>
            </a:r>
            <a:r>
              <a:rPr sz="2000" dirty="0">
                <a:latin typeface="Arial"/>
                <a:cs typeface="Arial"/>
              </a:rPr>
              <a:t>technologies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include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06500" y="4828539"/>
            <a:ext cx="13652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10" dirty="0">
                <a:solidFill>
                  <a:srgbClr val="CC9900"/>
                </a:solidFill>
                <a:latin typeface="Wingdings"/>
                <a:cs typeface="Wingdings"/>
              </a:rPr>
              <a:t></a:t>
            </a:r>
            <a:endParaRPr sz="1150">
              <a:latin typeface="Wingdings"/>
              <a:cs typeface="Wingding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57019" y="4790440"/>
            <a:ext cx="6196330" cy="73914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1730"/>
              </a:lnSpc>
              <a:spcBef>
                <a:spcPts val="515"/>
              </a:spcBef>
            </a:pPr>
            <a:r>
              <a:rPr sz="1800" spc="-5" dirty="0">
                <a:latin typeface="Arial"/>
                <a:cs typeface="Arial"/>
              </a:rPr>
              <a:t>domain-specific </a:t>
            </a:r>
            <a:r>
              <a:rPr sz="1800" spc="-10" dirty="0">
                <a:latin typeface="Arial"/>
                <a:cs typeface="Arial"/>
              </a:rPr>
              <a:t>languages, generative </a:t>
            </a:r>
            <a:r>
              <a:rPr sz="1800" spc="-5" dirty="0">
                <a:latin typeface="Arial"/>
                <a:cs typeface="Arial"/>
              </a:rPr>
              <a:t>programming, </a:t>
            </a:r>
            <a:r>
              <a:rPr sz="1800" spc="-10" dirty="0">
                <a:latin typeface="Arial"/>
                <a:cs typeface="Arial"/>
              </a:rPr>
              <a:t>generic  </a:t>
            </a:r>
            <a:r>
              <a:rPr sz="1800" spc="-5" dirty="0">
                <a:latin typeface="Arial"/>
                <a:cs typeface="Arial"/>
              </a:rPr>
              <a:t>programming, constraint </a:t>
            </a:r>
            <a:r>
              <a:rPr sz="1800" spc="-10" dirty="0">
                <a:latin typeface="Arial"/>
                <a:cs typeface="Arial"/>
              </a:rPr>
              <a:t>languages, </a:t>
            </a:r>
            <a:r>
              <a:rPr sz="1800" spc="-5" dirty="0">
                <a:latin typeface="Arial"/>
                <a:cs typeface="Arial"/>
              </a:rPr>
              <a:t>reflection </a:t>
            </a:r>
            <a:r>
              <a:rPr sz="1800" spc="-10" dirty="0">
                <a:latin typeface="Arial"/>
                <a:cs typeface="Arial"/>
              </a:rPr>
              <a:t>and  metaprogramming, </a:t>
            </a:r>
            <a:r>
              <a:rPr sz="1800" spc="-5" dirty="0">
                <a:latin typeface="Arial"/>
                <a:cs typeface="Arial"/>
              </a:rPr>
              <a:t>feature-oriented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development.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312420"/>
            <a:ext cx="17354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70" dirty="0"/>
              <a:t>H</a:t>
            </a:r>
            <a:r>
              <a:rPr spc="-5" dirty="0"/>
              <a:t>i</a:t>
            </a:r>
            <a:r>
              <a:rPr spc="-95" dirty="0"/>
              <a:t>story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9" y="1253490"/>
            <a:ext cx="66738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996600"/>
                </a:solidFill>
                <a:latin typeface="Arial"/>
                <a:cs typeface="Arial"/>
              </a:rPr>
              <a:t>Aspect-Oriented Programming</a:t>
            </a:r>
            <a:r>
              <a:rPr sz="3000" spc="-30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996600"/>
                </a:solidFill>
                <a:latin typeface="Arial"/>
                <a:cs typeface="Arial"/>
              </a:rPr>
              <a:t>(AOP)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2338070"/>
            <a:ext cx="202565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5" dirty="0">
                <a:solidFill>
                  <a:srgbClr val="3A802E"/>
                </a:solidFill>
                <a:latin typeface="Wingdings"/>
                <a:cs typeface="Wingdings"/>
              </a:rPr>
              <a:t></a:t>
            </a:r>
            <a:endParaRPr sz="155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39" y="3213100"/>
            <a:ext cx="202565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5" dirty="0">
                <a:solidFill>
                  <a:srgbClr val="3A802E"/>
                </a:solidFill>
                <a:latin typeface="Wingdings"/>
                <a:cs typeface="Wingdings"/>
              </a:rPr>
              <a:t></a:t>
            </a:r>
            <a:endParaRPr sz="155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39" y="1711960"/>
            <a:ext cx="7586980" cy="185547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337185" algn="l"/>
              </a:tabLst>
            </a:pPr>
            <a:r>
              <a:rPr sz="2325" spc="7" baseline="17921" dirty="0">
                <a:solidFill>
                  <a:srgbClr val="3A802E"/>
                </a:solidFill>
                <a:latin typeface="Wingdings"/>
                <a:cs typeface="Wingdings"/>
              </a:rPr>
              <a:t></a:t>
            </a:r>
            <a:r>
              <a:rPr sz="2325" spc="7" baseline="17921" dirty="0">
                <a:solidFill>
                  <a:srgbClr val="3A802E"/>
                </a:solidFill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Arial"/>
                <a:cs typeface="Arial"/>
              </a:rPr>
              <a:t>Latest entrant </a:t>
            </a:r>
            <a:r>
              <a:rPr sz="2600" spc="-10" dirty="0">
                <a:latin typeface="Arial"/>
                <a:cs typeface="Arial"/>
              </a:rPr>
              <a:t>in </a:t>
            </a:r>
            <a:r>
              <a:rPr sz="2600" spc="-30" dirty="0">
                <a:latin typeface="Arial"/>
                <a:cs typeface="Arial"/>
              </a:rPr>
              <a:t>programming</a:t>
            </a:r>
            <a:r>
              <a:rPr sz="2600" spc="-110" dirty="0">
                <a:latin typeface="Arial"/>
                <a:cs typeface="Arial"/>
              </a:rPr>
              <a:t> </a:t>
            </a:r>
            <a:r>
              <a:rPr sz="2600" spc="-30" dirty="0">
                <a:latin typeface="Arial"/>
                <a:cs typeface="Arial"/>
              </a:rPr>
              <a:t>methodologies</a:t>
            </a:r>
            <a:endParaRPr sz="2600" dirty="0">
              <a:latin typeface="Arial"/>
              <a:cs typeface="Arial"/>
            </a:endParaRPr>
          </a:p>
          <a:p>
            <a:pPr marL="337185" marR="5080">
              <a:lnSpc>
                <a:spcPct val="100000"/>
              </a:lnSpc>
              <a:spcBef>
                <a:spcPts val="640"/>
              </a:spcBef>
            </a:pPr>
            <a:r>
              <a:rPr sz="2600" spc="-30" dirty="0">
                <a:latin typeface="Arial"/>
                <a:cs typeface="Arial"/>
              </a:rPr>
              <a:t>Represents </a:t>
            </a:r>
            <a:r>
              <a:rPr sz="2600" spc="-25" dirty="0">
                <a:latin typeface="Arial"/>
                <a:cs typeface="Arial"/>
              </a:rPr>
              <a:t>one facet </a:t>
            </a:r>
            <a:r>
              <a:rPr sz="2600" spc="-20" dirty="0">
                <a:latin typeface="Arial"/>
                <a:cs typeface="Arial"/>
              </a:rPr>
              <a:t>of </a:t>
            </a:r>
            <a:r>
              <a:rPr sz="2600" spc="-30" dirty="0">
                <a:latin typeface="Arial"/>
                <a:cs typeface="Arial"/>
              </a:rPr>
              <a:t>Aspect-Oriented </a:t>
            </a:r>
            <a:r>
              <a:rPr sz="2600" spc="-25" dirty="0">
                <a:latin typeface="Arial"/>
                <a:cs typeface="Arial"/>
              </a:rPr>
              <a:t>Software  </a:t>
            </a:r>
            <a:r>
              <a:rPr sz="2600" spc="-30" dirty="0">
                <a:latin typeface="Arial"/>
                <a:cs typeface="Arial"/>
              </a:rPr>
              <a:t>Development (AOSD)</a:t>
            </a:r>
            <a:endParaRPr sz="2600" dirty="0">
              <a:latin typeface="Arial"/>
              <a:cs typeface="Arial"/>
            </a:endParaRPr>
          </a:p>
          <a:p>
            <a:pPr marL="337185">
              <a:lnSpc>
                <a:spcPct val="100000"/>
              </a:lnSpc>
              <a:spcBef>
                <a:spcPts val="650"/>
              </a:spcBef>
            </a:pPr>
            <a:r>
              <a:rPr sz="2600" spc="-25" dirty="0">
                <a:latin typeface="Arial"/>
                <a:cs typeface="Arial"/>
              </a:rPr>
              <a:t>Attributed </a:t>
            </a:r>
            <a:r>
              <a:rPr sz="2600" spc="-10" dirty="0">
                <a:latin typeface="Arial"/>
                <a:cs typeface="Arial"/>
              </a:rPr>
              <a:t>to </a:t>
            </a:r>
            <a:r>
              <a:rPr sz="2600" spc="-30" dirty="0">
                <a:latin typeface="Arial"/>
                <a:cs typeface="Arial"/>
              </a:rPr>
              <a:t>Greger </a:t>
            </a:r>
            <a:r>
              <a:rPr sz="2600" spc="-25" dirty="0">
                <a:latin typeface="Arial"/>
                <a:cs typeface="Arial"/>
              </a:rPr>
              <a:t>Kiczales </a:t>
            </a:r>
            <a:r>
              <a:rPr sz="2600" spc="-20" dirty="0">
                <a:latin typeface="Arial"/>
                <a:cs typeface="Arial"/>
              </a:rPr>
              <a:t>et</a:t>
            </a:r>
            <a:r>
              <a:rPr sz="2600" spc="-10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al</a:t>
            </a:r>
            <a:r>
              <a:rPr sz="2600" spc="-20" dirty="0" smtClean="0">
                <a:latin typeface="Arial"/>
                <a:cs typeface="Arial"/>
              </a:rPr>
              <a:t>.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06500" y="4064000"/>
            <a:ext cx="161290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20" dirty="0">
                <a:solidFill>
                  <a:srgbClr val="CC9900"/>
                </a:solidFill>
                <a:latin typeface="Wingdings"/>
                <a:cs typeface="Wingdings"/>
              </a:rPr>
              <a:t>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06500" y="4469129"/>
            <a:ext cx="161290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20" dirty="0">
                <a:solidFill>
                  <a:srgbClr val="CC9900"/>
                </a:solidFill>
                <a:latin typeface="Wingdings"/>
                <a:cs typeface="Wingdings"/>
              </a:rPr>
              <a:t>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06500" y="3542029"/>
            <a:ext cx="7352665" cy="191008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363220" indent="-350520">
              <a:lnSpc>
                <a:spcPct val="100000"/>
              </a:lnSpc>
              <a:spcBef>
                <a:spcPts val="650"/>
              </a:spcBef>
              <a:buClr>
                <a:srgbClr val="CC9900"/>
              </a:buClr>
              <a:buSzPct val="63636"/>
              <a:buFont typeface="Wingdings"/>
              <a:buChar char=""/>
              <a:tabLst>
                <a:tab pos="362585" algn="l"/>
                <a:tab pos="363220" algn="l"/>
              </a:tabLst>
            </a:pPr>
            <a:r>
              <a:rPr sz="2200" spc="-20" dirty="0">
                <a:latin typeface="Arial"/>
                <a:cs typeface="Arial"/>
              </a:rPr>
              <a:t>University </a:t>
            </a:r>
            <a:r>
              <a:rPr sz="2200" spc="-15" dirty="0">
                <a:latin typeface="Arial"/>
                <a:cs typeface="Arial"/>
              </a:rPr>
              <a:t>of British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Columbia</a:t>
            </a:r>
            <a:endParaRPr sz="2200" dirty="0">
              <a:latin typeface="Arial"/>
              <a:cs typeface="Arial"/>
            </a:endParaRPr>
          </a:p>
          <a:p>
            <a:pPr marL="362585">
              <a:lnSpc>
                <a:spcPct val="100000"/>
              </a:lnSpc>
              <a:spcBef>
                <a:spcPts val="550"/>
              </a:spcBef>
            </a:pPr>
            <a:r>
              <a:rPr sz="2200" spc="-25" dirty="0">
                <a:latin typeface="Arial"/>
                <a:cs typeface="Arial"/>
              </a:rPr>
              <a:t>Works </a:t>
            </a:r>
            <a:r>
              <a:rPr sz="2200" spc="-15" dirty="0">
                <a:latin typeface="Arial"/>
                <a:cs typeface="Arial"/>
              </a:rPr>
              <a:t>on </a:t>
            </a:r>
            <a:r>
              <a:rPr sz="2200" spc="-20" dirty="0">
                <a:latin typeface="Arial"/>
                <a:cs typeface="Arial"/>
              </a:rPr>
              <a:t>software modularity</a:t>
            </a:r>
            <a:r>
              <a:rPr sz="2200" spc="-90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research</a:t>
            </a:r>
            <a:endParaRPr sz="2200" dirty="0">
              <a:latin typeface="Arial"/>
              <a:cs typeface="Arial"/>
            </a:endParaRPr>
          </a:p>
          <a:p>
            <a:pPr marL="362585" marR="5080">
              <a:lnSpc>
                <a:spcPct val="100000"/>
              </a:lnSpc>
              <a:spcBef>
                <a:spcPts val="540"/>
              </a:spcBef>
            </a:pPr>
            <a:r>
              <a:rPr sz="2200" spc="-25" dirty="0">
                <a:latin typeface="Arial"/>
                <a:cs typeface="Arial"/>
              </a:rPr>
              <a:t>Leader </a:t>
            </a:r>
            <a:r>
              <a:rPr sz="2200" spc="-5" dirty="0">
                <a:latin typeface="Arial"/>
                <a:cs typeface="Arial"/>
              </a:rPr>
              <a:t>in </a:t>
            </a:r>
            <a:r>
              <a:rPr sz="2200" spc="-15" dirty="0">
                <a:latin typeface="Arial"/>
                <a:cs typeface="Arial"/>
              </a:rPr>
              <a:t>the </a:t>
            </a:r>
            <a:r>
              <a:rPr sz="2200" spc="-25" dirty="0">
                <a:latin typeface="Arial"/>
                <a:cs typeface="Arial"/>
              </a:rPr>
              <a:t>development </a:t>
            </a:r>
            <a:r>
              <a:rPr sz="2200" spc="-20" dirty="0">
                <a:latin typeface="Arial"/>
                <a:cs typeface="Arial"/>
              </a:rPr>
              <a:t>and </a:t>
            </a:r>
            <a:r>
              <a:rPr sz="2200" spc="-25" dirty="0">
                <a:latin typeface="Arial"/>
                <a:cs typeface="Arial"/>
              </a:rPr>
              <a:t>implementation </a:t>
            </a:r>
            <a:r>
              <a:rPr sz="2200" spc="-15" dirty="0">
                <a:latin typeface="Arial"/>
                <a:cs typeface="Arial"/>
              </a:rPr>
              <a:t>of </a:t>
            </a:r>
            <a:r>
              <a:rPr sz="2200" spc="-25" dirty="0">
                <a:latin typeface="Arial"/>
                <a:cs typeface="Arial"/>
              </a:rPr>
              <a:t>AOP </a:t>
            </a:r>
            <a:r>
              <a:rPr sz="2200" spc="-15" dirty="0">
                <a:latin typeface="Arial"/>
                <a:cs typeface="Arial"/>
              </a:rPr>
              <a:t>at  </a:t>
            </a:r>
            <a:r>
              <a:rPr sz="2200" spc="-20" dirty="0">
                <a:latin typeface="Arial"/>
                <a:cs typeface="Arial"/>
              </a:rPr>
              <a:t>Xerox Palo </a:t>
            </a:r>
            <a:r>
              <a:rPr sz="2200" spc="-15" dirty="0">
                <a:latin typeface="Arial"/>
                <a:cs typeface="Arial"/>
              </a:rPr>
              <a:t>Alto </a:t>
            </a:r>
            <a:r>
              <a:rPr sz="2200" spc="-20" dirty="0">
                <a:latin typeface="Arial"/>
                <a:cs typeface="Arial"/>
              </a:rPr>
              <a:t>Research Center </a:t>
            </a:r>
            <a:r>
              <a:rPr sz="2200" spc="-25" dirty="0">
                <a:latin typeface="Arial"/>
                <a:cs typeface="Arial"/>
              </a:rPr>
              <a:t>(PARC) </a:t>
            </a:r>
            <a:r>
              <a:rPr sz="2200" spc="-15" dirty="0">
                <a:latin typeface="Arial"/>
                <a:cs typeface="Arial"/>
              </a:rPr>
              <a:t>from </a:t>
            </a:r>
            <a:r>
              <a:rPr sz="2200" spc="-20" dirty="0">
                <a:latin typeface="Arial"/>
                <a:cs typeface="Arial"/>
              </a:rPr>
              <a:t>1984 </a:t>
            </a:r>
            <a:r>
              <a:rPr sz="2200" dirty="0">
                <a:latin typeface="Arial"/>
                <a:cs typeface="Arial"/>
              </a:rPr>
              <a:t>-  </a:t>
            </a:r>
            <a:r>
              <a:rPr sz="2200" spc="-20" dirty="0">
                <a:latin typeface="Arial"/>
                <a:cs typeface="Arial"/>
              </a:rPr>
              <a:t>1999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312420"/>
            <a:ext cx="50736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0" dirty="0"/>
              <a:t>Why </a:t>
            </a:r>
            <a:r>
              <a:rPr spc="-145" dirty="0"/>
              <a:t>AOP? </a:t>
            </a:r>
            <a:r>
              <a:rPr dirty="0"/>
              <a:t>–</a:t>
            </a:r>
            <a:r>
              <a:rPr spc="325" dirty="0"/>
              <a:t> </a:t>
            </a:r>
            <a:r>
              <a:rPr spc="15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6477000" y="1545589"/>
            <a:ext cx="1780540" cy="17856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7069" y="1177290"/>
            <a:ext cx="7695565" cy="4809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You are responsible for </a:t>
            </a:r>
            <a:r>
              <a:rPr sz="1800" spc="-10" dirty="0">
                <a:latin typeface="Arial"/>
                <a:cs typeface="Arial"/>
              </a:rPr>
              <a:t>maintaining </a:t>
            </a:r>
            <a:r>
              <a:rPr sz="1800" spc="-5" dirty="0">
                <a:latin typeface="Arial"/>
                <a:cs typeface="Arial"/>
              </a:rPr>
              <a:t>large software system that </a:t>
            </a:r>
            <a:r>
              <a:rPr sz="1800" spc="-10" dirty="0">
                <a:latin typeface="Arial"/>
                <a:cs typeface="Arial"/>
              </a:rPr>
              <a:t>managed  </a:t>
            </a:r>
            <a:r>
              <a:rPr sz="1800" spc="-5" dirty="0">
                <a:latin typeface="Arial"/>
                <a:cs typeface="Arial"/>
              </a:rPr>
              <a:t>payroll and </a:t>
            </a:r>
            <a:r>
              <a:rPr sz="1800" spc="-10" dirty="0">
                <a:latin typeface="Arial"/>
                <a:cs typeface="Arial"/>
              </a:rPr>
              <a:t>personnel </a:t>
            </a:r>
            <a:r>
              <a:rPr sz="1800" spc="-5" dirty="0">
                <a:latin typeface="Arial"/>
                <a:cs typeface="Arial"/>
              </a:rPr>
              <a:t>functions </a:t>
            </a:r>
            <a:r>
              <a:rPr sz="1800" spc="-1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your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organization.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spc="-5" dirty="0">
                <a:latin typeface="Arial"/>
                <a:cs typeface="Arial"/>
              </a:rPr>
              <a:t>What </a:t>
            </a:r>
            <a:r>
              <a:rPr sz="1800" dirty="0">
                <a:latin typeface="Arial"/>
                <a:cs typeface="Arial"/>
              </a:rPr>
              <a:t>if </a:t>
            </a:r>
            <a:r>
              <a:rPr sz="1800" spc="-10" dirty="0">
                <a:latin typeface="Arial"/>
                <a:cs typeface="Arial"/>
              </a:rPr>
              <a:t>management </a:t>
            </a:r>
            <a:r>
              <a:rPr sz="1800" spc="-5" dirty="0">
                <a:latin typeface="Arial"/>
                <a:cs typeface="Arial"/>
              </a:rPr>
              <a:t>issued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new requirement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?</a:t>
            </a:r>
          </a:p>
          <a:p>
            <a:pPr marL="12700" marR="2564130">
              <a:lnSpc>
                <a:spcPct val="123600"/>
              </a:lnSpc>
              <a:spcBef>
                <a:spcPts val="62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“create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log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of all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changes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to an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employee’s data”  </a:t>
            </a:r>
            <a:r>
              <a:rPr sz="1800" spc="-5" dirty="0">
                <a:latin typeface="Arial"/>
                <a:cs typeface="Arial"/>
              </a:rPr>
              <a:t>This would </a:t>
            </a:r>
            <a:r>
              <a:rPr sz="1800" spc="-10" dirty="0">
                <a:latin typeface="Arial"/>
                <a:cs typeface="Arial"/>
              </a:rPr>
              <a:t>include changes </a:t>
            </a:r>
            <a:r>
              <a:rPr sz="1800" spc="-5" dirty="0">
                <a:latin typeface="Arial"/>
                <a:cs typeface="Arial"/>
              </a:rPr>
              <a:t>in </a:t>
            </a:r>
            <a:r>
              <a:rPr sz="1800" dirty="0">
                <a:latin typeface="Arial"/>
                <a:cs typeface="Arial"/>
              </a:rPr>
              <a:t>–</a:t>
            </a:r>
          </a:p>
          <a:p>
            <a:pPr marL="355600" indent="-342900">
              <a:lnSpc>
                <a:spcPct val="100000"/>
              </a:lnSpc>
              <a:spcBef>
                <a:spcPts val="112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Payroll</a:t>
            </a:r>
            <a:endParaRPr sz="1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2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10" dirty="0">
                <a:latin typeface="Arial"/>
                <a:cs typeface="Arial"/>
              </a:rPr>
              <a:t>Number of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deductions</a:t>
            </a:r>
            <a:endParaRPr sz="1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3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Raises</a:t>
            </a:r>
            <a:endParaRPr sz="1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2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10" dirty="0">
                <a:latin typeface="Arial"/>
                <a:cs typeface="Arial"/>
              </a:rPr>
              <a:t>Employee’s personal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data</a:t>
            </a:r>
            <a:endParaRPr sz="1800" dirty="0">
              <a:latin typeface="Arial"/>
              <a:cs typeface="Arial"/>
            </a:endParaRPr>
          </a:p>
          <a:p>
            <a:pPr marL="355600" marR="4186554" indent="-342900">
              <a:lnSpc>
                <a:spcPct val="100000"/>
              </a:lnSpc>
              <a:spcBef>
                <a:spcPts val="112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10" dirty="0">
                <a:latin typeface="Arial"/>
                <a:cs typeface="Arial"/>
              </a:rPr>
              <a:t>100s </a:t>
            </a:r>
            <a:r>
              <a:rPr sz="1800" spc="-5" dirty="0">
                <a:latin typeface="Arial"/>
                <a:cs typeface="Arial"/>
              </a:rPr>
              <a:t>of many </a:t>
            </a:r>
            <a:r>
              <a:rPr sz="1800" spc="-10" dirty="0">
                <a:latin typeface="Arial"/>
                <a:cs typeface="Arial"/>
              </a:rPr>
              <a:t>other </a:t>
            </a:r>
            <a:r>
              <a:rPr sz="1800" spc="-5" dirty="0">
                <a:latin typeface="Arial"/>
                <a:cs typeface="Arial"/>
              </a:rPr>
              <a:t>information  associated with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employee</a:t>
            </a:r>
            <a:endParaRPr sz="1800" dirty="0">
              <a:latin typeface="Arial"/>
              <a:cs typeface="Arial"/>
            </a:endParaRPr>
          </a:p>
          <a:p>
            <a:pPr marL="191770">
              <a:lnSpc>
                <a:spcPct val="100000"/>
              </a:lnSpc>
              <a:spcBef>
                <a:spcPts val="1220"/>
              </a:spcBef>
            </a:pPr>
            <a:r>
              <a:rPr sz="3600" b="1" spc="-40" dirty="0">
                <a:latin typeface="Arial"/>
                <a:cs typeface="Arial"/>
              </a:rPr>
              <a:t>What </a:t>
            </a:r>
            <a:r>
              <a:rPr sz="3600" b="1" spc="-35" dirty="0">
                <a:latin typeface="Arial"/>
                <a:cs typeface="Arial"/>
              </a:rPr>
              <a:t>would </a:t>
            </a:r>
            <a:r>
              <a:rPr sz="3600" b="1" spc="-25" dirty="0">
                <a:latin typeface="Arial"/>
                <a:cs typeface="Arial"/>
              </a:rPr>
              <a:t>you</a:t>
            </a:r>
            <a:r>
              <a:rPr sz="3600" b="1" spc="-85" dirty="0">
                <a:latin typeface="Arial"/>
                <a:cs typeface="Arial"/>
              </a:rPr>
              <a:t> </a:t>
            </a:r>
            <a:r>
              <a:rPr sz="3600" b="1" spc="-30" dirty="0">
                <a:latin typeface="Arial"/>
                <a:cs typeface="Arial"/>
              </a:rPr>
              <a:t>do?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72200" y="3429000"/>
            <a:ext cx="2667000" cy="1930400"/>
          </a:xfrm>
          <a:custGeom>
            <a:avLst/>
            <a:gdLst/>
            <a:ahLst/>
            <a:cxnLst/>
            <a:rect l="l" t="t" r="r" b="b"/>
            <a:pathLst>
              <a:path w="2667000" h="1930400">
                <a:moveTo>
                  <a:pt x="2216673" y="1802130"/>
                </a:moveTo>
                <a:lnTo>
                  <a:pt x="1353820" y="1802130"/>
                </a:lnTo>
                <a:lnTo>
                  <a:pt x="1408429" y="1803400"/>
                </a:lnTo>
                <a:lnTo>
                  <a:pt x="1461770" y="1805939"/>
                </a:lnTo>
                <a:lnTo>
                  <a:pt x="1513840" y="1809750"/>
                </a:lnTo>
                <a:lnTo>
                  <a:pt x="1616709" y="1819910"/>
                </a:lnTo>
                <a:lnTo>
                  <a:pt x="1667509" y="1826260"/>
                </a:lnTo>
                <a:lnTo>
                  <a:pt x="1717040" y="1833880"/>
                </a:lnTo>
                <a:lnTo>
                  <a:pt x="1765300" y="1842770"/>
                </a:lnTo>
                <a:lnTo>
                  <a:pt x="1814829" y="1852930"/>
                </a:lnTo>
                <a:lnTo>
                  <a:pt x="1860550" y="1864360"/>
                </a:lnTo>
                <a:lnTo>
                  <a:pt x="1907540" y="1874520"/>
                </a:lnTo>
                <a:lnTo>
                  <a:pt x="1951990" y="1888489"/>
                </a:lnTo>
                <a:lnTo>
                  <a:pt x="1997709" y="1901189"/>
                </a:lnTo>
                <a:lnTo>
                  <a:pt x="2040890" y="1916430"/>
                </a:lnTo>
                <a:lnTo>
                  <a:pt x="2084070" y="1930400"/>
                </a:lnTo>
                <a:lnTo>
                  <a:pt x="2216673" y="1802130"/>
                </a:lnTo>
                <a:close/>
              </a:path>
              <a:path w="2667000" h="1930400">
                <a:moveTo>
                  <a:pt x="1273809" y="0"/>
                </a:moveTo>
                <a:lnTo>
                  <a:pt x="0" y="1436370"/>
                </a:lnTo>
                <a:lnTo>
                  <a:pt x="474979" y="1920239"/>
                </a:lnTo>
                <a:lnTo>
                  <a:pt x="525779" y="1906270"/>
                </a:lnTo>
                <a:lnTo>
                  <a:pt x="626109" y="1880870"/>
                </a:lnTo>
                <a:lnTo>
                  <a:pt x="676909" y="1870710"/>
                </a:lnTo>
                <a:lnTo>
                  <a:pt x="728979" y="1859280"/>
                </a:lnTo>
                <a:lnTo>
                  <a:pt x="883920" y="1832610"/>
                </a:lnTo>
                <a:lnTo>
                  <a:pt x="986790" y="1819910"/>
                </a:lnTo>
                <a:lnTo>
                  <a:pt x="1090929" y="1809750"/>
                </a:lnTo>
                <a:lnTo>
                  <a:pt x="1144270" y="1805939"/>
                </a:lnTo>
                <a:lnTo>
                  <a:pt x="1195070" y="1803400"/>
                </a:lnTo>
                <a:lnTo>
                  <a:pt x="1247140" y="1802130"/>
                </a:lnTo>
                <a:lnTo>
                  <a:pt x="2216673" y="1802130"/>
                </a:lnTo>
                <a:lnTo>
                  <a:pt x="2667000" y="1366520"/>
                </a:lnTo>
                <a:lnTo>
                  <a:pt x="1273809" y="0"/>
                </a:lnTo>
                <a:close/>
              </a:path>
            </a:pathLst>
          </a:custGeom>
          <a:solidFill>
            <a:srgbClr val="E1E1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09029" y="3831590"/>
            <a:ext cx="2437129" cy="22491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312420"/>
            <a:ext cx="70275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Aspect-Oriented</a:t>
            </a:r>
            <a:r>
              <a:rPr spc="-85" dirty="0"/>
              <a:t> </a:t>
            </a:r>
            <a:r>
              <a:rPr spc="-40" dirty="0"/>
              <a:t>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9" y="1329690"/>
            <a:ext cx="8044180" cy="1490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996600"/>
                </a:solidFill>
                <a:latin typeface="Arial"/>
                <a:cs typeface="Arial"/>
              </a:rPr>
              <a:t>Computer systems are better programmed by  separately specifying the various</a:t>
            </a:r>
            <a:r>
              <a:rPr sz="3000" spc="10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996600"/>
                </a:solidFill>
                <a:latin typeface="Arial"/>
                <a:cs typeface="Arial"/>
              </a:rPr>
              <a:t>“concerns”</a:t>
            </a:r>
            <a:endParaRPr sz="3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40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996600"/>
                </a:solidFill>
                <a:latin typeface="Arial"/>
                <a:cs typeface="Arial"/>
              </a:rPr>
              <a:t>Concerns </a:t>
            </a:r>
            <a:r>
              <a:rPr sz="3000" dirty="0">
                <a:solidFill>
                  <a:srgbClr val="996600"/>
                </a:solidFill>
                <a:latin typeface="Arial"/>
                <a:cs typeface="Arial"/>
              </a:rPr>
              <a:t>: </a:t>
            </a:r>
            <a:r>
              <a:rPr sz="3000" spc="-5" dirty="0">
                <a:solidFill>
                  <a:srgbClr val="996600"/>
                </a:solidFill>
                <a:latin typeface="Arial"/>
                <a:cs typeface="Arial"/>
              </a:rPr>
              <a:t>properties </a:t>
            </a:r>
            <a:r>
              <a:rPr sz="3000" dirty="0">
                <a:solidFill>
                  <a:srgbClr val="996600"/>
                </a:solidFill>
                <a:latin typeface="Arial"/>
                <a:cs typeface="Arial"/>
              </a:rPr>
              <a:t>or </a:t>
            </a:r>
            <a:r>
              <a:rPr sz="3000" spc="-5" dirty="0">
                <a:solidFill>
                  <a:srgbClr val="996600"/>
                </a:solidFill>
                <a:latin typeface="Arial"/>
                <a:cs typeface="Arial"/>
              </a:rPr>
              <a:t>areas </a:t>
            </a:r>
            <a:r>
              <a:rPr sz="3000" dirty="0">
                <a:solidFill>
                  <a:srgbClr val="996600"/>
                </a:solidFill>
                <a:latin typeface="Arial"/>
                <a:cs typeface="Arial"/>
              </a:rPr>
              <a:t>of</a:t>
            </a:r>
            <a:r>
              <a:rPr sz="3000" spc="-55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996600"/>
                </a:solidFill>
                <a:latin typeface="Arial"/>
                <a:cs typeface="Arial"/>
              </a:rPr>
              <a:t>interests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3423920"/>
            <a:ext cx="202565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5" dirty="0">
                <a:solidFill>
                  <a:srgbClr val="3A802E"/>
                </a:solidFill>
                <a:latin typeface="Wingdings"/>
                <a:cs typeface="Wingdings"/>
              </a:rPr>
              <a:t></a:t>
            </a:r>
            <a:endParaRPr sz="155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39" y="3901440"/>
            <a:ext cx="202565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5" dirty="0">
                <a:solidFill>
                  <a:srgbClr val="3A802E"/>
                </a:solidFill>
                <a:latin typeface="Wingdings"/>
                <a:cs typeface="Wingdings"/>
              </a:rPr>
              <a:t></a:t>
            </a:r>
            <a:endParaRPr sz="155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39" y="4380229"/>
            <a:ext cx="202565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5" dirty="0">
                <a:solidFill>
                  <a:srgbClr val="3A802E"/>
                </a:solidFill>
                <a:latin typeface="Wingdings"/>
                <a:cs typeface="Wingdings"/>
              </a:rPr>
              <a:t></a:t>
            </a:r>
            <a:endParaRPr sz="155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8839" y="2795270"/>
            <a:ext cx="6975475" cy="233553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  <a:tabLst>
                <a:tab pos="337185" algn="l"/>
              </a:tabLst>
            </a:pPr>
            <a:r>
              <a:rPr sz="2325" spc="7" baseline="17921" dirty="0">
                <a:solidFill>
                  <a:srgbClr val="3A802E"/>
                </a:solidFill>
                <a:latin typeface="Wingdings"/>
                <a:cs typeface="Wingdings"/>
              </a:rPr>
              <a:t></a:t>
            </a:r>
            <a:r>
              <a:rPr sz="2325" spc="7" baseline="17921" dirty="0">
                <a:solidFill>
                  <a:srgbClr val="3A802E"/>
                </a:solidFill>
                <a:latin typeface="Times New Roman"/>
                <a:cs typeface="Times New Roman"/>
              </a:rPr>
              <a:t>	</a:t>
            </a:r>
            <a:r>
              <a:rPr sz="2600" b="1" spc="-25" dirty="0">
                <a:latin typeface="Arial"/>
                <a:cs typeface="Arial"/>
              </a:rPr>
              <a:t>High-level </a:t>
            </a:r>
            <a:r>
              <a:rPr sz="2600" dirty="0">
                <a:latin typeface="Arial"/>
                <a:cs typeface="Arial"/>
              </a:rPr>
              <a:t>– </a:t>
            </a:r>
            <a:r>
              <a:rPr sz="2600" spc="-25" dirty="0">
                <a:latin typeface="Arial"/>
                <a:cs typeface="Arial"/>
              </a:rPr>
              <a:t>security,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QoS</a:t>
            </a:r>
            <a:endParaRPr sz="2600" dirty="0">
              <a:latin typeface="Arial"/>
              <a:cs typeface="Arial"/>
            </a:endParaRPr>
          </a:p>
          <a:p>
            <a:pPr marL="337185">
              <a:lnSpc>
                <a:spcPct val="100000"/>
              </a:lnSpc>
              <a:spcBef>
                <a:spcPts val="650"/>
              </a:spcBef>
            </a:pPr>
            <a:r>
              <a:rPr sz="2600" b="1" spc="-30" dirty="0">
                <a:latin typeface="Arial"/>
                <a:cs typeface="Arial"/>
              </a:rPr>
              <a:t>Low-level </a:t>
            </a:r>
            <a:r>
              <a:rPr sz="2600" dirty="0">
                <a:latin typeface="Arial"/>
                <a:cs typeface="Arial"/>
              </a:rPr>
              <a:t>– </a:t>
            </a:r>
            <a:r>
              <a:rPr sz="2600" spc="-30" dirty="0">
                <a:latin typeface="Arial"/>
                <a:cs typeface="Arial"/>
              </a:rPr>
              <a:t>caching,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buffering</a:t>
            </a:r>
            <a:endParaRPr sz="2600" dirty="0">
              <a:latin typeface="Arial"/>
              <a:cs typeface="Arial"/>
            </a:endParaRPr>
          </a:p>
          <a:p>
            <a:pPr marL="337185">
              <a:lnSpc>
                <a:spcPct val="100000"/>
              </a:lnSpc>
              <a:spcBef>
                <a:spcPts val="640"/>
              </a:spcBef>
            </a:pPr>
            <a:r>
              <a:rPr sz="2600" b="1" spc="-30" dirty="0">
                <a:latin typeface="Arial"/>
                <a:cs typeface="Arial"/>
              </a:rPr>
              <a:t>Functional </a:t>
            </a:r>
            <a:r>
              <a:rPr sz="2600" dirty="0">
                <a:latin typeface="Arial"/>
                <a:cs typeface="Arial"/>
              </a:rPr>
              <a:t>– </a:t>
            </a:r>
            <a:r>
              <a:rPr sz="2600" spc="-25" dirty="0">
                <a:latin typeface="Arial"/>
                <a:cs typeface="Arial"/>
              </a:rPr>
              <a:t>features, </a:t>
            </a:r>
            <a:r>
              <a:rPr sz="2600" spc="-30" dirty="0">
                <a:latin typeface="Arial"/>
                <a:cs typeface="Arial"/>
              </a:rPr>
              <a:t>business</a:t>
            </a:r>
            <a:r>
              <a:rPr sz="2600" spc="-5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rules</a:t>
            </a:r>
            <a:endParaRPr sz="2600" dirty="0">
              <a:latin typeface="Arial"/>
              <a:cs typeface="Arial"/>
            </a:endParaRPr>
          </a:p>
          <a:p>
            <a:pPr marL="337185" marR="5080">
              <a:lnSpc>
                <a:spcPct val="100000"/>
              </a:lnSpc>
              <a:spcBef>
                <a:spcPts val="650"/>
              </a:spcBef>
            </a:pPr>
            <a:r>
              <a:rPr sz="2600" b="1" spc="-20" dirty="0">
                <a:latin typeface="Arial"/>
                <a:cs typeface="Arial"/>
              </a:rPr>
              <a:t>Non </a:t>
            </a:r>
            <a:r>
              <a:rPr sz="2600" b="1" spc="-30" dirty="0">
                <a:latin typeface="Arial"/>
                <a:cs typeface="Arial"/>
              </a:rPr>
              <a:t>Functional </a:t>
            </a:r>
            <a:r>
              <a:rPr sz="2600" spc="-25" dirty="0">
                <a:latin typeface="Arial"/>
                <a:cs typeface="Arial"/>
              </a:rPr>
              <a:t>(systemic) </a:t>
            </a:r>
            <a:r>
              <a:rPr sz="2600" dirty="0">
                <a:latin typeface="Arial"/>
                <a:cs typeface="Arial"/>
              </a:rPr>
              <a:t>– </a:t>
            </a:r>
            <a:r>
              <a:rPr sz="2600" spc="-30" dirty="0">
                <a:latin typeface="Arial"/>
                <a:cs typeface="Arial"/>
              </a:rPr>
              <a:t>synchronization,  </a:t>
            </a:r>
            <a:r>
              <a:rPr sz="2600" spc="-25" dirty="0">
                <a:latin typeface="Arial"/>
                <a:cs typeface="Arial"/>
              </a:rPr>
              <a:t>transaction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spc="-35" dirty="0">
                <a:latin typeface="Arial"/>
                <a:cs typeface="Arial"/>
              </a:rPr>
              <a:t>management.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312420"/>
            <a:ext cx="61461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16250" algn="l"/>
              </a:tabLst>
            </a:pPr>
            <a:r>
              <a:rPr spc="-30" dirty="0"/>
              <a:t>System</a:t>
            </a:r>
            <a:r>
              <a:rPr spc="10" dirty="0"/>
              <a:t> </a:t>
            </a:r>
            <a:r>
              <a:rPr spc="405" dirty="0"/>
              <a:t>=</a:t>
            </a:r>
            <a:r>
              <a:rPr spc="5" dirty="0"/>
              <a:t> </a:t>
            </a:r>
            <a:r>
              <a:rPr spc="40" dirty="0"/>
              <a:t>set	</a:t>
            </a:r>
            <a:r>
              <a:rPr spc="-30" dirty="0"/>
              <a:t>of</a:t>
            </a:r>
            <a:r>
              <a:rPr spc="-20" dirty="0"/>
              <a:t> </a:t>
            </a:r>
            <a:r>
              <a:rPr spc="-10" dirty="0"/>
              <a:t>“concerns”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9" y="1386840"/>
            <a:ext cx="186055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-10" dirty="0">
                <a:solidFill>
                  <a:srgbClr val="CC9900"/>
                </a:solidFill>
                <a:latin typeface="Wingdings"/>
                <a:cs typeface="Wingdings"/>
              </a:rPr>
              <a:t></a:t>
            </a:r>
            <a:endParaRPr sz="17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7569" y="1329690"/>
            <a:ext cx="669480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996600"/>
                </a:solidFill>
                <a:latin typeface="Arial"/>
                <a:cs typeface="Arial"/>
              </a:rPr>
              <a:t>A </a:t>
            </a:r>
            <a:r>
              <a:rPr sz="2600" spc="-25" dirty="0">
                <a:solidFill>
                  <a:srgbClr val="996600"/>
                </a:solidFill>
                <a:latin typeface="Arial"/>
                <a:cs typeface="Arial"/>
              </a:rPr>
              <a:t>typical system </a:t>
            </a:r>
            <a:r>
              <a:rPr sz="2600" spc="-30" dirty="0">
                <a:solidFill>
                  <a:srgbClr val="996600"/>
                </a:solidFill>
                <a:latin typeface="Arial"/>
                <a:cs typeface="Arial"/>
              </a:rPr>
              <a:t>may </a:t>
            </a:r>
            <a:r>
              <a:rPr sz="2600" spc="-25" dirty="0">
                <a:solidFill>
                  <a:srgbClr val="996600"/>
                </a:solidFill>
                <a:latin typeface="Arial"/>
                <a:cs typeface="Arial"/>
              </a:rPr>
              <a:t>consist </a:t>
            </a:r>
            <a:r>
              <a:rPr sz="2600" spc="-20" dirty="0">
                <a:solidFill>
                  <a:srgbClr val="996600"/>
                </a:solidFill>
                <a:latin typeface="Arial"/>
                <a:cs typeface="Arial"/>
              </a:rPr>
              <a:t>of </a:t>
            </a:r>
            <a:r>
              <a:rPr sz="2600" spc="-30" dirty="0">
                <a:solidFill>
                  <a:srgbClr val="996600"/>
                </a:solidFill>
                <a:latin typeface="Arial"/>
                <a:cs typeface="Arial"/>
              </a:rPr>
              <a:t>several </a:t>
            </a:r>
            <a:r>
              <a:rPr sz="2600" spc="-20" dirty="0">
                <a:solidFill>
                  <a:srgbClr val="996600"/>
                </a:solidFill>
                <a:latin typeface="Arial"/>
                <a:cs typeface="Arial"/>
              </a:rPr>
              <a:t>kind</a:t>
            </a:r>
            <a:r>
              <a:rPr sz="2600" spc="-170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srgbClr val="996600"/>
                </a:solidFill>
                <a:latin typeface="Arial"/>
                <a:cs typeface="Arial"/>
              </a:rPr>
              <a:t>of  </a:t>
            </a:r>
            <a:r>
              <a:rPr sz="2600" spc="-30" dirty="0">
                <a:solidFill>
                  <a:srgbClr val="996600"/>
                </a:solidFill>
                <a:latin typeface="Arial"/>
                <a:cs typeface="Arial"/>
              </a:rPr>
              <a:t>concerns </a:t>
            </a:r>
            <a:r>
              <a:rPr sz="2600" spc="-25" dirty="0">
                <a:solidFill>
                  <a:srgbClr val="996600"/>
                </a:solidFill>
                <a:latin typeface="Arial"/>
                <a:cs typeface="Arial"/>
              </a:rPr>
              <a:t>including</a:t>
            </a:r>
            <a:r>
              <a:rPr sz="2600" spc="-60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996600"/>
                </a:solidFill>
                <a:latin typeface="Arial"/>
                <a:cs typeface="Arial"/>
              </a:rPr>
              <a:t>–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39" y="2653030"/>
            <a:ext cx="17526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5" dirty="0">
                <a:solidFill>
                  <a:srgbClr val="3A802E"/>
                </a:solidFill>
                <a:latin typeface="Wingdings"/>
                <a:cs typeface="Wingdings"/>
              </a:rPr>
              <a:t></a:t>
            </a:r>
            <a:endParaRPr sz="13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39" y="3058160"/>
            <a:ext cx="17526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5" dirty="0">
                <a:solidFill>
                  <a:srgbClr val="3A802E"/>
                </a:solidFill>
                <a:latin typeface="Wingdings"/>
                <a:cs typeface="Wingdings"/>
              </a:rPr>
              <a:t></a:t>
            </a:r>
            <a:endParaRPr sz="13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8839" y="3463289"/>
            <a:ext cx="17526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5" dirty="0">
                <a:solidFill>
                  <a:srgbClr val="3A802E"/>
                </a:solidFill>
                <a:latin typeface="Wingdings"/>
                <a:cs typeface="Wingdings"/>
              </a:rPr>
              <a:t></a:t>
            </a:r>
            <a:endParaRPr sz="13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8839" y="3868420"/>
            <a:ext cx="17526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5" dirty="0">
                <a:solidFill>
                  <a:srgbClr val="3A802E"/>
                </a:solidFill>
                <a:latin typeface="Wingdings"/>
                <a:cs typeface="Wingdings"/>
              </a:rPr>
              <a:t></a:t>
            </a:r>
            <a:endParaRPr sz="13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8839" y="4273550"/>
            <a:ext cx="17526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5" dirty="0">
                <a:solidFill>
                  <a:srgbClr val="3A802E"/>
                </a:solidFill>
                <a:latin typeface="Wingdings"/>
                <a:cs typeface="Wingdings"/>
              </a:rPr>
              <a:t></a:t>
            </a:r>
            <a:endParaRPr sz="13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8839" y="4678679"/>
            <a:ext cx="17526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5" dirty="0">
                <a:solidFill>
                  <a:srgbClr val="3A802E"/>
                </a:solidFill>
                <a:latin typeface="Wingdings"/>
                <a:cs typeface="Wingdings"/>
              </a:rPr>
              <a:t></a:t>
            </a:r>
            <a:endParaRPr sz="1300">
              <a:latin typeface="Wingdings"/>
              <a:cs typeface="Wingding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8839" y="5083809"/>
            <a:ext cx="17526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5" dirty="0">
                <a:solidFill>
                  <a:srgbClr val="3A802E"/>
                </a:solidFill>
                <a:latin typeface="Wingdings"/>
                <a:cs typeface="Wingdings"/>
              </a:rPr>
              <a:t></a:t>
            </a:r>
            <a:endParaRPr sz="1300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8839" y="2122170"/>
            <a:ext cx="3264535" cy="3265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7185" marR="858519" indent="-325120">
              <a:lnSpc>
                <a:spcPct val="120600"/>
              </a:lnSpc>
              <a:spcBef>
                <a:spcPts val="105"/>
              </a:spcBef>
              <a:tabLst>
                <a:tab pos="337185" algn="l"/>
              </a:tabLst>
            </a:pPr>
            <a:r>
              <a:rPr sz="1950" spc="22" baseline="19230" dirty="0">
                <a:solidFill>
                  <a:srgbClr val="3A802E"/>
                </a:solidFill>
                <a:latin typeface="Wingdings"/>
                <a:cs typeface="Wingdings"/>
              </a:rPr>
              <a:t></a:t>
            </a:r>
            <a:r>
              <a:rPr sz="1950" spc="22" baseline="19230" dirty="0">
                <a:solidFill>
                  <a:srgbClr val="3A802E"/>
                </a:solidFill>
                <a:latin typeface="Times New Roman"/>
                <a:cs typeface="Times New Roman"/>
              </a:rPr>
              <a:t>	</a:t>
            </a:r>
            <a:r>
              <a:rPr sz="2200" spc="-20" dirty="0">
                <a:latin typeface="Arial"/>
                <a:cs typeface="Arial"/>
              </a:rPr>
              <a:t>Business </a:t>
            </a:r>
            <a:r>
              <a:rPr sz="2200" spc="-15" dirty="0">
                <a:latin typeface="Arial"/>
                <a:cs typeface="Arial"/>
              </a:rPr>
              <a:t>logic  </a:t>
            </a:r>
            <a:r>
              <a:rPr sz="2200" spc="-25" dirty="0">
                <a:latin typeface="Arial"/>
                <a:cs typeface="Arial"/>
              </a:rPr>
              <a:t>Performance  </a:t>
            </a:r>
            <a:r>
              <a:rPr sz="2200" spc="-20" dirty="0">
                <a:latin typeface="Arial"/>
                <a:cs typeface="Arial"/>
              </a:rPr>
              <a:t>Data</a:t>
            </a:r>
            <a:r>
              <a:rPr sz="2200" spc="-105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persistence</a:t>
            </a:r>
            <a:endParaRPr sz="2200" dirty="0">
              <a:latin typeface="Arial"/>
              <a:cs typeface="Arial"/>
            </a:endParaRPr>
          </a:p>
          <a:p>
            <a:pPr marL="337185" marR="5080">
              <a:lnSpc>
                <a:spcPct val="120800"/>
              </a:lnSpc>
            </a:pPr>
            <a:r>
              <a:rPr sz="2200" spc="-20" dirty="0">
                <a:latin typeface="Arial"/>
                <a:cs typeface="Arial"/>
              </a:rPr>
              <a:t>Logging and</a:t>
            </a:r>
            <a:r>
              <a:rPr sz="2200" spc="-100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Debugging  </a:t>
            </a:r>
            <a:r>
              <a:rPr sz="2200" spc="-20" dirty="0">
                <a:latin typeface="Arial"/>
                <a:cs typeface="Arial"/>
              </a:rPr>
              <a:t>Authentication</a:t>
            </a:r>
            <a:endParaRPr sz="2200" dirty="0">
              <a:latin typeface="Arial"/>
              <a:cs typeface="Arial"/>
            </a:endParaRPr>
          </a:p>
          <a:p>
            <a:pPr marL="337185">
              <a:lnSpc>
                <a:spcPct val="100000"/>
              </a:lnSpc>
              <a:spcBef>
                <a:spcPts val="550"/>
              </a:spcBef>
            </a:pPr>
            <a:r>
              <a:rPr sz="2200" spc="-20" dirty="0">
                <a:latin typeface="Arial"/>
                <a:cs typeface="Arial"/>
              </a:rPr>
              <a:t>Security</a:t>
            </a:r>
            <a:endParaRPr sz="2200" dirty="0">
              <a:latin typeface="Arial"/>
              <a:cs typeface="Arial"/>
            </a:endParaRPr>
          </a:p>
          <a:p>
            <a:pPr marL="337185" marR="356870">
              <a:lnSpc>
                <a:spcPct val="120800"/>
              </a:lnSpc>
            </a:pPr>
            <a:r>
              <a:rPr sz="2200" spc="-20" dirty="0">
                <a:latin typeface="Arial"/>
                <a:cs typeface="Arial"/>
              </a:rPr>
              <a:t>Multi-threaded</a:t>
            </a:r>
            <a:r>
              <a:rPr sz="2200" spc="-105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safety  Error-checking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8839" y="5431790"/>
            <a:ext cx="15087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0" dirty="0">
                <a:latin typeface="Arial"/>
                <a:cs typeface="Arial"/>
              </a:rPr>
              <a:t>and </a:t>
            </a:r>
            <a:r>
              <a:rPr sz="2200" spc="-10" dirty="0">
                <a:latin typeface="Arial"/>
                <a:cs typeface="Arial"/>
              </a:rPr>
              <a:t>so</a:t>
            </a:r>
            <a:r>
              <a:rPr sz="2200" spc="-125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on…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312420"/>
            <a:ext cx="54546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Concerning</a:t>
            </a:r>
            <a:r>
              <a:rPr spc="-30" dirty="0"/>
              <a:t> </a:t>
            </a:r>
            <a:r>
              <a:rPr spc="-40" dirty="0"/>
              <a:t>“Concerns”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9" y="1311909"/>
            <a:ext cx="154940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spc="5" dirty="0">
                <a:solidFill>
                  <a:srgbClr val="CC9900"/>
                </a:solidFill>
                <a:latin typeface="Wingdings"/>
                <a:cs typeface="Wingdings"/>
              </a:rPr>
              <a:t></a:t>
            </a:r>
            <a:endParaRPr sz="135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7569" y="1266190"/>
            <a:ext cx="401447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solidFill>
                  <a:srgbClr val="996600"/>
                </a:solidFill>
                <a:latin typeface="Arial"/>
                <a:cs typeface="Arial"/>
              </a:rPr>
              <a:t>Why they are difficult to</a:t>
            </a:r>
            <a:r>
              <a:rPr sz="2100" spc="15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996600"/>
                </a:solidFill>
                <a:latin typeface="Arial"/>
                <a:cs typeface="Arial"/>
              </a:rPr>
              <a:t>program?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39" y="1640840"/>
            <a:ext cx="1612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A802E"/>
                </a:solidFill>
                <a:latin typeface="Wingdings"/>
                <a:cs typeface="Wingdings"/>
              </a:rPr>
              <a:t>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39" y="2190750"/>
            <a:ext cx="1612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A802E"/>
                </a:solidFill>
                <a:latin typeface="Wingdings"/>
                <a:cs typeface="Wingdings"/>
              </a:rPr>
              <a:t>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03960" y="1587500"/>
            <a:ext cx="6807834" cy="88138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 marR="5080">
              <a:lnSpc>
                <a:spcPts val="1920"/>
              </a:lnSpc>
              <a:spcBef>
                <a:spcPts val="560"/>
              </a:spcBef>
            </a:pPr>
            <a:r>
              <a:rPr sz="2000" dirty="0">
                <a:latin typeface="Arial"/>
                <a:cs typeface="Arial"/>
              </a:rPr>
              <a:t>Some concerns are neatly localized within specific structural  piece,</a:t>
            </a: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000" dirty="0">
                <a:latin typeface="Arial"/>
                <a:cs typeface="Arial"/>
              </a:rPr>
              <a:t>Others </a:t>
            </a:r>
            <a:r>
              <a:rPr sz="2000" spc="-5" dirty="0">
                <a:latin typeface="Arial"/>
                <a:cs typeface="Arial"/>
              </a:rPr>
              <a:t>tend to </a:t>
            </a:r>
            <a:r>
              <a:rPr sz="2000" dirty="0">
                <a:latin typeface="Arial"/>
                <a:cs typeface="Arial"/>
              </a:rPr>
              <a:t>scatter and </a:t>
            </a:r>
            <a:r>
              <a:rPr sz="2000" spc="5" dirty="0">
                <a:latin typeface="Arial"/>
                <a:cs typeface="Arial"/>
              </a:rPr>
              <a:t>cross </a:t>
            </a:r>
            <a:r>
              <a:rPr sz="2000" spc="-5" dirty="0">
                <a:latin typeface="Arial"/>
                <a:cs typeface="Arial"/>
              </a:rPr>
              <a:t>multiple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elements.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06500" y="2484119"/>
            <a:ext cx="13652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10" dirty="0">
                <a:solidFill>
                  <a:srgbClr val="CC9900"/>
                </a:solidFill>
                <a:latin typeface="Wingdings"/>
                <a:cs typeface="Wingdings"/>
              </a:rPr>
              <a:t></a:t>
            </a:r>
            <a:endParaRPr sz="115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57019" y="2444750"/>
            <a:ext cx="2915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aka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“Crosscutting</a:t>
            </a:r>
            <a:r>
              <a:rPr sz="1800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Concerns”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4669" y="2768600"/>
            <a:ext cx="154940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spc="5" dirty="0">
                <a:solidFill>
                  <a:srgbClr val="CC9900"/>
                </a:solidFill>
                <a:latin typeface="Wingdings"/>
                <a:cs typeface="Wingdings"/>
              </a:rPr>
              <a:t></a:t>
            </a:r>
            <a:endParaRPr sz="1350">
              <a:latin typeface="Wingdings"/>
              <a:cs typeface="Wingding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7569" y="2722879"/>
            <a:ext cx="115062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solidFill>
                  <a:srgbClr val="996600"/>
                </a:solidFill>
                <a:latin typeface="Arial"/>
                <a:cs typeface="Arial"/>
              </a:rPr>
              <a:t>P</a:t>
            </a:r>
            <a:r>
              <a:rPr sz="2100" dirty="0">
                <a:solidFill>
                  <a:srgbClr val="996600"/>
                </a:solidFill>
                <a:latin typeface="Arial"/>
                <a:cs typeface="Arial"/>
              </a:rPr>
              <a:t>r</a:t>
            </a:r>
            <a:r>
              <a:rPr sz="2100" spc="-10" dirty="0">
                <a:solidFill>
                  <a:srgbClr val="996600"/>
                </a:solidFill>
                <a:latin typeface="Arial"/>
                <a:cs typeface="Arial"/>
              </a:rPr>
              <a:t>ob</a:t>
            </a:r>
            <a:r>
              <a:rPr sz="2100" dirty="0">
                <a:solidFill>
                  <a:srgbClr val="996600"/>
                </a:solidFill>
                <a:latin typeface="Arial"/>
                <a:cs typeface="Arial"/>
              </a:rPr>
              <a:t>lems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8839" y="3087370"/>
            <a:ext cx="161290" cy="515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A802E"/>
                </a:solidFill>
                <a:latin typeface="Wingdings"/>
                <a:cs typeface="Wingdings"/>
              </a:rPr>
              <a:t></a:t>
            </a:r>
            <a:endParaRPr sz="12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200" dirty="0">
                <a:solidFill>
                  <a:srgbClr val="3A802E"/>
                </a:solidFill>
                <a:latin typeface="Wingdings"/>
                <a:cs typeface="Wingdings"/>
              </a:rPr>
              <a:t>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03960" y="3035300"/>
            <a:ext cx="578739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Not every concern </a:t>
            </a:r>
            <a:r>
              <a:rPr sz="2000" spc="-5" dirty="0">
                <a:latin typeface="Arial"/>
                <a:cs typeface="Arial"/>
              </a:rPr>
              <a:t>fits into </a:t>
            </a:r>
            <a:r>
              <a:rPr sz="2000" dirty="0">
                <a:latin typeface="Arial"/>
                <a:cs typeface="Arial"/>
              </a:rPr>
              <a:t>a component: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1700" spc="-15" dirty="0">
                <a:solidFill>
                  <a:srgbClr val="FF0000"/>
                </a:solidFill>
                <a:latin typeface="Arial"/>
                <a:cs typeface="Arial"/>
              </a:rPr>
              <a:t>crosscutting</a:t>
            </a:r>
            <a:endParaRPr sz="17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dirty="0">
                <a:latin typeface="Arial"/>
                <a:cs typeface="Arial"/>
              </a:rPr>
              <a:t>Two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issues: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206500" y="3686809"/>
            <a:ext cx="13652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10" dirty="0">
                <a:solidFill>
                  <a:srgbClr val="CC9900"/>
                </a:solidFill>
                <a:latin typeface="Wingdings"/>
                <a:cs typeface="Wingdings"/>
              </a:rPr>
              <a:t></a:t>
            </a:r>
            <a:endParaRPr sz="1150">
              <a:latin typeface="Wingdings"/>
              <a:cs typeface="Wingding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57019" y="3648709"/>
            <a:ext cx="6770370" cy="518159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 marR="5080">
              <a:lnSpc>
                <a:spcPct val="79600"/>
              </a:lnSpc>
              <a:spcBef>
                <a:spcPts val="540"/>
              </a:spcBef>
            </a:pPr>
            <a:r>
              <a:rPr sz="1800" spc="-5" dirty="0">
                <a:latin typeface="Arial"/>
                <a:cs typeface="Arial"/>
              </a:rPr>
              <a:t>Implementation for </a:t>
            </a:r>
            <a:r>
              <a:rPr sz="1800" spc="-10" dirty="0">
                <a:latin typeface="Arial"/>
                <a:cs typeface="Arial"/>
              </a:rPr>
              <a:t>authentication, </a:t>
            </a:r>
            <a:r>
              <a:rPr sz="1800" spc="-5" dirty="0">
                <a:latin typeface="Arial"/>
                <a:cs typeface="Arial"/>
              </a:rPr>
              <a:t>contract checking </a:t>
            </a:r>
            <a:r>
              <a:rPr sz="1800" spc="-10" dirty="0">
                <a:latin typeface="Arial"/>
                <a:cs typeface="Arial"/>
              </a:rPr>
              <a:t>and logging </a:t>
            </a:r>
            <a:r>
              <a:rPr sz="1800" dirty="0">
                <a:latin typeface="Arial"/>
                <a:cs typeface="Arial"/>
              </a:rPr>
              <a:t>is  </a:t>
            </a:r>
            <a:r>
              <a:rPr sz="1800" spc="-10" dirty="0">
                <a:latin typeface="Arial"/>
                <a:cs typeface="Arial"/>
              </a:rPr>
              <a:t>not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localized.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58289" y="4171950"/>
            <a:ext cx="152400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15" dirty="0">
                <a:solidFill>
                  <a:srgbClr val="3A802E"/>
                </a:solidFill>
                <a:latin typeface="Wingdings"/>
                <a:cs typeface="Wingdings"/>
              </a:rPr>
              <a:t>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06500" y="4866639"/>
            <a:ext cx="13652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10" dirty="0">
                <a:solidFill>
                  <a:srgbClr val="CC9900"/>
                </a:solidFill>
                <a:latin typeface="Wingdings"/>
                <a:cs typeface="Wingdings"/>
              </a:rPr>
              <a:t></a:t>
            </a:r>
            <a:endParaRPr sz="1150">
              <a:latin typeface="Wingdings"/>
              <a:cs typeface="Wingding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57019" y="4144009"/>
            <a:ext cx="7038975" cy="1203960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330200" marR="894715">
              <a:lnSpc>
                <a:spcPct val="79700"/>
              </a:lnSpc>
              <a:spcBef>
                <a:spcPts val="489"/>
              </a:spcBef>
            </a:pPr>
            <a:r>
              <a:rPr sz="1600" spc="-10" dirty="0">
                <a:latin typeface="Arial"/>
                <a:cs typeface="Arial"/>
              </a:rPr>
              <a:t>Code </a:t>
            </a:r>
            <a:r>
              <a:rPr sz="1600" spc="-5" dirty="0">
                <a:latin typeface="Arial"/>
                <a:cs typeface="Arial"/>
              </a:rPr>
              <a:t>spans over many </a:t>
            </a:r>
            <a:r>
              <a:rPr sz="1600" dirty="0">
                <a:latin typeface="Arial"/>
                <a:cs typeface="Arial"/>
              </a:rPr>
              <a:t>methods </a:t>
            </a:r>
            <a:r>
              <a:rPr sz="1600" spc="-5" dirty="0">
                <a:latin typeface="Arial"/>
                <a:cs typeface="Arial"/>
              </a:rPr>
              <a:t>of potentially </a:t>
            </a:r>
            <a:r>
              <a:rPr sz="1600" dirty="0">
                <a:latin typeface="Arial"/>
                <a:cs typeface="Arial"/>
              </a:rPr>
              <a:t>many </a:t>
            </a:r>
            <a:r>
              <a:rPr sz="1600" spc="-5" dirty="0">
                <a:latin typeface="Arial"/>
                <a:cs typeface="Arial"/>
              </a:rPr>
              <a:t>classes and  packages.</a:t>
            </a:r>
            <a:endParaRPr sz="1600" dirty="0">
              <a:latin typeface="Arial"/>
              <a:cs typeface="Arial"/>
            </a:endParaRPr>
          </a:p>
          <a:p>
            <a:pPr marL="330835">
              <a:lnSpc>
                <a:spcPct val="100000"/>
              </a:lnSpc>
              <a:spcBef>
                <a:spcPts val="10"/>
              </a:spcBef>
            </a:pPr>
            <a:r>
              <a:rPr sz="1600" spc="-5" dirty="0">
                <a:latin typeface="Arial"/>
                <a:cs typeface="Arial"/>
              </a:rPr>
              <a:t>aka </a:t>
            </a:r>
            <a:r>
              <a:rPr sz="1600" spc="-10" dirty="0">
                <a:solidFill>
                  <a:srgbClr val="3A802E"/>
                </a:solidFill>
                <a:latin typeface="Arial"/>
                <a:cs typeface="Arial"/>
              </a:rPr>
              <a:t>Code</a:t>
            </a:r>
            <a:r>
              <a:rPr sz="1600" spc="10" dirty="0">
                <a:solidFill>
                  <a:srgbClr val="3A802E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A802E"/>
                </a:solidFill>
                <a:latin typeface="Arial"/>
                <a:cs typeface="Arial"/>
              </a:rPr>
              <a:t>Scattering</a:t>
            </a:r>
            <a:endParaRPr sz="1600" dirty="0">
              <a:latin typeface="Arial"/>
              <a:cs typeface="Arial"/>
            </a:endParaRPr>
          </a:p>
          <a:p>
            <a:pPr marL="12700" marR="5080">
              <a:lnSpc>
                <a:spcPts val="1730"/>
              </a:lnSpc>
              <a:spcBef>
                <a:spcPts val="425"/>
              </a:spcBef>
            </a:pPr>
            <a:r>
              <a:rPr sz="1800" spc="-5" dirty="0">
                <a:latin typeface="Arial"/>
                <a:cs typeface="Arial"/>
              </a:rPr>
              <a:t>Implementation </a:t>
            </a:r>
            <a:r>
              <a:rPr sz="1800" spc="-1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someOperation() </a:t>
            </a:r>
            <a:r>
              <a:rPr sz="1800" spc="-10" dirty="0">
                <a:latin typeface="Arial"/>
                <a:cs typeface="Arial"/>
              </a:rPr>
              <a:t>does </a:t>
            </a:r>
            <a:r>
              <a:rPr sz="1800" spc="-5" dirty="0">
                <a:latin typeface="Arial"/>
                <a:cs typeface="Arial"/>
              </a:rPr>
              <a:t>much more than performing  some core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functionality.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58289" y="5351779"/>
            <a:ext cx="152400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15" dirty="0">
                <a:solidFill>
                  <a:srgbClr val="3A802E"/>
                </a:solidFill>
                <a:latin typeface="Wingdings"/>
                <a:cs typeface="Wingdings"/>
              </a:rPr>
              <a:t>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74520" y="5323840"/>
            <a:ext cx="57346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It </a:t>
            </a:r>
            <a:r>
              <a:rPr sz="1600" dirty="0">
                <a:latin typeface="Arial"/>
                <a:cs typeface="Arial"/>
              </a:rPr>
              <a:t>contains code </a:t>
            </a:r>
            <a:r>
              <a:rPr sz="1600" spc="-5" dirty="0">
                <a:latin typeface="Arial"/>
                <a:cs typeface="Arial"/>
              </a:rPr>
              <a:t>for </a:t>
            </a:r>
            <a:r>
              <a:rPr sz="1600" dirty="0">
                <a:latin typeface="Arial"/>
                <a:cs typeface="Arial"/>
              </a:rPr>
              <a:t>more </a:t>
            </a:r>
            <a:r>
              <a:rPr sz="1600" spc="-10" dirty="0">
                <a:latin typeface="Arial"/>
                <a:cs typeface="Arial"/>
              </a:rPr>
              <a:t>than </a:t>
            </a:r>
            <a:r>
              <a:rPr sz="1600" spc="-5" dirty="0">
                <a:latin typeface="Arial"/>
                <a:cs typeface="Arial"/>
              </a:rPr>
              <a:t>one concerns. </a:t>
            </a:r>
            <a:r>
              <a:rPr sz="1600" dirty="0">
                <a:latin typeface="Arial"/>
                <a:cs typeface="Arial"/>
              </a:rPr>
              <a:t>aka </a:t>
            </a:r>
            <a:r>
              <a:rPr sz="1600" spc="-5" dirty="0">
                <a:solidFill>
                  <a:srgbClr val="3A802E"/>
                </a:solidFill>
                <a:latin typeface="Arial"/>
                <a:cs typeface="Arial"/>
              </a:rPr>
              <a:t>Code</a:t>
            </a:r>
            <a:r>
              <a:rPr sz="1600" spc="-35" dirty="0">
                <a:solidFill>
                  <a:srgbClr val="3A802E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A802E"/>
                </a:solidFill>
                <a:latin typeface="Arial"/>
                <a:cs typeface="Arial"/>
              </a:rPr>
              <a:t>tangling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966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</TotalTime>
  <Words>2919</Words>
  <Application>Microsoft Office PowerPoint</Application>
  <PresentationFormat>On-screen Show (4:3)</PresentationFormat>
  <Paragraphs>417</Paragraphs>
  <Slides>20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Background</vt:lpstr>
      <vt:lpstr>Background</vt:lpstr>
      <vt:lpstr>Background</vt:lpstr>
      <vt:lpstr>History</vt:lpstr>
      <vt:lpstr>Why AOP? – Example</vt:lpstr>
      <vt:lpstr>Aspect-Oriented Programming</vt:lpstr>
      <vt:lpstr>System = set of “concerns”</vt:lpstr>
      <vt:lpstr>Concerning “Concerns”</vt:lpstr>
      <vt:lpstr>Crosscutting Concerns</vt:lpstr>
      <vt:lpstr>Aspect-Oriented Programming</vt:lpstr>
      <vt:lpstr>Aspect-Oriented Programming</vt:lpstr>
      <vt:lpstr>AOSD Tools</vt:lpstr>
      <vt:lpstr>Recap of AOP</vt:lpstr>
      <vt:lpstr>What does all these mean?</vt:lpstr>
      <vt:lpstr>AOP – a prism analogy</vt:lpstr>
      <vt:lpstr>Early Aspects &amp; AOSD research</vt:lpstr>
      <vt:lpstr>Conclusion</vt:lpstr>
      <vt:lpstr>Latest AOSD conference (2005, March 22-26, Chicago, Illinois)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Windows User</cp:lastModifiedBy>
  <cp:revision>18</cp:revision>
  <dcterms:created xsi:type="dcterms:W3CDTF">2018-05-12T04:34:50Z</dcterms:created>
  <dcterms:modified xsi:type="dcterms:W3CDTF">2018-05-16T00:39:24Z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2007-07-19T00:00:00Z</vt:filetime>
  </property>
  <property fmtid="{D5CDD505-2E9C-101B-9397-08002B2CF9AE}" pid="3" name="Creator">
    <vt:lpwstr>Impress</vt:lpwstr>
  </property>
  <property fmtid="{D5CDD505-2E9C-101B-9397-08002B2CF9AE}" pid="4" name="LastSaved">
    <vt:filetime>2018-05-12T00:00:00Z</vt:filetime>
  </property>
</Properties>
</file>