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88" r:id="rId9"/>
    <p:sldId id="262" r:id="rId10"/>
    <p:sldId id="290" r:id="rId11"/>
    <p:sldId id="263" r:id="rId12"/>
    <p:sldId id="264" r:id="rId13"/>
    <p:sldId id="266" r:id="rId14"/>
    <p:sldId id="267" r:id="rId15"/>
    <p:sldId id="293" r:id="rId16"/>
    <p:sldId id="270" r:id="rId17"/>
    <p:sldId id="281" r:id="rId18"/>
    <p:sldId id="282" r:id="rId19"/>
    <p:sldId id="283" r:id="rId20"/>
    <p:sldId id="284" r:id="rId21"/>
    <p:sldId id="285" r:id="rId22"/>
    <p:sldId id="286" r:id="rId23"/>
    <p:sldId id="291" r:id="rId24"/>
    <p:sldId id="287" r:id="rId25"/>
    <p:sldId id="271" r:id="rId26"/>
    <p:sldId id="292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663300"/>
    <a:srgbClr val="CCFFFF"/>
    <a:srgbClr val="66FFFF"/>
    <a:srgbClr val="FCDCB9"/>
    <a:srgbClr val="CC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7" autoAdjust="0"/>
    <p:restoredTop sz="94660"/>
  </p:normalViewPr>
  <p:slideViewPr>
    <p:cSldViewPr>
      <p:cViewPr varScale="1">
        <p:scale>
          <a:sx n="71" d="100"/>
          <a:sy n="71" d="100"/>
        </p:scale>
        <p:origin x="15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3.xml"/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90" tIns="46845" rIns="93690" bIns="46845" numCol="1" anchor="t" anchorCtr="0" compatLnSpc="1">
            <a:prstTxWarp prst="textNoShape">
              <a:avLst/>
            </a:prstTxWarp>
          </a:bodyPr>
          <a:lstStyle>
            <a:lvl1pPr defTabSz="93662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90" tIns="46845" rIns="93690" bIns="46845" numCol="1" anchor="t" anchorCtr="0" compatLnSpc="1">
            <a:prstTxWarp prst="textNoShape">
              <a:avLst/>
            </a:prstTxWarp>
          </a:bodyPr>
          <a:lstStyle>
            <a:lvl1pPr algn="r" defTabSz="93662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90" tIns="46845" rIns="93690" bIns="46845" numCol="1" anchor="b" anchorCtr="0" compatLnSpc="1">
            <a:prstTxWarp prst="textNoShape">
              <a:avLst/>
            </a:prstTxWarp>
          </a:bodyPr>
          <a:lstStyle>
            <a:lvl1pPr defTabSz="93662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90" tIns="46845" rIns="93690" bIns="46845" numCol="1" anchor="b" anchorCtr="0" compatLnSpc="1">
            <a:prstTxWarp prst="textNoShape">
              <a:avLst/>
            </a:prstTxWarp>
          </a:bodyPr>
          <a:lstStyle>
            <a:lvl1pPr algn="r" defTabSz="936625">
              <a:defRPr sz="1300"/>
            </a:lvl1pPr>
          </a:lstStyle>
          <a:p>
            <a:pPr>
              <a:defRPr/>
            </a:pPr>
            <a:fld id="{E8EF9D6D-3098-4712-B44C-08CF278AA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7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400"/>
            </a:lvl1pPr>
          </a:lstStyle>
          <a:p>
            <a:pPr>
              <a:defRPr/>
            </a:pPr>
            <a:fld id="{2ED96B38-0549-4A82-8B5B-EA86CC3E2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9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6B6DC9-C85F-41BC-8DAE-24C850BE03E4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310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3FB8CD-11A7-4F91-9964-60362A4E1AAD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965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AD679-21DE-4635-A7CF-55790647CDE4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304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607230-378D-4174-8A97-5051D7ABF260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824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C1C340-7A7A-4E30-8C31-8DA2968A1EE4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063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AB7A4-BB73-4A64-92F5-787E16D26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48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40103-51E7-4331-AE7A-F84DE92D5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62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902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902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216B0-E4CC-4064-ABB8-73497867B2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1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6F691-451A-4829-B669-02D45453A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7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4CD0-241A-48B1-A63B-F7701E47DB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39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9BD9A-A97D-4EC7-B2D3-8FBB26E23D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01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F5BAC-9D2C-4684-9C39-85C039BED7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5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BFF9B-FD30-4D91-B2FC-D4E75E116F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33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F19BF-B2E9-4CD4-98A2-BFCF30760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30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0FA24-9580-497C-9105-3110ABA2C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44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8F5FE-F0B6-40DC-82AB-1D0AED16AC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29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aramond" pitchFamily="18" charset="0"/>
              </a:defRPr>
            </a:lvl1pPr>
          </a:lstStyle>
          <a:p>
            <a:pPr>
              <a:defRPr/>
            </a:pPr>
            <a:fld id="{59326C47-5F61-49FC-9AA9-4AB3AB573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3799" name="Freeform 7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B920D4-F37B-407E-97E9-07D17A3C1D05}" type="slidenum">
              <a:rPr lang="en-US" altLang="en-US" smtClean="0">
                <a:latin typeface="Garamond" pitchFamily="18" charset="0"/>
              </a:rPr>
              <a:pPr eaLnBrk="1" hangingPunct="1"/>
              <a:t>1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z="3000" dirty="0" smtClean="0">
                <a:solidFill>
                  <a:srgbClr val="FF0000"/>
                </a:solidFill>
              </a:rPr>
              <a:t>CHƯƠNG 4:</a:t>
            </a:r>
            <a:r>
              <a:rPr lang="en-US" sz="4600" dirty="0" smtClean="0"/>
              <a:t> </a:t>
            </a:r>
            <a:br>
              <a:rPr lang="en-US" sz="4600" dirty="0" smtClean="0"/>
            </a:br>
            <a:r>
              <a:rPr lang="en-US" sz="4600" dirty="0" smtClean="0"/>
              <a:t>LƯU ĐỒ DÒNG DỮ LIỆU (Data Flow Diagram – DFD)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1748EF-A4C9-4700-A6A4-A009C3E7C1A6}" type="slidenum">
              <a:rPr lang="en-US" altLang="en-US" smtClean="0">
                <a:latin typeface="Garamond" pitchFamily="18" charset="0"/>
              </a:rPr>
              <a:pPr eaLnBrk="1" hangingPunct="1"/>
              <a:t>10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Kết hợp các khái niệm trên 1 ô xử lý</a:t>
            </a:r>
          </a:p>
        </p:txBody>
      </p:sp>
      <p:sp>
        <p:nvSpPr>
          <p:cNvPr id="13316" name="AutoShape 1028"/>
          <p:cNvSpPr>
            <a:spLocks noChangeArrowheads="1"/>
          </p:cNvSpPr>
          <p:nvPr/>
        </p:nvSpPr>
        <p:spPr bwMode="auto">
          <a:xfrm>
            <a:off x="2865438" y="2573338"/>
            <a:ext cx="2938462" cy="11255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1029"/>
          <p:cNvSpPr>
            <a:spLocks noChangeShapeType="1"/>
          </p:cNvSpPr>
          <p:nvPr/>
        </p:nvSpPr>
        <p:spPr bwMode="auto">
          <a:xfrm>
            <a:off x="2865438" y="3073400"/>
            <a:ext cx="2938462" cy="1588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Rectangle 1030"/>
          <p:cNvSpPr>
            <a:spLocks noChangeArrowheads="1"/>
          </p:cNvSpPr>
          <p:nvPr/>
        </p:nvSpPr>
        <p:spPr bwMode="auto">
          <a:xfrm>
            <a:off x="1558925" y="1376363"/>
            <a:ext cx="1422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b="1">
                <a:solidFill>
                  <a:srgbClr val="663300"/>
                </a:solidFill>
                <a:latin typeface="Times New Roman" pitchFamily="18" charset="0"/>
              </a:rPr>
              <a:t>NGUỒN</a:t>
            </a:r>
          </a:p>
        </p:txBody>
      </p:sp>
      <p:sp>
        <p:nvSpPr>
          <p:cNvPr id="13319" name="Rectangle 1031"/>
          <p:cNvSpPr>
            <a:spLocks noChangeArrowheads="1"/>
          </p:cNvSpPr>
          <p:nvPr/>
        </p:nvSpPr>
        <p:spPr bwMode="auto">
          <a:xfrm>
            <a:off x="7010400" y="1447800"/>
            <a:ext cx="1423988" cy="458788"/>
          </a:xfrm>
          <a:prstGeom prst="rect">
            <a:avLst/>
          </a:prstGeom>
          <a:solidFill>
            <a:srgbClr val="FFFFFF"/>
          </a:solidFill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b="1">
                <a:solidFill>
                  <a:srgbClr val="663300"/>
                </a:solidFill>
                <a:latin typeface="VNI-Times" pitchFamily="2" charset="0"/>
              </a:rPr>
              <a:t>   </a:t>
            </a:r>
            <a:r>
              <a:rPr lang="en-US" sz="2200" b="1">
                <a:solidFill>
                  <a:srgbClr val="663300"/>
                </a:solidFill>
                <a:latin typeface="Times New Roman" pitchFamily="18" charset="0"/>
              </a:rPr>
              <a:t>ĐÍCH</a:t>
            </a:r>
          </a:p>
        </p:txBody>
      </p:sp>
      <p:sp>
        <p:nvSpPr>
          <p:cNvPr id="13320" name="Line 1032"/>
          <p:cNvSpPr>
            <a:spLocks noChangeShapeType="1"/>
          </p:cNvSpPr>
          <p:nvPr/>
        </p:nvSpPr>
        <p:spPr bwMode="auto">
          <a:xfrm>
            <a:off x="6477000" y="1752600"/>
            <a:ext cx="517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033"/>
          <p:cNvSpPr>
            <a:spLocks noChangeShapeType="1"/>
          </p:cNvSpPr>
          <p:nvPr/>
        </p:nvSpPr>
        <p:spPr bwMode="auto">
          <a:xfrm>
            <a:off x="2335213" y="1833563"/>
            <a:ext cx="0" cy="801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034"/>
          <p:cNvSpPr>
            <a:spLocks noChangeShapeType="1"/>
          </p:cNvSpPr>
          <p:nvPr/>
        </p:nvSpPr>
        <p:spPr bwMode="auto">
          <a:xfrm>
            <a:off x="2335213" y="2635250"/>
            <a:ext cx="484187" cy="107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035"/>
          <p:cNvSpPr>
            <a:spLocks noChangeShapeType="1"/>
          </p:cNvSpPr>
          <p:nvPr/>
        </p:nvSpPr>
        <p:spPr bwMode="auto">
          <a:xfrm>
            <a:off x="304800" y="3092450"/>
            <a:ext cx="2547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036"/>
          <p:cNvSpPr>
            <a:spLocks noChangeShapeType="1"/>
          </p:cNvSpPr>
          <p:nvPr/>
        </p:nvSpPr>
        <p:spPr bwMode="auto">
          <a:xfrm>
            <a:off x="304800" y="3511550"/>
            <a:ext cx="2547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037"/>
          <p:cNvSpPr>
            <a:spLocks noChangeShapeType="1"/>
          </p:cNvSpPr>
          <p:nvPr/>
        </p:nvSpPr>
        <p:spPr bwMode="auto">
          <a:xfrm flipV="1">
            <a:off x="5257800" y="1752600"/>
            <a:ext cx="12192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Rectangle 1038"/>
          <p:cNvSpPr>
            <a:spLocks noChangeArrowheads="1"/>
          </p:cNvSpPr>
          <p:nvPr/>
        </p:nvSpPr>
        <p:spPr bwMode="auto">
          <a:xfrm>
            <a:off x="2895600" y="2590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200" i="1">
                <a:latin typeface="Times New Roman" pitchFamily="18" charset="0"/>
              </a:rPr>
              <a:t>STT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quá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trình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xử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lý</a:t>
            </a:r>
          </a:p>
          <a:p>
            <a:pPr algn="ctr"/>
            <a:endParaRPr lang="en-US" sz="2200">
              <a:latin typeface="VNI-Times" pitchFamily="2" charset="0"/>
            </a:endParaRPr>
          </a:p>
        </p:txBody>
      </p:sp>
      <p:sp>
        <p:nvSpPr>
          <p:cNvPr id="13327" name="Rectangle 1039"/>
          <p:cNvSpPr>
            <a:spLocks noChangeArrowheads="1"/>
          </p:cNvSpPr>
          <p:nvPr/>
        </p:nvSpPr>
        <p:spPr bwMode="auto">
          <a:xfrm>
            <a:off x="2997200" y="3124200"/>
            <a:ext cx="2717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200" i="1">
                <a:latin typeface="Times New Roman" pitchFamily="18" charset="0"/>
              </a:rPr>
              <a:t>Tên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quá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trình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xử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lý</a:t>
            </a:r>
            <a:endParaRPr lang="en-US" sz="2200">
              <a:latin typeface="Times New Roman" pitchFamily="18" charset="0"/>
            </a:endParaRPr>
          </a:p>
        </p:txBody>
      </p:sp>
      <p:sp>
        <p:nvSpPr>
          <p:cNvPr id="13328" name="Line 1040"/>
          <p:cNvSpPr>
            <a:spLocks noChangeShapeType="1"/>
          </p:cNvSpPr>
          <p:nvPr/>
        </p:nvSpPr>
        <p:spPr bwMode="auto">
          <a:xfrm>
            <a:off x="5791200" y="2971800"/>
            <a:ext cx="2057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041"/>
          <p:cNvSpPr>
            <a:spLocks noChangeShapeType="1"/>
          </p:cNvSpPr>
          <p:nvPr/>
        </p:nvSpPr>
        <p:spPr bwMode="auto">
          <a:xfrm>
            <a:off x="5794375" y="3384550"/>
            <a:ext cx="2011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Text Box 1042"/>
          <p:cNvSpPr txBox="1">
            <a:spLocks noChangeArrowheads="1"/>
          </p:cNvSpPr>
          <p:nvPr/>
        </p:nvSpPr>
        <p:spPr bwMode="auto">
          <a:xfrm>
            <a:off x="76200" y="2667000"/>
            <a:ext cx="2803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DL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từ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ô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xử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lý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khác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  <p:sp>
        <p:nvSpPr>
          <p:cNvPr id="13331" name="Text Box 1043"/>
          <p:cNvSpPr txBox="1">
            <a:spLocks noChangeArrowheads="1"/>
          </p:cNvSpPr>
          <p:nvPr/>
        </p:nvSpPr>
        <p:spPr bwMode="auto">
          <a:xfrm>
            <a:off x="76200" y="3109913"/>
            <a:ext cx="28956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DL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từ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ô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xử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lý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khác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  <p:sp>
        <p:nvSpPr>
          <p:cNvPr id="13332" name="Text Box 1044"/>
          <p:cNvSpPr txBox="1">
            <a:spLocks noChangeArrowheads="1"/>
          </p:cNvSpPr>
          <p:nvPr/>
        </p:nvSpPr>
        <p:spPr bwMode="auto">
          <a:xfrm>
            <a:off x="5867400" y="2590800"/>
            <a:ext cx="3124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DL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đến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ô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XL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khác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  <p:sp>
        <p:nvSpPr>
          <p:cNvPr id="13333" name="Text Box 1046"/>
          <p:cNvSpPr txBox="1">
            <a:spLocks noChangeArrowheads="1"/>
          </p:cNvSpPr>
          <p:nvPr/>
        </p:nvSpPr>
        <p:spPr bwMode="auto">
          <a:xfrm>
            <a:off x="1627188" y="1798638"/>
            <a:ext cx="2070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dữ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liệu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vào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  <p:sp>
        <p:nvSpPr>
          <p:cNvPr id="13334" name="Text Box 1047"/>
          <p:cNvSpPr txBox="1">
            <a:spLocks noChangeArrowheads="1"/>
          </p:cNvSpPr>
          <p:nvPr/>
        </p:nvSpPr>
        <p:spPr bwMode="auto">
          <a:xfrm>
            <a:off x="4800600" y="1371600"/>
            <a:ext cx="20716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dữ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liệu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ra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  <p:sp>
        <p:nvSpPr>
          <p:cNvPr id="13335" name="Line 1050"/>
          <p:cNvSpPr>
            <a:spLocks noChangeShapeType="1"/>
          </p:cNvSpPr>
          <p:nvPr/>
        </p:nvSpPr>
        <p:spPr bwMode="auto">
          <a:xfrm>
            <a:off x="5435600" y="4616450"/>
            <a:ext cx="20701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1051"/>
          <p:cNvSpPr>
            <a:spLocks noChangeShapeType="1"/>
          </p:cNvSpPr>
          <p:nvPr/>
        </p:nvSpPr>
        <p:spPr bwMode="auto">
          <a:xfrm>
            <a:off x="5435600" y="5073650"/>
            <a:ext cx="20701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1052"/>
          <p:cNvSpPr>
            <a:spLocks noChangeShapeType="1"/>
          </p:cNvSpPr>
          <p:nvPr/>
        </p:nvSpPr>
        <p:spPr bwMode="auto">
          <a:xfrm>
            <a:off x="5435600" y="461645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1053"/>
          <p:cNvSpPr>
            <a:spLocks noChangeShapeType="1"/>
          </p:cNvSpPr>
          <p:nvPr/>
        </p:nvSpPr>
        <p:spPr bwMode="auto">
          <a:xfrm>
            <a:off x="5953125" y="461645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Text Box 1055"/>
          <p:cNvSpPr txBox="1">
            <a:spLocks noChangeArrowheads="1"/>
          </p:cNvSpPr>
          <p:nvPr/>
        </p:nvSpPr>
        <p:spPr bwMode="auto">
          <a:xfrm>
            <a:off x="5953125" y="4616450"/>
            <a:ext cx="181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0000FF"/>
                </a:solidFill>
                <a:latin typeface="Times New Roman" pitchFamily="18" charset="0"/>
              </a:rPr>
              <a:t>Kho</a:t>
            </a:r>
            <a:r>
              <a:rPr lang="en-US" sz="2200">
                <a:solidFill>
                  <a:srgbClr val="0000FF"/>
                </a:solidFill>
                <a:latin typeface="VNI-Times" pitchFamily="2" charset="0"/>
              </a:rPr>
              <a:t> 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</a:rPr>
              <a:t>dữ</a:t>
            </a:r>
            <a:r>
              <a:rPr lang="en-US" sz="2200">
                <a:solidFill>
                  <a:srgbClr val="0000FF"/>
                </a:solidFill>
                <a:latin typeface="VNI-Times" pitchFamily="2" charset="0"/>
              </a:rPr>
              <a:t> 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</a:rPr>
              <a:t>liệu</a:t>
            </a:r>
            <a:r>
              <a:rPr lang="en-US" sz="2200">
                <a:solidFill>
                  <a:srgbClr val="0000FF"/>
                </a:solidFill>
                <a:latin typeface="VNI-Times" pitchFamily="2" charset="0"/>
              </a:rPr>
              <a:t> 1</a:t>
            </a:r>
          </a:p>
        </p:txBody>
      </p:sp>
      <p:sp>
        <p:nvSpPr>
          <p:cNvPr id="13340" name="Line 1056"/>
          <p:cNvSpPr>
            <a:spLocks noChangeShapeType="1"/>
          </p:cNvSpPr>
          <p:nvPr/>
        </p:nvSpPr>
        <p:spPr bwMode="auto">
          <a:xfrm flipH="1">
            <a:off x="2640013" y="3700463"/>
            <a:ext cx="557212" cy="91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Line 1057"/>
          <p:cNvSpPr>
            <a:spLocks noChangeShapeType="1"/>
          </p:cNvSpPr>
          <p:nvPr/>
        </p:nvSpPr>
        <p:spPr bwMode="auto">
          <a:xfrm>
            <a:off x="5257800" y="3702050"/>
            <a:ext cx="8382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Line 1058"/>
          <p:cNvSpPr>
            <a:spLocks noChangeShapeType="1"/>
          </p:cNvSpPr>
          <p:nvPr/>
        </p:nvSpPr>
        <p:spPr bwMode="auto">
          <a:xfrm>
            <a:off x="4329113" y="3738563"/>
            <a:ext cx="1095375" cy="1258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3" name="Text Box 1059"/>
          <p:cNvSpPr txBox="1">
            <a:spLocks noChangeArrowheads="1"/>
          </p:cNvSpPr>
          <p:nvPr/>
        </p:nvSpPr>
        <p:spPr bwMode="auto">
          <a:xfrm>
            <a:off x="1739900" y="3810000"/>
            <a:ext cx="2070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dữ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liệu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ra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  <p:sp>
        <p:nvSpPr>
          <p:cNvPr id="13344" name="Text Box 1060"/>
          <p:cNvSpPr txBox="1">
            <a:spLocks noChangeArrowheads="1"/>
          </p:cNvSpPr>
          <p:nvPr/>
        </p:nvSpPr>
        <p:spPr bwMode="auto">
          <a:xfrm>
            <a:off x="5638800" y="3886200"/>
            <a:ext cx="2070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dữ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liệu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ra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  <p:sp>
        <p:nvSpPr>
          <p:cNvPr id="13345" name="Text Box 1061"/>
          <p:cNvSpPr txBox="1">
            <a:spLocks noChangeArrowheads="1"/>
          </p:cNvSpPr>
          <p:nvPr/>
        </p:nvSpPr>
        <p:spPr bwMode="auto">
          <a:xfrm>
            <a:off x="3721100" y="4191000"/>
            <a:ext cx="2070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dữ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liệu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vào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  <p:sp>
        <p:nvSpPr>
          <p:cNvPr id="13346" name="Text Box 1062"/>
          <p:cNvSpPr txBox="1">
            <a:spLocks noChangeArrowheads="1"/>
          </p:cNvSpPr>
          <p:nvPr/>
        </p:nvSpPr>
        <p:spPr bwMode="auto">
          <a:xfrm>
            <a:off x="5441950" y="4584700"/>
            <a:ext cx="546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en-US" sz="2200" b="1">
                <a:solidFill>
                  <a:srgbClr val="0000FF"/>
                </a:solidFill>
                <a:latin typeface="VNI-Times" pitchFamily="2" charset="0"/>
              </a:rPr>
              <a:t>1</a:t>
            </a:r>
          </a:p>
        </p:txBody>
      </p:sp>
      <p:sp>
        <p:nvSpPr>
          <p:cNvPr id="13347" name="Line 1064"/>
          <p:cNvSpPr>
            <a:spLocks noChangeShapeType="1"/>
          </p:cNvSpPr>
          <p:nvPr/>
        </p:nvSpPr>
        <p:spPr bwMode="auto">
          <a:xfrm>
            <a:off x="1463675" y="4648200"/>
            <a:ext cx="20701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1065"/>
          <p:cNvSpPr>
            <a:spLocks noChangeShapeType="1"/>
          </p:cNvSpPr>
          <p:nvPr/>
        </p:nvSpPr>
        <p:spPr bwMode="auto">
          <a:xfrm>
            <a:off x="1463675" y="5105400"/>
            <a:ext cx="20701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1066"/>
          <p:cNvSpPr>
            <a:spLocks noChangeShapeType="1"/>
          </p:cNvSpPr>
          <p:nvPr/>
        </p:nvSpPr>
        <p:spPr bwMode="auto">
          <a:xfrm>
            <a:off x="1463675" y="46482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1067"/>
          <p:cNvSpPr>
            <a:spLocks noChangeShapeType="1"/>
          </p:cNvSpPr>
          <p:nvPr/>
        </p:nvSpPr>
        <p:spPr bwMode="auto">
          <a:xfrm>
            <a:off x="1981200" y="46482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Text Box 1068"/>
          <p:cNvSpPr txBox="1">
            <a:spLocks noChangeArrowheads="1"/>
          </p:cNvSpPr>
          <p:nvPr/>
        </p:nvSpPr>
        <p:spPr bwMode="auto">
          <a:xfrm>
            <a:off x="1905000" y="4648200"/>
            <a:ext cx="181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0000FF"/>
                </a:solidFill>
                <a:latin typeface="Times New Roman" pitchFamily="18" charset="0"/>
              </a:rPr>
              <a:t>Kho</a:t>
            </a:r>
            <a:r>
              <a:rPr lang="en-US" sz="2200">
                <a:solidFill>
                  <a:srgbClr val="0000FF"/>
                </a:solidFill>
                <a:latin typeface="VNI-Times" pitchFamily="2" charset="0"/>
              </a:rPr>
              <a:t> 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</a:rPr>
              <a:t>dữ</a:t>
            </a:r>
            <a:r>
              <a:rPr lang="en-US" sz="2200">
                <a:solidFill>
                  <a:srgbClr val="0000FF"/>
                </a:solidFill>
                <a:latin typeface="VNI-Times" pitchFamily="2" charset="0"/>
              </a:rPr>
              <a:t> 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</a:rPr>
              <a:t>liệu</a:t>
            </a:r>
            <a:r>
              <a:rPr lang="en-US" sz="2200">
                <a:solidFill>
                  <a:srgbClr val="0000FF"/>
                </a:solidFill>
                <a:latin typeface="VNI-Times" pitchFamily="2" charset="0"/>
              </a:rPr>
              <a:t> 2</a:t>
            </a:r>
          </a:p>
        </p:txBody>
      </p:sp>
      <p:sp>
        <p:nvSpPr>
          <p:cNvPr id="13352" name="Text Box 1069"/>
          <p:cNvSpPr txBox="1">
            <a:spLocks noChangeArrowheads="1"/>
          </p:cNvSpPr>
          <p:nvPr/>
        </p:nvSpPr>
        <p:spPr bwMode="auto">
          <a:xfrm>
            <a:off x="1470025" y="4616450"/>
            <a:ext cx="546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en-US" sz="2200" b="1">
                <a:solidFill>
                  <a:srgbClr val="0000FF"/>
                </a:solidFill>
                <a:latin typeface="VNI-Times" pitchFamily="2" charset="0"/>
              </a:rPr>
              <a:t>2</a:t>
            </a:r>
          </a:p>
        </p:txBody>
      </p:sp>
      <p:sp>
        <p:nvSpPr>
          <p:cNvPr id="13353" name="Text Box 1070"/>
          <p:cNvSpPr txBox="1">
            <a:spLocks noChangeArrowheads="1"/>
          </p:cNvSpPr>
          <p:nvPr/>
        </p:nvSpPr>
        <p:spPr bwMode="auto">
          <a:xfrm>
            <a:off x="5867400" y="2971800"/>
            <a:ext cx="3124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DL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đến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ô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XL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khác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6FE1E8-1BD5-4D22-9E3E-AAB76A308EDA}" type="slidenum">
              <a:rPr lang="en-US" altLang="en-US" smtClean="0">
                <a:latin typeface="Garamond" pitchFamily="18" charset="0"/>
              </a:rPr>
              <a:pPr eaLnBrk="1" hangingPunct="1"/>
              <a:t>11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CẤP của DFD 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Việc phân tích thành phần xử lý bằng DFD là </a:t>
            </a:r>
            <a:r>
              <a:rPr lang="en-US" i="1" smtClean="0"/>
              <a:t>phương pháp phân tích đi xuống </a:t>
            </a:r>
            <a:r>
              <a:rPr lang="en-US" smtClean="0"/>
              <a:t>(top-down)</a:t>
            </a:r>
            <a:r>
              <a:rPr lang="en-US" i="1" smtClean="0"/>
              <a:t>, từ tổng quát đến chi tiết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18C12D-D4E3-4AA3-B4EB-73CB65C6BD50}" type="slidenum">
              <a:rPr lang="en-US" altLang="en-US" smtClean="0">
                <a:latin typeface="Garamond" pitchFamily="18" charset="0"/>
              </a:rPr>
              <a:pPr eaLnBrk="1" hangingPunct="1"/>
              <a:t>12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15363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DFD </a:t>
            </a:r>
            <a:r>
              <a:rPr lang="en-US" dirty="0" err="1" smtClean="0"/>
              <a:t>Cấp</a:t>
            </a:r>
            <a:r>
              <a:rPr lang="en-US" dirty="0" smtClean="0"/>
              <a:t> 0 </a:t>
            </a:r>
          </a:p>
        </p:txBody>
      </p:sp>
      <p:sp>
        <p:nvSpPr>
          <p:cNvPr id="15364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81000" y="1031875"/>
            <a:ext cx="8229600" cy="4835525"/>
          </a:xfrm>
        </p:spPr>
        <p:txBody>
          <a:bodyPr/>
          <a:lstStyle/>
          <a:p>
            <a:pPr eaLnBrk="1" hangingPunct="1"/>
            <a:r>
              <a:rPr lang="en-US" sz="2600" smtClean="0"/>
              <a:t>Là cấp thấp nhất hay còn gọi là sơ đồ ngữ cảnh (context diagram)</a:t>
            </a:r>
          </a:p>
          <a:p>
            <a:pPr eaLnBrk="1" hangingPunct="1"/>
            <a:r>
              <a:rPr lang="en-US" sz="2600" smtClean="0"/>
              <a:t>Trong đó toàn bộ hệ thống là một quá trình xử lý. </a:t>
            </a:r>
          </a:p>
          <a:p>
            <a:pPr eaLnBrk="1" hangingPunct="1"/>
            <a:r>
              <a:rPr lang="en-US" sz="2600" smtClean="0"/>
              <a:t>Ký hiệu: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100388" y="3968750"/>
            <a:ext cx="2778125" cy="1136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3100388" y="4479925"/>
            <a:ext cx="2778125" cy="1588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1371600" y="2895600"/>
            <a:ext cx="1654175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b="1">
                <a:solidFill>
                  <a:srgbClr val="663300"/>
                </a:solidFill>
                <a:latin typeface="Times New Roman" pitchFamily="18" charset="0"/>
              </a:rPr>
              <a:t>NGUỒN</a:t>
            </a:r>
            <a:r>
              <a:rPr lang="en-US" sz="2200" b="1">
                <a:solidFill>
                  <a:srgbClr val="663300"/>
                </a:solidFill>
                <a:latin typeface="VNI-Times" pitchFamily="2" charset="0"/>
              </a:rPr>
              <a:t> 1</a:t>
            </a:r>
          </a:p>
        </p:txBody>
      </p:sp>
      <p:sp>
        <p:nvSpPr>
          <p:cNvPr id="15368" name="Rectangle 10"/>
          <p:cNvSpPr>
            <a:spLocks noChangeArrowheads="1"/>
          </p:cNvSpPr>
          <p:nvPr/>
        </p:nvSpPr>
        <p:spPr bwMode="auto">
          <a:xfrm>
            <a:off x="7004050" y="5561013"/>
            <a:ext cx="1423988" cy="458787"/>
          </a:xfrm>
          <a:prstGeom prst="rect">
            <a:avLst/>
          </a:prstGeom>
          <a:solidFill>
            <a:srgbClr val="FFFFFF"/>
          </a:solidFill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b="1">
                <a:solidFill>
                  <a:srgbClr val="663300"/>
                </a:solidFill>
                <a:latin typeface="VNI-Times" pitchFamily="2" charset="0"/>
              </a:rPr>
              <a:t>   </a:t>
            </a:r>
            <a:r>
              <a:rPr lang="en-US" sz="2200" b="1">
                <a:solidFill>
                  <a:srgbClr val="663300"/>
                </a:solidFill>
                <a:latin typeface="Times New Roman" pitchFamily="18" charset="0"/>
              </a:rPr>
              <a:t>ĐÍCH</a:t>
            </a:r>
            <a:r>
              <a:rPr lang="en-US" sz="2200" b="1">
                <a:solidFill>
                  <a:srgbClr val="663300"/>
                </a:solidFill>
                <a:latin typeface="VNI-Times" pitchFamily="2" charset="0"/>
              </a:rPr>
              <a:t> 2</a:t>
            </a:r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>
            <a:off x="6486525" y="5791200"/>
            <a:ext cx="517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>
            <a:off x="2070100" y="33528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>
            <a:off x="2057400" y="3886200"/>
            <a:ext cx="11430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>
            <a:off x="1752600" y="4495800"/>
            <a:ext cx="137160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9"/>
          <p:cNvSpPr>
            <a:spLocks noChangeShapeType="1"/>
          </p:cNvSpPr>
          <p:nvPr/>
        </p:nvSpPr>
        <p:spPr bwMode="auto">
          <a:xfrm>
            <a:off x="5451475" y="5103813"/>
            <a:ext cx="1035050" cy="687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Rectangle 30"/>
          <p:cNvSpPr>
            <a:spLocks noChangeArrowheads="1"/>
          </p:cNvSpPr>
          <p:nvPr/>
        </p:nvSpPr>
        <p:spPr bwMode="auto">
          <a:xfrm>
            <a:off x="4419600" y="3962400"/>
            <a:ext cx="504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200">
                <a:latin typeface="VNI-Times" pitchFamily="2" charset="0"/>
              </a:rPr>
              <a:t>0</a:t>
            </a:r>
          </a:p>
        </p:txBody>
      </p:sp>
      <p:sp>
        <p:nvSpPr>
          <p:cNvPr id="15375" name="Rectangle 31"/>
          <p:cNvSpPr>
            <a:spLocks noChangeArrowheads="1"/>
          </p:cNvSpPr>
          <p:nvPr/>
        </p:nvSpPr>
        <p:spPr bwMode="auto">
          <a:xfrm>
            <a:off x="3184525" y="4572000"/>
            <a:ext cx="26812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200" b="1">
                <a:latin typeface="VNI-Times" pitchFamily="2" charset="0"/>
              </a:rPr>
              <a:t>&lt;</a:t>
            </a:r>
            <a:r>
              <a:rPr lang="en-US" sz="2200" b="1">
                <a:latin typeface="Times New Roman" pitchFamily="18" charset="0"/>
              </a:rPr>
              <a:t>Tên</a:t>
            </a:r>
            <a:r>
              <a:rPr lang="en-US" sz="2200" b="1">
                <a:latin typeface="VNI-Times" pitchFamily="2" charset="0"/>
              </a:rPr>
              <a:t> </a:t>
            </a:r>
            <a:r>
              <a:rPr lang="en-US" sz="2200" b="1">
                <a:latin typeface="Times New Roman" pitchFamily="18" charset="0"/>
              </a:rPr>
              <a:t>HT</a:t>
            </a:r>
            <a:r>
              <a:rPr lang="en-US" sz="2200" b="1">
                <a:latin typeface="VNI-Times" pitchFamily="2" charset="0"/>
              </a:rPr>
              <a:t> </a:t>
            </a:r>
            <a:r>
              <a:rPr lang="en-US" sz="2200" b="1">
                <a:latin typeface="Times New Roman" pitchFamily="18" charset="0"/>
              </a:rPr>
              <a:t>quản</a:t>
            </a:r>
            <a:r>
              <a:rPr lang="en-US" sz="2200" b="1">
                <a:latin typeface="VNI-Times" pitchFamily="2" charset="0"/>
              </a:rPr>
              <a:t> </a:t>
            </a:r>
            <a:r>
              <a:rPr lang="en-US" sz="2200" b="1">
                <a:latin typeface="Times New Roman" pitchFamily="18" charset="0"/>
              </a:rPr>
              <a:t>lý</a:t>
            </a:r>
            <a:r>
              <a:rPr lang="en-US" sz="2200" b="1">
                <a:latin typeface="VNI-Times" pitchFamily="2" charset="0"/>
              </a:rPr>
              <a:t>&gt;</a:t>
            </a:r>
          </a:p>
        </p:txBody>
      </p:sp>
      <p:sp>
        <p:nvSpPr>
          <p:cNvPr id="15376" name="Line 32"/>
          <p:cNvSpPr>
            <a:spLocks noChangeShapeType="1"/>
          </p:cNvSpPr>
          <p:nvPr/>
        </p:nvSpPr>
        <p:spPr bwMode="auto">
          <a:xfrm>
            <a:off x="5881688" y="4384675"/>
            <a:ext cx="16811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33"/>
          <p:cNvSpPr>
            <a:spLocks noChangeShapeType="1"/>
          </p:cNvSpPr>
          <p:nvPr/>
        </p:nvSpPr>
        <p:spPr bwMode="auto">
          <a:xfrm>
            <a:off x="5876925" y="4791075"/>
            <a:ext cx="1681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34"/>
          <p:cNvSpPr txBox="1">
            <a:spLocks noChangeArrowheads="1"/>
          </p:cNvSpPr>
          <p:nvPr/>
        </p:nvSpPr>
        <p:spPr bwMode="auto">
          <a:xfrm>
            <a:off x="1676400" y="4078288"/>
            <a:ext cx="16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DL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vào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  <p:sp>
        <p:nvSpPr>
          <p:cNvPr id="15379" name="Text Box 35"/>
          <p:cNvSpPr txBox="1">
            <a:spLocks noChangeArrowheads="1"/>
          </p:cNvSpPr>
          <p:nvPr/>
        </p:nvSpPr>
        <p:spPr bwMode="auto">
          <a:xfrm>
            <a:off x="1143000" y="4953000"/>
            <a:ext cx="2070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dữ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liệu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vào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  <p:sp>
        <p:nvSpPr>
          <p:cNvPr id="15380" name="Text Box 36"/>
          <p:cNvSpPr txBox="1">
            <a:spLocks noChangeArrowheads="1"/>
          </p:cNvSpPr>
          <p:nvPr/>
        </p:nvSpPr>
        <p:spPr bwMode="auto">
          <a:xfrm>
            <a:off x="5854700" y="3997325"/>
            <a:ext cx="2070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dữ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liệu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ra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  <p:sp>
        <p:nvSpPr>
          <p:cNvPr id="15381" name="Text Box 37"/>
          <p:cNvSpPr txBox="1">
            <a:spLocks noChangeArrowheads="1"/>
          </p:cNvSpPr>
          <p:nvPr/>
        </p:nvSpPr>
        <p:spPr bwMode="auto">
          <a:xfrm>
            <a:off x="5767388" y="4429125"/>
            <a:ext cx="20716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dữ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liệu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ra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  <p:sp>
        <p:nvSpPr>
          <p:cNvPr id="15382" name="Text Box 40"/>
          <p:cNvSpPr txBox="1">
            <a:spLocks noChangeArrowheads="1"/>
          </p:cNvSpPr>
          <p:nvPr/>
        </p:nvSpPr>
        <p:spPr bwMode="auto">
          <a:xfrm>
            <a:off x="1981200" y="3429000"/>
            <a:ext cx="2070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dữ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liệu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vào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  <p:sp>
        <p:nvSpPr>
          <p:cNvPr id="15383" name="Text Box 41"/>
          <p:cNvSpPr txBox="1">
            <a:spLocks noChangeArrowheads="1"/>
          </p:cNvSpPr>
          <p:nvPr/>
        </p:nvSpPr>
        <p:spPr bwMode="auto">
          <a:xfrm>
            <a:off x="5562600" y="5216525"/>
            <a:ext cx="20716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i="1">
                <a:latin typeface="VNI-Times" pitchFamily="2" charset="0"/>
              </a:rPr>
              <a:t>&lt; </a:t>
            </a:r>
            <a:r>
              <a:rPr lang="en-US" sz="2200" i="1">
                <a:latin typeface="Times New Roman" pitchFamily="18" charset="0"/>
              </a:rPr>
              <a:t>dữ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liệu</a:t>
            </a:r>
            <a:r>
              <a:rPr lang="en-US" sz="2200" i="1">
                <a:latin typeface="VNI-Times" pitchFamily="2" charset="0"/>
              </a:rPr>
              <a:t> </a:t>
            </a:r>
            <a:r>
              <a:rPr lang="en-US" sz="2200" i="1">
                <a:latin typeface="Times New Roman" pitchFamily="18" charset="0"/>
              </a:rPr>
              <a:t>ra</a:t>
            </a:r>
            <a:r>
              <a:rPr lang="en-US" sz="2200" i="1">
                <a:latin typeface="VNI-Times" pitchFamily="2" charset="0"/>
              </a:rPr>
              <a:t>&gt;</a:t>
            </a:r>
            <a:endParaRPr lang="en-US" sz="2200">
              <a:latin typeface="VNI-Times" pitchFamily="2" charset="0"/>
            </a:endParaRPr>
          </a:p>
        </p:txBody>
      </p:sp>
      <p:sp>
        <p:nvSpPr>
          <p:cNvPr id="15384" name="Rectangle 42"/>
          <p:cNvSpPr>
            <a:spLocks noChangeArrowheads="1"/>
          </p:cNvSpPr>
          <p:nvPr/>
        </p:nvSpPr>
        <p:spPr bwMode="auto">
          <a:xfrm>
            <a:off x="7531100" y="4222750"/>
            <a:ext cx="1423988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n-US" sz="2200" b="1">
                <a:solidFill>
                  <a:srgbClr val="663300"/>
                </a:solidFill>
                <a:latin typeface="Times New Roman" pitchFamily="18" charset="0"/>
              </a:rPr>
              <a:t>ĐÍCH</a:t>
            </a:r>
            <a:r>
              <a:rPr lang="en-US" sz="2200" b="1">
                <a:solidFill>
                  <a:srgbClr val="663300"/>
                </a:solidFill>
                <a:latin typeface="VNI-Times" pitchFamily="2" charset="0"/>
              </a:rPr>
              <a:t> 1</a:t>
            </a:r>
          </a:p>
        </p:txBody>
      </p:sp>
      <p:sp>
        <p:nvSpPr>
          <p:cNvPr id="15385" name="Rectangle 43"/>
          <p:cNvSpPr>
            <a:spLocks noChangeArrowheads="1"/>
          </p:cNvSpPr>
          <p:nvPr/>
        </p:nvSpPr>
        <p:spPr bwMode="auto">
          <a:xfrm>
            <a:off x="228600" y="4191000"/>
            <a:ext cx="1524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b="1">
                <a:solidFill>
                  <a:srgbClr val="663300"/>
                </a:solidFill>
                <a:latin typeface="Times New Roman" pitchFamily="18" charset="0"/>
              </a:rPr>
              <a:t>NGUỒN</a:t>
            </a:r>
            <a:r>
              <a:rPr lang="en-US" sz="2200" b="1">
                <a:solidFill>
                  <a:srgbClr val="663300"/>
                </a:solidFill>
                <a:latin typeface="VNI-Times" pitchFamily="2" charset="0"/>
              </a:rPr>
              <a:t> 2</a:t>
            </a:r>
          </a:p>
        </p:txBody>
      </p:sp>
      <p:sp>
        <p:nvSpPr>
          <p:cNvPr id="15386" name="Freeform 44"/>
          <p:cNvSpPr>
            <a:spLocks/>
          </p:cNvSpPr>
          <p:nvPr/>
        </p:nvSpPr>
        <p:spPr bwMode="auto">
          <a:xfrm>
            <a:off x="990600" y="4648200"/>
            <a:ext cx="2133600" cy="381000"/>
          </a:xfrm>
          <a:custGeom>
            <a:avLst/>
            <a:gdLst>
              <a:gd name="T0" fmla="*/ 0 w 1632"/>
              <a:gd name="T1" fmla="*/ 0 h 240"/>
              <a:gd name="T2" fmla="*/ 0 w 1632"/>
              <a:gd name="T3" fmla="*/ 604837545 h 240"/>
              <a:gd name="T4" fmla="*/ 2147483647 w 1632"/>
              <a:gd name="T5" fmla="*/ 604837545 h 240"/>
              <a:gd name="T6" fmla="*/ 0 60000 65536"/>
              <a:gd name="T7" fmla="*/ 0 60000 65536"/>
              <a:gd name="T8" fmla="*/ 0 60000 65536"/>
              <a:gd name="T9" fmla="*/ 0 w 1632"/>
              <a:gd name="T10" fmla="*/ 0 h 240"/>
              <a:gd name="T11" fmla="*/ 1632 w 163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240">
                <a:moveTo>
                  <a:pt x="0" y="0"/>
                </a:moveTo>
                <a:lnTo>
                  <a:pt x="0" y="240"/>
                </a:lnTo>
                <a:lnTo>
                  <a:pt x="1632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309170-00FF-4DB4-A4AF-8B20CC90C3BA}" type="slidenum">
              <a:rPr lang="en-US" altLang="en-US" smtClean="0">
                <a:latin typeface="Garamond" pitchFamily="18" charset="0"/>
              </a:rPr>
              <a:pPr eaLnBrk="1" hangingPunct="1"/>
              <a:t>13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16387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865188"/>
          </a:xfrm>
        </p:spPr>
        <p:txBody>
          <a:bodyPr/>
          <a:lstStyle/>
          <a:p>
            <a:pPr eaLnBrk="1" hangingPunct="1"/>
            <a:r>
              <a:rPr lang="en-US" dirty="0" smtClean="0"/>
              <a:t>VD: DFD </a:t>
            </a:r>
            <a:r>
              <a:rPr lang="en-US" dirty="0" err="1" smtClean="0"/>
              <a:t>cấp</a:t>
            </a:r>
            <a:r>
              <a:rPr lang="en-US" dirty="0" smtClean="0"/>
              <a:t> 0 </a:t>
            </a:r>
            <a:r>
              <a:rPr lang="en-US" dirty="0" err="1" smtClean="0"/>
              <a:t>của</a:t>
            </a:r>
            <a:r>
              <a:rPr lang="en-US" dirty="0" smtClean="0"/>
              <a:t> HT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endParaRPr lang="en-US" dirty="0" smtClean="0"/>
          </a:p>
        </p:txBody>
      </p:sp>
      <p:pic>
        <p:nvPicPr>
          <p:cNvPr id="16388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24800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30"/>
          <p:cNvSpPr txBox="1">
            <a:spLocks noChangeArrowheads="1"/>
          </p:cNvSpPr>
          <p:nvPr/>
        </p:nvSpPr>
        <p:spPr bwMode="auto">
          <a:xfrm>
            <a:off x="1143000" y="1828800"/>
            <a:ext cx="11430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/>
              <a:t>KHÁCH HÀNG</a:t>
            </a:r>
          </a:p>
        </p:txBody>
      </p:sp>
      <p:sp>
        <p:nvSpPr>
          <p:cNvPr id="16390" name="Text Box 31"/>
          <p:cNvSpPr txBox="1">
            <a:spLocks noChangeArrowheads="1"/>
          </p:cNvSpPr>
          <p:nvPr/>
        </p:nvSpPr>
        <p:spPr bwMode="auto">
          <a:xfrm>
            <a:off x="6781800" y="1828800"/>
            <a:ext cx="11430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/>
              <a:t>NHÀ BẾP</a:t>
            </a:r>
          </a:p>
        </p:txBody>
      </p:sp>
      <p:sp>
        <p:nvSpPr>
          <p:cNvPr id="16391" name="Text Box 32"/>
          <p:cNvSpPr txBox="1">
            <a:spLocks noChangeArrowheads="1"/>
          </p:cNvSpPr>
          <p:nvPr/>
        </p:nvSpPr>
        <p:spPr bwMode="auto">
          <a:xfrm>
            <a:off x="3838575" y="4911725"/>
            <a:ext cx="1419225" cy="915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/>
              <a:t>BAN QUẢN LÝ NHÀ HÀNG</a:t>
            </a:r>
          </a:p>
        </p:txBody>
      </p:sp>
      <p:sp>
        <p:nvSpPr>
          <p:cNvPr id="16392" name="Text Box 33"/>
          <p:cNvSpPr txBox="1">
            <a:spLocks noChangeArrowheads="1"/>
          </p:cNvSpPr>
          <p:nvPr/>
        </p:nvSpPr>
        <p:spPr bwMode="auto">
          <a:xfrm>
            <a:off x="4071938" y="3013075"/>
            <a:ext cx="957262" cy="825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/>
              <a:t>HT ÐẶT THỨC AN</a:t>
            </a:r>
          </a:p>
        </p:txBody>
      </p:sp>
      <p:sp>
        <p:nvSpPr>
          <p:cNvPr id="16393" name="Text Box 34"/>
          <p:cNvSpPr txBox="1">
            <a:spLocks noChangeArrowheads="1"/>
          </p:cNvSpPr>
          <p:nvPr/>
        </p:nvSpPr>
        <p:spPr bwMode="auto">
          <a:xfrm>
            <a:off x="5257800" y="2881313"/>
            <a:ext cx="1981200" cy="366712"/>
          </a:xfrm>
          <a:prstGeom prst="rect">
            <a:avLst/>
          </a:prstGeom>
          <a:solidFill>
            <a:srgbClr val="FFDC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err="1"/>
              <a:t>Ðơn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 smtClean="0"/>
              <a:t>ăn</a:t>
            </a:r>
            <a:endParaRPr lang="en-US" b="1" dirty="0"/>
          </a:p>
        </p:txBody>
      </p:sp>
      <p:sp>
        <p:nvSpPr>
          <p:cNvPr id="16394" name="Text Box 35"/>
          <p:cNvSpPr txBox="1">
            <a:spLocks noChangeArrowheads="1"/>
          </p:cNvSpPr>
          <p:nvPr/>
        </p:nvSpPr>
        <p:spPr bwMode="auto">
          <a:xfrm>
            <a:off x="2057400" y="2638425"/>
            <a:ext cx="1600200" cy="366713"/>
          </a:xfrm>
          <a:prstGeom prst="rect">
            <a:avLst/>
          </a:prstGeom>
          <a:solidFill>
            <a:srgbClr val="FCDC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ÐÐH của KH</a:t>
            </a:r>
          </a:p>
        </p:txBody>
      </p:sp>
      <p:sp>
        <p:nvSpPr>
          <p:cNvPr id="16395" name="Text Box 36"/>
          <p:cNvSpPr txBox="1">
            <a:spLocks noChangeArrowheads="1"/>
          </p:cNvSpPr>
          <p:nvPr/>
        </p:nvSpPr>
        <p:spPr bwMode="auto">
          <a:xfrm>
            <a:off x="2243138" y="3276600"/>
            <a:ext cx="1262062" cy="366713"/>
          </a:xfrm>
          <a:prstGeom prst="rect">
            <a:avLst/>
          </a:prstGeom>
          <a:solidFill>
            <a:srgbClr val="FCDC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Hóa đơn</a:t>
            </a:r>
          </a:p>
        </p:txBody>
      </p:sp>
      <p:sp>
        <p:nvSpPr>
          <p:cNvPr id="16396" name="Text Box 37"/>
          <p:cNvSpPr txBox="1">
            <a:spLocks noChangeArrowheads="1"/>
          </p:cNvSpPr>
          <p:nvPr/>
        </p:nvSpPr>
        <p:spPr bwMode="auto">
          <a:xfrm>
            <a:off x="4681538" y="4052888"/>
            <a:ext cx="1524000" cy="641350"/>
          </a:xfrm>
          <a:prstGeom prst="rect">
            <a:avLst/>
          </a:prstGeom>
          <a:solidFill>
            <a:srgbClr val="FCDC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Các báo cáo quản lý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521A2D-CB55-40DF-880A-A29E273E646B}" type="slidenum">
              <a:rPr lang="en-US" altLang="en-US" smtClean="0">
                <a:latin typeface="Garamond" pitchFamily="18" charset="0"/>
              </a:rPr>
              <a:pPr eaLnBrk="1" hangingPunct="1"/>
              <a:t>14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DFD Cấp 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cấp cao hơn có được bằng cách chi tiết hóa từng ô xử lý của cấp trước.</a:t>
            </a:r>
          </a:p>
          <a:p>
            <a:pPr eaLnBrk="1" hangingPunct="1"/>
            <a:r>
              <a:rPr lang="en-US" smtClean="0"/>
              <a:t>Cấp n có được bằng cách phân rã mỗi ô xử lý cấp n-1 thành nhiều ô xử lý cấp n.</a:t>
            </a:r>
            <a:endParaRPr lang="en-US" b="1" i="1" smtClean="0"/>
          </a:p>
          <a:p>
            <a:pPr eaLnBrk="1" hangingPunct="1"/>
            <a:r>
              <a:rPr lang="en-US" smtClean="0"/>
              <a:t>Việc dừng ở cấp nào là tùy hệ thống, thường là tới cấp mà mọi người đều chấp nhận trong việc nhận thức về thành phần xử lý của hệ thống.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521A2D-CB55-40DF-880A-A29E273E646B}" type="slidenum">
              <a:rPr lang="en-US" altLang="en-US" smtClean="0">
                <a:latin typeface="Garamond" pitchFamily="18" charset="0"/>
              </a:rPr>
              <a:pPr eaLnBrk="1" hangingPunct="1"/>
              <a:t>15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Quá</a:t>
            </a:r>
            <a:r>
              <a:rPr lang="en-US" sz="4000" dirty="0" smtClean="0"/>
              <a:t> </a:t>
            </a:r>
            <a:r>
              <a:rPr lang="en-US" sz="4000" dirty="0" err="1" smtClean="0"/>
              <a:t>trình</a:t>
            </a:r>
            <a:r>
              <a:rPr lang="en-US" sz="4000" dirty="0" smtClean="0"/>
              <a:t> </a:t>
            </a:r>
            <a:r>
              <a:rPr lang="en-US" sz="4000" dirty="0" err="1" smtClean="0"/>
              <a:t>phân</a:t>
            </a:r>
            <a:r>
              <a:rPr lang="en-US" sz="4000" dirty="0" smtClean="0"/>
              <a:t> </a:t>
            </a:r>
            <a:r>
              <a:rPr lang="en-US" sz="4000" dirty="0" err="1" smtClean="0"/>
              <a:t>rã</a:t>
            </a:r>
            <a:r>
              <a:rPr lang="en-US" sz="4000" dirty="0" smtClean="0"/>
              <a:t>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1193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3" name="TextBox 2"/>
          <p:cNvSpPr txBox="1"/>
          <p:nvPr/>
        </p:nvSpPr>
        <p:spPr>
          <a:xfrm>
            <a:off x="7010400" y="1219200"/>
            <a:ext cx="1752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8F6ABF-A58D-4C4F-AE33-5C35E65CA6CC}" type="slidenum">
              <a:rPr lang="en-US" altLang="en-US" smtClean="0">
                <a:latin typeface="Garamond" pitchFamily="18" charset="0"/>
              </a:rPr>
              <a:pPr eaLnBrk="1" hangingPunct="1"/>
              <a:t>16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865188"/>
          </a:xfrm>
        </p:spPr>
        <p:txBody>
          <a:bodyPr/>
          <a:lstStyle/>
          <a:p>
            <a:pPr eaLnBrk="1" hangingPunct="1"/>
            <a:r>
              <a:rPr lang="en-US" smtClean="0"/>
              <a:t>VD: DFD cấp 1 của HT Đặt thức ăn</a:t>
            </a:r>
          </a:p>
        </p:txBody>
      </p:sp>
      <p:pic>
        <p:nvPicPr>
          <p:cNvPr id="18436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543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66"/>
          <p:cNvSpPr txBox="1">
            <a:spLocks noChangeArrowheads="1"/>
          </p:cNvSpPr>
          <p:nvPr/>
        </p:nvSpPr>
        <p:spPr bwMode="auto">
          <a:xfrm>
            <a:off x="914400" y="1219200"/>
            <a:ext cx="1919288" cy="477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/>
              <a:t>KHÁCH HÀNG</a:t>
            </a:r>
          </a:p>
        </p:txBody>
      </p:sp>
      <p:sp>
        <p:nvSpPr>
          <p:cNvPr id="18438" name="Text Box 67"/>
          <p:cNvSpPr txBox="1">
            <a:spLocks noChangeArrowheads="1"/>
          </p:cNvSpPr>
          <p:nvPr/>
        </p:nvSpPr>
        <p:spPr bwMode="auto">
          <a:xfrm>
            <a:off x="6491288" y="1219200"/>
            <a:ext cx="1371600" cy="496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/>
              <a:t>NHÀ BẾP</a:t>
            </a:r>
          </a:p>
        </p:txBody>
      </p:sp>
      <p:sp>
        <p:nvSpPr>
          <p:cNvPr id="18439" name="Text Box 68"/>
          <p:cNvSpPr txBox="1">
            <a:spLocks noChangeArrowheads="1"/>
          </p:cNvSpPr>
          <p:nvPr/>
        </p:nvSpPr>
        <p:spPr bwMode="auto">
          <a:xfrm>
            <a:off x="6477000" y="5410200"/>
            <a:ext cx="1447800" cy="915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/>
              <a:t>BAN QUẢN LÝ NHÀ HÀNG</a:t>
            </a:r>
          </a:p>
        </p:txBody>
      </p:sp>
      <p:sp>
        <p:nvSpPr>
          <p:cNvPr id="18440" name="AutoShape 70"/>
          <p:cNvSpPr>
            <a:spLocks noChangeArrowheads="1"/>
          </p:cNvSpPr>
          <p:nvPr/>
        </p:nvSpPr>
        <p:spPr bwMode="auto">
          <a:xfrm>
            <a:off x="3867150" y="1944688"/>
            <a:ext cx="1147763" cy="800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Nhận &amp; biến dổi ÐÐH</a:t>
            </a:r>
          </a:p>
        </p:txBody>
      </p:sp>
      <p:sp>
        <p:nvSpPr>
          <p:cNvPr id="18441" name="Text Box 71"/>
          <p:cNvSpPr txBox="1">
            <a:spLocks noChangeArrowheads="1"/>
          </p:cNvSpPr>
          <p:nvPr/>
        </p:nvSpPr>
        <p:spPr bwMode="auto">
          <a:xfrm>
            <a:off x="5105400" y="1752600"/>
            <a:ext cx="1981200" cy="366713"/>
          </a:xfrm>
          <a:prstGeom prst="rect">
            <a:avLst/>
          </a:prstGeom>
          <a:solidFill>
            <a:srgbClr val="FFD6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Ðơn đặt thức an</a:t>
            </a:r>
          </a:p>
        </p:txBody>
      </p:sp>
      <p:sp>
        <p:nvSpPr>
          <p:cNvPr id="18442" name="Text Box 75"/>
          <p:cNvSpPr txBox="1">
            <a:spLocks noChangeArrowheads="1"/>
          </p:cNvSpPr>
          <p:nvPr/>
        </p:nvSpPr>
        <p:spPr bwMode="auto">
          <a:xfrm>
            <a:off x="5805488" y="3933825"/>
            <a:ext cx="1219200" cy="363538"/>
          </a:xfrm>
          <a:prstGeom prst="rect">
            <a:avLst/>
          </a:prstGeom>
          <a:solidFill>
            <a:srgbClr val="FFD6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                        </a:t>
            </a:r>
          </a:p>
        </p:txBody>
      </p:sp>
      <p:sp>
        <p:nvSpPr>
          <p:cNvPr id="18443" name="Text Box 76"/>
          <p:cNvSpPr txBox="1">
            <a:spLocks noChangeArrowheads="1"/>
          </p:cNvSpPr>
          <p:nvPr/>
        </p:nvSpPr>
        <p:spPr bwMode="auto">
          <a:xfrm>
            <a:off x="2438400" y="2133600"/>
            <a:ext cx="900113" cy="206375"/>
          </a:xfrm>
          <a:prstGeom prst="rect">
            <a:avLst/>
          </a:prstGeom>
          <a:solidFill>
            <a:srgbClr val="FFD6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                        </a:t>
            </a:r>
          </a:p>
        </p:txBody>
      </p:sp>
      <p:sp>
        <p:nvSpPr>
          <p:cNvPr id="18444" name="Text Box 77"/>
          <p:cNvSpPr txBox="1">
            <a:spLocks noChangeArrowheads="1"/>
          </p:cNvSpPr>
          <p:nvPr/>
        </p:nvSpPr>
        <p:spPr bwMode="auto">
          <a:xfrm>
            <a:off x="2257425" y="1752600"/>
            <a:ext cx="1247775" cy="234950"/>
          </a:xfrm>
          <a:prstGeom prst="rect">
            <a:avLst/>
          </a:prstGeom>
          <a:solidFill>
            <a:srgbClr val="FFD6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                        </a:t>
            </a:r>
          </a:p>
        </p:txBody>
      </p:sp>
      <p:sp>
        <p:nvSpPr>
          <p:cNvPr id="18445" name="Text Box 72"/>
          <p:cNvSpPr txBox="1">
            <a:spLocks noChangeArrowheads="1"/>
          </p:cNvSpPr>
          <p:nvPr/>
        </p:nvSpPr>
        <p:spPr bwMode="auto">
          <a:xfrm>
            <a:off x="2100263" y="16764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ÐÐH của KH</a:t>
            </a:r>
          </a:p>
        </p:txBody>
      </p:sp>
      <p:sp>
        <p:nvSpPr>
          <p:cNvPr id="18446" name="Text Box 73"/>
          <p:cNvSpPr txBox="1">
            <a:spLocks noChangeArrowheads="1"/>
          </p:cNvSpPr>
          <p:nvPr/>
        </p:nvSpPr>
        <p:spPr bwMode="auto">
          <a:xfrm>
            <a:off x="2266950" y="2043113"/>
            <a:ext cx="1262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Hóa đơn</a:t>
            </a:r>
          </a:p>
        </p:txBody>
      </p:sp>
      <p:sp>
        <p:nvSpPr>
          <p:cNvPr id="18447" name="Text Box 78"/>
          <p:cNvSpPr txBox="1">
            <a:spLocks noChangeArrowheads="1"/>
          </p:cNvSpPr>
          <p:nvPr/>
        </p:nvSpPr>
        <p:spPr bwMode="auto">
          <a:xfrm>
            <a:off x="5715000" y="3933825"/>
            <a:ext cx="1676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Dữ liệu kho hàng đã cập nhật</a:t>
            </a:r>
          </a:p>
        </p:txBody>
      </p:sp>
      <p:sp>
        <p:nvSpPr>
          <p:cNvPr id="18448" name="Text Box 79"/>
          <p:cNvSpPr txBox="1">
            <a:spLocks noChangeArrowheads="1"/>
          </p:cNvSpPr>
          <p:nvPr/>
        </p:nvSpPr>
        <p:spPr bwMode="auto">
          <a:xfrm>
            <a:off x="5091113" y="5378450"/>
            <a:ext cx="1109662" cy="260350"/>
          </a:xfrm>
          <a:prstGeom prst="rect">
            <a:avLst/>
          </a:prstGeom>
          <a:solidFill>
            <a:srgbClr val="FFD6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                        </a:t>
            </a:r>
          </a:p>
        </p:txBody>
      </p:sp>
      <p:sp>
        <p:nvSpPr>
          <p:cNvPr id="18449" name="Text Box 80"/>
          <p:cNvSpPr txBox="1">
            <a:spLocks noChangeArrowheads="1"/>
          </p:cNvSpPr>
          <p:nvPr/>
        </p:nvSpPr>
        <p:spPr bwMode="auto">
          <a:xfrm>
            <a:off x="3671888" y="2971800"/>
            <a:ext cx="514350" cy="381000"/>
          </a:xfrm>
          <a:prstGeom prst="rect">
            <a:avLst/>
          </a:prstGeom>
          <a:solidFill>
            <a:srgbClr val="FFD6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                        </a:t>
            </a:r>
          </a:p>
        </p:txBody>
      </p:sp>
      <p:sp>
        <p:nvSpPr>
          <p:cNvPr id="18450" name="Text Box 81"/>
          <p:cNvSpPr txBox="1">
            <a:spLocks noChangeArrowheads="1"/>
          </p:cNvSpPr>
          <p:nvPr/>
        </p:nvSpPr>
        <p:spPr bwMode="auto">
          <a:xfrm>
            <a:off x="3581400" y="2819400"/>
            <a:ext cx="762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Hàng 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b="1"/>
              <a:t>đã bán</a:t>
            </a:r>
          </a:p>
        </p:txBody>
      </p:sp>
      <p:sp>
        <p:nvSpPr>
          <p:cNvPr id="18451" name="Text Box 82"/>
          <p:cNvSpPr txBox="1">
            <a:spLocks noChangeArrowheads="1"/>
          </p:cNvSpPr>
          <p:nvPr/>
        </p:nvSpPr>
        <p:spPr bwMode="auto">
          <a:xfrm>
            <a:off x="4605338" y="3048000"/>
            <a:ext cx="700087" cy="304800"/>
          </a:xfrm>
          <a:prstGeom prst="rect">
            <a:avLst/>
          </a:prstGeom>
          <a:solidFill>
            <a:srgbClr val="FFD6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                        </a:t>
            </a:r>
          </a:p>
        </p:txBody>
      </p:sp>
      <p:sp>
        <p:nvSpPr>
          <p:cNvPr id="18452" name="Text Box 83"/>
          <p:cNvSpPr txBox="1">
            <a:spLocks noChangeArrowheads="1"/>
          </p:cNvSpPr>
          <p:nvPr/>
        </p:nvSpPr>
        <p:spPr bwMode="auto">
          <a:xfrm>
            <a:off x="4572000" y="2790825"/>
            <a:ext cx="8382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Dữ liệu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b="1"/>
              <a:t>về kho</a:t>
            </a:r>
          </a:p>
        </p:txBody>
      </p:sp>
      <p:sp>
        <p:nvSpPr>
          <p:cNvPr id="18453" name="Text Box 84"/>
          <p:cNvSpPr txBox="1">
            <a:spLocks noChangeArrowheads="1"/>
          </p:cNvSpPr>
          <p:nvPr/>
        </p:nvSpPr>
        <p:spPr bwMode="auto">
          <a:xfrm>
            <a:off x="1628775" y="3962400"/>
            <a:ext cx="1447800" cy="304800"/>
          </a:xfrm>
          <a:prstGeom prst="rect">
            <a:avLst/>
          </a:prstGeom>
          <a:solidFill>
            <a:srgbClr val="FFD6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                        </a:t>
            </a:r>
          </a:p>
        </p:txBody>
      </p:sp>
      <p:sp>
        <p:nvSpPr>
          <p:cNvPr id="18454" name="Text Box 85"/>
          <p:cNvSpPr txBox="1">
            <a:spLocks noChangeArrowheads="1"/>
          </p:cNvSpPr>
          <p:nvPr/>
        </p:nvSpPr>
        <p:spPr bwMode="auto">
          <a:xfrm>
            <a:off x="2147888" y="4905375"/>
            <a:ext cx="1447800" cy="304800"/>
          </a:xfrm>
          <a:prstGeom prst="rect">
            <a:avLst/>
          </a:prstGeom>
          <a:solidFill>
            <a:srgbClr val="FFD6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                        </a:t>
            </a:r>
          </a:p>
        </p:txBody>
      </p:sp>
      <p:sp>
        <p:nvSpPr>
          <p:cNvPr id="18455" name="Text Box 86"/>
          <p:cNvSpPr txBox="1">
            <a:spLocks noChangeArrowheads="1"/>
          </p:cNvSpPr>
          <p:nvPr/>
        </p:nvSpPr>
        <p:spPr bwMode="auto">
          <a:xfrm>
            <a:off x="1447800" y="3886200"/>
            <a:ext cx="1676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Dữ liệu hàng bán đã cập nhật</a:t>
            </a:r>
          </a:p>
        </p:txBody>
      </p:sp>
      <p:sp>
        <p:nvSpPr>
          <p:cNvPr id="18456" name="Text Box 87"/>
          <p:cNvSpPr txBox="1">
            <a:spLocks noChangeArrowheads="1"/>
          </p:cNvSpPr>
          <p:nvPr/>
        </p:nvSpPr>
        <p:spPr bwMode="auto">
          <a:xfrm>
            <a:off x="2133600" y="4752975"/>
            <a:ext cx="1676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Số luợng hàng bán mỗi ngày</a:t>
            </a:r>
          </a:p>
        </p:txBody>
      </p:sp>
      <p:sp>
        <p:nvSpPr>
          <p:cNvPr id="18457" name="Text Box 89"/>
          <p:cNvSpPr txBox="1">
            <a:spLocks noChangeArrowheads="1"/>
          </p:cNvSpPr>
          <p:nvPr/>
        </p:nvSpPr>
        <p:spPr bwMode="auto">
          <a:xfrm>
            <a:off x="5257800" y="4924425"/>
            <a:ext cx="1447800" cy="304800"/>
          </a:xfrm>
          <a:prstGeom prst="rect">
            <a:avLst/>
          </a:prstGeom>
          <a:solidFill>
            <a:srgbClr val="FFD6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                        </a:t>
            </a:r>
          </a:p>
        </p:txBody>
      </p:sp>
      <p:sp>
        <p:nvSpPr>
          <p:cNvPr id="18458" name="Text Box 88"/>
          <p:cNvSpPr txBox="1">
            <a:spLocks noChangeArrowheads="1"/>
          </p:cNvSpPr>
          <p:nvPr/>
        </p:nvSpPr>
        <p:spPr bwMode="auto">
          <a:xfrm>
            <a:off x="5119688" y="4740275"/>
            <a:ext cx="1828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Số luợng hàng xuất kho mỗi ngày</a:t>
            </a:r>
          </a:p>
        </p:txBody>
      </p:sp>
      <p:sp>
        <p:nvSpPr>
          <p:cNvPr id="18459" name="AutoShape 90"/>
          <p:cNvSpPr>
            <a:spLocks noChangeArrowheads="1"/>
          </p:cNvSpPr>
          <p:nvPr/>
        </p:nvSpPr>
        <p:spPr bwMode="auto">
          <a:xfrm>
            <a:off x="2371725" y="3114675"/>
            <a:ext cx="1133475" cy="565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Cập nhật hàng bán</a:t>
            </a:r>
          </a:p>
        </p:txBody>
      </p:sp>
      <p:sp>
        <p:nvSpPr>
          <p:cNvPr id="18460" name="AutoShape 91"/>
          <p:cNvSpPr>
            <a:spLocks noChangeArrowheads="1"/>
          </p:cNvSpPr>
          <p:nvPr/>
        </p:nvSpPr>
        <p:spPr bwMode="auto">
          <a:xfrm>
            <a:off x="5410200" y="3124200"/>
            <a:ext cx="1066800" cy="565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Cập nhật kho hàng</a:t>
            </a:r>
          </a:p>
        </p:txBody>
      </p:sp>
      <p:sp>
        <p:nvSpPr>
          <p:cNvPr id="18461" name="AutoShape 92"/>
          <p:cNvSpPr>
            <a:spLocks noChangeArrowheads="1"/>
          </p:cNvSpPr>
          <p:nvPr/>
        </p:nvSpPr>
        <p:spPr bwMode="auto">
          <a:xfrm>
            <a:off x="3890963" y="5210175"/>
            <a:ext cx="1085850" cy="565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Tạo BC  quản lý</a:t>
            </a:r>
          </a:p>
        </p:txBody>
      </p:sp>
      <p:sp>
        <p:nvSpPr>
          <p:cNvPr id="18462" name="Rectangle 93"/>
          <p:cNvSpPr>
            <a:spLocks noChangeArrowheads="1"/>
          </p:cNvSpPr>
          <p:nvPr/>
        </p:nvSpPr>
        <p:spPr bwMode="auto">
          <a:xfrm>
            <a:off x="1533525" y="4429125"/>
            <a:ext cx="10858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Hàng bán</a:t>
            </a:r>
          </a:p>
        </p:txBody>
      </p:sp>
      <p:sp>
        <p:nvSpPr>
          <p:cNvPr id="18463" name="Rectangle 94"/>
          <p:cNvSpPr>
            <a:spLocks noChangeArrowheads="1"/>
          </p:cNvSpPr>
          <p:nvPr/>
        </p:nvSpPr>
        <p:spPr bwMode="auto">
          <a:xfrm>
            <a:off x="6610350" y="4419600"/>
            <a:ext cx="10858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Kho hàng</a:t>
            </a:r>
          </a:p>
        </p:txBody>
      </p:sp>
      <p:sp>
        <p:nvSpPr>
          <p:cNvPr id="18464" name="Text Box 74"/>
          <p:cNvSpPr txBox="1">
            <a:spLocks noChangeArrowheads="1"/>
          </p:cNvSpPr>
          <p:nvPr/>
        </p:nvSpPr>
        <p:spPr bwMode="auto">
          <a:xfrm>
            <a:off x="5148263" y="5429250"/>
            <a:ext cx="13287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Các báo cáo quản lý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EBBEBE-D8CB-4774-B93D-ABC36854C8B2}" type="slidenum">
              <a:rPr lang="en-US" altLang="en-US" smtClean="0">
                <a:latin typeface="Garamond" pitchFamily="18" charset="0"/>
              </a:rPr>
              <a:pPr eaLnBrk="1" hangingPunct="1"/>
              <a:t>17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 luật về DFD (1)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 luật cơ bản mà tất cả các DFD phải tuân theo</a:t>
            </a:r>
          </a:p>
          <a:p>
            <a:pPr lvl="1" eaLnBrk="1" hangingPunct="1"/>
            <a:r>
              <a:rPr lang="en-US" altLang="en-US" smtClean="0"/>
              <a:t>Dữ liệu vào và dữ liệu ra của một ô xử lý phải luôn luôn khác nhau</a:t>
            </a:r>
          </a:p>
          <a:p>
            <a:pPr lvl="1" eaLnBrk="1" hangingPunct="1"/>
            <a:r>
              <a:rPr lang="en-US" altLang="en-US" smtClean="0"/>
              <a:t>Các ô xử lý, các kho dữ liệu và các nguồn/ đích phải có một tên duy nhất</a:t>
            </a:r>
          </a:p>
          <a:p>
            <a:pPr lvl="2" eaLnBrk="1" hangingPunct="1"/>
            <a:r>
              <a:rPr lang="en-US" altLang="en-US" smtClean="0"/>
              <a:t>Tuy nhiên, để làm cho sơ đồ không bị rối, ta có thể vẽ lặp lại các kho dữ liệu và các nguồn/đích trên một sơ đồ.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4F27C5-6B97-4A21-B50E-E4AE4192091A}" type="slidenum">
              <a:rPr lang="en-US" altLang="en-US" smtClean="0">
                <a:latin typeface="Garamond" pitchFamily="18" charset="0"/>
              </a:rPr>
              <a:pPr eaLnBrk="1" hangingPunct="1"/>
              <a:t>18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 luật về DFD (2)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3838" cy="4835525"/>
          </a:xfrm>
        </p:spPr>
        <p:txBody>
          <a:bodyPr/>
          <a:lstStyle/>
          <a:p>
            <a:pPr marL="495300" indent="-495300" eaLnBrk="1" hangingPunct="1"/>
            <a:r>
              <a:rPr lang="en-US" altLang="en-US" sz="3000" smtClean="0"/>
              <a:t>Ô xử lý</a:t>
            </a:r>
          </a:p>
          <a:p>
            <a:pPr marL="763588" lvl="1" indent="-419100" eaLnBrk="1" hangingPunct="1">
              <a:buSzTx/>
              <a:buFont typeface="Wingdings" pitchFamily="2" charset="2"/>
              <a:buAutoNum type="alphaUcPeriod"/>
            </a:pPr>
            <a:r>
              <a:rPr lang="en-US" altLang="en-US" sz="2600" smtClean="0"/>
              <a:t>Không có ô xử lý nào chỉ có dữ liệu ra (phép lạ?)</a:t>
            </a:r>
          </a:p>
          <a:p>
            <a:pPr marL="763588" lvl="1" indent="-419100" eaLnBrk="1" hangingPunct="1">
              <a:buSzTx/>
              <a:buFont typeface="Wingdings" pitchFamily="2" charset="2"/>
              <a:buAutoNum type="alphaUcPeriod"/>
            </a:pPr>
            <a:r>
              <a:rPr lang="en-US" altLang="en-US" sz="2600" smtClean="0"/>
              <a:t>Không có ô xử lý nào chỉ có dữ liệu vào (lỗ đen?)</a:t>
            </a:r>
          </a:p>
          <a:p>
            <a:pPr marL="763588" lvl="1" indent="-419100" eaLnBrk="1" hangingPunct="1">
              <a:buSzTx/>
              <a:buFont typeface="Wingdings" pitchFamily="2" charset="2"/>
              <a:buAutoNum type="alphaUcPeriod"/>
            </a:pPr>
            <a:r>
              <a:rPr lang="en-US" altLang="en-US" sz="2600" smtClean="0"/>
              <a:t>Tên của một ô xử lý phải là động từ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295400"/>
            <a:ext cx="4033837" cy="4835525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en-US" altLang="en-US" sz="2600" smtClean="0"/>
              <a:t>Kho dữ liệu</a:t>
            </a:r>
          </a:p>
          <a:p>
            <a:pPr marL="838200" lvl="1" indent="-381000" eaLnBrk="1" hangingPunct="1">
              <a:lnSpc>
                <a:spcPct val="90000"/>
              </a:lnSpc>
              <a:buSzTx/>
              <a:buFont typeface="Wingdings" pitchFamily="2" charset="2"/>
              <a:buAutoNum type="alphaUcPeriod" startAt="4"/>
            </a:pPr>
            <a:r>
              <a:rPr lang="en-US" altLang="en-US" smtClean="0"/>
              <a:t>Dữ liệu không thể di chuyển trực tiếp từ một kho này sang một kho khác</a:t>
            </a:r>
          </a:p>
          <a:p>
            <a:pPr marL="838200" lvl="1" indent="-381000" eaLnBrk="1" hangingPunct="1">
              <a:lnSpc>
                <a:spcPct val="90000"/>
              </a:lnSpc>
              <a:buSzTx/>
              <a:buFont typeface="Wingdings" pitchFamily="2" charset="2"/>
              <a:buAutoNum type="alphaUcPeriod" startAt="4"/>
            </a:pPr>
            <a:r>
              <a:rPr lang="en-US" altLang="en-US" smtClean="0"/>
              <a:t>Dữ liệu không thể di chuyển trực tiếp từ một nguồn vào một  kho</a:t>
            </a:r>
          </a:p>
          <a:p>
            <a:pPr marL="838200" lvl="1" indent="-381000" eaLnBrk="1" hangingPunct="1">
              <a:lnSpc>
                <a:spcPct val="90000"/>
              </a:lnSpc>
              <a:buSzTx/>
              <a:buFont typeface="Wingdings" pitchFamily="2" charset="2"/>
              <a:buAutoNum type="alphaUcPeriod" startAt="4"/>
            </a:pPr>
            <a:r>
              <a:rPr lang="en-US" altLang="en-US" smtClean="0"/>
              <a:t>Dữ liệu không thể di chuyển trực tiếp từ một kho vào một đích</a:t>
            </a:r>
          </a:p>
          <a:p>
            <a:pPr marL="838200" lvl="1" indent="-381000" eaLnBrk="1" hangingPunct="1">
              <a:lnSpc>
                <a:spcPct val="90000"/>
              </a:lnSpc>
              <a:buSzTx/>
              <a:buFont typeface="Wingdings" pitchFamily="2" charset="2"/>
              <a:buAutoNum type="alphaUcPeriod" startAt="4"/>
            </a:pPr>
            <a:r>
              <a:rPr lang="en-US" altLang="en-US" smtClean="0"/>
              <a:t>Tên kho dữ liệu phải là một danh từ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56D5A3-48CD-4CBF-8CC5-E1A07932C6EA}" type="slidenum">
              <a:rPr lang="en-US" altLang="en-US" smtClean="0">
                <a:latin typeface="Garamond" pitchFamily="18" charset="0"/>
              </a:rPr>
              <a:pPr eaLnBrk="1" hangingPunct="1"/>
              <a:t>19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 luật về DFD (3)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3838" cy="4835525"/>
          </a:xfrm>
        </p:spPr>
        <p:txBody>
          <a:bodyPr/>
          <a:lstStyle/>
          <a:p>
            <a:pPr marL="495300" indent="-495300" eaLnBrk="1" hangingPunct="1"/>
            <a:r>
              <a:rPr lang="en-US" altLang="en-US" sz="3000" smtClean="0"/>
              <a:t>Nguồn/đích</a:t>
            </a:r>
          </a:p>
          <a:p>
            <a:pPr marL="763588" lvl="1" indent="-419100" eaLnBrk="1" hangingPunct="1">
              <a:buSzTx/>
              <a:buFont typeface="Wingdings" pitchFamily="2" charset="2"/>
              <a:buAutoNum type="alphaUcPeriod" startAt="8"/>
            </a:pPr>
            <a:r>
              <a:rPr lang="en-US" altLang="en-US" sz="2600" smtClean="0"/>
              <a:t>Dữ liệu không thể di chuyển trực tiếp từ một nguồn sang một đích</a:t>
            </a:r>
          </a:p>
          <a:p>
            <a:pPr marL="763588" lvl="1" indent="-419100" eaLnBrk="1" hangingPunct="1">
              <a:buSzTx/>
              <a:buFont typeface="Wingdings" pitchFamily="2" charset="2"/>
              <a:buAutoNum type="alphaUcPeriod" startAt="8"/>
            </a:pPr>
            <a:r>
              <a:rPr lang="en-US" altLang="en-US" sz="2600" smtClean="0"/>
              <a:t>Tên của một nguồn/đích là một danh từ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295400"/>
            <a:ext cx="4033837" cy="4835525"/>
          </a:xfrm>
        </p:spPr>
        <p:txBody>
          <a:bodyPr/>
          <a:lstStyle/>
          <a:p>
            <a:pPr marL="495300" indent="-495300" eaLnBrk="1" hangingPunct="1"/>
            <a:r>
              <a:rPr lang="en-US" altLang="en-US" sz="3000" smtClean="0"/>
              <a:t>Dòng dữ liệu</a:t>
            </a:r>
          </a:p>
          <a:p>
            <a:pPr marL="876300" lvl="1" indent="-419100" eaLnBrk="1" hangingPunct="1">
              <a:buSzTx/>
              <a:buFont typeface="Wingdings" pitchFamily="2" charset="2"/>
              <a:buAutoNum type="alphaUcPeriod" startAt="10"/>
            </a:pPr>
            <a:r>
              <a:rPr lang="en-US" altLang="en-US" sz="2600" smtClean="0"/>
              <a:t>Một dòng dữ liệu chỉ có một hướng</a:t>
            </a:r>
          </a:p>
          <a:p>
            <a:pPr marL="876300" lvl="1" indent="-419100" eaLnBrk="1" hangingPunct="1">
              <a:buSzTx/>
              <a:buFont typeface="Wingdings" pitchFamily="2" charset="2"/>
              <a:buAutoNum type="alphaUcPeriod" startAt="10"/>
            </a:pPr>
            <a:r>
              <a:rPr lang="en-US" altLang="en-US" sz="2600" smtClean="0"/>
              <a:t>Một ký hiệu phân nhánh cho biết chính xác cùng một dữ liệu xuất ra từ một nơi và đi đến 2 hay nhiều ô xử lý hay nguồn/đích khác</a:t>
            </a:r>
          </a:p>
        </p:txBody>
      </p:sp>
      <p:grpSp>
        <p:nvGrpSpPr>
          <p:cNvPr id="21510" name="Group 9"/>
          <p:cNvGrpSpPr>
            <a:grpSpLocks/>
          </p:cNvGrpSpPr>
          <p:nvPr/>
        </p:nvGrpSpPr>
        <p:grpSpPr bwMode="auto">
          <a:xfrm>
            <a:off x="6629400" y="5257800"/>
            <a:ext cx="1143000" cy="712788"/>
            <a:chOff x="2928" y="3055"/>
            <a:chExt cx="1776" cy="627"/>
          </a:xfrm>
        </p:grpSpPr>
        <p:sp>
          <p:nvSpPr>
            <p:cNvPr id="21513" name="Line 6"/>
            <p:cNvSpPr>
              <a:spLocks noChangeShapeType="1"/>
            </p:cNvSpPr>
            <p:nvPr/>
          </p:nvSpPr>
          <p:spPr bwMode="auto">
            <a:xfrm>
              <a:off x="2928" y="3390"/>
              <a:ext cx="17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 flipV="1">
              <a:off x="3792" y="3055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>
              <a:off x="3792" y="3394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7086600" y="5257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7239000" y="579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0F0F0D-F5E2-4F2E-BBDA-C6D2959DB183}" type="slidenum">
              <a:rPr lang="en-US" altLang="en-US" smtClean="0">
                <a:latin typeface="Garamond" pitchFamily="18" charset="0"/>
              </a:rPr>
              <a:pPr eaLnBrk="1" hangingPunct="1"/>
              <a:t>2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iệu</a:t>
            </a:r>
            <a:r>
              <a:rPr lang="en-US" dirty="0" smtClean="0"/>
              <a:t> (DFD)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DFD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hoạt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.</a:t>
            </a:r>
          </a:p>
          <a:p>
            <a:pPr eaLnBrk="1" hangingPunct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eaLnBrk="1" hangingPunct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DFD: </a:t>
            </a:r>
            <a:r>
              <a:rPr lang="en-US" i="1" dirty="0" err="1" smtClean="0"/>
              <a:t>phân</a:t>
            </a:r>
            <a:r>
              <a:rPr lang="en-US" i="1" dirty="0" smtClean="0"/>
              <a:t> </a:t>
            </a:r>
            <a:r>
              <a:rPr lang="en-US" i="1" dirty="0" err="1" smtClean="0"/>
              <a:t>rã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hoạt</a:t>
            </a:r>
            <a:r>
              <a:rPr lang="en-US" i="1" dirty="0" smtClean="0"/>
              <a:t> </a:t>
            </a:r>
            <a:r>
              <a:rPr lang="en-US" i="1" dirty="0" err="1" smtClean="0"/>
              <a:t>động</a:t>
            </a:r>
            <a:r>
              <a:rPr lang="en-US" i="1" dirty="0" smtClean="0"/>
              <a:t> chi </a:t>
            </a:r>
            <a:r>
              <a:rPr lang="en-US" i="1" dirty="0" err="1" smtClean="0"/>
              <a:t>tiết</a:t>
            </a:r>
            <a:r>
              <a:rPr lang="en-US" i="1" dirty="0" smtClean="0"/>
              <a:t> </a:t>
            </a:r>
            <a:r>
              <a:rPr lang="en-US" i="1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5A6EEE-889F-49AD-A59D-5C20F06424EE}" type="slidenum">
              <a:rPr lang="en-US" altLang="en-US" smtClean="0">
                <a:latin typeface="Garamond" pitchFamily="18" charset="0"/>
              </a:rPr>
              <a:pPr eaLnBrk="1" hangingPunct="1"/>
              <a:t>20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5588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Các luật về DFD (4)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mtClean="0"/>
              <a:t>Dòng dữ liệu (tiếp theo)</a:t>
            </a:r>
          </a:p>
          <a:p>
            <a:pPr marL="914400" lvl="1" indent="-457200" eaLnBrk="1" hangingPunct="1">
              <a:lnSpc>
                <a:spcPct val="90000"/>
              </a:lnSpc>
              <a:buSzPct val="110000"/>
              <a:buFont typeface="Wingdings" pitchFamily="2" charset="2"/>
              <a:buAutoNum type="alphaUcPeriod" startAt="12"/>
            </a:pPr>
            <a:r>
              <a:rPr lang="en-US" altLang="en-US" smtClean="0"/>
              <a:t>Một điểm kết thể hiện chính xác cùng một dữ liệu đến từ bất kỳ hai hay nhiều ô xử lý, kho dữ liệu hay nguồn/đích và đi đến cùng một nơi.</a:t>
            </a:r>
          </a:p>
          <a:p>
            <a:pPr marL="914400" lvl="1" indent="-457200" eaLnBrk="1" hangingPunct="1">
              <a:lnSpc>
                <a:spcPct val="90000"/>
              </a:lnSpc>
              <a:buSzPct val="110000"/>
              <a:buFont typeface="Wingdings" pitchFamily="2" charset="2"/>
              <a:buAutoNum type="alphaUcPeriod" startAt="12"/>
            </a:pPr>
            <a:r>
              <a:rPr lang="en-US" altLang="en-US" smtClean="0"/>
              <a:t>Một dòng dữ liệu không thể đi trở lại chính ô xử lý đã xuất ra nó một cách trực tiếp </a:t>
            </a:r>
          </a:p>
          <a:p>
            <a:pPr marL="914400" lvl="1" indent="-457200" eaLnBrk="1" hangingPunct="1">
              <a:lnSpc>
                <a:spcPct val="90000"/>
              </a:lnSpc>
              <a:buSzPct val="110000"/>
              <a:buFont typeface="Wingdings" pitchFamily="2" charset="2"/>
              <a:buAutoNum type="alphaUcPeriod" startAt="12"/>
            </a:pPr>
            <a:r>
              <a:rPr lang="en-US" altLang="en-US" smtClean="0"/>
              <a:t>Một dòng dữ liệu đi đến một kho dữ liệu có nghĩa đây là một hoạt động cập nhật</a:t>
            </a:r>
          </a:p>
          <a:p>
            <a:pPr marL="914400" lvl="1" indent="-457200" eaLnBrk="1" hangingPunct="1">
              <a:lnSpc>
                <a:spcPct val="90000"/>
              </a:lnSpc>
              <a:buSzPct val="110000"/>
              <a:buFont typeface="Wingdings" pitchFamily="2" charset="2"/>
              <a:buAutoNum type="alphaUcPeriod" startAt="12"/>
            </a:pPr>
            <a:r>
              <a:rPr lang="en-US" altLang="en-US" smtClean="0"/>
              <a:t>Một dòng dữ liệu đi ra từ một kho dữ liệu có nghĩa đây là một hoạt động truy xuất hay sử dụng dữ liệu</a:t>
            </a:r>
          </a:p>
          <a:p>
            <a:pPr marL="914400" lvl="1" indent="-457200" eaLnBrk="1" hangingPunct="1">
              <a:lnSpc>
                <a:spcPct val="90000"/>
              </a:lnSpc>
              <a:buSzPct val="110000"/>
              <a:buFont typeface="Wingdings" pitchFamily="2" charset="2"/>
              <a:buAutoNum type="alphaUcPeriod" startAt="12"/>
            </a:pPr>
            <a:r>
              <a:rPr lang="en-US" altLang="en-US" smtClean="0"/>
              <a:t>Một dòng dữ liệu phải có một nhãn là danh từ</a:t>
            </a:r>
          </a:p>
        </p:txBody>
      </p: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6381750" y="1219200"/>
            <a:ext cx="857250" cy="576263"/>
            <a:chOff x="3156" y="645"/>
            <a:chExt cx="816" cy="363"/>
          </a:xfrm>
        </p:grpSpPr>
        <p:sp>
          <p:nvSpPr>
            <p:cNvPr id="22536" name="Line 5"/>
            <p:cNvSpPr>
              <a:spLocks noChangeShapeType="1"/>
            </p:cNvSpPr>
            <p:nvPr/>
          </p:nvSpPr>
          <p:spPr bwMode="auto">
            <a:xfrm>
              <a:off x="3156" y="645"/>
              <a:ext cx="816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Line 7"/>
            <p:cNvSpPr>
              <a:spLocks noChangeShapeType="1"/>
            </p:cNvSpPr>
            <p:nvPr/>
          </p:nvSpPr>
          <p:spPr bwMode="auto">
            <a:xfrm flipH="1">
              <a:off x="3377" y="768"/>
              <a:ext cx="31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6381750" y="914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6686550" y="1614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D9A3FC-E2B9-461F-9872-A805A606F1A9}" type="slidenum">
              <a:rPr lang="en-US" altLang="en-US" smtClean="0">
                <a:latin typeface="Garamond" pitchFamily="18" charset="0"/>
              </a:rPr>
              <a:pPr eaLnBrk="1" hangingPunct="1"/>
              <a:t>21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DFD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4038600"/>
          </a:xfrm>
        </p:spPr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DFD,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DFD,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nguồn</a:t>
            </a:r>
            <a:r>
              <a:rPr lang="en-US" dirty="0"/>
              <a:t>/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037DA6-603C-4C44-8EA3-98102B1889BC}" type="slidenum">
              <a:rPr lang="en-US" altLang="en-US" smtClean="0">
                <a:latin typeface="Garamond" pitchFamily="18" charset="0"/>
              </a:rPr>
              <a:pPr eaLnBrk="1" hangingPunct="1"/>
              <a:t>22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VD: Tập các cấp của DFD không cân bằng</a:t>
            </a:r>
          </a:p>
        </p:txBody>
      </p:sp>
      <p:pic>
        <p:nvPicPr>
          <p:cNvPr id="2458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657600"/>
            <a:ext cx="5562600" cy="2371725"/>
          </a:xfrm>
          <a:noFill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562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DB8D20-7E59-49DE-AB9C-ECBFD8693ED1}" type="slidenum">
              <a:rPr lang="en-US" altLang="en-US" smtClean="0">
                <a:latin typeface="Garamond" pitchFamily="18" charset="0"/>
              </a:rPr>
              <a:pPr eaLnBrk="1" hangingPunct="1"/>
              <a:t>23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VD: Tập các DFD cân bằng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981200" y="1143000"/>
          <a:ext cx="48768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Bitmap Image" r:id="rId3" imgW="4382112" imgH="1409897" progId="Paint.Picture">
                  <p:embed/>
                </p:oleObj>
              </mc:Choice>
              <mc:Fallback>
                <p:oleObj name="Bitmap Image" r:id="rId3" imgW="4382112" imgH="14098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48768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020763" y="2992438"/>
          <a:ext cx="7056437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Bitmap Image" r:id="rId5" imgW="6447619" imgH="2905531" progId="Paint.Picture">
                  <p:embed/>
                </p:oleObj>
              </mc:Choice>
              <mc:Fallback>
                <p:oleObj name="Bitmap Image" r:id="rId5" imgW="6447619" imgH="290553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992438"/>
                        <a:ext cx="7056437" cy="317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71F268-9094-4ABB-A002-375E09FB361F}" type="slidenum">
              <a:rPr lang="en-US" altLang="en-US" smtClean="0">
                <a:latin typeface="Garamond" pitchFamily="18" charset="0"/>
              </a:rPr>
              <a:pPr eaLnBrk="1" hangingPunct="1"/>
              <a:t>24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Các nguyên tắc để dừng phân rã DFD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Khi mỗi ô xử lý là một quyết định, một tính toán hay một thao tác trên CSDL (thêm, sửa, xoá).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Khi mỗi kho dữ liệu đại diện cho một thực thể.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Khi người dùng của hệ thống không quan tâm đến các chi tiết nhỏ hơn nữa.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Khi mỗi dòng dữ liệu không cần phải chia ra nhỏ hơn để thể hiện chúng được xử lý khác nhau.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Khi bạn tin rằng đã có một ô xử lý cho mỗi chọn lựa của các tuỳ chọn ở cấp thấp nhât trên menu hệ thống.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19014D-3E10-454E-8CBA-5559C28F0E7B}" type="slidenum">
              <a:rPr lang="en-US" altLang="en-US" smtClean="0">
                <a:latin typeface="Garamond" pitchFamily="18" charset="0"/>
              </a:rPr>
              <a:pPr eaLnBrk="1" hangingPunct="1"/>
              <a:t>25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Đặc tả ô xử lý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Là những hướng dẫn, giải thích để làm rõ nội dung của ô xử lý.</a:t>
            </a:r>
          </a:p>
          <a:p>
            <a:pPr eaLnBrk="1" hangingPunct="1"/>
            <a:r>
              <a:rPr lang="en-US" sz="2600" smtClean="0"/>
              <a:t>Sử dụng các công cụ sau đây để mô tả:</a:t>
            </a:r>
          </a:p>
          <a:p>
            <a:pPr lvl="1" eaLnBrk="1" hangingPunct="1"/>
            <a:r>
              <a:rPr lang="en-US" sz="2200" smtClean="0"/>
              <a:t>Văn bản có cấu trúc</a:t>
            </a:r>
          </a:p>
          <a:p>
            <a:pPr lvl="1" eaLnBrk="1" hangingPunct="1"/>
            <a:r>
              <a:rPr lang="en-US" sz="2200" smtClean="0"/>
              <a:t>Mã giả</a:t>
            </a:r>
          </a:p>
          <a:p>
            <a:pPr lvl="1" eaLnBrk="1" hangingPunct="1"/>
            <a:r>
              <a:rPr lang="en-US" sz="2200" smtClean="0"/>
              <a:t>Bảng quyết định</a:t>
            </a:r>
          </a:p>
          <a:p>
            <a:pPr lvl="1" eaLnBrk="1" hangingPunct="1"/>
            <a:r>
              <a:rPr lang="en-US" sz="2200" smtClean="0"/>
              <a:t>Cây quyết định</a:t>
            </a:r>
          </a:p>
          <a:p>
            <a:pPr lvl="1" eaLnBrk="1" hangingPunct="1"/>
            <a:r>
              <a:rPr lang="en-US" sz="2200" smtClean="0"/>
              <a:t>Lưu đồ</a:t>
            </a:r>
          </a:p>
          <a:p>
            <a:pPr eaLnBrk="1" hangingPunct="1"/>
            <a:r>
              <a:rPr lang="en-US" sz="2600" smtClean="0"/>
              <a:t>Yêu cầu: phải nêu được trình tự logic các thao tác, tính chất mỗi thao tác</a:t>
            </a:r>
          </a:p>
          <a:p>
            <a:pPr eaLnBrk="1" hangingPunct="1"/>
            <a:r>
              <a:rPr lang="en-US" sz="2600" smtClean="0"/>
              <a:t>Ví dụ: đặc tả ô xử lý ‘Lập hóa đơn bán hàng’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0F1612-FA0B-4361-9CE1-89B5E31C5DB8}" type="slidenum">
              <a:rPr lang="en-US" altLang="en-US" smtClean="0">
                <a:latin typeface="Garamond" pitchFamily="18" charset="0"/>
              </a:rPr>
              <a:pPr eaLnBrk="1" hangingPunct="1"/>
              <a:t>26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58200" cy="865187"/>
          </a:xfrm>
        </p:spPr>
        <p:txBody>
          <a:bodyPr/>
          <a:lstStyle/>
          <a:p>
            <a:pPr eaLnBrk="1" hangingPunct="1"/>
            <a:r>
              <a:rPr lang="en-US" smtClean="0"/>
              <a:t>Các bước phát triển DFD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Phát triển dạng top-down</a:t>
            </a:r>
          </a:p>
          <a:p>
            <a:pPr marL="571500" indent="-571500" eaLnBrk="1" hangingPunct="1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AutoNum type="arabicPeriod"/>
            </a:pPr>
            <a:r>
              <a:rPr lang="en-US" smtClean="0"/>
              <a:t>Liệt kê danh sách các công việc mà hệ thống sẽ thực hiện, từ đó xác định các nguồn/đích, dòng dữ liệu, ô xữ lý, kho dữ liệu</a:t>
            </a:r>
          </a:p>
          <a:p>
            <a:pPr marL="571500" indent="-571500" eaLnBrk="1" hangingPunct="1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AutoNum type="arabicPeriod"/>
            </a:pPr>
            <a:r>
              <a:rPr lang="en-US" smtClean="0"/>
              <a:t>Tạo sơ đồ mức ngữ cảnh (context diagram): Biểu diễn giao tiếp giữa hệ thống và các nguồn/đích. </a:t>
            </a:r>
            <a:r>
              <a:rPr lang="en-US" i="1" smtClean="0"/>
              <a:t>Chú ý: Trong sơ đồ ngữ cảnh không có kho dữ liệu hoặc bất kỳ ô xữ lý chi tiết nào.</a:t>
            </a:r>
          </a:p>
          <a:p>
            <a:pPr marL="571500" indent="-571500" eaLnBrk="1" hangingPunct="1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AutoNum type="arabicPeriod"/>
            </a:pPr>
            <a:r>
              <a:rPr lang="en-US" smtClean="0"/>
              <a:t>Vẽ các sơ đồ ở cấp tiếp theo</a:t>
            </a:r>
          </a:p>
          <a:p>
            <a:pPr marL="571500" indent="-571500" eaLnBrk="1" hangingPunct="1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AutoNum type="arabicPeriod"/>
            </a:pPr>
            <a:r>
              <a:rPr lang="en-US" smtClean="0"/>
              <a:t>Kiểm tra các luật và cách đặt tên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E89BAE-901E-44FC-918E-0D0E4952FB5E}" type="slidenum">
              <a:rPr lang="en-US" altLang="en-US" smtClean="0">
                <a:latin typeface="Garamond" pitchFamily="18" charset="0"/>
              </a:rPr>
              <a:pPr eaLnBrk="1" hangingPunct="1"/>
              <a:t>3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Mục đích của một DFD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Một DFD sẽ mô tả:</a:t>
            </a:r>
          </a:p>
          <a:p>
            <a:pPr eaLnBrk="1" hangingPunct="1"/>
            <a:r>
              <a:rPr lang="en-US" smtClean="0"/>
              <a:t>Các quá trình xử lý bên trong hệ thống.</a:t>
            </a:r>
          </a:p>
          <a:p>
            <a:pPr eaLnBrk="1" hangingPunct="1"/>
            <a:r>
              <a:rPr lang="en-US" smtClean="0"/>
              <a:t>Các kho lưu trữ hỗ trợ cho các thao tác của hệ thống.</a:t>
            </a:r>
          </a:p>
          <a:p>
            <a:pPr eaLnBrk="1" hangingPunct="1"/>
            <a:r>
              <a:rPr lang="en-US" smtClean="0"/>
              <a:t>Các dòng thông tin trong hệ thống.</a:t>
            </a:r>
          </a:p>
          <a:p>
            <a:pPr eaLnBrk="1" hangingPunct="1"/>
            <a:r>
              <a:rPr lang="en-US" smtClean="0"/>
              <a:t>Ranh giới của hệ thống.</a:t>
            </a:r>
          </a:p>
          <a:p>
            <a:pPr eaLnBrk="1" hangingPunct="1"/>
            <a:r>
              <a:rPr lang="en-US" smtClean="0"/>
              <a:t>Sự giao tiếp với các thực thể bên ngoài.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7C9BEE-A943-4829-9C4D-28376682AA86}" type="slidenum">
              <a:rPr lang="en-US" altLang="en-US" smtClean="0">
                <a:latin typeface="Garamond" pitchFamily="18" charset="0"/>
              </a:rPr>
              <a:pPr eaLnBrk="1" hangingPunct="1"/>
              <a:t>4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khái niệm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400" b="1" smtClean="0"/>
              <a:t> Quá trình xử lý/ô xử lý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400" b="1" smtClean="0"/>
              <a:t> Dòng dữ liệu: Dữ liệu vào</a:t>
            </a:r>
            <a:r>
              <a:rPr lang="en-US" sz="2400" smtClean="0"/>
              <a:t> &amp; </a:t>
            </a:r>
            <a:r>
              <a:rPr lang="en-US" sz="2400" b="1" smtClean="0"/>
              <a:t>Dữ liệu ra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400" b="1" smtClean="0"/>
              <a:t> Nguồn / đích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400" b="1" smtClean="0"/>
              <a:t> Kho dữ liệu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E8799C-2FF7-4C90-AC1B-EE348F8B37E8}" type="slidenum">
              <a:rPr lang="en-US" altLang="en-US" smtClean="0">
                <a:latin typeface="Garamond" pitchFamily="18" charset="0"/>
              </a:rPr>
              <a:pPr eaLnBrk="1" hangingPunct="1"/>
              <a:t>5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819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Quá trình xử lý / ô xử lý</a:t>
            </a:r>
          </a:p>
        </p:txBody>
      </p:sp>
      <p:sp>
        <p:nvSpPr>
          <p:cNvPr id="8196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err="1" smtClean="0"/>
              <a:t>Một</a:t>
            </a:r>
            <a:r>
              <a:rPr lang="en-US" dirty="0" smtClean="0"/>
              <a:t> ô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i="1" dirty="0" err="1" smtClean="0"/>
              <a:t>xử</a:t>
            </a:r>
            <a:r>
              <a:rPr lang="en-US" b="1" i="1" dirty="0" smtClean="0"/>
              <a:t> </a:t>
            </a:r>
            <a:r>
              <a:rPr lang="en-US" b="1" i="1" dirty="0" err="1" smtClean="0"/>
              <a:t>lý</a:t>
            </a:r>
            <a:r>
              <a:rPr lang="en-US" b="1" i="1" dirty="0" smtClean="0"/>
              <a:t> </a:t>
            </a:r>
            <a:r>
              <a:rPr lang="en-US" dirty="0" smtClean="0"/>
              <a:t>hay </a:t>
            </a:r>
            <a:r>
              <a:rPr lang="en-US" b="1" i="1" dirty="0" err="1" smtClean="0"/>
              <a:t>quá</a:t>
            </a:r>
            <a:r>
              <a:rPr lang="en-US" b="1" i="1" dirty="0" smtClean="0"/>
              <a:t> </a:t>
            </a:r>
            <a:r>
              <a:rPr lang="en-US" b="1" i="1" dirty="0" err="1" smtClean="0"/>
              <a:t>trình</a:t>
            </a:r>
            <a:r>
              <a:rPr lang="en-US" b="1" i="1" dirty="0" smtClean="0"/>
              <a:t> </a:t>
            </a:r>
            <a:r>
              <a:rPr lang="en-US" b="1" i="1" dirty="0" err="1" smtClean="0"/>
              <a:t>xử</a:t>
            </a:r>
            <a:r>
              <a:rPr lang="en-US" b="1" i="1" dirty="0" smtClean="0"/>
              <a:t> </a:t>
            </a:r>
            <a:r>
              <a:rPr lang="en-US" b="1" i="1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/>
              <a:t>ô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pPr eaLnBrk="1" hangingPunct="1"/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2057400" y="3962400"/>
            <a:ext cx="2259013" cy="1219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VNI-Times" pitchFamily="2" charset="0"/>
            </a:endParaRP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057400" y="4503738"/>
            <a:ext cx="2259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448175" y="3657600"/>
            <a:ext cx="2657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</a:rPr>
              <a:t>Số</a:t>
            </a:r>
            <a:r>
              <a:rPr lang="en-US" sz="2400" i="1">
                <a:latin typeface="VNI-Times" pitchFamily="2" charset="0"/>
              </a:rPr>
              <a:t> </a:t>
            </a:r>
            <a:r>
              <a:rPr lang="en-US" sz="2400" i="1">
                <a:latin typeface="Times New Roman" pitchFamily="18" charset="0"/>
              </a:rPr>
              <a:t>thứ</a:t>
            </a:r>
            <a:r>
              <a:rPr lang="en-US" sz="2400" i="1">
                <a:latin typeface="VNI-Times" pitchFamily="2" charset="0"/>
              </a:rPr>
              <a:t> </a:t>
            </a:r>
            <a:r>
              <a:rPr lang="en-US" sz="2400" i="1">
                <a:latin typeface="Times New Roman" pitchFamily="18" charset="0"/>
              </a:rPr>
              <a:t>tự</a:t>
            </a:r>
            <a:r>
              <a:rPr lang="en-US" sz="2400" i="1">
                <a:latin typeface="VNI-Times" pitchFamily="2" charset="0"/>
              </a:rPr>
              <a:t> </a:t>
            </a:r>
            <a:r>
              <a:rPr lang="en-US" sz="2400" i="1">
                <a:latin typeface="Times New Roman" pitchFamily="18" charset="0"/>
              </a:rPr>
              <a:t>quá</a:t>
            </a:r>
            <a:r>
              <a:rPr lang="en-US" sz="2400" i="1">
                <a:latin typeface="VNI-Times" pitchFamily="2" charset="0"/>
              </a:rPr>
              <a:t> </a:t>
            </a:r>
            <a:r>
              <a:rPr lang="en-US" sz="2400" i="1">
                <a:latin typeface="Times New Roman" pitchFamily="18" charset="0"/>
              </a:rPr>
              <a:t>trình</a:t>
            </a:r>
            <a:r>
              <a:rPr lang="en-US" sz="2400" i="1">
                <a:latin typeface="VNI-Times" pitchFamily="2" charset="0"/>
              </a:rPr>
              <a:t> </a:t>
            </a:r>
            <a:r>
              <a:rPr lang="en-US" sz="2400" i="1">
                <a:latin typeface="Times New Roman" pitchFamily="18" charset="0"/>
              </a:rPr>
              <a:t>xử</a:t>
            </a:r>
            <a:r>
              <a:rPr lang="en-US" sz="2400" i="1">
                <a:latin typeface="VNI-Times" pitchFamily="2" charset="0"/>
              </a:rPr>
              <a:t> </a:t>
            </a:r>
            <a:r>
              <a:rPr lang="en-US" sz="2400" i="1">
                <a:latin typeface="Times New Roman" pitchFamily="18" charset="0"/>
              </a:rPr>
              <a:t>lý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581525" y="4876800"/>
            <a:ext cx="2657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</a:rPr>
              <a:t>Tên</a:t>
            </a:r>
            <a:r>
              <a:rPr lang="en-US" sz="2400" i="1">
                <a:latin typeface="VNI-Times" pitchFamily="2" charset="0"/>
              </a:rPr>
              <a:t> </a:t>
            </a:r>
            <a:r>
              <a:rPr lang="en-US" sz="2400" i="1">
                <a:latin typeface="Times New Roman" pitchFamily="18" charset="0"/>
              </a:rPr>
              <a:t>quá</a:t>
            </a:r>
            <a:r>
              <a:rPr lang="en-US" sz="2400" i="1">
                <a:latin typeface="VNI-Times" pitchFamily="2" charset="0"/>
              </a:rPr>
              <a:t> </a:t>
            </a:r>
            <a:r>
              <a:rPr lang="en-US" sz="2400" i="1">
                <a:latin typeface="Times New Roman" pitchFamily="18" charset="0"/>
              </a:rPr>
              <a:t>trình</a:t>
            </a:r>
            <a:r>
              <a:rPr lang="en-US" sz="2400" i="1">
                <a:latin typeface="VNI-Times" pitchFamily="2" charset="0"/>
              </a:rPr>
              <a:t> </a:t>
            </a:r>
            <a:r>
              <a:rPr lang="en-US" sz="2400" i="1">
                <a:latin typeface="Times New Roman" pitchFamily="18" charset="0"/>
              </a:rPr>
              <a:t>xử</a:t>
            </a:r>
            <a:r>
              <a:rPr lang="en-US" sz="2400" i="1">
                <a:latin typeface="VNI-Times" pitchFamily="2" charset="0"/>
              </a:rPr>
              <a:t> </a:t>
            </a:r>
            <a:r>
              <a:rPr lang="en-US" sz="2400" i="1">
                <a:latin typeface="Times New Roman" pitchFamily="18" charset="0"/>
              </a:rPr>
              <a:t>lý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3651250" y="3962400"/>
            <a:ext cx="7969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3784600" y="4724400"/>
            <a:ext cx="796925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016250" y="3995738"/>
            <a:ext cx="9302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1</a:t>
            </a:r>
            <a:endParaRPr lang="en-US" sz="2400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544763" y="4470400"/>
            <a:ext cx="1593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latin typeface="Times New Roman" pitchFamily="18" charset="0"/>
              </a:rPr>
              <a:t>Bán</a:t>
            </a:r>
            <a:r>
              <a:rPr lang="en-US" sz="2400" b="1">
                <a:latin typeface="VNI-Times" pitchFamily="2" charset="0"/>
              </a:rPr>
              <a:t> </a:t>
            </a:r>
            <a:r>
              <a:rPr lang="en-US" sz="2400" b="1">
                <a:latin typeface="Times New Roman" pitchFamily="18" charset="0"/>
              </a:rPr>
              <a:t>hàng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0495FB-086D-4A2E-8BD2-47104B92D474}" type="slidenum">
              <a:rPr lang="en-US" altLang="en-US" smtClean="0">
                <a:latin typeface="Garamond" pitchFamily="18" charset="0"/>
              </a:rPr>
              <a:pPr eaLnBrk="1" hangingPunct="1"/>
              <a:t>6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921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  <p:sp>
        <p:nvSpPr>
          <p:cNvPr id="9220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vào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,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,…)</a:t>
            </a:r>
          </a:p>
          <a:p>
            <a:pPr eaLnBrk="1" hangingPunct="1"/>
            <a:r>
              <a:rPr lang="en-US" dirty="0" err="1" smtClean="0">
                <a:solidFill>
                  <a:srgbClr val="FF0000"/>
                </a:solidFill>
              </a:rPr>
              <a:t>Ký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dòng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1133475" y="5308600"/>
            <a:ext cx="1244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1155700" y="5105400"/>
            <a:ext cx="1244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1136650" y="5537200"/>
            <a:ext cx="1244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4648200" y="5381625"/>
            <a:ext cx="2819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4656138" y="5105400"/>
            <a:ext cx="1244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4646613" y="5610225"/>
            <a:ext cx="1244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914400" y="5473700"/>
            <a:ext cx="1676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i="1">
                <a:latin typeface="Times New Roman" pitchFamily="18" charset="0"/>
              </a:rPr>
              <a:t>Dữ</a:t>
            </a:r>
            <a:r>
              <a:rPr lang="en-US" sz="2000" i="1">
                <a:latin typeface="VNI-Times" pitchFamily="2" charset="0"/>
              </a:rPr>
              <a:t> </a:t>
            </a:r>
            <a:r>
              <a:rPr lang="en-US" sz="2000" i="1">
                <a:latin typeface="Times New Roman" pitchFamily="18" charset="0"/>
              </a:rPr>
              <a:t>liệu</a:t>
            </a:r>
            <a:r>
              <a:rPr lang="en-US" sz="2000" i="1">
                <a:latin typeface="VNI-Times" pitchFamily="2" charset="0"/>
              </a:rPr>
              <a:t> </a:t>
            </a:r>
            <a:r>
              <a:rPr lang="en-US" sz="2000" i="1">
                <a:latin typeface="Times New Roman" pitchFamily="18" charset="0"/>
              </a:rPr>
              <a:t>vào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9228" name="Text Box 13"/>
          <p:cNvSpPr txBox="1">
            <a:spLocks noChangeArrowheads="1"/>
          </p:cNvSpPr>
          <p:nvPr/>
        </p:nvSpPr>
        <p:spPr bwMode="auto">
          <a:xfrm>
            <a:off x="4495800" y="5549900"/>
            <a:ext cx="1676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i="1">
                <a:latin typeface="Times New Roman" pitchFamily="18" charset="0"/>
              </a:rPr>
              <a:t>Dữ</a:t>
            </a:r>
            <a:r>
              <a:rPr lang="en-US" sz="2000" i="1">
                <a:latin typeface="VNI-Times" pitchFamily="2" charset="0"/>
              </a:rPr>
              <a:t> </a:t>
            </a:r>
            <a:r>
              <a:rPr lang="en-US" sz="2000" i="1">
                <a:latin typeface="Times New Roman" pitchFamily="18" charset="0"/>
              </a:rPr>
              <a:t>liệu</a:t>
            </a:r>
            <a:r>
              <a:rPr lang="en-US" sz="2000" i="1">
                <a:latin typeface="VNI-Times" pitchFamily="2" charset="0"/>
              </a:rPr>
              <a:t> </a:t>
            </a:r>
            <a:r>
              <a:rPr lang="en-US" sz="2000" i="1">
                <a:latin typeface="Times New Roman" pitchFamily="18" charset="0"/>
              </a:rPr>
              <a:t>ra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9229" name="Line 16"/>
          <p:cNvSpPr>
            <a:spLocks noChangeShapeType="1"/>
          </p:cNvSpPr>
          <p:nvPr/>
        </p:nvSpPr>
        <p:spPr bwMode="auto">
          <a:xfrm flipV="1">
            <a:off x="6019800" y="4849813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7"/>
          <p:cNvSpPr>
            <a:spLocks noChangeShapeType="1"/>
          </p:cNvSpPr>
          <p:nvPr/>
        </p:nvSpPr>
        <p:spPr bwMode="auto">
          <a:xfrm>
            <a:off x="6019800" y="5387975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Text Box 18"/>
          <p:cNvSpPr txBox="1">
            <a:spLocks noChangeArrowheads="1"/>
          </p:cNvSpPr>
          <p:nvPr/>
        </p:nvSpPr>
        <p:spPr bwMode="auto">
          <a:xfrm>
            <a:off x="5257800" y="3657600"/>
            <a:ext cx="3581400" cy="7715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DL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ra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của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ô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xử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lý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này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có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thể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là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DL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vào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của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ô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xử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lý</a:t>
            </a:r>
            <a:r>
              <a:rPr lang="en-US" sz="2200" b="1">
                <a:solidFill>
                  <a:schemeClr val="tx2"/>
                </a:solidFill>
                <a:latin typeface="VNI-Times" pitchFamily="2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Times New Roman" pitchFamily="18" charset="0"/>
              </a:rPr>
              <a:t>khác</a:t>
            </a:r>
          </a:p>
        </p:txBody>
      </p:sp>
      <p:sp>
        <p:nvSpPr>
          <p:cNvPr id="9232" name="Text Box 19"/>
          <p:cNvSpPr txBox="1">
            <a:spLocks noChangeArrowheads="1"/>
          </p:cNvSpPr>
          <p:nvPr/>
        </p:nvSpPr>
        <p:spPr bwMode="auto">
          <a:xfrm>
            <a:off x="2590800" y="5334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cs typeface="Arial" charset="0"/>
              </a:rPr>
              <a:t>Tên ô xử lý</a:t>
            </a:r>
          </a:p>
        </p:txBody>
      </p:sp>
      <p:sp>
        <p:nvSpPr>
          <p:cNvPr id="9233" name="AutoShape 20"/>
          <p:cNvSpPr>
            <a:spLocks noChangeArrowheads="1"/>
          </p:cNvSpPr>
          <p:nvPr/>
        </p:nvSpPr>
        <p:spPr bwMode="auto">
          <a:xfrm>
            <a:off x="2389188" y="4681538"/>
            <a:ext cx="2259012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VNI-Times" pitchFamily="2" charset="0"/>
            </a:endParaRPr>
          </a:p>
        </p:txBody>
      </p:sp>
      <p:sp>
        <p:nvSpPr>
          <p:cNvPr id="9234" name="Line 21"/>
          <p:cNvSpPr>
            <a:spLocks noChangeShapeType="1"/>
          </p:cNvSpPr>
          <p:nvPr/>
        </p:nvSpPr>
        <p:spPr bwMode="auto">
          <a:xfrm>
            <a:off x="2389188" y="5222875"/>
            <a:ext cx="225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Text Box 22"/>
          <p:cNvSpPr txBox="1">
            <a:spLocks noChangeArrowheads="1"/>
          </p:cNvSpPr>
          <p:nvPr/>
        </p:nvSpPr>
        <p:spPr bwMode="auto">
          <a:xfrm>
            <a:off x="2590800" y="4724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cs typeface="Arial" charset="0"/>
              </a:rPr>
              <a:t>STT ô xử lý</a:t>
            </a:r>
          </a:p>
        </p:txBody>
      </p:sp>
      <p:sp>
        <p:nvSpPr>
          <p:cNvPr id="9236" name="Text Box 23"/>
          <p:cNvSpPr txBox="1">
            <a:spLocks noChangeArrowheads="1"/>
          </p:cNvSpPr>
          <p:nvPr/>
        </p:nvSpPr>
        <p:spPr bwMode="auto">
          <a:xfrm>
            <a:off x="914400" y="5181600"/>
            <a:ext cx="1676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i="1">
                <a:latin typeface="Times New Roman" pitchFamily="18" charset="0"/>
              </a:rPr>
              <a:t>Dữ</a:t>
            </a:r>
            <a:r>
              <a:rPr lang="en-US" sz="2000" i="1">
                <a:latin typeface="VNI-Times" pitchFamily="2" charset="0"/>
              </a:rPr>
              <a:t> </a:t>
            </a:r>
            <a:r>
              <a:rPr lang="en-US" sz="2000" i="1">
                <a:latin typeface="Times New Roman" pitchFamily="18" charset="0"/>
              </a:rPr>
              <a:t>liệu</a:t>
            </a:r>
            <a:r>
              <a:rPr lang="en-US" sz="2000" i="1">
                <a:latin typeface="VNI-Times" pitchFamily="2" charset="0"/>
              </a:rPr>
              <a:t> </a:t>
            </a:r>
            <a:r>
              <a:rPr lang="en-US" sz="2000" i="1">
                <a:latin typeface="Times New Roman" pitchFamily="18" charset="0"/>
              </a:rPr>
              <a:t>vào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9237" name="Text Box 24"/>
          <p:cNvSpPr txBox="1">
            <a:spLocks noChangeArrowheads="1"/>
          </p:cNvSpPr>
          <p:nvPr/>
        </p:nvSpPr>
        <p:spPr bwMode="auto">
          <a:xfrm>
            <a:off x="914400" y="4724400"/>
            <a:ext cx="1676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i="1">
                <a:latin typeface="Times New Roman" pitchFamily="18" charset="0"/>
              </a:rPr>
              <a:t>Dữ</a:t>
            </a:r>
            <a:r>
              <a:rPr lang="en-US" sz="2000" i="1">
                <a:latin typeface="VNI-Times" pitchFamily="2" charset="0"/>
              </a:rPr>
              <a:t> </a:t>
            </a:r>
            <a:r>
              <a:rPr lang="en-US" sz="2000" i="1">
                <a:latin typeface="Times New Roman" pitchFamily="18" charset="0"/>
              </a:rPr>
              <a:t>liệu</a:t>
            </a:r>
            <a:r>
              <a:rPr lang="en-US" sz="2000" i="1">
                <a:latin typeface="VNI-Times" pitchFamily="2" charset="0"/>
              </a:rPr>
              <a:t> </a:t>
            </a:r>
            <a:r>
              <a:rPr lang="en-US" sz="2000" i="1">
                <a:latin typeface="Times New Roman" pitchFamily="18" charset="0"/>
              </a:rPr>
              <a:t>vào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9238" name="Text Box 25"/>
          <p:cNvSpPr txBox="1">
            <a:spLocks noChangeArrowheads="1"/>
          </p:cNvSpPr>
          <p:nvPr/>
        </p:nvSpPr>
        <p:spPr bwMode="auto">
          <a:xfrm>
            <a:off x="4495800" y="5029200"/>
            <a:ext cx="1676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i="1">
                <a:latin typeface="Times New Roman" pitchFamily="18" charset="0"/>
              </a:rPr>
              <a:t>Dữ</a:t>
            </a:r>
            <a:r>
              <a:rPr lang="en-US" sz="2000" i="1">
                <a:latin typeface="VNI-Times" pitchFamily="2" charset="0"/>
              </a:rPr>
              <a:t> </a:t>
            </a:r>
            <a:r>
              <a:rPr lang="en-US" sz="2000" i="1">
                <a:latin typeface="Times New Roman" pitchFamily="18" charset="0"/>
              </a:rPr>
              <a:t>liệu</a:t>
            </a:r>
            <a:r>
              <a:rPr lang="en-US" sz="2000" i="1">
                <a:latin typeface="VNI-Times" pitchFamily="2" charset="0"/>
              </a:rPr>
              <a:t> </a:t>
            </a:r>
            <a:r>
              <a:rPr lang="en-US" sz="2000" i="1">
                <a:latin typeface="Times New Roman" pitchFamily="18" charset="0"/>
              </a:rPr>
              <a:t>ra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9239" name="Text Box 26"/>
          <p:cNvSpPr txBox="1">
            <a:spLocks noChangeArrowheads="1"/>
          </p:cNvSpPr>
          <p:nvPr/>
        </p:nvSpPr>
        <p:spPr bwMode="auto">
          <a:xfrm>
            <a:off x="4419600" y="4724400"/>
            <a:ext cx="1676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i="1">
                <a:latin typeface="Times New Roman" pitchFamily="18" charset="0"/>
              </a:rPr>
              <a:t>Dữ</a:t>
            </a:r>
            <a:r>
              <a:rPr lang="en-US" sz="2000" i="1">
                <a:latin typeface="VNI-Times" pitchFamily="2" charset="0"/>
              </a:rPr>
              <a:t> </a:t>
            </a:r>
            <a:r>
              <a:rPr lang="en-US" sz="2000" i="1">
                <a:latin typeface="Times New Roman" pitchFamily="18" charset="0"/>
              </a:rPr>
              <a:t>liệu</a:t>
            </a:r>
            <a:r>
              <a:rPr lang="en-US" sz="2000" i="1">
                <a:latin typeface="VNI-Times" pitchFamily="2" charset="0"/>
              </a:rPr>
              <a:t> </a:t>
            </a:r>
            <a:r>
              <a:rPr lang="en-US" sz="2000" i="1">
                <a:latin typeface="Times New Roman" pitchFamily="18" charset="0"/>
              </a:rPr>
              <a:t>ra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F34329-AA05-4649-BB35-F0DCEDB6E2EA}" type="slidenum">
              <a:rPr lang="en-US" altLang="en-US" smtClean="0">
                <a:latin typeface="Garamond" pitchFamily="18" charset="0"/>
              </a:rPr>
              <a:pPr eaLnBrk="1" hangingPunct="1"/>
              <a:t>7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Nguồn / Đích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C3300"/>
                </a:solidFill>
              </a:rPr>
              <a:t>bên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 err="1" smtClean="0">
                <a:solidFill>
                  <a:srgbClr val="CC3300"/>
                </a:solidFill>
              </a:rPr>
              <a:t>ngoài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 err="1" smtClean="0">
                <a:solidFill>
                  <a:srgbClr val="CC3300"/>
                </a:solidFill>
              </a:rPr>
              <a:t>hệ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 err="1" smtClean="0">
                <a:solidFill>
                  <a:srgbClr val="CC3300"/>
                </a:solidFill>
              </a:rPr>
              <a:t>thống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 smtClean="0"/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2286000" y="4191000"/>
            <a:ext cx="4572000" cy="1600200"/>
            <a:chOff x="2961" y="5044"/>
            <a:chExt cx="4140" cy="1980"/>
          </a:xfrm>
        </p:grpSpPr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2961" y="5044"/>
              <a:ext cx="28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latin typeface="+mj-lt"/>
                  <a:cs typeface="Times New Roman" panose="02020603050405020304" pitchFamily="18" charset="0"/>
                </a:rPr>
                <a:t>  </a:t>
              </a:r>
              <a:r>
                <a:rPr lang="en-US" sz="2400" dirty="0" smtClean="0">
                  <a:latin typeface="+mj-lt"/>
                  <a:cs typeface="Times New Roman" panose="02020603050405020304" pitchFamily="18" charset="0"/>
                </a:rPr>
                <a:t>&lt;TÊN NGUỒN&gt;</a:t>
              </a:r>
              <a:endParaRPr 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5841" y="5404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4221" y="6304"/>
              <a:ext cx="28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latin typeface="+mj-lt"/>
                </a:rPr>
                <a:t>  </a:t>
              </a:r>
              <a:r>
                <a:rPr lang="en-US" sz="2400" dirty="0" smtClean="0">
                  <a:latin typeface="+mj-lt"/>
                </a:rPr>
                <a:t>&lt;TÊN ĐÍCH&gt;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0249" name="Line 8"/>
            <p:cNvSpPr>
              <a:spLocks noChangeShapeType="1"/>
            </p:cNvSpPr>
            <p:nvPr/>
          </p:nvSpPr>
          <p:spPr bwMode="auto">
            <a:xfrm>
              <a:off x="2961" y="6664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BCEB00-3E73-45DB-BD01-4BC5D9DD3947}" type="slidenum">
              <a:rPr lang="en-US" altLang="en-US" smtClean="0">
                <a:latin typeface="Garamond" pitchFamily="18" charset="0"/>
              </a:rPr>
              <a:pPr eaLnBrk="1" hangingPunct="1"/>
              <a:t>8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Nguồn/Đích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/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tổ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khác</a:t>
            </a:r>
            <a:r>
              <a:rPr lang="en-US" dirty="0" smtClean="0">
                <a:solidFill>
                  <a:srgbClr val="FF0000"/>
                </a:solidFill>
              </a:rPr>
              <a:t> hay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. VD: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người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hoặc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ngoài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 VD: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tin </a:t>
            </a:r>
            <a:r>
              <a:rPr lang="en-US" dirty="0" err="1" smtClean="0">
                <a:solidFill>
                  <a:srgbClr val="FF0000"/>
                </a:solidFill>
              </a:rPr>
              <a:t>khác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879E5C-F75D-4510-8A2A-3D1B5D3DE054}" type="slidenum">
              <a:rPr lang="en-US" altLang="en-US" smtClean="0">
                <a:latin typeface="Garamond" pitchFamily="18" charset="0"/>
              </a:rPr>
              <a:pPr eaLnBrk="1" hangingPunct="1"/>
              <a:t>9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914400" y="3124200"/>
            <a:ext cx="7086600" cy="609600"/>
            <a:chOff x="1881" y="11888"/>
            <a:chExt cx="8100" cy="720"/>
          </a:xfrm>
        </p:grpSpPr>
        <p:sp>
          <p:nvSpPr>
            <p:cNvPr id="12294" name="Line 5"/>
            <p:cNvSpPr>
              <a:spLocks noChangeShapeType="1"/>
            </p:cNvSpPr>
            <p:nvPr/>
          </p:nvSpPr>
          <p:spPr bwMode="auto">
            <a:xfrm>
              <a:off x="1881" y="11888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>
              <a:off x="1881" y="12608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>
              <a:off x="6741" y="11888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>
              <a:off x="6741" y="12608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6741" y="1188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7461" y="1188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Text Box 11"/>
            <p:cNvSpPr txBox="1">
              <a:spLocks noChangeArrowheads="1"/>
            </p:cNvSpPr>
            <p:nvPr/>
          </p:nvSpPr>
          <p:spPr bwMode="auto">
            <a:xfrm>
              <a:off x="2061" y="11888"/>
              <a:ext cx="25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Kho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01" name="Text Box 12"/>
            <p:cNvSpPr txBox="1">
              <a:spLocks noChangeArrowheads="1"/>
            </p:cNvSpPr>
            <p:nvPr/>
          </p:nvSpPr>
          <p:spPr bwMode="auto">
            <a:xfrm>
              <a:off x="7461" y="11888"/>
              <a:ext cx="25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Kho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02" name="Text Box 13"/>
            <p:cNvSpPr txBox="1">
              <a:spLocks noChangeArrowheads="1"/>
            </p:cNvSpPr>
            <p:nvPr/>
          </p:nvSpPr>
          <p:spPr bwMode="auto">
            <a:xfrm>
              <a:off x="4941" y="11888"/>
              <a:ext cx="25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Hoặc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1767</Words>
  <Application>Microsoft Office PowerPoint</Application>
  <PresentationFormat>On-screen Show (4:3)</PresentationFormat>
  <Paragraphs>233</Paragraphs>
  <Slides>26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Garamond</vt:lpstr>
      <vt:lpstr>Times New Roman</vt:lpstr>
      <vt:lpstr>VNI-Times</vt:lpstr>
      <vt:lpstr>Wingdings</vt:lpstr>
      <vt:lpstr>Edge</vt:lpstr>
      <vt:lpstr>Bitmap Image</vt:lpstr>
      <vt:lpstr>CHƯƠNG 4:  LƯU ĐỒ DÒNG DỮ LIỆU (Data Flow Diagram – DFD)</vt:lpstr>
      <vt:lpstr>Lưu đồ dòng dữ liệu (DFD)</vt:lpstr>
      <vt:lpstr>Mục đích của một DFD </vt:lpstr>
      <vt:lpstr>Các khái niệm </vt:lpstr>
      <vt:lpstr>Quá trình xử lý / ô xử lý</vt:lpstr>
      <vt:lpstr>Dòng dữ liệu</vt:lpstr>
      <vt:lpstr>Nguồn / Đích</vt:lpstr>
      <vt:lpstr>Nguồn/Đích</vt:lpstr>
      <vt:lpstr>Kho dữ liệu</vt:lpstr>
      <vt:lpstr>Kết hợp các khái niệm trên 1 ô xử lý</vt:lpstr>
      <vt:lpstr>CÁC CẤP của DFD </vt:lpstr>
      <vt:lpstr>DFD Cấp 0 </vt:lpstr>
      <vt:lpstr>VD: DFD cấp 0 của HT đặt thức ăn</vt:lpstr>
      <vt:lpstr>DFD Cấp n</vt:lpstr>
      <vt:lpstr>Quá trình phân rã:</vt:lpstr>
      <vt:lpstr>VD: DFD cấp 1 của HT Đặt thức ăn</vt:lpstr>
      <vt:lpstr>Các luật về DFD (1)</vt:lpstr>
      <vt:lpstr>Các luật về DFD (2)</vt:lpstr>
      <vt:lpstr>Các luật về DFD (3)</vt:lpstr>
      <vt:lpstr>Các luật về DFD (4)</vt:lpstr>
      <vt:lpstr>Cân bằng các cấp của DFD</vt:lpstr>
      <vt:lpstr>VD: Tập các cấp của DFD không cân bằng</vt:lpstr>
      <vt:lpstr>VD: Tập các DFD cân bằng</vt:lpstr>
      <vt:lpstr>Các nguyên tắc để dừng phân rã DFD</vt:lpstr>
      <vt:lpstr>Đặc tả ô xử lý</vt:lpstr>
      <vt:lpstr>Các bước phát triển DFD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CHÖÔNG 3:  LÖU ÑOÀ DOØNG DÖÕ LIEÄU (Data Flow Diagram – DFD)</dc:title>
  <dc:creator>Tran Ngan Binh</dc:creator>
  <cp:lastModifiedBy>Quoc Dinh Truong</cp:lastModifiedBy>
  <cp:revision>107</cp:revision>
  <dcterms:created xsi:type="dcterms:W3CDTF">2006-10-18T03:36:36Z</dcterms:created>
  <dcterms:modified xsi:type="dcterms:W3CDTF">2015-01-18T01:21:30Z</dcterms:modified>
</cp:coreProperties>
</file>