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9" r:id="rId3"/>
    <p:sldId id="258" r:id="rId4"/>
    <p:sldId id="260" r:id="rId5"/>
    <p:sldId id="269" r:id="rId6"/>
    <p:sldId id="270" r:id="rId7"/>
    <p:sldId id="271" r:id="rId8"/>
    <p:sldId id="272" r:id="rId9"/>
    <p:sldId id="273" r:id="rId10"/>
    <p:sldId id="274" r:id="rId11"/>
    <p:sldId id="275" r:id="rId12"/>
    <p:sldId id="276" r:id="rId13"/>
    <p:sldId id="277" r:id="rId14"/>
    <p:sldId id="278" r:id="rId15"/>
    <p:sldId id="279" r:id="rId16"/>
    <p:sldId id="281" r:id="rId17"/>
    <p:sldId id="280" r:id="rId18"/>
    <p:sldId id="282" r:id="rId19"/>
    <p:sldId id="283" r:id="rId20"/>
    <p:sldId id="284"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AC128F-2F61-4E28-9AF4-E256F0579328}"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8C1DC-E8AC-4FB0-B456-B243BFF3FBA6}" type="slidenum">
              <a:rPr lang="en-US" smtClean="0"/>
              <a:t>‹#›</a:t>
            </a:fld>
            <a:endParaRPr lang="en-US"/>
          </a:p>
        </p:txBody>
      </p:sp>
    </p:spTree>
    <p:extLst>
      <p:ext uri="{BB962C8B-B14F-4D97-AF65-F5344CB8AC3E}">
        <p14:creationId xmlns:p14="http://schemas.microsoft.com/office/powerpoint/2010/main" val="387120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C128F-2F61-4E28-9AF4-E256F0579328}"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8C1DC-E8AC-4FB0-B456-B243BFF3FBA6}" type="slidenum">
              <a:rPr lang="en-US" smtClean="0"/>
              <a:t>‹#›</a:t>
            </a:fld>
            <a:endParaRPr lang="en-US"/>
          </a:p>
        </p:txBody>
      </p:sp>
    </p:spTree>
    <p:extLst>
      <p:ext uri="{BB962C8B-B14F-4D97-AF65-F5344CB8AC3E}">
        <p14:creationId xmlns:p14="http://schemas.microsoft.com/office/powerpoint/2010/main" val="386161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C128F-2F61-4E28-9AF4-E256F0579328}"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8C1DC-E8AC-4FB0-B456-B243BFF3FBA6}" type="slidenum">
              <a:rPr lang="en-US" smtClean="0"/>
              <a:t>‹#›</a:t>
            </a:fld>
            <a:endParaRPr lang="en-US"/>
          </a:p>
        </p:txBody>
      </p:sp>
    </p:spTree>
    <p:extLst>
      <p:ext uri="{BB962C8B-B14F-4D97-AF65-F5344CB8AC3E}">
        <p14:creationId xmlns:p14="http://schemas.microsoft.com/office/powerpoint/2010/main" val="3978047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986BF6-7F1D-3AC8-31F7-84282521A5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64DEEA9-18EE-C704-E7E1-DA40993249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D622F4D-530B-305E-282B-0C12A780AC86}"/>
              </a:ext>
            </a:extLst>
          </p:cNvPr>
          <p:cNvSpPr>
            <a:spLocks noGrp="1"/>
          </p:cNvSpPr>
          <p:nvPr>
            <p:ph type="dt" sz="half" idx="10"/>
          </p:nvPr>
        </p:nvSpPr>
        <p:spPr/>
        <p:txBody>
          <a:bodyPr/>
          <a:lstStyle/>
          <a:p>
            <a:fld id="{E8E64EB2-52B2-41A6-820E-6694E5E33588}" type="datetimeFigureOut">
              <a:rPr lang="en-US" smtClean="0">
                <a:solidFill>
                  <a:prstClr val="black">
                    <a:tint val="75000"/>
                  </a:prstClr>
                </a:solidFill>
              </a:rPr>
              <a:pPr/>
              <a:t>1/2/2025</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94E914E-DD64-F942-ADE3-72E39224E5AA}"/>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9C01B3A1-4E26-EFB3-942D-4D710FCE9C24}"/>
              </a:ext>
            </a:extLst>
          </p:cNvPr>
          <p:cNvSpPr>
            <a:spLocks noGrp="1"/>
          </p:cNvSpPr>
          <p:nvPr>
            <p:ph type="sldNum" sz="quarter" idx="12"/>
          </p:nvPr>
        </p:nvSpPr>
        <p:spPr/>
        <p:txBody>
          <a:bodyPr/>
          <a:lstStyle/>
          <a:p>
            <a:fld id="{29C3A5AD-C509-4563-8F03-165FF19F5B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0056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5066AF-A35A-35EE-D134-AEFA467D71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2695E10-8382-6A14-6C0E-C5BBA8272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ED7A039-89B9-26D9-5E1A-F492989E8946}"/>
              </a:ext>
            </a:extLst>
          </p:cNvPr>
          <p:cNvSpPr>
            <a:spLocks noGrp="1"/>
          </p:cNvSpPr>
          <p:nvPr>
            <p:ph type="dt" sz="half" idx="10"/>
          </p:nvPr>
        </p:nvSpPr>
        <p:spPr/>
        <p:txBody>
          <a:bodyPr/>
          <a:lstStyle/>
          <a:p>
            <a:fld id="{E8E64EB2-52B2-41A6-820E-6694E5E33588}" type="datetimeFigureOut">
              <a:rPr lang="en-US" smtClean="0">
                <a:solidFill>
                  <a:prstClr val="black">
                    <a:tint val="75000"/>
                  </a:prstClr>
                </a:solidFill>
              </a:rPr>
              <a:pPr/>
              <a:t>1/2/2025</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3CF5B64C-731A-823D-0911-A7DC575795D0}"/>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109352B-DDB9-D7DE-C6A1-8940F277589E}"/>
              </a:ext>
            </a:extLst>
          </p:cNvPr>
          <p:cNvSpPr>
            <a:spLocks noGrp="1"/>
          </p:cNvSpPr>
          <p:nvPr>
            <p:ph type="sldNum" sz="quarter" idx="12"/>
          </p:nvPr>
        </p:nvSpPr>
        <p:spPr/>
        <p:txBody>
          <a:bodyPr/>
          <a:lstStyle/>
          <a:p>
            <a:fld id="{29C3A5AD-C509-4563-8F03-165FF19F5B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257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1AEC53-DB81-AD9B-2FE1-0BE2DE039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45E80A0-A846-997C-7A92-31AFD2201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6A5AE64-BF9E-5ABA-F2BC-D6C828A2D3F2}"/>
              </a:ext>
            </a:extLst>
          </p:cNvPr>
          <p:cNvSpPr>
            <a:spLocks noGrp="1"/>
          </p:cNvSpPr>
          <p:nvPr>
            <p:ph type="dt" sz="half" idx="10"/>
          </p:nvPr>
        </p:nvSpPr>
        <p:spPr/>
        <p:txBody>
          <a:bodyPr/>
          <a:lstStyle/>
          <a:p>
            <a:fld id="{E8E64EB2-52B2-41A6-820E-6694E5E33588}" type="datetimeFigureOut">
              <a:rPr lang="en-US" smtClean="0">
                <a:solidFill>
                  <a:prstClr val="black">
                    <a:tint val="75000"/>
                  </a:prstClr>
                </a:solidFill>
              </a:rPr>
              <a:pPr/>
              <a:t>1/2/2025</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6719F37-1202-723A-5FEC-EFF22C1C213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19D327BC-D92A-7C00-EBB9-AE482F87A6A1}"/>
              </a:ext>
            </a:extLst>
          </p:cNvPr>
          <p:cNvSpPr>
            <a:spLocks noGrp="1"/>
          </p:cNvSpPr>
          <p:nvPr>
            <p:ph type="sldNum" sz="quarter" idx="12"/>
          </p:nvPr>
        </p:nvSpPr>
        <p:spPr/>
        <p:txBody>
          <a:bodyPr/>
          <a:lstStyle/>
          <a:p>
            <a:fld id="{29C3A5AD-C509-4563-8F03-165FF19F5B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754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A57C09-1B7A-CDA5-8DF8-1E31187FC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63DA934-A068-969D-A8E1-F8C9FF99A3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D2B99D4-ED33-4B02-6AA5-4614078E6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CA65EA6-B7EA-52C1-E308-7B5B7967E24E}"/>
              </a:ext>
            </a:extLst>
          </p:cNvPr>
          <p:cNvSpPr>
            <a:spLocks noGrp="1"/>
          </p:cNvSpPr>
          <p:nvPr>
            <p:ph type="dt" sz="half" idx="10"/>
          </p:nvPr>
        </p:nvSpPr>
        <p:spPr/>
        <p:txBody>
          <a:bodyPr/>
          <a:lstStyle/>
          <a:p>
            <a:fld id="{E8E64EB2-52B2-41A6-820E-6694E5E33588}" type="datetimeFigureOut">
              <a:rPr lang="en-US" smtClean="0">
                <a:solidFill>
                  <a:prstClr val="black">
                    <a:tint val="75000"/>
                  </a:prstClr>
                </a:solidFill>
              </a:rPr>
              <a:pPr/>
              <a:t>1/2/2025</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61FAD1D6-BA6C-64C6-39C8-362B57997121}"/>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53D1DA7A-D13F-FE1C-108F-AFEA10C0869D}"/>
              </a:ext>
            </a:extLst>
          </p:cNvPr>
          <p:cNvSpPr>
            <a:spLocks noGrp="1"/>
          </p:cNvSpPr>
          <p:nvPr>
            <p:ph type="sldNum" sz="quarter" idx="12"/>
          </p:nvPr>
        </p:nvSpPr>
        <p:spPr/>
        <p:txBody>
          <a:bodyPr/>
          <a:lstStyle/>
          <a:p>
            <a:fld id="{29C3A5AD-C509-4563-8F03-165FF19F5B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9107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640DCF-47D0-2922-4525-74605DAFE5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88B3249-3409-3FF7-D0F9-51771F46A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FD758BF-D54E-BFCB-C45D-6514A1B868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85912F3-2570-FE90-EB08-351F44BCC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C49EAD9-0E56-2A32-2E8C-AD0AB75890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92BA26B-9BA6-799D-F2F1-181CD6671494}"/>
              </a:ext>
            </a:extLst>
          </p:cNvPr>
          <p:cNvSpPr>
            <a:spLocks noGrp="1"/>
          </p:cNvSpPr>
          <p:nvPr>
            <p:ph type="dt" sz="half" idx="10"/>
          </p:nvPr>
        </p:nvSpPr>
        <p:spPr/>
        <p:txBody>
          <a:bodyPr/>
          <a:lstStyle/>
          <a:p>
            <a:fld id="{E8E64EB2-52B2-41A6-820E-6694E5E33588}" type="datetimeFigureOut">
              <a:rPr lang="en-US" smtClean="0">
                <a:solidFill>
                  <a:prstClr val="black">
                    <a:tint val="75000"/>
                  </a:prstClr>
                </a:solidFill>
              </a:rPr>
              <a:pPr/>
              <a:t>1/2/2025</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A0201DA8-B95E-7151-94C2-21866990AEC6}"/>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AEB7EF38-AA38-3A86-843D-DD0ACF716C55}"/>
              </a:ext>
            </a:extLst>
          </p:cNvPr>
          <p:cNvSpPr>
            <a:spLocks noGrp="1"/>
          </p:cNvSpPr>
          <p:nvPr>
            <p:ph type="sldNum" sz="quarter" idx="12"/>
          </p:nvPr>
        </p:nvSpPr>
        <p:spPr/>
        <p:txBody>
          <a:bodyPr/>
          <a:lstStyle/>
          <a:p>
            <a:fld id="{29C3A5AD-C509-4563-8F03-165FF19F5B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6975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38FC0B-2202-30D5-8529-8B5B3FE917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B3237658-0518-D657-8D9E-0580E4EEF0E2}"/>
              </a:ext>
            </a:extLst>
          </p:cNvPr>
          <p:cNvSpPr>
            <a:spLocks noGrp="1"/>
          </p:cNvSpPr>
          <p:nvPr>
            <p:ph type="dt" sz="half" idx="10"/>
          </p:nvPr>
        </p:nvSpPr>
        <p:spPr/>
        <p:txBody>
          <a:bodyPr/>
          <a:lstStyle/>
          <a:p>
            <a:fld id="{E8E64EB2-52B2-41A6-820E-6694E5E33588}" type="datetimeFigureOut">
              <a:rPr lang="en-US" smtClean="0">
                <a:solidFill>
                  <a:prstClr val="black">
                    <a:tint val="75000"/>
                  </a:prstClr>
                </a:solidFill>
              </a:rPr>
              <a:pPr/>
              <a:t>1/2/2025</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B68CB12F-9304-DB9A-4E36-4C7A0A4B8FC1}"/>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394B7EA8-CAFF-AE92-7869-501FB7BC2E80}"/>
              </a:ext>
            </a:extLst>
          </p:cNvPr>
          <p:cNvSpPr>
            <a:spLocks noGrp="1"/>
          </p:cNvSpPr>
          <p:nvPr>
            <p:ph type="sldNum" sz="quarter" idx="12"/>
          </p:nvPr>
        </p:nvSpPr>
        <p:spPr/>
        <p:txBody>
          <a:bodyPr/>
          <a:lstStyle/>
          <a:p>
            <a:fld id="{29C3A5AD-C509-4563-8F03-165FF19F5B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0681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6436B50-D2D3-330F-81A2-7478F11991BA}"/>
              </a:ext>
            </a:extLst>
          </p:cNvPr>
          <p:cNvSpPr>
            <a:spLocks noGrp="1"/>
          </p:cNvSpPr>
          <p:nvPr>
            <p:ph type="dt" sz="half" idx="10"/>
          </p:nvPr>
        </p:nvSpPr>
        <p:spPr/>
        <p:txBody>
          <a:bodyPr/>
          <a:lstStyle/>
          <a:p>
            <a:fld id="{E8E64EB2-52B2-41A6-820E-6694E5E33588}" type="datetimeFigureOut">
              <a:rPr lang="en-US" smtClean="0">
                <a:solidFill>
                  <a:prstClr val="black">
                    <a:tint val="75000"/>
                  </a:prstClr>
                </a:solidFill>
              </a:rPr>
              <a:pPr/>
              <a:t>1/2/2025</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E9B43A46-A71C-0FD0-178C-806AC30048D5}"/>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14487844-8420-F0C1-FFD2-02E16899FD73}"/>
              </a:ext>
            </a:extLst>
          </p:cNvPr>
          <p:cNvSpPr>
            <a:spLocks noGrp="1"/>
          </p:cNvSpPr>
          <p:nvPr>
            <p:ph type="sldNum" sz="quarter" idx="12"/>
          </p:nvPr>
        </p:nvSpPr>
        <p:spPr/>
        <p:txBody>
          <a:bodyPr/>
          <a:lstStyle/>
          <a:p>
            <a:fld id="{29C3A5AD-C509-4563-8F03-165FF19F5B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18778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646B55-2709-5C2F-E128-6D966655A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DA1E4BA-B2FC-EF79-07B2-B06FDE55D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860DD2D-2D60-7520-EFE8-86B6652F7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319D208-9E45-2D57-FFDB-7CEF54ECCA56}"/>
              </a:ext>
            </a:extLst>
          </p:cNvPr>
          <p:cNvSpPr>
            <a:spLocks noGrp="1"/>
          </p:cNvSpPr>
          <p:nvPr>
            <p:ph type="dt" sz="half" idx="10"/>
          </p:nvPr>
        </p:nvSpPr>
        <p:spPr/>
        <p:txBody>
          <a:bodyPr/>
          <a:lstStyle/>
          <a:p>
            <a:fld id="{E8E64EB2-52B2-41A6-820E-6694E5E33588}" type="datetimeFigureOut">
              <a:rPr lang="en-US" smtClean="0">
                <a:solidFill>
                  <a:prstClr val="black">
                    <a:tint val="75000"/>
                  </a:prstClr>
                </a:solidFill>
              </a:rPr>
              <a:pPr/>
              <a:t>1/2/2025</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F958F9FF-FA00-26B5-14ED-74E2B08DA40F}"/>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B1F62B18-DB14-662D-CFC1-204A4F5D59F4}"/>
              </a:ext>
            </a:extLst>
          </p:cNvPr>
          <p:cNvSpPr>
            <a:spLocks noGrp="1"/>
          </p:cNvSpPr>
          <p:nvPr>
            <p:ph type="sldNum" sz="quarter" idx="12"/>
          </p:nvPr>
        </p:nvSpPr>
        <p:spPr/>
        <p:txBody>
          <a:bodyPr/>
          <a:lstStyle/>
          <a:p>
            <a:fld id="{29C3A5AD-C509-4563-8F03-165FF19F5B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502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C128F-2F61-4E28-9AF4-E256F0579328}"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8C1DC-E8AC-4FB0-B456-B243BFF3FBA6}" type="slidenum">
              <a:rPr lang="en-US" smtClean="0"/>
              <a:t>‹#›</a:t>
            </a:fld>
            <a:endParaRPr lang="en-US"/>
          </a:p>
        </p:txBody>
      </p:sp>
    </p:spTree>
    <p:extLst>
      <p:ext uri="{BB962C8B-B14F-4D97-AF65-F5344CB8AC3E}">
        <p14:creationId xmlns:p14="http://schemas.microsoft.com/office/powerpoint/2010/main" val="1222849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7A34C7-3BE3-3268-D7E2-BB0A7CD9F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95D761B-C6D7-DE39-3B47-A52B1DD47F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5E56FEC1-A49D-9181-BB12-13B64DA8D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4214D32-7841-88D3-1F99-F78E3E0F4289}"/>
              </a:ext>
            </a:extLst>
          </p:cNvPr>
          <p:cNvSpPr>
            <a:spLocks noGrp="1"/>
          </p:cNvSpPr>
          <p:nvPr>
            <p:ph type="dt" sz="half" idx="10"/>
          </p:nvPr>
        </p:nvSpPr>
        <p:spPr/>
        <p:txBody>
          <a:bodyPr/>
          <a:lstStyle/>
          <a:p>
            <a:fld id="{E8E64EB2-52B2-41A6-820E-6694E5E33588}" type="datetimeFigureOut">
              <a:rPr lang="en-US" smtClean="0">
                <a:solidFill>
                  <a:prstClr val="black">
                    <a:tint val="75000"/>
                  </a:prstClr>
                </a:solidFill>
              </a:rPr>
              <a:pPr/>
              <a:t>1/2/2025</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21A4755D-389D-6451-503B-D9A7B1F6947B}"/>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AA6AC78E-097D-AA55-8DC3-B859CB75FA06}"/>
              </a:ext>
            </a:extLst>
          </p:cNvPr>
          <p:cNvSpPr>
            <a:spLocks noGrp="1"/>
          </p:cNvSpPr>
          <p:nvPr>
            <p:ph type="sldNum" sz="quarter" idx="12"/>
          </p:nvPr>
        </p:nvSpPr>
        <p:spPr/>
        <p:txBody>
          <a:bodyPr/>
          <a:lstStyle/>
          <a:p>
            <a:fld id="{29C3A5AD-C509-4563-8F03-165FF19F5B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7376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1834D9-22FC-7183-A0B1-4425482B0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9D16097-C94B-6062-7589-85082CFF70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7A6896F-13B1-C022-1AE1-587A83765097}"/>
              </a:ext>
            </a:extLst>
          </p:cNvPr>
          <p:cNvSpPr>
            <a:spLocks noGrp="1"/>
          </p:cNvSpPr>
          <p:nvPr>
            <p:ph type="dt" sz="half" idx="10"/>
          </p:nvPr>
        </p:nvSpPr>
        <p:spPr/>
        <p:txBody>
          <a:bodyPr/>
          <a:lstStyle/>
          <a:p>
            <a:fld id="{E8E64EB2-52B2-41A6-820E-6694E5E33588}" type="datetimeFigureOut">
              <a:rPr lang="en-US" smtClean="0">
                <a:solidFill>
                  <a:prstClr val="black">
                    <a:tint val="75000"/>
                  </a:prstClr>
                </a:solidFill>
              </a:rPr>
              <a:pPr/>
              <a:t>1/2/2025</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C283C2E2-C94F-0677-9932-22C35AAFB35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C180A6A0-D23A-93D3-F643-AD75D9124D39}"/>
              </a:ext>
            </a:extLst>
          </p:cNvPr>
          <p:cNvSpPr>
            <a:spLocks noGrp="1"/>
          </p:cNvSpPr>
          <p:nvPr>
            <p:ph type="sldNum" sz="quarter" idx="12"/>
          </p:nvPr>
        </p:nvSpPr>
        <p:spPr/>
        <p:txBody>
          <a:bodyPr/>
          <a:lstStyle/>
          <a:p>
            <a:fld id="{29C3A5AD-C509-4563-8F03-165FF19F5B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995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C0D17FF-CB75-BA02-5B50-73ED33DD92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B440A67-ADB4-76CE-C1A4-CB96CE1C1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9C22F81-0121-C9FD-FA30-0FD9F8B5C963}"/>
              </a:ext>
            </a:extLst>
          </p:cNvPr>
          <p:cNvSpPr>
            <a:spLocks noGrp="1"/>
          </p:cNvSpPr>
          <p:nvPr>
            <p:ph type="dt" sz="half" idx="10"/>
          </p:nvPr>
        </p:nvSpPr>
        <p:spPr/>
        <p:txBody>
          <a:bodyPr/>
          <a:lstStyle/>
          <a:p>
            <a:fld id="{E8E64EB2-52B2-41A6-820E-6694E5E33588}" type="datetimeFigureOut">
              <a:rPr lang="en-US" smtClean="0">
                <a:solidFill>
                  <a:prstClr val="black">
                    <a:tint val="75000"/>
                  </a:prstClr>
                </a:solidFill>
              </a:rPr>
              <a:pPr/>
              <a:t>1/2/2025</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20211791-9745-BE10-304B-FD95011549C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2CC5B3ED-9E6F-CD88-EAB2-3EC300294AE0}"/>
              </a:ext>
            </a:extLst>
          </p:cNvPr>
          <p:cNvSpPr>
            <a:spLocks noGrp="1"/>
          </p:cNvSpPr>
          <p:nvPr>
            <p:ph type="sldNum" sz="quarter" idx="12"/>
          </p:nvPr>
        </p:nvSpPr>
        <p:spPr/>
        <p:txBody>
          <a:bodyPr/>
          <a:lstStyle/>
          <a:p>
            <a:fld id="{29C3A5AD-C509-4563-8F03-165FF19F5B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184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AC128F-2F61-4E28-9AF4-E256F0579328}"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8C1DC-E8AC-4FB0-B456-B243BFF3FBA6}" type="slidenum">
              <a:rPr lang="en-US" smtClean="0"/>
              <a:t>‹#›</a:t>
            </a:fld>
            <a:endParaRPr lang="en-US"/>
          </a:p>
        </p:txBody>
      </p:sp>
    </p:spTree>
    <p:extLst>
      <p:ext uri="{BB962C8B-B14F-4D97-AF65-F5344CB8AC3E}">
        <p14:creationId xmlns:p14="http://schemas.microsoft.com/office/powerpoint/2010/main" val="113010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AC128F-2F61-4E28-9AF4-E256F0579328}" type="datetimeFigureOut">
              <a:rPr lang="en-US" smtClean="0"/>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8C1DC-E8AC-4FB0-B456-B243BFF3FBA6}" type="slidenum">
              <a:rPr lang="en-US" smtClean="0"/>
              <a:t>‹#›</a:t>
            </a:fld>
            <a:endParaRPr lang="en-US"/>
          </a:p>
        </p:txBody>
      </p:sp>
    </p:spTree>
    <p:extLst>
      <p:ext uri="{BB962C8B-B14F-4D97-AF65-F5344CB8AC3E}">
        <p14:creationId xmlns:p14="http://schemas.microsoft.com/office/powerpoint/2010/main" val="1285289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AC128F-2F61-4E28-9AF4-E256F0579328}" type="datetimeFigureOut">
              <a:rPr lang="en-US" smtClean="0"/>
              <a:t>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8C1DC-E8AC-4FB0-B456-B243BFF3FBA6}" type="slidenum">
              <a:rPr lang="en-US" smtClean="0"/>
              <a:t>‹#›</a:t>
            </a:fld>
            <a:endParaRPr lang="en-US"/>
          </a:p>
        </p:txBody>
      </p:sp>
    </p:spTree>
    <p:extLst>
      <p:ext uri="{BB962C8B-B14F-4D97-AF65-F5344CB8AC3E}">
        <p14:creationId xmlns:p14="http://schemas.microsoft.com/office/powerpoint/2010/main" val="70133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AC128F-2F61-4E28-9AF4-E256F0579328}" type="datetimeFigureOut">
              <a:rPr lang="en-US" smtClean="0"/>
              <a:t>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8C1DC-E8AC-4FB0-B456-B243BFF3FBA6}" type="slidenum">
              <a:rPr lang="en-US" smtClean="0"/>
              <a:t>‹#›</a:t>
            </a:fld>
            <a:endParaRPr lang="en-US"/>
          </a:p>
        </p:txBody>
      </p:sp>
    </p:spTree>
    <p:extLst>
      <p:ext uri="{BB962C8B-B14F-4D97-AF65-F5344CB8AC3E}">
        <p14:creationId xmlns:p14="http://schemas.microsoft.com/office/powerpoint/2010/main" val="2330591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C128F-2F61-4E28-9AF4-E256F0579328}" type="datetimeFigureOut">
              <a:rPr lang="en-US" smtClean="0"/>
              <a:t>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8C1DC-E8AC-4FB0-B456-B243BFF3FBA6}" type="slidenum">
              <a:rPr lang="en-US" smtClean="0"/>
              <a:t>‹#›</a:t>
            </a:fld>
            <a:endParaRPr lang="en-US"/>
          </a:p>
        </p:txBody>
      </p:sp>
    </p:spTree>
    <p:extLst>
      <p:ext uri="{BB962C8B-B14F-4D97-AF65-F5344CB8AC3E}">
        <p14:creationId xmlns:p14="http://schemas.microsoft.com/office/powerpoint/2010/main" val="28420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C128F-2F61-4E28-9AF4-E256F0579328}" type="datetimeFigureOut">
              <a:rPr lang="en-US" smtClean="0"/>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8C1DC-E8AC-4FB0-B456-B243BFF3FBA6}" type="slidenum">
              <a:rPr lang="en-US" smtClean="0"/>
              <a:t>‹#›</a:t>
            </a:fld>
            <a:endParaRPr lang="en-US"/>
          </a:p>
        </p:txBody>
      </p:sp>
    </p:spTree>
    <p:extLst>
      <p:ext uri="{BB962C8B-B14F-4D97-AF65-F5344CB8AC3E}">
        <p14:creationId xmlns:p14="http://schemas.microsoft.com/office/powerpoint/2010/main" val="3387074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C128F-2F61-4E28-9AF4-E256F0579328}" type="datetimeFigureOut">
              <a:rPr lang="en-US" smtClean="0"/>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8C1DC-E8AC-4FB0-B456-B243BFF3FBA6}" type="slidenum">
              <a:rPr lang="en-US" smtClean="0"/>
              <a:t>‹#›</a:t>
            </a:fld>
            <a:endParaRPr lang="en-US"/>
          </a:p>
        </p:txBody>
      </p:sp>
    </p:spTree>
    <p:extLst>
      <p:ext uri="{BB962C8B-B14F-4D97-AF65-F5344CB8AC3E}">
        <p14:creationId xmlns:p14="http://schemas.microsoft.com/office/powerpoint/2010/main" val="374782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62000">
              <a:schemeClr val="bg1"/>
            </a:gs>
            <a:gs pos="100000">
              <a:schemeClr val="accent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C128F-2F61-4E28-9AF4-E256F0579328}" type="datetimeFigureOut">
              <a:rPr lang="en-US" smtClean="0"/>
              <a:t>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8C1DC-E8AC-4FB0-B456-B243BFF3FBA6}" type="slidenum">
              <a:rPr lang="en-US" smtClean="0"/>
              <a:t>‹#›</a:t>
            </a:fld>
            <a:endParaRPr lang="en-US"/>
          </a:p>
        </p:txBody>
      </p:sp>
    </p:spTree>
    <p:extLst>
      <p:ext uri="{BB962C8B-B14F-4D97-AF65-F5344CB8AC3E}">
        <p14:creationId xmlns:p14="http://schemas.microsoft.com/office/powerpoint/2010/main" val="354796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62000">
              <a:schemeClr val="bg1"/>
            </a:gs>
            <a:gs pos="100000">
              <a:schemeClr val="accent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B4285D-69C1-424F-1D49-EF0130D3C1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1B0FA4F-87DD-F125-3036-18631913E7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4A090DF-9821-3143-F7F6-D96A4CE8F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64EB2-52B2-41A6-820E-6694E5E33588}" type="datetimeFigureOut">
              <a:rPr lang="en-US" smtClean="0">
                <a:solidFill>
                  <a:prstClr val="black">
                    <a:tint val="75000"/>
                  </a:prstClr>
                </a:solidFill>
              </a:rPr>
              <a:pPr/>
              <a:t>1/2/2025</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BB603DFD-1D08-F1A2-664E-FD1656BF7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B3834AD6-6968-13C9-3321-3BCF4052A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3A5AD-C509-4563-8F03-165FF19F5B0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8804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EBBFF-51FA-4D69-0ABE-6B706BF5BD63}"/>
              </a:ext>
            </a:extLst>
          </p:cNvPr>
          <p:cNvSpPr>
            <a:spLocks noGrp="1"/>
          </p:cNvSpPr>
          <p:nvPr>
            <p:ph type="ctrTitle"/>
          </p:nvPr>
        </p:nvSpPr>
        <p:spPr>
          <a:xfrm>
            <a:off x="1524000" y="272221"/>
            <a:ext cx="9144000" cy="1293459"/>
          </a:xfrm>
        </p:spPr>
        <p:txBody>
          <a:bodyPr>
            <a:normAutofit/>
          </a:bodyPr>
          <a:lstStyle/>
          <a:p>
            <a:r>
              <a:rPr lang="vi-VN" sz="3600"/>
              <a:t>TRƯỜNG ĐẠI HỌC TRÀ VINH</a:t>
            </a:r>
            <a:br>
              <a:rPr lang="vi-VN" sz="3600"/>
            </a:br>
            <a:r>
              <a:rPr lang="vi-VN" sz="3600"/>
              <a:t>KHOA KỸ THUẬT VÀ CÔNG NGHỆ</a:t>
            </a:r>
            <a:endParaRPr lang="en-US" sz="3600"/>
          </a:p>
        </p:txBody>
      </p:sp>
      <p:sp>
        <p:nvSpPr>
          <p:cNvPr id="3" name="Subtitle 2">
            <a:extLst>
              <a:ext uri="{FF2B5EF4-FFF2-40B4-BE49-F238E27FC236}">
                <a16:creationId xmlns="" xmlns:a16="http://schemas.microsoft.com/office/drawing/2014/main" id="{76FA6A32-54D7-69E4-CEF6-450DAD2AF66D}"/>
              </a:ext>
            </a:extLst>
          </p:cNvPr>
          <p:cNvSpPr>
            <a:spLocks noGrp="1"/>
          </p:cNvSpPr>
          <p:nvPr>
            <p:ph type="subTitle" idx="1"/>
          </p:nvPr>
        </p:nvSpPr>
        <p:spPr>
          <a:xfrm>
            <a:off x="0" y="1828801"/>
            <a:ext cx="12192000" cy="4741332"/>
          </a:xfrm>
        </p:spPr>
        <p:txBody>
          <a:bodyPr>
            <a:normAutofit lnSpcReduction="10000"/>
          </a:bodyPr>
          <a:lstStyle/>
          <a:p>
            <a:r>
              <a:rPr lang="en-US" sz="3600" b="1">
                <a:latin typeface="Times New Roman" panose="02020603050405020304" pitchFamily="18" charset="0"/>
                <a:cs typeface="Times New Roman" panose="02020603050405020304" pitchFamily="18" charset="0"/>
              </a:rPr>
              <a:t>BÁO CÁO THỰC </a:t>
            </a:r>
            <a:r>
              <a:rPr lang="en-US" sz="3600" b="1" smtClean="0">
                <a:latin typeface="Times New Roman" panose="02020603050405020304" pitchFamily="18" charset="0"/>
                <a:cs typeface="Times New Roman" panose="02020603050405020304" pitchFamily="18" charset="0"/>
              </a:rPr>
              <a:t>TẬP ĐỒ </a:t>
            </a:r>
            <a:r>
              <a:rPr lang="en-US" sz="3600" b="1">
                <a:latin typeface="Times New Roman" panose="02020603050405020304" pitchFamily="18" charset="0"/>
                <a:cs typeface="Times New Roman" panose="02020603050405020304" pitchFamily="18" charset="0"/>
              </a:rPr>
              <a:t>ÁN CƠ SỞ </a:t>
            </a:r>
            <a:r>
              <a:rPr lang="en-US" sz="3600" b="1" smtClean="0">
                <a:latin typeface="Times New Roman" panose="02020603050405020304" pitchFamily="18" charset="0"/>
                <a:cs typeface="Times New Roman" panose="02020603050405020304" pitchFamily="18" charset="0"/>
              </a:rPr>
              <a:t>NGÀNH</a:t>
            </a:r>
          </a:p>
          <a:p>
            <a:r>
              <a:rPr lang="en-US" sz="3200" smtClean="0">
                <a:latin typeface="Times New Roman" panose="02020603050405020304" pitchFamily="18" charset="0"/>
                <a:cs typeface="Times New Roman" panose="02020603050405020304" pitchFamily="18" charset="0"/>
              </a:rPr>
              <a:t>ĐỀ TÀI: TÌM HIỂU .NET XÂY DỰNG WEBSITE</a:t>
            </a:r>
          </a:p>
          <a:p>
            <a:r>
              <a:rPr lang="en-US" sz="3200" smtClean="0">
                <a:latin typeface="Times New Roman" panose="02020603050405020304" pitchFamily="18" charset="0"/>
                <a:cs typeface="Times New Roman" panose="02020603050405020304" pitchFamily="18" charset="0"/>
              </a:rPr>
              <a:t>BÁN PHỤ KIỆN THÚ CƯNG</a:t>
            </a:r>
          </a:p>
          <a:p>
            <a:endParaRPr lang="en-US" sz="3200" smtClean="0">
              <a:latin typeface="Times New Roman" panose="02020603050405020304" pitchFamily="18" charset="0"/>
              <a:cs typeface="Times New Roman" panose="02020603050405020304" pitchFamily="18" charset="0"/>
            </a:endParaRPr>
          </a:p>
          <a:p>
            <a:pPr algn="l"/>
            <a:r>
              <a:rPr lang="en-US" sz="2800"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Giáo</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viên</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hướng</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dẫn</a:t>
            </a:r>
            <a:r>
              <a:rPr lang="en-US" sz="2800" b="1"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Sinh</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viên</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thực</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hiện</a:t>
            </a:r>
            <a:r>
              <a:rPr lang="en-US" sz="2800" b="1"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p>
          <a:p>
            <a:pPr algn="l"/>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ThS</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Đoàn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Phước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Miền</a:t>
            </a: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Họ</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và</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Tên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Huỳnh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Khánh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Duy</a:t>
            </a:r>
            <a:endParaRPr lang="en-US" sz="2800" smtClean="0">
              <a:latin typeface="Times New Roman" panose="02020603050405020304" pitchFamily="18" charset="0"/>
              <a:cs typeface="Times New Roman" panose="02020603050405020304" pitchFamily="18" charset="0"/>
            </a:endParaRPr>
          </a:p>
          <a:p>
            <a:pPr algn="l"/>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MSSV: 110122059 	</a:t>
            </a:r>
            <a:endParaRPr lang="en-US" sz="2800">
              <a:latin typeface="Times New Roman" panose="02020603050405020304" pitchFamily="18" charset="0"/>
              <a:cs typeface="Times New Roman" panose="02020603050405020304" pitchFamily="18" charset="0"/>
            </a:endParaRPr>
          </a:p>
          <a:p>
            <a:pPr algn="l"/>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Lớp</a:t>
            </a:r>
            <a:r>
              <a:rPr lang="en-US" sz="2800" smtClean="0">
                <a:latin typeface="Times New Roman" panose="02020603050405020304" pitchFamily="18" charset="0"/>
                <a:cs typeface="Times New Roman" panose="02020603050405020304" pitchFamily="18" charset="0"/>
              </a:rPr>
              <a:t>: DA22TTD</a:t>
            </a:r>
          </a:p>
          <a:p>
            <a:pPr algn="l"/>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Khóa</a:t>
            </a:r>
            <a:r>
              <a:rPr lang="en-US" sz="2800">
                <a:latin typeface="Times New Roman" panose="02020603050405020304" pitchFamily="18" charset="0"/>
                <a:cs typeface="Times New Roman" panose="02020603050405020304" pitchFamily="18" charset="0"/>
              </a:rPr>
              <a:t>: 2022-2026</a:t>
            </a:r>
          </a:p>
          <a:p>
            <a:endParaRPr lang="en-US"/>
          </a:p>
        </p:txBody>
      </p:sp>
      <p:pic>
        <p:nvPicPr>
          <p:cNvPr id="4" name="Picture 3">
            <a:extLst>
              <a:ext uri="{FF2B5EF4-FFF2-40B4-BE49-F238E27FC236}">
                <a16:creationId xmlns="" xmlns:a16="http://schemas.microsoft.com/office/drawing/2014/main" id="{FB25E5FE-1928-3F2B-5E6F-B4C9050ABB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635" y="119889"/>
            <a:ext cx="1463040" cy="1445791"/>
          </a:xfrm>
          <a:prstGeom prst="rect">
            <a:avLst/>
          </a:prstGeom>
        </p:spPr>
      </p:pic>
    </p:spTree>
    <p:extLst>
      <p:ext uri="{BB962C8B-B14F-4D97-AF65-F5344CB8AC3E}">
        <p14:creationId xmlns:p14="http://schemas.microsoft.com/office/powerpoint/2010/main" val="49351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355" y="456566"/>
            <a:ext cx="10515600" cy="954223"/>
          </a:xfrm>
        </p:spPr>
        <p:txBody>
          <a:bodyPr>
            <a:normAutofit fontScale="90000"/>
          </a:bodyPr>
          <a:lstStyle/>
          <a:p>
            <a:r>
              <a:rPr lang="en-US" sz="3600" b="1" smtClean="0">
                <a:cs typeface="Times New Roman" panose="02020603050405020304" pitchFamily="18" charset="0"/>
              </a:rPr>
              <a:t>5.  Cơ sở dữ liệu</a:t>
            </a:r>
            <a:r>
              <a:rPr lang="en-US" sz="3600" b="1" smtClean="0"/>
              <a:t/>
            </a:r>
            <a:br>
              <a:rPr lang="en-US" sz="3600" b="1" smtClean="0"/>
            </a:br>
            <a:r>
              <a:rPr lang="en-US" sz="3600" b="1" smtClean="0"/>
              <a:t>	</a:t>
            </a:r>
            <a:r>
              <a:rPr lang="en-US" sz="3100" smtClean="0"/>
              <a:t>Mô hình dữ liệu ở mức logic</a:t>
            </a:r>
            <a:endParaRPr lang="en-US" sz="3600" b="1"/>
          </a:p>
        </p:txBody>
      </p:sp>
      <p:pic>
        <p:nvPicPr>
          <p:cNvPr id="4098" name="Picture 2" descr="C:\Users\ACER\AppData\Local\Temp\ksohtml24068\wp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154" y="1782626"/>
            <a:ext cx="9914801" cy="4936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912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355" y="456566"/>
            <a:ext cx="10515600" cy="954223"/>
          </a:xfrm>
        </p:spPr>
        <p:txBody>
          <a:bodyPr>
            <a:normAutofit fontScale="90000"/>
          </a:bodyPr>
          <a:lstStyle/>
          <a:p>
            <a:r>
              <a:rPr lang="en-US" sz="3600" b="1" smtClean="0">
                <a:cs typeface="Times New Roman" panose="02020603050405020304" pitchFamily="18" charset="0"/>
              </a:rPr>
              <a:t>5.  Cơ sở dữ liệu</a:t>
            </a:r>
            <a:r>
              <a:rPr lang="en-US" sz="3600" b="1" smtClean="0"/>
              <a:t/>
            </a:r>
            <a:br>
              <a:rPr lang="en-US" sz="3600" b="1" smtClean="0"/>
            </a:br>
            <a:r>
              <a:rPr lang="en-US" sz="3600" b="1" smtClean="0"/>
              <a:t>	</a:t>
            </a:r>
            <a:r>
              <a:rPr lang="en-US" sz="3100" smtClean="0"/>
              <a:t>Mô hình dữ liệu ở mức logic</a:t>
            </a:r>
            <a:endParaRPr lang="en-US" sz="3600" b="1"/>
          </a:p>
        </p:txBody>
      </p:sp>
      <p:pic>
        <p:nvPicPr>
          <p:cNvPr id="4098" name="Picture 2" descr="C:\Users\ACER\AppData\Local\Temp\ksohtml24068\wp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154" y="1782626"/>
            <a:ext cx="9914801" cy="4936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148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355" y="456566"/>
            <a:ext cx="10515600" cy="954223"/>
          </a:xfrm>
        </p:spPr>
        <p:txBody>
          <a:bodyPr>
            <a:normAutofit fontScale="90000"/>
          </a:bodyPr>
          <a:lstStyle/>
          <a:p>
            <a:r>
              <a:rPr lang="en-US" sz="3600" b="1" smtClean="0">
                <a:cs typeface="Times New Roman" panose="02020603050405020304" pitchFamily="18" charset="0"/>
              </a:rPr>
              <a:t>5.  Cơ sở dữ liệu</a:t>
            </a:r>
            <a:r>
              <a:rPr lang="en-US" sz="3600" b="1" smtClean="0"/>
              <a:t/>
            </a:r>
            <a:br>
              <a:rPr lang="en-US" sz="3600" b="1" smtClean="0"/>
            </a:br>
            <a:r>
              <a:rPr lang="en-US" sz="3600" b="1" smtClean="0"/>
              <a:t>	</a:t>
            </a:r>
            <a:r>
              <a:rPr lang="en-US" sz="3100" smtClean="0"/>
              <a:t>Sơ đồ mối quan hệ giữa các bảng</a:t>
            </a:r>
            <a:endParaRPr lang="en-US" sz="3600" b="1"/>
          </a:p>
        </p:txBody>
      </p:sp>
      <p:pic>
        <p:nvPicPr>
          <p:cNvPr id="3" name="Picture 2"/>
          <p:cNvPicPr>
            <a:picLocks noChangeAspect="1"/>
          </p:cNvPicPr>
          <p:nvPr/>
        </p:nvPicPr>
        <p:blipFill>
          <a:blip r:embed="rId2"/>
          <a:stretch>
            <a:fillRect/>
          </a:stretch>
        </p:blipFill>
        <p:spPr>
          <a:xfrm>
            <a:off x="0" y="1606732"/>
            <a:ext cx="12192000" cy="4929078"/>
          </a:xfrm>
          <a:prstGeom prst="rect">
            <a:avLst/>
          </a:prstGeom>
        </p:spPr>
      </p:pic>
    </p:spTree>
    <p:extLst>
      <p:ext uri="{BB962C8B-B14F-4D97-AF65-F5344CB8AC3E}">
        <p14:creationId xmlns:p14="http://schemas.microsoft.com/office/powerpoint/2010/main" val="3184321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355" y="456566"/>
            <a:ext cx="10515600" cy="954223"/>
          </a:xfrm>
        </p:spPr>
        <p:txBody>
          <a:bodyPr>
            <a:normAutofit fontScale="90000"/>
          </a:bodyPr>
          <a:lstStyle/>
          <a:p>
            <a:r>
              <a:rPr lang="en-US" sz="3600" b="1" smtClean="0">
                <a:cs typeface="Times New Roman" panose="02020603050405020304" pitchFamily="18" charset="0"/>
              </a:rPr>
              <a:t>6. Mô hình xử lý</a:t>
            </a:r>
            <a:r>
              <a:rPr lang="en-US" sz="3600" b="1" smtClean="0"/>
              <a:t/>
            </a:r>
            <a:br>
              <a:rPr lang="en-US" sz="3600" b="1" smtClean="0"/>
            </a:br>
            <a:r>
              <a:rPr lang="en-US" sz="3600" b="1" smtClean="0"/>
              <a:t>	</a:t>
            </a:r>
            <a:r>
              <a:rPr lang="en-US" sz="3100" smtClean="0"/>
              <a:t>Sơ đồ use case người dùng</a:t>
            </a:r>
            <a:endParaRPr lang="en-US" sz="3600" b="1"/>
          </a:p>
        </p:txBody>
      </p:sp>
      <p:pic>
        <p:nvPicPr>
          <p:cNvPr id="8194" name="Picture 2" descr="C:\Users\ACER\AppData\Local\Temp\ksohtml24068\wps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680" y="1769564"/>
            <a:ext cx="9725949" cy="426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693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355" y="456566"/>
            <a:ext cx="10515600" cy="954223"/>
          </a:xfrm>
        </p:spPr>
        <p:txBody>
          <a:bodyPr>
            <a:normAutofit fontScale="90000"/>
          </a:bodyPr>
          <a:lstStyle/>
          <a:p>
            <a:r>
              <a:rPr lang="en-US" sz="3600" b="1" smtClean="0">
                <a:cs typeface="Times New Roman" panose="02020603050405020304" pitchFamily="18" charset="0"/>
              </a:rPr>
              <a:t>6. Mô hình xử lý</a:t>
            </a:r>
            <a:r>
              <a:rPr lang="en-US" sz="3600" b="1" smtClean="0"/>
              <a:t/>
            </a:r>
            <a:br>
              <a:rPr lang="en-US" sz="3600" b="1" smtClean="0"/>
            </a:br>
            <a:r>
              <a:rPr lang="en-US" sz="3600" b="1" smtClean="0"/>
              <a:t>	</a:t>
            </a:r>
            <a:r>
              <a:rPr lang="en-US" sz="3100" smtClean="0"/>
              <a:t>Sơ đồ use case quản trị viên</a:t>
            </a:r>
            <a:endParaRPr lang="en-US" sz="3600" b="1"/>
          </a:p>
        </p:txBody>
      </p:sp>
      <p:pic>
        <p:nvPicPr>
          <p:cNvPr id="7170" name="Picture 2" descr="C:\Users\ACER\AppData\Local\Temp\ksohtml24068\wps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131" y="1665060"/>
            <a:ext cx="7848691" cy="436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509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355" y="456566"/>
            <a:ext cx="10515600" cy="6205491"/>
          </a:xfrm>
        </p:spPr>
        <p:txBody>
          <a:bodyPr>
            <a:noAutofit/>
          </a:bodyPr>
          <a:lstStyle/>
          <a:p>
            <a:r>
              <a:rPr lang="en-US" sz="3600" b="1" smtClean="0">
                <a:cs typeface="Times New Roman" panose="02020603050405020304" pitchFamily="18" charset="0"/>
              </a:rPr>
              <a:t>7. Kết quả đạt được</a:t>
            </a:r>
            <a:r>
              <a:rPr lang="en-US" sz="2800" b="1" smtClean="0"/>
              <a:t/>
            </a:r>
            <a:br>
              <a:rPr lang="en-US" sz="2800" b="1" smtClean="0"/>
            </a:br>
            <a:r>
              <a:rPr lang="en-US" sz="2800" b="1" smtClean="0"/>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Hiểu </a:t>
            </a:r>
            <a:r>
              <a:rPr lang="vi-VN" sz="2800">
                <a:latin typeface="Calibri Light" panose="020F0302020204030204" pitchFamily="34" charset="0"/>
                <a:ea typeface="Calibri Light" panose="020F0302020204030204" pitchFamily="34" charset="0"/>
                <a:cs typeface="Calibri Light" panose="020F0302020204030204" pitchFamily="34" charset="0"/>
              </a:rPr>
              <a:t>được cách hoạt động của ASP.NET MVC và ngôn ngữ C#.</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Hiểu </a:t>
            </a:r>
            <a:r>
              <a:rPr lang="vi-VN" sz="2800">
                <a:latin typeface="Calibri Light" panose="020F0302020204030204" pitchFamily="34" charset="0"/>
                <a:ea typeface="Calibri Light" panose="020F0302020204030204" pitchFamily="34" charset="0"/>
                <a:cs typeface="Calibri Light" panose="020F0302020204030204" pitchFamily="34" charset="0"/>
              </a:rPr>
              <a:t>được cách một website bán phụ kiện thú cưng hoạt động.</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Biết </a:t>
            </a:r>
            <a:r>
              <a:rPr lang="vi-VN" sz="2800">
                <a:latin typeface="Calibri Light" panose="020F0302020204030204" pitchFamily="34" charset="0"/>
                <a:ea typeface="Calibri Light" panose="020F0302020204030204" pitchFamily="34" charset="0"/>
                <a:cs typeface="Calibri Light" panose="020F0302020204030204" pitchFamily="34" charset="0"/>
              </a:rPr>
              <a:t>được thêm về nghiệp vụ kinh doanh bán phụ kiện cho thú cưng.</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Hoàn </a:t>
            </a:r>
            <a:r>
              <a:rPr lang="vi-VN" sz="2800">
                <a:latin typeface="Calibri Light" panose="020F0302020204030204" pitchFamily="34" charset="0"/>
                <a:ea typeface="Calibri Light" panose="020F0302020204030204" pitchFamily="34" charset="0"/>
                <a:cs typeface="Calibri Light" panose="020F0302020204030204" pitchFamily="34" charset="0"/>
              </a:rPr>
              <a:t>thành hệ thống website cơ bản: Xây dựng thành công website với giao diện thân thiện, bao gồm các danh mục sản phẩm và thông tin chi tiết rõ ràng, dễ dàng sử dụng cho cả người mua và người quản lý.</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b="1" smtClean="0">
                <a:latin typeface="Calibri Light" panose="020F0302020204030204" pitchFamily="34" charset="0"/>
                <a:ea typeface="Calibri Light" panose="020F0302020204030204" pitchFamily="34" charset="0"/>
                <a:cs typeface="Calibri Light" panose="020F0302020204030204" pitchFamily="34" charset="0"/>
              </a:rPr>
              <a:t>Nâng </a:t>
            </a:r>
            <a:r>
              <a:rPr lang="vi-VN" sz="2800" b="1">
                <a:latin typeface="Calibri Light" panose="020F0302020204030204" pitchFamily="34" charset="0"/>
                <a:ea typeface="Calibri Light" panose="020F0302020204030204" pitchFamily="34" charset="0"/>
                <a:cs typeface="Calibri Light" panose="020F0302020204030204" pitchFamily="34" charset="0"/>
              </a:rPr>
              <a:t>cao trải nghiệm người dùng</a:t>
            </a:r>
            <a:r>
              <a:rPr lang="vi-VN" sz="2800">
                <a:latin typeface="Calibri Light" panose="020F0302020204030204" pitchFamily="34" charset="0"/>
                <a:ea typeface="Calibri Light" panose="020F0302020204030204" pitchFamily="34" charset="0"/>
                <a:cs typeface="Calibri Light" panose="020F0302020204030204" pitchFamily="34" charset="0"/>
              </a:rPr>
              <a:t>:Website cho phép khách hàng xem thông tin sản phẩm qua hình ảnh, mô tả, giá cả và đánh giá từ người dùng khác.</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b="1" smtClean="0">
                <a:latin typeface="Calibri Light" panose="020F0302020204030204" pitchFamily="34" charset="0"/>
                <a:ea typeface="Calibri Light" panose="020F0302020204030204" pitchFamily="34" charset="0"/>
                <a:cs typeface="Calibri Light" panose="020F0302020204030204" pitchFamily="34" charset="0"/>
              </a:rPr>
              <a:t>Tiện </a:t>
            </a:r>
            <a:r>
              <a:rPr lang="vi-VN" sz="2800" b="1">
                <a:latin typeface="Calibri Light" panose="020F0302020204030204" pitchFamily="34" charset="0"/>
                <a:ea typeface="Calibri Light" panose="020F0302020204030204" pitchFamily="34" charset="0"/>
                <a:cs typeface="Calibri Light" panose="020F0302020204030204" pitchFamily="34" charset="0"/>
              </a:rPr>
              <a:t>lợi cho khách hàng</a:t>
            </a:r>
            <a:r>
              <a:rPr lang="vi-VN" sz="2800">
                <a:latin typeface="Calibri Light" panose="020F0302020204030204" pitchFamily="34" charset="0"/>
                <a:ea typeface="Calibri Light" panose="020F0302020204030204" pitchFamily="34" charset="0"/>
                <a:cs typeface="Calibri Light" panose="020F0302020204030204" pitchFamily="34" charset="0"/>
              </a:rPr>
              <a:t>:Người dùng có thể đặt hàng mọi lúc, mọi nơi thông qua website mà không cần đến cửa hàng trực tiếp.</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b="1" smtClean="0">
                <a:latin typeface="Calibri Light" panose="020F0302020204030204" pitchFamily="34" charset="0"/>
                <a:ea typeface="Calibri Light" panose="020F0302020204030204" pitchFamily="34" charset="0"/>
                <a:cs typeface="Calibri Light" panose="020F0302020204030204" pitchFamily="34" charset="0"/>
              </a:rPr>
              <a:t>Tăng </a:t>
            </a:r>
            <a:r>
              <a:rPr lang="vi-VN" sz="2800" b="1">
                <a:latin typeface="Calibri Light" panose="020F0302020204030204" pitchFamily="34" charset="0"/>
                <a:ea typeface="Calibri Light" panose="020F0302020204030204" pitchFamily="34" charset="0"/>
                <a:cs typeface="Calibri Light" panose="020F0302020204030204" pitchFamily="34" charset="0"/>
              </a:rPr>
              <a:t>cường tương tác và tiếp cận khách hàng</a:t>
            </a:r>
            <a:r>
              <a:rPr lang="vi-VN" sz="2800">
                <a:latin typeface="Calibri Light" panose="020F0302020204030204" pitchFamily="34" charset="0"/>
                <a:ea typeface="Calibri Light" panose="020F0302020204030204" pitchFamily="34" charset="0"/>
                <a:cs typeface="Calibri Light" panose="020F0302020204030204" pitchFamily="34" charset="0"/>
              </a:rPr>
              <a:t>:Website hỗ trợ hiển thị các sản phẩm bán chạy hoặc sản phẩm khuyến mãi, kích thích nhu cầu mua sắm của người dùng.</a:t>
            </a:r>
            <a:br>
              <a:rPr lang="vi-VN" sz="2800">
                <a:latin typeface="Calibri Light" panose="020F0302020204030204" pitchFamily="34" charset="0"/>
                <a:ea typeface="Calibri Light" panose="020F0302020204030204" pitchFamily="34" charset="0"/>
                <a:cs typeface="Calibri Light" panose="020F0302020204030204" pitchFamily="34" charset="0"/>
              </a:rPr>
            </a:br>
            <a:endParaRPr lang="en-US" sz="2800" b="1">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66537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355" y="456566"/>
            <a:ext cx="10515600" cy="4494257"/>
          </a:xfrm>
        </p:spPr>
        <p:txBody>
          <a:bodyPr>
            <a:noAutofit/>
          </a:bodyPr>
          <a:lstStyle/>
          <a:p>
            <a:r>
              <a:rPr lang="en-US" sz="3600" b="1" smtClean="0">
                <a:cs typeface="Times New Roman" panose="02020603050405020304" pitchFamily="18" charset="0"/>
              </a:rPr>
              <a:t>7. Kết quả đạt được</a:t>
            </a:r>
            <a:br>
              <a:rPr lang="en-US" sz="3600" b="1" smtClean="0">
                <a:cs typeface="Times New Roman" panose="02020603050405020304" pitchFamily="18" charset="0"/>
              </a:rPr>
            </a:br>
            <a:r>
              <a:rPr lang="en-US" sz="2800" b="1" smtClean="0"/>
              <a:t/>
            </a:r>
            <a:br>
              <a:rPr lang="en-US" sz="2800" b="1" smtClean="0"/>
            </a:br>
            <a:r>
              <a:rPr lang="en-US" sz="2800" b="1" smtClean="0"/>
              <a:t>	</a:t>
            </a:r>
            <a:r>
              <a:rPr lang="vi-VN" sz="2800" b="1" smtClean="0">
                <a:latin typeface="Calibri Light" panose="020F0302020204030204" pitchFamily="34" charset="0"/>
                <a:ea typeface="Calibri Light" panose="020F0302020204030204" pitchFamily="34" charset="0"/>
                <a:cs typeface="Calibri Light" panose="020F0302020204030204" pitchFamily="34" charset="0"/>
              </a:rPr>
              <a:t>Đối </a:t>
            </a:r>
            <a:r>
              <a:rPr lang="vi-VN" sz="2800" b="1">
                <a:latin typeface="Calibri Light" panose="020F0302020204030204" pitchFamily="34" charset="0"/>
                <a:ea typeface="Calibri Light" panose="020F0302020204030204" pitchFamily="34" charset="0"/>
                <a:cs typeface="Calibri Light" panose="020F0302020204030204" pitchFamily="34" charset="0"/>
              </a:rPr>
              <a:t>với quản trị viên, website cho phép:</a:t>
            </a:r>
            <a:r>
              <a:rPr lang="vi-VN" sz="2800">
                <a:latin typeface="Calibri Light" panose="020F0302020204030204" pitchFamily="34" charset="0"/>
                <a:ea typeface="Calibri Light" panose="020F0302020204030204" pitchFamily="34" charset="0"/>
                <a:cs typeface="Calibri Light" panose="020F0302020204030204" pitchFamily="34" charset="0"/>
              </a:rPr>
              <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Xem</a:t>
            </a:r>
            <a:r>
              <a:rPr lang="vi-VN" sz="2800">
                <a:latin typeface="Calibri Light" panose="020F0302020204030204" pitchFamily="34" charset="0"/>
                <a:ea typeface="Calibri Light" panose="020F0302020204030204" pitchFamily="34" charset="0"/>
                <a:cs typeface="Calibri Light" panose="020F0302020204030204" pitchFamily="34" charset="0"/>
              </a:rPr>
              <a:t>, thêm, xóa, sửa danh mục.</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Xem</a:t>
            </a:r>
            <a:r>
              <a:rPr lang="vi-VN" sz="2800">
                <a:latin typeface="Calibri Light" panose="020F0302020204030204" pitchFamily="34" charset="0"/>
                <a:ea typeface="Calibri Light" panose="020F0302020204030204" pitchFamily="34" charset="0"/>
                <a:cs typeface="Calibri Light" panose="020F0302020204030204" pitchFamily="34" charset="0"/>
              </a:rPr>
              <a:t>, thêm, xóa, sửa sản phẩm.</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Xem</a:t>
            </a:r>
            <a:r>
              <a:rPr lang="vi-VN" sz="2800">
                <a:latin typeface="Calibri Light" panose="020F0302020204030204" pitchFamily="34" charset="0"/>
                <a:ea typeface="Calibri Light" panose="020F0302020204030204" pitchFamily="34" charset="0"/>
                <a:cs typeface="Calibri Light" panose="020F0302020204030204" pitchFamily="34" charset="0"/>
              </a:rPr>
              <a:t>, thêm, xóa, sửa tin tức.</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Xem</a:t>
            </a:r>
            <a:r>
              <a:rPr lang="vi-VN" sz="2800">
                <a:latin typeface="Calibri Light" panose="020F0302020204030204" pitchFamily="34" charset="0"/>
                <a:ea typeface="Calibri Light" panose="020F0302020204030204" pitchFamily="34" charset="0"/>
                <a:cs typeface="Calibri Light" panose="020F0302020204030204" pitchFamily="34" charset="0"/>
              </a:rPr>
              <a:t>, thêm, xóa, sửa bài viết.</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Xem</a:t>
            </a:r>
            <a:r>
              <a:rPr lang="vi-VN" sz="2800">
                <a:latin typeface="Calibri Light" panose="020F0302020204030204" pitchFamily="34" charset="0"/>
                <a:ea typeface="Calibri Light" panose="020F0302020204030204" pitchFamily="34" charset="0"/>
                <a:cs typeface="Calibri Light" panose="020F0302020204030204" pitchFamily="34" charset="0"/>
              </a:rPr>
              <a:t>, thêm, xóa, sửa danh mục sản phẩm.</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Xem </a:t>
            </a:r>
            <a:r>
              <a:rPr lang="vi-VN" sz="2800">
                <a:latin typeface="Calibri Light" panose="020F0302020204030204" pitchFamily="34" charset="0"/>
                <a:ea typeface="Calibri Light" panose="020F0302020204030204" pitchFamily="34" charset="0"/>
                <a:cs typeface="Calibri Light" panose="020F0302020204030204" pitchFamily="34" charset="0"/>
              </a:rPr>
              <a:t>và cập nhật đơn hàng.</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Xem </a:t>
            </a:r>
            <a:r>
              <a:rPr lang="vi-VN" sz="2800">
                <a:latin typeface="Calibri Light" panose="020F0302020204030204" pitchFamily="34" charset="0"/>
                <a:ea typeface="Calibri Light" panose="020F0302020204030204" pitchFamily="34" charset="0"/>
                <a:cs typeface="Calibri Light" panose="020F0302020204030204" pitchFamily="34" charset="0"/>
              </a:rPr>
              <a:t>doanh thu và các đơn đơn hàng.</a:t>
            </a:r>
            <a:r>
              <a:rPr lang="vi-VN" sz="2800"/>
              <a:t/>
            </a:r>
            <a:br>
              <a:rPr lang="vi-VN" sz="2800"/>
            </a:br>
            <a:endParaRPr lang="en-US" sz="2800" b="1">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09935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355" y="456566"/>
            <a:ext cx="10515600" cy="4585697"/>
          </a:xfrm>
        </p:spPr>
        <p:txBody>
          <a:bodyPr>
            <a:noAutofit/>
          </a:bodyPr>
          <a:lstStyle/>
          <a:p>
            <a:r>
              <a:rPr lang="en-US" sz="3600" b="1" smtClean="0">
                <a:cs typeface="Times New Roman" panose="02020603050405020304" pitchFamily="18" charset="0"/>
              </a:rPr>
              <a:t>7. Kết quả đạt được</a:t>
            </a:r>
            <a:br>
              <a:rPr lang="en-US" sz="3600" b="1" smtClean="0">
                <a:cs typeface="Times New Roman" panose="02020603050405020304" pitchFamily="18" charset="0"/>
              </a:rPr>
            </a:br>
            <a:r>
              <a:rPr lang="en-US" sz="2800" b="1" smtClean="0"/>
              <a:t/>
            </a:r>
            <a:br>
              <a:rPr lang="en-US" sz="2800" b="1" smtClean="0"/>
            </a:br>
            <a:r>
              <a:rPr lang="en-US" sz="2800" b="1" smtClean="0"/>
              <a:t>	</a:t>
            </a:r>
            <a:r>
              <a:rPr lang="vi-VN" sz="2800" b="1">
                <a:latin typeface="Calibri Light" panose="020F0302020204030204" pitchFamily="34" charset="0"/>
                <a:ea typeface="Calibri Light" panose="020F0302020204030204" pitchFamily="34" charset="0"/>
                <a:cs typeface="Calibri Light" panose="020F0302020204030204" pitchFamily="34" charset="0"/>
              </a:rPr>
              <a:t>Đối với người dùng, website cho phép:</a:t>
            </a:r>
            <a:r>
              <a:rPr lang="vi-VN" sz="2800">
                <a:latin typeface="Calibri Light" panose="020F0302020204030204" pitchFamily="34" charset="0"/>
                <a:ea typeface="Calibri Light" panose="020F0302020204030204" pitchFamily="34" charset="0"/>
                <a:cs typeface="Calibri Light" panose="020F0302020204030204" pitchFamily="34" charset="0"/>
              </a:rPr>
              <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Đăng </a:t>
            </a:r>
            <a:r>
              <a:rPr lang="vi-VN" sz="2800">
                <a:latin typeface="Calibri Light" panose="020F0302020204030204" pitchFamily="34" charset="0"/>
                <a:ea typeface="Calibri Light" panose="020F0302020204030204" pitchFamily="34" charset="0"/>
                <a:cs typeface="Calibri Light" panose="020F0302020204030204" pitchFamily="34" charset="0"/>
              </a:rPr>
              <a:t>ký và đăng nhập vào website.</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Xem </a:t>
            </a:r>
            <a:r>
              <a:rPr lang="vi-VN" sz="2800">
                <a:latin typeface="Calibri Light" panose="020F0302020204030204" pitchFamily="34" charset="0"/>
                <a:ea typeface="Calibri Light" panose="020F0302020204030204" pitchFamily="34" charset="0"/>
                <a:cs typeface="Calibri Light" panose="020F0302020204030204" pitchFamily="34" charset="0"/>
              </a:rPr>
              <a:t>thông tin danh mục chi tiết sản phẩm và đánh giá sản phẩm.</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Đặt </a:t>
            </a:r>
            <a:r>
              <a:rPr lang="vi-VN" sz="2800">
                <a:latin typeface="Calibri Light" panose="020F0302020204030204" pitchFamily="34" charset="0"/>
                <a:ea typeface="Calibri Light" panose="020F0302020204030204" pitchFamily="34" charset="0"/>
                <a:cs typeface="Calibri Light" panose="020F0302020204030204" pitchFamily="34" charset="0"/>
              </a:rPr>
              <a:t>hàng và thông báo về mail.</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Tìm </a:t>
            </a:r>
            <a:r>
              <a:rPr lang="vi-VN" sz="2800">
                <a:latin typeface="Calibri Light" panose="020F0302020204030204" pitchFamily="34" charset="0"/>
                <a:ea typeface="Calibri Light" panose="020F0302020204030204" pitchFamily="34" charset="0"/>
                <a:cs typeface="Calibri Light" panose="020F0302020204030204" pitchFamily="34" charset="0"/>
              </a:rPr>
              <a:t>kiếm sản </a:t>
            </a:r>
            <a:r>
              <a:rPr lang="vi-VN" sz="2800" smtClean="0">
                <a:latin typeface="Calibri Light" panose="020F0302020204030204" pitchFamily="34" charset="0"/>
                <a:ea typeface="Calibri Light" panose="020F0302020204030204" pitchFamily="34" charset="0"/>
                <a:cs typeface="Calibri Light" panose="020F0302020204030204" pitchFamily="34" charset="0"/>
              </a:rPr>
              <a:t>phẩm</a:t>
            </a:r>
            <a:r>
              <a:rPr lang="en-US" sz="2800" smtClean="0">
                <a:latin typeface="Calibri Light" panose="020F0302020204030204" pitchFamily="34" charset="0"/>
                <a:ea typeface="Calibri Light" panose="020F0302020204030204" pitchFamily="34" charset="0"/>
                <a:cs typeface="Calibri Light" panose="020F0302020204030204" pitchFamily="34" charset="0"/>
              </a:rPr>
              <a:t> theo tên, danh mục hoặc</a:t>
            </a:r>
            <a:r>
              <a:rPr lang="vi-VN"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a:latin typeface="Calibri Light" panose="020F0302020204030204" pitchFamily="34" charset="0"/>
                <a:ea typeface="Calibri Light" panose="020F0302020204030204" pitchFamily="34" charset="0"/>
                <a:cs typeface="Calibri Light" panose="020F0302020204030204" pitchFamily="34" charset="0"/>
              </a:rPr>
              <a:t>lọc giá.</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Thêm </a:t>
            </a:r>
            <a:r>
              <a:rPr lang="vi-VN" sz="2800">
                <a:latin typeface="Calibri Light" panose="020F0302020204030204" pitchFamily="34" charset="0"/>
                <a:ea typeface="Calibri Light" panose="020F0302020204030204" pitchFamily="34" charset="0"/>
                <a:cs typeface="Calibri Light" panose="020F0302020204030204" pitchFamily="34" charset="0"/>
              </a:rPr>
              <a:t>sản phẩm vào danh sách yêu thích và giỏ hàng.</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Xem </a:t>
            </a:r>
            <a:r>
              <a:rPr lang="vi-VN" sz="2800">
                <a:latin typeface="Calibri Light" panose="020F0302020204030204" pitchFamily="34" charset="0"/>
                <a:ea typeface="Calibri Light" panose="020F0302020204030204" pitchFamily="34" charset="0"/>
                <a:cs typeface="Calibri Light" panose="020F0302020204030204" pitchFamily="34" charset="0"/>
              </a:rPr>
              <a:t>các bài viết và thông tin khuyến mãi.</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Xem </a:t>
            </a:r>
            <a:r>
              <a:rPr lang="vi-VN" sz="2800">
                <a:latin typeface="Calibri Light" panose="020F0302020204030204" pitchFamily="34" charset="0"/>
                <a:ea typeface="Calibri Light" panose="020F0302020204030204" pitchFamily="34" charset="0"/>
                <a:cs typeface="Calibri Light" panose="020F0302020204030204" pitchFamily="34" charset="0"/>
              </a:rPr>
              <a:t>giới thiệu về website và liên hệ.</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Xem </a:t>
            </a:r>
            <a:r>
              <a:rPr lang="vi-VN" sz="2800">
                <a:latin typeface="Calibri Light" panose="020F0302020204030204" pitchFamily="34" charset="0"/>
                <a:ea typeface="Calibri Light" panose="020F0302020204030204" pitchFamily="34" charset="0"/>
                <a:cs typeface="Calibri Light" panose="020F0302020204030204" pitchFamily="34" charset="0"/>
              </a:rPr>
              <a:t>thông tin tài khoản đã đăng ký.</a:t>
            </a:r>
            <a:br>
              <a:rPr lang="vi-VN" sz="2800">
                <a:latin typeface="Calibri Light" panose="020F0302020204030204" pitchFamily="34" charset="0"/>
                <a:ea typeface="Calibri Light" panose="020F0302020204030204" pitchFamily="34" charset="0"/>
                <a:cs typeface="Calibri Light" panose="020F0302020204030204" pitchFamily="34" charset="0"/>
              </a:rPr>
            </a:br>
            <a:endParaRPr lang="en-US" sz="2800" b="1">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25733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355" y="456566"/>
            <a:ext cx="10515600" cy="5957297"/>
          </a:xfrm>
        </p:spPr>
        <p:txBody>
          <a:bodyPr>
            <a:noAutofit/>
          </a:bodyPr>
          <a:lstStyle/>
          <a:p>
            <a:r>
              <a:rPr lang="en-US" sz="3600" b="1" smtClean="0">
                <a:cs typeface="Times New Roman" panose="02020603050405020304" pitchFamily="18" charset="0"/>
              </a:rPr>
              <a:t>8. Hạn chế và hướng phát triển</a:t>
            </a:r>
            <a:br>
              <a:rPr lang="en-US" sz="3600" b="1" smtClean="0">
                <a:cs typeface="Times New Roman" panose="02020603050405020304" pitchFamily="18" charset="0"/>
              </a:rPr>
            </a:br>
            <a:r>
              <a:rPr lang="en-US" sz="2800" b="1" smtClean="0"/>
              <a:t/>
            </a:r>
            <a:br>
              <a:rPr lang="en-US" sz="2800" b="1" smtClean="0"/>
            </a:br>
            <a:r>
              <a:rPr lang="en-US" sz="2800" b="1" smtClean="0"/>
              <a:t>	Hạn chế</a:t>
            </a:r>
            <a:br>
              <a:rPr lang="en-US" sz="2800" b="1" smtClean="0"/>
            </a:br>
            <a:r>
              <a:rPr lang="en-US" sz="2800" b="1" smtClean="0"/>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Chưa </a:t>
            </a:r>
            <a:r>
              <a:rPr lang="vi-VN" sz="2800">
                <a:latin typeface="Calibri Light" panose="020F0302020204030204" pitchFamily="34" charset="0"/>
                <a:ea typeface="Calibri Light" panose="020F0302020204030204" pitchFamily="34" charset="0"/>
                <a:cs typeface="Calibri Light" panose="020F0302020204030204" pitchFamily="34" charset="0"/>
              </a:rPr>
              <a:t>hỗ trợ tốt trên các thiết bị di động hoặc các trình duyệt khác nhau, làm giảm trải nghiệm của người dùng.</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Một </a:t>
            </a:r>
            <a:r>
              <a:rPr lang="vi-VN" sz="2800">
                <a:latin typeface="Calibri Light" panose="020F0302020204030204" pitchFamily="34" charset="0"/>
                <a:ea typeface="Calibri Light" panose="020F0302020204030204" pitchFamily="34" charset="0"/>
                <a:cs typeface="Calibri Light" panose="020F0302020204030204" pitchFamily="34" charset="0"/>
              </a:rPr>
              <a:t>số tính năng quan trọng như gợi ý sản phẩm theo nhu cầu, bộ lọc tìm kiếm nâng cao hoặc quản lý lịch sử mua hàng của khách hàng chưa được phát triển đầy đủ.</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Thiếu </a:t>
            </a:r>
            <a:r>
              <a:rPr lang="vi-VN" sz="2800">
                <a:latin typeface="Calibri Light" panose="020F0302020204030204" pitchFamily="34" charset="0"/>
                <a:ea typeface="Calibri Light" panose="020F0302020204030204" pitchFamily="34" charset="0"/>
                <a:cs typeface="Calibri Light" panose="020F0302020204030204" pitchFamily="34" charset="0"/>
              </a:rPr>
              <a:t>đa dạng phương thức thanh </a:t>
            </a:r>
            <a:r>
              <a:rPr lang="vi-VN" sz="2800" smtClean="0">
                <a:latin typeface="Calibri Light" panose="020F0302020204030204" pitchFamily="34" charset="0"/>
                <a:ea typeface="Calibri Light" panose="020F0302020204030204" pitchFamily="34" charset="0"/>
                <a:cs typeface="Calibri Light" panose="020F0302020204030204" pitchFamily="34" charset="0"/>
              </a:rPr>
              <a:t>toán</a:t>
            </a:r>
            <a:r>
              <a:rPr lang="en-US" sz="2800" smtClean="0">
                <a:latin typeface="Calibri Light" panose="020F0302020204030204" pitchFamily="34" charset="0"/>
                <a:ea typeface="Calibri Light" panose="020F0302020204030204" pitchFamily="34" charset="0"/>
                <a:cs typeface="Calibri Light" panose="020F0302020204030204" pitchFamily="34" charset="0"/>
              </a:rPr>
              <a:t>.</a:t>
            </a:r>
            <a:br>
              <a:rPr lang="en-US" sz="2800" smtClean="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Thông </a:t>
            </a:r>
            <a:r>
              <a:rPr lang="vi-VN" sz="2800">
                <a:latin typeface="Calibri Light" panose="020F0302020204030204" pitchFamily="34" charset="0"/>
                <a:ea typeface="Calibri Light" panose="020F0302020204030204" pitchFamily="34" charset="0"/>
                <a:cs typeface="Calibri Light" panose="020F0302020204030204" pitchFamily="34" charset="0"/>
              </a:rPr>
              <a:t>tin cập nhật chưa chi tiết: Khách hàng không thể theo dõi trạng thái đơn hàng một cách chi tiết (như đang xử lý, đã đóng gói, đang vận chuyển). Điều này gây khó khăn cho khách hàng khi cần biết tình trạng thực tế của đơn hàng.</a:t>
            </a:r>
            <a:br>
              <a:rPr lang="vi-VN" sz="2800">
                <a:latin typeface="Calibri Light" panose="020F0302020204030204" pitchFamily="34" charset="0"/>
                <a:ea typeface="Calibri Light" panose="020F0302020204030204" pitchFamily="34" charset="0"/>
                <a:cs typeface="Calibri Light" panose="020F0302020204030204" pitchFamily="34" charset="0"/>
              </a:rPr>
            </a:br>
            <a:endParaRPr lang="en-US" sz="2800" b="1">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85386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355" y="456566"/>
            <a:ext cx="10515600" cy="4585697"/>
          </a:xfrm>
        </p:spPr>
        <p:txBody>
          <a:bodyPr>
            <a:noAutofit/>
          </a:bodyPr>
          <a:lstStyle/>
          <a:p>
            <a:r>
              <a:rPr lang="en-US" sz="3600" b="1" smtClean="0">
                <a:cs typeface="Times New Roman" panose="02020603050405020304" pitchFamily="18" charset="0"/>
              </a:rPr>
              <a:t>8. Hạn chế và hướng phát triển</a:t>
            </a:r>
            <a:br>
              <a:rPr lang="en-US" sz="3600" b="1" smtClean="0">
                <a:cs typeface="Times New Roman" panose="02020603050405020304" pitchFamily="18" charset="0"/>
              </a:rPr>
            </a:br>
            <a:r>
              <a:rPr lang="en-US" sz="2800" b="1" smtClean="0"/>
              <a:t/>
            </a:r>
            <a:br>
              <a:rPr lang="en-US" sz="2800" b="1" smtClean="0"/>
            </a:br>
            <a:r>
              <a:rPr lang="en-US" sz="2800" b="1" smtClean="0"/>
              <a:t>	Hướng phát triển</a:t>
            </a:r>
            <a:br>
              <a:rPr lang="en-US" sz="2800" b="1" smtClean="0"/>
            </a:br>
            <a:r>
              <a:rPr lang="en-US" sz="2800" b="1" smtClean="0"/>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Khắc </a:t>
            </a:r>
            <a:r>
              <a:rPr lang="vi-VN" sz="2800">
                <a:latin typeface="Calibri Light" panose="020F0302020204030204" pitchFamily="34" charset="0"/>
                <a:ea typeface="Calibri Light" panose="020F0302020204030204" pitchFamily="34" charset="0"/>
                <a:cs typeface="Calibri Light" panose="020F0302020204030204" pitchFamily="34" charset="0"/>
              </a:rPr>
              <a:t>phục các hạn chế của website</a:t>
            </a:r>
            <a:r>
              <a:rPr lang="vi-VN" sz="2800" smtClean="0">
                <a:latin typeface="Calibri Light" panose="020F0302020204030204" pitchFamily="34" charset="0"/>
                <a:ea typeface="Calibri Light" panose="020F0302020204030204" pitchFamily="34" charset="0"/>
                <a:cs typeface="Calibri Light" panose="020F0302020204030204" pitchFamily="34" charset="0"/>
              </a:rPr>
              <a:t>.</a:t>
            </a:r>
            <a:r>
              <a:rPr lang="en-US" sz="2800" smtClean="0">
                <a:latin typeface="Calibri Light" panose="020F0302020204030204" pitchFamily="34" charset="0"/>
                <a:ea typeface="Calibri Light" panose="020F0302020204030204" pitchFamily="34" charset="0"/>
                <a:cs typeface="Calibri Light" panose="020F0302020204030204" pitchFamily="34" charset="0"/>
              </a:rPr>
              <a:t>-</a:t>
            </a:r>
            <a:r>
              <a:rPr lang="vi-VN" sz="2800">
                <a:latin typeface="Calibri Light" panose="020F0302020204030204" pitchFamily="34" charset="0"/>
                <a:ea typeface="Calibri Light" panose="020F0302020204030204" pitchFamily="34" charset="0"/>
                <a:cs typeface="Calibri Light" panose="020F0302020204030204" pitchFamily="34" charset="0"/>
              </a:rPr>
              <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Thêm </a:t>
            </a:r>
            <a:r>
              <a:rPr lang="vi-VN" sz="2800">
                <a:latin typeface="Calibri Light" panose="020F0302020204030204" pitchFamily="34" charset="0"/>
                <a:ea typeface="Calibri Light" panose="020F0302020204030204" pitchFamily="34" charset="0"/>
                <a:cs typeface="Calibri Light" panose="020F0302020204030204" pitchFamily="34" charset="0"/>
              </a:rPr>
              <a:t>các tính năng như chọn size, chọn màu.</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Đề </a:t>
            </a:r>
            <a:r>
              <a:rPr lang="vi-VN" sz="2800">
                <a:latin typeface="Calibri Light" panose="020F0302020204030204" pitchFamily="34" charset="0"/>
                <a:ea typeface="Calibri Light" panose="020F0302020204030204" pitchFamily="34" charset="0"/>
                <a:cs typeface="Calibri Light" panose="020F0302020204030204" pitchFamily="34" charset="0"/>
              </a:rPr>
              <a:t>xuất các sản phẩm dự theo sở thích của người dùng.</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Định </a:t>
            </a:r>
            <a:r>
              <a:rPr lang="vi-VN" sz="2800">
                <a:latin typeface="Calibri Light" panose="020F0302020204030204" pitchFamily="34" charset="0"/>
                <a:ea typeface="Calibri Light" panose="020F0302020204030204" pitchFamily="34" charset="0"/>
                <a:cs typeface="Calibri Light" panose="020F0302020204030204" pitchFamily="34" charset="0"/>
              </a:rPr>
              <a:t>hướng mở rộng quy mô của website.</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Nâng </a:t>
            </a:r>
            <a:r>
              <a:rPr lang="vi-VN" sz="2800">
                <a:latin typeface="Calibri Light" panose="020F0302020204030204" pitchFamily="34" charset="0"/>
                <a:ea typeface="Calibri Light" panose="020F0302020204030204" pitchFamily="34" charset="0"/>
                <a:cs typeface="Calibri Light" panose="020F0302020204030204" pitchFamily="34" charset="0"/>
              </a:rPr>
              <a:t>cấp hệ thống thanh toán.</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Phát </a:t>
            </a:r>
            <a:r>
              <a:rPr lang="vi-VN" sz="2800">
                <a:latin typeface="Calibri Light" panose="020F0302020204030204" pitchFamily="34" charset="0"/>
                <a:ea typeface="Calibri Light" panose="020F0302020204030204" pitchFamily="34" charset="0"/>
                <a:cs typeface="Calibri Light" panose="020F0302020204030204" pitchFamily="34" charset="0"/>
              </a:rPr>
              <a:t>triển chức năng theo dõi đơn hàng</a:t>
            </a:r>
            <a:br>
              <a:rPr lang="vi-VN" sz="2800">
                <a:latin typeface="Calibri Light" panose="020F0302020204030204" pitchFamily="34" charset="0"/>
                <a:ea typeface="Calibri Light" panose="020F0302020204030204" pitchFamily="34" charset="0"/>
                <a:cs typeface="Calibri Light" panose="020F0302020204030204" pitchFamily="34" charset="0"/>
              </a:rPr>
            </a:br>
            <a:endParaRPr lang="en-US" sz="2800" b="1">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7120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760"/>
            <a:ext cx="10513423" cy="5094514"/>
          </a:xfrm>
        </p:spPr>
        <p:txBody>
          <a:bodyPr>
            <a:normAutofit/>
          </a:bodyPr>
          <a:lstStyle/>
          <a:p>
            <a:r>
              <a:rPr lang="en-US" sz="3600" b="1" err="1" smtClean="0">
                <a:cs typeface="Times New Roman" panose="02020603050405020304" pitchFamily="18" charset="0"/>
              </a:rPr>
              <a:t>Các</a:t>
            </a:r>
            <a:r>
              <a:rPr lang="en-US" sz="3600" b="1" smtClean="0">
                <a:cs typeface="Times New Roman" panose="02020603050405020304" pitchFamily="18" charset="0"/>
              </a:rPr>
              <a:t> </a:t>
            </a:r>
            <a:r>
              <a:rPr lang="en-US" sz="3600" b="1" err="1" smtClean="0">
                <a:cs typeface="Times New Roman" panose="02020603050405020304" pitchFamily="18" charset="0"/>
              </a:rPr>
              <a:t>nội</a:t>
            </a:r>
            <a:r>
              <a:rPr lang="en-US" sz="3600" b="1" smtClean="0">
                <a:cs typeface="Times New Roman" panose="02020603050405020304" pitchFamily="18" charset="0"/>
              </a:rPr>
              <a:t> dung </a:t>
            </a:r>
            <a:r>
              <a:rPr lang="en-US" sz="3600" b="1" err="1" smtClean="0">
                <a:cs typeface="Times New Roman" panose="02020603050405020304" pitchFamily="18" charset="0"/>
              </a:rPr>
              <a:t>chính</a:t>
            </a:r>
            <a:r>
              <a:rPr lang="en-US" sz="3600" b="1" smtClean="0">
                <a:cs typeface="Times New Roman" panose="02020603050405020304" pitchFamily="18" charset="0"/>
              </a:rPr>
              <a:t> </a:t>
            </a:r>
            <a:r>
              <a:rPr lang="en-US" sz="3600" b="1" err="1" smtClean="0">
                <a:cs typeface="Times New Roman" panose="02020603050405020304" pitchFamily="18" charset="0"/>
              </a:rPr>
              <a:t>của</a:t>
            </a:r>
            <a:r>
              <a:rPr lang="en-US" sz="3600" b="1" smtClean="0">
                <a:cs typeface="Times New Roman" panose="02020603050405020304" pitchFamily="18" charset="0"/>
              </a:rPr>
              <a:t> </a:t>
            </a:r>
            <a:r>
              <a:rPr lang="en-US" sz="3600" b="1" err="1" smtClean="0">
                <a:cs typeface="Times New Roman" panose="02020603050405020304" pitchFamily="18" charset="0"/>
              </a:rPr>
              <a:t>đề</a:t>
            </a:r>
            <a:r>
              <a:rPr lang="en-US" sz="3600" b="1" smtClean="0">
                <a:cs typeface="Times New Roman" panose="02020603050405020304" pitchFamily="18" charset="0"/>
              </a:rPr>
              <a:t> </a:t>
            </a:r>
            <a:r>
              <a:rPr lang="en-US" sz="3600" b="1" err="1" smtClean="0">
                <a:cs typeface="Times New Roman" panose="02020603050405020304" pitchFamily="18" charset="0"/>
              </a:rPr>
              <a:t>tài</a:t>
            </a:r>
            <a:r>
              <a:rPr lang="en-US" sz="3600" b="1" smtClean="0">
                <a:cs typeface="Times New Roman" panose="02020603050405020304" pitchFamily="18" charset="0"/>
              </a:rPr>
              <a:t>:</a:t>
            </a:r>
            <a:r>
              <a:rPr lang="en-US" smtClean="0">
                <a:cs typeface="Times New Roman" panose="02020603050405020304" pitchFamily="18" charset="0"/>
              </a:rPr>
              <a:t/>
            </a:r>
            <a:br>
              <a:rPr lang="en-US" smtClean="0">
                <a:cs typeface="Times New Roman" panose="02020603050405020304" pitchFamily="18" charset="0"/>
              </a:rPr>
            </a:br>
            <a:r>
              <a:rPr lang="en-US" smtClean="0">
                <a:cs typeface="Times New Roman" panose="02020603050405020304" pitchFamily="18" charset="0"/>
              </a:rPr>
              <a:t>	</a:t>
            </a:r>
            <a:r>
              <a:rPr lang="en-US" sz="2800" smtClean="0">
                <a:cs typeface="Times New Roman" panose="02020603050405020304" pitchFamily="18" charset="0"/>
              </a:rPr>
              <a:t>1. </a:t>
            </a:r>
            <a:r>
              <a:rPr lang="en-US" sz="2800" err="1" smtClean="0">
                <a:cs typeface="Times New Roman" panose="02020603050405020304" pitchFamily="18" charset="0"/>
              </a:rPr>
              <a:t>Lý</a:t>
            </a:r>
            <a:r>
              <a:rPr lang="en-US" sz="2800" smtClean="0">
                <a:cs typeface="Times New Roman" panose="02020603050405020304" pitchFamily="18" charset="0"/>
              </a:rPr>
              <a:t> do </a:t>
            </a:r>
            <a:r>
              <a:rPr lang="en-US" sz="2800" err="1" smtClean="0">
                <a:cs typeface="Times New Roman" panose="02020603050405020304" pitchFamily="18" charset="0"/>
              </a:rPr>
              <a:t>chọn</a:t>
            </a:r>
            <a:r>
              <a:rPr lang="en-US" sz="2800" smtClean="0">
                <a:cs typeface="Times New Roman" panose="02020603050405020304" pitchFamily="18" charset="0"/>
              </a:rPr>
              <a:t> </a:t>
            </a:r>
            <a:r>
              <a:rPr lang="en-US" sz="2800" err="1" smtClean="0">
                <a:cs typeface="Times New Roman" panose="02020603050405020304" pitchFamily="18" charset="0"/>
              </a:rPr>
              <a:t>đề</a:t>
            </a:r>
            <a:r>
              <a:rPr lang="en-US" sz="2800" smtClean="0">
                <a:cs typeface="Times New Roman" panose="02020603050405020304" pitchFamily="18" charset="0"/>
              </a:rPr>
              <a:t> </a:t>
            </a:r>
            <a:r>
              <a:rPr lang="en-US" sz="2800" err="1" smtClean="0">
                <a:cs typeface="Times New Roman" panose="02020603050405020304" pitchFamily="18" charset="0"/>
              </a:rPr>
              <a:t>tài</a:t>
            </a:r>
            <a:r>
              <a:rPr lang="en-US" sz="2800" smtClean="0">
                <a:cs typeface="Times New Roman" panose="02020603050405020304" pitchFamily="18" charset="0"/>
              </a:rPr>
              <a:t> </a:t>
            </a:r>
            <a:br>
              <a:rPr lang="en-US" sz="2800" smtClean="0">
                <a:cs typeface="Times New Roman" panose="02020603050405020304" pitchFamily="18" charset="0"/>
              </a:rPr>
            </a:br>
            <a:r>
              <a:rPr lang="en-US" sz="2800" smtClean="0">
                <a:cs typeface="Times New Roman" panose="02020603050405020304" pitchFamily="18" charset="0"/>
              </a:rPr>
              <a:t>	2. </a:t>
            </a:r>
            <a:r>
              <a:rPr lang="en-US" sz="2800" err="1" smtClean="0">
                <a:cs typeface="Times New Roman" panose="02020603050405020304" pitchFamily="18" charset="0"/>
              </a:rPr>
              <a:t>Mục</a:t>
            </a:r>
            <a:r>
              <a:rPr lang="en-US" sz="2800" smtClean="0">
                <a:cs typeface="Times New Roman" panose="02020603050405020304" pitchFamily="18" charset="0"/>
              </a:rPr>
              <a:t> </a:t>
            </a:r>
            <a:r>
              <a:rPr lang="en-US" sz="2800" err="1" smtClean="0">
                <a:cs typeface="Times New Roman" panose="02020603050405020304" pitchFamily="18" charset="0"/>
              </a:rPr>
              <a:t>tiêu</a:t>
            </a:r>
            <a:r>
              <a:rPr lang="en-US" sz="2800" smtClean="0">
                <a:cs typeface="Times New Roman" panose="02020603050405020304" pitchFamily="18" charset="0"/>
              </a:rPr>
              <a:t> </a:t>
            </a:r>
            <a:r>
              <a:rPr lang="en-US" sz="2800" err="1" smtClean="0">
                <a:cs typeface="Times New Roman" panose="02020603050405020304" pitchFamily="18" charset="0"/>
              </a:rPr>
              <a:t>nghiên</a:t>
            </a:r>
            <a:r>
              <a:rPr lang="en-US" sz="2800" smtClean="0">
                <a:cs typeface="Times New Roman" panose="02020603050405020304" pitchFamily="18" charset="0"/>
              </a:rPr>
              <a:t> </a:t>
            </a:r>
            <a:r>
              <a:rPr lang="en-US" sz="2800" err="1" smtClean="0">
                <a:cs typeface="Times New Roman" panose="02020603050405020304" pitchFamily="18" charset="0"/>
              </a:rPr>
              <a:t>cứu</a:t>
            </a:r>
            <a:r>
              <a:rPr lang="en-US" sz="2800" smtClean="0">
                <a:cs typeface="Times New Roman" panose="02020603050405020304" pitchFamily="18" charset="0"/>
              </a:rPr>
              <a:t> </a:t>
            </a:r>
            <a:br>
              <a:rPr lang="en-US" sz="2800" smtClean="0">
                <a:cs typeface="Times New Roman" panose="02020603050405020304" pitchFamily="18" charset="0"/>
              </a:rPr>
            </a:br>
            <a:r>
              <a:rPr lang="en-US" sz="2800" smtClean="0">
                <a:cs typeface="Times New Roman" panose="02020603050405020304" pitchFamily="18" charset="0"/>
              </a:rPr>
              <a:t>	3. </a:t>
            </a:r>
            <a:r>
              <a:rPr lang="en-US" sz="2800" err="1" smtClean="0">
                <a:cs typeface="Times New Roman" panose="02020603050405020304" pitchFamily="18" charset="0"/>
              </a:rPr>
              <a:t>Cơ</a:t>
            </a:r>
            <a:r>
              <a:rPr lang="en-US" sz="2800" smtClean="0">
                <a:cs typeface="Times New Roman" panose="02020603050405020304" pitchFamily="18" charset="0"/>
              </a:rPr>
              <a:t> </a:t>
            </a:r>
            <a:r>
              <a:rPr lang="en-US" sz="2800" err="1" smtClean="0">
                <a:cs typeface="Times New Roman" panose="02020603050405020304" pitchFamily="18" charset="0"/>
              </a:rPr>
              <a:t>sở</a:t>
            </a:r>
            <a:r>
              <a:rPr lang="en-US" sz="2800" smtClean="0">
                <a:cs typeface="Times New Roman" panose="02020603050405020304" pitchFamily="18" charset="0"/>
              </a:rPr>
              <a:t> </a:t>
            </a:r>
            <a:r>
              <a:rPr lang="en-US" sz="2800" err="1" smtClean="0">
                <a:cs typeface="Times New Roman" panose="02020603050405020304" pitchFamily="18" charset="0"/>
              </a:rPr>
              <a:t>lý</a:t>
            </a:r>
            <a:r>
              <a:rPr lang="en-US" sz="2800" smtClean="0">
                <a:cs typeface="Times New Roman" panose="02020603050405020304" pitchFamily="18" charset="0"/>
              </a:rPr>
              <a:t> thuyết</a:t>
            </a:r>
            <a:br>
              <a:rPr lang="en-US" sz="2800" smtClean="0">
                <a:cs typeface="Times New Roman" panose="02020603050405020304" pitchFamily="18" charset="0"/>
              </a:rPr>
            </a:br>
            <a:r>
              <a:rPr lang="en-US" sz="2800">
                <a:cs typeface="Times New Roman" panose="02020603050405020304" pitchFamily="18" charset="0"/>
              </a:rPr>
              <a:t>	</a:t>
            </a:r>
            <a:r>
              <a:rPr lang="en-US" sz="2800" smtClean="0">
                <a:cs typeface="Times New Roman" panose="02020603050405020304" pitchFamily="18" charset="0"/>
              </a:rPr>
              <a:t>4. Mô tả bài toán</a:t>
            </a:r>
            <a:br>
              <a:rPr lang="en-US" sz="2800" smtClean="0">
                <a:cs typeface="Times New Roman" panose="02020603050405020304" pitchFamily="18" charset="0"/>
              </a:rPr>
            </a:br>
            <a:r>
              <a:rPr lang="en-US" sz="2800" smtClean="0">
                <a:cs typeface="Times New Roman" panose="02020603050405020304" pitchFamily="18" charset="0"/>
              </a:rPr>
              <a:t>	5. </a:t>
            </a:r>
            <a:r>
              <a:rPr lang="en-US" sz="2800" err="1" smtClean="0">
                <a:cs typeface="Times New Roman" panose="02020603050405020304" pitchFamily="18" charset="0"/>
              </a:rPr>
              <a:t>Cơ</a:t>
            </a:r>
            <a:r>
              <a:rPr lang="en-US" sz="2800" smtClean="0">
                <a:cs typeface="Times New Roman" panose="02020603050405020304" pitchFamily="18" charset="0"/>
              </a:rPr>
              <a:t> </a:t>
            </a:r>
            <a:r>
              <a:rPr lang="en-US" sz="2800" err="1" smtClean="0">
                <a:cs typeface="Times New Roman" panose="02020603050405020304" pitchFamily="18" charset="0"/>
              </a:rPr>
              <a:t>sở</a:t>
            </a:r>
            <a:r>
              <a:rPr lang="en-US" sz="2800" smtClean="0">
                <a:cs typeface="Times New Roman" panose="02020603050405020304" pitchFamily="18" charset="0"/>
              </a:rPr>
              <a:t> </a:t>
            </a:r>
            <a:r>
              <a:rPr lang="en-US" sz="2800" err="1" smtClean="0">
                <a:cs typeface="Times New Roman" panose="02020603050405020304" pitchFamily="18" charset="0"/>
              </a:rPr>
              <a:t>dữ</a:t>
            </a:r>
            <a:r>
              <a:rPr lang="en-US" sz="2800" smtClean="0">
                <a:cs typeface="Times New Roman" panose="02020603050405020304" pitchFamily="18" charset="0"/>
              </a:rPr>
              <a:t> </a:t>
            </a:r>
            <a:r>
              <a:rPr lang="en-US" sz="2800" err="1" smtClean="0">
                <a:cs typeface="Times New Roman" panose="02020603050405020304" pitchFamily="18" charset="0"/>
              </a:rPr>
              <a:t>liệu</a:t>
            </a:r>
            <a:r>
              <a:rPr lang="en-US" sz="2800" smtClean="0">
                <a:cs typeface="Times New Roman" panose="02020603050405020304" pitchFamily="18" charset="0"/>
              </a:rPr>
              <a:t/>
            </a:r>
            <a:br>
              <a:rPr lang="en-US" sz="2800" smtClean="0">
                <a:cs typeface="Times New Roman" panose="02020603050405020304" pitchFamily="18" charset="0"/>
              </a:rPr>
            </a:br>
            <a:r>
              <a:rPr lang="en-US" sz="2800" smtClean="0">
                <a:cs typeface="Times New Roman" panose="02020603050405020304" pitchFamily="18" charset="0"/>
              </a:rPr>
              <a:t>	6. </a:t>
            </a:r>
            <a:r>
              <a:rPr lang="en-US" sz="2800" err="1" smtClean="0">
                <a:cs typeface="Times New Roman" panose="02020603050405020304" pitchFamily="18" charset="0"/>
              </a:rPr>
              <a:t>Mô</a:t>
            </a:r>
            <a:r>
              <a:rPr lang="en-US" sz="2800" smtClean="0">
                <a:cs typeface="Times New Roman" panose="02020603050405020304" pitchFamily="18" charset="0"/>
              </a:rPr>
              <a:t> hình xử lý</a:t>
            </a:r>
            <a:br>
              <a:rPr lang="en-US" sz="2800" smtClean="0">
                <a:cs typeface="Times New Roman" panose="02020603050405020304" pitchFamily="18" charset="0"/>
              </a:rPr>
            </a:br>
            <a:r>
              <a:rPr lang="en-US" sz="2800" smtClean="0">
                <a:cs typeface="Times New Roman" panose="02020603050405020304" pitchFamily="18" charset="0"/>
              </a:rPr>
              <a:t>	7. </a:t>
            </a:r>
            <a:r>
              <a:rPr lang="en-US" sz="2800" err="1" smtClean="0">
                <a:cs typeface="Times New Roman" panose="02020603050405020304" pitchFamily="18" charset="0"/>
              </a:rPr>
              <a:t>Kết</a:t>
            </a:r>
            <a:r>
              <a:rPr lang="en-US" sz="2800" smtClean="0">
                <a:cs typeface="Times New Roman" panose="02020603050405020304" pitchFamily="18" charset="0"/>
              </a:rPr>
              <a:t> quả đạt được</a:t>
            </a:r>
            <a:br>
              <a:rPr lang="en-US" sz="2800" smtClean="0">
                <a:cs typeface="Times New Roman" panose="02020603050405020304" pitchFamily="18" charset="0"/>
              </a:rPr>
            </a:br>
            <a:r>
              <a:rPr lang="en-US" sz="2800" smtClean="0">
                <a:cs typeface="Times New Roman" panose="02020603050405020304" pitchFamily="18" charset="0"/>
              </a:rPr>
              <a:t>	8. Hạn chế và </a:t>
            </a:r>
            <a:r>
              <a:rPr lang="en-US" sz="2800" err="1" smtClean="0">
                <a:cs typeface="Times New Roman" panose="02020603050405020304" pitchFamily="18" charset="0"/>
              </a:rPr>
              <a:t>hướng</a:t>
            </a:r>
            <a:r>
              <a:rPr lang="en-US" sz="2800" smtClean="0">
                <a:cs typeface="Times New Roman" panose="02020603050405020304" pitchFamily="18" charset="0"/>
              </a:rPr>
              <a:t> </a:t>
            </a:r>
            <a:r>
              <a:rPr lang="en-US" sz="2800" err="1" smtClean="0">
                <a:cs typeface="Times New Roman" panose="02020603050405020304" pitchFamily="18" charset="0"/>
              </a:rPr>
              <a:t>phát</a:t>
            </a:r>
            <a:r>
              <a:rPr lang="en-US" sz="2800" smtClean="0">
                <a:cs typeface="Times New Roman" panose="02020603050405020304" pitchFamily="18" charset="0"/>
              </a:rPr>
              <a:t> </a:t>
            </a:r>
            <a:r>
              <a:rPr lang="en-US" sz="2800" err="1" smtClean="0">
                <a:cs typeface="Times New Roman" panose="02020603050405020304" pitchFamily="18" charset="0"/>
              </a:rPr>
              <a:t>triển</a:t>
            </a:r>
            <a:r>
              <a:rPr lang="en-US" smtClean="0"/>
              <a:t/>
            </a:r>
            <a:br>
              <a:rPr lang="en-US" smtClean="0"/>
            </a:br>
            <a:endParaRPr lang="en-US"/>
          </a:p>
        </p:txBody>
      </p:sp>
    </p:spTree>
    <p:extLst>
      <p:ext uri="{BB962C8B-B14F-4D97-AF65-F5344CB8AC3E}">
        <p14:creationId xmlns:p14="http://schemas.microsoft.com/office/powerpoint/2010/main" val="2281326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55765" y="1906543"/>
            <a:ext cx="10515600" cy="2404200"/>
          </a:xfrm>
        </p:spPr>
        <p:txBody>
          <a:bodyPr>
            <a:normAutofit/>
          </a:bodyPr>
          <a:lstStyle/>
          <a:p>
            <a:pPr algn="ctr"/>
            <a:r>
              <a:rPr lang="en-US" sz="6000" b="1" smtClean="0"/>
              <a:t>Cảm ơn quý thầy cô và các bạn</a:t>
            </a:r>
            <a:br>
              <a:rPr lang="en-US" sz="6000" b="1" smtClean="0"/>
            </a:br>
            <a:r>
              <a:rPr lang="en-US" sz="6000" b="1" smtClean="0"/>
              <a:t> đã lắng nghe!</a:t>
            </a:r>
            <a:endParaRPr lang="en-US" sz="6000" b="1"/>
          </a:p>
        </p:txBody>
      </p:sp>
    </p:spTree>
    <p:extLst>
      <p:ext uri="{BB962C8B-B14F-4D97-AF65-F5344CB8AC3E}">
        <p14:creationId xmlns:p14="http://schemas.microsoft.com/office/powerpoint/2010/main" val="2386594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3241"/>
          </a:xfrm>
        </p:spPr>
        <p:txBody>
          <a:bodyPr>
            <a:normAutofit/>
          </a:bodyPr>
          <a:lstStyle/>
          <a:p>
            <a:r>
              <a:rPr lang="en-US" sz="3600" b="1" smtClean="0">
                <a:cs typeface="Times New Roman" panose="02020603050405020304" pitchFamily="18" charset="0"/>
              </a:rPr>
              <a:t>1. Lý do chọn đề tài</a:t>
            </a:r>
            <a:r>
              <a:rPr lang="en-US" sz="3600" b="1" smtClean="0"/>
              <a:t/>
            </a:r>
            <a:br>
              <a:rPr lang="en-US" sz="3600" b="1" smtClean="0"/>
            </a:br>
            <a:r>
              <a:rPr lang="en-US" sz="3600" b="1"/>
              <a:t/>
            </a:r>
            <a:br>
              <a:rPr lang="en-US" sz="3600" b="1"/>
            </a:br>
            <a:r>
              <a:rPr lang="en-US" sz="3600" b="1" smtClean="0"/>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Ngày </a:t>
            </a:r>
            <a:r>
              <a:rPr lang="vi-VN" sz="2800">
                <a:latin typeface="Calibri Light" panose="020F0302020204030204" pitchFamily="34" charset="0"/>
                <a:ea typeface="Calibri Light" panose="020F0302020204030204" pitchFamily="34" charset="0"/>
                <a:cs typeface="Calibri Light" panose="020F0302020204030204" pitchFamily="34" charset="0"/>
              </a:rPr>
              <a:t>nay, thú cưng ngày càng được nhiều người coi như thành viên trong gia đình. Nhu cầu mua sắm các sản phẩm phụ kiện cho thú cưng như thức ăn, đồ chơi, quần áo, và các vật dụng chăm sóc sức khỏe ngày càng tăng cao. Tuy nhiên, thị trường trực tuyến tại Việt Nam chưa có nhiều nền tảng chuyên biệt cung cấp các sản phẩm này một cách thuận tiện và hiện đại. </a:t>
            </a:r>
            <a:r>
              <a:rPr lang="en-US" sz="2800" smtClean="0">
                <a:latin typeface="Calibri Light" panose="020F0302020204030204" pitchFamily="34" charset="0"/>
                <a:ea typeface="Calibri Light" panose="020F0302020204030204" pitchFamily="34" charset="0"/>
                <a:cs typeface="Calibri Light" panose="020F0302020204030204" pitchFamily="34" charset="0"/>
              </a:rPr>
              <a:t/>
            </a:r>
            <a:br>
              <a:rPr lang="en-US" sz="2800" smtClean="0">
                <a:latin typeface="Calibri Light" panose="020F0302020204030204" pitchFamily="34" charset="0"/>
                <a:ea typeface="Calibri Light" panose="020F0302020204030204" pitchFamily="34" charset="0"/>
                <a:cs typeface="Calibri Light" panose="020F0302020204030204" pitchFamily="34" charset="0"/>
              </a:rPr>
            </a:br>
            <a:r>
              <a:rPr lang="en-US" sz="280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Với </a:t>
            </a:r>
            <a:r>
              <a:rPr lang="vi-VN" sz="2800">
                <a:latin typeface="Calibri Light" panose="020F0302020204030204" pitchFamily="34" charset="0"/>
                <a:ea typeface="Calibri Light" panose="020F0302020204030204" pitchFamily="34" charset="0"/>
                <a:cs typeface="Calibri Light" panose="020F0302020204030204" pitchFamily="34" charset="0"/>
              </a:rPr>
              <a:t>sự phát triển mạnh mẽ của công nghệ .NET trong xây dựng ứng dụng web, việc nghiên cứu và áp dụng nền tảng này để xây dựng một website bán phụ kiện thú cưng là một hướng đi tiềm năng nhằm đáp ứng nhu cầu thực tế.</a:t>
            </a:r>
            <a:r>
              <a:rPr lang="vi-VN" sz="3600">
                <a:latin typeface="Calibri Light" panose="020F0302020204030204" pitchFamily="34" charset="0"/>
                <a:ea typeface="Calibri Light" panose="020F0302020204030204" pitchFamily="34" charset="0"/>
                <a:cs typeface="Calibri Light" panose="020F0302020204030204" pitchFamily="34" charset="0"/>
              </a:rPr>
              <a:t/>
            </a:r>
            <a:br>
              <a:rPr lang="vi-VN" sz="3600">
                <a:latin typeface="Calibri Light" panose="020F0302020204030204" pitchFamily="34" charset="0"/>
                <a:ea typeface="Calibri Light" panose="020F0302020204030204" pitchFamily="34" charset="0"/>
                <a:cs typeface="Calibri Light" panose="020F0302020204030204" pitchFamily="34" charset="0"/>
              </a:rPr>
            </a:br>
            <a:endParaRPr lang="en-US" sz="3600" b="1">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18061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3241"/>
          </a:xfrm>
        </p:spPr>
        <p:txBody>
          <a:bodyPr>
            <a:normAutofit/>
          </a:bodyPr>
          <a:lstStyle/>
          <a:p>
            <a:r>
              <a:rPr lang="en-US" sz="3600" b="1">
                <a:cs typeface="Times New Roman" panose="02020603050405020304" pitchFamily="18" charset="0"/>
              </a:rPr>
              <a:t>2</a:t>
            </a:r>
            <a:r>
              <a:rPr lang="en-US" sz="3600" b="1" smtClean="0">
                <a:cs typeface="Times New Roman" panose="02020603050405020304" pitchFamily="18" charset="0"/>
              </a:rPr>
              <a:t>. Mục tiêu nghiên cứu</a:t>
            </a:r>
            <a:r>
              <a:rPr lang="en-US" sz="3600" b="1" smtClean="0"/>
              <a:t/>
            </a:r>
            <a:br>
              <a:rPr lang="en-US" sz="3600" b="1" smtClean="0"/>
            </a:br>
            <a:r>
              <a:rPr lang="en-US" sz="3600" b="1"/>
              <a:t/>
            </a:r>
            <a:br>
              <a:rPr lang="en-US" sz="3600" b="1"/>
            </a:br>
            <a:r>
              <a:rPr lang="en-US" sz="3600" b="1" smtClean="0"/>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Tìm </a:t>
            </a:r>
            <a:r>
              <a:rPr lang="vi-VN" sz="2800">
                <a:latin typeface="Calibri Light" panose="020F0302020204030204" pitchFamily="34" charset="0"/>
                <a:ea typeface="Calibri Light" panose="020F0302020204030204" pitchFamily="34" charset="0"/>
                <a:cs typeface="Calibri Light" panose="020F0302020204030204" pitchFamily="34" charset="0"/>
              </a:rPr>
              <a:t>hiểu cách áp dụng công nghệ .NET vào xây dựng một website thương mại điện tử. </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Phát </a:t>
            </a:r>
            <a:r>
              <a:rPr lang="vi-VN" sz="2800">
                <a:latin typeface="Calibri Light" panose="020F0302020204030204" pitchFamily="34" charset="0"/>
                <a:ea typeface="Calibri Light" panose="020F0302020204030204" pitchFamily="34" charset="0"/>
                <a:cs typeface="Calibri Light" panose="020F0302020204030204" pitchFamily="34" charset="0"/>
              </a:rPr>
              <a:t>triển một nền tảng mua sắm trực tuyến chuyên biệt dành cho phụ kiện thú cưng, giúp người dùng dễ dàng tìm kiếm, lựa chọn và mua sắm các sản phẩm phù hợp. </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Cải </a:t>
            </a:r>
            <a:r>
              <a:rPr lang="vi-VN" sz="2800">
                <a:latin typeface="Calibri Light" panose="020F0302020204030204" pitchFamily="34" charset="0"/>
                <a:ea typeface="Calibri Light" panose="020F0302020204030204" pitchFamily="34" charset="0"/>
                <a:cs typeface="Calibri Light" panose="020F0302020204030204" pitchFamily="34" charset="0"/>
              </a:rPr>
              <a:t>thiện trải nghiệm người dùng thông qua giao diện thân thiện, tính năng tìm kiếm nhanh, và tích hợp các phương thức thanh toán an toàn</a:t>
            </a:r>
            <a:r>
              <a:rPr lang="vi-VN" sz="2800" smtClean="0">
                <a:latin typeface="Calibri Light" panose="020F0302020204030204" pitchFamily="34" charset="0"/>
                <a:ea typeface="Calibri Light" panose="020F0302020204030204" pitchFamily="34" charset="0"/>
                <a:cs typeface="Calibri Light" panose="020F0302020204030204" pitchFamily="34" charset="0"/>
              </a:rPr>
              <a:t>.</a:t>
            </a:r>
            <a:r>
              <a:rPr lang="en-US" sz="2800" smtClean="0">
                <a:latin typeface="Calibri Light" panose="020F0302020204030204" pitchFamily="34" charset="0"/>
                <a:ea typeface="Calibri Light" panose="020F0302020204030204" pitchFamily="34" charset="0"/>
                <a:cs typeface="Calibri Light" panose="020F0302020204030204" pitchFamily="34" charset="0"/>
              </a:rPr>
              <a:t/>
            </a:r>
            <a:br>
              <a:rPr lang="en-US" sz="2800" smtClean="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Nghiên cứu về các ngôn ngữ lập trình: HTML, CSS, JavaScript, C#, SQL Server và framework ASP.NET.</a:t>
            </a:r>
            <a:br>
              <a:rPr lang="en-US" sz="2800" smtClean="0">
                <a:latin typeface="Calibri Light" panose="020F0302020204030204" pitchFamily="34" charset="0"/>
                <a:ea typeface="Calibri Light" panose="020F0302020204030204" pitchFamily="34" charset="0"/>
                <a:cs typeface="Calibri Light" panose="020F0302020204030204" pitchFamily="34" charset="0"/>
              </a:rPr>
            </a:br>
            <a:r>
              <a:rPr lang="vi-VN" sz="2800"/>
              <a:t/>
            </a:r>
            <a:br>
              <a:rPr lang="vi-VN" sz="2800"/>
            </a:br>
            <a:endParaRPr lang="en-US" sz="3600" b="1"/>
          </a:p>
        </p:txBody>
      </p:sp>
    </p:spTree>
    <p:extLst>
      <p:ext uri="{BB962C8B-B14F-4D97-AF65-F5344CB8AC3E}">
        <p14:creationId xmlns:p14="http://schemas.microsoft.com/office/powerpoint/2010/main" val="2564788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5"/>
          </a:xfrm>
        </p:spPr>
        <p:txBody>
          <a:bodyPr>
            <a:normAutofit/>
          </a:bodyPr>
          <a:lstStyle/>
          <a:p>
            <a:r>
              <a:rPr lang="en-US" sz="3600" b="1" smtClean="0">
                <a:cs typeface="Times New Roman" panose="02020603050405020304" pitchFamily="18" charset="0"/>
              </a:rPr>
              <a:t>3. Cơ sở lý thuyết</a:t>
            </a:r>
            <a:endParaRPr lang="en-US" sz="3600" b="1"/>
          </a:p>
        </p:txBody>
      </p:sp>
      <p:sp>
        <p:nvSpPr>
          <p:cNvPr id="5" name="Title 1"/>
          <p:cNvSpPr txBox="1">
            <a:spLocks/>
          </p:cNvSpPr>
          <p:nvPr/>
        </p:nvSpPr>
        <p:spPr>
          <a:xfrm>
            <a:off x="838200" y="888274"/>
            <a:ext cx="10515600" cy="5760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a:p>
        </p:txBody>
      </p:sp>
      <p:pic>
        <p:nvPicPr>
          <p:cNvPr id="2052" name="Picture 4" descr="Html Css and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354" y="1162594"/>
            <a:ext cx="4991189" cy="269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gôn ngữ lập trình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4574" y="1414371"/>
            <a:ext cx="3552099" cy="218739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ới thiệu SQL Server trong Cloud Server | Cloud3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3531" y="4294567"/>
            <a:ext cx="4606195" cy="1650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4" y="3958046"/>
            <a:ext cx="3552099" cy="2312125"/>
          </a:xfrm>
          <a:prstGeom prst="rect">
            <a:avLst/>
          </a:prstGeom>
        </p:spPr>
      </p:pic>
    </p:spTree>
    <p:extLst>
      <p:ext uri="{BB962C8B-B14F-4D97-AF65-F5344CB8AC3E}">
        <p14:creationId xmlns:p14="http://schemas.microsoft.com/office/powerpoint/2010/main" val="351989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3241"/>
          </a:xfrm>
        </p:spPr>
        <p:txBody>
          <a:bodyPr>
            <a:normAutofit fontScale="90000"/>
          </a:bodyPr>
          <a:lstStyle/>
          <a:p>
            <a:r>
              <a:rPr lang="en-US" sz="4000" b="1" smtClean="0">
                <a:cs typeface="Times New Roman" panose="02020603050405020304" pitchFamily="18" charset="0"/>
              </a:rPr>
              <a:t>4. Mô tả bài toán</a:t>
            </a:r>
            <a:r>
              <a:rPr lang="en-US" sz="3600" b="1" smtClean="0"/>
              <a:t/>
            </a:r>
            <a:br>
              <a:rPr lang="en-US" sz="3600" b="1" smtClean="0"/>
            </a:br>
            <a:r>
              <a:rPr lang="en-US" sz="3600" b="1"/>
              <a:t/>
            </a:r>
            <a:br>
              <a:rPr lang="en-US" sz="3600" b="1"/>
            </a:br>
            <a:r>
              <a:rPr lang="en-US" sz="3600" b="1" smtClean="0"/>
              <a:t>	</a:t>
            </a:r>
            <a:r>
              <a:rPr lang="vi-VN" sz="3100" smtClean="0">
                <a:latin typeface="Calibri Light" panose="020F0302020204030204" pitchFamily="34" charset="0"/>
                <a:ea typeface="Calibri Light" panose="020F0302020204030204" pitchFamily="34" charset="0"/>
                <a:cs typeface="Calibri Light" panose="020F0302020204030204" pitchFamily="34" charset="0"/>
              </a:rPr>
              <a:t>Bài </a:t>
            </a:r>
            <a:r>
              <a:rPr lang="vi-VN" sz="3100">
                <a:latin typeface="Calibri Light" panose="020F0302020204030204" pitchFamily="34" charset="0"/>
                <a:ea typeface="Calibri Light" panose="020F0302020204030204" pitchFamily="34" charset="0"/>
                <a:cs typeface="Calibri Light" panose="020F0302020204030204" pitchFamily="34" charset="0"/>
              </a:rPr>
              <a:t>toán xây dựng website bán phụ kiện thú cưng được thực hiện nhằm tự động hóa quy trình kinh doanh của các doanh nghiệp, giảm thiểu thời gian, chi phí và nâng cao hiệu suất.</a:t>
            </a:r>
            <a:br>
              <a:rPr lang="vi-VN" sz="3100">
                <a:latin typeface="Calibri Light" panose="020F0302020204030204" pitchFamily="34" charset="0"/>
                <a:ea typeface="Calibri Light" panose="020F0302020204030204" pitchFamily="34" charset="0"/>
                <a:cs typeface="Calibri Light" panose="020F0302020204030204" pitchFamily="34" charset="0"/>
              </a:rPr>
            </a:br>
            <a:r>
              <a:rPr lang="vi-VN" sz="3100" smtClean="0">
                <a:latin typeface="Calibri Light" panose="020F0302020204030204" pitchFamily="34" charset="0"/>
                <a:ea typeface="Calibri Light" panose="020F0302020204030204" pitchFamily="34" charset="0"/>
                <a:cs typeface="Calibri Light" panose="020F0302020204030204" pitchFamily="34" charset="0"/>
              </a:rPr>
              <a:t>Hệ  </a:t>
            </a:r>
            <a:r>
              <a:rPr lang="vi-VN" sz="3100">
                <a:latin typeface="Calibri Light" panose="020F0302020204030204" pitchFamily="34" charset="0"/>
                <a:ea typeface="Calibri Light" panose="020F0302020204030204" pitchFamily="34" charset="0"/>
                <a:cs typeface="Calibri Light" panose="020F0302020204030204" pitchFamily="34" charset="0"/>
              </a:rPr>
              <a:t>thống sẽ có các yêu cầu cơ bản:</a:t>
            </a:r>
            <a:br>
              <a:rPr lang="vi-VN" sz="3100">
                <a:latin typeface="Calibri Light" panose="020F0302020204030204" pitchFamily="34" charset="0"/>
                <a:ea typeface="Calibri Light" panose="020F0302020204030204" pitchFamily="34" charset="0"/>
                <a:cs typeface="Calibri Light" panose="020F0302020204030204" pitchFamily="34" charset="0"/>
              </a:rPr>
            </a:br>
            <a:r>
              <a:rPr lang="en-US" sz="3100" smtClean="0">
                <a:latin typeface="Calibri Light" panose="020F0302020204030204" pitchFamily="34" charset="0"/>
                <a:ea typeface="Calibri Light" panose="020F0302020204030204" pitchFamily="34" charset="0"/>
                <a:cs typeface="Calibri Light" panose="020F0302020204030204" pitchFamily="34" charset="0"/>
              </a:rPr>
              <a:t>- </a:t>
            </a:r>
            <a:r>
              <a:rPr lang="vi-VN" sz="3100" smtClean="0">
                <a:latin typeface="Calibri Light" panose="020F0302020204030204" pitchFamily="34" charset="0"/>
                <a:ea typeface="Calibri Light" panose="020F0302020204030204" pitchFamily="34" charset="0"/>
                <a:cs typeface="Calibri Light" panose="020F0302020204030204" pitchFamily="34" charset="0"/>
              </a:rPr>
              <a:t>Quản </a:t>
            </a:r>
            <a:r>
              <a:rPr lang="vi-VN" sz="3100">
                <a:latin typeface="Calibri Light" panose="020F0302020204030204" pitchFamily="34" charset="0"/>
                <a:ea typeface="Calibri Light" panose="020F0302020204030204" pitchFamily="34" charset="0"/>
                <a:cs typeface="Calibri Light" panose="020F0302020204030204" pitchFamily="34" charset="0"/>
              </a:rPr>
              <a:t>lý sản phẩm: bao gồm tên sản phẩm, danh mục sản phẩm, giá cả, mô tả, chi tiết sản phẩm, hình ảnh sản phẩm,…</a:t>
            </a:r>
            <a:br>
              <a:rPr lang="vi-VN" sz="3100">
                <a:latin typeface="Calibri Light" panose="020F0302020204030204" pitchFamily="34" charset="0"/>
                <a:ea typeface="Calibri Light" panose="020F0302020204030204" pitchFamily="34" charset="0"/>
                <a:cs typeface="Calibri Light" panose="020F0302020204030204" pitchFamily="34" charset="0"/>
              </a:rPr>
            </a:br>
            <a:r>
              <a:rPr lang="en-US" sz="3100" smtClean="0">
                <a:latin typeface="Calibri Light" panose="020F0302020204030204" pitchFamily="34" charset="0"/>
                <a:ea typeface="Calibri Light" panose="020F0302020204030204" pitchFamily="34" charset="0"/>
                <a:cs typeface="Calibri Light" panose="020F0302020204030204" pitchFamily="34" charset="0"/>
              </a:rPr>
              <a:t>- </a:t>
            </a:r>
            <a:r>
              <a:rPr lang="vi-VN" sz="3100" smtClean="0">
                <a:latin typeface="Calibri Light" panose="020F0302020204030204" pitchFamily="34" charset="0"/>
                <a:ea typeface="Calibri Light" panose="020F0302020204030204" pitchFamily="34" charset="0"/>
                <a:cs typeface="Calibri Light" panose="020F0302020204030204" pitchFamily="34" charset="0"/>
              </a:rPr>
              <a:t>Quản </a:t>
            </a:r>
            <a:r>
              <a:rPr lang="vi-VN" sz="3100">
                <a:latin typeface="Calibri Light" panose="020F0302020204030204" pitchFamily="34" charset="0"/>
                <a:ea typeface="Calibri Light" panose="020F0302020204030204" pitchFamily="34" charset="0"/>
                <a:cs typeface="Calibri Light" panose="020F0302020204030204" pitchFamily="34" charset="0"/>
              </a:rPr>
              <a:t>lý đơn hàng: bao gồm thông tin sản phẩm mà khách hàng đã đặt, lịch sử đặt hàng,….</a:t>
            </a:r>
            <a:br>
              <a:rPr lang="vi-VN" sz="3100">
                <a:latin typeface="Calibri Light" panose="020F0302020204030204" pitchFamily="34" charset="0"/>
                <a:ea typeface="Calibri Light" panose="020F0302020204030204" pitchFamily="34" charset="0"/>
                <a:cs typeface="Calibri Light" panose="020F0302020204030204" pitchFamily="34" charset="0"/>
              </a:rPr>
            </a:br>
            <a:r>
              <a:rPr lang="en-US" sz="3100" smtClean="0">
                <a:latin typeface="Calibri Light" panose="020F0302020204030204" pitchFamily="34" charset="0"/>
                <a:ea typeface="Calibri Light" panose="020F0302020204030204" pitchFamily="34" charset="0"/>
                <a:cs typeface="Calibri Light" panose="020F0302020204030204" pitchFamily="34" charset="0"/>
              </a:rPr>
              <a:t>- </a:t>
            </a:r>
            <a:r>
              <a:rPr lang="vi-VN" sz="3100" smtClean="0">
                <a:latin typeface="Calibri Light" panose="020F0302020204030204" pitchFamily="34" charset="0"/>
                <a:ea typeface="Calibri Light" panose="020F0302020204030204" pitchFamily="34" charset="0"/>
                <a:cs typeface="Calibri Light" panose="020F0302020204030204" pitchFamily="34" charset="0"/>
              </a:rPr>
              <a:t>Quản </a:t>
            </a:r>
            <a:r>
              <a:rPr lang="vi-VN" sz="3100">
                <a:latin typeface="Calibri Light" panose="020F0302020204030204" pitchFamily="34" charset="0"/>
                <a:ea typeface="Calibri Light" panose="020F0302020204030204" pitchFamily="34" charset="0"/>
                <a:cs typeface="Calibri Light" panose="020F0302020204030204" pitchFamily="34" charset="0"/>
              </a:rPr>
              <a:t>lý tài khoản: thông tin khách hàng đã đăng ký , các quyền truy cập,…</a:t>
            </a:r>
            <a:br>
              <a:rPr lang="vi-VN" sz="3100">
                <a:latin typeface="Calibri Light" panose="020F0302020204030204" pitchFamily="34" charset="0"/>
                <a:ea typeface="Calibri Light" panose="020F0302020204030204" pitchFamily="34" charset="0"/>
                <a:cs typeface="Calibri Light" panose="020F0302020204030204" pitchFamily="34" charset="0"/>
              </a:rPr>
            </a:br>
            <a:r>
              <a:rPr lang="en-US" sz="3100" smtClean="0">
                <a:latin typeface="Calibri Light" panose="020F0302020204030204" pitchFamily="34" charset="0"/>
                <a:ea typeface="Calibri Light" panose="020F0302020204030204" pitchFamily="34" charset="0"/>
                <a:cs typeface="Calibri Light" panose="020F0302020204030204" pitchFamily="34" charset="0"/>
              </a:rPr>
              <a:t>- </a:t>
            </a:r>
            <a:r>
              <a:rPr lang="vi-VN" sz="3100" smtClean="0">
                <a:latin typeface="Calibri Light" panose="020F0302020204030204" pitchFamily="34" charset="0"/>
                <a:ea typeface="Calibri Light" panose="020F0302020204030204" pitchFamily="34" charset="0"/>
                <a:cs typeface="Calibri Light" panose="020F0302020204030204" pitchFamily="34" charset="0"/>
              </a:rPr>
              <a:t>Quản </a:t>
            </a:r>
            <a:r>
              <a:rPr lang="vi-VN" sz="3100">
                <a:latin typeface="Calibri Light" panose="020F0302020204030204" pitchFamily="34" charset="0"/>
                <a:ea typeface="Calibri Light" panose="020F0302020204030204" pitchFamily="34" charset="0"/>
                <a:cs typeface="Calibri Light" panose="020F0302020204030204" pitchFamily="34" charset="0"/>
              </a:rPr>
              <a:t>lý doanh thu.</a:t>
            </a:r>
            <a:br>
              <a:rPr lang="vi-VN" sz="3100">
                <a:latin typeface="Calibri Light" panose="020F0302020204030204" pitchFamily="34" charset="0"/>
                <a:ea typeface="Calibri Light" panose="020F0302020204030204" pitchFamily="34" charset="0"/>
                <a:cs typeface="Calibri Light" panose="020F0302020204030204" pitchFamily="34" charset="0"/>
              </a:rPr>
            </a:br>
            <a:r>
              <a:rPr lang="vi-VN" sz="2800"/>
              <a:t/>
            </a:r>
            <a:br>
              <a:rPr lang="vi-VN" sz="2800"/>
            </a:br>
            <a:endParaRPr lang="en-US" sz="3600" b="1"/>
          </a:p>
        </p:txBody>
      </p:sp>
    </p:spTree>
    <p:extLst>
      <p:ext uri="{BB962C8B-B14F-4D97-AF65-F5344CB8AC3E}">
        <p14:creationId xmlns:p14="http://schemas.microsoft.com/office/powerpoint/2010/main" val="3046812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2795"/>
          </a:xfrm>
        </p:spPr>
        <p:txBody>
          <a:bodyPr>
            <a:normAutofit/>
          </a:bodyPr>
          <a:lstStyle/>
          <a:p>
            <a:r>
              <a:rPr lang="en-US" sz="3600" b="1" smtClean="0">
                <a:cs typeface="Times New Roman" panose="02020603050405020304" pitchFamily="18" charset="0"/>
              </a:rPr>
              <a:t>4. Mô tả bài toán</a:t>
            </a:r>
            <a:r>
              <a:rPr lang="en-US" sz="3600" b="1" smtClean="0"/>
              <a:t/>
            </a:r>
            <a:br>
              <a:rPr lang="en-US" sz="3600" b="1" smtClean="0"/>
            </a:br>
            <a:r>
              <a:rPr lang="en-US" sz="3600" b="1"/>
              <a:t/>
            </a:r>
            <a:br>
              <a:rPr lang="en-US" sz="3600" b="1"/>
            </a:br>
            <a:r>
              <a:rPr lang="vi-VN" sz="2800" b="1" smtClean="0">
                <a:latin typeface="Calibri Light" panose="020F0302020204030204" pitchFamily="34" charset="0"/>
                <a:ea typeface="Calibri Light" panose="020F0302020204030204" pitchFamily="34" charset="0"/>
                <a:cs typeface="Calibri Light" panose="020F0302020204030204" pitchFamily="34" charset="0"/>
              </a:rPr>
              <a:t>Website </a:t>
            </a:r>
            <a:r>
              <a:rPr lang="vi-VN" sz="2800" b="1">
                <a:latin typeface="Calibri Light" panose="020F0302020204030204" pitchFamily="34" charset="0"/>
                <a:ea typeface="Calibri Light" panose="020F0302020204030204" pitchFamily="34" charset="0"/>
                <a:cs typeface="Calibri Light" panose="020F0302020204030204" pitchFamily="34" charset="0"/>
              </a:rPr>
              <a:t>cho phép người dùng:</a:t>
            </a:r>
            <a:r>
              <a:rPr lang="vi-VN" sz="2800">
                <a:latin typeface="Calibri Light" panose="020F0302020204030204" pitchFamily="34" charset="0"/>
                <a:ea typeface="Calibri Light" panose="020F0302020204030204" pitchFamily="34" charset="0"/>
                <a:cs typeface="Calibri Light" panose="020F0302020204030204" pitchFamily="34" charset="0"/>
              </a:rPr>
              <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Đăng </a:t>
            </a:r>
            <a:r>
              <a:rPr lang="vi-VN" sz="2800">
                <a:latin typeface="Calibri Light" panose="020F0302020204030204" pitchFamily="34" charset="0"/>
                <a:ea typeface="Calibri Light" panose="020F0302020204030204" pitchFamily="34" charset="0"/>
                <a:cs typeface="Calibri Light" panose="020F0302020204030204" pitchFamily="34" charset="0"/>
              </a:rPr>
              <a:t>ký và đăng nhập vào hệ thống.</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Xem </a:t>
            </a:r>
            <a:r>
              <a:rPr lang="vi-VN" sz="2800">
                <a:latin typeface="Calibri Light" panose="020F0302020204030204" pitchFamily="34" charset="0"/>
                <a:ea typeface="Calibri Light" panose="020F0302020204030204" pitchFamily="34" charset="0"/>
                <a:cs typeface="Calibri Light" panose="020F0302020204030204" pitchFamily="34" charset="0"/>
              </a:rPr>
              <a:t>các sản phẩm có trong danh mục bao gồm các thông tin như: tên sản phẩm, mô tả sản phẩm, số lượng, hình ảnh, giá cả,…</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Tìm </a:t>
            </a:r>
            <a:r>
              <a:rPr lang="vi-VN" sz="2800">
                <a:latin typeface="Calibri Light" panose="020F0302020204030204" pitchFamily="34" charset="0"/>
                <a:ea typeface="Calibri Light" panose="020F0302020204030204" pitchFamily="34" charset="0"/>
                <a:cs typeface="Calibri Light" panose="020F0302020204030204" pitchFamily="34" charset="0"/>
              </a:rPr>
              <a:t>kiếm sản phẩm </a:t>
            </a:r>
            <a:r>
              <a:rPr lang="vi-VN" sz="2800" smtClean="0">
                <a:latin typeface="Calibri Light" panose="020F0302020204030204" pitchFamily="34" charset="0"/>
                <a:ea typeface="Calibri Light" panose="020F0302020204030204" pitchFamily="34" charset="0"/>
                <a:cs typeface="Calibri Light" panose="020F0302020204030204" pitchFamily="34" charset="0"/>
              </a:rPr>
              <a:t>theo</a:t>
            </a:r>
            <a:r>
              <a:rPr lang="en-US" sz="2800" smtClean="0">
                <a:latin typeface="Calibri Light" panose="020F0302020204030204" pitchFamily="34" charset="0"/>
                <a:ea typeface="Calibri Light" panose="020F0302020204030204" pitchFamily="34" charset="0"/>
                <a:cs typeface="Calibri Light" panose="020F0302020204030204" pitchFamily="34" charset="0"/>
              </a:rPr>
              <a:t> tên,</a:t>
            </a:r>
            <a:r>
              <a:rPr lang="vi-VN"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a:latin typeface="Calibri Light" panose="020F0302020204030204" pitchFamily="34" charset="0"/>
                <a:ea typeface="Calibri Light" panose="020F0302020204030204" pitchFamily="34" charset="0"/>
                <a:cs typeface="Calibri Light" panose="020F0302020204030204" pitchFamily="34" charset="0"/>
              </a:rPr>
              <a:t>danh mục hoặc giá.</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Thêm </a:t>
            </a:r>
            <a:r>
              <a:rPr lang="vi-VN" sz="2800">
                <a:latin typeface="Calibri Light" panose="020F0302020204030204" pitchFamily="34" charset="0"/>
                <a:ea typeface="Calibri Light" panose="020F0302020204030204" pitchFamily="34" charset="0"/>
                <a:cs typeface="Calibri Light" panose="020F0302020204030204" pitchFamily="34" charset="0"/>
              </a:rPr>
              <a:t>các sản vào danh sách yêu thích và giỏ hàng, có thể tùy chỉnh số lượng theo nhu cầu của người mua.</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Đặt </a:t>
            </a:r>
            <a:r>
              <a:rPr lang="vi-VN" sz="2800">
                <a:latin typeface="Calibri Light" panose="020F0302020204030204" pitchFamily="34" charset="0"/>
                <a:ea typeface="Calibri Light" panose="020F0302020204030204" pitchFamily="34" charset="0"/>
                <a:cs typeface="Calibri Light" panose="020F0302020204030204" pitchFamily="34" charset="0"/>
              </a:rPr>
              <a:t>hàng các sản phẩm đã thêm vào giỏ hàng.</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Người </a:t>
            </a:r>
            <a:r>
              <a:rPr lang="vi-VN" sz="2800">
                <a:latin typeface="Calibri Light" panose="020F0302020204030204" pitchFamily="34" charset="0"/>
                <a:ea typeface="Calibri Light" panose="020F0302020204030204" pitchFamily="34" charset="0"/>
                <a:cs typeface="Calibri Light" panose="020F0302020204030204" pitchFamily="34" charset="0"/>
              </a:rPr>
              <a:t>dùng có thể xem trang giới thiệu, trang tin tức, khuyến mãi và liên h với người quản trị bằng các phương thức khác nhau.</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vi-VN" sz="2800"/>
              <a:t/>
            </a:r>
            <a:br>
              <a:rPr lang="vi-VN" sz="2800"/>
            </a:br>
            <a:endParaRPr lang="en-US" sz="3600" b="1"/>
          </a:p>
        </p:txBody>
      </p:sp>
    </p:spTree>
    <p:extLst>
      <p:ext uri="{BB962C8B-B14F-4D97-AF65-F5344CB8AC3E}">
        <p14:creationId xmlns:p14="http://schemas.microsoft.com/office/powerpoint/2010/main" val="1722832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25331"/>
          </a:xfrm>
        </p:spPr>
        <p:txBody>
          <a:bodyPr>
            <a:normAutofit fontScale="90000"/>
          </a:bodyPr>
          <a:lstStyle/>
          <a:p>
            <a:r>
              <a:rPr lang="en-US" sz="3600" b="1" smtClean="0">
                <a:cs typeface="Times New Roman" panose="02020603050405020304" pitchFamily="18" charset="0"/>
              </a:rPr>
              <a:t>4. Mô tả bài toán</a:t>
            </a:r>
            <a:r>
              <a:rPr lang="en-US" sz="3600" b="1" smtClean="0"/>
              <a:t/>
            </a:r>
            <a:br>
              <a:rPr lang="en-US" sz="3600" b="1" smtClean="0"/>
            </a:br>
            <a:r>
              <a:rPr lang="en-US" sz="3600" b="1"/>
              <a:t/>
            </a:r>
            <a:br>
              <a:rPr lang="en-US" sz="3600" b="1"/>
            </a:br>
            <a:r>
              <a:rPr lang="vi-VN" sz="2800" b="1">
                <a:latin typeface="Calibri Light" panose="020F0302020204030204" pitchFamily="34" charset="0"/>
                <a:ea typeface="Calibri Light" panose="020F0302020204030204" pitchFamily="34" charset="0"/>
                <a:cs typeface="Calibri Light" panose="020F0302020204030204" pitchFamily="34" charset="0"/>
              </a:rPr>
              <a:t>Website cho phép người quản trị:</a:t>
            </a:r>
            <a:r>
              <a:rPr lang="vi-VN" sz="2800">
                <a:latin typeface="Calibri Light" panose="020F0302020204030204" pitchFamily="34" charset="0"/>
                <a:ea typeface="Calibri Light" panose="020F0302020204030204" pitchFamily="34" charset="0"/>
                <a:cs typeface="Calibri Light" panose="020F0302020204030204" pitchFamily="34" charset="0"/>
              </a:rPr>
              <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Tương </a:t>
            </a:r>
            <a:r>
              <a:rPr lang="vi-VN" sz="2800">
                <a:latin typeface="Calibri Light" panose="020F0302020204030204" pitchFamily="34" charset="0"/>
                <a:ea typeface="Calibri Light" panose="020F0302020204030204" pitchFamily="34" charset="0"/>
                <a:cs typeface="Calibri Light" panose="020F0302020204030204" pitchFamily="34" charset="0"/>
              </a:rPr>
              <a:t>tác với danh mục, bài viết, tin tức: xem, thêm, xóa, sửa thông tin danh mục như: tên danh mục, mô tả, hình,..</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Tư</a:t>
            </a:r>
            <a:r>
              <a:rPr lang="en-US" sz="2800" smtClean="0">
                <a:latin typeface="Calibri Light" panose="020F0302020204030204" pitchFamily="34" charset="0"/>
                <a:ea typeface="Calibri Light" panose="020F0302020204030204" pitchFamily="34" charset="0"/>
                <a:cs typeface="Calibri Light" panose="020F0302020204030204" pitchFamily="34" charset="0"/>
              </a:rPr>
              <a:t>ơng</a:t>
            </a:r>
            <a:r>
              <a:rPr lang="vi-VN"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a:latin typeface="Calibri Light" panose="020F0302020204030204" pitchFamily="34" charset="0"/>
                <a:ea typeface="Calibri Light" panose="020F0302020204030204" pitchFamily="34" charset="0"/>
                <a:cs typeface="Calibri Light" panose="020F0302020204030204" pitchFamily="34" charset="0"/>
              </a:rPr>
              <a:t>tác với sản phẩm: xem, thêm, xóa, sửa thông tin sản phẩm như: tên sản phẩm, hình ảnh, mã sản phẩm, alias, mô tả, chi tiết sản phẩm, giá cả.</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Xem </a:t>
            </a:r>
            <a:r>
              <a:rPr lang="vi-VN" sz="2800">
                <a:latin typeface="Calibri Light" panose="020F0302020204030204" pitchFamily="34" charset="0"/>
                <a:ea typeface="Calibri Light" panose="020F0302020204030204" pitchFamily="34" charset="0"/>
                <a:cs typeface="Calibri Light" panose="020F0302020204030204" pitchFamily="34" charset="0"/>
              </a:rPr>
              <a:t>đơn hàng và cập nhật đơn hàng.</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en-US" sz="2800" smtClean="0">
                <a:latin typeface="Calibri Light" panose="020F0302020204030204" pitchFamily="34" charset="0"/>
                <a:ea typeface="Calibri Light" panose="020F0302020204030204" pitchFamily="34" charset="0"/>
                <a:cs typeface="Calibri Light" panose="020F0302020204030204" pitchFamily="34" charset="0"/>
              </a:rPr>
              <a:t>- </a:t>
            </a:r>
            <a:r>
              <a:rPr lang="vi-VN" sz="2800" smtClean="0">
                <a:latin typeface="Calibri Light" panose="020F0302020204030204" pitchFamily="34" charset="0"/>
                <a:ea typeface="Calibri Light" panose="020F0302020204030204" pitchFamily="34" charset="0"/>
                <a:cs typeface="Calibri Light" panose="020F0302020204030204" pitchFamily="34" charset="0"/>
              </a:rPr>
              <a:t>Quản </a:t>
            </a:r>
            <a:r>
              <a:rPr lang="vi-VN" sz="2800">
                <a:latin typeface="Calibri Light" panose="020F0302020204030204" pitchFamily="34" charset="0"/>
                <a:ea typeface="Calibri Light" panose="020F0302020204030204" pitchFamily="34" charset="0"/>
                <a:cs typeface="Calibri Light" panose="020F0302020204030204" pitchFamily="34" charset="0"/>
              </a:rPr>
              <a:t>lý thông tin khách hàng.</a:t>
            </a:r>
            <a:br>
              <a:rPr lang="vi-VN" sz="2800">
                <a:latin typeface="Calibri Light" panose="020F0302020204030204" pitchFamily="34" charset="0"/>
                <a:ea typeface="Calibri Light" panose="020F0302020204030204" pitchFamily="34" charset="0"/>
                <a:cs typeface="Calibri Light" panose="020F0302020204030204" pitchFamily="34" charset="0"/>
              </a:rPr>
            </a:br>
            <a:r>
              <a:rPr lang="vi-VN" sz="2800"/>
              <a:t/>
            </a:r>
            <a:br>
              <a:rPr lang="vi-VN" sz="2800"/>
            </a:br>
            <a:endParaRPr lang="en-US" sz="3600" b="1"/>
          </a:p>
        </p:txBody>
      </p:sp>
    </p:spTree>
    <p:extLst>
      <p:ext uri="{BB962C8B-B14F-4D97-AF65-F5344CB8AC3E}">
        <p14:creationId xmlns:p14="http://schemas.microsoft.com/office/powerpoint/2010/main" val="4159363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355" y="456566"/>
            <a:ext cx="10515600" cy="954223"/>
          </a:xfrm>
        </p:spPr>
        <p:txBody>
          <a:bodyPr>
            <a:normAutofit fontScale="90000"/>
          </a:bodyPr>
          <a:lstStyle/>
          <a:p>
            <a:r>
              <a:rPr lang="en-US" sz="3600" b="1" smtClean="0">
                <a:cs typeface="Times New Roman" panose="02020603050405020304" pitchFamily="18" charset="0"/>
              </a:rPr>
              <a:t>5.  Cơ sở dữ liệu</a:t>
            </a:r>
            <a:r>
              <a:rPr lang="en-US" sz="3600" b="1" smtClean="0"/>
              <a:t/>
            </a:r>
            <a:br>
              <a:rPr lang="en-US" sz="3600" b="1" smtClean="0"/>
            </a:br>
            <a:r>
              <a:rPr lang="en-US" sz="3600" b="1" smtClean="0"/>
              <a:t>	</a:t>
            </a:r>
            <a:r>
              <a:rPr lang="en-US" sz="3100" smtClean="0"/>
              <a:t>Mô hình dữ liệu ở mức quan niệm</a:t>
            </a:r>
            <a:endParaRPr lang="en-US" sz="3600" b="1"/>
          </a:p>
        </p:txBody>
      </p:sp>
      <p:pic>
        <p:nvPicPr>
          <p:cNvPr id="3074" name="Picture 2" descr="C:\Users\ACER\AppData\Local\Temp\ksohtml24068\wp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06" y="1678124"/>
            <a:ext cx="9522823" cy="4931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504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153</Words>
  <Application>Microsoft Office PowerPoint</Application>
  <PresentationFormat>Widescreen</PresentationFormat>
  <Paragraphs>29</Paragraphs>
  <Slides>20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Times New Roman</vt:lpstr>
      <vt:lpstr>Office Theme</vt:lpstr>
      <vt:lpstr>1_Office Theme</vt:lpstr>
      <vt:lpstr>TRƯỜNG ĐẠI HỌC TRÀ VINH KHOA KỸ THUẬT VÀ CÔNG NGHỆ</vt:lpstr>
      <vt:lpstr>Các nội dung chính của đề tài:  1. Lý do chọn đề tài   2. Mục tiêu nghiên cứu   3. Cơ sở lý thuyết  4. Mô tả bài toán  5. Cơ sở dữ liệu  6. Mô hình xử lý  7. Kết quả đạt được  8. Hạn chế và hướng phát triển </vt:lpstr>
      <vt:lpstr>1. Lý do chọn đề tài   Ngày nay, thú cưng ngày càng được nhiều người coi như thành viên trong gia đình. Nhu cầu mua sắm các sản phẩm phụ kiện cho thú cưng như thức ăn, đồ chơi, quần áo, và các vật dụng chăm sóc sức khỏe ngày càng tăng cao. Tuy nhiên, thị trường trực tuyến tại Việt Nam chưa có nhiều nền tảng chuyên biệt cung cấp các sản phẩm này một cách thuận tiện và hiện đại.   Với sự phát triển mạnh mẽ của công nghệ .NET trong xây dựng ứng dụng web, việc nghiên cứu và áp dụng nền tảng này để xây dựng một website bán phụ kiện thú cưng là một hướng đi tiềm năng nhằm đáp ứng nhu cầu thực tế. </vt:lpstr>
      <vt:lpstr>2. Mục tiêu nghiên cứu  - Tìm hiểu cách áp dụng công nghệ .NET vào xây dựng một website thương mại điện tử.  - Phát triển một nền tảng mua sắm trực tuyến chuyên biệt dành cho phụ kiện thú cưng, giúp người dùng dễ dàng tìm kiếm, lựa chọn và mua sắm các sản phẩm phù hợp.  - Cải thiện trải nghiệm người dùng thông qua giao diện thân thiện, tính năng tìm kiếm nhanh, và tích hợp các phương thức thanh toán an toàn. - Nghiên cứu về các ngôn ngữ lập trình: HTML, CSS, JavaScript, C#, SQL Server và framework ASP.NET.  </vt:lpstr>
      <vt:lpstr>3. Cơ sở lý thuyết</vt:lpstr>
      <vt:lpstr>4. Mô tả bài toán   Bài toán xây dựng website bán phụ kiện thú cưng được thực hiện nhằm tự động hóa quy trình kinh doanh của các doanh nghiệp, giảm thiểu thời gian, chi phí và nâng cao hiệu suất. Hệ  thống sẽ có các yêu cầu cơ bản: - Quản lý sản phẩm: bao gồm tên sản phẩm, danh mục sản phẩm, giá cả, mô tả, chi tiết sản phẩm, hình ảnh sản phẩm,… - Quản lý đơn hàng: bao gồm thông tin sản phẩm mà khách hàng đã đặt, lịch sử đặt hàng,…. - Quản lý tài khoản: thông tin khách hàng đã đăng ký , các quyền truy cập,… - Quản lý doanh thu.  </vt:lpstr>
      <vt:lpstr>4. Mô tả bài toán  Website cho phép người dùng: - Đăng ký và đăng nhập vào hệ thống. - Xem các sản phẩm có trong danh mục bao gồm các thông tin như: tên sản phẩm, mô tả sản phẩm, số lượng, hình ảnh, giá cả,… - Tìm kiếm sản phẩm theo tên, danh mục hoặc giá. - Thêm các sản vào danh sách yêu thích và giỏ hàng, có thể tùy chỉnh số lượng theo nhu cầu của người mua. - Đặt hàng các sản phẩm đã thêm vào giỏ hàng. - Người dùng có thể xem trang giới thiệu, trang tin tức, khuyến mãi và liên h với người quản trị bằng các phương thức khác nhau.  </vt:lpstr>
      <vt:lpstr>4. Mô tả bài toán  Website cho phép người quản trị: - Tương tác với danh mục, bài viết, tin tức: xem, thêm, xóa, sửa thông tin danh mục như: tên danh mục, mô tả, hình,.. - Tương tác với sản phẩm: xem, thêm, xóa, sửa thông tin sản phẩm như: tên sản phẩm, hình ảnh, mã sản phẩm, alias, mô tả, chi tiết sản phẩm, giá cả. - Xem đơn hàng và cập nhật đơn hàng. - Quản lý thông tin khách hàng.  </vt:lpstr>
      <vt:lpstr>5.  Cơ sở dữ liệu  Mô hình dữ liệu ở mức quan niệm</vt:lpstr>
      <vt:lpstr>5.  Cơ sở dữ liệu  Mô hình dữ liệu ở mức logic</vt:lpstr>
      <vt:lpstr>5.  Cơ sở dữ liệu  Mô hình dữ liệu ở mức logic</vt:lpstr>
      <vt:lpstr>5.  Cơ sở dữ liệu  Sơ đồ mối quan hệ giữa các bảng</vt:lpstr>
      <vt:lpstr>6. Mô hình xử lý  Sơ đồ use case người dùng</vt:lpstr>
      <vt:lpstr>6. Mô hình xử lý  Sơ đồ use case quản trị viên</vt:lpstr>
      <vt:lpstr>7. Kết quả đạt được - Hiểu được cách hoạt động của ASP.NET MVC và ngôn ngữ C#. - Hiểu được cách một website bán phụ kiện thú cưng hoạt động. - Biết được thêm về nghiệp vụ kinh doanh bán phụ kiện cho thú cưng. - Hoàn thành hệ thống website cơ bản: Xây dựng thành công website với giao diện thân thiện, bao gồm các danh mục sản phẩm và thông tin chi tiết rõ ràng, dễ dàng sử dụng cho cả người mua và người quản lý. - Nâng cao trải nghiệm người dùng:Website cho phép khách hàng xem thông tin sản phẩm qua hình ảnh, mô tả, giá cả và đánh giá từ người dùng khác. - Tiện lợi cho khách hàng:Người dùng có thể đặt hàng mọi lúc, mọi nơi thông qua website mà không cần đến cửa hàng trực tiếp. - Tăng cường tương tác và tiếp cận khách hàng:Website hỗ trợ hiển thị các sản phẩm bán chạy hoặc sản phẩm khuyến mãi, kích thích nhu cầu mua sắm của người dùng. </vt:lpstr>
      <vt:lpstr>7. Kết quả đạt được   Đối với quản trị viên, website cho phép:  Xem, thêm, xóa, sửa danh mục.  Xem, thêm, xóa, sửa sản phẩm.  Xem, thêm, xóa, sửa tin tức.  Xem, thêm, xóa, sửa bài viết.  Xem, thêm, xóa, sửa danh mục sản phẩm.  Xem và cập nhật đơn hàng.  Xem doanh thu và các đơn đơn hàng. </vt:lpstr>
      <vt:lpstr>7. Kết quả đạt được   Đối với người dùng, website cho phép:  Đăng ký và đăng nhập vào website.  Xem thông tin danh mục chi tiết sản phẩm và đánh giá sản phẩm.  Đặt hàng và thông báo về mail.  Tìm kiếm sản phẩm theo tên, danh mục hoặc lọc giá.  Thêm sản phẩm vào danh sách yêu thích và giỏ hàng.  Xem các bài viết và thông tin khuyến mãi.  Xem giới thiệu về website và liên hệ.  Xem thông tin tài khoản đã đăng ký. </vt:lpstr>
      <vt:lpstr>8. Hạn chế và hướng phát triển   Hạn chế - Chưa hỗ trợ tốt trên các thiết bị di động hoặc các trình duyệt khác nhau, làm giảm trải nghiệm của người dùng. - Một số tính năng quan trọng như gợi ý sản phẩm theo nhu cầu, bộ lọc tìm kiếm nâng cao hoặc quản lý lịch sử mua hàng của khách hàng chưa được phát triển đầy đủ. - Thiếu đa dạng phương thức thanh toán. - Thông tin cập nhật chưa chi tiết: Khách hàng không thể theo dõi trạng thái đơn hàng một cách chi tiết (như đang xử lý, đã đóng gói, đang vận chuyển). Điều này gây khó khăn cho khách hàng khi cần biết tình trạng thực tế của đơn hàng. </vt:lpstr>
      <vt:lpstr>8. Hạn chế và hướng phát triển   Hướng phát triển - Khắc phục các hạn chế của website.- - Thêm các tính năng như chọn size, chọn màu. - Đề xuất các sản phẩm dự theo sở thích của người dùng. - Định hướng mở rộng quy mô của website. - Nâng cấp hệ thống thanh toán. - Phát triển chức năng theo dõi đơn hàng </vt:lpstr>
      <vt:lpstr>Cảm ơn quý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TRÀ VINH KHOA KỸ THUẬT VÀ CÔNG NGHỆ</dc:title>
  <dc:creator>ACER</dc:creator>
  <cp:lastModifiedBy>Microsoft account</cp:lastModifiedBy>
  <cp:revision>13</cp:revision>
  <dcterms:created xsi:type="dcterms:W3CDTF">2024-12-29T10:31:00Z</dcterms:created>
  <dcterms:modified xsi:type="dcterms:W3CDTF">2025-01-02T13:25:49Z</dcterms:modified>
</cp:coreProperties>
</file>