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2" r:id="rId3"/>
    <p:sldId id="303" r:id="rId4"/>
    <p:sldId id="304" r:id="rId5"/>
    <p:sldId id="307" r:id="rId6"/>
    <p:sldId id="306" r:id="rId7"/>
    <p:sldId id="290" r:id="rId8"/>
    <p:sldId id="308" r:id="rId9"/>
    <p:sldId id="309" r:id="rId10"/>
    <p:sldId id="311" r:id="rId11"/>
    <p:sldId id="310" r:id="rId12"/>
    <p:sldId id="312" r:id="rId13"/>
    <p:sldId id="274" r:id="rId14"/>
    <p:sldId id="296" r:id="rId15"/>
    <p:sldId id="300" r:id="rId16"/>
    <p:sldId id="291" r:id="rId17"/>
    <p:sldId id="281" r:id="rId18"/>
    <p:sldId id="314" r:id="rId19"/>
    <p:sldId id="30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99CC"/>
    <a:srgbClr val="0033CC"/>
    <a:srgbClr val="003399"/>
    <a:srgbClr val="000099"/>
    <a:srgbClr val="3333CC"/>
    <a:srgbClr val="3366FF"/>
    <a:srgbClr val="0099FF"/>
    <a:srgbClr val="33CC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2973" autoAdjust="0"/>
  </p:normalViewPr>
  <p:slideViewPr>
    <p:cSldViewPr>
      <p:cViewPr varScale="1">
        <p:scale>
          <a:sx n="70" d="100"/>
          <a:sy n="70" d="100"/>
        </p:scale>
        <p:origin x="11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E310B6-5987-417D-AE0A-25A1A1FF3513}" type="datetimeFigureOut">
              <a:rPr lang="vi-VN"/>
              <a:pPr>
                <a:defRPr/>
              </a:pPr>
              <a:t>09/12/2019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D3D0D42-63FC-4575-AD8F-082478C527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7861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40E7719-34BC-4FA3-8672-F5F7BD69524C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2E4CF4-3558-483C-9D68-1E28FBC18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2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A2CBF4-8863-412A-8125-43CC54DB2D70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17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8F7A3C-06A4-4696-946F-4B4B8A0FE22B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647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B78306-C674-4A03-B517-515BFE9DB658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892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EF692E-2220-4CAA-A879-A27BA78FFD9E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6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47F9-8C9D-4984-AE8C-6A287791C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11947-FCAB-4CE8-9539-27847548A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8C58C-628E-4FB1-9E7D-9F100D77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BFACC-9C6B-4291-97CA-817A6937F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18193-45A1-4314-ACA5-6A56AB680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942DA-1D1F-44FE-9678-8A120D9A0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0DCC1-B0B6-4AE8-8D6F-76F87F27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A50BC-1C3C-4A11-8E07-0F7A9ECEC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3242-5572-46D6-9A18-A5AD49683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433BC-76A1-4978-80D7-59A65021F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EE342-EDFB-4D6C-8EB7-F7A24428B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F434D60-AC03-43EA-8092-11299825D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-22225"/>
            <a:ext cx="7086600" cy="1089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cap="all" dirty="0" smtClean="0">
                <a:ln w="0"/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KHOA CNtt &amp; tt</a:t>
            </a:r>
            <a:r>
              <a:rPr lang="en-US" sz="2800" cap="all" dirty="0">
                <a:ln w="0"/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all" dirty="0">
                <a:ln w="0"/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dirty="0">
                <a:ln w="0"/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BỘ MÔN TIN HỌC ỨNG DỤNG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524000"/>
            <a:ext cx="9144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cap="all" dirty="0" smtClean="0">
                <a:ln w="0"/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LUẬN VĂN TỐT NGHIỆP  ĐẠI HỌC</a:t>
            </a:r>
            <a:endParaRPr lang="vi-VN" sz="3600" b="1" cap="all" dirty="0" smtClean="0">
              <a:ln w="0"/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4000" dirty="0" smtClean="0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200" b="1"/>
              <a:t>Tin Học Ứng Dụng k41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328858"/>
            <a:ext cx="9144000" cy="1709742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4500" b="1" spc="50" dirty="0" smtClean="0">
                <a:ln w="11430"/>
                <a:solidFill>
                  <a:srgbClr val="FF0000"/>
                </a:solidFill>
                <a:cs typeface="Arial" charset="0"/>
              </a:rPr>
              <a:t>XÂY DỰNG HỆ THỐNG BÁN TRÁI CÂY NGOẠI NHẬP TRÊN NỀN TẢNG ANDROID</a:t>
            </a:r>
            <a:endParaRPr lang="en-US" sz="4500" b="1" spc="50" dirty="0">
              <a:ln w="11430"/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371475" y="4521200"/>
            <a:ext cx="44291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>
                <a:latin typeface="Times New Roman" panose="02020603050405020304" pitchFamily="18" charset="0"/>
              </a:rPr>
              <a:t>Sinh viên thực hiện: </a:t>
            </a:r>
          </a:p>
          <a:p>
            <a:pPr eaLnBrk="1" hangingPunct="1">
              <a:buFontTx/>
              <a:buNone/>
            </a:pPr>
            <a:r>
              <a:rPr lang="en-US" sz="2000" b="1" i="1">
                <a:latin typeface="Times New Roman" panose="02020603050405020304" pitchFamily="18" charset="0"/>
              </a:rPr>
              <a:t>Huỳnh Long Hồ - B1507092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5724525" y="4495800"/>
            <a:ext cx="3286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kern="0" dirty="0" err="1">
                <a:solidFill>
                  <a:srgbClr val="2B166E"/>
                </a:solidFill>
                <a:latin typeface="Times New Roman" pitchFamily="18" charset="0"/>
              </a:rPr>
              <a:t>Giáo</a:t>
            </a:r>
            <a:r>
              <a:rPr lang="en-US" sz="2000" kern="0" dirty="0">
                <a:solidFill>
                  <a:srgbClr val="2B166E"/>
                </a:solidFill>
                <a:latin typeface="Times New Roman" pitchFamily="18" charset="0"/>
              </a:rPr>
              <a:t> </a:t>
            </a:r>
            <a:r>
              <a:rPr lang="en-US" sz="2000" kern="0" dirty="0" err="1">
                <a:solidFill>
                  <a:srgbClr val="2B166E"/>
                </a:solidFill>
                <a:latin typeface="Times New Roman" pitchFamily="18" charset="0"/>
              </a:rPr>
              <a:t>viên</a:t>
            </a:r>
            <a:r>
              <a:rPr lang="en-US" sz="2000" kern="0" dirty="0">
                <a:solidFill>
                  <a:srgbClr val="2B166E"/>
                </a:solidFill>
                <a:latin typeface="Times New Roman" pitchFamily="18" charset="0"/>
              </a:rPr>
              <a:t> </a:t>
            </a:r>
            <a:r>
              <a:rPr lang="en-US" sz="2000" kern="0" dirty="0" err="1">
                <a:solidFill>
                  <a:srgbClr val="2B166E"/>
                </a:solidFill>
                <a:latin typeface="Times New Roman" pitchFamily="18" charset="0"/>
              </a:rPr>
              <a:t>hướng</a:t>
            </a:r>
            <a:r>
              <a:rPr lang="en-US" sz="2000" kern="0" dirty="0">
                <a:solidFill>
                  <a:srgbClr val="2B166E"/>
                </a:solidFill>
                <a:latin typeface="Times New Roman" pitchFamily="18" charset="0"/>
              </a:rPr>
              <a:t> </a:t>
            </a:r>
            <a:r>
              <a:rPr lang="en-US" sz="2000" kern="0" dirty="0" err="1">
                <a:solidFill>
                  <a:srgbClr val="2B166E"/>
                </a:solidFill>
                <a:latin typeface="Times New Roman" pitchFamily="18" charset="0"/>
              </a:rPr>
              <a:t>dẫn</a:t>
            </a:r>
            <a:r>
              <a:rPr lang="en-US" sz="2000" kern="0" dirty="0">
                <a:solidFill>
                  <a:srgbClr val="2B166E"/>
                </a:solidFill>
                <a:latin typeface="Times New Roman" pitchFamily="18" charset="0"/>
              </a:rPr>
              <a:t>: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b="1" i="1" kern="0" dirty="0" err="1">
                <a:solidFill>
                  <a:srgbClr val="2B166E"/>
                </a:solidFill>
                <a:latin typeface="Times New Roman" pitchFamily="18" charset="0"/>
              </a:rPr>
              <a:t>ThS</a:t>
            </a:r>
            <a:r>
              <a:rPr lang="en-US" sz="2000" b="1" i="1" kern="0" dirty="0">
                <a:solidFill>
                  <a:srgbClr val="2B166E"/>
                </a:solidFill>
                <a:latin typeface="Times New Roman" pitchFamily="18" charset="0"/>
              </a:rPr>
              <a:t>. </a:t>
            </a:r>
            <a:r>
              <a:rPr lang="en-US" sz="2000" b="1" i="1" kern="0" dirty="0" err="1">
                <a:solidFill>
                  <a:srgbClr val="2B166E"/>
                </a:solidFill>
                <a:latin typeface="Times New Roman" pitchFamily="18" charset="0"/>
              </a:rPr>
              <a:t>Lê</a:t>
            </a:r>
            <a:r>
              <a:rPr lang="en-US" sz="2000" b="1" i="1" kern="0" dirty="0">
                <a:solidFill>
                  <a:srgbClr val="2B166E"/>
                </a:solidFill>
                <a:latin typeface="Times New Roman" pitchFamily="18" charset="0"/>
              </a:rPr>
              <a:t> Minh </a:t>
            </a:r>
            <a:r>
              <a:rPr lang="en-US" sz="2000" b="1" i="1" kern="0" dirty="0" err="1">
                <a:solidFill>
                  <a:srgbClr val="2B166E"/>
                </a:solidFill>
                <a:latin typeface="Times New Roman" pitchFamily="18" charset="0"/>
              </a:rPr>
              <a:t>Lý</a:t>
            </a:r>
            <a:r>
              <a:rPr lang="en-US" sz="2000" b="1" i="1" kern="0" dirty="0">
                <a:solidFill>
                  <a:srgbClr val="2B166E"/>
                </a:solidFill>
                <a:latin typeface="Times New Roman" pitchFamily="18" charset="0"/>
              </a:rPr>
              <a:t>  - 2301</a:t>
            </a:r>
            <a:endParaRPr lang="en-US" sz="2000" i="1" kern="0" dirty="0">
              <a:solidFill>
                <a:srgbClr val="2B166E"/>
              </a:solidFill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 i="1" kern="0" dirty="0">
                <a:solidFill>
                  <a:srgbClr val="2B166E"/>
                </a:solidFill>
                <a:latin typeface="+mn-lt"/>
              </a:rPr>
              <a:t>					</a:t>
            </a:r>
          </a:p>
        </p:txBody>
      </p:sp>
      <p:sp>
        <p:nvSpPr>
          <p:cNvPr id="51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F3FC27-02DE-4CA3-AE7E-807F1CA8813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3700" y="5370513"/>
            <a:ext cx="3276600" cy="11668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</a:rPr>
              <a:t>Cán bộ phản biện:</a:t>
            </a:r>
            <a:endParaRPr lang="vi-VN" sz="20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179705" algn="ctr" eaLnBrk="1" hangingPunct="1">
              <a:lnSpc>
                <a:spcPct val="102000"/>
              </a:lnSpc>
              <a:spcBef>
                <a:spcPct val="20000"/>
              </a:spcBef>
              <a:tabLst>
                <a:tab pos="1083310" algn="ctr"/>
                <a:tab pos="4140200" algn="ctr"/>
              </a:tabLst>
              <a:defRPr/>
            </a:pPr>
            <a:r>
              <a:rPr lang="en-US" sz="2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Ts. Nguyễn Hữu Hòa</a:t>
            </a:r>
            <a:endParaRPr lang="vi-VN" sz="2000" b="1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2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Ths. Nguyễn Đức Khoa</a:t>
            </a:r>
            <a:endParaRPr lang="vi-VN" sz="2000" b="1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Kết Quả Thực Hiện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685800" y="2514600"/>
            <a:ext cx="7620000" cy="2438400"/>
            <a:chOff x="2030" y="1222"/>
            <a:chExt cx="5167" cy="1641"/>
          </a:xfrm>
        </p:grpSpPr>
        <p:grpSp>
          <p:nvGrpSpPr>
            <p:cNvPr id="16391" name="Group 4"/>
            <p:cNvGrpSpPr>
              <a:grpSpLocks/>
            </p:cNvGrpSpPr>
            <p:nvPr/>
          </p:nvGrpSpPr>
          <p:grpSpPr bwMode="auto">
            <a:xfrm>
              <a:off x="2030" y="1248"/>
              <a:ext cx="2328" cy="1615"/>
              <a:chOff x="2078" y="1824"/>
              <a:chExt cx="2328" cy="1615"/>
            </a:xfrm>
          </p:grpSpPr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4074884" flipH="1">
                <a:off x="3973" y="2011"/>
                <a:ext cx="298" cy="568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6395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96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5" y="2000"/>
                <a:ext cx="1265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2315" name="Oval 11"/>
              <p:cNvSpPr>
                <a:spLocks noChangeArrowheads="1"/>
              </p:cNvSpPr>
              <p:nvPr/>
            </p:nvSpPr>
            <p:spPr bwMode="gray">
              <a:xfrm>
                <a:off x="2255" y="2000"/>
                <a:ext cx="1265" cy="12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vi-VN" sz="1800" smtClean="0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2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2317" name="Oval 13"/>
              <p:cNvSpPr>
                <a:spLocks noChangeArrowheads="1"/>
              </p:cNvSpPr>
              <p:nvPr/>
            </p:nvSpPr>
            <p:spPr bwMode="gray">
              <a:xfrm>
                <a:off x="2337" y="2082"/>
                <a:ext cx="1096" cy="109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vi-VN" sz="1800" smtClean="0"/>
              </a:p>
            </p:txBody>
          </p:sp>
        </p:grpSp>
        <p:sp>
          <p:nvSpPr>
            <p:cNvPr id="16392" name="Text Box 20"/>
            <p:cNvSpPr txBox="1">
              <a:spLocks noChangeArrowheads="1"/>
            </p:cNvSpPr>
            <p:nvPr/>
          </p:nvSpPr>
          <p:spPr bwMode="gray">
            <a:xfrm>
              <a:off x="2195" y="1633"/>
              <a:ext cx="1197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rgbClr val="FF0000"/>
                  </a:solidFill>
                </a:rPr>
                <a:t>Chức năng Shipper</a:t>
              </a:r>
            </a:p>
          </p:txBody>
        </p:sp>
        <p:sp>
          <p:nvSpPr>
            <p:cNvPr id="12302" name="AutoShape 21"/>
            <p:cNvSpPr>
              <a:spLocks noChangeArrowheads="1"/>
            </p:cNvSpPr>
            <p:nvPr/>
          </p:nvSpPr>
          <p:spPr bwMode="auto">
            <a:xfrm>
              <a:off x="4481" y="1222"/>
              <a:ext cx="2716" cy="69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sz="2800" dirty="0" smtClean="0">
                  <a:latin typeface="+mj-lt"/>
                </a:rPr>
                <a:t>Đăng </a:t>
              </a:r>
              <a:r>
                <a:rPr lang="en-US" sz="2800" dirty="0" smtClean="0">
                  <a:latin typeface="+mn-lt"/>
                </a:rPr>
                <a:t>nhập</a:t>
              </a:r>
            </a:p>
          </p:txBody>
        </p:sp>
      </p:grp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C7D304-4C28-4C0B-AF97-5204FCF4DE38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gray">
          <a:xfrm rot="6523976" flipH="1">
            <a:off x="3446463" y="3963988"/>
            <a:ext cx="442912" cy="836612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3" name="AutoShape 21"/>
          <p:cNvSpPr>
            <a:spLocks noChangeArrowheads="1"/>
          </p:cNvSpPr>
          <p:nvPr/>
        </p:nvSpPr>
        <p:spPr bwMode="auto">
          <a:xfrm>
            <a:off x="4300538" y="4078288"/>
            <a:ext cx="4005262" cy="1028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800" dirty="0" smtClean="0">
                <a:latin typeface="+mn-lt"/>
              </a:rPr>
              <a:t>Xác nhận giao hàng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7086600" cy="944562"/>
          </a:xfrm>
        </p:spPr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Kết Quả Thực Hiện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505200" y="1470025"/>
            <a:ext cx="2362200" cy="2438400"/>
            <a:chOff x="4071" y="1584"/>
            <a:chExt cx="1092" cy="1097"/>
          </a:xfrm>
        </p:grpSpPr>
        <p:sp>
          <p:nvSpPr>
            <p:cNvPr id="17478" name="Oval 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D8755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79" name="Oval 5"/>
            <p:cNvSpPr>
              <a:spLocks noChangeArrowheads="1"/>
            </p:cNvSpPr>
            <p:nvPr/>
          </p:nvSpPr>
          <p:spPr bwMode="gray">
            <a:xfrm>
              <a:off x="4073" y="1593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80" name="Oval 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753F31"/>
                </a:gs>
                <a:gs pos="50000">
                  <a:srgbClr val="D8755A"/>
                </a:gs>
                <a:gs pos="100000">
                  <a:srgbClr val="753F3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81" name="Oval 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894A39"/>
                </a:gs>
                <a:gs pos="100000">
                  <a:srgbClr val="D8755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82" name="Oval 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grpSp>
          <p:nvGrpSpPr>
            <p:cNvPr id="17483" name="Group 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7484" name="Oval 1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5" name="Oval 1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6" name="Oval 1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7" name="Oval 1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412" name="Group 14"/>
          <p:cNvGrpSpPr>
            <a:grpSpLocks/>
          </p:cNvGrpSpPr>
          <p:nvPr/>
        </p:nvGrpSpPr>
        <p:grpSpPr bwMode="auto">
          <a:xfrm>
            <a:off x="2895600" y="2460625"/>
            <a:ext cx="3581400" cy="1495425"/>
            <a:chOff x="1680" y="1824"/>
            <a:chExt cx="2256" cy="942"/>
          </a:xfrm>
        </p:grpSpPr>
        <p:sp>
          <p:nvSpPr>
            <p:cNvPr id="17474" name="AutoShape 15"/>
            <p:cNvSpPr>
              <a:spLocks noChangeArrowheads="1"/>
            </p:cNvSpPr>
            <p:nvPr/>
          </p:nvSpPr>
          <p:spPr bwMode="gray">
            <a:xfrm rot="10800000">
              <a:off x="3552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75" name="AutoShape 16"/>
            <p:cNvSpPr>
              <a:spLocks noChangeArrowheads="1"/>
            </p:cNvSpPr>
            <p:nvPr/>
          </p:nvSpPr>
          <p:spPr bwMode="gray">
            <a:xfrm rot="-2570133">
              <a:off x="1919" y="2478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76" name="AutoShape 17"/>
            <p:cNvSpPr>
              <a:spLocks noChangeArrowheads="1"/>
            </p:cNvSpPr>
            <p:nvPr/>
          </p:nvSpPr>
          <p:spPr bwMode="gray">
            <a:xfrm>
              <a:off x="1680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77" name="AutoShape 18"/>
            <p:cNvSpPr>
              <a:spLocks noChangeArrowheads="1"/>
            </p:cNvSpPr>
            <p:nvPr/>
          </p:nvSpPr>
          <p:spPr bwMode="gray">
            <a:xfrm rot="-8519343">
              <a:off x="3360" y="2426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sp>
        <p:nvSpPr>
          <p:cNvPr id="17413" name="Text Box 19"/>
          <p:cNvSpPr txBox="1">
            <a:spLocks noChangeArrowheads="1"/>
          </p:cNvSpPr>
          <p:nvPr/>
        </p:nvSpPr>
        <p:spPr bwMode="gray">
          <a:xfrm>
            <a:off x="3733800" y="2239963"/>
            <a:ext cx="19065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F0000"/>
                </a:solidFill>
              </a:rPr>
              <a:t>Chức năng khách hàng</a:t>
            </a:r>
          </a:p>
        </p:txBody>
      </p:sp>
      <p:grpSp>
        <p:nvGrpSpPr>
          <p:cNvPr id="17414" name="Group 20"/>
          <p:cNvGrpSpPr>
            <a:grpSpLocks/>
          </p:cNvGrpSpPr>
          <p:nvPr/>
        </p:nvGrpSpPr>
        <p:grpSpPr bwMode="auto">
          <a:xfrm>
            <a:off x="6637338" y="1795463"/>
            <a:ext cx="1897062" cy="1828800"/>
            <a:chOff x="2789" y="1625"/>
            <a:chExt cx="907" cy="907"/>
          </a:xfrm>
        </p:grpSpPr>
        <p:sp>
          <p:nvSpPr>
            <p:cNvPr id="17464" name="Oval 21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65" name="Oval 22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66" name="Oval 23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67" name="Oval 24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68" name="Oval 25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grpSp>
          <p:nvGrpSpPr>
            <p:cNvPr id="17469" name="Group 26"/>
            <p:cNvGrpSpPr>
              <a:grpSpLocks/>
            </p:cNvGrpSpPr>
            <p:nvPr/>
          </p:nvGrpSpPr>
          <p:grpSpPr bwMode="auto">
            <a:xfrm>
              <a:off x="2899" y="1736"/>
              <a:ext cx="687" cy="689"/>
              <a:chOff x="4166" y="1706"/>
              <a:chExt cx="1252" cy="1252"/>
            </a:xfrm>
          </p:grpSpPr>
          <p:sp>
            <p:nvSpPr>
              <p:cNvPr id="17470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1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2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3" name="Oval 30"/>
              <p:cNvSpPr>
                <a:spLocks noChangeArrowheads="1"/>
              </p:cNvSpPr>
              <p:nvPr/>
            </p:nvSpPr>
            <p:spPr bwMode="gray">
              <a:xfrm rot="-5400000">
                <a:off x="4203" y="1705"/>
                <a:ext cx="1193" cy="120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sz="2000" b="1">
                    <a:solidFill>
                      <a:srgbClr val="000000"/>
                    </a:solidFill>
                  </a:rPr>
                  <a:t>Đánh giá</a:t>
                </a:r>
                <a:endParaRPr lang="vi-VN" sz="20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415" name="Group 32"/>
          <p:cNvGrpSpPr>
            <a:grpSpLocks/>
          </p:cNvGrpSpPr>
          <p:nvPr/>
        </p:nvGrpSpPr>
        <p:grpSpPr bwMode="auto">
          <a:xfrm>
            <a:off x="6019800" y="3789363"/>
            <a:ext cx="1828800" cy="1849437"/>
            <a:chOff x="864" y="1680"/>
            <a:chExt cx="910" cy="960"/>
          </a:xfrm>
        </p:grpSpPr>
        <p:sp>
          <p:nvSpPr>
            <p:cNvPr id="17454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5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6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7" name="Oval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A24161"/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8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9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60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61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62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63" name="Text Box 42"/>
            <p:cNvSpPr txBox="1">
              <a:spLocks noChangeArrowheads="1"/>
            </p:cNvSpPr>
            <p:nvPr/>
          </p:nvSpPr>
          <p:spPr bwMode="gray">
            <a:xfrm>
              <a:off x="1035" y="1878"/>
              <a:ext cx="549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</a:rPr>
                <a:t>Quản lý đơn hàng</a:t>
              </a:r>
            </a:p>
          </p:txBody>
        </p:sp>
      </p:grpSp>
      <p:grpSp>
        <p:nvGrpSpPr>
          <p:cNvPr id="17416" name="Group 43"/>
          <p:cNvGrpSpPr>
            <a:grpSpLocks/>
          </p:cNvGrpSpPr>
          <p:nvPr/>
        </p:nvGrpSpPr>
        <p:grpSpPr bwMode="auto">
          <a:xfrm>
            <a:off x="838200" y="1735138"/>
            <a:ext cx="1903413" cy="1868487"/>
            <a:chOff x="884" y="2523"/>
            <a:chExt cx="862" cy="862"/>
          </a:xfrm>
        </p:grpSpPr>
        <p:sp>
          <p:nvSpPr>
            <p:cNvPr id="17445" name="Oval 44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46" name="Oval 45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47" name="Oval 46"/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48" name="Oval 47"/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49" name="Oval 48"/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0" name="Oval 49"/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1" name="Oval 50"/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2" name="Oval 51"/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53" name="Oval 52"/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sp>
        <p:nvSpPr>
          <p:cNvPr id="17417" name="Text Box 53"/>
          <p:cNvSpPr txBox="1">
            <a:spLocks noChangeArrowheads="1"/>
          </p:cNvSpPr>
          <p:nvPr/>
        </p:nvSpPr>
        <p:spPr bwMode="gray">
          <a:xfrm>
            <a:off x="1143000" y="2308225"/>
            <a:ext cx="133191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Quản lý tài khoản</a:t>
            </a:r>
          </a:p>
        </p:txBody>
      </p:sp>
      <p:grpSp>
        <p:nvGrpSpPr>
          <p:cNvPr id="17418" name="Group 54"/>
          <p:cNvGrpSpPr>
            <a:grpSpLocks/>
          </p:cNvGrpSpPr>
          <p:nvPr/>
        </p:nvGrpSpPr>
        <p:grpSpPr bwMode="auto">
          <a:xfrm>
            <a:off x="1676400" y="3673475"/>
            <a:ext cx="1828800" cy="1812925"/>
            <a:chOff x="1685" y="3125"/>
            <a:chExt cx="907" cy="907"/>
          </a:xfrm>
        </p:grpSpPr>
        <p:grpSp>
          <p:nvGrpSpPr>
            <p:cNvPr id="17433" name="Group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17435" name="Oval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965E1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36" name="Oval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37" name="Oval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1F377A"/>
                  </a:gs>
                  <a:gs pos="50000">
                    <a:srgbClr val="3965E1"/>
                  </a:gs>
                  <a:gs pos="100000">
                    <a:srgbClr val="1F377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38" name="Oval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264396"/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39" name="Oval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03060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440" name="Group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17441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9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6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2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9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6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3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9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6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4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9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6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434" name="Text Box 66"/>
            <p:cNvSpPr txBox="1">
              <a:spLocks noChangeArrowheads="1"/>
            </p:cNvSpPr>
            <p:nvPr/>
          </p:nvSpPr>
          <p:spPr bwMode="gray">
            <a:xfrm>
              <a:off x="1803" y="3346"/>
              <a:ext cx="676" cy="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</a:rPr>
                <a:t>Tìm kiếm sản phẩm</a:t>
              </a:r>
            </a:p>
          </p:txBody>
        </p:sp>
      </p:grp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6991350" y="2460625"/>
            <a:ext cx="117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vi-VN" sz="1800" b="1">
              <a:solidFill>
                <a:srgbClr val="000000"/>
              </a:solidFill>
            </a:endParaRPr>
          </a:p>
        </p:txBody>
      </p:sp>
      <p:sp>
        <p:nvSpPr>
          <p:cNvPr id="17420" name="AutoShape 17"/>
          <p:cNvSpPr>
            <a:spLocks noChangeArrowheads="1"/>
          </p:cNvSpPr>
          <p:nvPr/>
        </p:nvSpPr>
        <p:spPr bwMode="gray">
          <a:xfrm rot="-5400000">
            <a:off x="4495800" y="398462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</a:endParaRPr>
          </a:p>
        </p:txBody>
      </p:sp>
      <p:grpSp>
        <p:nvGrpSpPr>
          <p:cNvPr id="17421" name="Group 20"/>
          <p:cNvGrpSpPr>
            <a:grpSpLocks/>
          </p:cNvGrpSpPr>
          <p:nvPr/>
        </p:nvGrpSpPr>
        <p:grpSpPr bwMode="auto">
          <a:xfrm>
            <a:off x="3800475" y="4511675"/>
            <a:ext cx="1897063" cy="1830388"/>
            <a:chOff x="2789" y="1625"/>
            <a:chExt cx="907" cy="907"/>
          </a:xfrm>
        </p:grpSpPr>
        <p:sp>
          <p:nvSpPr>
            <p:cNvPr id="17423" name="Oval 21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24" name="Oval 22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25" name="Oval 23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26" name="Oval 24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7427" name="Oval 25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grpSp>
          <p:nvGrpSpPr>
            <p:cNvPr id="17428" name="Group 26"/>
            <p:cNvGrpSpPr>
              <a:grpSpLocks/>
            </p:cNvGrpSpPr>
            <p:nvPr/>
          </p:nvGrpSpPr>
          <p:grpSpPr bwMode="auto">
            <a:xfrm>
              <a:off x="2899" y="1736"/>
              <a:ext cx="687" cy="689"/>
              <a:chOff x="4166" y="1706"/>
              <a:chExt cx="1252" cy="1252"/>
            </a:xfrm>
          </p:grpSpPr>
          <p:sp>
            <p:nvSpPr>
              <p:cNvPr id="17429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30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31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32" name="Oval 30"/>
              <p:cNvSpPr>
                <a:spLocks noChangeArrowheads="1"/>
              </p:cNvSpPr>
              <p:nvPr/>
            </p:nvSpPr>
            <p:spPr bwMode="gray">
              <a:xfrm rot="-5400000">
                <a:off x="4163" y="1739"/>
                <a:ext cx="1228" cy="116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2000" b="1">
                    <a:solidFill>
                      <a:srgbClr val="000000"/>
                    </a:solidFill>
                  </a:rPr>
                  <a:t>Mua hàng</a:t>
                </a:r>
                <a:endParaRPr lang="vi-VN" sz="20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04AB34-12BB-4653-9355-37031E33A466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82575"/>
            <a:ext cx="7535863" cy="944563"/>
          </a:xfrm>
        </p:spPr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Quy Trình Mua Hàng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53013F-D133-4181-B142-0E7E00551F3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sz="1400" smtClean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524000"/>
            <a:ext cx="8991599" cy="4724400"/>
            <a:chOff x="609600" y="270340"/>
            <a:chExt cx="9074319" cy="5825660"/>
          </a:xfrm>
        </p:grpSpPr>
        <p:grpSp>
          <p:nvGrpSpPr>
            <p:cNvPr id="2" name="Group 1"/>
            <p:cNvGrpSpPr/>
            <p:nvPr/>
          </p:nvGrpSpPr>
          <p:grpSpPr>
            <a:xfrm>
              <a:off x="609600" y="346169"/>
              <a:ext cx="8077200" cy="5749831"/>
              <a:chOff x="609600" y="346169"/>
              <a:chExt cx="8077200" cy="5749831"/>
            </a:xfrm>
          </p:grpSpPr>
          <p:grpSp>
            <p:nvGrpSpPr>
              <p:cNvPr id="18437" name="Group 16"/>
              <p:cNvGrpSpPr>
                <a:grpSpLocks/>
              </p:cNvGrpSpPr>
              <p:nvPr/>
            </p:nvGrpSpPr>
            <p:grpSpPr bwMode="auto">
              <a:xfrm>
                <a:off x="623009" y="346169"/>
                <a:ext cx="7469649" cy="5276196"/>
                <a:chOff x="994" y="-85"/>
                <a:chExt cx="4190" cy="3804"/>
              </a:xfrm>
            </p:grpSpPr>
            <p:sp>
              <p:nvSpPr>
                <p:cNvPr id="73745" name="Freeform 17"/>
                <p:cNvSpPr>
                  <a:spLocks/>
                </p:cNvSpPr>
                <p:nvPr/>
              </p:nvSpPr>
              <p:spPr bwMode="gray">
                <a:xfrm>
                  <a:off x="4817" y="1446"/>
                  <a:ext cx="363" cy="533"/>
                </a:xfrm>
                <a:custGeom>
                  <a:avLst/>
                  <a:gdLst>
                    <a:gd name="T0" fmla="*/ 308 w 308"/>
                    <a:gd name="T1" fmla="*/ 120 h 444"/>
                    <a:gd name="T2" fmla="*/ 0 w 308"/>
                    <a:gd name="T3" fmla="*/ 444 h 444"/>
                    <a:gd name="T4" fmla="*/ 0 w 308"/>
                    <a:gd name="T5" fmla="*/ 286 h 444"/>
                    <a:gd name="T6" fmla="*/ 308 w 308"/>
                    <a:gd name="T7" fmla="*/ 0 h 444"/>
                    <a:gd name="T8" fmla="*/ 308 w 308"/>
                    <a:gd name="T9" fmla="*/ 120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444">
                      <a:moveTo>
                        <a:pt x="308" y="120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0"/>
                      </a:lnTo>
                      <a:close/>
                    </a:path>
                  </a:pathLst>
                </a:custGeom>
                <a:solidFill>
                  <a:srgbClr val="0066CC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445" name="Freeform 18"/>
                <p:cNvSpPr>
                  <a:spLocks/>
                </p:cNvSpPr>
                <p:nvPr/>
              </p:nvSpPr>
              <p:spPr bwMode="gray">
                <a:xfrm>
                  <a:off x="3078" y="1446"/>
                  <a:ext cx="2106" cy="341"/>
                </a:xfrm>
                <a:custGeom>
                  <a:avLst/>
                  <a:gdLst>
                    <a:gd name="T0" fmla="*/ 4685 w 1786"/>
                    <a:gd name="T1" fmla="*/ 1021 h 284"/>
                    <a:gd name="T2" fmla="*/ 0 w 1786"/>
                    <a:gd name="T3" fmla="*/ 1021 h 284"/>
                    <a:gd name="T4" fmla="*/ 1413 w 1786"/>
                    <a:gd name="T5" fmla="*/ 0 h 284"/>
                    <a:gd name="T6" fmla="*/ 5662 w 1786"/>
                    <a:gd name="T7" fmla="*/ 0 h 284"/>
                    <a:gd name="T8" fmla="*/ 4685 w 1786"/>
                    <a:gd name="T9" fmla="*/ 1021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86" h="284">
                      <a:moveTo>
                        <a:pt x="1478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1786" y="0"/>
                      </a:lnTo>
                      <a:lnTo>
                        <a:pt x="1478" y="284"/>
                      </a:lnTo>
                      <a:close/>
                    </a:path>
                  </a:pathLst>
                </a:custGeom>
                <a:solidFill>
                  <a:srgbClr val="0066CC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b="1" i="1" dirty="0" smtClean="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Đặt </a:t>
                  </a:r>
                  <a:r>
                    <a:rPr lang="en-US" b="1" i="1" dirty="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mua</a:t>
                  </a:r>
                </a:p>
                <a:p>
                  <a:pPr algn="ctr"/>
                  <a:endParaRPr lang="vi-VN" i="1" dirty="0"/>
                </a:p>
              </p:txBody>
            </p:sp>
            <p:sp>
              <p:nvSpPr>
                <p:cNvPr id="73747" name="Freeform 19"/>
                <p:cNvSpPr>
                  <a:spLocks/>
                </p:cNvSpPr>
                <p:nvPr/>
              </p:nvSpPr>
              <p:spPr bwMode="gray">
                <a:xfrm>
                  <a:off x="4452" y="1972"/>
                  <a:ext cx="363" cy="531"/>
                </a:xfrm>
                <a:custGeom>
                  <a:avLst/>
                  <a:gdLst>
                    <a:gd name="T0" fmla="*/ 308 w 308"/>
                    <a:gd name="T1" fmla="*/ 120 h 442"/>
                    <a:gd name="T2" fmla="*/ 0 w 308"/>
                    <a:gd name="T3" fmla="*/ 442 h 442"/>
                    <a:gd name="T4" fmla="*/ 0 w 308"/>
                    <a:gd name="T5" fmla="*/ 286 h 442"/>
                    <a:gd name="T6" fmla="*/ 308 w 308"/>
                    <a:gd name="T7" fmla="*/ 0 h 442"/>
                    <a:gd name="T8" fmla="*/ 308 w 308"/>
                    <a:gd name="T9" fmla="*/ 12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442">
                      <a:moveTo>
                        <a:pt x="308" y="120"/>
                      </a:moveTo>
                      <a:lnTo>
                        <a:pt x="0" y="442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0"/>
                      </a:lnTo>
                      <a:close/>
                    </a:path>
                  </a:pathLst>
                </a:custGeom>
                <a:solidFill>
                  <a:srgbClr val="0066CC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447" name="Freeform 20"/>
                <p:cNvSpPr>
                  <a:spLocks/>
                </p:cNvSpPr>
                <p:nvPr/>
              </p:nvSpPr>
              <p:spPr bwMode="gray">
                <a:xfrm>
                  <a:off x="2555" y="1970"/>
                  <a:ext cx="2264" cy="340"/>
                </a:xfrm>
                <a:custGeom>
                  <a:avLst/>
                  <a:gdLst>
                    <a:gd name="T0" fmla="*/ 5113 w 1920"/>
                    <a:gd name="T1" fmla="*/ 1001 h 284"/>
                    <a:gd name="T2" fmla="*/ 0 w 1920"/>
                    <a:gd name="T3" fmla="*/ 1001 h 284"/>
                    <a:gd name="T4" fmla="*/ 1413 w 1920"/>
                    <a:gd name="T5" fmla="*/ 0 h 284"/>
                    <a:gd name="T6" fmla="*/ 6086 w 1920"/>
                    <a:gd name="T7" fmla="*/ 0 h 284"/>
                    <a:gd name="T8" fmla="*/ 5113 w 1920"/>
                    <a:gd name="T9" fmla="*/ 1001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0" h="284">
                      <a:moveTo>
                        <a:pt x="1612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1920" y="0"/>
                      </a:lnTo>
                      <a:lnTo>
                        <a:pt x="1612" y="284"/>
                      </a:lnTo>
                      <a:close/>
                    </a:path>
                  </a:pathLst>
                </a:custGeom>
                <a:solidFill>
                  <a:srgbClr val="0066CC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b="1" i="1" dirty="0" smtClean="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Cập </a:t>
                  </a:r>
                  <a:r>
                    <a:rPr lang="en-US" b="1" i="1" dirty="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nhật giỏ hàng</a:t>
                  </a:r>
                </a:p>
                <a:p>
                  <a:pPr algn="ctr"/>
                  <a:endParaRPr lang="vi-VN" i="1" dirty="0"/>
                </a:p>
              </p:txBody>
            </p:sp>
            <p:sp>
              <p:nvSpPr>
                <p:cNvPr id="73749" name="Freeform 21"/>
                <p:cNvSpPr>
                  <a:spLocks/>
                </p:cNvSpPr>
                <p:nvPr/>
              </p:nvSpPr>
              <p:spPr bwMode="gray">
                <a:xfrm>
                  <a:off x="4086" y="2495"/>
                  <a:ext cx="361" cy="531"/>
                </a:xfrm>
                <a:custGeom>
                  <a:avLst/>
                  <a:gdLst>
                    <a:gd name="T0" fmla="*/ 306 w 306"/>
                    <a:gd name="T1" fmla="*/ 122 h 444"/>
                    <a:gd name="T2" fmla="*/ 0 w 306"/>
                    <a:gd name="T3" fmla="*/ 444 h 444"/>
                    <a:gd name="T4" fmla="*/ 0 w 306"/>
                    <a:gd name="T5" fmla="*/ 286 h 444"/>
                    <a:gd name="T6" fmla="*/ 306 w 306"/>
                    <a:gd name="T7" fmla="*/ 0 h 444"/>
                    <a:gd name="T8" fmla="*/ 306 w 306"/>
                    <a:gd name="T9" fmla="*/ 122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6" h="444">
                      <a:moveTo>
                        <a:pt x="306" y="122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6" y="0"/>
                      </a:lnTo>
                      <a:lnTo>
                        <a:pt x="306" y="12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3750" name="Freeform 22"/>
                <p:cNvSpPr>
                  <a:spLocks/>
                </p:cNvSpPr>
                <p:nvPr/>
              </p:nvSpPr>
              <p:spPr bwMode="gray">
                <a:xfrm>
                  <a:off x="3722" y="3019"/>
                  <a:ext cx="364" cy="533"/>
                </a:xfrm>
                <a:custGeom>
                  <a:avLst/>
                  <a:gdLst>
                    <a:gd name="T0" fmla="*/ 308 w 308"/>
                    <a:gd name="T1" fmla="*/ 122 h 444"/>
                    <a:gd name="T2" fmla="*/ 0 w 308"/>
                    <a:gd name="T3" fmla="*/ 444 h 444"/>
                    <a:gd name="T4" fmla="*/ 0 w 308"/>
                    <a:gd name="T5" fmla="*/ 286 h 444"/>
                    <a:gd name="T6" fmla="*/ 308 w 308"/>
                    <a:gd name="T7" fmla="*/ 0 h 444"/>
                    <a:gd name="T8" fmla="*/ 308 w 308"/>
                    <a:gd name="T9" fmla="*/ 122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444">
                      <a:moveTo>
                        <a:pt x="308" y="122"/>
                      </a:moveTo>
                      <a:lnTo>
                        <a:pt x="0" y="444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2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264" name="Freeform 23"/>
                <p:cNvSpPr>
                  <a:spLocks/>
                </p:cNvSpPr>
                <p:nvPr/>
              </p:nvSpPr>
              <p:spPr bwMode="gray">
                <a:xfrm>
                  <a:off x="1515" y="3022"/>
                  <a:ext cx="2574" cy="340"/>
                </a:xfrm>
                <a:custGeom>
                  <a:avLst/>
                  <a:gdLst>
                    <a:gd name="T0" fmla="*/ 3071 w 2180"/>
                    <a:gd name="T1" fmla="*/ 487 h 284"/>
                    <a:gd name="T2" fmla="*/ 0 w 2180"/>
                    <a:gd name="T3" fmla="*/ 487 h 284"/>
                    <a:gd name="T4" fmla="*/ 731 w 2180"/>
                    <a:gd name="T5" fmla="*/ 0 h 284"/>
                    <a:gd name="T6" fmla="*/ 3576 w 2180"/>
                    <a:gd name="T7" fmla="*/ 0 h 284"/>
                    <a:gd name="T8" fmla="*/ 3071 w 2180"/>
                    <a:gd name="T9" fmla="*/ 487 h 2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80" h="284">
                      <a:moveTo>
                        <a:pt x="1872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2180" y="0"/>
                      </a:lnTo>
                      <a:lnTo>
                        <a:pt x="1872" y="284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b="1" i="1" dirty="0" smtClean="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Tìm </a:t>
                  </a:r>
                  <a:r>
                    <a:rPr lang="en-US" b="1" i="1" dirty="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kiếm sản phẩm</a:t>
                  </a:r>
                </a:p>
                <a:p>
                  <a:pPr>
                    <a:defRPr/>
                  </a:pPr>
                  <a:endParaRPr lang="vi-VN" i="1" dirty="0"/>
                </a:p>
              </p:txBody>
            </p:sp>
            <p:sp>
              <p:nvSpPr>
                <p:cNvPr id="18451" name="Freeform 24"/>
                <p:cNvSpPr>
                  <a:spLocks/>
                </p:cNvSpPr>
                <p:nvPr/>
              </p:nvSpPr>
              <p:spPr bwMode="gray">
                <a:xfrm>
                  <a:off x="994" y="-85"/>
                  <a:ext cx="3009" cy="3804"/>
                </a:xfrm>
                <a:custGeom>
                  <a:avLst/>
                  <a:gdLst>
                    <a:gd name="T0" fmla="*/ 8 w 1824"/>
                    <a:gd name="T1" fmla="*/ 826 h 2648"/>
                    <a:gd name="T2" fmla="*/ 40 w 1824"/>
                    <a:gd name="T3" fmla="*/ 710 h 2648"/>
                    <a:gd name="T4" fmla="*/ 88 w 1824"/>
                    <a:gd name="T5" fmla="*/ 605 h 2648"/>
                    <a:gd name="T6" fmla="*/ 151 w 1824"/>
                    <a:gd name="T7" fmla="*/ 510 h 2648"/>
                    <a:gd name="T8" fmla="*/ 223 w 1824"/>
                    <a:gd name="T9" fmla="*/ 427 h 2648"/>
                    <a:gd name="T10" fmla="*/ 304 w 1824"/>
                    <a:gd name="T11" fmla="*/ 350 h 2648"/>
                    <a:gd name="T12" fmla="*/ 388 w 1824"/>
                    <a:gd name="T13" fmla="*/ 283 h 2648"/>
                    <a:gd name="T14" fmla="*/ 474 w 1824"/>
                    <a:gd name="T15" fmla="*/ 225 h 2648"/>
                    <a:gd name="T16" fmla="*/ 558 w 1824"/>
                    <a:gd name="T17" fmla="*/ 177 h 2648"/>
                    <a:gd name="T18" fmla="*/ 639 w 1824"/>
                    <a:gd name="T19" fmla="*/ 137 h 2648"/>
                    <a:gd name="T20" fmla="*/ 710 w 1824"/>
                    <a:gd name="T21" fmla="*/ 104 h 2648"/>
                    <a:gd name="T22" fmla="*/ 773 w 1824"/>
                    <a:gd name="T23" fmla="*/ 79 h 2648"/>
                    <a:gd name="T24" fmla="*/ 820 w 1824"/>
                    <a:gd name="T25" fmla="*/ 62 h 2648"/>
                    <a:gd name="T26" fmla="*/ 851 w 1824"/>
                    <a:gd name="T27" fmla="*/ 51 h 2648"/>
                    <a:gd name="T28" fmla="*/ 860 w 1824"/>
                    <a:gd name="T29" fmla="*/ 47 h 2648"/>
                    <a:gd name="T30" fmla="*/ 1216 w 1824"/>
                    <a:gd name="T31" fmla="*/ 19 h 2648"/>
                    <a:gd name="T32" fmla="*/ 1102 w 1824"/>
                    <a:gd name="T33" fmla="*/ 110 h 2648"/>
                    <a:gd name="T34" fmla="*/ 1096 w 1824"/>
                    <a:gd name="T35" fmla="*/ 111 h 2648"/>
                    <a:gd name="T36" fmla="*/ 1062 w 1824"/>
                    <a:gd name="T37" fmla="*/ 116 h 2648"/>
                    <a:gd name="T38" fmla="*/ 1021 w 1824"/>
                    <a:gd name="T39" fmla="*/ 123 h 2648"/>
                    <a:gd name="T40" fmla="*/ 963 w 1824"/>
                    <a:gd name="T41" fmla="*/ 137 h 2648"/>
                    <a:gd name="T42" fmla="*/ 895 w 1824"/>
                    <a:gd name="T43" fmla="*/ 157 h 2648"/>
                    <a:gd name="T44" fmla="*/ 814 w 1824"/>
                    <a:gd name="T45" fmla="*/ 181 h 2648"/>
                    <a:gd name="T46" fmla="*/ 726 w 1824"/>
                    <a:gd name="T47" fmla="*/ 213 h 2648"/>
                    <a:gd name="T48" fmla="*/ 634 w 1824"/>
                    <a:gd name="T49" fmla="*/ 253 h 2648"/>
                    <a:gd name="T50" fmla="*/ 542 w 1824"/>
                    <a:gd name="T51" fmla="*/ 302 h 2648"/>
                    <a:gd name="T52" fmla="*/ 446 w 1824"/>
                    <a:gd name="T53" fmla="*/ 360 h 2648"/>
                    <a:gd name="T54" fmla="*/ 352 w 1824"/>
                    <a:gd name="T55" fmla="*/ 430 h 2648"/>
                    <a:gd name="T56" fmla="*/ 260 w 1824"/>
                    <a:gd name="T57" fmla="*/ 509 h 2648"/>
                    <a:gd name="T58" fmla="*/ 173 w 1824"/>
                    <a:gd name="T59" fmla="*/ 601 h 2648"/>
                    <a:gd name="T60" fmla="*/ 98 w 1824"/>
                    <a:gd name="T61" fmla="*/ 705 h 2648"/>
                    <a:gd name="T62" fmla="*/ 30 w 1824"/>
                    <a:gd name="T63" fmla="*/ 823 h 26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824" h="2648">
                      <a:moveTo>
                        <a:pt x="0" y="2648"/>
                      </a:moveTo>
                      <a:lnTo>
                        <a:pt x="12" y="2464"/>
                      </a:lnTo>
                      <a:lnTo>
                        <a:pt x="32" y="2288"/>
                      </a:lnTo>
                      <a:lnTo>
                        <a:pt x="56" y="2120"/>
                      </a:lnTo>
                      <a:lnTo>
                        <a:pt x="88" y="1960"/>
                      </a:lnTo>
                      <a:lnTo>
                        <a:pt x="124" y="1808"/>
                      </a:lnTo>
                      <a:lnTo>
                        <a:pt x="166" y="1662"/>
                      </a:lnTo>
                      <a:lnTo>
                        <a:pt x="212" y="1524"/>
                      </a:lnTo>
                      <a:lnTo>
                        <a:pt x="262" y="1394"/>
                      </a:lnTo>
                      <a:lnTo>
                        <a:pt x="316" y="1270"/>
                      </a:lnTo>
                      <a:lnTo>
                        <a:pt x="372" y="1154"/>
                      </a:lnTo>
                      <a:lnTo>
                        <a:pt x="430" y="1044"/>
                      </a:lnTo>
                      <a:lnTo>
                        <a:pt x="490" y="942"/>
                      </a:lnTo>
                      <a:lnTo>
                        <a:pt x="550" y="846"/>
                      </a:lnTo>
                      <a:lnTo>
                        <a:pt x="612" y="758"/>
                      </a:lnTo>
                      <a:lnTo>
                        <a:pt x="672" y="674"/>
                      </a:lnTo>
                      <a:lnTo>
                        <a:pt x="734" y="598"/>
                      </a:lnTo>
                      <a:lnTo>
                        <a:pt x="792" y="528"/>
                      </a:lnTo>
                      <a:lnTo>
                        <a:pt x="850" y="464"/>
                      </a:lnTo>
                      <a:lnTo>
                        <a:pt x="906" y="408"/>
                      </a:lnTo>
                      <a:lnTo>
                        <a:pt x="960" y="356"/>
                      </a:lnTo>
                      <a:lnTo>
                        <a:pt x="1010" y="310"/>
                      </a:lnTo>
                      <a:lnTo>
                        <a:pt x="1056" y="270"/>
                      </a:lnTo>
                      <a:lnTo>
                        <a:pt x="1096" y="236"/>
                      </a:lnTo>
                      <a:lnTo>
                        <a:pt x="1134" y="208"/>
                      </a:lnTo>
                      <a:lnTo>
                        <a:pt x="1164" y="184"/>
                      </a:lnTo>
                      <a:lnTo>
                        <a:pt x="1190" y="166"/>
                      </a:lnTo>
                      <a:lnTo>
                        <a:pt x="1208" y="154"/>
                      </a:lnTo>
                      <a:lnTo>
                        <a:pt x="1220" y="146"/>
                      </a:lnTo>
                      <a:lnTo>
                        <a:pt x="1224" y="144"/>
                      </a:lnTo>
                      <a:lnTo>
                        <a:pt x="848" y="0"/>
                      </a:lnTo>
                      <a:lnTo>
                        <a:pt x="1728" y="56"/>
                      </a:lnTo>
                      <a:lnTo>
                        <a:pt x="1824" y="480"/>
                      </a:lnTo>
                      <a:lnTo>
                        <a:pt x="1568" y="328"/>
                      </a:lnTo>
                      <a:lnTo>
                        <a:pt x="1564" y="328"/>
                      </a:lnTo>
                      <a:lnTo>
                        <a:pt x="1554" y="332"/>
                      </a:lnTo>
                      <a:lnTo>
                        <a:pt x="1538" y="338"/>
                      </a:lnTo>
                      <a:lnTo>
                        <a:pt x="1514" y="346"/>
                      </a:lnTo>
                      <a:lnTo>
                        <a:pt x="1486" y="356"/>
                      </a:lnTo>
                      <a:lnTo>
                        <a:pt x="1452" y="370"/>
                      </a:lnTo>
                      <a:lnTo>
                        <a:pt x="1412" y="388"/>
                      </a:lnTo>
                      <a:lnTo>
                        <a:pt x="1370" y="410"/>
                      </a:lnTo>
                      <a:lnTo>
                        <a:pt x="1322" y="436"/>
                      </a:lnTo>
                      <a:lnTo>
                        <a:pt x="1270" y="466"/>
                      </a:lnTo>
                      <a:lnTo>
                        <a:pt x="1216" y="500"/>
                      </a:lnTo>
                      <a:lnTo>
                        <a:pt x="1158" y="540"/>
                      </a:lnTo>
                      <a:lnTo>
                        <a:pt x="1098" y="584"/>
                      </a:lnTo>
                      <a:lnTo>
                        <a:pt x="1034" y="636"/>
                      </a:lnTo>
                      <a:lnTo>
                        <a:pt x="970" y="692"/>
                      </a:lnTo>
                      <a:lnTo>
                        <a:pt x="904" y="756"/>
                      </a:lnTo>
                      <a:lnTo>
                        <a:pt x="836" y="824"/>
                      </a:lnTo>
                      <a:lnTo>
                        <a:pt x="770" y="900"/>
                      </a:lnTo>
                      <a:lnTo>
                        <a:pt x="700" y="984"/>
                      </a:lnTo>
                      <a:lnTo>
                        <a:pt x="632" y="1076"/>
                      </a:lnTo>
                      <a:lnTo>
                        <a:pt x="566" y="1174"/>
                      </a:lnTo>
                      <a:lnTo>
                        <a:pt x="498" y="1280"/>
                      </a:lnTo>
                      <a:lnTo>
                        <a:pt x="434" y="1394"/>
                      </a:lnTo>
                      <a:lnTo>
                        <a:pt x="370" y="1518"/>
                      </a:lnTo>
                      <a:lnTo>
                        <a:pt x="308" y="1650"/>
                      </a:lnTo>
                      <a:lnTo>
                        <a:pt x="248" y="1792"/>
                      </a:lnTo>
                      <a:lnTo>
                        <a:pt x="192" y="1944"/>
                      </a:lnTo>
                      <a:lnTo>
                        <a:pt x="138" y="2104"/>
                      </a:lnTo>
                      <a:lnTo>
                        <a:pt x="88" y="2274"/>
                      </a:lnTo>
                      <a:lnTo>
                        <a:pt x="42" y="2456"/>
                      </a:lnTo>
                      <a:lnTo>
                        <a:pt x="0" y="264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11364"/>
                    </a:gs>
                    <a:gs pos="100000">
                      <a:srgbClr val="61092E"/>
                    </a:gs>
                  </a:gsLst>
                  <a:lin ang="5400000" scaled="1"/>
                </a:gra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73753" name="Rectangle 25"/>
                <p:cNvSpPr>
                  <a:spLocks noChangeArrowheads="1"/>
                </p:cNvSpPr>
                <p:nvPr/>
              </p:nvSpPr>
              <p:spPr bwMode="gray">
                <a:xfrm>
                  <a:off x="3082" y="1787"/>
                  <a:ext cx="1744" cy="192"/>
                </a:xfrm>
                <a:prstGeom prst="rect">
                  <a:avLst/>
                </a:prstGeom>
                <a:solidFill>
                  <a:srgbClr val="0066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FFFFFF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3754" name="Rectangle 26"/>
                <p:cNvSpPr>
                  <a:spLocks noChangeArrowheads="1"/>
                </p:cNvSpPr>
                <p:nvPr/>
              </p:nvSpPr>
              <p:spPr bwMode="gray">
                <a:xfrm>
                  <a:off x="2556" y="2310"/>
                  <a:ext cx="1900" cy="188"/>
                </a:xfrm>
                <a:prstGeom prst="rect">
                  <a:avLst/>
                </a:prstGeom>
                <a:solidFill>
                  <a:srgbClr val="0066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FFFFFF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8454" name="Freeform 27"/>
                <p:cNvSpPr>
                  <a:spLocks/>
                </p:cNvSpPr>
                <p:nvPr/>
              </p:nvSpPr>
              <p:spPr bwMode="gray">
                <a:xfrm>
                  <a:off x="2038" y="2494"/>
                  <a:ext cx="2438" cy="343"/>
                </a:xfrm>
                <a:custGeom>
                  <a:avLst/>
                  <a:gdLst>
                    <a:gd name="T0" fmla="*/ 5523 w 2048"/>
                    <a:gd name="T1" fmla="*/ 1019 h 286"/>
                    <a:gd name="T2" fmla="*/ 0 w 2048"/>
                    <a:gd name="T3" fmla="*/ 1019 h 286"/>
                    <a:gd name="T4" fmla="*/ 1413 w 2048"/>
                    <a:gd name="T5" fmla="*/ 0 h 286"/>
                    <a:gd name="T6" fmla="*/ 6494 w 2048"/>
                    <a:gd name="T7" fmla="*/ 0 h 286"/>
                    <a:gd name="T8" fmla="*/ 5523 w 2048"/>
                    <a:gd name="T9" fmla="*/ 1019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48" h="286">
                      <a:moveTo>
                        <a:pt x="1742" y="286"/>
                      </a:moveTo>
                      <a:lnTo>
                        <a:pt x="0" y="286"/>
                      </a:lnTo>
                      <a:lnTo>
                        <a:pt x="446" y="0"/>
                      </a:lnTo>
                      <a:lnTo>
                        <a:pt x="2048" y="0"/>
                      </a:lnTo>
                      <a:lnTo>
                        <a:pt x="1742" y="286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500" b="1" i="1" dirty="0" smtClean="0"/>
                    <a:t>        </a:t>
                  </a:r>
                  <a:r>
                    <a:rPr lang="en-US" sz="1500" b="1" i="1" dirty="0" smtClean="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Thêm </a:t>
                  </a:r>
                  <a:r>
                    <a:rPr lang="en-US" sz="1500" b="1" i="1" dirty="0">
                      <a:solidFill>
                        <a:srgbClr val="FFFFFF"/>
                      </a:solidFill>
                      <a:latin typeface="Verdana" panose="020B0604030504040204" pitchFamily="34" charset="0"/>
                    </a:rPr>
                    <a:t>sản phẩm vào giỏ hàng</a:t>
                  </a:r>
                </a:p>
                <a:p>
                  <a:pPr algn="ctr"/>
                  <a:endParaRPr lang="vi-VN" sz="1500" b="1" i="1" dirty="0"/>
                </a:p>
              </p:txBody>
            </p:sp>
            <p:sp>
              <p:nvSpPr>
                <p:cNvPr id="73756" name="Rectangle 28"/>
                <p:cNvSpPr>
                  <a:spLocks noChangeArrowheads="1"/>
                </p:cNvSpPr>
                <p:nvPr/>
              </p:nvSpPr>
              <p:spPr bwMode="gray">
                <a:xfrm>
                  <a:off x="2038" y="2836"/>
                  <a:ext cx="2056" cy="19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FFFFFF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73757" name="Rectangle 29"/>
                <p:cNvSpPr>
                  <a:spLocks noChangeArrowheads="1"/>
                </p:cNvSpPr>
                <p:nvPr/>
              </p:nvSpPr>
              <p:spPr bwMode="gray">
                <a:xfrm>
                  <a:off x="1514" y="3363"/>
                  <a:ext cx="2216" cy="187"/>
                </a:xfrm>
                <a:prstGeom prst="rect">
                  <a:avLst/>
                </a:prstGeom>
                <a:solidFill>
                  <a:srgbClr val="00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FFFFFF"/>
                    </a:solidFill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46" name="Freeform 22"/>
              <p:cNvSpPr>
                <a:spLocks/>
              </p:cNvSpPr>
              <p:nvPr/>
            </p:nvSpPr>
            <p:spPr bwMode="gray">
              <a:xfrm rot="283579">
                <a:off x="4881563" y="5368925"/>
                <a:ext cx="555625" cy="727075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33CCCC"/>
              </a:solidFill>
              <a:ln>
                <a:solidFill>
                  <a:schemeClr val="tx1"/>
                </a:solidFill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7" name="Freeform 23"/>
              <p:cNvSpPr>
                <a:spLocks/>
              </p:cNvSpPr>
              <p:nvPr/>
            </p:nvSpPr>
            <p:spPr bwMode="gray">
              <a:xfrm>
                <a:off x="609600" y="5383213"/>
                <a:ext cx="4862513" cy="473075"/>
              </a:xfrm>
              <a:custGeom>
                <a:avLst/>
                <a:gdLst>
                  <a:gd name="T0" fmla="*/ 3071 w 2180"/>
                  <a:gd name="T1" fmla="*/ 487 h 284"/>
                  <a:gd name="T2" fmla="*/ 0 w 2180"/>
                  <a:gd name="T3" fmla="*/ 487 h 284"/>
                  <a:gd name="T4" fmla="*/ 731 w 2180"/>
                  <a:gd name="T5" fmla="*/ 0 h 284"/>
                  <a:gd name="T6" fmla="*/ 3576 w 2180"/>
                  <a:gd name="T7" fmla="*/ 0 h 284"/>
                  <a:gd name="T8" fmla="*/ 3071 w 2180"/>
                  <a:gd name="T9" fmla="*/ 487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33CCCC"/>
              </a:solidFill>
              <a:ln>
                <a:solidFill>
                  <a:schemeClr val="tx1"/>
                </a:solidFill>
              </a:ln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n-US" b="1" i="1" dirty="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Đăng </a:t>
                </a:r>
                <a:r>
                  <a:rPr lang="en-US" b="1" i="1" dirty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nhập</a:t>
                </a:r>
              </a:p>
              <a:p>
                <a:pPr>
                  <a:defRPr/>
                </a:pPr>
                <a:endParaRPr lang="vi-VN" b="1" i="1" dirty="0"/>
              </a:p>
            </p:txBody>
          </p:sp>
          <p:sp>
            <p:nvSpPr>
              <p:cNvPr id="48" name="Rectangle 29"/>
              <p:cNvSpPr>
                <a:spLocks noChangeArrowheads="1"/>
              </p:cNvSpPr>
              <p:nvPr/>
            </p:nvSpPr>
            <p:spPr bwMode="gray">
              <a:xfrm>
                <a:off x="622300" y="5842000"/>
                <a:ext cx="4214813" cy="233363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600" b="1" dirty="0">
                  <a:solidFill>
                    <a:srgbClr val="FFFF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gray">
              <a:xfrm>
                <a:off x="8135938" y="1752600"/>
                <a:ext cx="550862" cy="735013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0033CC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8442" name="Freeform 20"/>
              <p:cNvSpPr>
                <a:spLocks/>
              </p:cNvSpPr>
              <p:nvPr/>
            </p:nvSpPr>
            <p:spPr bwMode="gray">
              <a:xfrm>
                <a:off x="5276452" y="1756389"/>
                <a:ext cx="3410347" cy="471584"/>
              </a:xfrm>
              <a:custGeom>
                <a:avLst/>
                <a:gdLst>
                  <a:gd name="T0" fmla="*/ 2147483646 w 1920"/>
                  <a:gd name="T1" fmla="*/ 2147483646 h 284"/>
                  <a:gd name="T2" fmla="*/ 0 w 1920"/>
                  <a:gd name="T3" fmla="*/ 2147483646 h 284"/>
                  <a:gd name="T4" fmla="*/ 2147483646 w 1920"/>
                  <a:gd name="T5" fmla="*/ 0 h 284"/>
                  <a:gd name="T6" fmla="*/ 2147483646 w 1920"/>
                  <a:gd name="T7" fmla="*/ 0 h 284"/>
                  <a:gd name="T8" fmla="*/ 2147483646 w 1920"/>
                  <a:gd name="T9" fmla="*/ 2147483646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0033CC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b="1" i="1" dirty="0" smtClean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Duyệt </a:t>
                </a:r>
                <a:r>
                  <a:rPr lang="en-US" b="1" i="1" dirty="0">
                    <a:solidFill>
                      <a:srgbClr val="FFFFFF"/>
                    </a:solidFill>
                    <a:latin typeface="Verdana" panose="020B0604030504040204" pitchFamily="34" charset="0"/>
                  </a:rPr>
                  <a:t>đơn hàng</a:t>
                </a:r>
              </a:p>
              <a:p>
                <a:pPr algn="ctr"/>
                <a:endParaRPr lang="vi-VN" i="1" dirty="0"/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gray">
              <a:xfrm>
                <a:off x="5264150" y="2214563"/>
                <a:ext cx="2868613" cy="273050"/>
              </a:xfrm>
              <a:prstGeom prst="rect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600" b="1" dirty="0">
                  <a:solidFill>
                    <a:srgbClr val="FFFFFF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5" name="Freeform 19"/>
            <p:cNvSpPr>
              <a:spLocks/>
            </p:cNvSpPr>
            <p:nvPr/>
          </p:nvSpPr>
          <p:spPr bwMode="gray">
            <a:xfrm>
              <a:off x="8686800" y="1031643"/>
              <a:ext cx="513232" cy="735013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0033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gray">
            <a:xfrm>
              <a:off x="6042819" y="1022014"/>
              <a:ext cx="3177382" cy="471584"/>
            </a:xfrm>
            <a:custGeom>
              <a:avLst/>
              <a:gdLst>
                <a:gd name="T0" fmla="*/ 2147483646 w 1920"/>
                <a:gd name="T1" fmla="*/ 2147483646 h 284"/>
                <a:gd name="T2" fmla="*/ 0 w 1920"/>
                <a:gd name="T3" fmla="*/ 2147483646 h 284"/>
                <a:gd name="T4" fmla="*/ 2147483646 w 1920"/>
                <a:gd name="T5" fmla="*/ 0 h 284"/>
                <a:gd name="T6" fmla="*/ 2147483646 w 1920"/>
                <a:gd name="T7" fmla="*/ 0 h 284"/>
                <a:gd name="T8" fmla="*/ 2147483646 w 1920"/>
                <a:gd name="T9" fmla="*/ 21474836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0033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 i="1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Giao </a:t>
              </a:r>
              <a:r>
                <a:rPr lang="en-US" b="1" i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hàng</a:t>
              </a:r>
            </a:p>
            <a:p>
              <a:pPr algn="ctr"/>
              <a:endParaRPr lang="vi-VN" b="1" i="1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gray">
            <a:xfrm>
              <a:off x="6030516" y="1493606"/>
              <a:ext cx="2672655" cy="27305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gray">
            <a:xfrm>
              <a:off x="9220200" y="270340"/>
              <a:ext cx="463719" cy="735013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0000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gray">
            <a:xfrm>
              <a:off x="6806549" y="274129"/>
              <a:ext cx="2870852" cy="471584"/>
            </a:xfrm>
            <a:custGeom>
              <a:avLst/>
              <a:gdLst>
                <a:gd name="T0" fmla="*/ 2147483646 w 1920"/>
                <a:gd name="T1" fmla="*/ 2147483646 h 284"/>
                <a:gd name="T2" fmla="*/ 0 w 1920"/>
                <a:gd name="T3" fmla="*/ 2147483646 h 284"/>
                <a:gd name="T4" fmla="*/ 2147483646 w 1920"/>
                <a:gd name="T5" fmla="*/ 0 h 284"/>
                <a:gd name="T6" fmla="*/ 2147483646 w 1920"/>
                <a:gd name="T7" fmla="*/ 0 h 284"/>
                <a:gd name="T8" fmla="*/ 2147483646 w 1920"/>
                <a:gd name="T9" fmla="*/ 21474836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000099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 i="1" dirty="0" smtClean="0">
                  <a:solidFill>
                    <a:srgbClr val="FFFFFF"/>
                  </a:solidFill>
                  <a:latin typeface="Verdana" panose="020B0604030504040204" pitchFamily="34" charset="0"/>
                </a:rPr>
                <a:t>Đánh </a:t>
              </a:r>
              <a:r>
                <a:rPr lang="en-US" b="1" i="1" dirty="0">
                  <a:solidFill>
                    <a:srgbClr val="FFFFFF"/>
                  </a:solidFill>
                  <a:latin typeface="Verdana" panose="020B0604030504040204" pitchFamily="34" charset="0"/>
                </a:rPr>
                <a:t>giá</a:t>
              </a:r>
            </a:p>
            <a:p>
              <a:pPr algn="ctr"/>
              <a:endParaRPr lang="vi-VN" i="1" dirty="0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gray">
            <a:xfrm>
              <a:off x="6794246" y="732303"/>
              <a:ext cx="2414817" cy="273050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282575"/>
            <a:ext cx="9144000" cy="944563"/>
          </a:xfrm>
        </p:spPr>
        <p:txBody>
          <a:bodyPr/>
          <a:lstStyle/>
          <a:p>
            <a:pPr algn="ctr"/>
            <a:r>
              <a:rPr lang="en-US" sz="5000" smtClean="0">
                <a:solidFill>
                  <a:srgbClr val="FF0000"/>
                </a:solidFill>
              </a:rPr>
              <a:t>Kết Luận 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0" y="1938338"/>
            <a:ext cx="9144000" cy="46910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4800" dirty="0" smtClean="0"/>
              <a:t>Kết </a:t>
            </a:r>
            <a:r>
              <a:rPr lang="en-US" sz="4800" dirty="0"/>
              <a:t>q</a:t>
            </a:r>
            <a:r>
              <a:rPr lang="en-US" sz="4800" dirty="0" smtClean="0"/>
              <a:t>uả đạt được: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en-US" sz="4000" dirty="0" smtClean="0"/>
              <a:t>Chức năng tìm kiếm, xem chi tiết, đánh giá sản phẩm.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en-US" sz="4000" dirty="0" smtClean="0"/>
              <a:t>Chức năng đăng ký tài khoản có xác nhận qua email.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en-US" sz="4000" dirty="0" smtClean="0"/>
              <a:t>Cập nhật thông tin cá nhân, mật khẩu.</a:t>
            </a:r>
          </a:p>
          <a:p>
            <a:pPr>
              <a:buFont typeface="Arial" pitchFamily="34" charset="0"/>
              <a:buChar char="‾"/>
              <a:defRPr/>
            </a:pPr>
            <a:endParaRPr lang="en-US" sz="3600" dirty="0" smtClean="0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5B0E0-11DB-4539-BE19-3DAAB3E3A6A0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282575"/>
            <a:ext cx="9144000" cy="944563"/>
          </a:xfrm>
        </p:spPr>
        <p:txBody>
          <a:bodyPr/>
          <a:lstStyle/>
          <a:p>
            <a:pPr algn="ctr"/>
            <a:r>
              <a:rPr lang="en-US" sz="5000" smtClean="0">
                <a:solidFill>
                  <a:srgbClr val="FF0000"/>
                </a:solidFill>
              </a:rPr>
              <a:t>Kết Luận 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>
          <a:xfrm>
            <a:off x="0" y="1862138"/>
            <a:ext cx="9144000" cy="4691062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US" sz="4000" dirty="0" smtClean="0"/>
              <a:t>Lấy lại mật khẩu qua email.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4000" dirty="0" smtClean="0"/>
              <a:t>Thêm sản phẩm và cập nhật số lượng giỏ hàng.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4000" dirty="0" smtClean="0"/>
              <a:t>Đặt mua và hủy đơn hàng.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4000" dirty="0" smtClean="0"/>
              <a:t>Thanh toán trực tuyến qua ví Momo.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9EE02B-01D4-4DBA-B265-23B615237198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2138"/>
            <a:ext cx="9144000" cy="4691062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4000" dirty="0" smtClean="0"/>
              <a:t>Đánh giá sản phẩm.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4000" dirty="0" smtClean="0"/>
              <a:t>Duyệt đơn hàng và xác nhận đã giao hàng.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4000" dirty="0" smtClean="0"/>
              <a:t>Cập nhật dữ liệu trong CSDL.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4000" dirty="0" smtClean="0"/>
              <a:t>Thống kê đơn hàng, khách hàng, sản phẩm.</a:t>
            </a:r>
          </a:p>
          <a:p>
            <a:pPr marL="457200" lvl="1" indent="0" algn="just">
              <a:buFontTx/>
              <a:buNone/>
              <a:defRPr/>
            </a:pPr>
            <a:endParaRPr lang="en-US" sz="4000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2E177-BE1B-4CDE-80AA-D259F46F8848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2532" name="Title 1"/>
          <p:cNvSpPr>
            <a:spLocks noGrp="1"/>
          </p:cNvSpPr>
          <p:nvPr>
            <p:ph type="title"/>
          </p:nvPr>
        </p:nvSpPr>
        <p:spPr>
          <a:xfrm>
            <a:off x="0" y="282575"/>
            <a:ext cx="9144000" cy="944563"/>
          </a:xfrm>
        </p:spPr>
        <p:txBody>
          <a:bodyPr/>
          <a:lstStyle/>
          <a:p>
            <a:pPr algn="ctr"/>
            <a:r>
              <a:rPr lang="en-US" sz="5000" smtClean="0">
                <a:solidFill>
                  <a:srgbClr val="FF0000"/>
                </a:solidFill>
              </a:rPr>
              <a:t>Kết Luận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82575"/>
            <a:ext cx="9144000" cy="944563"/>
          </a:xfrm>
        </p:spPr>
        <p:txBody>
          <a:bodyPr/>
          <a:lstStyle/>
          <a:p>
            <a:pPr algn="ctr"/>
            <a:r>
              <a:rPr lang="en-US" sz="5000" smtClean="0">
                <a:solidFill>
                  <a:srgbClr val="FF0000"/>
                </a:solidFill>
              </a:rPr>
              <a:t>Kết Luận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233863"/>
          </a:xfrm>
        </p:spPr>
        <p:txBody>
          <a:bodyPr/>
          <a:lstStyle/>
          <a:p>
            <a:r>
              <a:rPr lang="en-US" sz="4800" dirty="0" smtClean="0"/>
              <a:t>Hạn chế:</a:t>
            </a:r>
          </a:p>
          <a:p>
            <a:pPr marL="1552575" lvl="1" indent="-742950">
              <a:buFont typeface="Wingdings" panose="05000000000000000000" pitchFamily="2" charset="2"/>
              <a:buChar char="ü"/>
            </a:pPr>
            <a:r>
              <a:rPr lang="en-US" sz="4400" dirty="0" smtClean="0"/>
              <a:t>Nhân viên chưa thể cập nhật toàn bộ dữ liệu trên website.</a:t>
            </a:r>
          </a:p>
          <a:p>
            <a:pPr marL="1552575" lvl="1" indent="-742950">
              <a:buFont typeface="Wingdings" panose="05000000000000000000" pitchFamily="2" charset="2"/>
              <a:buChar char="ü"/>
            </a:pPr>
            <a:r>
              <a:rPr lang="en-US" sz="4400" dirty="0" smtClean="0"/>
              <a:t>Giao diện website còn đơn giản.</a:t>
            </a:r>
          </a:p>
          <a:p>
            <a:endParaRPr lang="en-US" sz="4400" dirty="0" smtClean="0"/>
          </a:p>
          <a:p>
            <a:endParaRPr lang="en-US" dirty="0" smtClean="0"/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BF8D81-73A2-4DCB-93A2-D82AA0383A18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391400" cy="944563"/>
          </a:xfrm>
        </p:spPr>
        <p:txBody>
          <a:bodyPr/>
          <a:lstStyle/>
          <a:p>
            <a:pPr algn="ctr"/>
            <a:r>
              <a:rPr lang="en-US" sz="5000" smtClean="0">
                <a:solidFill>
                  <a:srgbClr val="FF0000"/>
                </a:solidFill>
              </a:rPr>
              <a:t>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90738"/>
            <a:ext cx="9144000" cy="438626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/>
              <a:t>Phát triển thêm chức năng cho website.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/>
              <a:t>Cải thiện giao diện trên app và website.</a:t>
            </a:r>
          </a:p>
          <a:p>
            <a:endParaRPr lang="en-US" sz="4400" dirty="0" smtClean="0"/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D2587B-5110-4ACB-BABA-CA1F94AD719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8" y="304800"/>
            <a:ext cx="5402262" cy="944563"/>
          </a:xfrm>
        </p:spPr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6015038" y="3733800"/>
            <a:ext cx="2082800" cy="25082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628" name="AutoShape 5"/>
          <p:cNvSpPr>
            <a:spLocks noChangeArrowheads="1"/>
          </p:cNvSpPr>
          <p:nvPr/>
        </p:nvSpPr>
        <p:spPr bwMode="auto">
          <a:xfrm>
            <a:off x="866775" y="3733800"/>
            <a:ext cx="2082800" cy="25082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663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26632" name="Group 10"/>
          <p:cNvGrpSpPr>
            <a:grpSpLocks/>
          </p:cNvGrpSpPr>
          <p:nvPr/>
        </p:nvGrpSpPr>
        <p:grpSpPr bwMode="auto">
          <a:xfrm>
            <a:off x="3048000" y="1435100"/>
            <a:ext cx="2998788" cy="1795463"/>
            <a:chOff x="1997" y="1314"/>
            <a:chExt cx="1889" cy="1009"/>
          </a:xfrm>
        </p:grpSpPr>
        <p:grpSp>
          <p:nvGrpSpPr>
            <p:cNvPr id="26637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26633" name="Text Box 18"/>
          <p:cNvSpPr txBox="1">
            <a:spLocks noChangeArrowheads="1"/>
          </p:cNvSpPr>
          <p:nvPr/>
        </p:nvSpPr>
        <p:spPr bwMode="auto">
          <a:xfrm>
            <a:off x="3313113" y="1676400"/>
            <a:ext cx="2430462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3400" b="1">
                <a:solidFill>
                  <a:srgbClr val="FF0000"/>
                </a:solidFill>
              </a:rPr>
              <a:t>Demo</a:t>
            </a:r>
            <a:endParaRPr lang="en-US" sz="3400">
              <a:solidFill>
                <a:srgbClr val="FF0000"/>
              </a:solidFill>
            </a:endParaRPr>
          </a:p>
        </p:txBody>
      </p:sp>
      <p:sp>
        <p:nvSpPr>
          <p:cNvPr id="26634" name="Text Box 6"/>
          <p:cNvSpPr txBox="1">
            <a:spLocks noChangeArrowheads="1"/>
          </p:cNvSpPr>
          <p:nvPr/>
        </p:nvSpPr>
        <p:spPr bwMode="auto">
          <a:xfrm>
            <a:off x="6019800" y="4343400"/>
            <a:ext cx="20780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tx1"/>
                </a:solidFill>
              </a:rPr>
              <a:t>Website quản trị</a:t>
            </a:r>
          </a:p>
        </p:txBody>
      </p:sp>
      <p:sp>
        <p:nvSpPr>
          <p:cNvPr id="26635" name="Text Box 6"/>
          <p:cNvSpPr txBox="1">
            <a:spLocks noChangeArrowheads="1"/>
          </p:cNvSpPr>
          <p:nvPr/>
        </p:nvSpPr>
        <p:spPr bwMode="auto">
          <a:xfrm>
            <a:off x="892175" y="4113213"/>
            <a:ext cx="2079625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1"/>
                </a:solidFill>
              </a:rPr>
              <a:t>Ứng dụng Android</a:t>
            </a:r>
          </a:p>
        </p:txBody>
      </p:sp>
      <p:sp>
        <p:nvSpPr>
          <p:cNvPr id="26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7933F-5E80-47A9-8855-C3AE61AEA68E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F9051-9A46-4E1B-BE86-42F36908F673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85800" y="1828800"/>
            <a:ext cx="8077200" cy="327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rgbClr val="FF0000"/>
                </a:solidFill>
              </a:rPr>
              <a:t>CÁM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174" name="AutoShape 48"/>
          <p:cNvSpPr>
            <a:spLocks noChangeArrowheads="1"/>
          </p:cNvSpPr>
          <p:nvPr/>
        </p:nvSpPr>
        <p:spPr bwMode="gray">
          <a:xfrm>
            <a:off x="1822450" y="5099050"/>
            <a:ext cx="620553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7175" name="AutoShape 49"/>
          <p:cNvSpPr>
            <a:spLocks noChangeArrowheads="1"/>
          </p:cNvSpPr>
          <p:nvPr/>
        </p:nvSpPr>
        <p:spPr bwMode="gray">
          <a:xfrm>
            <a:off x="2317750" y="4271963"/>
            <a:ext cx="571023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sp>
        <p:nvSpPr>
          <p:cNvPr id="7176" name="AutoShape 50"/>
          <p:cNvSpPr>
            <a:spLocks noChangeArrowheads="1"/>
          </p:cNvSpPr>
          <p:nvPr/>
        </p:nvSpPr>
        <p:spPr bwMode="gray">
          <a:xfrm>
            <a:off x="2438400" y="3459163"/>
            <a:ext cx="55895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7177" name="AutoShape 51"/>
          <p:cNvSpPr>
            <a:spLocks noChangeArrowheads="1"/>
          </p:cNvSpPr>
          <p:nvPr/>
        </p:nvSpPr>
        <p:spPr bwMode="gray">
          <a:xfrm>
            <a:off x="2286000" y="2590800"/>
            <a:ext cx="57419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Hướng giải quyết</a:t>
            </a:r>
          </a:p>
        </p:txBody>
      </p:sp>
      <p:sp>
        <p:nvSpPr>
          <p:cNvPr id="7178" name="AutoShape 52"/>
          <p:cNvSpPr>
            <a:spLocks noChangeArrowheads="1"/>
          </p:cNvSpPr>
          <p:nvPr/>
        </p:nvSpPr>
        <p:spPr bwMode="gray">
          <a:xfrm>
            <a:off x="1765300" y="1820863"/>
            <a:ext cx="62626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 và giới thiệu đề tài</a:t>
            </a:r>
          </a:p>
        </p:txBody>
      </p:sp>
      <p:grpSp>
        <p:nvGrpSpPr>
          <p:cNvPr id="7179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720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721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21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21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718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720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720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20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20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7181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7197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7198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200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202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7182" name="Group 74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7191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7192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94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96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7183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7185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7186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88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90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sp>
        <p:nvSpPr>
          <p:cNvPr id="71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57188"/>
            <a:ext cx="7315200" cy="563562"/>
          </a:xfrm>
        </p:spPr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Đặt Vấn Đề Và Giới Thiệu Đề Tài</a:t>
            </a:r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444625"/>
            <a:ext cx="315118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4295775"/>
            <a:ext cx="315118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924300" y="2349500"/>
            <a:ext cx="1223963" cy="28733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>
              <a:ln>
                <a:solidFill>
                  <a:srgbClr val="FF0000"/>
                </a:solidFill>
              </a:ln>
              <a:solidFill>
                <a:srgbClr val="00FF00"/>
              </a:solidFill>
            </a:endParaRPr>
          </a:p>
        </p:txBody>
      </p:sp>
      <p:pic>
        <p:nvPicPr>
          <p:cNvPr id="922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95775"/>
            <a:ext cx="31432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>
            <a:off x="6875463" y="3644900"/>
            <a:ext cx="360362" cy="509588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>
              <a:ln>
                <a:solidFill>
                  <a:srgbClr val="FF0000"/>
                </a:solidFill>
              </a:ln>
              <a:solidFill>
                <a:srgbClr val="00FF00"/>
              </a:solidFill>
            </a:endParaRPr>
          </a:p>
        </p:txBody>
      </p:sp>
      <p:pic>
        <p:nvPicPr>
          <p:cNvPr id="9224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444625"/>
            <a:ext cx="31718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 rot="10800000">
            <a:off x="3924300" y="5021263"/>
            <a:ext cx="1223963" cy="31273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vi-VN" dirty="0"/>
          </a:p>
        </p:txBody>
      </p:sp>
      <p:sp>
        <p:nvSpPr>
          <p:cNvPr id="9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A3CCE7-D258-4AFC-A283-1BEB20E4392E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47675"/>
            <a:ext cx="7239000" cy="563563"/>
          </a:xfrm>
        </p:spPr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Đặt Vấn Đề Và Giới Thiệu Đề Tài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7824788" cy="4852987"/>
          </a:xfrm>
        </p:spPr>
        <p:txBody>
          <a:bodyPr/>
          <a:lstStyle/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vi-VN" sz="2900" smtClean="0"/>
          </a:p>
        </p:txBody>
      </p:sp>
      <p:sp>
        <p:nvSpPr>
          <p:cNvPr id="5" name="Right Arrow 4"/>
          <p:cNvSpPr/>
          <p:nvPr/>
        </p:nvSpPr>
        <p:spPr>
          <a:xfrm rot="19292961">
            <a:off x="3563938" y="3141663"/>
            <a:ext cx="1871662" cy="28733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>
              <a:ln>
                <a:solidFill>
                  <a:srgbClr val="FF0000"/>
                </a:solidFill>
              </a:ln>
              <a:solidFill>
                <a:srgbClr val="00FF00"/>
              </a:solidFill>
            </a:endParaRPr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4200525"/>
            <a:ext cx="287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>
            <a:off x="6875463" y="3644900"/>
            <a:ext cx="360362" cy="509588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>
              <a:ln>
                <a:solidFill>
                  <a:srgbClr val="FF0000"/>
                </a:solidFill>
              </a:ln>
              <a:solidFill>
                <a:srgbClr val="00FF00"/>
              </a:solidFill>
            </a:endParaRPr>
          </a:p>
        </p:txBody>
      </p:sp>
      <p:pic>
        <p:nvPicPr>
          <p:cNvPr id="1024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468438"/>
            <a:ext cx="2792412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28733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19BD1D-6C2A-4399-8068-3DE301C2D0C9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Hướng Giải Quyết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</a:endParaRPr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270" name="AutoShape 48"/>
          <p:cNvSpPr>
            <a:spLocks noChangeArrowheads="1"/>
          </p:cNvSpPr>
          <p:nvPr/>
        </p:nvSpPr>
        <p:spPr bwMode="gray">
          <a:xfrm>
            <a:off x="1822450" y="2006600"/>
            <a:ext cx="63309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</p:txBody>
      </p:sp>
      <p:sp>
        <p:nvSpPr>
          <p:cNvPr id="11271" name="AutoShape 49"/>
          <p:cNvSpPr>
            <a:spLocks noChangeArrowheads="1"/>
          </p:cNvSpPr>
          <p:nvPr/>
        </p:nvSpPr>
        <p:spPr bwMode="gray">
          <a:xfrm>
            <a:off x="1936750" y="5130800"/>
            <a:ext cx="62166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</a:t>
            </a:r>
          </a:p>
        </p:txBody>
      </p:sp>
      <p:sp>
        <p:nvSpPr>
          <p:cNvPr id="11272" name="AutoShape 50"/>
          <p:cNvSpPr>
            <a:spLocks noChangeArrowheads="1"/>
          </p:cNvSpPr>
          <p:nvPr/>
        </p:nvSpPr>
        <p:spPr bwMode="gray">
          <a:xfrm>
            <a:off x="2411413" y="4038600"/>
            <a:ext cx="574198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sp>
        <p:nvSpPr>
          <p:cNvPr id="11273" name="AutoShape 51"/>
          <p:cNvSpPr>
            <a:spLocks noChangeArrowheads="1"/>
          </p:cNvSpPr>
          <p:nvPr/>
        </p:nvSpPr>
        <p:spPr bwMode="gray">
          <a:xfrm>
            <a:off x="2411413" y="2971800"/>
            <a:ext cx="574198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ER</a:t>
            </a:r>
          </a:p>
        </p:txBody>
      </p:sp>
      <p:grpSp>
        <p:nvGrpSpPr>
          <p:cNvPr id="11274" name="Group 60"/>
          <p:cNvGrpSpPr>
            <a:grpSpLocks/>
          </p:cNvGrpSpPr>
          <p:nvPr/>
        </p:nvGrpSpPr>
        <p:grpSpPr bwMode="auto">
          <a:xfrm>
            <a:off x="2106613" y="3078163"/>
            <a:ext cx="381000" cy="381000"/>
            <a:chOff x="2078" y="1680"/>
            <a:chExt cx="1615" cy="1615"/>
          </a:xfrm>
        </p:grpSpPr>
        <p:sp>
          <p:nvSpPr>
            <p:cNvPr id="11297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1298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5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300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5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302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1275" name="Group 67"/>
          <p:cNvGrpSpPr>
            <a:grpSpLocks/>
          </p:cNvGrpSpPr>
          <p:nvPr/>
        </p:nvGrpSpPr>
        <p:grpSpPr bwMode="auto">
          <a:xfrm>
            <a:off x="2106613" y="4114800"/>
            <a:ext cx="381000" cy="381000"/>
            <a:chOff x="2078" y="1680"/>
            <a:chExt cx="1615" cy="1615"/>
          </a:xfrm>
        </p:grpSpPr>
        <p:sp>
          <p:nvSpPr>
            <p:cNvPr id="11291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1292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294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296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1276" name="Group 74"/>
          <p:cNvGrpSpPr>
            <a:grpSpLocks/>
          </p:cNvGrpSpPr>
          <p:nvPr/>
        </p:nvGrpSpPr>
        <p:grpSpPr bwMode="auto">
          <a:xfrm>
            <a:off x="1600200" y="5232400"/>
            <a:ext cx="381000" cy="381000"/>
            <a:chOff x="2078" y="1680"/>
            <a:chExt cx="1615" cy="1615"/>
          </a:xfrm>
        </p:grpSpPr>
        <p:sp>
          <p:nvSpPr>
            <p:cNvPr id="11285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1286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288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290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1277" name="Group 81"/>
          <p:cNvGrpSpPr>
            <a:grpSpLocks/>
          </p:cNvGrpSpPr>
          <p:nvPr/>
        </p:nvGrpSpPr>
        <p:grpSpPr bwMode="auto">
          <a:xfrm>
            <a:off x="1524000" y="2055813"/>
            <a:ext cx="355600" cy="381000"/>
            <a:chOff x="2078" y="1680"/>
            <a:chExt cx="1615" cy="1615"/>
          </a:xfrm>
        </p:grpSpPr>
        <p:sp>
          <p:nvSpPr>
            <p:cNvPr id="11279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1280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282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284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sp>
        <p:nvSpPr>
          <p:cNvPr id="112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17CDB0-C5C4-4CE4-8E07-A0E376D9CB0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78650" cy="563563"/>
          </a:xfrm>
        </p:spPr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Cơ Sở Lý Thuyết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7824788" cy="48529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80000"/>
              </a:lnSpc>
            </a:pPr>
            <a:endParaRPr lang="en-US" sz="2900" smtClean="0"/>
          </a:p>
        </p:txBody>
      </p:sp>
      <p:pic>
        <p:nvPicPr>
          <p:cNvPr id="122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828800"/>
            <a:ext cx="79914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537D1-0F9C-495A-82A3-A264E8FD8DD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304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Sơ Đồ ER</a:t>
            </a:r>
          </a:p>
        </p:txBody>
      </p:sp>
      <p:sp>
        <p:nvSpPr>
          <p:cNvPr id="133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79416-7F52-4608-A66E-75BF80CEC493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Kết Quả Thực Hiện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6054725" y="3733800"/>
            <a:ext cx="1820863" cy="25082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1143000" y="3733800"/>
            <a:ext cx="1806575" cy="25082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342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4344" name="Group 10"/>
          <p:cNvGrpSpPr>
            <a:grpSpLocks/>
          </p:cNvGrpSpPr>
          <p:nvPr/>
        </p:nvGrpSpPr>
        <p:grpSpPr bwMode="auto">
          <a:xfrm>
            <a:off x="3048000" y="1435100"/>
            <a:ext cx="2998788" cy="1795463"/>
            <a:chOff x="1997" y="1314"/>
            <a:chExt cx="1889" cy="1009"/>
          </a:xfrm>
        </p:grpSpPr>
        <p:grpSp>
          <p:nvGrpSpPr>
            <p:cNvPr id="14352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4345" name="Text Box 18"/>
          <p:cNvSpPr txBox="1">
            <a:spLocks noChangeArrowheads="1"/>
          </p:cNvSpPr>
          <p:nvPr/>
        </p:nvSpPr>
        <p:spPr bwMode="auto">
          <a:xfrm>
            <a:off x="3313113" y="1452563"/>
            <a:ext cx="2430462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3400" b="1">
                <a:solidFill>
                  <a:srgbClr val="FF0000"/>
                </a:solidFill>
              </a:rPr>
              <a:t>HỆ THỐNG</a:t>
            </a:r>
            <a:endParaRPr lang="en-US" sz="3400">
              <a:solidFill>
                <a:srgbClr val="FF0000"/>
              </a:solidFill>
            </a:endParaRPr>
          </a:p>
        </p:txBody>
      </p:sp>
      <p:sp>
        <p:nvSpPr>
          <p:cNvPr id="14346" name="Down Arrow 1"/>
          <p:cNvSpPr>
            <a:spLocks noChangeArrowheads="1"/>
          </p:cNvSpPr>
          <p:nvPr/>
        </p:nvSpPr>
        <p:spPr bwMode="auto">
          <a:xfrm>
            <a:off x="4398963" y="3325813"/>
            <a:ext cx="263525" cy="966787"/>
          </a:xfrm>
          <a:prstGeom prst="downArrow">
            <a:avLst>
              <a:gd name="adj1" fmla="val 50000"/>
              <a:gd name="adj2" fmla="val 50139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</a:endParaRPr>
          </a:p>
        </p:txBody>
      </p:sp>
      <p:sp>
        <p:nvSpPr>
          <p:cNvPr id="14347" name="AutoShape 5"/>
          <p:cNvSpPr>
            <a:spLocks noChangeArrowheads="1"/>
          </p:cNvSpPr>
          <p:nvPr/>
        </p:nvSpPr>
        <p:spPr bwMode="auto">
          <a:xfrm>
            <a:off x="3505200" y="4498975"/>
            <a:ext cx="1985963" cy="21304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vi-VN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4348" name="Text Box 6"/>
          <p:cNvSpPr txBox="1">
            <a:spLocks noChangeArrowheads="1"/>
          </p:cNvSpPr>
          <p:nvPr/>
        </p:nvSpPr>
        <p:spPr bwMode="auto">
          <a:xfrm>
            <a:off x="6157913" y="3933825"/>
            <a:ext cx="16160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tx1"/>
                </a:solidFill>
              </a:rPr>
              <a:t>Chức năng khách hàng</a:t>
            </a:r>
          </a:p>
        </p:txBody>
      </p:sp>
      <p:sp>
        <p:nvSpPr>
          <p:cNvPr id="14349" name="Text Box 6"/>
          <p:cNvSpPr txBox="1">
            <a:spLocks noChangeArrowheads="1"/>
          </p:cNvSpPr>
          <p:nvPr/>
        </p:nvSpPr>
        <p:spPr bwMode="auto">
          <a:xfrm>
            <a:off x="3536950" y="4646613"/>
            <a:ext cx="1954213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tx1"/>
                </a:solidFill>
              </a:rPr>
              <a:t>Chức năng Shipper</a:t>
            </a:r>
          </a:p>
        </p:txBody>
      </p:sp>
      <p:sp>
        <p:nvSpPr>
          <p:cNvPr id="14350" name="Text Box 6"/>
          <p:cNvSpPr txBox="1">
            <a:spLocks noChangeArrowheads="1"/>
          </p:cNvSpPr>
          <p:nvPr/>
        </p:nvSpPr>
        <p:spPr bwMode="auto">
          <a:xfrm>
            <a:off x="1238250" y="3935413"/>
            <a:ext cx="16160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1"/>
                </a:solidFill>
              </a:rPr>
              <a:t>Chức năng nhân viên</a:t>
            </a:r>
          </a:p>
        </p:txBody>
      </p:sp>
      <p:sp>
        <p:nvSpPr>
          <p:cNvPr id="143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8429B-050F-4BE6-A265-09A457F28C4E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</a:rPr>
              <a:t>Kết Quả Thực Hiện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505200" y="1752600"/>
            <a:ext cx="2362200" cy="2438400"/>
            <a:chOff x="4071" y="1584"/>
            <a:chExt cx="1092" cy="1097"/>
          </a:xfrm>
        </p:grpSpPr>
        <p:sp>
          <p:nvSpPr>
            <p:cNvPr id="15418" name="Oval 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D8755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19" name="Oval 5"/>
            <p:cNvSpPr>
              <a:spLocks noChangeArrowheads="1"/>
            </p:cNvSpPr>
            <p:nvPr/>
          </p:nvSpPr>
          <p:spPr bwMode="gray">
            <a:xfrm>
              <a:off x="4073" y="1593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20" name="Oval 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753F31"/>
                </a:gs>
                <a:gs pos="50000">
                  <a:srgbClr val="D8755A"/>
                </a:gs>
                <a:gs pos="100000">
                  <a:srgbClr val="753F3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21" name="Oval 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894A39"/>
                </a:gs>
                <a:gs pos="100000">
                  <a:srgbClr val="D8755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22" name="Oval 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grpSp>
          <p:nvGrpSpPr>
            <p:cNvPr id="15423" name="Group 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5424" name="Oval 1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25" name="Oval 1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26" name="Oval 1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27" name="Oval 1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64" name="Group 14"/>
          <p:cNvGrpSpPr>
            <a:grpSpLocks/>
          </p:cNvGrpSpPr>
          <p:nvPr/>
        </p:nvGrpSpPr>
        <p:grpSpPr bwMode="auto">
          <a:xfrm>
            <a:off x="2895600" y="2743200"/>
            <a:ext cx="3581400" cy="1828800"/>
            <a:chOff x="1680" y="1824"/>
            <a:chExt cx="2256" cy="1152"/>
          </a:xfrm>
        </p:grpSpPr>
        <p:sp>
          <p:nvSpPr>
            <p:cNvPr id="15414" name="AutoShape 15"/>
            <p:cNvSpPr>
              <a:spLocks noChangeArrowheads="1"/>
            </p:cNvSpPr>
            <p:nvPr/>
          </p:nvSpPr>
          <p:spPr bwMode="gray">
            <a:xfrm rot="10800000">
              <a:off x="3552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15" name="AutoShape 16"/>
            <p:cNvSpPr>
              <a:spLocks noChangeArrowheads="1"/>
            </p:cNvSpPr>
            <p:nvPr/>
          </p:nvSpPr>
          <p:spPr bwMode="gray">
            <a:xfrm rot="-3685140">
              <a:off x="2112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16" name="AutoShape 17"/>
            <p:cNvSpPr>
              <a:spLocks noChangeArrowheads="1"/>
            </p:cNvSpPr>
            <p:nvPr/>
          </p:nvSpPr>
          <p:spPr bwMode="gray">
            <a:xfrm>
              <a:off x="1680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17" name="AutoShape 18"/>
            <p:cNvSpPr>
              <a:spLocks noChangeArrowheads="1"/>
            </p:cNvSpPr>
            <p:nvPr/>
          </p:nvSpPr>
          <p:spPr bwMode="gray">
            <a:xfrm rot="-7784550">
              <a:off x="3120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sp>
        <p:nvSpPr>
          <p:cNvPr id="15365" name="Text Box 19"/>
          <p:cNvSpPr txBox="1">
            <a:spLocks noChangeArrowheads="1"/>
          </p:cNvSpPr>
          <p:nvPr/>
        </p:nvSpPr>
        <p:spPr bwMode="gray">
          <a:xfrm>
            <a:off x="3810000" y="2305050"/>
            <a:ext cx="1708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F0000"/>
                </a:solidFill>
              </a:rPr>
              <a:t>Chức năng nhân viên</a:t>
            </a:r>
          </a:p>
        </p:txBody>
      </p:sp>
      <p:grpSp>
        <p:nvGrpSpPr>
          <p:cNvPr id="15366" name="Group 20"/>
          <p:cNvGrpSpPr>
            <a:grpSpLocks/>
          </p:cNvGrpSpPr>
          <p:nvPr/>
        </p:nvGrpSpPr>
        <p:grpSpPr bwMode="auto">
          <a:xfrm>
            <a:off x="6637338" y="2286000"/>
            <a:ext cx="1897062" cy="1884363"/>
            <a:chOff x="2789" y="1625"/>
            <a:chExt cx="907" cy="907"/>
          </a:xfrm>
        </p:grpSpPr>
        <p:sp>
          <p:nvSpPr>
            <p:cNvPr id="15404" name="Oval 21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05" name="Oval 22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06" name="Oval 23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07" name="Oval 24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08" name="Oval 25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grpSp>
          <p:nvGrpSpPr>
            <p:cNvPr id="15409" name="Group 26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5410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11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12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13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67" name="Group 32"/>
          <p:cNvGrpSpPr>
            <a:grpSpLocks/>
          </p:cNvGrpSpPr>
          <p:nvPr/>
        </p:nvGrpSpPr>
        <p:grpSpPr bwMode="auto">
          <a:xfrm>
            <a:off x="5334000" y="4495800"/>
            <a:ext cx="1828800" cy="1849438"/>
            <a:chOff x="864" y="1680"/>
            <a:chExt cx="910" cy="960"/>
          </a:xfrm>
        </p:grpSpPr>
        <p:sp>
          <p:nvSpPr>
            <p:cNvPr id="15394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5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6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7" name="Oval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A24161"/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8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9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00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01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02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403" name="Text Box 42"/>
            <p:cNvSpPr txBox="1">
              <a:spLocks noChangeArrowheads="1"/>
            </p:cNvSpPr>
            <p:nvPr/>
          </p:nvSpPr>
          <p:spPr bwMode="gray">
            <a:xfrm>
              <a:off x="1035" y="1985"/>
              <a:ext cx="5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</a:rPr>
                <a:t>Thống Kê</a:t>
              </a:r>
            </a:p>
          </p:txBody>
        </p:sp>
      </p:grpSp>
      <p:grpSp>
        <p:nvGrpSpPr>
          <p:cNvPr id="15368" name="Group 43"/>
          <p:cNvGrpSpPr>
            <a:grpSpLocks/>
          </p:cNvGrpSpPr>
          <p:nvPr/>
        </p:nvGrpSpPr>
        <p:grpSpPr bwMode="auto">
          <a:xfrm>
            <a:off x="990600" y="2286000"/>
            <a:ext cx="1751013" cy="1725613"/>
            <a:chOff x="884" y="2523"/>
            <a:chExt cx="862" cy="862"/>
          </a:xfrm>
        </p:grpSpPr>
        <p:sp>
          <p:nvSpPr>
            <p:cNvPr id="15385" name="Oval 44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86" name="Oval 45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87" name="Oval 46"/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88" name="Oval 47"/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89" name="Oval 48"/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0" name="Oval 49"/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1" name="Oval 50"/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2" name="Oval 51"/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  <p:sp>
          <p:nvSpPr>
            <p:cNvPr id="15393" name="Oval 52"/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>
                <a:solidFill>
                  <a:schemeClr val="tx1"/>
                </a:solidFill>
              </a:endParaRPr>
            </a:p>
          </p:txBody>
        </p:sp>
      </p:grpSp>
      <p:sp>
        <p:nvSpPr>
          <p:cNvPr id="15369" name="Text Box 53"/>
          <p:cNvSpPr txBox="1">
            <a:spLocks noChangeArrowheads="1"/>
          </p:cNvSpPr>
          <p:nvPr/>
        </p:nvSpPr>
        <p:spPr bwMode="gray">
          <a:xfrm>
            <a:off x="1214438" y="2797175"/>
            <a:ext cx="13303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Đăng nhập</a:t>
            </a:r>
          </a:p>
        </p:txBody>
      </p:sp>
      <p:grpSp>
        <p:nvGrpSpPr>
          <p:cNvPr id="15370" name="Group 54"/>
          <p:cNvGrpSpPr>
            <a:grpSpLocks/>
          </p:cNvGrpSpPr>
          <p:nvPr/>
        </p:nvGrpSpPr>
        <p:grpSpPr bwMode="auto">
          <a:xfrm>
            <a:off x="2286000" y="4495800"/>
            <a:ext cx="1828800" cy="1812925"/>
            <a:chOff x="1685" y="3125"/>
            <a:chExt cx="907" cy="907"/>
          </a:xfrm>
        </p:grpSpPr>
        <p:grpSp>
          <p:nvGrpSpPr>
            <p:cNvPr id="15373" name="Group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15375" name="Oval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965E1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76" name="Oval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77" name="Oval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1F377A"/>
                  </a:gs>
                  <a:gs pos="50000">
                    <a:srgbClr val="3965E1"/>
                  </a:gs>
                  <a:gs pos="100000">
                    <a:srgbClr val="1F377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78" name="Oval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264396"/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79" name="Oval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03060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6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000066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00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vi-VN" sz="18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80" name="Group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15381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9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6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82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9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6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83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9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6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84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9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6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rgbClr val="000066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sz="1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374" name="Text Box 66"/>
            <p:cNvSpPr txBox="1">
              <a:spLocks noChangeArrowheads="1"/>
            </p:cNvSpPr>
            <p:nvPr/>
          </p:nvSpPr>
          <p:spPr bwMode="gray">
            <a:xfrm>
              <a:off x="1792" y="3396"/>
              <a:ext cx="67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</a:rPr>
                <a:t>Cập nhật dữ liệu</a:t>
              </a:r>
            </a:p>
          </p:txBody>
        </p:sp>
      </p:grpSp>
      <p:sp>
        <p:nvSpPr>
          <p:cNvPr id="15371" name="Rectangle 3"/>
          <p:cNvSpPr>
            <a:spLocks noChangeArrowheads="1"/>
          </p:cNvSpPr>
          <p:nvPr/>
        </p:nvSpPr>
        <p:spPr bwMode="auto">
          <a:xfrm>
            <a:off x="6991350" y="2743200"/>
            <a:ext cx="1173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</a:rPr>
              <a:t>Duyệt đơn hàng</a:t>
            </a:r>
          </a:p>
        </p:txBody>
      </p:sp>
      <p:sp>
        <p:nvSpPr>
          <p:cNvPr id="15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B0372-F478-4FF7-AAA7-245FFB75D46E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434</Words>
  <Application>Microsoft Office PowerPoint</Application>
  <PresentationFormat>On-screen Show (4:3)</PresentationFormat>
  <Paragraphs>109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Default Design</vt:lpstr>
      <vt:lpstr>KHOA CNtt &amp; tt BỘ MÔN TIN HỌC ỨNG DỤNG</vt:lpstr>
      <vt:lpstr>Nội Dung</vt:lpstr>
      <vt:lpstr>Đặt Vấn Đề Và Giới Thiệu Đề Tài</vt:lpstr>
      <vt:lpstr>Đặt Vấn Đề Và Giới Thiệu Đề Tài</vt:lpstr>
      <vt:lpstr>Hướng Giải Quyết</vt:lpstr>
      <vt:lpstr>Cơ Sở Lý Thuyết</vt:lpstr>
      <vt:lpstr>PowerPoint Presentation</vt:lpstr>
      <vt:lpstr>Kết Quả Thực Hiện</vt:lpstr>
      <vt:lpstr>Kết Quả Thực Hiện</vt:lpstr>
      <vt:lpstr>Kết Quả Thực Hiện</vt:lpstr>
      <vt:lpstr>Kết Quả Thực Hiện</vt:lpstr>
      <vt:lpstr>Quy Trình Mua Hàng</vt:lpstr>
      <vt:lpstr>Kết Luận </vt:lpstr>
      <vt:lpstr>Kết Luận </vt:lpstr>
      <vt:lpstr>Kết Luận </vt:lpstr>
      <vt:lpstr>Kết Luận </vt:lpstr>
      <vt:lpstr>Hướng Phát Triển</vt:lpstr>
      <vt:lpstr>Demo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Huynh Long Ho</cp:lastModifiedBy>
  <cp:revision>256</cp:revision>
  <dcterms:created xsi:type="dcterms:W3CDTF">2008-08-06T06:37:20Z</dcterms:created>
  <dcterms:modified xsi:type="dcterms:W3CDTF">2019-12-09T12:17:16Z</dcterms:modified>
</cp:coreProperties>
</file>