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6" r:id="rId5"/>
    <p:sldId id="268" r:id="rId6"/>
    <p:sldId id="288" r:id="rId7"/>
    <p:sldId id="269" r:id="rId8"/>
    <p:sldId id="270" r:id="rId9"/>
    <p:sldId id="273" r:id="rId10"/>
    <p:sldId id="272" r:id="rId11"/>
    <p:sldId id="271" r:id="rId12"/>
    <p:sldId id="259" r:id="rId13"/>
    <p:sldId id="275" r:id="rId14"/>
    <p:sldId id="291" r:id="rId15"/>
    <p:sldId id="292" r:id="rId16"/>
    <p:sldId id="290" r:id="rId17"/>
    <p:sldId id="276" r:id="rId18"/>
    <p:sldId id="260" r:id="rId19"/>
    <p:sldId id="293" r:id="rId20"/>
    <p:sldId id="277" r:id="rId21"/>
    <p:sldId id="278" r:id="rId22"/>
    <p:sldId id="279" r:id="rId23"/>
    <p:sldId id="294" r:id="rId24"/>
    <p:sldId id="287" r:id="rId25"/>
    <p:sldId id="281" r:id="rId26"/>
    <p:sldId id="282" r:id="rId27"/>
    <p:sldId id="283" r:id="rId28"/>
    <p:sldId id="267" r:id="rId29"/>
    <p:sldId id="295" r:id="rId30"/>
    <p:sldId id="284" r:id="rId31"/>
    <p:sldId id="296" r:id="rId32"/>
    <p:sldId id="285" r:id="rId33"/>
    <p:sldId id="265" r:id="rId34"/>
  </p:sldIdLst>
  <p:sldSz cx="18288000" cy="10287000"/>
  <p:notesSz cx="6858000" cy="9144000"/>
  <p:embeddedFontLst>
    <p:embeddedFont>
      <p:font typeface="Chau Philomene" panose="020B0604020202020204" charset="0"/>
      <p:regular r:id="rId35"/>
    </p:embeddedFont>
    <p:embeddedFont>
      <p:font typeface="Open Sans" panose="020B0606030504020204" pitchFamily="34" charset="0"/>
      <p:regular r:id="rId36"/>
      <p:bold r:id="rId37"/>
      <p:italic r:id="rId38"/>
      <p:boldItalic r:id="rId39"/>
    </p:embeddedFont>
    <p:embeddedFont>
      <p:font typeface="Times New Roman Bold" panose="02020803070505020304" pitchFamily="18" charset="0"/>
      <p:bold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17058000" y="8280502"/>
            <a:ext cx="3197716" cy="3348506"/>
            <a:chOff x="0" y="0"/>
            <a:chExt cx="812800" cy="698500"/>
          </a:xfrm>
        </p:grpSpPr>
        <p:sp>
          <p:nvSpPr>
            <p:cNvPr id="13" name="Freeform 13"/>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14" name="TextBox 14"/>
            <p:cNvSpPr txBox="1"/>
            <p:nvPr/>
          </p:nvSpPr>
          <p:spPr>
            <a:xfrm>
              <a:off x="114300" y="-28575"/>
              <a:ext cx="584200" cy="727075"/>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5" name="Group 15"/>
          <p:cNvGrpSpPr/>
          <p:nvPr/>
        </p:nvGrpSpPr>
        <p:grpSpPr>
          <a:xfrm>
            <a:off x="16817018" y="-1370695"/>
            <a:ext cx="3197716" cy="3348506"/>
            <a:chOff x="0" y="0"/>
            <a:chExt cx="812800" cy="698500"/>
          </a:xfrm>
        </p:grpSpPr>
        <p:sp>
          <p:nvSpPr>
            <p:cNvPr id="16" name="Freeform 16"/>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17" name="TextBox 17"/>
            <p:cNvSpPr txBox="1"/>
            <p:nvPr/>
          </p:nvSpPr>
          <p:spPr>
            <a:xfrm>
              <a:off x="114300" y="-28575"/>
              <a:ext cx="584200" cy="727075"/>
            </a:xfrm>
            <a:prstGeom prst="rect">
              <a:avLst/>
            </a:prstGeom>
          </p:spPr>
          <p:txBody>
            <a:bodyPr lIns="50800" tIns="50800" rIns="50800" bIns="50800" rtlCol="0" anchor="ctr"/>
            <a:lstStyle/>
            <a:p>
              <a:pPr algn="ctr">
                <a:lnSpc>
                  <a:spcPts val="2659"/>
                </a:lnSpc>
                <a:spcBef>
                  <a:spcPct val="0"/>
                </a:spcBef>
              </a:pPr>
              <a:endParaRPr dirty="0"/>
            </a:p>
          </p:txBody>
        </p:sp>
      </p:grpSp>
      <p:sp>
        <p:nvSpPr>
          <p:cNvPr id="21" name="TextBox 21"/>
          <p:cNvSpPr txBox="1"/>
          <p:nvPr/>
        </p:nvSpPr>
        <p:spPr>
          <a:xfrm>
            <a:off x="-17208" y="2136103"/>
            <a:ext cx="18288001" cy="5232202"/>
          </a:xfrm>
          <a:prstGeom prst="rect">
            <a:avLst/>
          </a:prstGeom>
          <a:ln>
            <a:solidFill>
              <a:schemeClr val="tx1"/>
            </a:solidFill>
          </a:ln>
        </p:spPr>
        <p:txBody>
          <a:bodyPr wrap="square" lIns="0" tIns="0" rIns="0" bIns="0" rtlCol="0" anchor="t">
            <a:spAutoFit/>
          </a:bodyPr>
          <a:lstStyle/>
          <a:p>
            <a:pPr algn="ctr"/>
            <a:r>
              <a:rPr lang="en-US" sz="8500" dirty="0">
                <a:ln w="0">
                  <a:solidFill>
                    <a:schemeClr val="accent1"/>
                  </a:solidFill>
                </a:ln>
                <a:solidFill>
                  <a:srgbClr val="0000FF"/>
                </a:solidFill>
                <a:effectLst>
                  <a:reflection blurRad="6350" stA="53000" endA="300" endPos="35500" dir="5400000" sy="-90000" algn="bl" rotWithShape="0"/>
                </a:effectLst>
                <a:latin typeface="Times New Roman Bold"/>
              </a:rPr>
              <a:t>KẾ HOẠCH KINH DOANH MẪU </a:t>
            </a:r>
          </a:p>
          <a:p>
            <a:pPr algn="ctr"/>
            <a:r>
              <a:rPr lang="en-US" sz="8500" dirty="0">
                <a:ln w="0">
                  <a:solidFill>
                    <a:schemeClr val="accent1"/>
                  </a:solidFill>
                </a:ln>
                <a:solidFill>
                  <a:srgbClr val="0000FF"/>
                </a:solidFill>
                <a:effectLst>
                  <a:reflection blurRad="6350" stA="53000" endA="300" endPos="35500" dir="5400000" sy="-90000" algn="bl" rotWithShape="0"/>
                </a:effectLst>
                <a:latin typeface="Times New Roman Bold"/>
              </a:rPr>
              <a:t>HỆ THỐNG MÁI CHE THÔNG MINH HOÀNG LONG</a:t>
            </a:r>
          </a:p>
          <a:p>
            <a:pPr algn="ctr"/>
            <a:endParaRPr lang="en-US" sz="8500" dirty="0">
              <a:ln w="0">
                <a:solidFill>
                  <a:schemeClr val="accent1"/>
                </a:solidFill>
              </a:ln>
              <a:solidFill>
                <a:srgbClr val="0000FF"/>
              </a:solidFill>
              <a:effectLst>
                <a:reflection blurRad="6350" stA="53000" endA="300" endPos="35500" dir="5400000" sy="-90000" algn="bl" rotWithShape="0"/>
              </a:effectLst>
              <a:latin typeface="Chau Philomene"/>
            </a:endParaRPr>
          </a:p>
        </p:txBody>
      </p:sp>
      <p:sp>
        <p:nvSpPr>
          <p:cNvPr id="23" name="Freeform 23"/>
          <p:cNvSpPr/>
          <p:nvPr/>
        </p:nvSpPr>
        <p:spPr>
          <a:xfrm rot="5315433">
            <a:off x="1325292" y="7732155"/>
            <a:ext cx="1309605" cy="3702064"/>
          </a:xfrm>
          <a:custGeom>
            <a:avLst/>
            <a:gdLst/>
            <a:ahLst/>
            <a:cxnLst/>
            <a:rect l="l" t="t" r="r" b="b"/>
            <a:pathLst>
              <a:path w="1309605" h="3702064">
                <a:moveTo>
                  <a:pt x="0" y="0"/>
                </a:moveTo>
                <a:lnTo>
                  <a:pt x="1309605" y="0"/>
                </a:lnTo>
                <a:lnTo>
                  <a:pt x="1309605" y="3702064"/>
                </a:lnTo>
                <a:lnTo>
                  <a:pt x="0" y="37020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dirty="0"/>
          </a:p>
        </p:txBody>
      </p:sp>
      <p:grpSp>
        <p:nvGrpSpPr>
          <p:cNvPr id="24" name="Group 24"/>
          <p:cNvGrpSpPr/>
          <p:nvPr/>
        </p:nvGrpSpPr>
        <p:grpSpPr>
          <a:xfrm>
            <a:off x="17146598" y="3362477"/>
            <a:ext cx="3197716" cy="3348506"/>
            <a:chOff x="0" y="0"/>
            <a:chExt cx="812800" cy="698500"/>
          </a:xfrm>
        </p:grpSpPr>
        <p:sp>
          <p:nvSpPr>
            <p:cNvPr id="25" name="Freeform 25"/>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1B70E1">
                    <a:alpha val="40000"/>
                  </a:srgbClr>
                </a:gs>
                <a:gs pos="100000">
                  <a:srgbClr val="9CF4F8">
                    <a:alpha val="40000"/>
                  </a:srgbClr>
                </a:gs>
              </a:gsLst>
              <a:lin ang="0"/>
            </a:gradFill>
          </p:spPr>
          <p:txBody>
            <a:bodyPr/>
            <a:lstStyle/>
            <a:p>
              <a:endParaRPr lang="en-GB" dirty="0"/>
            </a:p>
          </p:txBody>
        </p:sp>
        <p:sp>
          <p:nvSpPr>
            <p:cNvPr id="26" name="TextBox 26"/>
            <p:cNvSpPr txBox="1"/>
            <p:nvPr/>
          </p:nvSpPr>
          <p:spPr>
            <a:xfrm>
              <a:off x="114300" y="-28575"/>
              <a:ext cx="584200" cy="727075"/>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27" name="Group 27"/>
          <p:cNvGrpSpPr/>
          <p:nvPr/>
        </p:nvGrpSpPr>
        <p:grpSpPr>
          <a:xfrm>
            <a:off x="13863650" y="902817"/>
            <a:ext cx="3695108" cy="3869352"/>
            <a:chOff x="0" y="0"/>
            <a:chExt cx="812800" cy="698500"/>
          </a:xfrm>
        </p:grpSpPr>
        <p:sp>
          <p:nvSpPr>
            <p:cNvPr id="28" name="Freeform 28"/>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1B70E1">
                    <a:alpha val="40000"/>
                  </a:srgbClr>
                </a:gs>
                <a:gs pos="100000">
                  <a:srgbClr val="9CF4F8">
                    <a:alpha val="40000"/>
                  </a:srgbClr>
                </a:gs>
              </a:gsLst>
              <a:lin ang="0"/>
            </a:gradFill>
          </p:spPr>
          <p:txBody>
            <a:bodyPr/>
            <a:lstStyle/>
            <a:p>
              <a:endParaRPr lang="en-GB" dirty="0"/>
            </a:p>
          </p:txBody>
        </p:sp>
        <p:sp>
          <p:nvSpPr>
            <p:cNvPr id="29" name="TextBox 29"/>
            <p:cNvSpPr txBox="1"/>
            <p:nvPr/>
          </p:nvSpPr>
          <p:spPr>
            <a:xfrm>
              <a:off x="114300" y="-28575"/>
              <a:ext cx="584200" cy="727075"/>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30" name="Group 30"/>
          <p:cNvGrpSpPr/>
          <p:nvPr/>
        </p:nvGrpSpPr>
        <p:grpSpPr>
          <a:xfrm>
            <a:off x="13704359" y="5731554"/>
            <a:ext cx="3695108" cy="3869352"/>
            <a:chOff x="0" y="0"/>
            <a:chExt cx="812800" cy="698500"/>
          </a:xfrm>
        </p:grpSpPr>
        <p:sp>
          <p:nvSpPr>
            <p:cNvPr id="31" name="Freeform 31"/>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1B70E1">
                    <a:alpha val="40000"/>
                  </a:srgbClr>
                </a:gs>
                <a:gs pos="100000">
                  <a:srgbClr val="9CF4F8">
                    <a:alpha val="40000"/>
                  </a:srgbClr>
                </a:gs>
              </a:gsLst>
              <a:lin ang="0"/>
            </a:gradFill>
          </p:spPr>
          <p:txBody>
            <a:bodyPr/>
            <a:lstStyle/>
            <a:p>
              <a:endParaRPr lang="en-GB" dirty="0"/>
            </a:p>
          </p:txBody>
        </p:sp>
        <p:sp>
          <p:nvSpPr>
            <p:cNvPr id="32" name="TextBox 32"/>
            <p:cNvSpPr txBox="1"/>
            <p:nvPr/>
          </p:nvSpPr>
          <p:spPr>
            <a:xfrm>
              <a:off x="114300" y="-28575"/>
              <a:ext cx="584200" cy="727075"/>
            </a:xfrm>
            <a:prstGeom prst="rect">
              <a:avLst/>
            </a:prstGeom>
          </p:spPr>
          <p:txBody>
            <a:bodyPr lIns="50800" tIns="50800" rIns="50800" bIns="50800" rtlCol="0" anchor="ctr"/>
            <a:lstStyle/>
            <a:p>
              <a:pPr algn="ctr">
                <a:lnSpc>
                  <a:spcPts val="2659"/>
                </a:lnSpc>
                <a:spcBef>
                  <a:spcPct val="0"/>
                </a:spcBef>
              </a:pPr>
              <a:endParaRPr dirty="0"/>
            </a:p>
          </p:txBody>
        </p:sp>
      </p:grpSp>
      <p:sp>
        <p:nvSpPr>
          <p:cNvPr id="35" name="TextBox 9">
            <a:extLst>
              <a:ext uri="{FF2B5EF4-FFF2-40B4-BE49-F238E27FC236}">
                <a16:creationId xmlns:a16="http://schemas.microsoft.com/office/drawing/2014/main" id="{A7D83F61-05A9-A53B-B8C1-DC48DC2324C6}"/>
              </a:ext>
            </a:extLst>
          </p:cNvPr>
          <p:cNvSpPr txBox="1"/>
          <p:nvPr/>
        </p:nvSpPr>
        <p:spPr>
          <a:xfrm>
            <a:off x="-2" y="66865"/>
            <a:ext cx="18288001" cy="1275606"/>
          </a:xfrm>
          <a:prstGeom prst="rect">
            <a:avLst/>
          </a:prstGeom>
        </p:spPr>
        <p:txBody>
          <a:bodyPr wrap="square" lIns="0" tIns="0" rIns="0" bIns="0" rtlCol="0" anchor="t">
            <a:spAutoFit/>
          </a:bodyPr>
          <a:lstStyle/>
          <a:p>
            <a:pPr algn="ctr">
              <a:lnSpc>
                <a:spcPts val="11200"/>
              </a:lnSpc>
            </a:pPr>
            <a:r>
              <a:rPr lang="en-US" sz="6600" spc="400" dirty="0">
                <a:solidFill>
                  <a:srgbClr val="FF0000"/>
                </a:solidFill>
                <a:latin typeface="Times New Roman Bold"/>
              </a:rPr>
              <a:t>ĐỔI MỚI SÁNG TẠO VÀ KHỞI NGHIỆP</a:t>
            </a:r>
          </a:p>
        </p:txBody>
      </p:sp>
      <p:cxnSp>
        <p:nvCxnSpPr>
          <p:cNvPr id="37" name="Straight Connector 36">
            <a:extLst>
              <a:ext uri="{FF2B5EF4-FFF2-40B4-BE49-F238E27FC236}">
                <a16:creationId xmlns:a16="http://schemas.microsoft.com/office/drawing/2014/main" id="{7CD5F0F3-B00D-4A5D-28F8-3007B4599808}"/>
              </a:ext>
            </a:extLst>
          </p:cNvPr>
          <p:cNvCxnSpPr/>
          <p:nvPr/>
        </p:nvCxnSpPr>
        <p:spPr>
          <a:xfrm>
            <a:off x="3352800" y="6972300"/>
            <a:ext cx="1158240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38" name="TextBox 13">
            <a:extLst>
              <a:ext uri="{FF2B5EF4-FFF2-40B4-BE49-F238E27FC236}">
                <a16:creationId xmlns:a16="http://schemas.microsoft.com/office/drawing/2014/main" id="{2678EF3E-C4A9-D432-6B16-75E82DFB6EB8}"/>
              </a:ext>
            </a:extLst>
          </p:cNvPr>
          <p:cNvSpPr txBox="1"/>
          <p:nvPr/>
        </p:nvSpPr>
        <p:spPr>
          <a:xfrm>
            <a:off x="12475094" y="8535819"/>
            <a:ext cx="3170295" cy="1013098"/>
          </a:xfrm>
          <a:prstGeom prst="rect">
            <a:avLst/>
          </a:prstGeom>
        </p:spPr>
        <p:txBody>
          <a:bodyPr lIns="0" tIns="0" rIns="0" bIns="0" rtlCol="0" anchor="t">
            <a:spAutoFit/>
          </a:bodyPr>
          <a:lstStyle/>
          <a:p>
            <a:pPr algn="ctr">
              <a:lnSpc>
                <a:spcPts val="7925"/>
              </a:lnSpc>
            </a:pPr>
            <a:r>
              <a:rPr lang="en-US" sz="7200" b="1" dirty="0" err="1">
                <a:solidFill>
                  <a:srgbClr val="0000FF"/>
                </a:solidFill>
                <a:latin typeface="Times New Roman" panose="02020603050405020304" pitchFamily="18" charset="0"/>
                <a:cs typeface="Times New Roman" panose="02020603050405020304" pitchFamily="18" charset="0"/>
              </a:rPr>
              <a:t>Nhóm</a:t>
            </a:r>
            <a:r>
              <a:rPr lang="en-US" sz="7200" b="1">
                <a:solidFill>
                  <a:srgbClr val="0000FF"/>
                </a:solidFill>
                <a:latin typeface="Times New Roman" panose="02020603050405020304" pitchFamily="18" charset="0"/>
                <a:cs typeface="Times New Roman" panose="02020603050405020304" pitchFamily="18" charset="0"/>
              </a:rPr>
              <a:t> 6</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395794" y="1251244"/>
            <a:ext cx="10624686" cy="1026975"/>
            <a:chOff x="0" y="0"/>
            <a:chExt cx="2830213" cy="1095125"/>
          </a:xfrm>
        </p:grpSpPr>
        <p:sp>
          <p:nvSpPr>
            <p:cNvPr id="7" name="Freeform 7"/>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8" name="TextBox 8"/>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9" name="TextBox 9"/>
          <p:cNvSpPr txBox="1"/>
          <p:nvPr/>
        </p:nvSpPr>
        <p:spPr>
          <a:xfrm>
            <a:off x="1190680" y="1138637"/>
            <a:ext cx="8699064"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2.1. Định vị doanh nghiệp</a:t>
            </a:r>
          </a:p>
        </p:txBody>
      </p:sp>
      <p:sp>
        <p:nvSpPr>
          <p:cNvPr id="32" name="TextBox 9">
            <a:extLst>
              <a:ext uri="{FF2B5EF4-FFF2-40B4-BE49-F238E27FC236}">
                <a16:creationId xmlns:a16="http://schemas.microsoft.com/office/drawing/2014/main" id="{4FD8721E-22F8-2F1C-F1F5-C6672810D497}"/>
              </a:ext>
            </a:extLst>
          </p:cNvPr>
          <p:cNvSpPr txBox="1"/>
          <p:nvPr/>
        </p:nvSpPr>
        <p:spPr>
          <a:xfrm>
            <a:off x="-1371600" y="4533900"/>
            <a:ext cx="9982200"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1.6. Giải pháp</a:t>
            </a:r>
          </a:p>
        </p:txBody>
      </p:sp>
      <p:sp>
        <p:nvSpPr>
          <p:cNvPr id="34" name="TextBox 33">
            <a:extLst>
              <a:ext uri="{FF2B5EF4-FFF2-40B4-BE49-F238E27FC236}">
                <a16:creationId xmlns:a16="http://schemas.microsoft.com/office/drawing/2014/main" id="{7A10F264-225D-114F-1A27-CC2000506AF3}"/>
              </a:ext>
            </a:extLst>
          </p:cNvPr>
          <p:cNvSpPr txBox="1"/>
          <p:nvPr/>
        </p:nvSpPr>
        <p:spPr>
          <a:xfrm>
            <a:off x="395794" y="2173347"/>
            <a:ext cx="17138286" cy="2169825"/>
          </a:xfrm>
          <a:prstGeom prst="rect">
            <a:avLst/>
          </a:prstGeom>
          <a:noFill/>
        </p:spPr>
        <p:txBody>
          <a:bodyPr wrap="square">
            <a:spAutoFit/>
          </a:bodyPr>
          <a:lstStyle/>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Công nghệ và sự tiên tiến</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Trải nghiệm người dùng</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Tính cạnh tranh và độc đáo</a:t>
            </a:r>
          </a:p>
        </p:txBody>
      </p:sp>
      <p:grpSp>
        <p:nvGrpSpPr>
          <p:cNvPr id="2" name="Group 3">
            <a:extLst>
              <a:ext uri="{FF2B5EF4-FFF2-40B4-BE49-F238E27FC236}">
                <a16:creationId xmlns:a16="http://schemas.microsoft.com/office/drawing/2014/main" id="{FA9DED31-8A19-694B-436C-41C015474283}"/>
              </a:ext>
            </a:extLst>
          </p:cNvPr>
          <p:cNvGrpSpPr/>
          <p:nvPr/>
        </p:nvGrpSpPr>
        <p:grpSpPr>
          <a:xfrm>
            <a:off x="-355776" y="-31372"/>
            <a:ext cx="14665738" cy="952154"/>
            <a:chOff x="0" y="0"/>
            <a:chExt cx="2830213" cy="635591"/>
          </a:xfrm>
        </p:grpSpPr>
        <p:sp>
          <p:nvSpPr>
            <p:cNvPr id="3" name="Freeform 4">
              <a:extLst>
                <a:ext uri="{FF2B5EF4-FFF2-40B4-BE49-F238E27FC236}">
                  <a16:creationId xmlns:a16="http://schemas.microsoft.com/office/drawing/2014/main" id="{4CAC3CA0-FE25-A9E8-0CB7-C573A0B58903}"/>
                </a:ext>
              </a:extLst>
            </p:cNvPr>
            <p:cNvSpPr/>
            <p:nvPr/>
          </p:nvSpPr>
          <p:spPr>
            <a:xfrm>
              <a:off x="0" y="0"/>
              <a:ext cx="2830213" cy="635591"/>
            </a:xfrm>
            <a:custGeom>
              <a:avLst/>
              <a:gdLst/>
              <a:ahLst/>
              <a:cxnLst/>
              <a:rect l="l" t="t" r="r" b="b"/>
              <a:pathLst>
                <a:path w="2830213" h="635591">
                  <a:moveTo>
                    <a:pt x="2830213" y="317795"/>
                  </a:moveTo>
                  <a:lnTo>
                    <a:pt x="2627013" y="635591"/>
                  </a:lnTo>
                  <a:lnTo>
                    <a:pt x="203200" y="635591"/>
                  </a:lnTo>
                  <a:lnTo>
                    <a:pt x="0" y="317795"/>
                  </a:lnTo>
                  <a:lnTo>
                    <a:pt x="203200" y="0"/>
                  </a:lnTo>
                  <a:lnTo>
                    <a:pt x="2627013" y="0"/>
                  </a:lnTo>
                  <a:lnTo>
                    <a:pt x="2830213" y="317795"/>
                  </a:lnTo>
                  <a:close/>
                </a:path>
              </a:pathLst>
            </a:custGeom>
            <a:gradFill rotWithShape="1">
              <a:gsLst>
                <a:gs pos="0">
                  <a:srgbClr val="1B70E1">
                    <a:alpha val="100000"/>
                  </a:srgbClr>
                </a:gs>
                <a:gs pos="100000">
                  <a:srgbClr val="9CF4F8">
                    <a:alpha val="100000"/>
                  </a:srgbClr>
                </a:gs>
              </a:gsLst>
              <a:lin ang="0"/>
            </a:gradFill>
          </p:spPr>
          <p:txBody>
            <a:bodyPr/>
            <a:lstStyle/>
            <a:p>
              <a:endParaRPr lang="en-GB"/>
            </a:p>
          </p:txBody>
        </p:sp>
        <p:sp>
          <p:nvSpPr>
            <p:cNvPr id="4" name="TextBox 5">
              <a:extLst>
                <a:ext uri="{FF2B5EF4-FFF2-40B4-BE49-F238E27FC236}">
                  <a16:creationId xmlns:a16="http://schemas.microsoft.com/office/drawing/2014/main" id="{6D884DDC-EF18-C617-54D2-7B09210F3AF1}"/>
                </a:ext>
              </a:extLst>
            </p:cNvPr>
            <p:cNvSpPr txBox="1"/>
            <p:nvPr/>
          </p:nvSpPr>
          <p:spPr>
            <a:xfrm>
              <a:off x="114300" y="-28575"/>
              <a:ext cx="2601613" cy="66416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7">
            <a:extLst>
              <a:ext uri="{FF2B5EF4-FFF2-40B4-BE49-F238E27FC236}">
                <a16:creationId xmlns:a16="http://schemas.microsoft.com/office/drawing/2014/main" id="{D5A6EDC8-7F01-B67F-7F4C-E3A6445DD3F1}"/>
              </a:ext>
            </a:extLst>
          </p:cNvPr>
          <p:cNvGrpSpPr/>
          <p:nvPr/>
        </p:nvGrpSpPr>
        <p:grpSpPr>
          <a:xfrm>
            <a:off x="-228600" y="154259"/>
            <a:ext cx="15017116" cy="1004147"/>
            <a:chOff x="0" y="0"/>
            <a:chExt cx="2830213" cy="635591"/>
          </a:xfrm>
        </p:grpSpPr>
        <p:sp>
          <p:nvSpPr>
            <p:cNvPr id="10" name="Freeform 8">
              <a:extLst>
                <a:ext uri="{FF2B5EF4-FFF2-40B4-BE49-F238E27FC236}">
                  <a16:creationId xmlns:a16="http://schemas.microsoft.com/office/drawing/2014/main" id="{12A04EBC-A00B-14C7-AFF3-284783373293}"/>
                </a:ext>
              </a:extLst>
            </p:cNvPr>
            <p:cNvSpPr/>
            <p:nvPr/>
          </p:nvSpPr>
          <p:spPr>
            <a:xfrm>
              <a:off x="0" y="0"/>
              <a:ext cx="2830213" cy="635591"/>
            </a:xfrm>
            <a:custGeom>
              <a:avLst/>
              <a:gdLst/>
              <a:ahLst/>
              <a:cxnLst/>
              <a:rect l="l" t="t" r="r" b="b"/>
              <a:pathLst>
                <a:path w="2830213" h="635591">
                  <a:moveTo>
                    <a:pt x="2830213" y="317795"/>
                  </a:moveTo>
                  <a:lnTo>
                    <a:pt x="2627013" y="635591"/>
                  </a:lnTo>
                  <a:lnTo>
                    <a:pt x="203200" y="635591"/>
                  </a:lnTo>
                  <a:lnTo>
                    <a:pt x="0" y="317795"/>
                  </a:lnTo>
                  <a:lnTo>
                    <a:pt x="203200" y="0"/>
                  </a:lnTo>
                  <a:lnTo>
                    <a:pt x="2627013" y="0"/>
                  </a:lnTo>
                  <a:lnTo>
                    <a:pt x="2830213" y="317795"/>
                  </a:lnTo>
                  <a:close/>
                </a:path>
              </a:pathLst>
            </a:custGeom>
            <a:solidFill>
              <a:srgbClr val="000000">
                <a:alpha val="0"/>
              </a:srgbClr>
            </a:solidFill>
            <a:ln w="38100" cap="sq">
              <a:solidFill>
                <a:srgbClr val="000000"/>
              </a:solidFill>
              <a:prstDash val="solid"/>
              <a:miter/>
            </a:ln>
          </p:spPr>
          <p:txBody>
            <a:bodyPr/>
            <a:lstStyle/>
            <a:p>
              <a:endParaRPr lang="en-GB"/>
            </a:p>
          </p:txBody>
        </p:sp>
        <p:sp>
          <p:nvSpPr>
            <p:cNvPr id="11" name="TextBox 9">
              <a:extLst>
                <a:ext uri="{FF2B5EF4-FFF2-40B4-BE49-F238E27FC236}">
                  <a16:creationId xmlns:a16="http://schemas.microsoft.com/office/drawing/2014/main" id="{E361ECB1-1669-6FC3-663A-77C0F8405209}"/>
                </a:ext>
              </a:extLst>
            </p:cNvPr>
            <p:cNvSpPr txBox="1"/>
            <p:nvPr/>
          </p:nvSpPr>
          <p:spPr>
            <a:xfrm>
              <a:off x="114300" y="-28575"/>
              <a:ext cx="2601613" cy="66416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4">
            <a:extLst>
              <a:ext uri="{FF2B5EF4-FFF2-40B4-BE49-F238E27FC236}">
                <a16:creationId xmlns:a16="http://schemas.microsoft.com/office/drawing/2014/main" id="{56611FF9-822A-9746-6EC6-153394F64355}"/>
              </a:ext>
            </a:extLst>
          </p:cNvPr>
          <p:cNvSpPr txBox="1"/>
          <p:nvPr/>
        </p:nvSpPr>
        <p:spPr>
          <a:xfrm>
            <a:off x="1631236" y="-385666"/>
            <a:ext cx="8849123" cy="1430713"/>
          </a:xfrm>
          <a:prstGeom prst="rect">
            <a:avLst/>
          </a:prstGeom>
        </p:spPr>
        <p:txBody>
          <a:bodyPr lIns="0" tIns="0" rIns="0" bIns="0" rtlCol="0" anchor="t">
            <a:spAutoFit/>
          </a:bodyPr>
          <a:lstStyle/>
          <a:p>
            <a:pPr>
              <a:lnSpc>
                <a:spcPts val="13021"/>
              </a:lnSpc>
            </a:pPr>
            <a:r>
              <a:rPr lang="en-US" sz="6000" b="1">
                <a:solidFill>
                  <a:srgbClr val="FFFFFF"/>
                </a:solidFill>
                <a:latin typeface="Times New Roman" panose="02020603050405020304" pitchFamily="18" charset="0"/>
                <a:cs typeface="Times New Roman" panose="02020603050405020304" pitchFamily="18" charset="0"/>
              </a:rPr>
              <a:t>2. Kế hoạch vận hành</a:t>
            </a:r>
          </a:p>
        </p:txBody>
      </p:sp>
      <p:sp>
        <p:nvSpPr>
          <p:cNvPr id="14" name="TextBox 13">
            <a:extLst>
              <a:ext uri="{FF2B5EF4-FFF2-40B4-BE49-F238E27FC236}">
                <a16:creationId xmlns:a16="http://schemas.microsoft.com/office/drawing/2014/main" id="{CE791B12-F2C4-1E3E-23A1-520B50E8DA00}"/>
              </a:ext>
            </a:extLst>
          </p:cNvPr>
          <p:cNvSpPr txBox="1"/>
          <p:nvPr/>
        </p:nvSpPr>
        <p:spPr>
          <a:xfrm>
            <a:off x="334899" y="5209036"/>
            <a:ext cx="17094461" cy="4939814"/>
          </a:xfrm>
          <a:prstGeom prst="rect">
            <a:avLst/>
          </a:prstGeom>
          <a:noFill/>
        </p:spPr>
        <p:txBody>
          <a:bodyPr wrap="square">
            <a:spAutoFit/>
          </a:bodyPr>
          <a:lstStyle/>
          <a:p>
            <a:pPr marL="685800" indent="-685800">
              <a:buFont typeface="Times New Roman" panose="02020603050405020304" pitchFamily="18" charset="0"/>
              <a:buChar char="-"/>
            </a:pPr>
            <a:r>
              <a:rPr lang="en-GB" sz="4500">
                <a:latin typeface="Times New Roman" panose="02020603050405020304" pitchFamily="18" charset="0"/>
                <a:cs typeface="Times New Roman" panose="02020603050405020304" pitchFamily="18" charset="0"/>
              </a:rPr>
              <a:t>Khung mái che: Công ty Nhà Thép Trí Việt.</a:t>
            </a:r>
          </a:p>
          <a:p>
            <a:pPr marL="685800" indent="-685800">
              <a:buFont typeface="Times New Roman" panose="02020603050405020304" pitchFamily="18" charset="0"/>
              <a:buChar char="-"/>
            </a:pPr>
            <a:r>
              <a:rPr lang="en-GB" sz="4500">
                <a:latin typeface="Times New Roman" panose="02020603050405020304" pitchFamily="18" charset="0"/>
                <a:cs typeface="Times New Roman" panose="02020603050405020304" pitchFamily="18" charset="0"/>
              </a:rPr>
              <a:t>Che phủ mái: Công ty TNHH vật liệu nhiệt Phát Lộc</a:t>
            </a:r>
          </a:p>
          <a:p>
            <a:pPr marL="685800" indent="-685800">
              <a:buFont typeface="Times New Roman" panose="02020603050405020304" pitchFamily="18" charset="0"/>
              <a:buChar char="-"/>
            </a:pPr>
            <a:r>
              <a:rPr lang="en-GB" sz="4500">
                <a:latin typeface="Times New Roman" panose="02020603050405020304" pitchFamily="18" charset="0"/>
                <a:cs typeface="Times New Roman" panose="02020603050405020304" pitchFamily="18" charset="0"/>
              </a:rPr>
              <a:t>Motor: Công Ty TNHH thiết bị điện tử Khải Minh</a:t>
            </a:r>
          </a:p>
          <a:p>
            <a:pPr marL="685800" indent="-685800">
              <a:buFont typeface="Times New Roman" panose="02020603050405020304" pitchFamily="18" charset="0"/>
              <a:buChar char="-"/>
            </a:pPr>
            <a:r>
              <a:rPr lang="en-GB" sz="4500">
                <a:latin typeface="Times New Roman" panose="02020603050405020304" pitchFamily="18" charset="0"/>
                <a:cs typeface="Times New Roman" panose="02020603050405020304" pitchFamily="18" charset="0"/>
              </a:rPr>
              <a:t>Cảm biến: Công Ty TNHH Công Nghệ Viễn Thông Vina</a:t>
            </a:r>
          </a:p>
          <a:p>
            <a:pPr marL="685800" indent="-685800">
              <a:buFont typeface="Times New Roman" panose="02020603050405020304" pitchFamily="18" charset="0"/>
              <a:buChar char="-"/>
            </a:pPr>
            <a:r>
              <a:rPr lang="en-GB" sz="4500">
                <a:latin typeface="Times New Roman" panose="02020603050405020304" pitchFamily="18" charset="0"/>
                <a:cs typeface="Times New Roman" panose="02020603050405020304" pitchFamily="18" charset="0"/>
              </a:rPr>
              <a:t>Module điều khiển: Công Ty TNHH Công Nghệ Viễn Thông Vina</a:t>
            </a:r>
          </a:p>
          <a:p>
            <a:pPr marL="685800" indent="-685800">
              <a:buFont typeface="Times New Roman" panose="02020603050405020304" pitchFamily="18" charset="0"/>
              <a:buChar char="-"/>
            </a:pPr>
            <a:r>
              <a:rPr lang="en-GB" sz="4500">
                <a:latin typeface="Times New Roman" panose="02020603050405020304" pitchFamily="18" charset="0"/>
                <a:cs typeface="Times New Roman" panose="02020603050405020304" pitchFamily="18" charset="0"/>
              </a:rPr>
              <a:t>Phần mềm và ứng dụng di động: Công ty TNHH ARIS Việt Nam</a:t>
            </a:r>
          </a:p>
          <a:p>
            <a:pPr marL="685800" indent="-685800">
              <a:buFont typeface="Times New Roman" panose="02020603050405020304" pitchFamily="18" charset="0"/>
              <a:buChar char="-"/>
            </a:pPr>
            <a:r>
              <a:rPr lang="en-GB" sz="4500">
                <a:latin typeface="Times New Roman" panose="02020603050405020304" pitchFamily="18" charset="0"/>
                <a:cs typeface="Times New Roman" panose="02020603050405020304" pitchFamily="18" charset="0"/>
              </a:rPr>
              <a:t>Vật liệu phụ trợ: Công ty Misumi Việt Nam</a:t>
            </a:r>
          </a:p>
        </p:txBody>
      </p:sp>
      <p:grpSp>
        <p:nvGrpSpPr>
          <p:cNvPr id="15" name="Group 6">
            <a:extLst>
              <a:ext uri="{FF2B5EF4-FFF2-40B4-BE49-F238E27FC236}">
                <a16:creationId xmlns:a16="http://schemas.microsoft.com/office/drawing/2014/main" id="{2296E763-021B-24B0-7CE7-008CBDDFE903}"/>
              </a:ext>
            </a:extLst>
          </p:cNvPr>
          <p:cNvGrpSpPr/>
          <p:nvPr/>
        </p:nvGrpSpPr>
        <p:grpSpPr>
          <a:xfrm>
            <a:off x="395794" y="4200200"/>
            <a:ext cx="10624686" cy="1026975"/>
            <a:chOff x="0" y="0"/>
            <a:chExt cx="2830213" cy="1095125"/>
          </a:xfrm>
        </p:grpSpPr>
        <p:sp>
          <p:nvSpPr>
            <p:cNvPr id="16" name="Freeform 7">
              <a:extLst>
                <a:ext uri="{FF2B5EF4-FFF2-40B4-BE49-F238E27FC236}">
                  <a16:creationId xmlns:a16="http://schemas.microsoft.com/office/drawing/2014/main" id="{C57B3405-78A0-A0D3-28D4-4AFB5A716DD7}"/>
                </a:ext>
              </a:extLst>
            </p:cNvPr>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17" name="TextBox 8">
              <a:extLst>
                <a:ext uri="{FF2B5EF4-FFF2-40B4-BE49-F238E27FC236}">
                  <a16:creationId xmlns:a16="http://schemas.microsoft.com/office/drawing/2014/main" id="{18C75546-71E6-56F9-3DBB-8C88F1244689}"/>
                </a:ext>
              </a:extLst>
            </p:cNvPr>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18" name="TextBox 9">
            <a:extLst>
              <a:ext uri="{FF2B5EF4-FFF2-40B4-BE49-F238E27FC236}">
                <a16:creationId xmlns:a16="http://schemas.microsoft.com/office/drawing/2014/main" id="{9B7B1A70-471C-0F3C-A63B-FB75C291DF04}"/>
              </a:ext>
            </a:extLst>
          </p:cNvPr>
          <p:cNvSpPr txBox="1"/>
          <p:nvPr/>
        </p:nvSpPr>
        <p:spPr>
          <a:xfrm>
            <a:off x="1190680" y="4087593"/>
            <a:ext cx="8699064"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2.2. Nguồn cung ứng</a:t>
            </a:r>
          </a:p>
        </p:txBody>
      </p:sp>
    </p:spTree>
    <p:extLst>
      <p:ext uri="{BB962C8B-B14F-4D97-AF65-F5344CB8AC3E}">
        <p14:creationId xmlns:p14="http://schemas.microsoft.com/office/powerpoint/2010/main" val="1463370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0" y="238538"/>
            <a:ext cx="6172200" cy="1161736"/>
            <a:chOff x="0" y="0"/>
            <a:chExt cx="2830213" cy="1095125"/>
          </a:xfrm>
        </p:grpSpPr>
        <p:sp>
          <p:nvSpPr>
            <p:cNvPr id="7" name="Freeform 7"/>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8" name="TextBox 8"/>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9" name="TextBox 9"/>
          <p:cNvSpPr txBox="1"/>
          <p:nvPr/>
        </p:nvSpPr>
        <p:spPr>
          <a:xfrm>
            <a:off x="-1066800" y="149033"/>
            <a:ext cx="8371921" cy="1076000"/>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2.3. Công nghệ</a:t>
            </a:r>
          </a:p>
        </p:txBody>
      </p:sp>
      <p:sp>
        <p:nvSpPr>
          <p:cNvPr id="32" name="TextBox 9">
            <a:extLst>
              <a:ext uri="{FF2B5EF4-FFF2-40B4-BE49-F238E27FC236}">
                <a16:creationId xmlns:a16="http://schemas.microsoft.com/office/drawing/2014/main" id="{4FD8721E-22F8-2F1C-F1F5-C6672810D497}"/>
              </a:ext>
            </a:extLst>
          </p:cNvPr>
          <p:cNvSpPr txBox="1"/>
          <p:nvPr/>
        </p:nvSpPr>
        <p:spPr>
          <a:xfrm>
            <a:off x="-1828800" y="4705344"/>
            <a:ext cx="9606803" cy="1076000"/>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1.6. Giải pháp</a:t>
            </a:r>
          </a:p>
        </p:txBody>
      </p:sp>
      <p:sp>
        <p:nvSpPr>
          <p:cNvPr id="34" name="TextBox 33">
            <a:extLst>
              <a:ext uri="{FF2B5EF4-FFF2-40B4-BE49-F238E27FC236}">
                <a16:creationId xmlns:a16="http://schemas.microsoft.com/office/drawing/2014/main" id="{7A10F264-225D-114F-1A27-CC2000506AF3}"/>
              </a:ext>
            </a:extLst>
          </p:cNvPr>
          <p:cNvSpPr txBox="1"/>
          <p:nvPr/>
        </p:nvSpPr>
        <p:spPr>
          <a:xfrm>
            <a:off x="435637" y="2095500"/>
            <a:ext cx="17484812" cy="5632311"/>
          </a:xfrm>
          <a:prstGeom prst="rect">
            <a:avLst/>
          </a:prstGeom>
          <a:noFill/>
        </p:spPr>
        <p:txBody>
          <a:bodyPr wrap="square">
            <a:spAutoFit/>
          </a:bodyPr>
          <a:lstStyle/>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Khung mái che: Thép và Nhôm</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Che phủ mái: Polycarbonate với độ bền, kháng tia UV và cách nhiệt.</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Motor: Đóng hoặc mở</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Vật liệu phụ trợ: Silicone, Sơn chống gỉ, Vật liệu lặt vặt khác</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Cảm biến: Cảm biến được tích hợp gồm nhiệt độ và mưa</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Module điều khiển: Hỗ trợ việc kết nối, quản lý và tùy chỉnh.</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Phần mềm và ứng dụng di động: Để tương tác từ xa thông qua kết nối thông qua internet.</a:t>
            </a:r>
          </a:p>
        </p:txBody>
      </p:sp>
    </p:spTree>
    <p:extLst>
      <p:ext uri="{BB962C8B-B14F-4D97-AF65-F5344CB8AC3E}">
        <p14:creationId xmlns:p14="http://schemas.microsoft.com/office/powerpoint/2010/main" val="2579683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roup 34">
            <a:extLst>
              <a:ext uri="{FF2B5EF4-FFF2-40B4-BE49-F238E27FC236}">
                <a16:creationId xmlns:a16="http://schemas.microsoft.com/office/drawing/2014/main" id="{21005141-CFE1-C068-4AF1-9134F26997D0}"/>
              </a:ext>
            </a:extLst>
          </p:cNvPr>
          <p:cNvGrpSpPr/>
          <p:nvPr/>
        </p:nvGrpSpPr>
        <p:grpSpPr>
          <a:xfrm>
            <a:off x="9696111" y="7588081"/>
            <a:ext cx="6967355" cy="2511049"/>
            <a:chOff x="0" y="0"/>
            <a:chExt cx="1933666" cy="696897"/>
          </a:xfrm>
        </p:grpSpPr>
        <p:sp>
          <p:nvSpPr>
            <p:cNvPr id="76" name="Freeform 35">
              <a:extLst>
                <a:ext uri="{FF2B5EF4-FFF2-40B4-BE49-F238E27FC236}">
                  <a16:creationId xmlns:a16="http://schemas.microsoft.com/office/drawing/2014/main" id="{E03AAEB2-CD65-0DCE-4CC2-6A1F329050F8}"/>
                </a:ext>
              </a:extLst>
            </p:cNvPr>
            <p:cNvSpPr/>
            <p:nvPr/>
          </p:nvSpPr>
          <p:spPr>
            <a:xfrm>
              <a:off x="0" y="0"/>
              <a:ext cx="1933666" cy="696897"/>
            </a:xfrm>
            <a:custGeom>
              <a:avLst/>
              <a:gdLst/>
              <a:ahLst/>
              <a:cxnLst/>
              <a:rect l="l" t="t" r="r" b="b"/>
              <a:pathLst>
                <a:path w="1933666" h="696897">
                  <a:moveTo>
                    <a:pt x="37780" y="0"/>
                  </a:moveTo>
                  <a:lnTo>
                    <a:pt x="1895886" y="0"/>
                  </a:lnTo>
                  <a:cubicBezTo>
                    <a:pt x="1916751" y="0"/>
                    <a:pt x="1933666" y="16915"/>
                    <a:pt x="1933666" y="37780"/>
                  </a:cubicBezTo>
                  <a:lnTo>
                    <a:pt x="1933666" y="659117"/>
                  </a:lnTo>
                  <a:cubicBezTo>
                    <a:pt x="1933666" y="669137"/>
                    <a:pt x="1929685" y="678747"/>
                    <a:pt x="1922600" y="685832"/>
                  </a:cubicBezTo>
                  <a:cubicBezTo>
                    <a:pt x="1915515" y="692917"/>
                    <a:pt x="1905906" y="696897"/>
                    <a:pt x="1895886" y="696897"/>
                  </a:cubicBezTo>
                  <a:lnTo>
                    <a:pt x="37780" y="696897"/>
                  </a:lnTo>
                  <a:cubicBezTo>
                    <a:pt x="16915" y="696897"/>
                    <a:pt x="0" y="679983"/>
                    <a:pt x="0" y="659117"/>
                  </a:cubicBezTo>
                  <a:lnTo>
                    <a:pt x="0" y="37780"/>
                  </a:lnTo>
                  <a:cubicBezTo>
                    <a:pt x="0" y="27760"/>
                    <a:pt x="3980" y="18151"/>
                    <a:pt x="11065" y="11065"/>
                  </a:cubicBezTo>
                  <a:cubicBezTo>
                    <a:pt x="18151" y="3980"/>
                    <a:pt x="27760" y="0"/>
                    <a:pt x="37780" y="0"/>
                  </a:cubicBezTo>
                  <a:close/>
                </a:path>
              </a:pathLst>
            </a:custGeom>
            <a:solidFill>
              <a:srgbClr val="8EE5F5"/>
            </a:solidFill>
          </p:spPr>
          <p:txBody>
            <a:bodyPr/>
            <a:lstStyle/>
            <a:p>
              <a:endParaRPr lang="en-GB"/>
            </a:p>
          </p:txBody>
        </p:sp>
        <p:sp>
          <p:nvSpPr>
            <p:cNvPr id="77" name="TextBox 36">
              <a:extLst>
                <a:ext uri="{FF2B5EF4-FFF2-40B4-BE49-F238E27FC236}">
                  <a16:creationId xmlns:a16="http://schemas.microsoft.com/office/drawing/2014/main" id="{ECAD698A-6E89-6A90-5836-4D8350B0352D}"/>
                </a:ext>
              </a:extLst>
            </p:cNvPr>
            <p:cNvSpPr txBox="1"/>
            <p:nvPr/>
          </p:nvSpPr>
          <p:spPr>
            <a:xfrm>
              <a:off x="0" y="-28575"/>
              <a:ext cx="1933666" cy="725472"/>
            </a:xfrm>
            <a:prstGeom prst="rect">
              <a:avLst/>
            </a:prstGeom>
          </p:spPr>
          <p:txBody>
            <a:bodyPr lIns="50800" tIns="50800" rIns="50800" bIns="50800" rtlCol="0" anchor="ctr"/>
            <a:lstStyle/>
            <a:p>
              <a:pPr algn="ctr">
                <a:lnSpc>
                  <a:spcPts val="2659"/>
                </a:lnSpc>
              </a:pPr>
              <a:endParaRPr/>
            </a:p>
          </p:txBody>
        </p:sp>
      </p:grpSp>
      <p:grpSp>
        <p:nvGrpSpPr>
          <p:cNvPr id="3" name="Group 3"/>
          <p:cNvGrpSpPr/>
          <p:nvPr/>
        </p:nvGrpSpPr>
        <p:grpSpPr>
          <a:xfrm>
            <a:off x="5122719" y="-2227"/>
            <a:ext cx="7772400" cy="1175650"/>
            <a:chOff x="0" y="0"/>
            <a:chExt cx="4975877" cy="1095125"/>
          </a:xfrm>
        </p:grpSpPr>
        <p:sp>
          <p:nvSpPr>
            <p:cNvPr id="4" name="Freeform 4"/>
            <p:cNvSpPr/>
            <p:nvPr/>
          </p:nvSpPr>
          <p:spPr>
            <a:xfrm>
              <a:off x="0" y="0"/>
              <a:ext cx="4975877" cy="1095125"/>
            </a:xfrm>
            <a:custGeom>
              <a:avLst/>
              <a:gdLst/>
              <a:ahLst/>
              <a:cxnLst/>
              <a:rect l="l" t="t" r="r" b="b"/>
              <a:pathLst>
                <a:path w="4975877" h="1095125">
                  <a:moveTo>
                    <a:pt x="4975877" y="547562"/>
                  </a:moveTo>
                  <a:lnTo>
                    <a:pt x="4772677" y="1095125"/>
                  </a:lnTo>
                  <a:lnTo>
                    <a:pt x="203200" y="1095125"/>
                  </a:lnTo>
                  <a:lnTo>
                    <a:pt x="0" y="547562"/>
                  </a:lnTo>
                  <a:lnTo>
                    <a:pt x="203200" y="0"/>
                  </a:lnTo>
                  <a:lnTo>
                    <a:pt x="4772677" y="0"/>
                  </a:lnTo>
                  <a:lnTo>
                    <a:pt x="4975877"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a:p>
          </p:txBody>
        </p:sp>
        <p:sp>
          <p:nvSpPr>
            <p:cNvPr id="5" name="TextBox 5"/>
            <p:cNvSpPr txBox="1"/>
            <p:nvPr/>
          </p:nvSpPr>
          <p:spPr>
            <a:xfrm>
              <a:off x="114300" y="-28575"/>
              <a:ext cx="4747277" cy="11237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664018" y="1331286"/>
            <a:ext cx="6967355" cy="2511049"/>
            <a:chOff x="0" y="0"/>
            <a:chExt cx="1933666" cy="696897"/>
          </a:xfrm>
        </p:grpSpPr>
        <p:sp>
          <p:nvSpPr>
            <p:cNvPr id="7" name="Freeform 7"/>
            <p:cNvSpPr/>
            <p:nvPr/>
          </p:nvSpPr>
          <p:spPr>
            <a:xfrm>
              <a:off x="0" y="0"/>
              <a:ext cx="1933666" cy="696897"/>
            </a:xfrm>
            <a:custGeom>
              <a:avLst/>
              <a:gdLst/>
              <a:ahLst/>
              <a:cxnLst/>
              <a:rect l="l" t="t" r="r" b="b"/>
              <a:pathLst>
                <a:path w="1933666" h="696897">
                  <a:moveTo>
                    <a:pt x="37780" y="0"/>
                  </a:moveTo>
                  <a:lnTo>
                    <a:pt x="1895886" y="0"/>
                  </a:lnTo>
                  <a:cubicBezTo>
                    <a:pt x="1916751" y="0"/>
                    <a:pt x="1933666" y="16915"/>
                    <a:pt x="1933666" y="37780"/>
                  </a:cubicBezTo>
                  <a:lnTo>
                    <a:pt x="1933666" y="659117"/>
                  </a:lnTo>
                  <a:cubicBezTo>
                    <a:pt x="1933666" y="669137"/>
                    <a:pt x="1929685" y="678747"/>
                    <a:pt x="1922600" y="685832"/>
                  </a:cubicBezTo>
                  <a:cubicBezTo>
                    <a:pt x="1915515" y="692917"/>
                    <a:pt x="1905906" y="696897"/>
                    <a:pt x="1895886" y="696897"/>
                  </a:cubicBezTo>
                  <a:lnTo>
                    <a:pt x="37780" y="696897"/>
                  </a:lnTo>
                  <a:cubicBezTo>
                    <a:pt x="16915" y="696897"/>
                    <a:pt x="0" y="679983"/>
                    <a:pt x="0" y="659117"/>
                  </a:cubicBezTo>
                  <a:lnTo>
                    <a:pt x="0" y="37780"/>
                  </a:lnTo>
                  <a:cubicBezTo>
                    <a:pt x="0" y="27760"/>
                    <a:pt x="3980" y="18151"/>
                    <a:pt x="11065" y="11065"/>
                  </a:cubicBezTo>
                  <a:cubicBezTo>
                    <a:pt x="18151" y="3980"/>
                    <a:pt x="27760" y="0"/>
                    <a:pt x="37780" y="0"/>
                  </a:cubicBezTo>
                  <a:close/>
                </a:path>
              </a:pathLst>
            </a:custGeom>
            <a:solidFill>
              <a:srgbClr val="8EE5F5"/>
            </a:solidFill>
          </p:spPr>
          <p:txBody>
            <a:bodyPr/>
            <a:lstStyle/>
            <a:p>
              <a:endParaRPr lang="en-GB"/>
            </a:p>
          </p:txBody>
        </p:sp>
        <p:sp>
          <p:nvSpPr>
            <p:cNvPr id="8" name="TextBox 8"/>
            <p:cNvSpPr txBox="1"/>
            <p:nvPr/>
          </p:nvSpPr>
          <p:spPr>
            <a:xfrm>
              <a:off x="0" y="-28575"/>
              <a:ext cx="1933666" cy="725472"/>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808643" y="1475912"/>
            <a:ext cx="6967355" cy="2511049"/>
            <a:chOff x="0" y="0"/>
            <a:chExt cx="1933666" cy="696897"/>
          </a:xfrm>
        </p:grpSpPr>
        <p:sp>
          <p:nvSpPr>
            <p:cNvPr id="10" name="Freeform 10"/>
            <p:cNvSpPr/>
            <p:nvPr/>
          </p:nvSpPr>
          <p:spPr>
            <a:xfrm>
              <a:off x="0" y="0"/>
              <a:ext cx="1933666" cy="696897"/>
            </a:xfrm>
            <a:custGeom>
              <a:avLst/>
              <a:gdLst/>
              <a:ahLst/>
              <a:cxnLst/>
              <a:rect l="l" t="t" r="r" b="b"/>
              <a:pathLst>
                <a:path w="1933666" h="696897">
                  <a:moveTo>
                    <a:pt x="37780" y="0"/>
                  </a:moveTo>
                  <a:lnTo>
                    <a:pt x="1895886" y="0"/>
                  </a:lnTo>
                  <a:cubicBezTo>
                    <a:pt x="1916751" y="0"/>
                    <a:pt x="1933666" y="16915"/>
                    <a:pt x="1933666" y="37780"/>
                  </a:cubicBezTo>
                  <a:lnTo>
                    <a:pt x="1933666" y="659117"/>
                  </a:lnTo>
                  <a:cubicBezTo>
                    <a:pt x="1933666" y="669137"/>
                    <a:pt x="1929685" y="678747"/>
                    <a:pt x="1922600" y="685832"/>
                  </a:cubicBezTo>
                  <a:cubicBezTo>
                    <a:pt x="1915515" y="692917"/>
                    <a:pt x="1905906" y="696897"/>
                    <a:pt x="1895886" y="696897"/>
                  </a:cubicBezTo>
                  <a:lnTo>
                    <a:pt x="37780" y="696897"/>
                  </a:lnTo>
                  <a:cubicBezTo>
                    <a:pt x="16915" y="696897"/>
                    <a:pt x="0" y="679983"/>
                    <a:pt x="0" y="659117"/>
                  </a:cubicBezTo>
                  <a:lnTo>
                    <a:pt x="0" y="37780"/>
                  </a:lnTo>
                  <a:cubicBezTo>
                    <a:pt x="0" y="27760"/>
                    <a:pt x="3980" y="18151"/>
                    <a:pt x="11065" y="11065"/>
                  </a:cubicBezTo>
                  <a:cubicBezTo>
                    <a:pt x="18151" y="3980"/>
                    <a:pt x="27760" y="0"/>
                    <a:pt x="37780" y="0"/>
                  </a:cubicBezTo>
                  <a:close/>
                </a:path>
              </a:pathLst>
            </a:custGeom>
            <a:solidFill>
              <a:srgbClr val="000000">
                <a:alpha val="0"/>
              </a:srgbClr>
            </a:solidFill>
            <a:ln w="38100" cap="rnd">
              <a:solidFill>
                <a:srgbClr val="000000"/>
              </a:solidFill>
              <a:prstDash val="solid"/>
              <a:round/>
            </a:ln>
          </p:spPr>
          <p:txBody>
            <a:bodyPr/>
            <a:lstStyle/>
            <a:p>
              <a:endParaRPr lang="en-GB"/>
            </a:p>
          </p:txBody>
        </p:sp>
        <p:sp>
          <p:nvSpPr>
            <p:cNvPr id="11" name="TextBox 11"/>
            <p:cNvSpPr txBox="1"/>
            <p:nvPr/>
          </p:nvSpPr>
          <p:spPr>
            <a:xfrm>
              <a:off x="0" y="-28575"/>
              <a:ext cx="1933666" cy="725472"/>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289097" y="996066"/>
            <a:ext cx="1489127" cy="1279718"/>
            <a:chOff x="0" y="0"/>
            <a:chExt cx="812800" cy="698500"/>
          </a:xfrm>
        </p:grpSpPr>
        <p:sp>
          <p:nvSpPr>
            <p:cNvPr id="13" name="Freeform 13"/>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9CF4F8">
                    <a:alpha val="100000"/>
                  </a:srgbClr>
                </a:gs>
                <a:gs pos="50000">
                  <a:srgbClr val="1B70E1">
                    <a:alpha val="100000"/>
                  </a:srgbClr>
                </a:gs>
                <a:gs pos="100000">
                  <a:srgbClr val="1B70E1">
                    <a:alpha val="100000"/>
                  </a:srgbClr>
                </a:gs>
              </a:gsLst>
              <a:lin ang="0"/>
            </a:gradFill>
          </p:spPr>
          <p:txBody>
            <a:bodyPr/>
            <a:lstStyle/>
            <a:p>
              <a:endParaRPr lang="en-GB"/>
            </a:p>
          </p:txBody>
        </p:sp>
        <p:sp>
          <p:nvSpPr>
            <p:cNvPr id="14" name="TextBox 14"/>
            <p:cNvSpPr txBox="1"/>
            <p:nvPr/>
          </p:nvSpPr>
          <p:spPr>
            <a:xfrm>
              <a:off x="114300" y="-28575"/>
              <a:ext cx="584200" cy="727075"/>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664018" y="4721660"/>
            <a:ext cx="6967355" cy="2511049"/>
            <a:chOff x="0" y="0"/>
            <a:chExt cx="1933666" cy="696897"/>
          </a:xfrm>
        </p:grpSpPr>
        <p:sp>
          <p:nvSpPr>
            <p:cNvPr id="16" name="Freeform 16"/>
            <p:cNvSpPr/>
            <p:nvPr/>
          </p:nvSpPr>
          <p:spPr>
            <a:xfrm>
              <a:off x="0" y="0"/>
              <a:ext cx="1933666" cy="696897"/>
            </a:xfrm>
            <a:custGeom>
              <a:avLst/>
              <a:gdLst/>
              <a:ahLst/>
              <a:cxnLst/>
              <a:rect l="l" t="t" r="r" b="b"/>
              <a:pathLst>
                <a:path w="1933666" h="696897">
                  <a:moveTo>
                    <a:pt x="37780" y="0"/>
                  </a:moveTo>
                  <a:lnTo>
                    <a:pt x="1895886" y="0"/>
                  </a:lnTo>
                  <a:cubicBezTo>
                    <a:pt x="1916751" y="0"/>
                    <a:pt x="1933666" y="16915"/>
                    <a:pt x="1933666" y="37780"/>
                  </a:cubicBezTo>
                  <a:lnTo>
                    <a:pt x="1933666" y="659117"/>
                  </a:lnTo>
                  <a:cubicBezTo>
                    <a:pt x="1933666" y="669137"/>
                    <a:pt x="1929685" y="678747"/>
                    <a:pt x="1922600" y="685832"/>
                  </a:cubicBezTo>
                  <a:cubicBezTo>
                    <a:pt x="1915515" y="692917"/>
                    <a:pt x="1905906" y="696897"/>
                    <a:pt x="1895886" y="696897"/>
                  </a:cubicBezTo>
                  <a:lnTo>
                    <a:pt x="37780" y="696897"/>
                  </a:lnTo>
                  <a:cubicBezTo>
                    <a:pt x="16915" y="696897"/>
                    <a:pt x="0" y="679983"/>
                    <a:pt x="0" y="659117"/>
                  </a:cubicBezTo>
                  <a:lnTo>
                    <a:pt x="0" y="37780"/>
                  </a:lnTo>
                  <a:cubicBezTo>
                    <a:pt x="0" y="27760"/>
                    <a:pt x="3980" y="18151"/>
                    <a:pt x="11065" y="11065"/>
                  </a:cubicBezTo>
                  <a:cubicBezTo>
                    <a:pt x="18151" y="3980"/>
                    <a:pt x="27760" y="0"/>
                    <a:pt x="37780" y="0"/>
                  </a:cubicBezTo>
                  <a:close/>
                </a:path>
              </a:pathLst>
            </a:custGeom>
            <a:solidFill>
              <a:srgbClr val="8EE5F5"/>
            </a:solidFill>
          </p:spPr>
          <p:txBody>
            <a:bodyPr/>
            <a:lstStyle/>
            <a:p>
              <a:endParaRPr lang="en-GB"/>
            </a:p>
          </p:txBody>
        </p:sp>
        <p:sp>
          <p:nvSpPr>
            <p:cNvPr id="17" name="TextBox 17"/>
            <p:cNvSpPr txBox="1"/>
            <p:nvPr/>
          </p:nvSpPr>
          <p:spPr>
            <a:xfrm>
              <a:off x="0" y="-28575"/>
              <a:ext cx="1933666" cy="725472"/>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808643" y="4866286"/>
            <a:ext cx="6967355" cy="2511049"/>
            <a:chOff x="0" y="0"/>
            <a:chExt cx="1933666" cy="696897"/>
          </a:xfrm>
        </p:grpSpPr>
        <p:sp>
          <p:nvSpPr>
            <p:cNvPr id="19" name="Freeform 19"/>
            <p:cNvSpPr/>
            <p:nvPr/>
          </p:nvSpPr>
          <p:spPr>
            <a:xfrm>
              <a:off x="0" y="0"/>
              <a:ext cx="1933666" cy="696897"/>
            </a:xfrm>
            <a:custGeom>
              <a:avLst/>
              <a:gdLst/>
              <a:ahLst/>
              <a:cxnLst/>
              <a:rect l="l" t="t" r="r" b="b"/>
              <a:pathLst>
                <a:path w="1933666" h="696897">
                  <a:moveTo>
                    <a:pt x="37780" y="0"/>
                  </a:moveTo>
                  <a:lnTo>
                    <a:pt x="1895886" y="0"/>
                  </a:lnTo>
                  <a:cubicBezTo>
                    <a:pt x="1916751" y="0"/>
                    <a:pt x="1933666" y="16915"/>
                    <a:pt x="1933666" y="37780"/>
                  </a:cubicBezTo>
                  <a:lnTo>
                    <a:pt x="1933666" y="659117"/>
                  </a:lnTo>
                  <a:cubicBezTo>
                    <a:pt x="1933666" y="669137"/>
                    <a:pt x="1929685" y="678747"/>
                    <a:pt x="1922600" y="685832"/>
                  </a:cubicBezTo>
                  <a:cubicBezTo>
                    <a:pt x="1915515" y="692917"/>
                    <a:pt x="1905906" y="696897"/>
                    <a:pt x="1895886" y="696897"/>
                  </a:cubicBezTo>
                  <a:lnTo>
                    <a:pt x="37780" y="696897"/>
                  </a:lnTo>
                  <a:cubicBezTo>
                    <a:pt x="16915" y="696897"/>
                    <a:pt x="0" y="679983"/>
                    <a:pt x="0" y="659117"/>
                  </a:cubicBezTo>
                  <a:lnTo>
                    <a:pt x="0" y="37780"/>
                  </a:lnTo>
                  <a:cubicBezTo>
                    <a:pt x="0" y="27760"/>
                    <a:pt x="3980" y="18151"/>
                    <a:pt x="11065" y="11065"/>
                  </a:cubicBezTo>
                  <a:cubicBezTo>
                    <a:pt x="18151" y="3980"/>
                    <a:pt x="27760" y="0"/>
                    <a:pt x="37780" y="0"/>
                  </a:cubicBezTo>
                  <a:close/>
                </a:path>
              </a:pathLst>
            </a:custGeom>
            <a:solidFill>
              <a:srgbClr val="000000">
                <a:alpha val="0"/>
              </a:srgbClr>
            </a:solidFill>
            <a:ln w="38100" cap="rnd">
              <a:solidFill>
                <a:srgbClr val="000000"/>
              </a:solidFill>
              <a:prstDash val="solid"/>
              <a:round/>
            </a:ln>
          </p:spPr>
          <p:txBody>
            <a:bodyPr/>
            <a:lstStyle/>
            <a:p>
              <a:endParaRPr lang="en-GB"/>
            </a:p>
          </p:txBody>
        </p:sp>
        <p:sp>
          <p:nvSpPr>
            <p:cNvPr id="20" name="TextBox 20"/>
            <p:cNvSpPr txBox="1"/>
            <p:nvPr/>
          </p:nvSpPr>
          <p:spPr>
            <a:xfrm>
              <a:off x="0" y="-28575"/>
              <a:ext cx="1933666" cy="725472"/>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289097" y="4334088"/>
            <a:ext cx="1489127" cy="1332070"/>
            <a:chOff x="0" y="-28575"/>
            <a:chExt cx="812800" cy="727075"/>
          </a:xfrm>
        </p:grpSpPr>
        <p:sp>
          <p:nvSpPr>
            <p:cNvPr id="22" name="Freeform 22"/>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9CF4F8">
                    <a:alpha val="100000"/>
                  </a:srgbClr>
                </a:gs>
                <a:gs pos="50000">
                  <a:srgbClr val="1B70E1">
                    <a:alpha val="100000"/>
                  </a:srgbClr>
                </a:gs>
                <a:gs pos="100000">
                  <a:srgbClr val="1B70E1">
                    <a:alpha val="100000"/>
                  </a:srgbClr>
                </a:gs>
              </a:gsLst>
              <a:lin ang="0"/>
            </a:gradFill>
          </p:spPr>
          <p:txBody>
            <a:bodyPr/>
            <a:lstStyle/>
            <a:p>
              <a:endParaRPr lang="en-GB"/>
            </a:p>
          </p:txBody>
        </p:sp>
        <p:sp>
          <p:nvSpPr>
            <p:cNvPr id="23" name="TextBox 23"/>
            <p:cNvSpPr txBox="1"/>
            <p:nvPr/>
          </p:nvSpPr>
          <p:spPr>
            <a:xfrm>
              <a:off x="114300" y="-28575"/>
              <a:ext cx="584200" cy="727075"/>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9731061" y="1331286"/>
            <a:ext cx="6967355" cy="2511049"/>
            <a:chOff x="0" y="0"/>
            <a:chExt cx="1933666" cy="696897"/>
          </a:xfrm>
        </p:grpSpPr>
        <p:sp>
          <p:nvSpPr>
            <p:cNvPr id="25" name="Freeform 25"/>
            <p:cNvSpPr/>
            <p:nvPr/>
          </p:nvSpPr>
          <p:spPr>
            <a:xfrm>
              <a:off x="0" y="0"/>
              <a:ext cx="1933666" cy="696897"/>
            </a:xfrm>
            <a:custGeom>
              <a:avLst/>
              <a:gdLst/>
              <a:ahLst/>
              <a:cxnLst/>
              <a:rect l="l" t="t" r="r" b="b"/>
              <a:pathLst>
                <a:path w="1933666" h="696897">
                  <a:moveTo>
                    <a:pt x="37780" y="0"/>
                  </a:moveTo>
                  <a:lnTo>
                    <a:pt x="1895886" y="0"/>
                  </a:lnTo>
                  <a:cubicBezTo>
                    <a:pt x="1916751" y="0"/>
                    <a:pt x="1933666" y="16915"/>
                    <a:pt x="1933666" y="37780"/>
                  </a:cubicBezTo>
                  <a:lnTo>
                    <a:pt x="1933666" y="659117"/>
                  </a:lnTo>
                  <a:cubicBezTo>
                    <a:pt x="1933666" y="669137"/>
                    <a:pt x="1929685" y="678747"/>
                    <a:pt x="1922600" y="685832"/>
                  </a:cubicBezTo>
                  <a:cubicBezTo>
                    <a:pt x="1915515" y="692917"/>
                    <a:pt x="1905906" y="696897"/>
                    <a:pt x="1895886" y="696897"/>
                  </a:cubicBezTo>
                  <a:lnTo>
                    <a:pt x="37780" y="696897"/>
                  </a:lnTo>
                  <a:cubicBezTo>
                    <a:pt x="16915" y="696897"/>
                    <a:pt x="0" y="679983"/>
                    <a:pt x="0" y="659117"/>
                  </a:cubicBezTo>
                  <a:lnTo>
                    <a:pt x="0" y="37780"/>
                  </a:lnTo>
                  <a:cubicBezTo>
                    <a:pt x="0" y="27760"/>
                    <a:pt x="3980" y="18151"/>
                    <a:pt x="11065" y="11065"/>
                  </a:cubicBezTo>
                  <a:cubicBezTo>
                    <a:pt x="18151" y="3980"/>
                    <a:pt x="27760" y="0"/>
                    <a:pt x="37780" y="0"/>
                  </a:cubicBezTo>
                  <a:close/>
                </a:path>
              </a:pathLst>
            </a:custGeom>
            <a:solidFill>
              <a:srgbClr val="8EE5F5"/>
            </a:solidFill>
          </p:spPr>
          <p:txBody>
            <a:bodyPr/>
            <a:lstStyle/>
            <a:p>
              <a:endParaRPr lang="en-GB"/>
            </a:p>
          </p:txBody>
        </p:sp>
        <p:sp>
          <p:nvSpPr>
            <p:cNvPr id="26" name="TextBox 26"/>
            <p:cNvSpPr txBox="1"/>
            <p:nvPr/>
          </p:nvSpPr>
          <p:spPr>
            <a:xfrm>
              <a:off x="0" y="-28575"/>
              <a:ext cx="1933666" cy="725472"/>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9875686" y="1475912"/>
            <a:ext cx="6967355" cy="2511049"/>
            <a:chOff x="0" y="0"/>
            <a:chExt cx="1933666" cy="696897"/>
          </a:xfrm>
        </p:grpSpPr>
        <p:sp>
          <p:nvSpPr>
            <p:cNvPr id="28" name="Freeform 28"/>
            <p:cNvSpPr/>
            <p:nvPr/>
          </p:nvSpPr>
          <p:spPr>
            <a:xfrm>
              <a:off x="0" y="0"/>
              <a:ext cx="1933666" cy="696897"/>
            </a:xfrm>
            <a:custGeom>
              <a:avLst/>
              <a:gdLst/>
              <a:ahLst/>
              <a:cxnLst/>
              <a:rect l="l" t="t" r="r" b="b"/>
              <a:pathLst>
                <a:path w="1933666" h="696897">
                  <a:moveTo>
                    <a:pt x="37780" y="0"/>
                  </a:moveTo>
                  <a:lnTo>
                    <a:pt x="1895886" y="0"/>
                  </a:lnTo>
                  <a:cubicBezTo>
                    <a:pt x="1916751" y="0"/>
                    <a:pt x="1933666" y="16915"/>
                    <a:pt x="1933666" y="37780"/>
                  </a:cubicBezTo>
                  <a:lnTo>
                    <a:pt x="1933666" y="659117"/>
                  </a:lnTo>
                  <a:cubicBezTo>
                    <a:pt x="1933666" y="669137"/>
                    <a:pt x="1929685" y="678747"/>
                    <a:pt x="1922600" y="685832"/>
                  </a:cubicBezTo>
                  <a:cubicBezTo>
                    <a:pt x="1915515" y="692917"/>
                    <a:pt x="1905906" y="696897"/>
                    <a:pt x="1895886" y="696897"/>
                  </a:cubicBezTo>
                  <a:lnTo>
                    <a:pt x="37780" y="696897"/>
                  </a:lnTo>
                  <a:cubicBezTo>
                    <a:pt x="16915" y="696897"/>
                    <a:pt x="0" y="679983"/>
                    <a:pt x="0" y="659117"/>
                  </a:cubicBezTo>
                  <a:lnTo>
                    <a:pt x="0" y="37780"/>
                  </a:lnTo>
                  <a:cubicBezTo>
                    <a:pt x="0" y="27760"/>
                    <a:pt x="3980" y="18151"/>
                    <a:pt x="11065" y="11065"/>
                  </a:cubicBezTo>
                  <a:cubicBezTo>
                    <a:pt x="18151" y="3980"/>
                    <a:pt x="27760" y="0"/>
                    <a:pt x="37780" y="0"/>
                  </a:cubicBezTo>
                  <a:close/>
                </a:path>
              </a:pathLst>
            </a:custGeom>
            <a:solidFill>
              <a:srgbClr val="000000">
                <a:alpha val="0"/>
              </a:srgbClr>
            </a:solidFill>
            <a:ln w="38100" cap="rnd">
              <a:solidFill>
                <a:srgbClr val="000000"/>
              </a:solidFill>
              <a:prstDash val="solid"/>
              <a:round/>
            </a:ln>
          </p:spPr>
          <p:txBody>
            <a:bodyPr/>
            <a:lstStyle/>
            <a:p>
              <a:endParaRPr lang="en-GB"/>
            </a:p>
          </p:txBody>
        </p:sp>
        <p:sp>
          <p:nvSpPr>
            <p:cNvPr id="29" name="TextBox 29"/>
            <p:cNvSpPr txBox="1"/>
            <p:nvPr/>
          </p:nvSpPr>
          <p:spPr>
            <a:xfrm>
              <a:off x="0" y="-28575"/>
              <a:ext cx="1933666" cy="725472"/>
            </a:xfrm>
            <a:prstGeom prst="rect">
              <a:avLst/>
            </a:prstGeom>
          </p:spPr>
          <p:txBody>
            <a:bodyPr lIns="50800" tIns="50800" rIns="50800" bIns="50800" rtlCol="0" anchor="ctr"/>
            <a:lstStyle/>
            <a:p>
              <a:pPr algn="ctr">
                <a:lnSpc>
                  <a:spcPts val="2659"/>
                </a:lnSpc>
              </a:pPr>
              <a:endParaRPr/>
            </a:p>
          </p:txBody>
        </p:sp>
      </p:grpSp>
      <p:sp>
        <p:nvSpPr>
          <p:cNvPr id="30" name="TextBox 30"/>
          <p:cNvSpPr txBox="1"/>
          <p:nvPr/>
        </p:nvSpPr>
        <p:spPr>
          <a:xfrm>
            <a:off x="10979960" y="2562556"/>
            <a:ext cx="5752023" cy="405817"/>
          </a:xfrm>
          <a:prstGeom prst="rect">
            <a:avLst/>
          </a:prstGeom>
        </p:spPr>
        <p:txBody>
          <a:bodyPr lIns="0" tIns="0" rIns="0" bIns="0" rtlCol="0" anchor="t">
            <a:spAutoFit/>
          </a:bodyPr>
          <a:lstStyle/>
          <a:p>
            <a:pPr>
              <a:lnSpc>
                <a:spcPts val="2741"/>
              </a:lnSpc>
            </a:pPr>
            <a:r>
              <a:rPr lang="en-GB" sz="4500" b="0" i="0" u="none" strike="noStrike">
                <a:solidFill>
                  <a:srgbClr val="000000"/>
                </a:solidFill>
                <a:effectLst/>
                <a:latin typeface="Times New Roman" panose="02020603050405020304" pitchFamily="18" charset="0"/>
              </a:rPr>
              <a:t>Rủi ro về pháp luật</a:t>
            </a:r>
            <a:endParaRPr lang="en-US" sz="4500">
              <a:solidFill>
                <a:srgbClr val="000000"/>
              </a:solidFill>
              <a:latin typeface="Open Sans"/>
            </a:endParaRPr>
          </a:p>
        </p:txBody>
      </p:sp>
      <p:grpSp>
        <p:nvGrpSpPr>
          <p:cNvPr id="31" name="Group 31"/>
          <p:cNvGrpSpPr/>
          <p:nvPr/>
        </p:nvGrpSpPr>
        <p:grpSpPr>
          <a:xfrm>
            <a:off x="9356139" y="996066"/>
            <a:ext cx="1489127" cy="1279718"/>
            <a:chOff x="0" y="0"/>
            <a:chExt cx="812800" cy="698500"/>
          </a:xfrm>
        </p:grpSpPr>
        <p:sp>
          <p:nvSpPr>
            <p:cNvPr id="32" name="Freeform 32"/>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9CF4F8">
                    <a:alpha val="100000"/>
                  </a:srgbClr>
                </a:gs>
                <a:gs pos="50000">
                  <a:srgbClr val="1B70E1">
                    <a:alpha val="100000"/>
                  </a:srgbClr>
                </a:gs>
                <a:gs pos="100000">
                  <a:srgbClr val="1B70E1">
                    <a:alpha val="100000"/>
                  </a:srgbClr>
                </a:gs>
              </a:gsLst>
              <a:lin ang="0"/>
            </a:gradFill>
          </p:spPr>
          <p:txBody>
            <a:bodyPr/>
            <a:lstStyle/>
            <a:p>
              <a:endParaRPr lang="en-GB"/>
            </a:p>
          </p:txBody>
        </p:sp>
        <p:sp>
          <p:nvSpPr>
            <p:cNvPr id="33" name="TextBox 33"/>
            <p:cNvSpPr txBox="1"/>
            <p:nvPr/>
          </p:nvSpPr>
          <p:spPr>
            <a:xfrm>
              <a:off x="114300" y="-28575"/>
              <a:ext cx="584200" cy="727075"/>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9731061" y="4505931"/>
            <a:ext cx="6967355" cy="2511049"/>
            <a:chOff x="0" y="0"/>
            <a:chExt cx="1933666" cy="696897"/>
          </a:xfrm>
        </p:grpSpPr>
        <p:sp>
          <p:nvSpPr>
            <p:cNvPr id="35" name="Freeform 35"/>
            <p:cNvSpPr/>
            <p:nvPr/>
          </p:nvSpPr>
          <p:spPr>
            <a:xfrm>
              <a:off x="0" y="0"/>
              <a:ext cx="1933666" cy="696897"/>
            </a:xfrm>
            <a:custGeom>
              <a:avLst/>
              <a:gdLst/>
              <a:ahLst/>
              <a:cxnLst/>
              <a:rect l="l" t="t" r="r" b="b"/>
              <a:pathLst>
                <a:path w="1933666" h="696897">
                  <a:moveTo>
                    <a:pt x="37780" y="0"/>
                  </a:moveTo>
                  <a:lnTo>
                    <a:pt x="1895886" y="0"/>
                  </a:lnTo>
                  <a:cubicBezTo>
                    <a:pt x="1916751" y="0"/>
                    <a:pt x="1933666" y="16915"/>
                    <a:pt x="1933666" y="37780"/>
                  </a:cubicBezTo>
                  <a:lnTo>
                    <a:pt x="1933666" y="659117"/>
                  </a:lnTo>
                  <a:cubicBezTo>
                    <a:pt x="1933666" y="669137"/>
                    <a:pt x="1929685" y="678747"/>
                    <a:pt x="1922600" y="685832"/>
                  </a:cubicBezTo>
                  <a:cubicBezTo>
                    <a:pt x="1915515" y="692917"/>
                    <a:pt x="1905906" y="696897"/>
                    <a:pt x="1895886" y="696897"/>
                  </a:cubicBezTo>
                  <a:lnTo>
                    <a:pt x="37780" y="696897"/>
                  </a:lnTo>
                  <a:cubicBezTo>
                    <a:pt x="16915" y="696897"/>
                    <a:pt x="0" y="679983"/>
                    <a:pt x="0" y="659117"/>
                  </a:cubicBezTo>
                  <a:lnTo>
                    <a:pt x="0" y="37780"/>
                  </a:lnTo>
                  <a:cubicBezTo>
                    <a:pt x="0" y="27760"/>
                    <a:pt x="3980" y="18151"/>
                    <a:pt x="11065" y="11065"/>
                  </a:cubicBezTo>
                  <a:cubicBezTo>
                    <a:pt x="18151" y="3980"/>
                    <a:pt x="27760" y="0"/>
                    <a:pt x="37780" y="0"/>
                  </a:cubicBezTo>
                  <a:close/>
                </a:path>
              </a:pathLst>
            </a:custGeom>
            <a:solidFill>
              <a:srgbClr val="8EE5F5"/>
            </a:solidFill>
          </p:spPr>
          <p:txBody>
            <a:bodyPr/>
            <a:lstStyle/>
            <a:p>
              <a:endParaRPr lang="en-GB"/>
            </a:p>
          </p:txBody>
        </p:sp>
        <p:sp>
          <p:nvSpPr>
            <p:cNvPr id="36" name="TextBox 36"/>
            <p:cNvSpPr txBox="1"/>
            <p:nvPr/>
          </p:nvSpPr>
          <p:spPr>
            <a:xfrm>
              <a:off x="0" y="-28575"/>
              <a:ext cx="1933666" cy="725472"/>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9875686" y="4650557"/>
            <a:ext cx="6967355" cy="2511049"/>
            <a:chOff x="0" y="0"/>
            <a:chExt cx="1933666" cy="696897"/>
          </a:xfrm>
        </p:grpSpPr>
        <p:sp>
          <p:nvSpPr>
            <p:cNvPr id="38" name="Freeform 38"/>
            <p:cNvSpPr/>
            <p:nvPr/>
          </p:nvSpPr>
          <p:spPr>
            <a:xfrm>
              <a:off x="0" y="0"/>
              <a:ext cx="1933666" cy="696897"/>
            </a:xfrm>
            <a:custGeom>
              <a:avLst/>
              <a:gdLst/>
              <a:ahLst/>
              <a:cxnLst/>
              <a:rect l="l" t="t" r="r" b="b"/>
              <a:pathLst>
                <a:path w="1933666" h="696897">
                  <a:moveTo>
                    <a:pt x="37780" y="0"/>
                  </a:moveTo>
                  <a:lnTo>
                    <a:pt x="1895886" y="0"/>
                  </a:lnTo>
                  <a:cubicBezTo>
                    <a:pt x="1916751" y="0"/>
                    <a:pt x="1933666" y="16915"/>
                    <a:pt x="1933666" y="37780"/>
                  </a:cubicBezTo>
                  <a:lnTo>
                    <a:pt x="1933666" y="659117"/>
                  </a:lnTo>
                  <a:cubicBezTo>
                    <a:pt x="1933666" y="669137"/>
                    <a:pt x="1929685" y="678747"/>
                    <a:pt x="1922600" y="685832"/>
                  </a:cubicBezTo>
                  <a:cubicBezTo>
                    <a:pt x="1915515" y="692917"/>
                    <a:pt x="1905906" y="696897"/>
                    <a:pt x="1895886" y="696897"/>
                  </a:cubicBezTo>
                  <a:lnTo>
                    <a:pt x="37780" y="696897"/>
                  </a:lnTo>
                  <a:cubicBezTo>
                    <a:pt x="16915" y="696897"/>
                    <a:pt x="0" y="679983"/>
                    <a:pt x="0" y="659117"/>
                  </a:cubicBezTo>
                  <a:lnTo>
                    <a:pt x="0" y="37780"/>
                  </a:lnTo>
                  <a:cubicBezTo>
                    <a:pt x="0" y="27760"/>
                    <a:pt x="3980" y="18151"/>
                    <a:pt x="11065" y="11065"/>
                  </a:cubicBezTo>
                  <a:cubicBezTo>
                    <a:pt x="18151" y="3980"/>
                    <a:pt x="27760" y="0"/>
                    <a:pt x="37780" y="0"/>
                  </a:cubicBezTo>
                  <a:close/>
                </a:path>
              </a:pathLst>
            </a:custGeom>
            <a:solidFill>
              <a:srgbClr val="000000">
                <a:alpha val="0"/>
              </a:srgbClr>
            </a:solidFill>
            <a:ln w="38100" cap="rnd">
              <a:solidFill>
                <a:srgbClr val="000000"/>
              </a:solidFill>
              <a:prstDash val="solid"/>
              <a:round/>
            </a:ln>
          </p:spPr>
          <p:txBody>
            <a:bodyPr/>
            <a:lstStyle/>
            <a:p>
              <a:endParaRPr lang="en-GB"/>
            </a:p>
          </p:txBody>
        </p:sp>
        <p:sp>
          <p:nvSpPr>
            <p:cNvPr id="39" name="TextBox 39"/>
            <p:cNvSpPr txBox="1"/>
            <p:nvPr/>
          </p:nvSpPr>
          <p:spPr>
            <a:xfrm>
              <a:off x="0" y="-28575"/>
              <a:ext cx="1933666" cy="725472"/>
            </a:xfrm>
            <a:prstGeom prst="rect">
              <a:avLst/>
            </a:prstGeom>
          </p:spPr>
          <p:txBody>
            <a:bodyPr lIns="50800" tIns="50800" rIns="50800" bIns="50800" rtlCol="0" anchor="ctr"/>
            <a:lstStyle/>
            <a:p>
              <a:pPr algn="ctr">
                <a:lnSpc>
                  <a:spcPts val="2659"/>
                </a:lnSpc>
              </a:pPr>
              <a:endParaRPr/>
            </a:p>
          </p:txBody>
        </p:sp>
      </p:grpSp>
      <p:sp>
        <p:nvSpPr>
          <p:cNvPr id="40" name="TextBox 40"/>
          <p:cNvSpPr txBox="1"/>
          <p:nvPr/>
        </p:nvSpPr>
        <p:spPr>
          <a:xfrm>
            <a:off x="10929062" y="5774275"/>
            <a:ext cx="5752023" cy="405817"/>
          </a:xfrm>
          <a:prstGeom prst="rect">
            <a:avLst/>
          </a:prstGeom>
        </p:spPr>
        <p:txBody>
          <a:bodyPr lIns="0" tIns="0" rIns="0" bIns="0" rtlCol="0" anchor="t">
            <a:spAutoFit/>
          </a:bodyPr>
          <a:lstStyle/>
          <a:p>
            <a:pPr>
              <a:lnSpc>
                <a:spcPts val="2741"/>
              </a:lnSpc>
            </a:pPr>
            <a:r>
              <a:rPr lang="en-GB" sz="4500" b="0" i="0" u="none" strike="noStrike">
                <a:solidFill>
                  <a:srgbClr val="000000"/>
                </a:solidFill>
                <a:effectLst/>
                <a:latin typeface="Times New Roman" panose="02020603050405020304" pitchFamily="18" charset="0"/>
              </a:rPr>
              <a:t>Cạnh tranh từ đối thủ</a:t>
            </a:r>
            <a:endParaRPr lang="en-US" sz="4500">
              <a:solidFill>
                <a:srgbClr val="000000"/>
              </a:solidFill>
              <a:latin typeface="Open Sans"/>
            </a:endParaRPr>
          </a:p>
        </p:txBody>
      </p:sp>
      <p:grpSp>
        <p:nvGrpSpPr>
          <p:cNvPr id="41" name="Group 41"/>
          <p:cNvGrpSpPr/>
          <p:nvPr/>
        </p:nvGrpSpPr>
        <p:grpSpPr>
          <a:xfrm>
            <a:off x="9356139" y="4170711"/>
            <a:ext cx="1489127" cy="1279718"/>
            <a:chOff x="0" y="0"/>
            <a:chExt cx="812800" cy="698500"/>
          </a:xfrm>
        </p:grpSpPr>
        <p:sp>
          <p:nvSpPr>
            <p:cNvPr id="42" name="Freeform 42"/>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9CF4F8">
                    <a:alpha val="100000"/>
                  </a:srgbClr>
                </a:gs>
                <a:gs pos="50000">
                  <a:srgbClr val="1B70E1">
                    <a:alpha val="100000"/>
                  </a:srgbClr>
                </a:gs>
                <a:gs pos="100000">
                  <a:srgbClr val="1B70E1">
                    <a:alpha val="100000"/>
                  </a:srgbClr>
                </a:gs>
              </a:gsLst>
              <a:lin ang="0"/>
            </a:gradFill>
          </p:spPr>
          <p:txBody>
            <a:bodyPr/>
            <a:lstStyle/>
            <a:p>
              <a:endParaRPr lang="en-GB"/>
            </a:p>
          </p:txBody>
        </p:sp>
        <p:sp>
          <p:nvSpPr>
            <p:cNvPr id="43" name="TextBox 43"/>
            <p:cNvSpPr txBox="1"/>
            <p:nvPr/>
          </p:nvSpPr>
          <p:spPr>
            <a:xfrm>
              <a:off x="114300" y="-28575"/>
              <a:ext cx="584200" cy="727075"/>
            </a:xfrm>
            <a:prstGeom prst="rect">
              <a:avLst/>
            </a:prstGeom>
          </p:spPr>
          <p:txBody>
            <a:bodyPr lIns="50800" tIns="50800" rIns="50800" bIns="50800" rtlCol="0" anchor="ctr"/>
            <a:lstStyle/>
            <a:p>
              <a:pPr algn="ctr">
                <a:lnSpc>
                  <a:spcPts val="2659"/>
                </a:lnSpc>
              </a:pPr>
              <a:endParaRPr/>
            </a:p>
          </p:txBody>
        </p:sp>
      </p:grpSp>
      <p:sp>
        <p:nvSpPr>
          <p:cNvPr id="48" name="Freeform 48"/>
          <p:cNvSpPr/>
          <p:nvPr/>
        </p:nvSpPr>
        <p:spPr>
          <a:xfrm>
            <a:off x="21506" y="632024"/>
            <a:ext cx="1309605" cy="3702064"/>
          </a:xfrm>
          <a:custGeom>
            <a:avLst/>
            <a:gdLst/>
            <a:ahLst/>
            <a:cxnLst/>
            <a:rect l="l" t="t" r="r" b="b"/>
            <a:pathLst>
              <a:path w="1309605" h="3702064">
                <a:moveTo>
                  <a:pt x="0" y="0"/>
                </a:moveTo>
                <a:lnTo>
                  <a:pt x="1309606" y="0"/>
                </a:lnTo>
                <a:lnTo>
                  <a:pt x="1309606" y="3702064"/>
                </a:lnTo>
                <a:lnTo>
                  <a:pt x="0" y="37020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9" name="TextBox 49"/>
          <p:cNvSpPr txBox="1"/>
          <p:nvPr/>
        </p:nvSpPr>
        <p:spPr>
          <a:xfrm>
            <a:off x="2741278" y="1836133"/>
            <a:ext cx="5167748" cy="1384995"/>
          </a:xfrm>
          <a:prstGeom prst="rect">
            <a:avLst/>
          </a:prstGeom>
        </p:spPr>
        <p:txBody>
          <a:bodyPr wrap="square" lIns="0" tIns="0" rIns="0" bIns="0" rtlCol="0" anchor="t">
            <a:spAutoFit/>
          </a:bodyPr>
          <a:lstStyle/>
          <a:p>
            <a:r>
              <a:rPr lang="en-GB" sz="4500" b="0" i="0" u="none" strike="noStrike">
                <a:solidFill>
                  <a:srgbClr val="000000"/>
                </a:solidFill>
                <a:effectLst/>
                <a:latin typeface="Times New Roman" panose="02020603050405020304" pitchFamily="18" charset="0"/>
              </a:rPr>
              <a:t>Sự cố kỹ thuật hoặc hỏng hóc sản phẩm</a:t>
            </a:r>
            <a:endParaRPr lang="en-US" sz="4500">
              <a:solidFill>
                <a:srgbClr val="000000"/>
              </a:solidFill>
              <a:latin typeface="Open Sans"/>
            </a:endParaRPr>
          </a:p>
        </p:txBody>
      </p:sp>
      <p:sp>
        <p:nvSpPr>
          <p:cNvPr id="50" name="TextBox 50"/>
          <p:cNvSpPr txBox="1"/>
          <p:nvPr/>
        </p:nvSpPr>
        <p:spPr>
          <a:xfrm>
            <a:off x="3625114" y="-47565"/>
            <a:ext cx="10115213"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2.4. Quản trị rủi ro</a:t>
            </a:r>
          </a:p>
        </p:txBody>
      </p:sp>
      <p:sp>
        <p:nvSpPr>
          <p:cNvPr id="51" name="TextBox 51"/>
          <p:cNvSpPr txBox="1"/>
          <p:nvPr/>
        </p:nvSpPr>
        <p:spPr>
          <a:xfrm>
            <a:off x="2741278" y="6039613"/>
            <a:ext cx="5752023" cy="405817"/>
          </a:xfrm>
          <a:prstGeom prst="rect">
            <a:avLst/>
          </a:prstGeom>
        </p:spPr>
        <p:txBody>
          <a:bodyPr lIns="0" tIns="0" rIns="0" bIns="0" rtlCol="0" anchor="t">
            <a:spAutoFit/>
          </a:bodyPr>
          <a:lstStyle/>
          <a:p>
            <a:pPr>
              <a:lnSpc>
                <a:spcPts val="2741"/>
              </a:lnSpc>
            </a:pPr>
            <a:r>
              <a:rPr lang="en-GB" sz="4500" b="0" i="0" u="none" strike="noStrike">
                <a:solidFill>
                  <a:srgbClr val="000000"/>
                </a:solidFill>
                <a:effectLst/>
                <a:latin typeface="Times New Roman" panose="02020603050405020304" pitchFamily="18" charset="0"/>
              </a:rPr>
              <a:t>Thiếu hụt nguồn lực</a:t>
            </a:r>
            <a:endParaRPr lang="en-US" sz="4500">
              <a:solidFill>
                <a:srgbClr val="000000"/>
              </a:solidFill>
              <a:latin typeface="Open Sans"/>
            </a:endParaRPr>
          </a:p>
        </p:txBody>
      </p:sp>
      <p:sp>
        <p:nvSpPr>
          <p:cNvPr id="52" name="Freeform 52"/>
          <p:cNvSpPr/>
          <p:nvPr/>
        </p:nvSpPr>
        <p:spPr>
          <a:xfrm>
            <a:off x="16963726" y="6421260"/>
            <a:ext cx="1309605" cy="3702064"/>
          </a:xfrm>
          <a:custGeom>
            <a:avLst/>
            <a:gdLst/>
            <a:ahLst/>
            <a:cxnLst/>
            <a:rect l="l" t="t" r="r" b="b"/>
            <a:pathLst>
              <a:path w="1309605" h="3702064">
                <a:moveTo>
                  <a:pt x="0" y="0"/>
                </a:moveTo>
                <a:lnTo>
                  <a:pt x="1309606" y="0"/>
                </a:lnTo>
                <a:lnTo>
                  <a:pt x="1309606" y="3702064"/>
                </a:lnTo>
                <a:lnTo>
                  <a:pt x="0" y="37020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53" name="Group 15">
            <a:extLst>
              <a:ext uri="{FF2B5EF4-FFF2-40B4-BE49-F238E27FC236}">
                <a16:creationId xmlns:a16="http://schemas.microsoft.com/office/drawing/2014/main" id="{EC835519-8205-AC3E-49E8-E57FA533EC7E}"/>
              </a:ext>
            </a:extLst>
          </p:cNvPr>
          <p:cNvGrpSpPr/>
          <p:nvPr/>
        </p:nvGrpSpPr>
        <p:grpSpPr>
          <a:xfrm>
            <a:off x="1702118" y="7612275"/>
            <a:ext cx="6967355" cy="2511049"/>
            <a:chOff x="0" y="0"/>
            <a:chExt cx="1933666" cy="696897"/>
          </a:xfrm>
        </p:grpSpPr>
        <p:sp>
          <p:nvSpPr>
            <p:cNvPr id="54" name="Freeform 16">
              <a:extLst>
                <a:ext uri="{FF2B5EF4-FFF2-40B4-BE49-F238E27FC236}">
                  <a16:creationId xmlns:a16="http://schemas.microsoft.com/office/drawing/2014/main" id="{56276FC2-5A74-6500-6081-A04C48FBD2ED}"/>
                </a:ext>
              </a:extLst>
            </p:cNvPr>
            <p:cNvSpPr/>
            <p:nvPr/>
          </p:nvSpPr>
          <p:spPr>
            <a:xfrm>
              <a:off x="0" y="0"/>
              <a:ext cx="1933666" cy="696897"/>
            </a:xfrm>
            <a:custGeom>
              <a:avLst/>
              <a:gdLst/>
              <a:ahLst/>
              <a:cxnLst/>
              <a:rect l="l" t="t" r="r" b="b"/>
              <a:pathLst>
                <a:path w="1933666" h="696897">
                  <a:moveTo>
                    <a:pt x="37780" y="0"/>
                  </a:moveTo>
                  <a:lnTo>
                    <a:pt x="1895886" y="0"/>
                  </a:lnTo>
                  <a:cubicBezTo>
                    <a:pt x="1916751" y="0"/>
                    <a:pt x="1933666" y="16915"/>
                    <a:pt x="1933666" y="37780"/>
                  </a:cubicBezTo>
                  <a:lnTo>
                    <a:pt x="1933666" y="659117"/>
                  </a:lnTo>
                  <a:cubicBezTo>
                    <a:pt x="1933666" y="669137"/>
                    <a:pt x="1929685" y="678747"/>
                    <a:pt x="1922600" y="685832"/>
                  </a:cubicBezTo>
                  <a:cubicBezTo>
                    <a:pt x="1915515" y="692917"/>
                    <a:pt x="1905906" y="696897"/>
                    <a:pt x="1895886" y="696897"/>
                  </a:cubicBezTo>
                  <a:lnTo>
                    <a:pt x="37780" y="696897"/>
                  </a:lnTo>
                  <a:cubicBezTo>
                    <a:pt x="16915" y="696897"/>
                    <a:pt x="0" y="679983"/>
                    <a:pt x="0" y="659117"/>
                  </a:cubicBezTo>
                  <a:lnTo>
                    <a:pt x="0" y="37780"/>
                  </a:lnTo>
                  <a:cubicBezTo>
                    <a:pt x="0" y="27760"/>
                    <a:pt x="3980" y="18151"/>
                    <a:pt x="11065" y="11065"/>
                  </a:cubicBezTo>
                  <a:cubicBezTo>
                    <a:pt x="18151" y="3980"/>
                    <a:pt x="27760" y="0"/>
                    <a:pt x="37780" y="0"/>
                  </a:cubicBezTo>
                  <a:close/>
                </a:path>
              </a:pathLst>
            </a:custGeom>
            <a:solidFill>
              <a:srgbClr val="8EE5F5"/>
            </a:solidFill>
          </p:spPr>
          <p:txBody>
            <a:bodyPr/>
            <a:lstStyle/>
            <a:p>
              <a:endParaRPr lang="en-GB"/>
            </a:p>
          </p:txBody>
        </p:sp>
        <p:sp>
          <p:nvSpPr>
            <p:cNvPr id="55" name="TextBox 17">
              <a:extLst>
                <a:ext uri="{FF2B5EF4-FFF2-40B4-BE49-F238E27FC236}">
                  <a16:creationId xmlns:a16="http://schemas.microsoft.com/office/drawing/2014/main" id="{76894BD9-2070-C29D-6C30-1061CE7C7987}"/>
                </a:ext>
              </a:extLst>
            </p:cNvPr>
            <p:cNvSpPr txBox="1"/>
            <p:nvPr/>
          </p:nvSpPr>
          <p:spPr>
            <a:xfrm>
              <a:off x="0" y="-28575"/>
              <a:ext cx="1933666" cy="725472"/>
            </a:xfrm>
            <a:prstGeom prst="rect">
              <a:avLst/>
            </a:prstGeom>
          </p:spPr>
          <p:txBody>
            <a:bodyPr lIns="50800" tIns="50800" rIns="50800" bIns="50800" rtlCol="0" anchor="ctr"/>
            <a:lstStyle/>
            <a:p>
              <a:pPr algn="ctr">
                <a:lnSpc>
                  <a:spcPts val="2659"/>
                </a:lnSpc>
              </a:pPr>
              <a:endParaRPr/>
            </a:p>
          </p:txBody>
        </p:sp>
      </p:grpSp>
      <p:grpSp>
        <p:nvGrpSpPr>
          <p:cNvPr id="56" name="Group 18">
            <a:extLst>
              <a:ext uri="{FF2B5EF4-FFF2-40B4-BE49-F238E27FC236}">
                <a16:creationId xmlns:a16="http://schemas.microsoft.com/office/drawing/2014/main" id="{DEF41EDC-90C1-45D8-82A3-653FA4152A49}"/>
              </a:ext>
            </a:extLst>
          </p:cNvPr>
          <p:cNvGrpSpPr/>
          <p:nvPr/>
        </p:nvGrpSpPr>
        <p:grpSpPr>
          <a:xfrm>
            <a:off x="1846743" y="7756901"/>
            <a:ext cx="6967355" cy="2511049"/>
            <a:chOff x="0" y="0"/>
            <a:chExt cx="1933666" cy="696897"/>
          </a:xfrm>
        </p:grpSpPr>
        <p:sp>
          <p:nvSpPr>
            <p:cNvPr id="57" name="Freeform 19">
              <a:extLst>
                <a:ext uri="{FF2B5EF4-FFF2-40B4-BE49-F238E27FC236}">
                  <a16:creationId xmlns:a16="http://schemas.microsoft.com/office/drawing/2014/main" id="{757B03ED-764C-62C0-DF68-3724F03078A9}"/>
                </a:ext>
              </a:extLst>
            </p:cNvPr>
            <p:cNvSpPr/>
            <p:nvPr/>
          </p:nvSpPr>
          <p:spPr>
            <a:xfrm>
              <a:off x="0" y="0"/>
              <a:ext cx="1933666" cy="696897"/>
            </a:xfrm>
            <a:custGeom>
              <a:avLst/>
              <a:gdLst/>
              <a:ahLst/>
              <a:cxnLst/>
              <a:rect l="l" t="t" r="r" b="b"/>
              <a:pathLst>
                <a:path w="1933666" h="696897">
                  <a:moveTo>
                    <a:pt x="37780" y="0"/>
                  </a:moveTo>
                  <a:lnTo>
                    <a:pt x="1895886" y="0"/>
                  </a:lnTo>
                  <a:cubicBezTo>
                    <a:pt x="1916751" y="0"/>
                    <a:pt x="1933666" y="16915"/>
                    <a:pt x="1933666" y="37780"/>
                  </a:cubicBezTo>
                  <a:lnTo>
                    <a:pt x="1933666" y="659117"/>
                  </a:lnTo>
                  <a:cubicBezTo>
                    <a:pt x="1933666" y="669137"/>
                    <a:pt x="1929685" y="678747"/>
                    <a:pt x="1922600" y="685832"/>
                  </a:cubicBezTo>
                  <a:cubicBezTo>
                    <a:pt x="1915515" y="692917"/>
                    <a:pt x="1905906" y="696897"/>
                    <a:pt x="1895886" y="696897"/>
                  </a:cubicBezTo>
                  <a:lnTo>
                    <a:pt x="37780" y="696897"/>
                  </a:lnTo>
                  <a:cubicBezTo>
                    <a:pt x="16915" y="696897"/>
                    <a:pt x="0" y="679983"/>
                    <a:pt x="0" y="659117"/>
                  </a:cubicBezTo>
                  <a:lnTo>
                    <a:pt x="0" y="37780"/>
                  </a:lnTo>
                  <a:cubicBezTo>
                    <a:pt x="0" y="27760"/>
                    <a:pt x="3980" y="18151"/>
                    <a:pt x="11065" y="11065"/>
                  </a:cubicBezTo>
                  <a:cubicBezTo>
                    <a:pt x="18151" y="3980"/>
                    <a:pt x="27760" y="0"/>
                    <a:pt x="37780" y="0"/>
                  </a:cubicBezTo>
                  <a:close/>
                </a:path>
              </a:pathLst>
            </a:custGeom>
            <a:solidFill>
              <a:srgbClr val="000000">
                <a:alpha val="0"/>
              </a:srgbClr>
            </a:solidFill>
            <a:ln w="38100" cap="rnd">
              <a:solidFill>
                <a:srgbClr val="000000"/>
              </a:solidFill>
              <a:prstDash val="solid"/>
              <a:round/>
            </a:ln>
          </p:spPr>
          <p:txBody>
            <a:bodyPr/>
            <a:lstStyle/>
            <a:p>
              <a:endParaRPr lang="en-GB"/>
            </a:p>
          </p:txBody>
        </p:sp>
        <p:sp>
          <p:nvSpPr>
            <p:cNvPr id="58" name="TextBox 20">
              <a:extLst>
                <a:ext uri="{FF2B5EF4-FFF2-40B4-BE49-F238E27FC236}">
                  <a16:creationId xmlns:a16="http://schemas.microsoft.com/office/drawing/2014/main" id="{9778A023-D0A7-D6B4-E51E-C77DF72AC12C}"/>
                </a:ext>
              </a:extLst>
            </p:cNvPr>
            <p:cNvSpPr txBox="1"/>
            <p:nvPr/>
          </p:nvSpPr>
          <p:spPr>
            <a:xfrm>
              <a:off x="0" y="-28575"/>
              <a:ext cx="1933666" cy="725472"/>
            </a:xfrm>
            <a:prstGeom prst="rect">
              <a:avLst/>
            </a:prstGeom>
          </p:spPr>
          <p:txBody>
            <a:bodyPr lIns="50800" tIns="50800" rIns="50800" bIns="50800" rtlCol="0" anchor="ctr"/>
            <a:lstStyle/>
            <a:p>
              <a:pPr algn="ctr">
                <a:lnSpc>
                  <a:spcPts val="2659"/>
                </a:lnSpc>
              </a:pPr>
              <a:endParaRPr/>
            </a:p>
          </p:txBody>
        </p:sp>
      </p:grpSp>
      <p:grpSp>
        <p:nvGrpSpPr>
          <p:cNvPr id="59" name="Group 21">
            <a:extLst>
              <a:ext uri="{FF2B5EF4-FFF2-40B4-BE49-F238E27FC236}">
                <a16:creationId xmlns:a16="http://schemas.microsoft.com/office/drawing/2014/main" id="{180D5E62-036F-25AF-37F0-4959875A51D3}"/>
              </a:ext>
            </a:extLst>
          </p:cNvPr>
          <p:cNvGrpSpPr/>
          <p:nvPr/>
        </p:nvGrpSpPr>
        <p:grpSpPr>
          <a:xfrm>
            <a:off x="1327197" y="7277055"/>
            <a:ext cx="1489127" cy="1279718"/>
            <a:chOff x="0" y="0"/>
            <a:chExt cx="812800" cy="698500"/>
          </a:xfrm>
        </p:grpSpPr>
        <p:sp>
          <p:nvSpPr>
            <p:cNvPr id="60" name="Freeform 22">
              <a:extLst>
                <a:ext uri="{FF2B5EF4-FFF2-40B4-BE49-F238E27FC236}">
                  <a16:creationId xmlns:a16="http://schemas.microsoft.com/office/drawing/2014/main" id="{7512D6B3-81CF-B26E-CDE9-198C6592746C}"/>
                </a:ext>
              </a:extLst>
            </p:cNvPr>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9CF4F8">
                    <a:alpha val="100000"/>
                  </a:srgbClr>
                </a:gs>
                <a:gs pos="50000">
                  <a:srgbClr val="1B70E1">
                    <a:alpha val="100000"/>
                  </a:srgbClr>
                </a:gs>
                <a:gs pos="100000">
                  <a:srgbClr val="1B70E1">
                    <a:alpha val="100000"/>
                  </a:srgbClr>
                </a:gs>
              </a:gsLst>
              <a:lin ang="0"/>
            </a:gradFill>
          </p:spPr>
          <p:txBody>
            <a:bodyPr/>
            <a:lstStyle/>
            <a:p>
              <a:endParaRPr lang="en-GB"/>
            </a:p>
          </p:txBody>
        </p:sp>
        <p:sp>
          <p:nvSpPr>
            <p:cNvPr id="61" name="TextBox 23">
              <a:extLst>
                <a:ext uri="{FF2B5EF4-FFF2-40B4-BE49-F238E27FC236}">
                  <a16:creationId xmlns:a16="http://schemas.microsoft.com/office/drawing/2014/main" id="{64A6853A-62F8-A1FA-F81B-CF96A9E10A3D}"/>
                </a:ext>
              </a:extLst>
            </p:cNvPr>
            <p:cNvSpPr txBox="1"/>
            <p:nvPr/>
          </p:nvSpPr>
          <p:spPr>
            <a:xfrm>
              <a:off x="114300" y="-28575"/>
              <a:ext cx="584200" cy="727075"/>
            </a:xfrm>
            <a:prstGeom prst="rect">
              <a:avLst/>
            </a:prstGeom>
          </p:spPr>
          <p:txBody>
            <a:bodyPr lIns="50800" tIns="50800" rIns="50800" bIns="50800" rtlCol="0" anchor="ctr"/>
            <a:lstStyle/>
            <a:p>
              <a:pPr algn="ctr">
                <a:lnSpc>
                  <a:spcPts val="2659"/>
                </a:lnSpc>
              </a:pPr>
              <a:endParaRPr/>
            </a:p>
          </p:txBody>
        </p:sp>
      </p:grpSp>
      <p:grpSp>
        <p:nvGrpSpPr>
          <p:cNvPr id="62" name="Group 37">
            <a:extLst>
              <a:ext uri="{FF2B5EF4-FFF2-40B4-BE49-F238E27FC236}">
                <a16:creationId xmlns:a16="http://schemas.microsoft.com/office/drawing/2014/main" id="{03A228A0-C05B-7E3A-3189-7FCC0E9ADFA2}"/>
              </a:ext>
            </a:extLst>
          </p:cNvPr>
          <p:cNvGrpSpPr/>
          <p:nvPr/>
        </p:nvGrpSpPr>
        <p:grpSpPr>
          <a:xfrm>
            <a:off x="9783678" y="7756901"/>
            <a:ext cx="6967355" cy="2511049"/>
            <a:chOff x="0" y="0"/>
            <a:chExt cx="1933666" cy="696897"/>
          </a:xfrm>
        </p:grpSpPr>
        <p:sp>
          <p:nvSpPr>
            <p:cNvPr id="63" name="Freeform 38">
              <a:extLst>
                <a:ext uri="{FF2B5EF4-FFF2-40B4-BE49-F238E27FC236}">
                  <a16:creationId xmlns:a16="http://schemas.microsoft.com/office/drawing/2014/main" id="{BC8BEBA3-212E-2983-DA57-0811BFDDF2FA}"/>
                </a:ext>
              </a:extLst>
            </p:cNvPr>
            <p:cNvSpPr/>
            <p:nvPr/>
          </p:nvSpPr>
          <p:spPr>
            <a:xfrm>
              <a:off x="0" y="0"/>
              <a:ext cx="1933666" cy="696897"/>
            </a:xfrm>
            <a:custGeom>
              <a:avLst/>
              <a:gdLst/>
              <a:ahLst/>
              <a:cxnLst/>
              <a:rect l="l" t="t" r="r" b="b"/>
              <a:pathLst>
                <a:path w="1933666" h="696897">
                  <a:moveTo>
                    <a:pt x="37780" y="0"/>
                  </a:moveTo>
                  <a:lnTo>
                    <a:pt x="1895886" y="0"/>
                  </a:lnTo>
                  <a:cubicBezTo>
                    <a:pt x="1916751" y="0"/>
                    <a:pt x="1933666" y="16915"/>
                    <a:pt x="1933666" y="37780"/>
                  </a:cubicBezTo>
                  <a:lnTo>
                    <a:pt x="1933666" y="659117"/>
                  </a:lnTo>
                  <a:cubicBezTo>
                    <a:pt x="1933666" y="669137"/>
                    <a:pt x="1929685" y="678747"/>
                    <a:pt x="1922600" y="685832"/>
                  </a:cubicBezTo>
                  <a:cubicBezTo>
                    <a:pt x="1915515" y="692917"/>
                    <a:pt x="1905906" y="696897"/>
                    <a:pt x="1895886" y="696897"/>
                  </a:cubicBezTo>
                  <a:lnTo>
                    <a:pt x="37780" y="696897"/>
                  </a:lnTo>
                  <a:cubicBezTo>
                    <a:pt x="16915" y="696897"/>
                    <a:pt x="0" y="679983"/>
                    <a:pt x="0" y="659117"/>
                  </a:cubicBezTo>
                  <a:lnTo>
                    <a:pt x="0" y="37780"/>
                  </a:lnTo>
                  <a:cubicBezTo>
                    <a:pt x="0" y="27760"/>
                    <a:pt x="3980" y="18151"/>
                    <a:pt x="11065" y="11065"/>
                  </a:cubicBezTo>
                  <a:cubicBezTo>
                    <a:pt x="18151" y="3980"/>
                    <a:pt x="27760" y="0"/>
                    <a:pt x="37780" y="0"/>
                  </a:cubicBezTo>
                  <a:close/>
                </a:path>
              </a:pathLst>
            </a:custGeom>
            <a:solidFill>
              <a:srgbClr val="000000">
                <a:alpha val="0"/>
              </a:srgbClr>
            </a:solidFill>
            <a:ln w="38100" cap="rnd">
              <a:solidFill>
                <a:srgbClr val="000000"/>
              </a:solidFill>
              <a:prstDash val="solid"/>
              <a:round/>
            </a:ln>
          </p:spPr>
          <p:txBody>
            <a:bodyPr/>
            <a:lstStyle/>
            <a:p>
              <a:endParaRPr lang="en-GB"/>
            </a:p>
          </p:txBody>
        </p:sp>
        <p:sp>
          <p:nvSpPr>
            <p:cNvPr id="64" name="TextBox 39">
              <a:extLst>
                <a:ext uri="{FF2B5EF4-FFF2-40B4-BE49-F238E27FC236}">
                  <a16:creationId xmlns:a16="http://schemas.microsoft.com/office/drawing/2014/main" id="{D1BBBFC2-9682-85E4-94BE-E2ADAFB9CA18}"/>
                </a:ext>
              </a:extLst>
            </p:cNvPr>
            <p:cNvSpPr txBox="1"/>
            <p:nvPr/>
          </p:nvSpPr>
          <p:spPr>
            <a:xfrm>
              <a:off x="0" y="-28575"/>
              <a:ext cx="1933666" cy="725472"/>
            </a:xfrm>
            <a:prstGeom prst="rect">
              <a:avLst/>
            </a:prstGeom>
          </p:spPr>
          <p:txBody>
            <a:bodyPr lIns="50800" tIns="50800" rIns="50800" bIns="50800" rtlCol="0" anchor="ctr"/>
            <a:lstStyle/>
            <a:p>
              <a:pPr algn="ctr">
                <a:lnSpc>
                  <a:spcPts val="2659"/>
                </a:lnSpc>
              </a:pPr>
              <a:endParaRPr/>
            </a:p>
          </p:txBody>
        </p:sp>
      </p:grpSp>
      <p:sp>
        <p:nvSpPr>
          <p:cNvPr id="65" name="TextBox 40">
            <a:extLst>
              <a:ext uri="{FF2B5EF4-FFF2-40B4-BE49-F238E27FC236}">
                <a16:creationId xmlns:a16="http://schemas.microsoft.com/office/drawing/2014/main" id="{E4A0C6EC-304A-0991-96F7-50EFF0E939A7}"/>
              </a:ext>
            </a:extLst>
          </p:cNvPr>
          <p:cNvSpPr txBox="1"/>
          <p:nvPr/>
        </p:nvSpPr>
        <p:spPr>
          <a:xfrm>
            <a:off x="10766421" y="7829053"/>
            <a:ext cx="5752023" cy="2077492"/>
          </a:xfrm>
          <a:prstGeom prst="rect">
            <a:avLst/>
          </a:prstGeom>
        </p:spPr>
        <p:txBody>
          <a:bodyPr lIns="0" tIns="0" rIns="0" bIns="0" rtlCol="0" anchor="t">
            <a:spAutoFit/>
          </a:bodyPr>
          <a:lstStyle/>
          <a:p>
            <a:r>
              <a:rPr lang="vi-VN" sz="4500" b="0" i="0" u="none" strike="noStrike">
                <a:solidFill>
                  <a:srgbClr val="000000"/>
                </a:solidFill>
                <a:effectLst/>
                <a:latin typeface="Times New Roman" panose="02020603050405020304" pitchFamily="18" charset="0"/>
              </a:rPr>
              <a:t>Thay đổi trong chính sách thị trường và thị trường lao động</a:t>
            </a:r>
            <a:endParaRPr lang="en-US" sz="4500">
              <a:solidFill>
                <a:srgbClr val="000000"/>
              </a:solidFill>
              <a:latin typeface="Open Sans"/>
            </a:endParaRPr>
          </a:p>
        </p:txBody>
      </p:sp>
      <p:grpSp>
        <p:nvGrpSpPr>
          <p:cNvPr id="66" name="Group 41">
            <a:extLst>
              <a:ext uri="{FF2B5EF4-FFF2-40B4-BE49-F238E27FC236}">
                <a16:creationId xmlns:a16="http://schemas.microsoft.com/office/drawing/2014/main" id="{C363FA94-7444-19EC-6207-0F2A03D5DDA0}"/>
              </a:ext>
            </a:extLst>
          </p:cNvPr>
          <p:cNvGrpSpPr/>
          <p:nvPr/>
        </p:nvGrpSpPr>
        <p:grpSpPr>
          <a:xfrm>
            <a:off x="9264131" y="7277055"/>
            <a:ext cx="1489127" cy="1279718"/>
            <a:chOff x="0" y="0"/>
            <a:chExt cx="812800" cy="698500"/>
          </a:xfrm>
        </p:grpSpPr>
        <p:sp>
          <p:nvSpPr>
            <p:cNvPr id="67" name="Freeform 42">
              <a:extLst>
                <a:ext uri="{FF2B5EF4-FFF2-40B4-BE49-F238E27FC236}">
                  <a16:creationId xmlns:a16="http://schemas.microsoft.com/office/drawing/2014/main" id="{15002BC6-0D19-7156-1315-E485D0C00C9B}"/>
                </a:ext>
              </a:extLst>
            </p:cNvPr>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9CF4F8">
                    <a:alpha val="100000"/>
                  </a:srgbClr>
                </a:gs>
                <a:gs pos="50000">
                  <a:srgbClr val="1B70E1">
                    <a:alpha val="100000"/>
                  </a:srgbClr>
                </a:gs>
                <a:gs pos="100000">
                  <a:srgbClr val="1B70E1">
                    <a:alpha val="100000"/>
                  </a:srgbClr>
                </a:gs>
              </a:gsLst>
              <a:lin ang="0"/>
            </a:gradFill>
          </p:spPr>
          <p:txBody>
            <a:bodyPr/>
            <a:lstStyle/>
            <a:p>
              <a:endParaRPr lang="en-GB"/>
            </a:p>
          </p:txBody>
        </p:sp>
        <p:sp>
          <p:nvSpPr>
            <p:cNvPr id="68" name="TextBox 43">
              <a:extLst>
                <a:ext uri="{FF2B5EF4-FFF2-40B4-BE49-F238E27FC236}">
                  <a16:creationId xmlns:a16="http://schemas.microsoft.com/office/drawing/2014/main" id="{93CBA46B-0292-CE8E-6290-FDE3074D409B}"/>
                </a:ext>
              </a:extLst>
            </p:cNvPr>
            <p:cNvSpPr txBox="1"/>
            <p:nvPr/>
          </p:nvSpPr>
          <p:spPr>
            <a:xfrm>
              <a:off x="114300" y="-28575"/>
              <a:ext cx="584200" cy="727075"/>
            </a:xfrm>
            <a:prstGeom prst="rect">
              <a:avLst/>
            </a:prstGeom>
          </p:spPr>
          <p:txBody>
            <a:bodyPr lIns="50800" tIns="50800" rIns="50800" bIns="50800" rtlCol="0" anchor="ctr"/>
            <a:lstStyle/>
            <a:p>
              <a:pPr algn="ctr">
                <a:lnSpc>
                  <a:spcPts val="2659"/>
                </a:lnSpc>
              </a:pPr>
              <a:endParaRPr/>
            </a:p>
          </p:txBody>
        </p:sp>
      </p:grpSp>
      <p:sp>
        <p:nvSpPr>
          <p:cNvPr id="71" name="TextBox 51">
            <a:extLst>
              <a:ext uri="{FF2B5EF4-FFF2-40B4-BE49-F238E27FC236}">
                <a16:creationId xmlns:a16="http://schemas.microsoft.com/office/drawing/2014/main" id="{FE025FBE-7FF0-7589-27E5-F38BA0CBB2A4}"/>
              </a:ext>
            </a:extLst>
          </p:cNvPr>
          <p:cNvSpPr txBox="1"/>
          <p:nvPr/>
        </p:nvSpPr>
        <p:spPr>
          <a:xfrm>
            <a:off x="2694483" y="8131023"/>
            <a:ext cx="5214544" cy="1384995"/>
          </a:xfrm>
          <a:prstGeom prst="rect">
            <a:avLst/>
          </a:prstGeom>
        </p:spPr>
        <p:txBody>
          <a:bodyPr wrap="square" lIns="0" tIns="0" rIns="0" bIns="0" rtlCol="0" anchor="t">
            <a:spAutoFit/>
          </a:bodyPr>
          <a:lstStyle/>
          <a:p>
            <a:r>
              <a:rPr lang="en-GB" sz="4500" b="0" i="0" u="none" strike="noStrike">
                <a:solidFill>
                  <a:srgbClr val="000000"/>
                </a:solidFill>
                <a:effectLst/>
                <a:latin typeface="Times New Roman" panose="02020603050405020304" pitchFamily="18" charset="0"/>
              </a:rPr>
              <a:t>Khách hàng thay đổi yêu cầu</a:t>
            </a:r>
            <a:endParaRPr lang="en-US" sz="4500">
              <a:solidFill>
                <a:srgbClr val="000000"/>
              </a:solidFill>
              <a:latin typeface="Open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395794" y="1477709"/>
            <a:ext cx="13321882" cy="1026975"/>
            <a:chOff x="0" y="0"/>
            <a:chExt cx="2830213" cy="1095125"/>
          </a:xfrm>
        </p:grpSpPr>
        <p:sp>
          <p:nvSpPr>
            <p:cNvPr id="7" name="Freeform 7"/>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8" name="TextBox 8"/>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9" name="TextBox 9"/>
          <p:cNvSpPr txBox="1"/>
          <p:nvPr/>
        </p:nvSpPr>
        <p:spPr>
          <a:xfrm>
            <a:off x="862979" y="1365595"/>
            <a:ext cx="12753920"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3.1. </a:t>
            </a:r>
            <a:r>
              <a:rPr lang="vi-VN" sz="6000" b="1">
                <a:solidFill>
                  <a:srgbClr val="FFFFFF"/>
                </a:solidFill>
                <a:latin typeface="Times New Roman" panose="02020603050405020304" pitchFamily="18" charset="0"/>
                <a:cs typeface="Times New Roman" panose="02020603050405020304" pitchFamily="18" charset="0"/>
              </a:rPr>
              <a:t>Chiến lược sản phẩm (Product)</a:t>
            </a:r>
            <a:endParaRPr lang="en-US" sz="6000" b="1">
              <a:solidFill>
                <a:srgbClr val="FFFFFF"/>
              </a:solidFill>
              <a:latin typeface="Times New Roman" panose="02020603050405020304" pitchFamily="18" charset="0"/>
              <a:cs typeface="Times New Roman" panose="02020603050405020304" pitchFamily="18" charset="0"/>
            </a:endParaRPr>
          </a:p>
        </p:txBody>
      </p:sp>
      <p:sp>
        <p:nvSpPr>
          <p:cNvPr id="32" name="TextBox 9">
            <a:extLst>
              <a:ext uri="{FF2B5EF4-FFF2-40B4-BE49-F238E27FC236}">
                <a16:creationId xmlns:a16="http://schemas.microsoft.com/office/drawing/2014/main" id="{4FD8721E-22F8-2F1C-F1F5-C6672810D497}"/>
              </a:ext>
            </a:extLst>
          </p:cNvPr>
          <p:cNvSpPr txBox="1"/>
          <p:nvPr/>
        </p:nvSpPr>
        <p:spPr>
          <a:xfrm>
            <a:off x="-1371600" y="4533900"/>
            <a:ext cx="9982200"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1.6. Giải pháp</a:t>
            </a:r>
          </a:p>
        </p:txBody>
      </p:sp>
      <p:sp>
        <p:nvSpPr>
          <p:cNvPr id="34" name="TextBox 33">
            <a:extLst>
              <a:ext uri="{FF2B5EF4-FFF2-40B4-BE49-F238E27FC236}">
                <a16:creationId xmlns:a16="http://schemas.microsoft.com/office/drawing/2014/main" id="{7A10F264-225D-114F-1A27-CC2000506AF3}"/>
              </a:ext>
            </a:extLst>
          </p:cNvPr>
          <p:cNvSpPr txBox="1"/>
          <p:nvPr/>
        </p:nvSpPr>
        <p:spPr>
          <a:xfrm>
            <a:off x="377876" y="2768758"/>
            <a:ext cx="17138286" cy="2862322"/>
          </a:xfrm>
          <a:prstGeom prst="rect">
            <a:avLst/>
          </a:prstGeom>
          <a:noFill/>
        </p:spPr>
        <p:txBody>
          <a:bodyPr wrap="square">
            <a:spAutoFit/>
          </a:bodyPr>
          <a:lstStyle/>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Che mưa nắng dễ dàng nhanh chóng</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Thao tác sử dụng đơn giản ,gần gũi , dễ dàng</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Thiết kế gọn gàng, nhiều kiểu mã, an toàn, làm đẹp cảnh quan</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Hệ thống tự động đóng mở dựa theo thời tiết </a:t>
            </a:r>
          </a:p>
        </p:txBody>
      </p:sp>
      <p:grpSp>
        <p:nvGrpSpPr>
          <p:cNvPr id="2" name="Group 3">
            <a:extLst>
              <a:ext uri="{FF2B5EF4-FFF2-40B4-BE49-F238E27FC236}">
                <a16:creationId xmlns:a16="http://schemas.microsoft.com/office/drawing/2014/main" id="{FA9DED31-8A19-694B-436C-41C015474283}"/>
              </a:ext>
            </a:extLst>
          </p:cNvPr>
          <p:cNvGrpSpPr/>
          <p:nvPr/>
        </p:nvGrpSpPr>
        <p:grpSpPr>
          <a:xfrm>
            <a:off x="-355776" y="-31372"/>
            <a:ext cx="14665738" cy="952154"/>
            <a:chOff x="0" y="0"/>
            <a:chExt cx="2830213" cy="635591"/>
          </a:xfrm>
        </p:grpSpPr>
        <p:sp>
          <p:nvSpPr>
            <p:cNvPr id="3" name="Freeform 4">
              <a:extLst>
                <a:ext uri="{FF2B5EF4-FFF2-40B4-BE49-F238E27FC236}">
                  <a16:creationId xmlns:a16="http://schemas.microsoft.com/office/drawing/2014/main" id="{4CAC3CA0-FE25-A9E8-0CB7-C573A0B58903}"/>
                </a:ext>
              </a:extLst>
            </p:cNvPr>
            <p:cNvSpPr/>
            <p:nvPr/>
          </p:nvSpPr>
          <p:spPr>
            <a:xfrm>
              <a:off x="0" y="0"/>
              <a:ext cx="2830213" cy="635591"/>
            </a:xfrm>
            <a:custGeom>
              <a:avLst/>
              <a:gdLst/>
              <a:ahLst/>
              <a:cxnLst/>
              <a:rect l="l" t="t" r="r" b="b"/>
              <a:pathLst>
                <a:path w="2830213" h="635591">
                  <a:moveTo>
                    <a:pt x="2830213" y="317795"/>
                  </a:moveTo>
                  <a:lnTo>
                    <a:pt x="2627013" y="635591"/>
                  </a:lnTo>
                  <a:lnTo>
                    <a:pt x="203200" y="635591"/>
                  </a:lnTo>
                  <a:lnTo>
                    <a:pt x="0" y="317795"/>
                  </a:lnTo>
                  <a:lnTo>
                    <a:pt x="203200" y="0"/>
                  </a:lnTo>
                  <a:lnTo>
                    <a:pt x="2627013" y="0"/>
                  </a:lnTo>
                  <a:lnTo>
                    <a:pt x="2830213" y="317795"/>
                  </a:lnTo>
                  <a:close/>
                </a:path>
              </a:pathLst>
            </a:custGeom>
            <a:gradFill rotWithShape="1">
              <a:gsLst>
                <a:gs pos="0">
                  <a:srgbClr val="1B70E1">
                    <a:alpha val="100000"/>
                  </a:srgbClr>
                </a:gs>
                <a:gs pos="100000">
                  <a:srgbClr val="9CF4F8">
                    <a:alpha val="100000"/>
                  </a:srgbClr>
                </a:gs>
              </a:gsLst>
              <a:lin ang="0"/>
            </a:gradFill>
          </p:spPr>
          <p:txBody>
            <a:bodyPr/>
            <a:lstStyle/>
            <a:p>
              <a:endParaRPr lang="en-GB"/>
            </a:p>
          </p:txBody>
        </p:sp>
        <p:sp>
          <p:nvSpPr>
            <p:cNvPr id="4" name="TextBox 5">
              <a:extLst>
                <a:ext uri="{FF2B5EF4-FFF2-40B4-BE49-F238E27FC236}">
                  <a16:creationId xmlns:a16="http://schemas.microsoft.com/office/drawing/2014/main" id="{6D884DDC-EF18-C617-54D2-7B09210F3AF1}"/>
                </a:ext>
              </a:extLst>
            </p:cNvPr>
            <p:cNvSpPr txBox="1"/>
            <p:nvPr/>
          </p:nvSpPr>
          <p:spPr>
            <a:xfrm>
              <a:off x="114300" y="-28575"/>
              <a:ext cx="2601613" cy="66416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7">
            <a:extLst>
              <a:ext uri="{FF2B5EF4-FFF2-40B4-BE49-F238E27FC236}">
                <a16:creationId xmlns:a16="http://schemas.microsoft.com/office/drawing/2014/main" id="{D5A6EDC8-7F01-B67F-7F4C-E3A6445DD3F1}"/>
              </a:ext>
            </a:extLst>
          </p:cNvPr>
          <p:cNvGrpSpPr/>
          <p:nvPr/>
        </p:nvGrpSpPr>
        <p:grpSpPr>
          <a:xfrm>
            <a:off x="-228600" y="154259"/>
            <a:ext cx="15017116" cy="1004147"/>
            <a:chOff x="0" y="0"/>
            <a:chExt cx="2830213" cy="635591"/>
          </a:xfrm>
        </p:grpSpPr>
        <p:sp>
          <p:nvSpPr>
            <p:cNvPr id="10" name="Freeform 8">
              <a:extLst>
                <a:ext uri="{FF2B5EF4-FFF2-40B4-BE49-F238E27FC236}">
                  <a16:creationId xmlns:a16="http://schemas.microsoft.com/office/drawing/2014/main" id="{12A04EBC-A00B-14C7-AFF3-284783373293}"/>
                </a:ext>
              </a:extLst>
            </p:cNvPr>
            <p:cNvSpPr/>
            <p:nvPr/>
          </p:nvSpPr>
          <p:spPr>
            <a:xfrm>
              <a:off x="0" y="0"/>
              <a:ext cx="2830213" cy="635591"/>
            </a:xfrm>
            <a:custGeom>
              <a:avLst/>
              <a:gdLst/>
              <a:ahLst/>
              <a:cxnLst/>
              <a:rect l="l" t="t" r="r" b="b"/>
              <a:pathLst>
                <a:path w="2830213" h="635591">
                  <a:moveTo>
                    <a:pt x="2830213" y="317795"/>
                  </a:moveTo>
                  <a:lnTo>
                    <a:pt x="2627013" y="635591"/>
                  </a:lnTo>
                  <a:lnTo>
                    <a:pt x="203200" y="635591"/>
                  </a:lnTo>
                  <a:lnTo>
                    <a:pt x="0" y="317795"/>
                  </a:lnTo>
                  <a:lnTo>
                    <a:pt x="203200" y="0"/>
                  </a:lnTo>
                  <a:lnTo>
                    <a:pt x="2627013" y="0"/>
                  </a:lnTo>
                  <a:lnTo>
                    <a:pt x="2830213" y="317795"/>
                  </a:lnTo>
                  <a:close/>
                </a:path>
              </a:pathLst>
            </a:custGeom>
            <a:solidFill>
              <a:srgbClr val="000000">
                <a:alpha val="0"/>
              </a:srgbClr>
            </a:solidFill>
            <a:ln w="38100" cap="sq">
              <a:solidFill>
                <a:srgbClr val="000000"/>
              </a:solidFill>
              <a:prstDash val="solid"/>
              <a:miter/>
            </a:ln>
          </p:spPr>
          <p:txBody>
            <a:bodyPr/>
            <a:lstStyle/>
            <a:p>
              <a:endParaRPr lang="en-GB"/>
            </a:p>
          </p:txBody>
        </p:sp>
        <p:sp>
          <p:nvSpPr>
            <p:cNvPr id="11" name="TextBox 9">
              <a:extLst>
                <a:ext uri="{FF2B5EF4-FFF2-40B4-BE49-F238E27FC236}">
                  <a16:creationId xmlns:a16="http://schemas.microsoft.com/office/drawing/2014/main" id="{E361ECB1-1669-6FC3-663A-77C0F8405209}"/>
                </a:ext>
              </a:extLst>
            </p:cNvPr>
            <p:cNvSpPr txBox="1"/>
            <p:nvPr/>
          </p:nvSpPr>
          <p:spPr>
            <a:xfrm>
              <a:off x="114300" y="-28575"/>
              <a:ext cx="2601613" cy="66416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4">
            <a:extLst>
              <a:ext uri="{FF2B5EF4-FFF2-40B4-BE49-F238E27FC236}">
                <a16:creationId xmlns:a16="http://schemas.microsoft.com/office/drawing/2014/main" id="{56611FF9-822A-9746-6EC6-153394F64355}"/>
              </a:ext>
            </a:extLst>
          </p:cNvPr>
          <p:cNvSpPr txBox="1"/>
          <p:nvPr/>
        </p:nvSpPr>
        <p:spPr>
          <a:xfrm>
            <a:off x="1631236" y="-385666"/>
            <a:ext cx="8849123" cy="1430713"/>
          </a:xfrm>
          <a:prstGeom prst="rect">
            <a:avLst/>
          </a:prstGeom>
        </p:spPr>
        <p:txBody>
          <a:bodyPr lIns="0" tIns="0" rIns="0" bIns="0" rtlCol="0" anchor="t">
            <a:spAutoFit/>
          </a:bodyPr>
          <a:lstStyle/>
          <a:p>
            <a:pPr>
              <a:lnSpc>
                <a:spcPts val="13021"/>
              </a:lnSpc>
            </a:pPr>
            <a:r>
              <a:rPr lang="en-US" sz="6000" b="1">
                <a:solidFill>
                  <a:srgbClr val="FFFFFF"/>
                </a:solidFill>
                <a:latin typeface="Times New Roman" panose="02020603050405020304" pitchFamily="18" charset="0"/>
                <a:cs typeface="Times New Roman" panose="02020603050405020304" pitchFamily="18" charset="0"/>
              </a:rPr>
              <a:t>3. Kế hoạch Marketing</a:t>
            </a:r>
          </a:p>
        </p:txBody>
      </p:sp>
      <p:grpSp>
        <p:nvGrpSpPr>
          <p:cNvPr id="13" name="Group 6">
            <a:extLst>
              <a:ext uri="{FF2B5EF4-FFF2-40B4-BE49-F238E27FC236}">
                <a16:creationId xmlns:a16="http://schemas.microsoft.com/office/drawing/2014/main" id="{722466D4-29F7-1772-EA22-20598E55F373}"/>
              </a:ext>
            </a:extLst>
          </p:cNvPr>
          <p:cNvGrpSpPr/>
          <p:nvPr/>
        </p:nvGrpSpPr>
        <p:grpSpPr>
          <a:xfrm>
            <a:off x="295017" y="6062923"/>
            <a:ext cx="13321882" cy="1026975"/>
            <a:chOff x="0" y="0"/>
            <a:chExt cx="2830213" cy="1095125"/>
          </a:xfrm>
        </p:grpSpPr>
        <p:sp>
          <p:nvSpPr>
            <p:cNvPr id="19" name="Freeform 7">
              <a:extLst>
                <a:ext uri="{FF2B5EF4-FFF2-40B4-BE49-F238E27FC236}">
                  <a16:creationId xmlns:a16="http://schemas.microsoft.com/office/drawing/2014/main" id="{12ADE6DD-AE3B-8E41-3CAD-576BFB56E03D}"/>
                </a:ext>
              </a:extLst>
            </p:cNvPr>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20" name="TextBox 8">
              <a:extLst>
                <a:ext uri="{FF2B5EF4-FFF2-40B4-BE49-F238E27FC236}">
                  <a16:creationId xmlns:a16="http://schemas.microsoft.com/office/drawing/2014/main" id="{F9C08AF5-BB6A-903D-048B-60764F773DA7}"/>
                </a:ext>
              </a:extLst>
            </p:cNvPr>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21" name="TextBox 9">
            <a:extLst>
              <a:ext uri="{FF2B5EF4-FFF2-40B4-BE49-F238E27FC236}">
                <a16:creationId xmlns:a16="http://schemas.microsoft.com/office/drawing/2014/main" id="{E33E49CB-1B72-F599-19CC-F6F98BBB4944}"/>
              </a:ext>
            </a:extLst>
          </p:cNvPr>
          <p:cNvSpPr txBox="1"/>
          <p:nvPr/>
        </p:nvSpPr>
        <p:spPr>
          <a:xfrm>
            <a:off x="425743" y="5958159"/>
            <a:ext cx="12753920"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3.2. </a:t>
            </a:r>
            <a:r>
              <a:rPr lang="vi-VN" sz="6000" b="1">
                <a:solidFill>
                  <a:srgbClr val="FFFFFF"/>
                </a:solidFill>
                <a:latin typeface="Times New Roman" panose="02020603050405020304" pitchFamily="18" charset="0"/>
                <a:cs typeface="Times New Roman" panose="02020603050405020304" pitchFamily="18" charset="0"/>
              </a:rPr>
              <a:t>Chiến lược phân phối (Place)</a:t>
            </a:r>
            <a:endParaRPr lang="en-US" sz="6000" b="1">
              <a:solidFill>
                <a:srgbClr val="FFFFFF"/>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43B09A2B-02D2-FBFE-A365-1F26C6B8F275}"/>
              </a:ext>
            </a:extLst>
          </p:cNvPr>
          <p:cNvSpPr txBox="1"/>
          <p:nvPr/>
        </p:nvSpPr>
        <p:spPr>
          <a:xfrm>
            <a:off x="295017" y="7368201"/>
            <a:ext cx="17138286" cy="2169825"/>
          </a:xfrm>
          <a:prstGeom prst="rect">
            <a:avLst/>
          </a:prstGeom>
          <a:noFill/>
        </p:spPr>
        <p:txBody>
          <a:bodyPr wrap="square">
            <a:spAutoFit/>
          </a:bodyPr>
          <a:lstStyle/>
          <a:p>
            <a:r>
              <a:rPr lang="en-US" sz="4500">
                <a:latin typeface="+mj-lt"/>
              </a:rPr>
              <a:t>	</a:t>
            </a:r>
            <a:r>
              <a:rPr lang="vi-VN" sz="4500">
                <a:latin typeface="+mj-lt"/>
              </a:rPr>
              <a:t>Kênh trực tuyến</a:t>
            </a:r>
            <a:r>
              <a:rPr lang="en-US" sz="4500">
                <a:latin typeface="+mj-lt"/>
              </a:rPr>
              <a:t>:</a:t>
            </a:r>
            <a:r>
              <a:rPr lang="vi-VN" sz="4500">
                <a:latin typeface="+mj-lt"/>
              </a:rPr>
              <a:t> Sử dụng mạng xã hội như Facebook và Tiktok.</a:t>
            </a:r>
          </a:p>
          <a:p>
            <a:r>
              <a:rPr lang="en-US" sz="4500">
                <a:latin typeface="+mj-lt"/>
              </a:rPr>
              <a:t>	</a:t>
            </a:r>
            <a:r>
              <a:rPr lang="vi-VN" sz="4500">
                <a:latin typeface="+mj-lt"/>
              </a:rPr>
              <a:t>Kênh trực tiếp</a:t>
            </a:r>
            <a:r>
              <a:rPr lang="en-US" sz="4500">
                <a:latin typeface="+mj-lt"/>
              </a:rPr>
              <a:t>: </a:t>
            </a:r>
            <a:r>
              <a:rPr lang="vi-VN" sz="4500">
                <a:latin typeface="+mj-lt"/>
              </a:rPr>
              <a:t>Bao gồm cửa hàng trưng bày sản phẩm và hợp tác với các đại lý, nhà phân phối.</a:t>
            </a:r>
          </a:p>
        </p:txBody>
      </p:sp>
    </p:spTree>
    <p:extLst>
      <p:ext uri="{BB962C8B-B14F-4D97-AF65-F5344CB8AC3E}">
        <p14:creationId xmlns:p14="http://schemas.microsoft.com/office/powerpoint/2010/main" val="679793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395794" y="1477709"/>
            <a:ext cx="13321882" cy="1026975"/>
            <a:chOff x="0" y="0"/>
            <a:chExt cx="2830213" cy="1095125"/>
          </a:xfrm>
        </p:grpSpPr>
        <p:sp>
          <p:nvSpPr>
            <p:cNvPr id="7" name="Freeform 7"/>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8" name="TextBox 8"/>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9" name="TextBox 9"/>
          <p:cNvSpPr txBox="1"/>
          <p:nvPr/>
        </p:nvSpPr>
        <p:spPr>
          <a:xfrm>
            <a:off x="862979" y="1365595"/>
            <a:ext cx="12753920"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3.1. </a:t>
            </a:r>
            <a:r>
              <a:rPr lang="vi-VN" sz="6000" b="1">
                <a:solidFill>
                  <a:srgbClr val="FFFFFF"/>
                </a:solidFill>
                <a:latin typeface="Times New Roman" panose="02020603050405020304" pitchFamily="18" charset="0"/>
                <a:cs typeface="Times New Roman" panose="02020603050405020304" pitchFamily="18" charset="0"/>
              </a:rPr>
              <a:t>Chiến lược sản phẩm (Product)</a:t>
            </a:r>
            <a:endParaRPr lang="en-US" sz="6000" b="1">
              <a:solidFill>
                <a:srgbClr val="FFFFFF"/>
              </a:solidFill>
              <a:latin typeface="Times New Roman" panose="02020603050405020304" pitchFamily="18" charset="0"/>
              <a:cs typeface="Times New Roman" panose="02020603050405020304" pitchFamily="18" charset="0"/>
            </a:endParaRPr>
          </a:p>
        </p:txBody>
      </p:sp>
      <p:sp>
        <p:nvSpPr>
          <p:cNvPr id="32" name="TextBox 9">
            <a:extLst>
              <a:ext uri="{FF2B5EF4-FFF2-40B4-BE49-F238E27FC236}">
                <a16:creationId xmlns:a16="http://schemas.microsoft.com/office/drawing/2014/main" id="{4FD8721E-22F8-2F1C-F1F5-C6672810D497}"/>
              </a:ext>
            </a:extLst>
          </p:cNvPr>
          <p:cNvSpPr txBox="1"/>
          <p:nvPr/>
        </p:nvSpPr>
        <p:spPr>
          <a:xfrm>
            <a:off x="-1371600" y="4533900"/>
            <a:ext cx="9982200"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1.6. Giải pháp</a:t>
            </a:r>
          </a:p>
        </p:txBody>
      </p:sp>
      <p:sp>
        <p:nvSpPr>
          <p:cNvPr id="34" name="TextBox 33">
            <a:extLst>
              <a:ext uri="{FF2B5EF4-FFF2-40B4-BE49-F238E27FC236}">
                <a16:creationId xmlns:a16="http://schemas.microsoft.com/office/drawing/2014/main" id="{7A10F264-225D-114F-1A27-CC2000506AF3}"/>
              </a:ext>
            </a:extLst>
          </p:cNvPr>
          <p:cNvSpPr txBox="1"/>
          <p:nvPr/>
        </p:nvSpPr>
        <p:spPr>
          <a:xfrm>
            <a:off x="377876" y="2768758"/>
            <a:ext cx="9299526" cy="6478697"/>
          </a:xfrm>
          <a:prstGeom prst="rect">
            <a:avLst/>
          </a:prstGeom>
          <a:noFill/>
        </p:spPr>
        <p:txBody>
          <a:bodyPr wrap="square">
            <a:spAutoFit/>
          </a:bodyPr>
          <a:lstStyle/>
          <a:p>
            <a:pPr marL="179997" indent="269989" rtl="0">
              <a:spcBef>
                <a:spcPts val="1200"/>
              </a:spcBef>
              <a:spcAft>
                <a:spcPts val="0"/>
              </a:spcAft>
            </a:pPr>
            <a:r>
              <a:rPr lang="vi-VN" sz="4500" b="1" i="0" u="none" strike="noStrike">
                <a:solidFill>
                  <a:srgbClr val="222222"/>
                </a:solidFill>
                <a:effectLst/>
                <a:highlight>
                  <a:srgbClr val="FFFFFF"/>
                </a:highlight>
                <a:latin typeface="+mj-lt"/>
              </a:rPr>
              <a:t>Giai đoạn 1: Ra mắt/ giới thiệu sản phẩm</a:t>
            </a:r>
            <a:endParaRPr lang="vi-VN" sz="4500" b="0">
              <a:effectLst/>
              <a:highlight>
                <a:srgbClr val="FFFFFF"/>
              </a:highlight>
              <a:latin typeface="+mj-lt"/>
            </a:endParaRPr>
          </a:p>
          <a:p>
            <a:pPr rtl="0">
              <a:spcBef>
                <a:spcPts val="1200"/>
              </a:spcBef>
              <a:spcAft>
                <a:spcPts val="0"/>
              </a:spcAft>
            </a:pPr>
            <a:r>
              <a:rPr lang="en-US" sz="4500" b="1" i="0" u="none" strike="noStrike">
                <a:solidFill>
                  <a:srgbClr val="222222"/>
                </a:solidFill>
                <a:effectLst/>
                <a:highlight>
                  <a:srgbClr val="FFFFFF"/>
                </a:highlight>
                <a:latin typeface="+mj-lt"/>
              </a:rPr>
              <a:t>	</a:t>
            </a:r>
            <a:r>
              <a:rPr lang="vi-VN" sz="4500" b="1" i="0" u="none" strike="noStrike">
                <a:solidFill>
                  <a:srgbClr val="222222"/>
                </a:solidFill>
                <a:effectLst/>
                <a:highlight>
                  <a:srgbClr val="FFFFFF"/>
                </a:highlight>
                <a:latin typeface="+mj-lt"/>
              </a:rPr>
              <a:t>Mục tiêu : </a:t>
            </a:r>
            <a:r>
              <a:rPr lang="vi-VN" sz="4500" b="0" i="0" u="none" strike="noStrike">
                <a:solidFill>
                  <a:srgbClr val="222222"/>
                </a:solidFill>
                <a:effectLst/>
                <a:highlight>
                  <a:srgbClr val="FFFFFF"/>
                </a:highlight>
                <a:latin typeface="+mj-lt"/>
              </a:rPr>
              <a:t>Giới thiệu sản phẩm với khách hàng và tạo nhận thức về thương hiệu và các tác dụng mà sản phẩm mang lại</a:t>
            </a:r>
            <a:endParaRPr lang="vi-VN" sz="4500" b="0">
              <a:effectLst/>
              <a:highlight>
                <a:srgbClr val="FFFFFF"/>
              </a:highlight>
              <a:latin typeface="+mj-lt"/>
            </a:endParaRPr>
          </a:p>
          <a:p>
            <a:pPr rtl="0">
              <a:spcBef>
                <a:spcPts val="0"/>
              </a:spcBef>
              <a:spcAft>
                <a:spcPts val="0"/>
              </a:spcAft>
            </a:pPr>
            <a:r>
              <a:rPr lang="en-US" sz="4500" b="1" i="0" u="none" strike="noStrike">
                <a:solidFill>
                  <a:srgbClr val="222222"/>
                </a:solidFill>
                <a:effectLst/>
                <a:highlight>
                  <a:srgbClr val="FFFFFF"/>
                </a:highlight>
                <a:latin typeface="+mj-lt"/>
              </a:rPr>
              <a:t>	</a:t>
            </a:r>
            <a:r>
              <a:rPr lang="vi-VN" sz="4500" b="1" i="0" u="none" strike="noStrike">
                <a:solidFill>
                  <a:srgbClr val="222222"/>
                </a:solidFill>
                <a:effectLst/>
                <a:highlight>
                  <a:srgbClr val="FFFFFF"/>
                </a:highlight>
                <a:latin typeface="+mj-lt"/>
              </a:rPr>
              <a:t>Sản phẩm </a:t>
            </a:r>
            <a:r>
              <a:rPr lang="vi-VN" sz="4500" b="0" i="0" u="none" strike="noStrike">
                <a:solidFill>
                  <a:srgbClr val="222222"/>
                </a:solidFill>
                <a:effectLst/>
                <a:highlight>
                  <a:srgbClr val="FFFFFF"/>
                </a:highlight>
                <a:latin typeface="+mj-lt"/>
              </a:rPr>
              <a:t>: Mái che thông minh tự động đóng mở tích hợp app điều khiển từ xa  trên điện  thoại</a:t>
            </a:r>
            <a:endParaRPr lang="vi-VN" sz="4500" b="0">
              <a:effectLst/>
              <a:highlight>
                <a:srgbClr val="FFFFFF"/>
              </a:highlight>
              <a:latin typeface="+mj-lt"/>
            </a:endParaRPr>
          </a:p>
        </p:txBody>
      </p:sp>
      <p:grpSp>
        <p:nvGrpSpPr>
          <p:cNvPr id="2" name="Group 3">
            <a:extLst>
              <a:ext uri="{FF2B5EF4-FFF2-40B4-BE49-F238E27FC236}">
                <a16:creationId xmlns:a16="http://schemas.microsoft.com/office/drawing/2014/main" id="{FA9DED31-8A19-694B-436C-41C015474283}"/>
              </a:ext>
            </a:extLst>
          </p:cNvPr>
          <p:cNvGrpSpPr/>
          <p:nvPr/>
        </p:nvGrpSpPr>
        <p:grpSpPr>
          <a:xfrm>
            <a:off x="-355776" y="-31372"/>
            <a:ext cx="14665738" cy="952154"/>
            <a:chOff x="0" y="0"/>
            <a:chExt cx="2830213" cy="635591"/>
          </a:xfrm>
        </p:grpSpPr>
        <p:sp>
          <p:nvSpPr>
            <p:cNvPr id="3" name="Freeform 4">
              <a:extLst>
                <a:ext uri="{FF2B5EF4-FFF2-40B4-BE49-F238E27FC236}">
                  <a16:creationId xmlns:a16="http://schemas.microsoft.com/office/drawing/2014/main" id="{4CAC3CA0-FE25-A9E8-0CB7-C573A0B58903}"/>
                </a:ext>
              </a:extLst>
            </p:cNvPr>
            <p:cNvSpPr/>
            <p:nvPr/>
          </p:nvSpPr>
          <p:spPr>
            <a:xfrm>
              <a:off x="0" y="0"/>
              <a:ext cx="2830213" cy="635591"/>
            </a:xfrm>
            <a:custGeom>
              <a:avLst/>
              <a:gdLst/>
              <a:ahLst/>
              <a:cxnLst/>
              <a:rect l="l" t="t" r="r" b="b"/>
              <a:pathLst>
                <a:path w="2830213" h="635591">
                  <a:moveTo>
                    <a:pt x="2830213" y="317795"/>
                  </a:moveTo>
                  <a:lnTo>
                    <a:pt x="2627013" y="635591"/>
                  </a:lnTo>
                  <a:lnTo>
                    <a:pt x="203200" y="635591"/>
                  </a:lnTo>
                  <a:lnTo>
                    <a:pt x="0" y="317795"/>
                  </a:lnTo>
                  <a:lnTo>
                    <a:pt x="203200" y="0"/>
                  </a:lnTo>
                  <a:lnTo>
                    <a:pt x="2627013" y="0"/>
                  </a:lnTo>
                  <a:lnTo>
                    <a:pt x="2830213" y="317795"/>
                  </a:lnTo>
                  <a:close/>
                </a:path>
              </a:pathLst>
            </a:custGeom>
            <a:gradFill rotWithShape="1">
              <a:gsLst>
                <a:gs pos="0">
                  <a:srgbClr val="1B70E1">
                    <a:alpha val="100000"/>
                  </a:srgbClr>
                </a:gs>
                <a:gs pos="100000">
                  <a:srgbClr val="9CF4F8">
                    <a:alpha val="100000"/>
                  </a:srgbClr>
                </a:gs>
              </a:gsLst>
              <a:lin ang="0"/>
            </a:gradFill>
          </p:spPr>
          <p:txBody>
            <a:bodyPr/>
            <a:lstStyle/>
            <a:p>
              <a:endParaRPr lang="en-GB"/>
            </a:p>
          </p:txBody>
        </p:sp>
        <p:sp>
          <p:nvSpPr>
            <p:cNvPr id="4" name="TextBox 5">
              <a:extLst>
                <a:ext uri="{FF2B5EF4-FFF2-40B4-BE49-F238E27FC236}">
                  <a16:creationId xmlns:a16="http://schemas.microsoft.com/office/drawing/2014/main" id="{6D884DDC-EF18-C617-54D2-7B09210F3AF1}"/>
                </a:ext>
              </a:extLst>
            </p:cNvPr>
            <p:cNvSpPr txBox="1"/>
            <p:nvPr/>
          </p:nvSpPr>
          <p:spPr>
            <a:xfrm>
              <a:off x="114300" y="-28575"/>
              <a:ext cx="2601613" cy="66416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7">
            <a:extLst>
              <a:ext uri="{FF2B5EF4-FFF2-40B4-BE49-F238E27FC236}">
                <a16:creationId xmlns:a16="http://schemas.microsoft.com/office/drawing/2014/main" id="{D5A6EDC8-7F01-B67F-7F4C-E3A6445DD3F1}"/>
              </a:ext>
            </a:extLst>
          </p:cNvPr>
          <p:cNvGrpSpPr/>
          <p:nvPr/>
        </p:nvGrpSpPr>
        <p:grpSpPr>
          <a:xfrm>
            <a:off x="-228600" y="154259"/>
            <a:ext cx="15017116" cy="1004147"/>
            <a:chOff x="0" y="0"/>
            <a:chExt cx="2830213" cy="635591"/>
          </a:xfrm>
        </p:grpSpPr>
        <p:sp>
          <p:nvSpPr>
            <p:cNvPr id="10" name="Freeform 8">
              <a:extLst>
                <a:ext uri="{FF2B5EF4-FFF2-40B4-BE49-F238E27FC236}">
                  <a16:creationId xmlns:a16="http://schemas.microsoft.com/office/drawing/2014/main" id="{12A04EBC-A00B-14C7-AFF3-284783373293}"/>
                </a:ext>
              </a:extLst>
            </p:cNvPr>
            <p:cNvSpPr/>
            <p:nvPr/>
          </p:nvSpPr>
          <p:spPr>
            <a:xfrm>
              <a:off x="0" y="0"/>
              <a:ext cx="2830213" cy="635591"/>
            </a:xfrm>
            <a:custGeom>
              <a:avLst/>
              <a:gdLst/>
              <a:ahLst/>
              <a:cxnLst/>
              <a:rect l="l" t="t" r="r" b="b"/>
              <a:pathLst>
                <a:path w="2830213" h="635591">
                  <a:moveTo>
                    <a:pt x="2830213" y="317795"/>
                  </a:moveTo>
                  <a:lnTo>
                    <a:pt x="2627013" y="635591"/>
                  </a:lnTo>
                  <a:lnTo>
                    <a:pt x="203200" y="635591"/>
                  </a:lnTo>
                  <a:lnTo>
                    <a:pt x="0" y="317795"/>
                  </a:lnTo>
                  <a:lnTo>
                    <a:pt x="203200" y="0"/>
                  </a:lnTo>
                  <a:lnTo>
                    <a:pt x="2627013" y="0"/>
                  </a:lnTo>
                  <a:lnTo>
                    <a:pt x="2830213" y="317795"/>
                  </a:lnTo>
                  <a:close/>
                </a:path>
              </a:pathLst>
            </a:custGeom>
            <a:solidFill>
              <a:srgbClr val="000000">
                <a:alpha val="0"/>
              </a:srgbClr>
            </a:solidFill>
            <a:ln w="38100" cap="sq">
              <a:solidFill>
                <a:srgbClr val="000000"/>
              </a:solidFill>
              <a:prstDash val="solid"/>
              <a:miter/>
            </a:ln>
          </p:spPr>
          <p:txBody>
            <a:bodyPr/>
            <a:lstStyle/>
            <a:p>
              <a:endParaRPr lang="en-GB"/>
            </a:p>
          </p:txBody>
        </p:sp>
        <p:sp>
          <p:nvSpPr>
            <p:cNvPr id="11" name="TextBox 9">
              <a:extLst>
                <a:ext uri="{FF2B5EF4-FFF2-40B4-BE49-F238E27FC236}">
                  <a16:creationId xmlns:a16="http://schemas.microsoft.com/office/drawing/2014/main" id="{E361ECB1-1669-6FC3-663A-77C0F8405209}"/>
                </a:ext>
              </a:extLst>
            </p:cNvPr>
            <p:cNvSpPr txBox="1"/>
            <p:nvPr/>
          </p:nvSpPr>
          <p:spPr>
            <a:xfrm>
              <a:off x="114300" y="-28575"/>
              <a:ext cx="2601613" cy="66416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4">
            <a:extLst>
              <a:ext uri="{FF2B5EF4-FFF2-40B4-BE49-F238E27FC236}">
                <a16:creationId xmlns:a16="http://schemas.microsoft.com/office/drawing/2014/main" id="{56611FF9-822A-9746-6EC6-153394F64355}"/>
              </a:ext>
            </a:extLst>
          </p:cNvPr>
          <p:cNvSpPr txBox="1"/>
          <p:nvPr/>
        </p:nvSpPr>
        <p:spPr>
          <a:xfrm>
            <a:off x="1631236" y="-385666"/>
            <a:ext cx="8849123" cy="1430713"/>
          </a:xfrm>
          <a:prstGeom prst="rect">
            <a:avLst/>
          </a:prstGeom>
        </p:spPr>
        <p:txBody>
          <a:bodyPr lIns="0" tIns="0" rIns="0" bIns="0" rtlCol="0" anchor="t">
            <a:spAutoFit/>
          </a:bodyPr>
          <a:lstStyle/>
          <a:p>
            <a:pPr>
              <a:lnSpc>
                <a:spcPts val="13021"/>
              </a:lnSpc>
            </a:pPr>
            <a:r>
              <a:rPr lang="en-US" sz="6000" b="1">
                <a:solidFill>
                  <a:srgbClr val="FFFFFF"/>
                </a:solidFill>
                <a:latin typeface="Times New Roman" panose="02020603050405020304" pitchFamily="18" charset="0"/>
                <a:cs typeface="Times New Roman" panose="02020603050405020304" pitchFamily="18" charset="0"/>
              </a:rPr>
              <a:t>3. Kế hoạch Marketing</a:t>
            </a:r>
          </a:p>
        </p:txBody>
      </p:sp>
      <p:pic>
        <p:nvPicPr>
          <p:cNvPr id="1026" name="Picture 2">
            <a:extLst>
              <a:ext uri="{FF2B5EF4-FFF2-40B4-BE49-F238E27FC236}">
                <a16:creationId xmlns:a16="http://schemas.microsoft.com/office/drawing/2014/main" id="{DAE1034C-F3A5-CFD9-98A4-465EC2A43B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6288" y="2823987"/>
            <a:ext cx="8489199" cy="674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483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395794" y="1477709"/>
            <a:ext cx="13321882" cy="1026975"/>
            <a:chOff x="0" y="0"/>
            <a:chExt cx="2830213" cy="1095125"/>
          </a:xfrm>
        </p:grpSpPr>
        <p:sp>
          <p:nvSpPr>
            <p:cNvPr id="7" name="Freeform 7"/>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8" name="TextBox 8"/>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9" name="TextBox 9"/>
          <p:cNvSpPr txBox="1"/>
          <p:nvPr/>
        </p:nvSpPr>
        <p:spPr>
          <a:xfrm>
            <a:off x="862979" y="1365595"/>
            <a:ext cx="12753920"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3.1. </a:t>
            </a:r>
            <a:r>
              <a:rPr lang="vi-VN" sz="6000" b="1">
                <a:solidFill>
                  <a:srgbClr val="FFFFFF"/>
                </a:solidFill>
                <a:latin typeface="Times New Roman" panose="02020603050405020304" pitchFamily="18" charset="0"/>
                <a:cs typeface="Times New Roman" panose="02020603050405020304" pitchFamily="18" charset="0"/>
              </a:rPr>
              <a:t>Chiến lược sản phẩm (Product)</a:t>
            </a:r>
            <a:endParaRPr lang="en-US" sz="6000" b="1">
              <a:solidFill>
                <a:srgbClr val="FFFFFF"/>
              </a:solidFill>
              <a:latin typeface="Times New Roman" panose="02020603050405020304" pitchFamily="18" charset="0"/>
              <a:cs typeface="Times New Roman" panose="02020603050405020304" pitchFamily="18" charset="0"/>
            </a:endParaRPr>
          </a:p>
        </p:txBody>
      </p:sp>
      <p:sp>
        <p:nvSpPr>
          <p:cNvPr id="32" name="TextBox 9">
            <a:extLst>
              <a:ext uri="{FF2B5EF4-FFF2-40B4-BE49-F238E27FC236}">
                <a16:creationId xmlns:a16="http://schemas.microsoft.com/office/drawing/2014/main" id="{4FD8721E-22F8-2F1C-F1F5-C6672810D497}"/>
              </a:ext>
            </a:extLst>
          </p:cNvPr>
          <p:cNvSpPr txBox="1"/>
          <p:nvPr/>
        </p:nvSpPr>
        <p:spPr>
          <a:xfrm>
            <a:off x="-1371600" y="4533900"/>
            <a:ext cx="9982200"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1.6. Giải pháp</a:t>
            </a:r>
          </a:p>
        </p:txBody>
      </p:sp>
      <p:sp>
        <p:nvSpPr>
          <p:cNvPr id="34" name="TextBox 33">
            <a:extLst>
              <a:ext uri="{FF2B5EF4-FFF2-40B4-BE49-F238E27FC236}">
                <a16:creationId xmlns:a16="http://schemas.microsoft.com/office/drawing/2014/main" id="{7A10F264-225D-114F-1A27-CC2000506AF3}"/>
              </a:ext>
            </a:extLst>
          </p:cNvPr>
          <p:cNvSpPr txBox="1"/>
          <p:nvPr/>
        </p:nvSpPr>
        <p:spPr>
          <a:xfrm>
            <a:off x="377876" y="2768758"/>
            <a:ext cx="17529124" cy="7017306"/>
          </a:xfrm>
          <a:prstGeom prst="rect">
            <a:avLst/>
          </a:prstGeom>
          <a:noFill/>
        </p:spPr>
        <p:txBody>
          <a:bodyPr wrap="square">
            <a:spAutoFit/>
          </a:bodyPr>
          <a:lstStyle/>
          <a:p>
            <a:pPr rtl="0">
              <a:spcBef>
                <a:spcPts val="1200"/>
              </a:spcBef>
              <a:spcAft>
                <a:spcPts val="0"/>
              </a:spcAft>
            </a:pPr>
            <a:r>
              <a:rPr lang="vi-VN" sz="4500" b="1" i="0" u="none" strike="noStrike">
                <a:solidFill>
                  <a:srgbClr val="222222"/>
                </a:solidFill>
                <a:effectLst/>
                <a:highlight>
                  <a:srgbClr val="FFFFFF"/>
                </a:highlight>
                <a:latin typeface="+mj-lt"/>
              </a:rPr>
              <a:t>Giai đoạn 2: Tăng trưởng</a:t>
            </a:r>
            <a:endParaRPr lang="vi-VN" sz="4500" b="0">
              <a:effectLst/>
              <a:highlight>
                <a:srgbClr val="FFFFFF"/>
              </a:highlight>
              <a:latin typeface="+mj-lt"/>
            </a:endParaRPr>
          </a:p>
          <a:p>
            <a:pPr rtl="0">
              <a:spcBef>
                <a:spcPts val="0"/>
              </a:spcBef>
              <a:spcAft>
                <a:spcPts val="0"/>
              </a:spcAft>
            </a:pPr>
            <a:r>
              <a:rPr lang="en-US" sz="4500" b="1" i="0" u="none" strike="noStrike">
                <a:solidFill>
                  <a:srgbClr val="222222"/>
                </a:solidFill>
                <a:effectLst/>
                <a:highlight>
                  <a:srgbClr val="FFFFFF"/>
                </a:highlight>
                <a:latin typeface="+mj-lt"/>
              </a:rPr>
              <a:t>	</a:t>
            </a:r>
            <a:r>
              <a:rPr lang="vi-VN" sz="4500" b="1" i="0" u="none" strike="noStrike">
                <a:solidFill>
                  <a:srgbClr val="222222"/>
                </a:solidFill>
                <a:effectLst/>
                <a:highlight>
                  <a:srgbClr val="FFFFFF"/>
                </a:highlight>
                <a:latin typeface="+mj-lt"/>
              </a:rPr>
              <a:t>Mục tiêu : </a:t>
            </a:r>
            <a:r>
              <a:rPr lang="vi-VN" sz="4500" b="0" i="0" u="none" strike="noStrike">
                <a:solidFill>
                  <a:srgbClr val="222222"/>
                </a:solidFill>
                <a:effectLst/>
                <a:highlight>
                  <a:srgbClr val="FFFFFF"/>
                </a:highlight>
                <a:latin typeface="+mj-lt"/>
              </a:rPr>
              <a:t>Mở rộng thị trường, tăng cường sự nhận biết , tăng doanh thu</a:t>
            </a:r>
            <a:r>
              <a:rPr lang="en-US" sz="4500" b="0" i="0" u="none" strike="noStrike">
                <a:solidFill>
                  <a:srgbClr val="222222"/>
                </a:solidFill>
                <a:effectLst/>
                <a:highlight>
                  <a:srgbClr val="FFFFFF"/>
                </a:highlight>
                <a:latin typeface="+mj-lt"/>
              </a:rPr>
              <a:t>.</a:t>
            </a:r>
            <a:endParaRPr lang="vi-VN" sz="4500" b="0">
              <a:effectLst/>
              <a:highlight>
                <a:srgbClr val="FFFFFF"/>
              </a:highlight>
              <a:latin typeface="+mj-lt"/>
            </a:endParaRPr>
          </a:p>
          <a:p>
            <a:pPr rtl="0">
              <a:spcBef>
                <a:spcPts val="0"/>
              </a:spcBef>
              <a:spcAft>
                <a:spcPts val="0"/>
              </a:spcAft>
            </a:pPr>
            <a:r>
              <a:rPr lang="en-US" sz="4500" b="1" i="0" u="none" strike="noStrike">
                <a:solidFill>
                  <a:srgbClr val="222222"/>
                </a:solidFill>
                <a:effectLst/>
                <a:highlight>
                  <a:srgbClr val="FFFFFF"/>
                </a:highlight>
                <a:latin typeface="+mj-lt"/>
              </a:rPr>
              <a:t>	</a:t>
            </a:r>
            <a:r>
              <a:rPr lang="vi-VN" sz="4500" b="1" i="0" u="none" strike="noStrike">
                <a:solidFill>
                  <a:srgbClr val="222222"/>
                </a:solidFill>
                <a:effectLst/>
                <a:highlight>
                  <a:srgbClr val="FFFFFF"/>
                </a:highlight>
                <a:latin typeface="+mj-lt"/>
              </a:rPr>
              <a:t>Sản phẩm : </a:t>
            </a:r>
            <a:r>
              <a:rPr lang="vi-VN" sz="4500" b="0" i="0" u="none" strike="noStrike">
                <a:solidFill>
                  <a:srgbClr val="222222"/>
                </a:solidFill>
                <a:effectLst/>
                <a:highlight>
                  <a:srgbClr val="FFFFFF"/>
                </a:highlight>
                <a:latin typeface="+mj-lt"/>
              </a:rPr>
              <a:t>Ra mắt sản phẩm với nhiều mẫu mã ,hình dáng khác nhau, cải thiện giao diện và thao tác trên app thêm tiện lợi và đẹp mắt hơn</a:t>
            </a:r>
            <a:r>
              <a:rPr lang="en-US" sz="4500" b="0" i="0" u="none" strike="noStrike">
                <a:solidFill>
                  <a:srgbClr val="222222"/>
                </a:solidFill>
                <a:effectLst/>
                <a:highlight>
                  <a:srgbClr val="FFFFFF"/>
                </a:highlight>
                <a:latin typeface="+mj-lt"/>
              </a:rPr>
              <a:t>.</a:t>
            </a:r>
          </a:p>
          <a:p>
            <a:pPr rtl="0">
              <a:spcBef>
                <a:spcPts val="0"/>
              </a:spcBef>
              <a:spcAft>
                <a:spcPts val="0"/>
              </a:spcAft>
            </a:pPr>
            <a:r>
              <a:rPr lang="vi-VN" sz="4500" b="1">
                <a:effectLst/>
                <a:highlight>
                  <a:srgbClr val="FFFFFF"/>
                </a:highlight>
                <a:latin typeface="+mj-lt"/>
              </a:rPr>
              <a:t>Giai đoạn 3 : Trưởng thành</a:t>
            </a:r>
          </a:p>
          <a:p>
            <a:pPr rtl="0">
              <a:spcBef>
                <a:spcPts val="0"/>
              </a:spcBef>
              <a:spcAft>
                <a:spcPts val="0"/>
              </a:spcAft>
            </a:pPr>
            <a:r>
              <a:rPr lang="en-US" sz="4500" b="1">
                <a:effectLst/>
                <a:highlight>
                  <a:srgbClr val="FFFFFF"/>
                </a:highlight>
                <a:latin typeface="+mj-lt"/>
              </a:rPr>
              <a:t>	</a:t>
            </a:r>
            <a:r>
              <a:rPr lang="vi-VN" sz="4500" b="1">
                <a:effectLst/>
                <a:highlight>
                  <a:srgbClr val="FFFFFF"/>
                </a:highlight>
                <a:latin typeface="+mj-lt"/>
              </a:rPr>
              <a:t>Mục tiêu : </a:t>
            </a:r>
            <a:r>
              <a:rPr lang="vi-VN" sz="4500" b="0">
                <a:effectLst/>
                <a:highlight>
                  <a:srgbClr val="FFFFFF"/>
                </a:highlight>
                <a:latin typeface="+mj-lt"/>
              </a:rPr>
              <a:t>Duy trì thương hiệu và giữ chân khách hàng và tăng lợi nhuận</a:t>
            </a:r>
          </a:p>
          <a:p>
            <a:pPr rtl="0">
              <a:spcBef>
                <a:spcPts val="0"/>
              </a:spcBef>
              <a:spcAft>
                <a:spcPts val="0"/>
              </a:spcAft>
            </a:pPr>
            <a:r>
              <a:rPr lang="en-US" sz="4500" b="1">
                <a:effectLst/>
                <a:highlight>
                  <a:srgbClr val="FFFFFF"/>
                </a:highlight>
                <a:latin typeface="+mj-lt"/>
              </a:rPr>
              <a:t>	</a:t>
            </a:r>
            <a:r>
              <a:rPr lang="vi-VN" sz="4500" b="1">
                <a:effectLst/>
                <a:highlight>
                  <a:srgbClr val="FFFFFF"/>
                </a:highlight>
                <a:latin typeface="+mj-lt"/>
              </a:rPr>
              <a:t>Sản phẩm : </a:t>
            </a:r>
            <a:r>
              <a:rPr lang="vi-VN" sz="4500" b="0">
                <a:effectLst/>
                <a:highlight>
                  <a:srgbClr val="FFFFFF"/>
                </a:highlight>
                <a:latin typeface="+mj-lt"/>
              </a:rPr>
              <a:t>Tiếp nhận các phản hồi đánh giá của khách hàng để cải thiện và nâng cao sản phẩm</a:t>
            </a:r>
          </a:p>
        </p:txBody>
      </p:sp>
      <p:grpSp>
        <p:nvGrpSpPr>
          <p:cNvPr id="2" name="Group 3">
            <a:extLst>
              <a:ext uri="{FF2B5EF4-FFF2-40B4-BE49-F238E27FC236}">
                <a16:creationId xmlns:a16="http://schemas.microsoft.com/office/drawing/2014/main" id="{FA9DED31-8A19-694B-436C-41C015474283}"/>
              </a:ext>
            </a:extLst>
          </p:cNvPr>
          <p:cNvGrpSpPr/>
          <p:nvPr/>
        </p:nvGrpSpPr>
        <p:grpSpPr>
          <a:xfrm>
            <a:off x="-355776" y="-31372"/>
            <a:ext cx="14665738" cy="952154"/>
            <a:chOff x="0" y="0"/>
            <a:chExt cx="2830213" cy="635591"/>
          </a:xfrm>
        </p:grpSpPr>
        <p:sp>
          <p:nvSpPr>
            <p:cNvPr id="3" name="Freeform 4">
              <a:extLst>
                <a:ext uri="{FF2B5EF4-FFF2-40B4-BE49-F238E27FC236}">
                  <a16:creationId xmlns:a16="http://schemas.microsoft.com/office/drawing/2014/main" id="{4CAC3CA0-FE25-A9E8-0CB7-C573A0B58903}"/>
                </a:ext>
              </a:extLst>
            </p:cNvPr>
            <p:cNvSpPr/>
            <p:nvPr/>
          </p:nvSpPr>
          <p:spPr>
            <a:xfrm>
              <a:off x="0" y="0"/>
              <a:ext cx="2830213" cy="635591"/>
            </a:xfrm>
            <a:custGeom>
              <a:avLst/>
              <a:gdLst/>
              <a:ahLst/>
              <a:cxnLst/>
              <a:rect l="l" t="t" r="r" b="b"/>
              <a:pathLst>
                <a:path w="2830213" h="635591">
                  <a:moveTo>
                    <a:pt x="2830213" y="317795"/>
                  </a:moveTo>
                  <a:lnTo>
                    <a:pt x="2627013" y="635591"/>
                  </a:lnTo>
                  <a:lnTo>
                    <a:pt x="203200" y="635591"/>
                  </a:lnTo>
                  <a:lnTo>
                    <a:pt x="0" y="317795"/>
                  </a:lnTo>
                  <a:lnTo>
                    <a:pt x="203200" y="0"/>
                  </a:lnTo>
                  <a:lnTo>
                    <a:pt x="2627013" y="0"/>
                  </a:lnTo>
                  <a:lnTo>
                    <a:pt x="2830213" y="317795"/>
                  </a:lnTo>
                  <a:close/>
                </a:path>
              </a:pathLst>
            </a:custGeom>
            <a:gradFill rotWithShape="1">
              <a:gsLst>
                <a:gs pos="0">
                  <a:srgbClr val="1B70E1">
                    <a:alpha val="100000"/>
                  </a:srgbClr>
                </a:gs>
                <a:gs pos="100000">
                  <a:srgbClr val="9CF4F8">
                    <a:alpha val="100000"/>
                  </a:srgbClr>
                </a:gs>
              </a:gsLst>
              <a:lin ang="0"/>
            </a:gradFill>
          </p:spPr>
          <p:txBody>
            <a:bodyPr/>
            <a:lstStyle/>
            <a:p>
              <a:endParaRPr lang="en-GB"/>
            </a:p>
          </p:txBody>
        </p:sp>
        <p:sp>
          <p:nvSpPr>
            <p:cNvPr id="4" name="TextBox 5">
              <a:extLst>
                <a:ext uri="{FF2B5EF4-FFF2-40B4-BE49-F238E27FC236}">
                  <a16:creationId xmlns:a16="http://schemas.microsoft.com/office/drawing/2014/main" id="{6D884DDC-EF18-C617-54D2-7B09210F3AF1}"/>
                </a:ext>
              </a:extLst>
            </p:cNvPr>
            <p:cNvSpPr txBox="1"/>
            <p:nvPr/>
          </p:nvSpPr>
          <p:spPr>
            <a:xfrm>
              <a:off x="114300" y="-28575"/>
              <a:ext cx="2601613" cy="66416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7">
            <a:extLst>
              <a:ext uri="{FF2B5EF4-FFF2-40B4-BE49-F238E27FC236}">
                <a16:creationId xmlns:a16="http://schemas.microsoft.com/office/drawing/2014/main" id="{D5A6EDC8-7F01-B67F-7F4C-E3A6445DD3F1}"/>
              </a:ext>
            </a:extLst>
          </p:cNvPr>
          <p:cNvGrpSpPr/>
          <p:nvPr/>
        </p:nvGrpSpPr>
        <p:grpSpPr>
          <a:xfrm>
            <a:off x="-228600" y="154259"/>
            <a:ext cx="15017116" cy="1004147"/>
            <a:chOff x="0" y="0"/>
            <a:chExt cx="2830213" cy="635591"/>
          </a:xfrm>
        </p:grpSpPr>
        <p:sp>
          <p:nvSpPr>
            <p:cNvPr id="10" name="Freeform 8">
              <a:extLst>
                <a:ext uri="{FF2B5EF4-FFF2-40B4-BE49-F238E27FC236}">
                  <a16:creationId xmlns:a16="http://schemas.microsoft.com/office/drawing/2014/main" id="{12A04EBC-A00B-14C7-AFF3-284783373293}"/>
                </a:ext>
              </a:extLst>
            </p:cNvPr>
            <p:cNvSpPr/>
            <p:nvPr/>
          </p:nvSpPr>
          <p:spPr>
            <a:xfrm>
              <a:off x="0" y="0"/>
              <a:ext cx="2830213" cy="635591"/>
            </a:xfrm>
            <a:custGeom>
              <a:avLst/>
              <a:gdLst/>
              <a:ahLst/>
              <a:cxnLst/>
              <a:rect l="l" t="t" r="r" b="b"/>
              <a:pathLst>
                <a:path w="2830213" h="635591">
                  <a:moveTo>
                    <a:pt x="2830213" y="317795"/>
                  </a:moveTo>
                  <a:lnTo>
                    <a:pt x="2627013" y="635591"/>
                  </a:lnTo>
                  <a:lnTo>
                    <a:pt x="203200" y="635591"/>
                  </a:lnTo>
                  <a:lnTo>
                    <a:pt x="0" y="317795"/>
                  </a:lnTo>
                  <a:lnTo>
                    <a:pt x="203200" y="0"/>
                  </a:lnTo>
                  <a:lnTo>
                    <a:pt x="2627013" y="0"/>
                  </a:lnTo>
                  <a:lnTo>
                    <a:pt x="2830213" y="317795"/>
                  </a:lnTo>
                  <a:close/>
                </a:path>
              </a:pathLst>
            </a:custGeom>
            <a:solidFill>
              <a:srgbClr val="000000">
                <a:alpha val="0"/>
              </a:srgbClr>
            </a:solidFill>
            <a:ln w="38100" cap="sq">
              <a:solidFill>
                <a:srgbClr val="000000"/>
              </a:solidFill>
              <a:prstDash val="solid"/>
              <a:miter/>
            </a:ln>
          </p:spPr>
          <p:txBody>
            <a:bodyPr/>
            <a:lstStyle/>
            <a:p>
              <a:endParaRPr lang="en-GB"/>
            </a:p>
          </p:txBody>
        </p:sp>
        <p:sp>
          <p:nvSpPr>
            <p:cNvPr id="11" name="TextBox 9">
              <a:extLst>
                <a:ext uri="{FF2B5EF4-FFF2-40B4-BE49-F238E27FC236}">
                  <a16:creationId xmlns:a16="http://schemas.microsoft.com/office/drawing/2014/main" id="{E361ECB1-1669-6FC3-663A-77C0F8405209}"/>
                </a:ext>
              </a:extLst>
            </p:cNvPr>
            <p:cNvSpPr txBox="1"/>
            <p:nvPr/>
          </p:nvSpPr>
          <p:spPr>
            <a:xfrm>
              <a:off x="114300" y="-28575"/>
              <a:ext cx="2601613" cy="66416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4">
            <a:extLst>
              <a:ext uri="{FF2B5EF4-FFF2-40B4-BE49-F238E27FC236}">
                <a16:creationId xmlns:a16="http://schemas.microsoft.com/office/drawing/2014/main" id="{56611FF9-822A-9746-6EC6-153394F64355}"/>
              </a:ext>
            </a:extLst>
          </p:cNvPr>
          <p:cNvSpPr txBox="1"/>
          <p:nvPr/>
        </p:nvSpPr>
        <p:spPr>
          <a:xfrm>
            <a:off x="1631236" y="-385666"/>
            <a:ext cx="8849123" cy="1430713"/>
          </a:xfrm>
          <a:prstGeom prst="rect">
            <a:avLst/>
          </a:prstGeom>
        </p:spPr>
        <p:txBody>
          <a:bodyPr lIns="0" tIns="0" rIns="0" bIns="0" rtlCol="0" anchor="t">
            <a:spAutoFit/>
          </a:bodyPr>
          <a:lstStyle/>
          <a:p>
            <a:pPr>
              <a:lnSpc>
                <a:spcPts val="13021"/>
              </a:lnSpc>
            </a:pPr>
            <a:r>
              <a:rPr lang="en-US" sz="6000" b="1">
                <a:solidFill>
                  <a:srgbClr val="FFFFFF"/>
                </a:solidFill>
                <a:latin typeface="Times New Roman" panose="02020603050405020304" pitchFamily="18" charset="0"/>
                <a:cs typeface="Times New Roman" panose="02020603050405020304" pitchFamily="18" charset="0"/>
              </a:rPr>
              <a:t>3. Kế hoạch Marketing</a:t>
            </a:r>
          </a:p>
        </p:txBody>
      </p:sp>
    </p:spTree>
    <p:extLst>
      <p:ext uri="{BB962C8B-B14F-4D97-AF65-F5344CB8AC3E}">
        <p14:creationId xmlns:p14="http://schemas.microsoft.com/office/powerpoint/2010/main" val="2687670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9">
            <a:extLst>
              <a:ext uri="{FF2B5EF4-FFF2-40B4-BE49-F238E27FC236}">
                <a16:creationId xmlns:a16="http://schemas.microsoft.com/office/drawing/2014/main" id="{4FD8721E-22F8-2F1C-F1F5-C6672810D497}"/>
              </a:ext>
            </a:extLst>
          </p:cNvPr>
          <p:cNvSpPr txBox="1"/>
          <p:nvPr/>
        </p:nvSpPr>
        <p:spPr>
          <a:xfrm>
            <a:off x="-1371600" y="4533900"/>
            <a:ext cx="9982200"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1.6. Giải pháp</a:t>
            </a:r>
          </a:p>
        </p:txBody>
      </p:sp>
      <p:sp>
        <p:nvSpPr>
          <p:cNvPr id="12" name="TextBox 14">
            <a:extLst>
              <a:ext uri="{FF2B5EF4-FFF2-40B4-BE49-F238E27FC236}">
                <a16:creationId xmlns:a16="http://schemas.microsoft.com/office/drawing/2014/main" id="{56611FF9-822A-9746-6EC6-153394F64355}"/>
              </a:ext>
            </a:extLst>
          </p:cNvPr>
          <p:cNvSpPr txBox="1"/>
          <p:nvPr/>
        </p:nvSpPr>
        <p:spPr>
          <a:xfrm>
            <a:off x="1631236" y="-385666"/>
            <a:ext cx="8849123" cy="1430713"/>
          </a:xfrm>
          <a:prstGeom prst="rect">
            <a:avLst/>
          </a:prstGeom>
        </p:spPr>
        <p:txBody>
          <a:bodyPr lIns="0" tIns="0" rIns="0" bIns="0" rtlCol="0" anchor="t">
            <a:spAutoFit/>
          </a:bodyPr>
          <a:lstStyle/>
          <a:p>
            <a:pPr>
              <a:lnSpc>
                <a:spcPts val="13021"/>
              </a:lnSpc>
            </a:pPr>
            <a:r>
              <a:rPr lang="en-US" sz="6000" b="1">
                <a:solidFill>
                  <a:srgbClr val="FFFFFF"/>
                </a:solidFill>
                <a:latin typeface="Times New Roman" panose="02020603050405020304" pitchFamily="18" charset="0"/>
                <a:cs typeface="Times New Roman" panose="02020603050405020304" pitchFamily="18" charset="0"/>
              </a:rPr>
              <a:t>3. Kế hoạch Marketing</a:t>
            </a:r>
          </a:p>
        </p:txBody>
      </p:sp>
      <p:grpSp>
        <p:nvGrpSpPr>
          <p:cNvPr id="13" name="Group 6">
            <a:extLst>
              <a:ext uri="{FF2B5EF4-FFF2-40B4-BE49-F238E27FC236}">
                <a16:creationId xmlns:a16="http://schemas.microsoft.com/office/drawing/2014/main" id="{722466D4-29F7-1772-EA22-20598E55F373}"/>
              </a:ext>
            </a:extLst>
          </p:cNvPr>
          <p:cNvGrpSpPr/>
          <p:nvPr/>
        </p:nvGrpSpPr>
        <p:grpSpPr>
          <a:xfrm>
            <a:off x="305851" y="6337539"/>
            <a:ext cx="13321882" cy="1026975"/>
            <a:chOff x="0" y="0"/>
            <a:chExt cx="2830213" cy="1095125"/>
          </a:xfrm>
        </p:grpSpPr>
        <p:sp>
          <p:nvSpPr>
            <p:cNvPr id="19" name="Freeform 7">
              <a:extLst>
                <a:ext uri="{FF2B5EF4-FFF2-40B4-BE49-F238E27FC236}">
                  <a16:creationId xmlns:a16="http://schemas.microsoft.com/office/drawing/2014/main" id="{12ADE6DD-AE3B-8E41-3CAD-576BFB56E03D}"/>
                </a:ext>
              </a:extLst>
            </p:cNvPr>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20" name="TextBox 8">
              <a:extLst>
                <a:ext uri="{FF2B5EF4-FFF2-40B4-BE49-F238E27FC236}">
                  <a16:creationId xmlns:a16="http://schemas.microsoft.com/office/drawing/2014/main" id="{F9C08AF5-BB6A-903D-048B-60764F773DA7}"/>
                </a:ext>
              </a:extLst>
            </p:cNvPr>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21" name="TextBox 9">
            <a:extLst>
              <a:ext uri="{FF2B5EF4-FFF2-40B4-BE49-F238E27FC236}">
                <a16:creationId xmlns:a16="http://schemas.microsoft.com/office/drawing/2014/main" id="{E33E49CB-1B72-F599-19CC-F6F98BBB4944}"/>
              </a:ext>
            </a:extLst>
          </p:cNvPr>
          <p:cNvSpPr txBox="1"/>
          <p:nvPr/>
        </p:nvSpPr>
        <p:spPr>
          <a:xfrm>
            <a:off x="436577" y="6232775"/>
            <a:ext cx="12753920"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3.2. </a:t>
            </a:r>
            <a:r>
              <a:rPr lang="vi-VN" sz="6000" b="1">
                <a:solidFill>
                  <a:srgbClr val="FFFFFF"/>
                </a:solidFill>
                <a:latin typeface="Times New Roman" panose="02020603050405020304" pitchFamily="18" charset="0"/>
                <a:cs typeface="Times New Roman" panose="02020603050405020304" pitchFamily="18" charset="0"/>
              </a:rPr>
              <a:t>Chiến lược phân phối (Place)</a:t>
            </a:r>
            <a:endParaRPr lang="en-US" sz="6000" b="1">
              <a:solidFill>
                <a:srgbClr val="FFFFFF"/>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43B09A2B-02D2-FBFE-A365-1F26C6B8F275}"/>
              </a:ext>
            </a:extLst>
          </p:cNvPr>
          <p:cNvSpPr txBox="1"/>
          <p:nvPr/>
        </p:nvSpPr>
        <p:spPr>
          <a:xfrm>
            <a:off x="295017" y="7368201"/>
            <a:ext cx="17138286" cy="2169825"/>
          </a:xfrm>
          <a:prstGeom prst="rect">
            <a:avLst/>
          </a:prstGeom>
          <a:noFill/>
        </p:spPr>
        <p:txBody>
          <a:bodyPr wrap="square">
            <a:spAutoFit/>
          </a:bodyPr>
          <a:lstStyle/>
          <a:p>
            <a:r>
              <a:rPr lang="en-US" sz="4500">
                <a:latin typeface="+mj-lt"/>
              </a:rPr>
              <a:t>	</a:t>
            </a:r>
            <a:r>
              <a:rPr lang="vi-VN" sz="4500">
                <a:latin typeface="+mj-lt"/>
              </a:rPr>
              <a:t>Kênh trực tuyến</a:t>
            </a:r>
            <a:r>
              <a:rPr lang="en-US" sz="4500">
                <a:latin typeface="+mj-lt"/>
              </a:rPr>
              <a:t>:</a:t>
            </a:r>
            <a:r>
              <a:rPr lang="vi-VN" sz="4500">
                <a:latin typeface="+mj-lt"/>
              </a:rPr>
              <a:t> Sử dụng mạng xã hội như Facebook và Tiktok.</a:t>
            </a:r>
          </a:p>
          <a:p>
            <a:r>
              <a:rPr lang="en-US" sz="4500">
                <a:latin typeface="+mj-lt"/>
              </a:rPr>
              <a:t>	</a:t>
            </a:r>
            <a:r>
              <a:rPr lang="vi-VN" sz="4500">
                <a:latin typeface="+mj-lt"/>
              </a:rPr>
              <a:t>Kênh trực tiếp</a:t>
            </a:r>
            <a:r>
              <a:rPr lang="en-US" sz="4500">
                <a:latin typeface="+mj-lt"/>
              </a:rPr>
              <a:t>: </a:t>
            </a:r>
            <a:r>
              <a:rPr lang="vi-VN" sz="4500">
                <a:latin typeface="+mj-lt"/>
              </a:rPr>
              <a:t>Bao gồm cửa hàng trưng bày sản phẩm và hợp tác với các đại lý, nhà phân phối.</a:t>
            </a:r>
          </a:p>
        </p:txBody>
      </p:sp>
      <p:grpSp>
        <p:nvGrpSpPr>
          <p:cNvPr id="2" name="Group 6">
            <a:extLst>
              <a:ext uri="{FF2B5EF4-FFF2-40B4-BE49-F238E27FC236}">
                <a16:creationId xmlns:a16="http://schemas.microsoft.com/office/drawing/2014/main" id="{42CD5CC1-B601-BF02-70A5-869885D00E1B}"/>
              </a:ext>
            </a:extLst>
          </p:cNvPr>
          <p:cNvGrpSpPr/>
          <p:nvPr/>
        </p:nvGrpSpPr>
        <p:grpSpPr>
          <a:xfrm>
            <a:off x="425743" y="1246464"/>
            <a:ext cx="13321882" cy="1026975"/>
            <a:chOff x="0" y="0"/>
            <a:chExt cx="2830213" cy="1095125"/>
          </a:xfrm>
        </p:grpSpPr>
        <p:sp>
          <p:nvSpPr>
            <p:cNvPr id="3" name="Freeform 7">
              <a:extLst>
                <a:ext uri="{FF2B5EF4-FFF2-40B4-BE49-F238E27FC236}">
                  <a16:creationId xmlns:a16="http://schemas.microsoft.com/office/drawing/2014/main" id="{69FDBEF5-FC81-3F3A-5609-F6B823A2A77F}"/>
                </a:ext>
              </a:extLst>
            </p:cNvPr>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4" name="TextBox 8">
              <a:extLst>
                <a:ext uri="{FF2B5EF4-FFF2-40B4-BE49-F238E27FC236}">
                  <a16:creationId xmlns:a16="http://schemas.microsoft.com/office/drawing/2014/main" id="{B27F5B41-5B19-9F29-74A1-BA7DFA775844}"/>
                </a:ext>
              </a:extLst>
            </p:cNvPr>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5" name="TextBox 9">
            <a:extLst>
              <a:ext uri="{FF2B5EF4-FFF2-40B4-BE49-F238E27FC236}">
                <a16:creationId xmlns:a16="http://schemas.microsoft.com/office/drawing/2014/main" id="{F827C18E-0674-1D28-E8DA-347B4E8A0DCF}"/>
              </a:ext>
            </a:extLst>
          </p:cNvPr>
          <p:cNvSpPr txBox="1"/>
          <p:nvPr/>
        </p:nvSpPr>
        <p:spPr>
          <a:xfrm>
            <a:off x="909629" y="1130035"/>
            <a:ext cx="12753920"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3.1. </a:t>
            </a:r>
            <a:r>
              <a:rPr lang="vi-VN" sz="6000" b="1">
                <a:solidFill>
                  <a:srgbClr val="FFFFFF"/>
                </a:solidFill>
                <a:latin typeface="Times New Roman" panose="02020603050405020304" pitchFamily="18" charset="0"/>
                <a:cs typeface="Times New Roman" panose="02020603050405020304" pitchFamily="18" charset="0"/>
              </a:rPr>
              <a:t>Chiến lược sản phẩm (Product)</a:t>
            </a:r>
            <a:endParaRPr lang="en-US" sz="6000" b="1">
              <a:solidFill>
                <a:srgbClr val="FFFFFF"/>
              </a:solidFill>
              <a:latin typeface="Times New Roman" panose="02020603050405020304" pitchFamily="18" charset="0"/>
              <a:cs typeface="Times New Roman" panose="02020603050405020304" pitchFamily="18" charset="0"/>
            </a:endParaRPr>
          </a:p>
        </p:txBody>
      </p:sp>
      <p:grpSp>
        <p:nvGrpSpPr>
          <p:cNvPr id="6" name="Group 7">
            <a:extLst>
              <a:ext uri="{FF2B5EF4-FFF2-40B4-BE49-F238E27FC236}">
                <a16:creationId xmlns:a16="http://schemas.microsoft.com/office/drawing/2014/main" id="{D352E7CC-B515-F168-E132-F1E5A89BF509}"/>
              </a:ext>
            </a:extLst>
          </p:cNvPr>
          <p:cNvGrpSpPr/>
          <p:nvPr/>
        </p:nvGrpSpPr>
        <p:grpSpPr>
          <a:xfrm>
            <a:off x="-152400" y="133203"/>
            <a:ext cx="15017116" cy="1004147"/>
            <a:chOff x="0" y="0"/>
            <a:chExt cx="2830213" cy="635591"/>
          </a:xfrm>
        </p:grpSpPr>
        <p:sp>
          <p:nvSpPr>
            <p:cNvPr id="7" name="Freeform 8">
              <a:extLst>
                <a:ext uri="{FF2B5EF4-FFF2-40B4-BE49-F238E27FC236}">
                  <a16:creationId xmlns:a16="http://schemas.microsoft.com/office/drawing/2014/main" id="{A7C18B0A-4359-2973-C31C-A07544C601CC}"/>
                </a:ext>
              </a:extLst>
            </p:cNvPr>
            <p:cNvSpPr/>
            <p:nvPr/>
          </p:nvSpPr>
          <p:spPr>
            <a:xfrm>
              <a:off x="0" y="0"/>
              <a:ext cx="2830213" cy="635591"/>
            </a:xfrm>
            <a:custGeom>
              <a:avLst/>
              <a:gdLst/>
              <a:ahLst/>
              <a:cxnLst/>
              <a:rect l="l" t="t" r="r" b="b"/>
              <a:pathLst>
                <a:path w="2830213" h="635591">
                  <a:moveTo>
                    <a:pt x="2830213" y="317795"/>
                  </a:moveTo>
                  <a:lnTo>
                    <a:pt x="2627013" y="635591"/>
                  </a:lnTo>
                  <a:lnTo>
                    <a:pt x="203200" y="635591"/>
                  </a:lnTo>
                  <a:lnTo>
                    <a:pt x="0" y="317795"/>
                  </a:lnTo>
                  <a:lnTo>
                    <a:pt x="203200" y="0"/>
                  </a:lnTo>
                  <a:lnTo>
                    <a:pt x="2627013" y="0"/>
                  </a:lnTo>
                  <a:lnTo>
                    <a:pt x="2830213" y="317795"/>
                  </a:lnTo>
                  <a:close/>
                </a:path>
              </a:pathLst>
            </a:custGeom>
            <a:solidFill>
              <a:srgbClr val="000000">
                <a:alpha val="0"/>
              </a:srgbClr>
            </a:solidFill>
            <a:ln w="38100" cap="sq">
              <a:solidFill>
                <a:srgbClr val="000000"/>
              </a:solidFill>
              <a:prstDash val="solid"/>
              <a:miter/>
            </a:ln>
          </p:spPr>
          <p:txBody>
            <a:bodyPr/>
            <a:lstStyle/>
            <a:p>
              <a:endParaRPr lang="en-GB"/>
            </a:p>
          </p:txBody>
        </p:sp>
        <p:sp>
          <p:nvSpPr>
            <p:cNvPr id="8" name="TextBox 9">
              <a:extLst>
                <a:ext uri="{FF2B5EF4-FFF2-40B4-BE49-F238E27FC236}">
                  <a16:creationId xmlns:a16="http://schemas.microsoft.com/office/drawing/2014/main" id="{C3E4BD22-821C-27AA-AC67-FB9DE302B453}"/>
                </a:ext>
              </a:extLst>
            </p:cNvPr>
            <p:cNvSpPr txBox="1"/>
            <p:nvPr/>
          </p:nvSpPr>
          <p:spPr>
            <a:xfrm>
              <a:off x="114300" y="-28575"/>
              <a:ext cx="2601613" cy="664166"/>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14">
            <a:extLst>
              <a:ext uri="{FF2B5EF4-FFF2-40B4-BE49-F238E27FC236}">
                <a16:creationId xmlns:a16="http://schemas.microsoft.com/office/drawing/2014/main" id="{0562910E-A04E-438F-665D-6215351EB71D}"/>
              </a:ext>
            </a:extLst>
          </p:cNvPr>
          <p:cNvSpPr txBox="1"/>
          <p:nvPr/>
        </p:nvSpPr>
        <p:spPr>
          <a:xfrm>
            <a:off x="1783636" y="-233266"/>
            <a:ext cx="8849123" cy="1430713"/>
          </a:xfrm>
          <a:prstGeom prst="rect">
            <a:avLst/>
          </a:prstGeom>
        </p:spPr>
        <p:txBody>
          <a:bodyPr lIns="0" tIns="0" rIns="0" bIns="0" rtlCol="0" anchor="t">
            <a:spAutoFit/>
          </a:bodyPr>
          <a:lstStyle/>
          <a:p>
            <a:pPr>
              <a:lnSpc>
                <a:spcPts val="13021"/>
              </a:lnSpc>
            </a:pPr>
            <a:r>
              <a:rPr lang="en-US" sz="6000" b="1">
                <a:solidFill>
                  <a:srgbClr val="FFFFFF"/>
                </a:solidFill>
                <a:latin typeface="Times New Roman" panose="02020603050405020304" pitchFamily="18" charset="0"/>
                <a:cs typeface="Times New Roman" panose="02020603050405020304" pitchFamily="18" charset="0"/>
              </a:rPr>
              <a:t>3. Kế hoạch Marketing</a:t>
            </a:r>
          </a:p>
        </p:txBody>
      </p:sp>
      <p:grpSp>
        <p:nvGrpSpPr>
          <p:cNvPr id="10" name="Group 3">
            <a:extLst>
              <a:ext uri="{FF2B5EF4-FFF2-40B4-BE49-F238E27FC236}">
                <a16:creationId xmlns:a16="http://schemas.microsoft.com/office/drawing/2014/main" id="{561AA18A-46AC-653B-61EF-019DC0EBD5A9}"/>
              </a:ext>
            </a:extLst>
          </p:cNvPr>
          <p:cNvGrpSpPr/>
          <p:nvPr/>
        </p:nvGrpSpPr>
        <p:grpSpPr>
          <a:xfrm>
            <a:off x="-199934" y="2311"/>
            <a:ext cx="14665738" cy="952154"/>
            <a:chOff x="0" y="0"/>
            <a:chExt cx="2830213" cy="635591"/>
          </a:xfrm>
        </p:grpSpPr>
        <p:sp>
          <p:nvSpPr>
            <p:cNvPr id="11" name="Freeform 4">
              <a:extLst>
                <a:ext uri="{FF2B5EF4-FFF2-40B4-BE49-F238E27FC236}">
                  <a16:creationId xmlns:a16="http://schemas.microsoft.com/office/drawing/2014/main" id="{6DBBB154-0107-7526-F56C-4AD54AA960EB}"/>
                </a:ext>
              </a:extLst>
            </p:cNvPr>
            <p:cNvSpPr/>
            <p:nvPr/>
          </p:nvSpPr>
          <p:spPr>
            <a:xfrm>
              <a:off x="0" y="0"/>
              <a:ext cx="2830213" cy="635591"/>
            </a:xfrm>
            <a:custGeom>
              <a:avLst/>
              <a:gdLst/>
              <a:ahLst/>
              <a:cxnLst/>
              <a:rect l="l" t="t" r="r" b="b"/>
              <a:pathLst>
                <a:path w="2830213" h="635591">
                  <a:moveTo>
                    <a:pt x="2830213" y="317795"/>
                  </a:moveTo>
                  <a:lnTo>
                    <a:pt x="2627013" y="635591"/>
                  </a:lnTo>
                  <a:lnTo>
                    <a:pt x="203200" y="635591"/>
                  </a:lnTo>
                  <a:lnTo>
                    <a:pt x="0" y="317795"/>
                  </a:lnTo>
                  <a:lnTo>
                    <a:pt x="203200" y="0"/>
                  </a:lnTo>
                  <a:lnTo>
                    <a:pt x="2627013" y="0"/>
                  </a:lnTo>
                  <a:lnTo>
                    <a:pt x="2830213" y="317795"/>
                  </a:lnTo>
                  <a:close/>
                </a:path>
              </a:pathLst>
            </a:custGeom>
            <a:gradFill rotWithShape="1">
              <a:gsLst>
                <a:gs pos="0">
                  <a:srgbClr val="1B70E1">
                    <a:alpha val="100000"/>
                  </a:srgbClr>
                </a:gs>
                <a:gs pos="100000">
                  <a:srgbClr val="9CF4F8">
                    <a:alpha val="100000"/>
                  </a:srgbClr>
                </a:gs>
              </a:gsLst>
              <a:lin ang="0"/>
            </a:gradFill>
          </p:spPr>
          <p:txBody>
            <a:bodyPr/>
            <a:lstStyle/>
            <a:p>
              <a:endParaRPr lang="en-GB"/>
            </a:p>
          </p:txBody>
        </p:sp>
        <p:sp>
          <p:nvSpPr>
            <p:cNvPr id="14" name="TextBox 5">
              <a:extLst>
                <a:ext uri="{FF2B5EF4-FFF2-40B4-BE49-F238E27FC236}">
                  <a16:creationId xmlns:a16="http://schemas.microsoft.com/office/drawing/2014/main" id="{685192C3-B8D9-99B6-5491-63B6523AC7BB}"/>
                </a:ext>
              </a:extLst>
            </p:cNvPr>
            <p:cNvSpPr txBox="1"/>
            <p:nvPr/>
          </p:nvSpPr>
          <p:spPr>
            <a:xfrm>
              <a:off x="114300" y="-28575"/>
              <a:ext cx="2601613" cy="664166"/>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4">
            <a:extLst>
              <a:ext uri="{FF2B5EF4-FFF2-40B4-BE49-F238E27FC236}">
                <a16:creationId xmlns:a16="http://schemas.microsoft.com/office/drawing/2014/main" id="{33CDA3EC-5A40-4611-2A8B-EC9BD31B8DCB}"/>
              </a:ext>
            </a:extLst>
          </p:cNvPr>
          <p:cNvSpPr txBox="1"/>
          <p:nvPr/>
        </p:nvSpPr>
        <p:spPr>
          <a:xfrm>
            <a:off x="1617318" y="-492469"/>
            <a:ext cx="8849123" cy="1430713"/>
          </a:xfrm>
          <a:prstGeom prst="rect">
            <a:avLst/>
          </a:prstGeom>
        </p:spPr>
        <p:txBody>
          <a:bodyPr lIns="0" tIns="0" rIns="0" bIns="0" rtlCol="0" anchor="t">
            <a:spAutoFit/>
          </a:bodyPr>
          <a:lstStyle/>
          <a:p>
            <a:pPr>
              <a:lnSpc>
                <a:spcPts val="13021"/>
              </a:lnSpc>
            </a:pPr>
            <a:r>
              <a:rPr lang="en-US" sz="6000" b="1">
                <a:solidFill>
                  <a:srgbClr val="FFFFFF"/>
                </a:solidFill>
                <a:latin typeface="Times New Roman" panose="02020603050405020304" pitchFamily="18" charset="0"/>
                <a:cs typeface="Times New Roman" panose="02020603050405020304" pitchFamily="18" charset="0"/>
              </a:rPr>
              <a:t>3. Kế hoạch Marketing</a:t>
            </a:r>
          </a:p>
        </p:txBody>
      </p:sp>
      <p:sp>
        <p:nvSpPr>
          <p:cNvPr id="17" name="TextBox 16">
            <a:extLst>
              <a:ext uri="{FF2B5EF4-FFF2-40B4-BE49-F238E27FC236}">
                <a16:creationId xmlns:a16="http://schemas.microsoft.com/office/drawing/2014/main" id="{1E495E83-609B-E9EF-ABC0-05A2D1B8F12E}"/>
              </a:ext>
            </a:extLst>
          </p:cNvPr>
          <p:cNvSpPr txBox="1"/>
          <p:nvPr/>
        </p:nvSpPr>
        <p:spPr>
          <a:xfrm>
            <a:off x="436577" y="2280791"/>
            <a:ext cx="17414846" cy="4247317"/>
          </a:xfrm>
          <a:prstGeom prst="rect">
            <a:avLst/>
          </a:prstGeom>
          <a:noFill/>
        </p:spPr>
        <p:txBody>
          <a:bodyPr wrap="square">
            <a:spAutoFit/>
          </a:bodyPr>
          <a:lstStyle/>
          <a:p>
            <a:r>
              <a:rPr lang="vi-VN" sz="4500" b="1">
                <a:latin typeface="+mj-lt"/>
              </a:rPr>
              <a:t>Giai đoạn 4: Thoái trào</a:t>
            </a:r>
          </a:p>
          <a:p>
            <a:r>
              <a:rPr lang="en-US" sz="4500" b="1">
                <a:latin typeface="+mj-lt"/>
              </a:rPr>
              <a:t>	</a:t>
            </a:r>
            <a:r>
              <a:rPr lang="vi-VN" sz="4500" b="1">
                <a:latin typeface="+mj-lt"/>
              </a:rPr>
              <a:t>Mục tiêu : </a:t>
            </a:r>
            <a:r>
              <a:rPr lang="vi-VN" sz="4500">
                <a:latin typeface="+mj-lt"/>
              </a:rPr>
              <a:t>Tối ưu lợi nhuận , duy trì kinh doanh ra mắt sản phẩm và lối đi mới</a:t>
            </a:r>
          </a:p>
          <a:p>
            <a:r>
              <a:rPr lang="en-US" sz="4500" b="1">
                <a:latin typeface="+mj-lt"/>
              </a:rPr>
              <a:t>	</a:t>
            </a:r>
            <a:r>
              <a:rPr lang="vi-VN" sz="4500" b="1">
                <a:latin typeface="+mj-lt"/>
              </a:rPr>
              <a:t>Sản phẩm : </a:t>
            </a:r>
            <a:r>
              <a:rPr lang="vi-VN" sz="4500">
                <a:latin typeface="+mj-lt"/>
              </a:rPr>
              <a:t>Đáng giá sản phẩm và tiếp thu ý kiến khách hàng và thị trường để điều chỉnh và ra mắt sản phẩm mới phù hợp với nhu cầu thị hiếu khách hàng và thị trường</a:t>
            </a:r>
          </a:p>
        </p:txBody>
      </p:sp>
    </p:spTree>
    <p:extLst>
      <p:ext uri="{BB962C8B-B14F-4D97-AF65-F5344CB8AC3E}">
        <p14:creationId xmlns:p14="http://schemas.microsoft.com/office/powerpoint/2010/main" val="435822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6">
            <a:extLst>
              <a:ext uri="{FF2B5EF4-FFF2-40B4-BE49-F238E27FC236}">
                <a16:creationId xmlns:a16="http://schemas.microsoft.com/office/drawing/2014/main" id="{722466D4-29F7-1772-EA22-20598E55F373}"/>
              </a:ext>
            </a:extLst>
          </p:cNvPr>
          <p:cNvGrpSpPr/>
          <p:nvPr/>
        </p:nvGrpSpPr>
        <p:grpSpPr>
          <a:xfrm>
            <a:off x="141761" y="0"/>
            <a:ext cx="13321882" cy="7089898"/>
            <a:chOff x="-32559" y="-6465258"/>
            <a:chExt cx="2830213" cy="7560383"/>
          </a:xfrm>
        </p:grpSpPr>
        <p:sp>
          <p:nvSpPr>
            <p:cNvPr id="19" name="Freeform 7">
              <a:extLst>
                <a:ext uri="{FF2B5EF4-FFF2-40B4-BE49-F238E27FC236}">
                  <a16:creationId xmlns:a16="http://schemas.microsoft.com/office/drawing/2014/main" id="{12ADE6DD-AE3B-8E41-3CAD-576BFB56E03D}"/>
                </a:ext>
              </a:extLst>
            </p:cNvPr>
            <p:cNvSpPr/>
            <p:nvPr/>
          </p:nvSpPr>
          <p:spPr>
            <a:xfrm>
              <a:off x="-32559" y="-6465258"/>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20" name="TextBox 8">
              <a:extLst>
                <a:ext uri="{FF2B5EF4-FFF2-40B4-BE49-F238E27FC236}">
                  <a16:creationId xmlns:a16="http://schemas.microsoft.com/office/drawing/2014/main" id="{F9C08AF5-BB6A-903D-048B-60764F773DA7}"/>
                </a:ext>
              </a:extLst>
            </p:cNvPr>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21" name="TextBox 9">
            <a:extLst>
              <a:ext uri="{FF2B5EF4-FFF2-40B4-BE49-F238E27FC236}">
                <a16:creationId xmlns:a16="http://schemas.microsoft.com/office/drawing/2014/main" id="{E33E49CB-1B72-F599-19CC-F6F98BBB4944}"/>
              </a:ext>
            </a:extLst>
          </p:cNvPr>
          <p:cNvSpPr txBox="1"/>
          <p:nvPr/>
        </p:nvSpPr>
        <p:spPr>
          <a:xfrm>
            <a:off x="262827" y="-179420"/>
            <a:ext cx="12753920"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3.2. </a:t>
            </a:r>
            <a:r>
              <a:rPr lang="vi-VN" sz="6000" b="1">
                <a:solidFill>
                  <a:srgbClr val="FFFFFF"/>
                </a:solidFill>
                <a:latin typeface="Times New Roman" panose="02020603050405020304" pitchFamily="18" charset="0"/>
                <a:cs typeface="Times New Roman" panose="02020603050405020304" pitchFamily="18" charset="0"/>
              </a:rPr>
              <a:t>Chiến lược phân phối (Place)</a:t>
            </a:r>
            <a:endParaRPr lang="en-US" sz="6000" b="1">
              <a:solidFill>
                <a:srgbClr val="FFFFFF"/>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43B09A2B-02D2-FBFE-A365-1F26C6B8F275}"/>
              </a:ext>
            </a:extLst>
          </p:cNvPr>
          <p:cNvSpPr txBox="1"/>
          <p:nvPr/>
        </p:nvSpPr>
        <p:spPr>
          <a:xfrm>
            <a:off x="0" y="1026975"/>
            <a:ext cx="17993839" cy="9094797"/>
          </a:xfrm>
          <a:prstGeom prst="rect">
            <a:avLst/>
          </a:prstGeom>
          <a:noFill/>
        </p:spPr>
        <p:txBody>
          <a:bodyPr wrap="square">
            <a:spAutoFit/>
          </a:bodyPr>
          <a:lstStyle/>
          <a:p>
            <a:r>
              <a:rPr lang="en-US" sz="4500">
                <a:latin typeface="+mj-lt"/>
              </a:rPr>
              <a:t>	</a:t>
            </a:r>
            <a:r>
              <a:rPr lang="vi-VN" sz="4500" b="1">
                <a:latin typeface="+mj-lt"/>
              </a:rPr>
              <a:t>Lựa chọn kênh phân phối phù hợp:</a:t>
            </a:r>
          </a:p>
          <a:p>
            <a:r>
              <a:rPr lang="en-US" sz="4500">
                <a:latin typeface="+mj-lt"/>
              </a:rPr>
              <a:t>	</a:t>
            </a:r>
            <a:r>
              <a:rPr lang="vi-VN" sz="4500">
                <a:latin typeface="+mj-lt"/>
              </a:rPr>
              <a:t>- Kênh trực tuyến: Dành cho khách hàng trẻ tuổi, thích tiện lợi, nhanh chóng.</a:t>
            </a:r>
          </a:p>
          <a:p>
            <a:r>
              <a:rPr lang="en-US" sz="4500">
                <a:latin typeface="+mj-lt"/>
              </a:rPr>
              <a:t>	</a:t>
            </a:r>
            <a:r>
              <a:rPr lang="vi-VN" sz="4500">
                <a:latin typeface="+mj-lt"/>
              </a:rPr>
              <a:t>- Kênh trực tiếp: Phù hợp với khách hàng muốn trải nghiệm sản phẩm trước khi mua.</a:t>
            </a:r>
          </a:p>
          <a:p>
            <a:r>
              <a:rPr lang="vi-VN" sz="4500">
                <a:latin typeface="+mj-lt"/>
              </a:rPr>
              <a:t> </a:t>
            </a:r>
            <a:r>
              <a:rPr lang="en-US" sz="4500">
                <a:latin typeface="+mj-lt"/>
              </a:rPr>
              <a:t>	</a:t>
            </a:r>
            <a:r>
              <a:rPr lang="vi-VN" sz="4500" b="1">
                <a:latin typeface="+mj-lt"/>
              </a:rPr>
              <a:t>Chiến lược cụ thể cho từng kênh phân phối:</a:t>
            </a:r>
          </a:p>
          <a:p>
            <a:r>
              <a:rPr lang="en-US" sz="4500">
                <a:latin typeface="+mj-lt"/>
              </a:rPr>
              <a:t>	</a:t>
            </a:r>
            <a:r>
              <a:rPr lang="vi-VN" sz="4500">
                <a:latin typeface="+mj-lt"/>
              </a:rPr>
              <a:t>-</a:t>
            </a:r>
            <a:r>
              <a:rPr lang="en-US" sz="4500">
                <a:latin typeface="+mj-lt"/>
              </a:rPr>
              <a:t> </a:t>
            </a:r>
            <a:r>
              <a:rPr lang="vi-VN" sz="4500">
                <a:latin typeface="+mj-lt"/>
              </a:rPr>
              <a:t>Kênh trực tuyến</a:t>
            </a:r>
            <a:r>
              <a:rPr lang="en-US" sz="4500">
                <a:latin typeface="+mj-lt"/>
              </a:rPr>
              <a:t>: </a:t>
            </a:r>
            <a:r>
              <a:rPr lang="vi-VN" sz="4500">
                <a:latin typeface="+mj-lt"/>
              </a:rPr>
              <a:t>Chia sẻ nội dung hữu ích, tổ chức chương trình khuyến mãi.</a:t>
            </a:r>
          </a:p>
          <a:p>
            <a:r>
              <a:rPr lang="vi-VN" sz="4500">
                <a:latin typeface="+mj-lt"/>
              </a:rPr>
              <a:t> </a:t>
            </a:r>
            <a:r>
              <a:rPr lang="en-US" sz="4500">
                <a:latin typeface="+mj-lt"/>
              </a:rPr>
              <a:t>	</a:t>
            </a:r>
            <a:r>
              <a:rPr lang="vi-VN" sz="4500">
                <a:latin typeface="+mj-lt"/>
              </a:rPr>
              <a:t>- Kênh trực tiếp</a:t>
            </a:r>
            <a:r>
              <a:rPr lang="en-US" sz="4500">
                <a:latin typeface="+mj-lt"/>
              </a:rPr>
              <a:t>:</a:t>
            </a:r>
            <a:endParaRPr lang="vi-VN" sz="4500">
              <a:latin typeface="+mj-lt"/>
            </a:endParaRPr>
          </a:p>
          <a:p>
            <a:r>
              <a:rPr lang="vi-VN" sz="4500">
                <a:latin typeface="+mj-lt"/>
              </a:rPr>
              <a:t> </a:t>
            </a:r>
            <a:r>
              <a:rPr lang="en-US" sz="4500">
                <a:latin typeface="+mj-lt"/>
              </a:rPr>
              <a:t>	</a:t>
            </a:r>
            <a:r>
              <a:rPr lang="vi-VN" sz="4500">
                <a:latin typeface="+mj-lt"/>
              </a:rPr>
              <a:t>- Tận dụng vị trí thuận lợi, không gian rộng rãi, trưng bày đa dạng sản phẩm, nhân viên tư vấn chuyên nghiệp.</a:t>
            </a:r>
          </a:p>
          <a:p>
            <a:r>
              <a:rPr lang="en-US" sz="4500">
                <a:latin typeface="+mj-lt"/>
              </a:rPr>
              <a:t>	</a:t>
            </a:r>
            <a:r>
              <a:rPr lang="vi-VN" sz="4500">
                <a:latin typeface="+mj-lt"/>
              </a:rPr>
              <a:t>- Hợp tác với đại lý, nhà phân phối:</a:t>
            </a:r>
            <a:r>
              <a:rPr lang="en-US" sz="4500">
                <a:latin typeface="+mj-lt"/>
              </a:rPr>
              <a:t> </a:t>
            </a:r>
            <a:r>
              <a:rPr lang="vi-VN" sz="4500">
                <a:latin typeface="+mj-lt"/>
              </a:rPr>
              <a:t>Lựa chọn đối tác uy tín, hỗ trợ đào tạo, marketing, cung cấp chính sách giá bán và chiết khấu hấp dẫn.</a:t>
            </a:r>
          </a:p>
        </p:txBody>
      </p:sp>
    </p:spTree>
    <p:extLst>
      <p:ext uri="{BB962C8B-B14F-4D97-AF65-F5344CB8AC3E}">
        <p14:creationId xmlns:p14="http://schemas.microsoft.com/office/powerpoint/2010/main" val="1351334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3758967F-772C-F53E-7C25-35DC0AB3889A}"/>
              </a:ext>
            </a:extLst>
          </p:cNvPr>
          <p:cNvSpPr/>
          <p:nvPr/>
        </p:nvSpPr>
        <p:spPr>
          <a:xfrm>
            <a:off x="0" y="571703"/>
            <a:ext cx="8115300" cy="102697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13" name="TextBox 13"/>
          <p:cNvSpPr txBox="1"/>
          <p:nvPr/>
        </p:nvSpPr>
        <p:spPr>
          <a:xfrm>
            <a:off x="1028700" y="284938"/>
            <a:ext cx="10096500" cy="1238352"/>
          </a:xfrm>
          <a:prstGeom prst="rect">
            <a:avLst/>
          </a:prstGeom>
        </p:spPr>
        <p:txBody>
          <a:bodyPr wrap="square" lIns="0" tIns="0" rIns="0" bIns="0" rtlCol="0" anchor="t">
            <a:spAutoFit/>
          </a:bodyPr>
          <a:lstStyle/>
          <a:p>
            <a:pPr>
              <a:lnSpc>
                <a:spcPts val="10980"/>
              </a:lnSpc>
            </a:pPr>
            <a:r>
              <a:rPr lang="en-US" sz="6000" b="1">
                <a:solidFill>
                  <a:schemeClr val="bg1"/>
                </a:solidFill>
                <a:latin typeface="Times New Roman" panose="02020603050405020304" pitchFamily="18" charset="0"/>
                <a:cs typeface="Times New Roman" panose="02020603050405020304" pitchFamily="18" charset="0"/>
              </a:rPr>
              <a:t>3.3. Chiến lược giá</a:t>
            </a:r>
          </a:p>
        </p:txBody>
      </p:sp>
      <p:sp>
        <p:nvSpPr>
          <p:cNvPr id="9" name="TextBox 8">
            <a:extLst>
              <a:ext uri="{FF2B5EF4-FFF2-40B4-BE49-F238E27FC236}">
                <a16:creationId xmlns:a16="http://schemas.microsoft.com/office/drawing/2014/main" id="{D275C6E9-7631-7828-AF25-C3F73C9D3951}"/>
              </a:ext>
            </a:extLst>
          </p:cNvPr>
          <p:cNvSpPr txBox="1"/>
          <p:nvPr/>
        </p:nvSpPr>
        <p:spPr>
          <a:xfrm>
            <a:off x="533400" y="1791620"/>
            <a:ext cx="17526000" cy="8402300"/>
          </a:xfrm>
          <a:prstGeom prst="rect">
            <a:avLst/>
          </a:prstGeom>
          <a:noFill/>
        </p:spPr>
        <p:txBody>
          <a:bodyPr wrap="square">
            <a:spAutoFit/>
          </a:bodyPr>
          <a:lstStyle/>
          <a:p>
            <a:r>
              <a:rPr lang="vi-VN" sz="4500" b="1">
                <a:latin typeface="+mj-lt"/>
              </a:rPr>
              <a:t>Giai đoạn 1: Ra mắt, giới thiệu sản phẩm</a:t>
            </a:r>
          </a:p>
          <a:p>
            <a:r>
              <a:rPr lang="en-US" sz="4500">
                <a:latin typeface="+mj-lt"/>
              </a:rPr>
              <a:t>	</a:t>
            </a:r>
            <a:r>
              <a:rPr lang="vi-VN" sz="4500">
                <a:latin typeface="+mj-lt"/>
              </a:rPr>
              <a:t>Định giá Premium: Tạo ra cảm giác của sự độc đáo và cao cấp cho sản phẩm thông qua mức giá cao.</a:t>
            </a:r>
          </a:p>
          <a:p>
            <a:r>
              <a:rPr lang="en-US" sz="4500">
                <a:latin typeface="+mj-lt"/>
              </a:rPr>
              <a:t>	</a:t>
            </a:r>
            <a:r>
              <a:rPr lang="vi-VN" sz="4500">
                <a:latin typeface="+mj-lt"/>
              </a:rPr>
              <a:t>Nhắm đến các chủ doanh nghiệp du lịch và các khu resort hoặc nhóm đối tượng khách hàng có sẵn sẵn lòng trả giá cao cho sản phẩm mới và độc đáo.</a:t>
            </a:r>
          </a:p>
          <a:p>
            <a:r>
              <a:rPr lang="vi-VN" sz="4500" b="1">
                <a:latin typeface="+mj-lt"/>
              </a:rPr>
              <a:t>Giai đoạn 2: Tăng trưởng</a:t>
            </a:r>
          </a:p>
          <a:p>
            <a:r>
              <a:rPr lang="en-US" sz="4500">
                <a:latin typeface="+mj-lt"/>
              </a:rPr>
              <a:t>	</a:t>
            </a:r>
            <a:r>
              <a:rPr lang="vi-VN" sz="4500">
                <a:latin typeface="+mj-lt"/>
              </a:rPr>
              <a:t>Theo gói: Cung cấp các gói sản phẩm hoặc dịch vụ phù hợp với nhu cầu của các đối tượng khách hàng.</a:t>
            </a:r>
          </a:p>
          <a:p>
            <a:r>
              <a:rPr lang="en-US" sz="4500">
                <a:latin typeface="+mj-lt"/>
              </a:rPr>
              <a:t>	</a:t>
            </a:r>
            <a:r>
              <a:rPr lang="vi-VN" sz="4500">
                <a:latin typeface="+mj-lt"/>
              </a:rPr>
              <a:t>Giữ mức giá bán nhưng đồng thời tăng giá trị sản phẩm bằng cách phát triển các các tính năng mới, mức giá có thể được tăng nhẹ tuỳ thuộc vào sự tăng giá trị của sản phẩm.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3758967F-772C-F53E-7C25-35DC0AB3889A}"/>
              </a:ext>
            </a:extLst>
          </p:cNvPr>
          <p:cNvSpPr/>
          <p:nvPr/>
        </p:nvSpPr>
        <p:spPr>
          <a:xfrm>
            <a:off x="0" y="571703"/>
            <a:ext cx="8115300" cy="102697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13" name="TextBox 13"/>
          <p:cNvSpPr txBox="1"/>
          <p:nvPr/>
        </p:nvSpPr>
        <p:spPr>
          <a:xfrm>
            <a:off x="1028700" y="284938"/>
            <a:ext cx="10096500" cy="1238352"/>
          </a:xfrm>
          <a:prstGeom prst="rect">
            <a:avLst/>
          </a:prstGeom>
        </p:spPr>
        <p:txBody>
          <a:bodyPr wrap="square" lIns="0" tIns="0" rIns="0" bIns="0" rtlCol="0" anchor="t">
            <a:spAutoFit/>
          </a:bodyPr>
          <a:lstStyle/>
          <a:p>
            <a:pPr>
              <a:lnSpc>
                <a:spcPts val="10980"/>
              </a:lnSpc>
            </a:pPr>
            <a:r>
              <a:rPr lang="en-US" sz="6000" b="1">
                <a:solidFill>
                  <a:schemeClr val="bg1"/>
                </a:solidFill>
                <a:latin typeface="Times New Roman" panose="02020603050405020304" pitchFamily="18" charset="0"/>
                <a:cs typeface="Times New Roman" panose="02020603050405020304" pitchFamily="18" charset="0"/>
              </a:rPr>
              <a:t>3.3. Chiến lược giá</a:t>
            </a:r>
          </a:p>
        </p:txBody>
      </p:sp>
      <p:sp>
        <p:nvSpPr>
          <p:cNvPr id="9" name="TextBox 8">
            <a:extLst>
              <a:ext uri="{FF2B5EF4-FFF2-40B4-BE49-F238E27FC236}">
                <a16:creationId xmlns:a16="http://schemas.microsoft.com/office/drawing/2014/main" id="{D275C6E9-7631-7828-AF25-C3F73C9D3951}"/>
              </a:ext>
            </a:extLst>
          </p:cNvPr>
          <p:cNvSpPr txBox="1"/>
          <p:nvPr/>
        </p:nvSpPr>
        <p:spPr>
          <a:xfrm>
            <a:off x="533400" y="1791620"/>
            <a:ext cx="17526000" cy="7786747"/>
          </a:xfrm>
          <a:prstGeom prst="rect">
            <a:avLst/>
          </a:prstGeom>
          <a:noFill/>
        </p:spPr>
        <p:txBody>
          <a:bodyPr wrap="square">
            <a:spAutoFit/>
          </a:bodyPr>
          <a:lstStyle/>
          <a:p>
            <a:pPr algn="just">
              <a:spcBef>
                <a:spcPts val="600"/>
              </a:spcBef>
              <a:spcAft>
                <a:spcPts val="600"/>
              </a:spcAft>
            </a:pPr>
            <a:r>
              <a:rPr lang="en-GB" sz="4500" b="1">
                <a:effectLst/>
                <a:latin typeface="Times New Roman" panose="02020603050405020304" pitchFamily="18" charset="0"/>
                <a:ea typeface="Times New Roman" panose="02020603050405020304" pitchFamily="18" charset="0"/>
              </a:rPr>
              <a:t>Giai đoạn 3 : Trưởng thành</a:t>
            </a:r>
            <a:endParaRPr lang="en-GB" sz="4500">
              <a:effectLst/>
              <a:latin typeface="Times New Roman" panose="02020603050405020304" pitchFamily="18" charset="0"/>
              <a:ea typeface="Times New Roman" panose="02020603050405020304" pitchFamily="18" charset="0"/>
            </a:endParaRPr>
          </a:p>
          <a:p>
            <a:pPr indent="457200" algn="just">
              <a:spcBef>
                <a:spcPts val="600"/>
              </a:spcBef>
              <a:spcAft>
                <a:spcPts val="600"/>
              </a:spcAft>
            </a:pPr>
            <a:r>
              <a:rPr lang="en-GB" sz="4500" b="1">
                <a:effectLst/>
                <a:latin typeface="Times New Roman" panose="02020603050405020304" pitchFamily="18" charset="0"/>
                <a:ea typeface="Times New Roman" panose="02020603050405020304" pitchFamily="18" charset="0"/>
              </a:rPr>
              <a:t>Định giá Premium</a:t>
            </a:r>
            <a:r>
              <a:rPr lang="en-GB" sz="4500">
                <a:effectLst/>
                <a:latin typeface="Times New Roman" panose="02020603050405020304" pitchFamily="18" charset="0"/>
                <a:ea typeface="Times New Roman" panose="02020603050405020304" pitchFamily="18" charset="0"/>
              </a:rPr>
              <a:t>: Tăng giá một cách đáng kể để phản ánh giá trị của sản phẩm và thương hiệu đã được công nhận. Tập trung vào việc xây dựng một hình ảnh cao cấp và độc đáo cho sản phẩm.</a:t>
            </a:r>
          </a:p>
          <a:p>
            <a:pPr indent="457200" algn="just">
              <a:spcBef>
                <a:spcPts val="600"/>
              </a:spcBef>
              <a:spcAft>
                <a:spcPts val="600"/>
              </a:spcAft>
            </a:pPr>
            <a:r>
              <a:rPr lang="en-GB" sz="4500">
                <a:effectLst/>
                <a:latin typeface="Times New Roman" panose="02020603050405020304" pitchFamily="18" charset="0"/>
                <a:ea typeface="Times New Roman" panose="02020603050405020304" pitchFamily="18" charset="0"/>
              </a:rPr>
              <a:t>Tăng mức giá từ 5% đến 10% do sự phát triển và định vị thương hiệu.</a:t>
            </a:r>
          </a:p>
          <a:p>
            <a:pPr algn="just">
              <a:spcBef>
                <a:spcPts val="600"/>
              </a:spcBef>
              <a:spcAft>
                <a:spcPts val="600"/>
              </a:spcAft>
            </a:pPr>
            <a:r>
              <a:rPr lang="en-GB" sz="4500" b="1">
                <a:effectLst/>
                <a:latin typeface="Times New Roman" panose="02020603050405020304" pitchFamily="18" charset="0"/>
                <a:ea typeface="Times New Roman" panose="02020603050405020304" pitchFamily="18" charset="0"/>
              </a:rPr>
              <a:t>Giai đoạn 4: Thoái trào</a:t>
            </a:r>
            <a:endParaRPr lang="en-GB" sz="4500">
              <a:effectLst/>
              <a:latin typeface="Times New Roman" panose="02020603050405020304" pitchFamily="18" charset="0"/>
              <a:ea typeface="Times New Roman" panose="02020603050405020304" pitchFamily="18" charset="0"/>
            </a:endParaRPr>
          </a:p>
          <a:p>
            <a:pPr indent="457200" algn="just">
              <a:spcBef>
                <a:spcPts val="600"/>
              </a:spcBef>
              <a:spcAft>
                <a:spcPts val="600"/>
              </a:spcAft>
            </a:pPr>
            <a:r>
              <a:rPr lang="en-GB" sz="4500" b="1">
                <a:effectLst/>
                <a:latin typeface="Times New Roman" panose="02020603050405020304" pitchFamily="18" charset="0"/>
                <a:ea typeface="Times New Roman" panose="02020603050405020304" pitchFamily="18" charset="0"/>
              </a:rPr>
              <a:t>Định giá tiết kiệm (Economy Pricing): </a:t>
            </a:r>
            <a:r>
              <a:rPr lang="en-GB" sz="4500">
                <a:effectLst/>
                <a:latin typeface="Times New Roman" panose="02020603050405020304" pitchFamily="18" charset="0"/>
                <a:ea typeface="Times New Roman" panose="02020603050405020304" pitchFamily="18" charset="0"/>
              </a:rPr>
              <a:t>doanh nghiệp cắt giảm tối thiểu tất cả các chi phí liên quan đến Marketing và sản xuất để ngắm vào những khách hàng “ham giá rẻ”.</a:t>
            </a:r>
          </a:p>
          <a:p>
            <a:pPr indent="457200" algn="just">
              <a:spcBef>
                <a:spcPts val="600"/>
              </a:spcBef>
              <a:spcAft>
                <a:spcPts val="600"/>
              </a:spcAft>
            </a:pPr>
            <a:r>
              <a:rPr lang="en-GB" sz="4500">
                <a:effectLst/>
                <a:latin typeface="Times New Roman" panose="02020603050405020304" pitchFamily="18" charset="0"/>
                <a:ea typeface="Times New Roman" panose="02020603050405020304" pitchFamily="18" charset="0"/>
              </a:rPr>
              <a:t>Giảm giá sản phẩm phù hợp với nhu cầu giảm sút của thị trường.</a:t>
            </a:r>
          </a:p>
        </p:txBody>
      </p:sp>
    </p:spTree>
    <p:extLst>
      <p:ext uri="{BB962C8B-B14F-4D97-AF65-F5344CB8AC3E}">
        <p14:creationId xmlns:p14="http://schemas.microsoft.com/office/powerpoint/2010/main" val="19174418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355776" y="-31372"/>
            <a:ext cx="15610488" cy="1580802"/>
            <a:chOff x="0" y="0"/>
            <a:chExt cx="2830213" cy="635591"/>
          </a:xfrm>
        </p:grpSpPr>
        <p:sp>
          <p:nvSpPr>
            <p:cNvPr id="4" name="Freeform 4"/>
            <p:cNvSpPr/>
            <p:nvPr/>
          </p:nvSpPr>
          <p:spPr>
            <a:xfrm>
              <a:off x="0" y="0"/>
              <a:ext cx="2830213" cy="635591"/>
            </a:xfrm>
            <a:custGeom>
              <a:avLst/>
              <a:gdLst/>
              <a:ahLst/>
              <a:cxnLst/>
              <a:rect l="l" t="t" r="r" b="b"/>
              <a:pathLst>
                <a:path w="2830213" h="635591">
                  <a:moveTo>
                    <a:pt x="2830213" y="317795"/>
                  </a:moveTo>
                  <a:lnTo>
                    <a:pt x="2627013" y="635591"/>
                  </a:lnTo>
                  <a:lnTo>
                    <a:pt x="203200" y="635591"/>
                  </a:lnTo>
                  <a:lnTo>
                    <a:pt x="0" y="317795"/>
                  </a:lnTo>
                  <a:lnTo>
                    <a:pt x="203200" y="0"/>
                  </a:lnTo>
                  <a:lnTo>
                    <a:pt x="2627013" y="0"/>
                  </a:lnTo>
                  <a:lnTo>
                    <a:pt x="2830213" y="317795"/>
                  </a:lnTo>
                  <a:close/>
                </a:path>
              </a:pathLst>
            </a:custGeom>
            <a:gradFill rotWithShape="1">
              <a:gsLst>
                <a:gs pos="0">
                  <a:srgbClr val="1B70E1">
                    <a:alpha val="100000"/>
                  </a:srgbClr>
                </a:gs>
                <a:gs pos="100000">
                  <a:srgbClr val="9CF4F8">
                    <a:alpha val="100000"/>
                  </a:srgbClr>
                </a:gs>
              </a:gsLst>
              <a:lin ang="0"/>
            </a:gradFill>
          </p:spPr>
          <p:txBody>
            <a:bodyPr/>
            <a:lstStyle/>
            <a:p>
              <a:endParaRPr lang="en-GB"/>
            </a:p>
          </p:txBody>
        </p:sp>
        <p:sp>
          <p:nvSpPr>
            <p:cNvPr id="5" name="TextBox 5"/>
            <p:cNvSpPr txBox="1"/>
            <p:nvPr/>
          </p:nvSpPr>
          <p:spPr>
            <a:xfrm>
              <a:off x="114300" y="-28575"/>
              <a:ext cx="2601613" cy="664166"/>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310516" y="231628"/>
            <a:ext cx="15984501" cy="1667123"/>
            <a:chOff x="0" y="0"/>
            <a:chExt cx="2830213" cy="635591"/>
          </a:xfrm>
        </p:grpSpPr>
        <p:sp>
          <p:nvSpPr>
            <p:cNvPr id="8" name="Freeform 8"/>
            <p:cNvSpPr/>
            <p:nvPr/>
          </p:nvSpPr>
          <p:spPr>
            <a:xfrm>
              <a:off x="0" y="0"/>
              <a:ext cx="2830213" cy="635591"/>
            </a:xfrm>
            <a:custGeom>
              <a:avLst/>
              <a:gdLst/>
              <a:ahLst/>
              <a:cxnLst/>
              <a:rect l="l" t="t" r="r" b="b"/>
              <a:pathLst>
                <a:path w="2830213" h="635591">
                  <a:moveTo>
                    <a:pt x="2830213" y="317795"/>
                  </a:moveTo>
                  <a:lnTo>
                    <a:pt x="2627013" y="635591"/>
                  </a:lnTo>
                  <a:lnTo>
                    <a:pt x="203200" y="635591"/>
                  </a:lnTo>
                  <a:lnTo>
                    <a:pt x="0" y="317795"/>
                  </a:lnTo>
                  <a:lnTo>
                    <a:pt x="203200" y="0"/>
                  </a:lnTo>
                  <a:lnTo>
                    <a:pt x="2627013" y="0"/>
                  </a:lnTo>
                  <a:lnTo>
                    <a:pt x="2830213" y="317795"/>
                  </a:lnTo>
                  <a:close/>
                </a:path>
              </a:pathLst>
            </a:custGeom>
            <a:solidFill>
              <a:srgbClr val="000000">
                <a:alpha val="0"/>
              </a:srgbClr>
            </a:solidFill>
            <a:ln w="38100" cap="sq">
              <a:solidFill>
                <a:srgbClr val="000000"/>
              </a:solidFill>
              <a:prstDash val="solid"/>
              <a:miter/>
            </a:ln>
          </p:spPr>
          <p:txBody>
            <a:bodyPr/>
            <a:lstStyle/>
            <a:p>
              <a:endParaRPr lang="en-GB"/>
            </a:p>
          </p:txBody>
        </p:sp>
        <p:sp>
          <p:nvSpPr>
            <p:cNvPr id="9" name="TextBox 9"/>
            <p:cNvSpPr txBox="1"/>
            <p:nvPr/>
          </p:nvSpPr>
          <p:spPr>
            <a:xfrm>
              <a:off x="114300" y="-28575"/>
              <a:ext cx="2601613" cy="664166"/>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578337" y="93021"/>
            <a:ext cx="8849123" cy="1430713"/>
          </a:xfrm>
          <a:prstGeom prst="rect">
            <a:avLst/>
          </a:prstGeom>
        </p:spPr>
        <p:txBody>
          <a:bodyPr lIns="0" tIns="0" rIns="0" bIns="0" rtlCol="0" anchor="t">
            <a:spAutoFit/>
          </a:bodyPr>
          <a:lstStyle/>
          <a:p>
            <a:pPr>
              <a:lnSpc>
                <a:spcPts val="13021"/>
              </a:lnSpc>
            </a:pPr>
            <a:r>
              <a:rPr lang="en-US" sz="6000" b="1">
                <a:solidFill>
                  <a:srgbClr val="FFFFFF"/>
                </a:solidFill>
                <a:latin typeface="Times New Roman" panose="02020603050405020304" pitchFamily="18" charset="0"/>
                <a:cs typeface="Times New Roman" panose="02020603050405020304" pitchFamily="18" charset="0"/>
              </a:rPr>
              <a:t>Mô tả</a:t>
            </a:r>
          </a:p>
        </p:txBody>
      </p:sp>
      <p:sp>
        <p:nvSpPr>
          <p:cNvPr id="17" name="TextBox 16">
            <a:extLst>
              <a:ext uri="{FF2B5EF4-FFF2-40B4-BE49-F238E27FC236}">
                <a16:creationId xmlns:a16="http://schemas.microsoft.com/office/drawing/2014/main" id="{3706B706-3784-E89C-C83B-C7EF23AF2328}"/>
              </a:ext>
            </a:extLst>
          </p:cNvPr>
          <p:cNvSpPr txBox="1"/>
          <p:nvPr/>
        </p:nvSpPr>
        <p:spPr>
          <a:xfrm>
            <a:off x="-31955" y="3162300"/>
            <a:ext cx="18287999" cy="6503960"/>
          </a:xfrm>
          <a:prstGeom prst="rect">
            <a:avLst/>
          </a:prstGeom>
          <a:noFill/>
        </p:spPr>
        <p:txBody>
          <a:bodyPr wrap="square">
            <a:spAutoFit/>
          </a:bodyPr>
          <a:lstStyle/>
          <a:p>
            <a:pPr algn="just">
              <a:lnSpc>
                <a:spcPts val="6255"/>
              </a:lnSpc>
            </a:pPr>
            <a:r>
              <a:rPr lang="en-US" sz="5000">
                <a:latin typeface="Times New Roman"/>
              </a:rPr>
              <a:t>	Mái che thông minh là hệ thống mái che tự động điều chỉnh theo điều kiện thời tiết và nhu cầu sử dụng. Hệ thống mái che được trang bị hệ thống cảm biến đóng mở tự động dựa vào mức độ ảnh sáng mặt trời, nhiệt độ, độ ẩm và thu vào khi trời râm mát hoặc không cần sử dụng. Không chỉ có khả năng cách nhiệt mà hệ thống mái che còn có khả năng cách âm tốt, khi trời mưa lớn có thể làm giảm tiếng ồn. Mái che thông minh có thể được điều khiển bằng remote hoặc smartphone, giúp người dùng dễ dàng điều chỉnh theo nhu cầu.</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3758967F-772C-F53E-7C25-35DC0AB3889A}"/>
              </a:ext>
            </a:extLst>
          </p:cNvPr>
          <p:cNvSpPr/>
          <p:nvPr/>
        </p:nvSpPr>
        <p:spPr>
          <a:xfrm>
            <a:off x="0" y="571703"/>
            <a:ext cx="14554200" cy="102697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12" name="TextBox 12"/>
          <p:cNvSpPr txBox="1"/>
          <p:nvPr/>
        </p:nvSpPr>
        <p:spPr>
          <a:xfrm>
            <a:off x="1028700" y="1810055"/>
            <a:ext cx="16183600" cy="7694414"/>
          </a:xfrm>
          <a:prstGeom prst="rect">
            <a:avLst/>
          </a:prstGeom>
        </p:spPr>
        <p:txBody>
          <a:bodyPr wrap="square" lIns="0" tIns="0" rIns="0" bIns="0" rtlCol="0" anchor="t">
            <a:spAutoFit/>
          </a:bodyPr>
          <a:lstStyle/>
          <a:p>
            <a:r>
              <a:rPr lang="en-US" sz="5000" b="0" i="0" u="none" strike="noStrike">
                <a:solidFill>
                  <a:srgbClr val="000000"/>
                </a:solidFill>
                <a:effectLst/>
                <a:highlight>
                  <a:srgbClr val="FFFFFF"/>
                </a:highlight>
                <a:latin typeface="Times New Roman" panose="02020603050405020304" pitchFamily="18" charset="0"/>
              </a:rPr>
              <a:t>	</a:t>
            </a:r>
            <a:r>
              <a:rPr lang="vi-VN" sz="5000" b="0" i="0" u="none" strike="noStrike">
                <a:solidFill>
                  <a:srgbClr val="000000"/>
                </a:solidFill>
                <a:effectLst/>
                <a:highlight>
                  <a:srgbClr val="FFFFFF"/>
                </a:highlight>
                <a:latin typeface="Times New Roman" panose="02020603050405020304" pitchFamily="18" charset="0"/>
              </a:rPr>
              <a:t>Có 4 chiến lược truyền thông bao gồm: </a:t>
            </a:r>
            <a:endParaRPr lang="en-US" sz="5000" b="0" i="0" u="none" strike="noStrike">
              <a:solidFill>
                <a:srgbClr val="000000"/>
              </a:solidFill>
              <a:effectLst/>
              <a:highlight>
                <a:srgbClr val="FFFFFF"/>
              </a:highlight>
              <a:latin typeface="Times New Roman" panose="02020603050405020304" pitchFamily="18" charset="0"/>
            </a:endParaRPr>
          </a:p>
          <a:p>
            <a:pPr marL="685800" indent="-685800">
              <a:buFont typeface="Times New Roman" panose="02020603050405020304" pitchFamily="18" charset="0"/>
              <a:buChar char="-"/>
            </a:pPr>
            <a:r>
              <a:rPr lang="vi-VN" sz="5000" b="0" i="0" u="none" strike="noStrike">
                <a:solidFill>
                  <a:srgbClr val="000000"/>
                </a:solidFill>
                <a:effectLst/>
                <a:highlight>
                  <a:srgbClr val="FFFFFF"/>
                </a:highlight>
                <a:latin typeface="Times New Roman" panose="02020603050405020304" pitchFamily="18" charset="0"/>
              </a:rPr>
              <a:t>Quảng cáo trực tuyến</a:t>
            </a:r>
            <a:endParaRPr lang="en-US" sz="5000" b="0" i="0" u="none" strike="noStrike">
              <a:solidFill>
                <a:srgbClr val="000000"/>
              </a:solidFill>
              <a:effectLst/>
              <a:highlight>
                <a:srgbClr val="FFFFFF"/>
              </a:highlight>
              <a:latin typeface="Times New Roman" panose="02020603050405020304" pitchFamily="18" charset="0"/>
            </a:endParaRPr>
          </a:p>
          <a:p>
            <a:pPr marL="685800" indent="-685800">
              <a:buFont typeface="Times New Roman" panose="02020603050405020304" pitchFamily="18" charset="0"/>
              <a:buChar char="-"/>
            </a:pPr>
            <a:r>
              <a:rPr lang="vi-VN" sz="5000" b="0" i="0" u="none" strike="noStrike">
                <a:solidFill>
                  <a:srgbClr val="000000"/>
                </a:solidFill>
                <a:effectLst/>
                <a:highlight>
                  <a:srgbClr val="FFFFFF"/>
                </a:highlight>
                <a:latin typeface="Times New Roman" panose="02020603050405020304" pitchFamily="18" charset="0"/>
              </a:rPr>
              <a:t>Tăng cường mối quan hệ với đối tác</a:t>
            </a:r>
            <a:endParaRPr lang="en-US" sz="5000" b="0" i="0" u="none" strike="noStrike">
              <a:solidFill>
                <a:srgbClr val="000000"/>
              </a:solidFill>
              <a:effectLst/>
              <a:highlight>
                <a:srgbClr val="FFFFFF"/>
              </a:highlight>
              <a:latin typeface="Times New Roman" panose="02020603050405020304" pitchFamily="18" charset="0"/>
            </a:endParaRPr>
          </a:p>
          <a:p>
            <a:pPr marL="685800" indent="-685800">
              <a:buFont typeface="Times New Roman" panose="02020603050405020304" pitchFamily="18" charset="0"/>
              <a:buChar char="-"/>
            </a:pPr>
            <a:r>
              <a:rPr lang="vi-VN" sz="5000" b="0" i="0" u="none" strike="noStrike">
                <a:solidFill>
                  <a:srgbClr val="000000"/>
                </a:solidFill>
                <a:effectLst/>
                <a:highlight>
                  <a:srgbClr val="FFFFFF"/>
                </a:highlight>
                <a:latin typeface="Times New Roman" panose="02020603050405020304" pitchFamily="18" charset="0"/>
              </a:rPr>
              <a:t>Marketing truyền miệng</a:t>
            </a:r>
            <a:endParaRPr lang="en-US" sz="5000" b="0" i="0" u="none" strike="noStrike">
              <a:solidFill>
                <a:srgbClr val="000000"/>
              </a:solidFill>
              <a:effectLst/>
              <a:highlight>
                <a:srgbClr val="FFFFFF"/>
              </a:highlight>
              <a:latin typeface="Times New Roman" panose="02020603050405020304" pitchFamily="18" charset="0"/>
            </a:endParaRPr>
          </a:p>
          <a:p>
            <a:pPr marL="685800" indent="-685800">
              <a:buFont typeface="Times New Roman" panose="02020603050405020304" pitchFamily="18" charset="0"/>
              <a:buChar char="-"/>
            </a:pPr>
            <a:r>
              <a:rPr lang="vi-VN" sz="5000" b="0" i="0" u="none" strike="noStrike">
                <a:solidFill>
                  <a:srgbClr val="000000"/>
                </a:solidFill>
                <a:effectLst/>
                <a:highlight>
                  <a:srgbClr val="FFFFFF"/>
                </a:highlight>
                <a:latin typeface="Times New Roman" panose="02020603050405020304" pitchFamily="18" charset="0"/>
              </a:rPr>
              <a:t>Quan hệ công chúng.</a:t>
            </a:r>
          </a:p>
          <a:p>
            <a:r>
              <a:rPr lang="en-US" sz="5000" b="0" i="0" u="none" strike="noStrike">
                <a:solidFill>
                  <a:srgbClr val="000000"/>
                </a:solidFill>
                <a:effectLst/>
                <a:highlight>
                  <a:srgbClr val="FFFFFF"/>
                </a:highlight>
                <a:latin typeface="Times New Roman" panose="02020603050405020304" pitchFamily="18" charset="0"/>
              </a:rPr>
              <a:t>	</a:t>
            </a:r>
            <a:r>
              <a:rPr lang="vi-VN" sz="5000" b="0" i="0" u="none" strike="noStrike">
                <a:solidFill>
                  <a:srgbClr val="000000"/>
                </a:solidFill>
                <a:effectLst/>
                <a:highlight>
                  <a:srgbClr val="FFFFFF"/>
                </a:highlight>
                <a:latin typeface="Times New Roman" panose="02020603050405020304" pitchFamily="18" charset="0"/>
              </a:rPr>
              <a:t>Ở giai đoạn đầu ta sẽ áp dụng 3 chiến lược Quảng cáo trực tuyến, Tăng cường mối quan hệ với đối tác, Marketing truyền miệng </a:t>
            </a:r>
          </a:p>
          <a:p>
            <a:r>
              <a:rPr lang="en-US" sz="5000" b="0" i="0" u="none" strike="noStrike">
                <a:solidFill>
                  <a:srgbClr val="000000"/>
                </a:solidFill>
                <a:effectLst/>
                <a:highlight>
                  <a:srgbClr val="FFFFFF"/>
                </a:highlight>
                <a:latin typeface="Times New Roman" panose="02020603050405020304" pitchFamily="18" charset="0"/>
              </a:rPr>
              <a:t>	</a:t>
            </a:r>
            <a:r>
              <a:rPr lang="vi-VN" sz="5000" b="0" i="0" u="none" strike="noStrike">
                <a:solidFill>
                  <a:srgbClr val="000000"/>
                </a:solidFill>
                <a:effectLst/>
                <a:highlight>
                  <a:srgbClr val="FFFFFF"/>
                </a:highlight>
                <a:latin typeface="Times New Roman" panose="02020603050405020304" pitchFamily="18" charset="0"/>
              </a:rPr>
              <a:t>Ta sẽ áp dụng chiến lược “Quan hệ công chúng” khi doanh nghiệp đã có vị trí nhất định trên thị trường</a:t>
            </a:r>
            <a:r>
              <a:rPr lang="en-US" sz="5000" b="0" i="0" u="none" strike="noStrike">
                <a:solidFill>
                  <a:srgbClr val="000000"/>
                </a:solidFill>
                <a:effectLst/>
                <a:highlight>
                  <a:srgbClr val="FFFFFF"/>
                </a:highlight>
                <a:latin typeface="Times New Roman" panose="02020603050405020304" pitchFamily="18" charset="0"/>
              </a:rPr>
              <a:t>.</a:t>
            </a:r>
            <a:endParaRPr lang="vi-VN" sz="5000" b="0" i="0" u="none" strike="noStrike">
              <a:solidFill>
                <a:srgbClr val="000000"/>
              </a:solidFill>
              <a:effectLst/>
              <a:highlight>
                <a:srgbClr val="FFFFFF"/>
              </a:highlight>
              <a:latin typeface="Times New Roman" panose="02020603050405020304" pitchFamily="18" charset="0"/>
            </a:endParaRPr>
          </a:p>
        </p:txBody>
      </p:sp>
      <p:sp>
        <p:nvSpPr>
          <p:cNvPr id="13" name="TextBox 13"/>
          <p:cNvSpPr txBox="1"/>
          <p:nvPr/>
        </p:nvSpPr>
        <p:spPr>
          <a:xfrm>
            <a:off x="1028700" y="284938"/>
            <a:ext cx="13106400" cy="1238352"/>
          </a:xfrm>
          <a:prstGeom prst="rect">
            <a:avLst/>
          </a:prstGeom>
        </p:spPr>
        <p:txBody>
          <a:bodyPr wrap="square" lIns="0" tIns="0" rIns="0" bIns="0" rtlCol="0" anchor="t">
            <a:spAutoFit/>
          </a:bodyPr>
          <a:lstStyle/>
          <a:p>
            <a:pPr>
              <a:lnSpc>
                <a:spcPts val="10980"/>
              </a:lnSpc>
            </a:pPr>
            <a:r>
              <a:rPr lang="vi-VN" sz="6000" b="1" i="0" u="none" strike="noStrike">
                <a:solidFill>
                  <a:schemeClr val="bg1"/>
                </a:solidFill>
                <a:effectLst/>
                <a:latin typeface="Times New Roman" panose="02020603050405020304" pitchFamily="18" charset="0"/>
              </a:rPr>
              <a:t>3.4 Chiến lược truyền thông (Promote)</a:t>
            </a:r>
            <a:endParaRPr lang="en-US" sz="60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064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3758967F-772C-F53E-7C25-35DC0AB3889A}"/>
              </a:ext>
            </a:extLst>
          </p:cNvPr>
          <p:cNvSpPr/>
          <p:nvPr/>
        </p:nvSpPr>
        <p:spPr>
          <a:xfrm>
            <a:off x="17206" y="114300"/>
            <a:ext cx="10096500" cy="102697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13" name="TextBox 13"/>
          <p:cNvSpPr txBox="1"/>
          <p:nvPr/>
        </p:nvSpPr>
        <p:spPr>
          <a:xfrm>
            <a:off x="1045906" y="-172465"/>
            <a:ext cx="10096500" cy="1238352"/>
          </a:xfrm>
          <a:prstGeom prst="rect">
            <a:avLst/>
          </a:prstGeom>
        </p:spPr>
        <p:txBody>
          <a:bodyPr wrap="square" lIns="0" tIns="0" rIns="0" bIns="0" rtlCol="0" anchor="t">
            <a:spAutoFit/>
          </a:bodyPr>
          <a:lstStyle/>
          <a:p>
            <a:pPr>
              <a:lnSpc>
                <a:spcPts val="10980"/>
              </a:lnSpc>
            </a:pPr>
            <a:r>
              <a:rPr lang="vi-VN" sz="6000" b="1" i="0" u="none" strike="noStrike">
                <a:solidFill>
                  <a:schemeClr val="bg1"/>
                </a:solidFill>
                <a:effectLst/>
                <a:latin typeface="Times New Roman" panose="02020603050405020304" pitchFamily="18" charset="0"/>
              </a:rPr>
              <a:t>3.5 Con người (People)</a:t>
            </a:r>
            <a:endParaRPr lang="en-US" sz="6000" b="1">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0C03797-260C-9272-90BF-E48BB194B25E}"/>
              </a:ext>
            </a:extLst>
          </p:cNvPr>
          <p:cNvPicPr>
            <a:picLocks noChangeAspect="1"/>
          </p:cNvPicPr>
          <p:nvPr/>
        </p:nvPicPr>
        <p:blipFill>
          <a:blip r:embed="rId2"/>
          <a:stretch>
            <a:fillRect/>
          </a:stretch>
        </p:blipFill>
        <p:spPr>
          <a:xfrm>
            <a:off x="2743200" y="-172465"/>
            <a:ext cx="13334999" cy="11941745"/>
          </a:xfrm>
          <a:prstGeom prst="rect">
            <a:avLst/>
          </a:prstGeom>
        </p:spPr>
      </p:pic>
    </p:spTree>
    <p:extLst>
      <p:ext uri="{BB962C8B-B14F-4D97-AF65-F5344CB8AC3E}">
        <p14:creationId xmlns:p14="http://schemas.microsoft.com/office/powerpoint/2010/main" val="3300811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746B1-E757-E928-EC44-FDB4184B2EF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733800" y="1559464"/>
            <a:ext cx="14706600" cy="8857887"/>
          </a:xfrm>
          <a:prstGeom prst="rect">
            <a:avLst/>
          </a:prstGeom>
          <a:noFill/>
        </p:spPr>
      </p:pic>
      <p:sp>
        <p:nvSpPr>
          <p:cNvPr id="21" name="Freeform 7">
            <a:extLst>
              <a:ext uri="{FF2B5EF4-FFF2-40B4-BE49-F238E27FC236}">
                <a16:creationId xmlns:a16="http://schemas.microsoft.com/office/drawing/2014/main" id="{3758967F-772C-F53E-7C25-35DC0AB3889A}"/>
              </a:ext>
            </a:extLst>
          </p:cNvPr>
          <p:cNvSpPr/>
          <p:nvPr/>
        </p:nvSpPr>
        <p:spPr>
          <a:xfrm>
            <a:off x="0" y="571703"/>
            <a:ext cx="10096500" cy="102697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12" name="TextBox 12"/>
          <p:cNvSpPr txBox="1"/>
          <p:nvPr/>
        </p:nvSpPr>
        <p:spPr>
          <a:xfrm>
            <a:off x="1371600" y="1810055"/>
            <a:ext cx="1447800" cy="4616648"/>
          </a:xfrm>
          <a:prstGeom prst="rect">
            <a:avLst/>
          </a:prstGeom>
        </p:spPr>
        <p:txBody>
          <a:bodyPr wrap="square" lIns="0" tIns="0" rIns="0" bIns="0" rtlCol="0" anchor="t">
            <a:spAutoFit/>
          </a:bodyPr>
          <a:lstStyle/>
          <a:p>
            <a:r>
              <a:rPr lang="en-US" sz="5000">
                <a:solidFill>
                  <a:srgbClr val="000000"/>
                </a:solidFill>
                <a:highlight>
                  <a:srgbClr val="FFFFFF"/>
                </a:highlight>
                <a:latin typeface="Times New Roman" panose="02020603050405020304" pitchFamily="18" charset="0"/>
              </a:rPr>
              <a:t>Quy trình tư vấn bán hàng</a:t>
            </a:r>
            <a:endParaRPr lang="en-US" sz="5000">
              <a:solidFill>
                <a:srgbClr val="000000"/>
              </a:solidFill>
              <a:latin typeface="Open Sans"/>
            </a:endParaRPr>
          </a:p>
        </p:txBody>
      </p:sp>
      <p:sp>
        <p:nvSpPr>
          <p:cNvPr id="13" name="TextBox 13"/>
          <p:cNvSpPr txBox="1"/>
          <p:nvPr/>
        </p:nvSpPr>
        <p:spPr>
          <a:xfrm>
            <a:off x="1028700" y="284938"/>
            <a:ext cx="10096500" cy="1238352"/>
          </a:xfrm>
          <a:prstGeom prst="rect">
            <a:avLst/>
          </a:prstGeom>
        </p:spPr>
        <p:txBody>
          <a:bodyPr wrap="square" lIns="0" tIns="0" rIns="0" bIns="0" rtlCol="0" anchor="t">
            <a:spAutoFit/>
          </a:bodyPr>
          <a:lstStyle/>
          <a:p>
            <a:pPr>
              <a:lnSpc>
                <a:spcPts val="10980"/>
              </a:lnSpc>
            </a:pPr>
            <a:r>
              <a:rPr lang="vi-VN" sz="6000" b="1" i="0" u="none" strike="noStrike">
                <a:solidFill>
                  <a:schemeClr val="bg1"/>
                </a:solidFill>
                <a:effectLst/>
                <a:latin typeface="Times New Roman" panose="02020603050405020304" pitchFamily="18" charset="0"/>
              </a:rPr>
              <a:t>3.</a:t>
            </a:r>
            <a:r>
              <a:rPr lang="en-US" sz="6000" b="1" i="0" u="none" strike="noStrike">
                <a:solidFill>
                  <a:schemeClr val="bg1"/>
                </a:solidFill>
                <a:effectLst/>
                <a:latin typeface="Times New Roman" panose="02020603050405020304" pitchFamily="18" charset="0"/>
              </a:rPr>
              <a:t>6</a:t>
            </a:r>
            <a:r>
              <a:rPr lang="vi-VN" sz="6000" b="1" i="0" u="none" strike="noStrike">
                <a:solidFill>
                  <a:schemeClr val="bg1"/>
                </a:solidFill>
                <a:effectLst/>
                <a:latin typeface="Times New Roman" panose="02020603050405020304" pitchFamily="18" charset="0"/>
              </a:rPr>
              <a:t> Quy trình (Process)</a:t>
            </a:r>
            <a:endParaRPr lang="en-US" sz="60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525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1FFDC8-C91E-4A1B-36B2-0160C738F9F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343400" y="1451878"/>
            <a:ext cx="13944600" cy="8819146"/>
          </a:xfrm>
          <a:prstGeom prst="rect">
            <a:avLst/>
          </a:prstGeom>
          <a:noFill/>
        </p:spPr>
      </p:pic>
      <p:sp>
        <p:nvSpPr>
          <p:cNvPr id="21" name="Freeform 7">
            <a:extLst>
              <a:ext uri="{FF2B5EF4-FFF2-40B4-BE49-F238E27FC236}">
                <a16:creationId xmlns:a16="http://schemas.microsoft.com/office/drawing/2014/main" id="{3758967F-772C-F53E-7C25-35DC0AB3889A}"/>
              </a:ext>
            </a:extLst>
          </p:cNvPr>
          <p:cNvSpPr/>
          <p:nvPr/>
        </p:nvSpPr>
        <p:spPr>
          <a:xfrm>
            <a:off x="0" y="571703"/>
            <a:ext cx="10096500" cy="102697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13" name="TextBox 13"/>
          <p:cNvSpPr txBox="1"/>
          <p:nvPr/>
        </p:nvSpPr>
        <p:spPr>
          <a:xfrm>
            <a:off x="1028700" y="284938"/>
            <a:ext cx="10096500" cy="1238352"/>
          </a:xfrm>
          <a:prstGeom prst="rect">
            <a:avLst/>
          </a:prstGeom>
        </p:spPr>
        <p:txBody>
          <a:bodyPr wrap="square" lIns="0" tIns="0" rIns="0" bIns="0" rtlCol="0" anchor="t">
            <a:spAutoFit/>
          </a:bodyPr>
          <a:lstStyle/>
          <a:p>
            <a:pPr>
              <a:lnSpc>
                <a:spcPts val="10980"/>
              </a:lnSpc>
            </a:pPr>
            <a:r>
              <a:rPr lang="vi-VN" sz="6000" b="1" i="0" u="none" strike="noStrike">
                <a:solidFill>
                  <a:schemeClr val="bg1"/>
                </a:solidFill>
                <a:effectLst/>
                <a:latin typeface="Times New Roman" panose="02020603050405020304" pitchFamily="18" charset="0"/>
              </a:rPr>
              <a:t>3.</a:t>
            </a:r>
            <a:r>
              <a:rPr lang="en-US" sz="6000" b="1" i="0" u="none" strike="noStrike">
                <a:solidFill>
                  <a:schemeClr val="bg1"/>
                </a:solidFill>
                <a:effectLst/>
                <a:latin typeface="Times New Roman" panose="02020603050405020304" pitchFamily="18" charset="0"/>
              </a:rPr>
              <a:t>6</a:t>
            </a:r>
            <a:r>
              <a:rPr lang="vi-VN" sz="6000" b="1" i="0" u="none" strike="noStrike">
                <a:solidFill>
                  <a:schemeClr val="bg1"/>
                </a:solidFill>
                <a:effectLst/>
                <a:latin typeface="Times New Roman" panose="02020603050405020304" pitchFamily="18" charset="0"/>
              </a:rPr>
              <a:t> Quy trình (Process)</a:t>
            </a:r>
            <a:endParaRPr lang="en-US" sz="6000" b="1">
              <a:solidFill>
                <a:schemeClr val="bg1"/>
              </a:solidFill>
              <a:latin typeface="Times New Roman" panose="02020603050405020304" pitchFamily="18" charset="0"/>
              <a:cs typeface="Times New Roman" panose="02020603050405020304" pitchFamily="18" charset="0"/>
            </a:endParaRPr>
          </a:p>
        </p:txBody>
      </p:sp>
      <p:sp>
        <p:nvSpPr>
          <p:cNvPr id="2" name="TextBox 12">
            <a:extLst>
              <a:ext uri="{FF2B5EF4-FFF2-40B4-BE49-F238E27FC236}">
                <a16:creationId xmlns:a16="http://schemas.microsoft.com/office/drawing/2014/main" id="{1A922C74-776C-B475-CD84-FAEDCF78E1F7}"/>
              </a:ext>
            </a:extLst>
          </p:cNvPr>
          <p:cNvSpPr txBox="1"/>
          <p:nvPr/>
        </p:nvSpPr>
        <p:spPr>
          <a:xfrm>
            <a:off x="1676400" y="1810055"/>
            <a:ext cx="1447800" cy="3077766"/>
          </a:xfrm>
          <a:prstGeom prst="rect">
            <a:avLst/>
          </a:prstGeom>
        </p:spPr>
        <p:txBody>
          <a:bodyPr wrap="square" lIns="0" tIns="0" rIns="0" bIns="0" rtlCol="0" anchor="t">
            <a:spAutoFit/>
          </a:bodyPr>
          <a:lstStyle/>
          <a:p>
            <a:r>
              <a:rPr lang="en-US" sz="5000">
                <a:solidFill>
                  <a:srgbClr val="000000"/>
                </a:solidFill>
                <a:highlight>
                  <a:srgbClr val="FFFFFF"/>
                </a:highlight>
                <a:latin typeface="Times New Roman" panose="02020603050405020304" pitchFamily="18" charset="0"/>
              </a:rPr>
              <a:t>Quy trình bán hàng</a:t>
            </a:r>
            <a:endParaRPr lang="en-US" sz="5000">
              <a:solidFill>
                <a:srgbClr val="000000"/>
              </a:solidFill>
              <a:latin typeface="Open Sans"/>
            </a:endParaRPr>
          </a:p>
        </p:txBody>
      </p:sp>
    </p:spTree>
    <p:extLst>
      <p:ext uri="{BB962C8B-B14F-4D97-AF65-F5344CB8AC3E}">
        <p14:creationId xmlns:p14="http://schemas.microsoft.com/office/powerpoint/2010/main" val="1892714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3758967F-772C-F53E-7C25-35DC0AB3889A}"/>
              </a:ext>
            </a:extLst>
          </p:cNvPr>
          <p:cNvSpPr/>
          <p:nvPr/>
        </p:nvSpPr>
        <p:spPr>
          <a:xfrm>
            <a:off x="0" y="571703"/>
            <a:ext cx="16230600" cy="102697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3" name="TextBox 13"/>
          <p:cNvSpPr txBox="1"/>
          <p:nvPr/>
        </p:nvSpPr>
        <p:spPr>
          <a:xfrm>
            <a:off x="1219200" y="267637"/>
            <a:ext cx="15201900" cy="1238352"/>
          </a:xfrm>
          <a:prstGeom prst="rect">
            <a:avLst/>
          </a:prstGeom>
        </p:spPr>
        <p:txBody>
          <a:bodyPr wrap="square" lIns="0" tIns="0" rIns="0" bIns="0" rtlCol="0" anchor="t">
            <a:spAutoFit/>
          </a:bodyPr>
          <a:lstStyle/>
          <a:p>
            <a:pPr>
              <a:lnSpc>
                <a:spcPts val="10980"/>
              </a:lnSpc>
            </a:pPr>
            <a:r>
              <a:rPr lang="en-US" sz="6000" b="1" i="0" u="none" strike="noStrike">
                <a:solidFill>
                  <a:schemeClr val="bg1"/>
                </a:solidFill>
                <a:effectLst/>
                <a:latin typeface="Times New Roman" panose="02020603050405020304" pitchFamily="18" charset="0"/>
              </a:rPr>
              <a:t>3.8. </a:t>
            </a:r>
            <a:r>
              <a:rPr lang="vi-VN" sz="6000" b="1" i="0" u="none" strike="noStrike">
                <a:solidFill>
                  <a:schemeClr val="bg1"/>
                </a:solidFill>
                <a:effectLst/>
                <a:latin typeface="Times New Roman" panose="02020603050405020304" pitchFamily="18" charset="0"/>
              </a:rPr>
              <a:t>Trải nghiệm thực tế (Physical Evidenc)</a:t>
            </a:r>
            <a:endParaRPr lang="en-US" sz="6000" b="1">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3EA203-679B-D253-BA93-64534491E423}"/>
              </a:ext>
            </a:extLst>
          </p:cNvPr>
          <p:cNvSpPr txBox="1"/>
          <p:nvPr/>
        </p:nvSpPr>
        <p:spPr>
          <a:xfrm>
            <a:off x="1447800" y="1913805"/>
            <a:ext cx="13030200" cy="4939814"/>
          </a:xfrm>
          <a:prstGeom prst="rect">
            <a:avLst/>
          </a:prstGeom>
          <a:noFill/>
        </p:spPr>
        <p:txBody>
          <a:bodyPr wrap="square">
            <a:spAutoFit/>
          </a:bodyPr>
          <a:lstStyle/>
          <a:p>
            <a:pPr marL="685800" indent="-685800">
              <a:buFont typeface="Times New Roman" panose="02020603050405020304" pitchFamily="18" charset="0"/>
              <a:buChar char="-"/>
            </a:pPr>
            <a:r>
              <a:rPr lang="vi-VN" sz="4500">
                <a:latin typeface="+mj-lt"/>
              </a:rPr>
              <a:t>Triển lãm sản phẩm: </a:t>
            </a:r>
            <a:endParaRPr lang="en-US" sz="4500">
              <a:latin typeface="+mj-lt"/>
            </a:endParaRPr>
          </a:p>
          <a:p>
            <a:pPr marL="685800" indent="-685800">
              <a:buFont typeface="Times New Roman" panose="02020603050405020304" pitchFamily="18" charset="0"/>
              <a:buChar char="-"/>
            </a:pPr>
            <a:r>
              <a:rPr lang="vi-VN" sz="4500">
                <a:latin typeface="+mj-lt"/>
              </a:rPr>
              <a:t>Showroom tại nơi công cộng: </a:t>
            </a:r>
            <a:endParaRPr lang="en-US" sz="4500">
              <a:latin typeface="+mj-lt"/>
            </a:endParaRPr>
          </a:p>
          <a:p>
            <a:pPr marL="685800" indent="-685800">
              <a:buFont typeface="Times New Roman" panose="02020603050405020304" pitchFamily="18" charset="0"/>
              <a:buChar char="-"/>
            </a:pPr>
            <a:r>
              <a:rPr lang="vi-VN" sz="4500">
                <a:latin typeface="+mj-lt"/>
              </a:rPr>
              <a:t>Thiết kế không gian trải nghiệm: </a:t>
            </a:r>
            <a:endParaRPr lang="en-US" sz="4500">
              <a:latin typeface="+mj-lt"/>
            </a:endParaRPr>
          </a:p>
          <a:p>
            <a:pPr marL="685800" indent="-685800">
              <a:buFont typeface="Times New Roman" panose="02020603050405020304" pitchFamily="18" charset="0"/>
              <a:buChar char="-"/>
            </a:pPr>
            <a:r>
              <a:rPr lang="vi-VN" sz="4500">
                <a:latin typeface="+mj-lt"/>
              </a:rPr>
              <a:t>Tổ chức buổi thử nghiệm miễn phí: </a:t>
            </a:r>
            <a:endParaRPr lang="en-US" sz="4500">
              <a:latin typeface="+mj-lt"/>
            </a:endParaRPr>
          </a:p>
          <a:p>
            <a:pPr marL="685800" indent="-685800">
              <a:buFont typeface="Times New Roman" panose="02020603050405020304" pitchFamily="18" charset="0"/>
              <a:buChar char="-"/>
            </a:pPr>
            <a:r>
              <a:rPr lang="vi-VN" sz="4500">
                <a:latin typeface="+mj-lt"/>
              </a:rPr>
              <a:t>Sử dụng các phương tiện truyền thông đa dạng: </a:t>
            </a:r>
            <a:endParaRPr lang="en-US" sz="4500">
              <a:latin typeface="+mj-lt"/>
            </a:endParaRPr>
          </a:p>
          <a:p>
            <a:pPr marL="685800" indent="-685800">
              <a:buFont typeface="Times New Roman" panose="02020603050405020304" pitchFamily="18" charset="0"/>
              <a:buChar char="-"/>
            </a:pPr>
            <a:r>
              <a:rPr lang="vi-VN" sz="4500">
                <a:latin typeface="+mj-lt"/>
              </a:rPr>
              <a:t>Tạo ra trải nghiệm tương tác: </a:t>
            </a:r>
            <a:endParaRPr lang="en-US" sz="4500">
              <a:latin typeface="+mj-lt"/>
            </a:endParaRPr>
          </a:p>
          <a:p>
            <a:pPr marL="685800" indent="-685800">
              <a:buFont typeface="Times New Roman" panose="02020603050405020304" pitchFamily="18" charset="0"/>
              <a:buChar char="-"/>
            </a:pPr>
            <a:r>
              <a:rPr lang="vi-VN" sz="4500">
                <a:latin typeface="+mj-lt"/>
              </a:rPr>
              <a:t>Hợp tác với đối tác chiến lược:</a:t>
            </a:r>
          </a:p>
        </p:txBody>
      </p:sp>
    </p:spTree>
    <p:extLst>
      <p:ext uri="{BB962C8B-B14F-4D97-AF65-F5344CB8AC3E}">
        <p14:creationId xmlns:p14="http://schemas.microsoft.com/office/powerpoint/2010/main" val="3125215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3758967F-772C-F53E-7C25-35DC0AB3889A}"/>
              </a:ext>
            </a:extLst>
          </p:cNvPr>
          <p:cNvSpPr/>
          <p:nvPr/>
        </p:nvSpPr>
        <p:spPr>
          <a:xfrm>
            <a:off x="0" y="571703"/>
            <a:ext cx="10096500" cy="102697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12" name="TextBox 12"/>
          <p:cNvSpPr txBox="1"/>
          <p:nvPr/>
        </p:nvSpPr>
        <p:spPr>
          <a:xfrm>
            <a:off x="381000" y="1611076"/>
            <a:ext cx="17907000" cy="7617470"/>
          </a:xfrm>
          <a:prstGeom prst="rect">
            <a:avLst/>
          </a:prstGeom>
        </p:spPr>
        <p:txBody>
          <a:bodyPr wrap="square" lIns="0" tIns="0" rIns="0" bIns="0" rtlCol="0" anchor="t">
            <a:spAutoFit/>
          </a:bodyPr>
          <a:lstStyle/>
          <a:p>
            <a:pPr algn="just" rtl="0">
              <a:spcBef>
                <a:spcPts val="0"/>
              </a:spcBef>
              <a:spcAft>
                <a:spcPts val="0"/>
              </a:spcAft>
            </a:pPr>
            <a:r>
              <a:rPr lang="vi-VN" sz="4500" b="1" i="0" u="none" strike="noStrike">
                <a:solidFill>
                  <a:srgbClr val="000000"/>
                </a:solidFill>
                <a:effectLst/>
                <a:latin typeface="Times New Roman" panose="02020603050405020304" pitchFamily="18" charset="0"/>
                <a:cs typeface="Times New Roman" panose="02020603050405020304" pitchFamily="18" charset="0"/>
              </a:rPr>
              <a:t>Cột mốc:</a:t>
            </a:r>
          </a:p>
          <a:p>
            <a:pPr algn="just" rtl="0">
              <a:spcBef>
                <a:spcPts val="0"/>
              </a:spcBef>
              <a:spcAft>
                <a:spcPts val="0"/>
              </a:spcAft>
            </a:pPr>
            <a:r>
              <a:rPr lang="vi-VN" sz="4500" b="1" i="0" u="none" strike="noStrike">
                <a:solidFill>
                  <a:srgbClr val="000000"/>
                </a:solidFill>
                <a:effectLst/>
                <a:latin typeface="Times New Roman" panose="02020603050405020304" pitchFamily="18" charset="0"/>
                <a:cs typeface="Times New Roman" panose="02020603050405020304" pitchFamily="18" charset="0"/>
              </a:rPr>
              <a:t>Năm 1:</a:t>
            </a:r>
          </a:p>
          <a:p>
            <a:pPr lvl="1" algn="just"/>
            <a:r>
              <a:rPr lang="vi-VN" sz="4500" i="0" u="none" strike="noStrike">
                <a:solidFill>
                  <a:srgbClr val="000000"/>
                </a:solidFill>
                <a:effectLst/>
                <a:latin typeface="Times New Roman" panose="02020603050405020304" pitchFamily="18" charset="0"/>
                <a:cs typeface="Times New Roman" panose="02020603050405020304" pitchFamily="18" charset="0"/>
              </a:rPr>
              <a:t>Hoàn thiện website và kênh bán hàng online.</a:t>
            </a:r>
          </a:p>
          <a:p>
            <a:pPr lvl="1" algn="just"/>
            <a:r>
              <a:rPr lang="vi-VN" sz="4500" i="0" u="none" strike="noStrike">
                <a:solidFill>
                  <a:srgbClr val="000000"/>
                </a:solidFill>
                <a:effectLst/>
                <a:latin typeface="Times New Roman" panose="02020603050405020304" pitchFamily="18" charset="0"/>
                <a:cs typeface="Times New Roman" panose="02020603050405020304" pitchFamily="18" charset="0"/>
              </a:rPr>
              <a:t>Triển khai chiến dịch marketing thu hút khách hàng.</a:t>
            </a:r>
          </a:p>
          <a:p>
            <a:pPr lvl="1" algn="just"/>
            <a:r>
              <a:rPr lang="vi-VN" sz="4500" i="0" u="none" strike="noStrike">
                <a:solidFill>
                  <a:srgbClr val="000000"/>
                </a:solidFill>
                <a:effectLst/>
                <a:latin typeface="Times New Roman" panose="02020603050405020304" pitchFamily="18" charset="0"/>
                <a:cs typeface="Times New Roman" panose="02020603050405020304" pitchFamily="18" charset="0"/>
              </a:rPr>
              <a:t>Tuyển dụng và đào tạo đội ngũ nhân viên bán hàng và kỹ thuật.</a:t>
            </a:r>
          </a:p>
          <a:p>
            <a:pPr algn="just" rtl="0">
              <a:spcBef>
                <a:spcPts val="0"/>
              </a:spcBef>
              <a:spcAft>
                <a:spcPts val="0"/>
              </a:spcAft>
            </a:pPr>
            <a:r>
              <a:rPr lang="vi-VN" sz="4500" b="1" i="0" u="none" strike="noStrike">
                <a:solidFill>
                  <a:srgbClr val="000000"/>
                </a:solidFill>
                <a:effectLst/>
                <a:latin typeface="Times New Roman" panose="02020603050405020304" pitchFamily="18" charset="0"/>
                <a:cs typeface="Times New Roman" panose="02020603050405020304" pitchFamily="18" charset="0"/>
              </a:rPr>
              <a:t>Năm 2:</a:t>
            </a:r>
          </a:p>
          <a:p>
            <a:pPr lvl="1" algn="just"/>
            <a:r>
              <a:rPr lang="vi-VN" sz="4500" i="0" u="none" strike="noStrike">
                <a:solidFill>
                  <a:srgbClr val="000000"/>
                </a:solidFill>
                <a:effectLst/>
                <a:latin typeface="Times New Roman" panose="02020603050405020304" pitchFamily="18" charset="0"/>
                <a:cs typeface="Times New Roman" panose="02020603050405020304" pitchFamily="18" charset="0"/>
              </a:rPr>
              <a:t>Mở rộng thị trường sang các tỉnh lân cận.</a:t>
            </a:r>
          </a:p>
          <a:p>
            <a:pPr lvl="1" algn="just"/>
            <a:r>
              <a:rPr lang="vi-VN" sz="4500" i="0" u="none" strike="noStrike">
                <a:solidFill>
                  <a:srgbClr val="000000"/>
                </a:solidFill>
                <a:effectLst/>
                <a:latin typeface="Times New Roman" panose="02020603050405020304" pitchFamily="18" charset="0"/>
                <a:cs typeface="Times New Roman" panose="02020603050405020304" pitchFamily="18" charset="0"/>
              </a:rPr>
              <a:t>Áp dụng các phần mềm quản lý bán hàng và chăm sóc khách hàng.</a:t>
            </a:r>
          </a:p>
          <a:p>
            <a:pPr lvl="1" algn="just"/>
            <a:r>
              <a:rPr lang="vi-VN" sz="4500" i="0" u="none" strike="noStrike">
                <a:solidFill>
                  <a:srgbClr val="000000"/>
                </a:solidFill>
                <a:effectLst/>
                <a:latin typeface="Times New Roman" panose="02020603050405020304" pitchFamily="18" charset="0"/>
                <a:cs typeface="Times New Roman" panose="02020603050405020304" pitchFamily="18" charset="0"/>
              </a:rPr>
              <a:t>Tăng cường đầu tư vào nghiên cứu và phát triển.</a:t>
            </a:r>
          </a:p>
          <a:p>
            <a:pPr lvl="1" algn="just"/>
            <a:r>
              <a:rPr lang="vi-VN" sz="4500" i="0" u="none" strike="noStrike">
                <a:solidFill>
                  <a:srgbClr val="000000"/>
                </a:solidFill>
                <a:effectLst/>
                <a:latin typeface="Times New Roman" panose="02020603050405020304" pitchFamily="18" charset="0"/>
                <a:cs typeface="Times New Roman" panose="02020603050405020304" pitchFamily="18" charset="0"/>
              </a:rPr>
              <a:t>Đạt top 10 nhà cung cấp hàng đầu Việt Nam về giải pháp mái che thông minh.</a:t>
            </a:r>
          </a:p>
        </p:txBody>
      </p:sp>
      <p:sp>
        <p:nvSpPr>
          <p:cNvPr id="13" name="TextBox 13"/>
          <p:cNvSpPr txBox="1"/>
          <p:nvPr/>
        </p:nvSpPr>
        <p:spPr>
          <a:xfrm>
            <a:off x="1028700" y="284938"/>
            <a:ext cx="10096500" cy="1238352"/>
          </a:xfrm>
          <a:prstGeom prst="rect">
            <a:avLst/>
          </a:prstGeom>
        </p:spPr>
        <p:txBody>
          <a:bodyPr wrap="square" lIns="0" tIns="0" rIns="0" bIns="0" rtlCol="0" anchor="t">
            <a:spAutoFit/>
          </a:bodyPr>
          <a:lstStyle/>
          <a:p>
            <a:pPr>
              <a:lnSpc>
                <a:spcPts val="10980"/>
              </a:lnSpc>
            </a:pPr>
            <a:r>
              <a:rPr lang="en-US" sz="6000" b="1" i="0" u="none" strike="noStrike">
                <a:solidFill>
                  <a:schemeClr val="bg1"/>
                </a:solidFill>
                <a:effectLst/>
                <a:latin typeface="Times New Roman" panose="02020603050405020304" pitchFamily="18" charset="0"/>
              </a:rPr>
              <a:t>3.8. Cột mốc và số liệu</a:t>
            </a:r>
            <a:endParaRPr lang="en-US" sz="60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220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3758967F-772C-F53E-7C25-35DC0AB3889A}"/>
              </a:ext>
            </a:extLst>
          </p:cNvPr>
          <p:cNvSpPr/>
          <p:nvPr/>
        </p:nvSpPr>
        <p:spPr>
          <a:xfrm>
            <a:off x="0" y="571703"/>
            <a:ext cx="10096500" cy="102697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12" name="TextBox 12"/>
          <p:cNvSpPr txBox="1"/>
          <p:nvPr/>
        </p:nvSpPr>
        <p:spPr>
          <a:xfrm>
            <a:off x="609600" y="1810055"/>
            <a:ext cx="17221200" cy="8156079"/>
          </a:xfrm>
          <a:prstGeom prst="rect">
            <a:avLst/>
          </a:prstGeom>
        </p:spPr>
        <p:txBody>
          <a:bodyPr wrap="square" lIns="0" tIns="0" rIns="0" bIns="0" rtlCol="0" anchor="t">
            <a:spAutoFit/>
          </a:bodyPr>
          <a:lstStyle/>
          <a:p>
            <a:pPr marL="228600" algn="just" fontAlgn="base">
              <a:spcBef>
                <a:spcPts val="600"/>
              </a:spcBef>
              <a:spcAft>
                <a:spcPts val="600"/>
              </a:spcAft>
            </a:pPr>
            <a:r>
              <a:rPr lang="en-GB" sz="4500" b="1">
                <a:solidFill>
                  <a:srgbClr val="000000"/>
                </a:solidFill>
                <a:effectLst/>
                <a:latin typeface="Times New Roman" panose="02020603050405020304" pitchFamily="18" charset="0"/>
                <a:ea typeface="Times New Roman" panose="02020603050405020304" pitchFamily="18" charset="0"/>
              </a:rPr>
              <a:t>Năm 3 -  4:</a:t>
            </a:r>
            <a:endParaRPr lang="en-GB" sz="4500" b="1">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Nâng cao vị thế thương hiệu trên thị trường.</a:t>
            </a:r>
            <a:endParaRPr lang="en-GB" sz="4500">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Tham gia các chương trình quảng bá thương hiệu trên truyền thông.</a:t>
            </a:r>
            <a:endParaRPr lang="en-GB" sz="4500">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Tổ chức các sự kiện tri ân khách hàng.</a:t>
            </a:r>
            <a:endParaRPr lang="en-GB" sz="4500">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Mở rộng thị trường sang các khu vực lân cận.</a:t>
            </a:r>
            <a:endParaRPr lang="en-GB" sz="4500">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Nâng cao năng lực cạnh tranh của doanh nghiệp.</a:t>
            </a:r>
            <a:endParaRPr lang="en-GB" sz="4500">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Áp dụng các công nghệ tiên tiến vào sản xuất và quản lý.</a:t>
            </a:r>
            <a:endParaRPr lang="en-GB" sz="4500">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Đào tạo và phát triển nguồn nhân lực chất lượng cao.</a:t>
            </a:r>
            <a:endParaRPr lang="en-GB" sz="4500">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Sẽ đạt top 3 nhà cung cấp hàng đầu Việt Nam về giải pháp mái che thông minh.</a:t>
            </a:r>
            <a:endParaRPr lang="en-GB" sz="4500">
              <a:effectLst/>
              <a:latin typeface="Times New Roman" panose="02020603050405020304" pitchFamily="18" charset="0"/>
              <a:ea typeface="Times New Roman" panose="02020603050405020304" pitchFamily="18" charset="0"/>
            </a:endParaRPr>
          </a:p>
        </p:txBody>
      </p:sp>
      <p:sp>
        <p:nvSpPr>
          <p:cNvPr id="13" name="TextBox 13"/>
          <p:cNvSpPr txBox="1"/>
          <p:nvPr/>
        </p:nvSpPr>
        <p:spPr>
          <a:xfrm>
            <a:off x="1028700" y="284938"/>
            <a:ext cx="10096500" cy="1238352"/>
          </a:xfrm>
          <a:prstGeom prst="rect">
            <a:avLst/>
          </a:prstGeom>
        </p:spPr>
        <p:txBody>
          <a:bodyPr wrap="square" lIns="0" tIns="0" rIns="0" bIns="0" rtlCol="0" anchor="t">
            <a:spAutoFit/>
          </a:bodyPr>
          <a:lstStyle/>
          <a:p>
            <a:pPr>
              <a:lnSpc>
                <a:spcPts val="10980"/>
              </a:lnSpc>
            </a:pPr>
            <a:r>
              <a:rPr lang="en-US" sz="6000" b="1" i="0" u="none" strike="noStrike">
                <a:solidFill>
                  <a:schemeClr val="bg1"/>
                </a:solidFill>
                <a:effectLst/>
                <a:latin typeface="Times New Roman" panose="02020603050405020304" pitchFamily="18" charset="0"/>
              </a:rPr>
              <a:t>3.8. Cột mốc và số liệu</a:t>
            </a:r>
            <a:endParaRPr lang="en-US" sz="60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721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3758967F-772C-F53E-7C25-35DC0AB3889A}"/>
              </a:ext>
            </a:extLst>
          </p:cNvPr>
          <p:cNvSpPr/>
          <p:nvPr/>
        </p:nvSpPr>
        <p:spPr>
          <a:xfrm>
            <a:off x="0" y="571703"/>
            <a:ext cx="10096500" cy="102697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12" name="TextBox 12"/>
          <p:cNvSpPr txBox="1"/>
          <p:nvPr/>
        </p:nvSpPr>
        <p:spPr>
          <a:xfrm>
            <a:off x="229061" y="1810055"/>
            <a:ext cx="5334000" cy="4924425"/>
          </a:xfrm>
          <a:prstGeom prst="rect">
            <a:avLst/>
          </a:prstGeom>
        </p:spPr>
        <p:txBody>
          <a:bodyPr wrap="square" lIns="0" tIns="0" rIns="0" bIns="0" numCol="1" rtlCol="0" anchor="t">
            <a:spAutoFit/>
          </a:bodyPr>
          <a:lstStyle/>
          <a:p>
            <a:pPr algn="just" fontAlgn="base">
              <a:spcBef>
                <a:spcPts val="600"/>
              </a:spcBef>
              <a:spcAft>
                <a:spcPts val="600"/>
              </a:spcAft>
            </a:pPr>
            <a:r>
              <a:rPr lang="en-GB" sz="4500" b="1">
                <a:solidFill>
                  <a:srgbClr val="000000"/>
                </a:solidFill>
                <a:effectLst/>
                <a:latin typeface="Times New Roman" panose="02020603050405020304" pitchFamily="18" charset="0"/>
                <a:ea typeface="Times New Roman" panose="02020603050405020304" pitchFamily="18" charset="0"/>
              </a:rPr>
              <a:t>Số liệu:</a:t>
            </a:r>
            <a:endParaRPr lang="en-GB" sz="4500" b="1">
              <a:effectLst/>
              <a:latin typeface="Times New Roman" panose="02020603050405020304" pitchFamily="18" charset="0"/>
              <a:ea typeface="Times New Roman" panose="02020603050405020304" pitchFamily="18" charset="0"/>
            </a:endParaRPr>
          </a:p>
          <a:p>
            <a:pPr marL="228600" algn="just" fontAlgn="base">
              <a:spcBef>
                <a:spcPts val="600"/>
              </a:spcBef>
              <a:spcAft>
                <a:spcPts val="600"/>
              </a:spcAft>
            </a:pPr>
            <a:r>
              <a:rPr lang="en-GB" sz="4500" b="1">
                <a:solidFill>
                  <a:srgbClr val="000000"/>
                </a:solidFill>
                <a:effectLst/>
                <a:latin typeface="Times New Roman" panose="02020603050405020304" pitchFamily="18" charset="0"/>
                <a:ea typeface="Times New Roman" panose="02020603050405020304" pitchFamily="18" charset="0"/>
              </a:rPr>
              <a:t>Doanh thu:</a:t>
            </a:r>
            <a:endParaRPr lang="en-GB" sz="4500" b="1">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Năm 1: 1 tỷ đồng.</a:t>
            </a:r>
            <a:endParaRPr lang="en-GB" sz="4500">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Năm 2: 2 tỷ đồng.</a:t>
            </a:r>
            <a:endParaRPr lang="en-GB" sz="4500">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Năm 3: 4 tỷ đồng.</a:t>
            </a:r>
            <a:endParaRPr lang="en-GB" sz="4500">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Năm 4: 5,5 tỷ đồng</a:t>
            </a:r>
            <a:endParaRPr lang="en-GB" sz="4500">
              <a:effectLst/>
              <a:latin typeface="Times New Roman" panose="02020603050405020304" pitchFamily="18" charset="0"/>
              <a:ea typeface="Times New Roman" panose="02020603050405020304" pitchFamily="18" charset="0"/>
            </a:endParaRPr>
          </a:p>
        </p:txBody>
      </p:sp>
      <p:sp>
        <p:nvSpPr>
          <p:cNvPr id="13" name="TextBox 13"/>
          <p:cNvSpPr txBox="1"/>
          <p:nvPr/>
        </p:nvSpPr>
        <p:spPr>
          <a:xfrm>
            <a:off x="1028700" y="284938"/>
            <a:ext cx="10096500" cy="1238352"/>
          </a:xfrm>
          <a:prstGeom prst="rect">
            <a:avLst/>
          </a:prstGeom>
        </p:spPr>
        <p:txBody>
          <a:bodyPr wrap="square" lIns="0" tIns="0" rIns="0" bIns="0" rtlCol="0" anchor="t">
            <a:spAutoFit/>
          </a:bodyPr>
          <a:lstStyle/>
          <a:p>
            <a:pPr>
              <a:lnSpc>
                <a:spcPts val="10980"/>
              </a:lnSpc>
            </a:pPr>
            <a:r>
              <a:rPr lang="en-US" sz="6000" b="1" i="0" u="none" strike="noStrike">
                <a:solidFill>
                  <a:schemeClr val="bg1"/>
                </a:solidFill>
                <a:effectLst/>
                <a:latin typeface="Times New Roman" panose="02020603050405020304" pitchFamily="18" charset="0"/>
              </a:rPr>
              <a:t>3.8. Cột mốc và số liệu</a:t>
            </a:r>
            <a:endParaRPr lang="en-US" sz="6000" b="1">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B78BF93-2DA0-9B47-A8DF-61FD48F8486C}"/>
              </a:ext>
            </a:extLst>
          </p:cNvPr>
          <p:cNvSpPr txBox="1"/>
          <p:nvPr/>
        </p:nvSpPr>
        <p:spPr>
          <a:xfrm>
            <a:off x="5575351" y="2592171"/>
            <a:ext cx="6095385" cy="4170372"/>
          </a:xfrm>
          <a:prstGeom prst="rect">
            <a:avLst/>
          </a:prstGeom>
          <a:noFill/>
        </p:spPr>
        <p:txBody>
          <a:bodyPr wrap="square">
            <a:spAutoFit/>
          </a:bodyPr>
          <a:lstStyle/>
          <a:p>
            <a:pPr indent="228600" algn="just" fontAlgn="base">
              <a:spcBef>
                <a:spcPts val="600"/>
              </a:spcBef>
              <a:spcAft>
                <a:spcPts val="600"/>
              </a:spcAft>
            </a:pPr>
            <a:r>
              <a:rPr lang="en-GB" sz="4500" b="1">
                <a:solidFill>
                  <a:srgbClr val="000000"/>
                </a:solidFill>
                <a:effectLst/>
                <a:latin typeface="Times New Roman" panose="02020603050405020304" pitchFamily="18" charset="0"/>
                <a:ea typeface="Times New Roman" panose="02020603050405020304" pitchFamily="18" charset="0"/>
              </a:rPr>
              <a:t>Lợi nhuận:</a:t>
            </a:r>
            <a:endParaRPr lang="en-GB" sz="4500" b="1">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Năm 1: 200 triệu đồng.</a:t>
            </a:r>
            <a:endParaRPr lang="en-GB" sz="4500">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Năm 2: 400 triệu đồng.</a:t>
            </a:r>
            <a:endParaRPr lang="en-GB" sz="4500">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Năm 3: 1,5 tỷ đồng.</a:t>
            </a:r>
            <a:endParaRPr lang="en-GB" sz="4500">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Năm 4: 3 tỷ đồng</a:t>
            </a:r>
            <a:endParaRPr lang="en-GB" sz="450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FE1370A-EAED-AC5D-4C64-0283D8D400AC}"/>
              </a:ext>
            </a:extLst>
          </p:cNvPr>
          <p:cNvSpPr txBox="1"/>
          <p:nvPr/>
        </p:nvSpPr>
        <p:spPr>
          <a:xfrm>
            <a:off x="11636323" y="2598316"/>
            <a:ext cx="9144000" cy="4170372"/>
          </a:xfrm>
          <a:prstGeom prst="rect">
            <a:avLst/>
          </a:prstGeom>
          <a:noFill/>
        </p:spPr>
        <p:txBody>
          <a:bodyPr wrap="square">
            <a:spAutoFit/>
          </a:bodyPr>
          <a:lstStyle/>
          <a:p>
            <a:pPr indent="228600" algn="just" fontAlgn="base">
              <a:spcBef>
                <a:spcPts val="600"/>
              </a:spcBef>
              <a:spcAft>
                <a:spcPts val="600"/>
              </a:spcAft>
            </a:pPr>
            <a:r>
              <a:rPr lang="en-GB" sz="4500" b="1">
                <a:solidFill>
                  <a:srgbClr val="000000"/>
                </a:solidFill>
                <a:effectLst/>
                <a:latin typeface="Times New Roman" panose="02020603050405020304" pitchFamily="18" charset="0"/>
                <a:ea typeface="Times New Roman" panose="02020603050405020304" pitchFamily="18" charset="0"/>
              </a:rPr>
              <a:t>Số lượng khách hàng:</a:t>
            </a:r>
            <a:endParaRPr lang="en-GB" sz="4500" b="1">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Năm 1: 100 khách hàng.</a:t>
            </a:r>
            <a:endParaRPr lang="en-GB" sz="4500">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Năm 2: 200 khách hàng.</a:t>
            </a:r>
            <a:endParaRPr lang="en-GB" sz="4500">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Năm 3: 700 khách hàng.</a:t>
            </a:r>
            <a:endParaRPr lang="en-GB" sz="4500">
              <a:effectLst/>
              <a:latin typeface="Times New Roman" panose="02020603050405020304" pitchFamily="18" charset="0"/>
              <a:ea typeface="Times New Roman" panose="02020603050405020304" pitchFamily="18" charset="0"/>
            </a:endParaRPr>
          </a:p>
          <a:p>
            <a:pPr marL="457200" algn="just" fontAlgn="base">
              <a:spcBef>
                <a:spcPts val="600"/>
              </a:spcBef>
              <a:spcAft>
                <a:spcPts val="600"/>
              </a:spcAft>
            </a:pPr>
            <a:r>
              <a:rPr lang="en-GB" sz="4500">
                <a:solidFill>
                  <a:srgbClr val="000000"/>
                </a:solidFill>
                <a:effectLst/>
                <a:latin typeface="Times New Roman" panose="02020603050405020304" pitchFamily="18" charset="0"/>
                <a:ea typeface="Times New Roman" panose="02020603050405020304" pitchFamily="18" charset="0"/>
              </a:rPr>
              <a:t>Năm 4: 1000 khách hàng</a:t>
            </a:r>
            <a:endParaRPr lang="en-GB" sz="45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5157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609600" y="-197057"/>
            <a:ext cx="14221103" cy="938153"/>
            <a:chOff x="0" y="0"/>
            <a:chExt cx="2830213" cy="635591"/>
          </a:xfrm>
        </p:grpSpPr>
        <p:sp>
          <p:nvSpPr>
            <p:cNvPr id="4" name="Freeform 4"/>
            <p:cNvSpPr/>
            <p:nvPr/>
          </p:nvSpPr>
          <p:spPr>
            <a:xfrm>
              <a:off x="0" y="0"/>
              <a:ext cx="2830213" cy="635591"/>
            </a:xfrm>
            <a:custGeom>
              <a:avLst/>
              <a:gdLst/>
              <a:ahLst/>
              <a:cxnLst/>
              <a:rect l="l" t="t" r="r" b="b"/>
              <a:pathLst>
                <a:path w="2830213" h="635591">
                  <a:moveTo>
                    <a:pt x="2830213" y="317795"/>
                  </a:moveTo>
                  <a:lnTo>
                    <a:pt x="2627013" y="635591"/>
                  </a:lnTo>
                  <a:lnTo>
                    <a:pt x="203200" y="635591"/>
                  </a:lnTo>
                  <a:lnTo>
                    <a:pt x="0" y="317795"/>
                  </a:lnTo>
                  <a:lnTo>
                    <a:pt x="203200" y="0"/>
                  </a:lnTo>
                  <a:lnTo>
                    <a:pt x="2627013" y="0"/>
                  </a:lnTo>
                  <a:lnTo>
                    <a:pt x="2830213" y="317795"/>
                  </a:lnTo>
                  <a:close/>
                </a:path>
              </a:pathLst>
            </a:custGeom>
            <a:gradFill rotWithShape="1">
              <a:gsLst>
                <a:gs pos="0">
                  <a:srgbClr val="1B70E1">
                    <a:alpha val="100000"/>
                  </a:srgbClr>
                </a:gs>
                <a:gs pos="100000">
                  <a:srgbClr val="9CF4F8">
                    <a:alpha val="100000"/>
                  </a:srgbClr>
                </a:gs>
              </a:gsLst>
              <a:lin ang="0"/>
            </a:gradFill>
          </p:spPr>
          <p:txBody>
            <a:bodyPr/>
            <a:lstStyle/>
            <a:p>
              <a:endParaRPr lang="en-GB"/>
            </a:p>
          </p:txBody>
        </p:sp>
        <p:sp>
          <p:nvSpPr>
            <p:cNvPr id="5" name="TextBox 5"/>
            <p:cNvSpPr txBox="1"/>
            <p:nvPr/>
          </p:nvSpPr>
          <p:spPr>
            <a:xfrm>
              <a:off x="114300" y="-28575"/>
              <a:ext cx="2601613" cy="664166"/>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678173" y="65944"/>
            <a:ext cx="14561828" cy="989381"/>
            <a:chOff x="0" y="0"/>
            <a:chExt cx="2830213" cy="635591"/>
          </a:xfrm>
        </p:grpSpPr>
        <p:sp>
          <p:nvSpPr>
            <p:cNvPr id="8" name="Freeform 8"/>
            <p:cNvSpPr/>
            <p:nvPr/>
          </p:nvSpPr>
          <p:spPr>
            <a:xfrm>
              <a:off x="0" y="0"/>
              <a:ext cx="2830213" cy="635591"/>
            </a:xfrm>
            <a:custGeom>
              <a:avLst/>
              <a:gdLst/>
              <a:ahLst/>
              <a:cxnLst/>
              <a:rect l="l" t="t" r="r" b="b"/>
              <a:pathLst>
                <a:path w="2830213" h="635591">
                  <a:moveTo>
                    <a:pt x="2830213" y="317795"/>
                  </a:moveTo>
                  <a:lnTo>
                    <a:pt x="2627013" y="635591"/>
                  </a:lnTo>
                  <a:lnTo>
                    <a:pt x="203200" y="635591"/>
                  </a:lnTo>
                  <a:lnTo>
                    <a:pt x="0" y="317795"/>
                  </a:lnTo>
                  <a:lnTo>
                    <a:pt x="203200" y="0"/>
                  </a:lnTo>
                  <a:lnTo>
                    <a:pt x="2627013" y="0"/>
                  </a:lnTo>
                  <a:lnTo>
                    <a:pt x="2830213" y="317795"/>
                  </a:lnTo>
                  <a:close/>
                </a:path>
              </a:pathLst>
            </a:custGeom>
            <a:solidFill>
              <a:srgbClr val="000000">
                <a:alpha val="0"/>
              </a:srgbClr>
            </a:solidFill>
            <a:ln w="38100" cap="sq">
              <a:solidFill>
                <a:srgbClr val="000000"/>
              </a:solidFill>
              <a:prstDash val="solid"/>
              <a:miter/>
            </a:ln>
          </p:spPr>
          <p:txBody>
            <a:bodyPr/>
            <a:lstStyle/>
            <a:p>
              <a:endParaRPr lang="en-GB"/>
            </a:p>
          </p:txBody>
        </p:sp>
        <p:sp>
          <p:nvSpPr>
            <p:cNvPr id="9" name="TextBox 9"/>
            <p:cNvSpPr txBox="1"/>
            <p:nvPr/>
          </p:nvSpPr>
          <p:spPr>
            <a:xfrm>
              <a:off x="114300" y="-28575"/>
              <a:ext cx="2601613" cy="664166"/>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020764" y="-638386"/>
            <a:ext cx="8597399" cy="1430713"/>
          </a:xfrm>
          <a:prstGeom prst="rect">
            <a:avLst/>
          </a:prstGeom>
        </p:spPr>
        <p:txBody>
          <a:bodyPr wrap="square" lIns="0" tIns="0" rIns="0" bIns="0" rtlCol="0" anchor="t">
            <a:spAutoFit/>
          </a:bodyPr>
          <a:lstStyle/>
          <a:p>
            <a:pPr>
              <a:lnSpc>
                <a:spcPts val="13021"/>
              </a:lnSpc>
            </a:pPr>
            <a:r>
              <a:rPr lang="en-US" sz="6000" b="1">
                <a:solidFill>
                  <a:srgbClr val="FFFFFF"/>
                </a:solidFill>
                <a:latin typeface="Times New Roman" panose="02020603050405020304" pitchFamily="18" charset="0"/>
                <a:cs typeface="Times New Roman" panose="02020603050405020304" pitchFamily="18" charset="0"/>
              </a:rPr>
              <a:t>4. Kế hoạch tài chính</a:t>
            </a:r>
          </a:p>
        </p:txBody>
      </p:sp>
      <p:sp>
        <p:nvSpPr>
          <p:cNvPr id="6" name="Freeform 7">
            <a:extLst>
              <a:ext uri="{FF2B5EF4-FFF2-40B4-BE49-F238E27FC236}">
                <a16:creationId xmlns:a16="http://schemas.microsoft.com/office/drawing/2014/main" id="{974A9013-65EF-DB45-B422-A61FD70C1F78}"/>
              </a:ext>
            </a:extLst>
          </p:cNvPr>
          <p:cNvSpPr/>
          <p:nvPr/>
        </p:nvSpPr>
        <p:spPr>
          <a:xfrm>
            <a:off x="1087471" y="1191478"/>
            <a:ext cx="10096500" cy="102697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10" name="TextBox 13">
            <a:extLst>
              <a:ext uri="{FF2B5EF4-FFF2-40B4-BE49-F238E27FC236}">
                <a16:creationId xmlns:a16="http://schemas.microsoft.com/office/drawing/2014/main" id="{421617EB-9D26-F67F-2A32-9F4D4B991BBF}"/>
              </a:ext>
            </a:extLst>
          </p:cNvPr>
          <p:cNvSpPr txBox="1"/>
          <p:nvPr/>
        </p:nvSpPr>
        <p:spPr>
          <a:xfrm>
            <a:off x="2116171" y="904713"/>
            <a:ext cx="10096500" cy="1238352"/>
          </a:xfrm>
          <a:prstGeom prst="rect">
            <a:avLst/>
          </a:prstGeom>
        </p:spPr>
        <p:txBody>
          <a:bodyPr wrap="square" lIns="0" tIns="0" rIns="0" bIns="0" rtlCol="0" anchor="t">
            <a:spAutoFit/>
          </a:bodyPr>
          <a:lstStyle/>
          <a:p>
            <a:pPr>
              <a:lnSpc>
                <a:spcPts val="10980"/>
              </a:lnSpc>
            </a:pPr>
            <a:r>
              <a:rPr lang="en-US" sz="6000" b="1" i="0" u="none" strike="noStrike">
                <a:solidFill>
                  <a:schemeClr val="bg1"/>
                </a:solidFill>
                <a:effectLst/>
                <a:latin typeface="Times New Roman" panose="02020603050405020304" pitchFamily="18" charset="0"/>
              </a:rPr>
              <a:t>4.1. Chi phí thường xuyên</a:t>
            </a:r>
            <a:endParaRPr lang="en-US" sz="6000" b="1">
              <a:solidFill>
                <a:schemeClr val="bg1"/>
              </a:solidFill>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5E3FA63E-AAC5-80EC-B1C6-BF6EBFA7E725}"/>
              </a:ext>
            </a:extLst>
          </p:cNvPr>
          <p:cNvGraphicFramePr>
            <a:graphicFrameLocks noGrp="1"/>
          </p:cNvGraphicFramePr>
          <p:nvPr>
            <p:extLst>
              <p:ext uri="{D42A27DB-BD31-4B8C-83A1-F6EECF244321}">
                <p14:modId xmlns:p14="http://schemas.microsoft.com/office/powerpoint/2010/main" val="2585171240"/>
              </p:ext>
            </p:extLst>
          </p:nvPr>
        </p:nvGraphicFramePr>
        <p:xfrm>
          <a:off x="1087472" y="2476501"/>
          <a:ext cx="16514728" cy="7315199"/>
        </p:xfrm>
        <a:graphic>
          <a:graphicData uri="http://schemas.openxmlformats.org/drawingml/2006/table">
            <a:tbl>
              <a:tblPr firstRow="1" firstCol="1" bandRow="1">
                <a:tableStyleId>{5940675A-B579-460E-94D1-54222C63F5DA}</a:tableStyleId>
              </a:tblPr>
              <a:tblGrid>
                <a:gridCol w="1307705">
                  <a:extLst>
                    <a:ext uri="{9D8B030D-6E8A-4147-A177-3AD203B41FA5}">
                      <a16:colId xmlns:a16="http://schemas.microsoft.com/office/drawing/2014/main" val="411178520"/>
                    </a:ext>
                  </a:extLst>
                </a:gridCol>
                <a:gridCol w="5537523">
                  <a:extLst>
                    <a:ext uri="{9D8B030D-6E8A-4147-A177-3AD203B41FA5}">
                      <a16:colId xmlns:a16="http://schemas.microsoft.com/office/drawing/2014/main" val="763987853"/>
                    </a:ext>
                  </a:extLst>
                </a:gridCol>
                <a:gridCol w="3273970">
                  <a:extLst>
                    <a:ext uri="{9D8B030D-6E8A-4147-A177-3AD203B41FA5}">
                      <a16:colId xmlns:a16="http://schemas.microsoft.com/office/drawing/2014/main" val="3416861256"/>
                    </a:ext>
                  </a:extLst>
                </a:gridCol>
                <a:gridCol w="1838314">
                  <a:extLst>
                    <a:ext uri="{9D8B030D-6E8A-4147-A177-3AD203B41FA5}">
                      <a16:colId xmlns:a16="http://schemas.microsoft.com/office/drawing/2014/main" val="3087404959"/>
                    </a:ext>
                  </a:extLst>
                </a:gridCol>
                <a:gridCol w="1704723">
                  <a:extLst>
                    <a:ext uri="{9D8B030D-6E8A-4147-A177-3AD203B41FA5}">
                      <a16:colId xmlns:a16="http://schemas.microsoft.com/office/drawing/2014/main" val="3314508051"/>
                    </a:ext>
                  </a:extLst>
                </a:gridCol>
                <a:gridCol w="2852493">
                  <a:extLst>
                    <a:ext uri="{9D8B030D-6E8A-4147-A177-3AD203B41FA5}">
                      <a16:colId xmlns:a16="http://schemas.microsoft.com/office/drawing/2014/main" val="3184941146"/>
                    </a:ext>
                  </a:extLst>
                </a:gridCol>
              </a:tblGrid>
              <a:tr h="1555573">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STT</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Tên</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Đơn giá (VNĐ)</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Số lượng</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Đơn vị tính</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Thành tiền (VNĐ</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656068498"/>
                  </a:ext>
                </a:extLst>
              </a:tr>
              <a:tr h="882748">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1</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05000"/>
                        </a:lnSpc>
                        <a:spcAft>
                          <a:spcPts val="800"/>
                        </a:spcAft>
                      </a:pPr>
                      <a:r>
                        <a:rPr lang="en-US" sz="4000">
                          <a:effectLst/>
                          <a:latin typeface="Times New Roman" panose="02020603050405020304" pitchFamily="18" charset="0"/>
                          <a:cs typeface="Times New Roman" panose="02020603050405020304" pitchFamily="18" charset="0"/>
                        </a:rPr>
                        <a:t>Che phủ mái</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800.000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30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cái</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24.000.000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17249357"/>
                  </a:ext>
                </a:extLst>
              </a:tr>
              <a:tr h="882748">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2</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05000"/>
                        </a:lnSpc>
                        <a:spcAft>
                          <a:spcPts val="800"/>
                        </a:spcAft>
                      </a:pPr>
                      <a:r>
                        <a:rPr lang="en-US" sz="4000">
                          <a:effectLst/>
                          <a:latin typeface="Times New Roman" panose="02020603050405020304" pitchFamily="18" charset="0"/>
                          <a:cs typeface="Times New Roman" panose="02020603050405020304" pitchFamily="18" charset="0"/>
                        </a:rPr>
                        <a:t>Khung mái che</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950.000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30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bộ</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28.500.000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85186709"/>
                  </a:ext>
                </a:extLst>
              </a:tr>
              <a:tr h="882748">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3</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05000"/>
                        </a:lnSpc>
                        <a:spcAft>
                          <a:spcPts val="800"/>
                        </a:spcAft>
                      </a:pPr>
                      <a:r>
                        <a:rPr lang="en-US" sz="4000">
                          <a:effectLst/>
                          <a:latin typeface="Times New Roman" panose="02020603050405020304" pitchFamily="18" charset="0"/>
                          <a:cs typeface="Times New Roman" panose="02020603050405020304" pitchFamily="18" charset="0"/>
                        </a:rPr>
                        <a:t>Cảm biến</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1.000.000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30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bộ</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30.000.000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58777728"/>
                  </a:ext>
                </a:extLst>
              </a:tr>
              <a:tr h="1114317">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4</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05000"/>
                        </a:lnSpc>
                        <a:spcAft>
                          <a:spcPts val="800"/>
                        </a:spcAft>
                      </a:pPr>
                      <a:r>
                        <a:rPr lang="en-US" sz="4000">
                          <a:effectLst/>
                          <a:latin typeface="Times New Roman" panose="02020603050405020304" pitchFamily="18" charset="0"/>
                          <a:cs typeface="Times New Roman" panose="02020603050405020304" pitchFamily="18" charset="0"/>
                        </a:rPr>
                        <a:t>Motor</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3.440.000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30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cái</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103.200.000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73098285"/>
                  </a:ext>
                </a:extLst>
              </a:tr>
              <a:tr h="882748">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5</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05000"/>
                        </a:lnSpc>
                        <a:spcAft>
                          <a:spcPts val="800"/>
                        </a:spcAft>
                      </a:pPr>
                      <a:r>
                        <a:rPr lang="en-US" sz="4000">
                          <a:effectLst/>
                          <a:latin typeface="Times New Roman" panose="02020603050405020304" pitchFamily="18" charset="0"/>
                          <a:cs typeface="Times New Roman" panose="02020603050405020304" pitchFamily="18" charset="0"/>
                        </a:rPr>
                        <a:t>Linh kiện điện tử khác</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500.000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30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bộ</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15.000.000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18655812"/>
                  </a:ext>
                </a:extLst>
              </a:tr>
              <a:tr h="1114317">
                <a:tc gridSpan="5">
                  <a:txBody>
                    <a:bodyPr/>
                    <a:lstStyle/>
                    <a:p>
                      <a:pPr algn="ctr">
                        <a:lnSpc>
                          <a:spcPct val="105000"/>
                        </a:lnSpc>
                        <a:spcAft>
                          <a:spcPts val="800"/>
                        </a:spcAft>
                      </a:pPr>
                      <a:r>
                        <a:rPr lang="en-US" sz="4000" b="1">
                          <a:effectLst/>
                          <a:latin typeface="Times New Roman" panose="02020603050405020304" pitchFamily="18" charset="0"/>
                          <a:cs typeface="Times New Roman" panose="02020603050405020304" pitchFamily="18" charset="0"/>
                        </a:rPr>
                        <a:t>Tổng</a:t>
                      </a:r>
                      <a:endParaRPr lang="en-GB" sz="4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a:lnSpc>
                          <a:spcPct val="105000"/>
                        </a:lnSpc>
                        <a:spcAft>
                          <a:spcPts val="800"/>
                        </a:spcAft>
                      </a:pPr>
                      <a:r>
                        <a:rPr lang="en-US" sz="4000" b="1">
                          <a:effectLst/>
                          <a:latin typeface="Times New Roman" panose="02020603050405020304" pitchFamily="18" charset="0"/>
                          <a:cs typeface="Times New Roman" panose="02020603050405020304" pitchFamily="18" charset="0"/>
                        </a:rPr>
                        <a:t>200.700.000</a:t>
                      </a:r>
                      <a:endParaRPr lang="en-GB" sz="4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6001213"/>
                  </a:ext>
                </a:extLst>
              </a:tr>
            </a:tbl>
          </a:graphicData>
        </a:graphic>
      </p:graphicFrame>
    </p:spTree>
    <p:extLst>
      <p:ext uri="{BB962C8B-B14F-4D97-AF65-F5344CB8AC3E}">
        <p14:creationId xmlns:p14="http://schemas.microsoft.com/office/powerpoint/2010/main" val="2279542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609600" y="-197057"/>
            <a:ext cx="14221103" cy="938153"/>
            <a:chOff x="0" y="0"/>
            <a:chExt cx="2830213" cy="635591"/>
          </a:xfrm>
        </p:grpSpPr>
        <p:sp>
          <p:nvSpPr>
            <p:cNvPr id="4" name="Freeform 4"/>
            <p:cNvSpPr/>
            <p:nvPr/>
          </p:nvSpPr>
          <p:spPr>
            <a:xfrm>
              <a:off x="0" y="0"/>
              <a:ext cx="2830213" cy="635591"/>
            </a:xfrm>
            <a:custGeom>
              <a:avLst/>
              <a:gdLst/>
              <a:ahLst/>
              <a:cxnLst/>
              <a:rect l="l" t="t" r="r" b="b"/>
              <a:pathLst>
                <a:path w="2830213" h="635591">
                  <a:moveTo>
                    <a:pt x="2830213" y="317795"/>
                  </a:moveTo>
                  <a:lnTo>
                    <a:pt x="2627013" y="635591"/>
                  </a:lnTo>
                  <a:lnTo>
                    <a:pt x="203200" y="635591"/>
                  </a:lnTo>
                  <a:lnTo>
                    <a:pt x="0" y="317795"/>
                  </a:lnTo>
                  <a:lnTo>
                    <a:pt x="203200" y="0"/>
                  </a:lnTo>
                  <a:lnTo>
                    <a:pt x="2627013" y="0"/>
                  </a:lnTo>
                  <a:lnTo>
                    <a:pt x="2830213" y="317795"/>
                  </a:lnTo>
                  <a:close/>
                </a:path>
              </a:pathLst>
            </a:custGeom>
            <a:gradFill rotWithShape="1">
              <a:gsLst>
                <a:gs pos="0">
                  <a:srgbClr val="1B70E1">
                    <a:alpha val="100000"/>
                  </a:srgbClr>
                </a:gs>
                <a:gs pos="100000">
                  <a:srgbClr val="9CF4F8">
                    <a:alpha val="100000"/>
                  </a:srgbClr>
                </a:gs>
              </a:gsLst>
              <a:lin ang="0"/>
            </a:gradFill>
          </p:spPr>
          <p:txBody>
            <a:bodyPr/>
            <a:lstStyle/>
            <a:p>
              <a:endParaRPr lang="en-GB"/>
            </a:p>
          </p:txBody>
        </p:sp>
        <p:sp>
          <p:nvSpPr>
            <p:cNvPr id="5" name="TextBox 5"/>
            <p:cNvSpPr txBox="1"/>
            <p:nvPr/>
          </p:nvSpPr>
          <p:spPr>
            <a:xfrm>
              <a:off x="114300" y="-28575"/>
              <a:ext cx="2601613" cy="664166"/>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678173" y="65944"/>
            <a:ext cx="14561828" cy="989381"/>
            <a:chOff x="0" y="0"/>
            <a:chExt cx="2830213" cy="635591"/>
          </a:xfrm>
        </p:grpSpPr>
        <p:sp>
          <p:nvSpPr>
            <p:cNvPr id="8" name="Freeform 8"/>
            <p:cNvSpPr/>
            <p:nvPr/>
          </p:nvSpPr>
          <p:spPr>
            <a:xfrm>
              <a:off x="0" y="0"/>
              <a:ext cx="2830213" cy="635591"/>
            </a:xfrm>
            <a:custGeom>
              <a:avLst/>
              <a:gdLst/>
              <a:ahLst/>
              <a:cxnLst/>
              <a:rect l="l" t="t" r="r" b="b"/>
              <a:pathLst>
                <a:path w="2830213" h="635591">
                  <a:moveTo>
                    <a:pt x="2830213" y="317795"/>
                  </a:moveTo>
                  <a:lnTo>
                    <a:pt x="2627013" y="635591"/>
                  </a:lnTo>
                  <a:lnTo>
                    <a:pt x="203200" y="635591"/>
                  </a:lnTo>
                  <a:lnTo>
                    <a:pt x="0" y="317795"/>
                  </a:lnTo>
                  <a:lnTo>
                    <a:pt x="203200" y="0"/>
                  </a:lnTo>
                  <a:lnTo>
                    <a:pt x="2627013" y="0"/>
                  </a:lnTo>
                  <a:lnTo>
                    <a:pt x="2830213" y="317795"/>
                  </a:lnTo>
                  <a:close/>
                </a:path>
              </a:pathLst>
            </a:custGeom>
            <a:solidFill>
              <a:srgbClr val="000000">
                <a:alpha val="0"/>
              </a:srgbClr>
            </a:solidFill>
            <a:ln w="38100" cap="sq">
              <a:solidFill>
                <a:srgbClr val="000000"/>
              </a:solidFill>
              <a:prstDash val="solid"/>
              <a:miter/>
            </a:ln>
          </p:spPr>
          <p:txBody>
            <a:bodyPr/>
            <a:lstStyle/>
            <a:p>
              <a:endParaRPr lang="en-GB"/>
            </a:p>
          </p:txBody>
        </p:sp>
        <p:sp>
          <p:nvSpPr>
            <p:cNvPr id="9" name="TextBox 9"/>
            <p:cNvSpPr txBox="1"/>
            <p:nvPr/>
          </p:nvSpPr>
          <p:spPr>
            <a:xfrm>
              <a:off x="114300" y="-28575"/>
              <a:ext cx="2601613" cy="664166"/>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020764" y="-638386"/>
            <a:ext cx="8597399" cy="1430713"/>
          </a:xfrm>
          <a:prstGeom prst="rect">
            <a:avLst/>
          </a:prstGeom>
        </p:spPr>
        <p:txBody>
          <a:bodyPr wrap="square" lIns="0" tIns="0" rIns="0" bIns="0" rtlCol="0" anchor="t">
            <a:spAutoFit/>
          </a:bodyPr>
          <a:lstStyle/>
          <a:p>
            <a:pPr>
              <a:lnSpc>
                <a:spcPts val="13021"/>
              </a:lnSpc>
            </a:pPr>
            <a:r>
              <a:rPr lang="en-US" sz="6000" b="1">
                <a:solidFill>
                  <a:srgbClr val="FFFFFF"/>
                </a:solidFill>
                <a:latin typeface="Times New Roman" panose="02020603050405020304" pitchFamily="18" charset="0"/>
                <a:cs typeface="Times New Roman" panose="02020603050405020304" pitchFamily="18" charset="0"/>
              </a:rPr>
              <a:t>4. Kế hoạch tài chính</a:t>
            </a:r>
          </a:p>
        </p:txBody>
      </p:sp>
      <p:sp>
        <p:nvSpPr>
          <p:cNvPr id="6" name="Freeform 7">
            <a:extLst>
              <a:ext uri="{FF2B5EF4-FFF2-40B4-BE49-F238E27FC236}">
                <a16:creationId xmlns:a16="http://schemas.microsoft.com/office/drawing/2014/main" id="{974A9013-65EF-DB45-B422-A61FD70C1F78}"/>
              </a:ext>
            </a:extLst>
          </p:cNvPr>
          <p:cNvSpPr/>
          <p:nvPr/>
        </p:nvSpPr>
        <p:spPr>
          <a:xfrm>
            <a:off x="1087471" y="1191478"/>
            <a:ext cx="10096500" cy="102697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10" name="TextBox 13">
            <a:extLst>
              <a:ext uri="{FF2B5EF4-FFF2-40B4-BE49-F238E27FC236}">
                <a16:creationId xmlns:a16="http://schemas.microsoft.com/office/drawing/2014/main" id="{421617EB-9D26-F67F-2A32-9F4D4B991BBF}"/>
              </a:ext>
            </a:extLst>
          </p:cNvPr>
          <p:cNvSpPr txBox="1"/>
          <p:nvPr/>
        </p:nvSpPr>
        <p:spPr>
          <a:xfrm>
            <a:off x="2116171" y="904713"/>
            <a:ext cx="10096500" cy="1238352"/>
          </a:xfrm>
          <a:prstGeom prst="rect">
            <a:avLst/>
          </a:prstGeom>
        </p:spPr>
        <p:txBody>
          <a:bodyPr wrap="square" lIns="0" tIns="0" rIns="0" bIns="0" rtlCol="0" anchor="t">
            <a:spAutoFit/>
          </a:bodyPr>
          <a:lstStyle/>
          <a:p>
            <a:pPr>
              <a:lnSpc>
                <a:spcPts val="10980"/>
              </a:lnSpc>
            </a:pPr>
            <a:r>
              <a:rPr lang="en-US" sz="6000" b="1" i="0" u="none" strike="noStrike">
                <a:solidFill>
                  <a:schemeClr val="bg1"/>
                </a:solidFill>
                <a:effectLst/>
                <a:latin typeface="Times New Roman" panose="02020603050405020304" pitchFamily="18" charset="0"/>
              </a:rPr>
              <a:t>4.1. Chi phí thường xuyên</a:t>
            </a:r>
            <a:endParaRPr lang="en-US" sz="6000" b="1">
              <a:solidFill>
                <a:schemeClr val="bg1"/>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E51D5869-2FDD-24BD-0D12-04F52262295E}"/>
              </a:ext>
            </a:extLst>
          </p:cNvPr>
          <p:cNvGraphicFramePr>
            <a:graphicFrameLocks noGrp="1"/>
          </p:cNvGraphicFramePr>
          <p:nvPr>
            <p:extLst>
              <p:ext uri="{D42A27DB-BD31-4B8C-83A1-F6EECF244321}">
                <p14:modId xmlns:p14="http://schemas.microsoft.com/office/powerpoint/2010/main" val="2046337973"/>
              </p:ext>
            </p:extLst>
          </p:nvPr>
        </p:nvGraphicFramePr>
        <p:xfrm>
          <a:off x="1752600" y="2306682"/>
          <a:ext cx="15925800" cy="7686939"/>
        </p:xfrm>
        <a:graphic>
          <a:graphicData uri="http://schemas.openxmlformats.org/drawingml/2006/table">
            <a:tbl>
              <a:tblPr firstRow="1" firstCol="1" bandRow="1">
                <a:tableStyleId>{5940675A-B579-460E-94D1-54222C63F5DA}</a:tableStyleId>
              </a:tblPr>
              <a:tblGrid>
                <a:gridCol w="1264701">
                  <a:extLst>
                    <a:ext uri="{9D8B030D-6E8A-4147-A177-3AD203B41FA5}">
                      <a16:colId xmlns:a16="http://schemas.microsoft.com/office/drawing/2014/main" val="2040505206"/>
                    </a:ext>
                  </a:extLst>
                </a:gridCol>
                <a:gridCol w="5358197">
                  <a:extLst>
                    <a:ext uri="{9D8B030D-6E8A-4147-A177-3AD203B41FA5}">
                      <a16:colId xmlns:a16="http://schemas.microsoft.com/office/drawing/2014/main" val="2411513661"/>
                    </a:ext>
                  </a:extLst>
                </a:gridCol>
                <a:gridCol w="3010242">
                  <a:extLst>
                    <a:ext uri="{9D8B030D-6E8A-4147-A177-3AD203B41FA5}">
                      <a16:colId xmlns:a16="http://schemas.microsoft.com/office/drawing/2014/main" val="2300351486"/>
                    </a:ext>
                  </a:extLst>
                </a:gridCol>
                <a:gridCol w="1921548">
                  <a:extLst>
                    <a:ext uri="{9D8B030D-6E8A-4147-A177-3AD203B41FA5}">
                      <a16:colId xmlns:a16="http://schemas.microsoft.com/office/drawing/2014/main" val="2350136818"/>
                    </a:ext>
                  </a:extLst>
                </a:gridCol>
                <a:gridCol w="1858040">
                  <a:extLst>
                    <a:ext uri="{9D8B030D-6E8A-4147-A177-3AD203B41FA5}">
                      <a16:colId xmlns:a16="http://schemas.microsoft.com/office/drawing/2014/main" val="2823765429"/>
                    </a:ext>
                  </a:extLst>
                </a:gridCol>
                <a:gridCol w="2513072">
                  <a:extLst>
                    <a:ext uri="{9D8B030D-6E8A-4147-A177-3AD203B41FA5}">
                      <a16:colId xmlns:a16="http://schemas.microsoft.com/office/drawing/2014/main" val="2709244762"/>
                    </a:ext>
                  </a:extLst>
                </a:gridCol>
              </a:tblGrid>
              <a:tr h="1228158">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STT</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Tên</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Đơn giá (VNĐ)</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Số lượng</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Đơn vị tính</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Thành tiền (VNĐ</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1547490"/>
                  </a:ext>
                </a:extLst>
              </a:tr>
              <a:tr h="1065502">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1</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05000"/>
                        </a:lnSpc>
                        <a:spcAft>
                          <a:spcPts val="800"/>
                        </a:spcAft>
                      </a:pPr>
                      <a:r>
                        <a:rPr lang="en-US" sz="4000">
                          <a:effectLst/>
                          <a:latin typeface="Times New Roman" panose="02020603050405020304" pitchFamily="18" charset="0"/>
                          <a:cs typeface="Times New Roman" panose="02020603050405020304" pitchFamily="18" charset="0"/>
                        </a:rPr>
                        <a:t>Điện, nước, internet</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40.000.000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1</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tháng</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40.000.000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12262782"/>
                  </a:ext>
                </a:extLst>
              </a:tr>
              <a:tr h="593783">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2</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05000"/>
                        </a:lnSpc>
                        <a:spcAft>
                          <a:spcPts val="800"/>
                        </a:spcAft>
                      </a:pPr>
                      <a:r>
                        <a:rPr lang="en-US" sz="4000">
                          <a:effectLst/>
                          <a:latin typeface="Times New Roman" panose="02020603050405020304" pitchFamily="18" charset="0"/>
                          <a:cs typeface="Times New Roman" panose="02020603050405020304" pitchFamily="18" charset="0"/>
                        </a:rPr>
                        <a:t>Chi phí duy trì app</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2.500.000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1</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tháng</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2.500.000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9472634"/>
                  </a:ext>
                </a:extLst>
              </a:tr>
              <a:tr h="1228158">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3</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05000"/>
                        </a:lnSpc>
                        <a:spcAft>
                          <a:spcPts val="800"/>
                        </a:spcAft>
                      </a:pPr>
                      <a:r>
                        <a:rPr lang="en-US" sz="4000">
                          <a:effectLst/>
                          <a:latin typeface="Times New Roman" panose="02020603050405020304" pitchFamily="18" charset="0"/>
                          <a:cs typeface="Times New Roman" panose="02020603050405020304" pitchFamily="18" charset="0"/>
                        </a:rPr>
                        <a:t>Chi phí lắp đặt sản phẩm cho khách</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450.000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2</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nhân viên</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900.000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2260105"/>
                  </a:ext>
                </a:extLst>
              </a:tr>
              <a:tr h="1228158">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4</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05000"/>
                        </a:lnSpc>
                        <a:spcAft>
                          <a:spcPts val="800"/>
                        </a:spcAft>
                      </a:pPr>
                      <a:r>
                        <a:rPr lang="en-US" sz="4000">
                          <a:effectLst/>
                          <a:latin typeface="Times New Roman" panose="02020603050405020304" pitchFamily="18" charset="0"/>
                          <a:cs typeface="Times New Roman" panose="02020603050405020304" pitchFamily="18" charset="0"/>
                        </a:rPr>
                        <a:t>Chi phí nhân công lắp đặt trực tiếp sản phẩm</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400.000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2</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nhân viên</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800.000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2652896"/>
                  </a:ext>
                </a:extLst>
              </a:tr>
              <a:tr h="1228158">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5</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05000"/>
                        </a:lnSpc>
                        <a:spcAft>
                          <a:spcPts val="800"/>
                        </a:spcAft>
                      </a:pPr>
                      <a:r>
                        <a:rPr lang="en-US" sz="4000">
                          <a:effectLst/>
                          <a:latin typeface="Times New Roman" panose="02020603050405020304" pitchFamily="18" charset="0"/>
                          <a:cs typeface="Times New Roman" panose="02020603050405020304" pitchFamily="18" charset="0"/>
                        </a:rPr>
                        <a:t>Chi phí bao bì, đóng gói sản phẩm</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200.000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2</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nhân viên</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5000"/>
                        </a:lnSpc>
                        <a:spcAft>
                          <a:spcPts val="800"/>
                        </a:spcAft>
                      </a:pPr>
                      <a:r>
                        <a:rPr lang="en-US" sz="4000">
                          <a:effectLst/>
                          <a:latin typeface="Times New Roman" panose="02020603050405020304" pitchFamily="18" charset="0"/>
                          <a:cs typeface="Times New Roman" panose="02020603050405020304" pitchFamily="18" charset="0"/>
                        </a:rPr>
                        <a:t>400.000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00623917"/>
                  </a:ext>
                </a:extLst>
              </a:tr>
              <a:tr h="1065502">
                <a:tc gridSpan="5">
                  <a:txBody>
                    <a:bodyPr/>
                    <a:lstStyle/>
                    <a:p>
                      <a:pPr algn="ctr">
                        <a:lnSpc>
                          <a:spcPct val="105000"/>
                        </a:lnSpc>
                        <a:spcAft>
                          <a:spcPts val="800"/>
                        </a:spcAft>
                      </a:pPr>
                      <a:r>
                        <a:rPr lang="en-US" sz="4000" b="1">
                          <a:effectLst/>
                          <a:latin typeface="Times New Roman" panose="02020603050405020304" pitchFamily="18" charset="0"/>
                          <a:cs typeface="Times New Roman" panose="02020603050405020304" pitchFamily="18" charset="0"/>
                        </a:rPr>
                        <a:t>Tổng</a:t>
                      </a:r>
                      <a:endParaRPr lang="en-GB" sz="4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a:lnSpc>
                          <a:spcPct val="105000"/>
                        </a:lnSpc>
                        <a:spcAft>
                          <a:spcPts val="800"/>
                        </a:spcAft>
                      </a:pPr>
                      <a:r>
                        <a:rPr lang="en-US" sz="4000" b="1">
                          <a:effectLst/>
                          <a:latin typeface="Times New Roman" panose="02020603050405020304" pitchFamily="18" charset="0"/>
                          <a:cs typeface="Times New Roman" panose="02020603050405020304" pitchFamily="18" charset="0"/>
                        </a:rPr>
                        <a:t>44.600.000</a:t>
                      </a:r>
                      <a:endParaRPr lang="en-GB" sz="4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4679904"/>
                  </a:ext>
                </a:extLst>
              </a:tr>
            </a:tbl>
          </a:graphicData>
        </a:graphic>
      </p:graphicFrame>
    </p:spTree>
    <p:extLst>
      <p:ext uri="{BB962C8B-B14F-4D97-AF65-F5344CB8AC3E}">
        <p14:creationId xmlns:p14="http://schemas.microsoft.com/office/powerpoint/2010/main" val="661806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561560" y="1997069"/>
            <a:ext cx="18186445" cy="1960756"/>
            <a:chOff x="0" y="0"/>
            <a:chExt cx="2791520" cy="799098"/>
          </a:xfrm>
        </p:grpSpPr>
        <p:sp>
          <p:nvSpPr>
            <p:cNvPr id="4" name="Freeform 4"/>
            <p:cNvSpPr/>
            <p:nvPr/>
          </p:nvSpPr>
          <p:spPr>
            <a:xfrm>
              <a:off x="0" y="0"/>
              <a:ext cx="2791520" cy="799098"/>
            </a:xfrm>
            <a:custGeom>
              <a:avLst/>
              <a:gdLst/>
              <a:ahLst/>
              <a:cxnLst/>
              <a:rect l="l" t="t" r="r" b="b"/>
              <a:pathLst>
                <a:path w="2791520" h="799098">
                  <a:moveTo>
                    <a:pt x="2791520" y="399549"/>
                  </a:moveTo>
                  <a:lnTo>
                    <a:pt x="2588320" y="799098"/>
                  </a:lnTo>
                  <a:lnTo>
                    <a:pt x="203200" y="799098"/>
                  </a:lnTo>
                  <a:lnTo>
                    <a:pt x="0" y="399549"/>
                  </a:lnTo>
                  <a:lnTo>
                    <a:pt x="203200" y="0"/>
                  </a:lnTo>
                  <a:lnTo>
                    <a:pt x="2588320" y="0"/>
                  </a:lnTo>
                  <a:lnTo>
                    <a:pt x="2791520" y="399549"/>
                  </a:lnTo>
                  <a:close/>
                </a:path>
              </a:pathLst>
            </a:custGeom>
            <a:solidFill>
              <a:srgbClr val="8EE5F5"/>
            </a:solidFill>
          </p:spPr>
          <p:txBody>
            <a:bodyPr/>
            <a:lstStyle/>
            <a:p>
              <a:endParaRPr lang="en-GB" dirty="0"/>
            </a:p>
          </p:txBody>
        </p:sp>
        <p:sp>
          <p:nvSpPr>
            <p:cNvPr id="5" name="TextBox 5"/>
            <p:cNvSpPr txBox="1"/>
            <p:nvPr/>
          </p:nvSpPr>
          <p:spPr>
            <a:xfrm>
              <a:off x="114300" y="-28575"/>
              <a:ext cx="2562920" cy="827673"/>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6" name="Group 6"/>
          <p:cNvGrpSpPr/>
          <p:nvPr/>
        </p:nvGrpSpPr>
        <p:grpSpPr>
          <a:xfrm>
            <a:off x="922576" y="670009"/>
            <a:ext cx="6038665" cy="1477251"/>
            <a:chOff x="0" y="0"/>
            <a:chExt cx="2830213" cy="1095125"/>
          </a:xfrm>
        </p:grpSpPr>
        <p:sp>
          <p:nvSpPr>
            <p:cNvPr id="7" name="Freeform 7"/>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8" name="TextBox 8"/>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9" name="TextBox 9"/>
          <p:cNvSpPr txBox="1"/>
          <p:nvPr/>
        </p:nvSpPr>
        <p:spPr>
          <a:xfrm>
            <a:off x="922575" y="721411"/>
            <a:ext cx="6038665" cy="1076000"/>
          </a:xfrm>
          <a:prstGeom prst="rect">
            <a:avLst/>
          </a:prstGeom>
        </p:spPr>
        <p:txBody>
          <a:bodyPr wrap="square" lIns="0" tIns="0" rIns="0" bIns="0" rtlCol="0" anchor="t">
            <a:spAutoFit/>
          </a:bodyPr>
          <a:lstStyle/>
          <a:p>
            <a:pPr algn="ctr">
              <a:lnSpc>
                <a:spcPts val="8994"/>
              </a:lnSpc>
            </a:pPr>
            <a:r>
              <a:rPr lang="en-US" sz="6000" b="1" dirty="0">
                <a:solidFill>
                  <a:srgbClr val="FFFFFF"/>
                </a:solidFill>
                <a:latin typeface="Times New Roman" panose="02020603050405020304" pitchFamily="18" charset="0"/>
                <a:cs typeface="Times New Roman" panose="02020603050405020304" pitchFamily="18" charset="0"/>
              </a:rPr>
              <a:t>1.1. </a:t>
            </a:r>
            <a:r>
              <a:rPr lang="en-US" sz="6000" b="1" dirty="0" err="1">
                <a:solidFill>
                  <a:srgbClr val="FFFFFF"/>
                </a:solidFill>
                <a:latin typeface="Times New Roman" panose="02020603050405020304" pitchFamily="18" charset="0"/>
                <a:cs typeface="Times New Roman" panose="02020603050405020304" pitchFamily="18" charset="0"/>
              </a:rPr>
              <a:t>Tầm</a:t>
            </a:r>
            <a:r>
              <a:rPr lang="en-US" sz="6000" b="1">
                <a:solidFill>
                  <a:srgbClr val="FFFFFF"/>
                </a:solidFill>
                <a:latin typeface="Times New Roman" panose="02020603050405020304" pitchFamily="18" charset="0"/>
                <a:cs typeface="Times New Roman" panose="02020603050405020304" pitchFamily="18" charset="0"/>
              </a:rPr>
              <a:t> nhìn</a:t>
            </a:r>
          </a:p>
        </p:txBody>
      </p:sp>
      <p:grpSp>
        <p:nvGrpSpPr>
          <p:cNvPr id="11" name="Group 11"/>
          <p:cNvGrpSpPr/>
          <p:nvPr/>
        </p:nvGrpSpPr>
        <p:grpSpPr>
          <a:xfrm>
            <a:off x="2209800" y="5648889"/>
            <a:ext cx="16862734" cy="4074612"/>
            <a:chOff x="0" y="0"/>
            <a:chExt cx="2791520" cy="799098"/>
          </a:xfrm>
        </p:grpSpPr>
        <p:sp>
          <p:nvSpPr>
            <p:cNvPr id="12" name="Freeform 12"/>
            <p:cNvSpPr/>
            <p:nvPr/>
          </p:nvSpPr>
          <p:spPr>
            <a:xfrm>
              <a:off x="0" y="0"/>
              <a:ext cx="2791520" cy="799098"/>
            </a:xfrm>
            <a:custGeom>
              <a:avLst/>
              <a:gdLst/>
              <a:ahLst/>
              <a:cxnLst/>
              <a:rect l="l" t="t" r="r" b="b"/>
              <a:pathLst>
                <a:path w="2791520" h="799098">
                  <a:moveTo>
                    <a:pt x="2791520" y="399549"/>
                  </a:moveTo>
                  <a:lnTo>
                    <a:pt x="2588320" y="799098"/>
                  </a:lnTo>
                  <a:lnTo>
                    <a:pt x="203200" y="799098"/>
                  </a:lnTo>
                  <a:lnTo>
                    <a:pt x="0" y="399549"/>
                  </a:lnTo>
                  <a:lnTo>
                    <a:pt x="203200" y="0"/>
                  </a:lnTo>
                  <a:lnTo>
                    <a:pt x="2588320" y="0"/>
                  </a:lnTo>
                  <a:lnTo>
                    <a:pt x="2791520" y="399549"/>
                  </a:lnTo>
                  <a:close/>
                </a:path>
              </a:pathLst>
            </a:custGeom>
            <a:solidFill>
              <a:srgbClr val="8EE5F5"/>
            </a:solidFill>
          </p:spPr>
          <p:txBody>
            <a:bodyPr/>
            <a:lstStyle/>
            <a:p>
              <a:endParaRPr lang="en-GB"/>
            </a:p>
          </p:txBody>
        </p:sp>
        <p:sp>
          <p:nvSpPr>
            <p:cNvPr id="13" name="TextBox 13"/>
            <p:cNvSpPr txBox="1"/>
            <p:nvPr/>
          </p:nvSpPr>
          <p:spPr>
            <a:xfrm>
              <a:off x="114300" y="-28575"/>
              <a:ext cx="2562920" cy="827673"/>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12039600" y="5297058"/>
            <a:ext cx="5858658" cy="1215464"/>
            <a:chOff x="0" y="0"/>
            <a:chExt cx="2830213" cy="1095125"/>
          </a:xfrm>
        </p:grpSpPr>
        <p:sp>
          <p:nvSpPr>
            <p:cNvPr id="15" name="Freeform 15"/>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a:p>
          </p:txBody>
        </p:sp>
        <p:sp>
          <p:nvSpPr>
            <p:cNvPr id="16" name="TextBox 16"/>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a:p>
          </p:txBody>
        </p:sp>
      </p:grpSp>
      <p:sp>
        <p:nvSpPr>
          <p:cNvPr id="32" name="TextBox 9">
            <a:extLst>
              <a:ext uri="{FF2B5EF4-FFF2-40B4-BE49-F238E27FC236}">
                <a16:creationId xmlns:a16="http://schemas.microsoft.com/office/drawing/2014/main" id="{4FD8721E-22F8-2F1C-F1F5-C6672810D497}"/>
              </a:ext>
            </a:extLst>
          </p:cNvPr>
          <p:cNvSpPr txBox="1"/>
          <p:nvPr/>
        </p:nvSpPr>
        <p:spPr>
          <a:xfrm>
            <a:off x="11859593" y="5328589"/>
            <a:ext cx="6038665" cy="1076000"/>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1.2. Sứ mệnh</a:t>
            </a:r>
          </a:p>
        </p:txBody>
      </p:sp>
      <p:sp>
        <p:nvSpPr>
          <p:cNvPr id="34" name="TextBox 33">
            <a:extLst>
              <a:ext uri="{FF2B5EF4-FFF2-40B4-BE49-F238E27FC236}">
                <a16:creationId xmlns:a16="http://schemas.microsoft.com/office/drawing/2014/main" id="{7A10F264-225D-114F-1A27-CC2000506AF3}"/>
              </a:ext>
            </a:extLst>
          </p:cNvPr>
          <p:cNvSpPr txBox="1"/>
          <p:nvPr/>
        </p:nvSpPr>
        <p:spPr>
          <a:xfrm>
            <a:off x="-188880" y="2221713"/>
            <a:ext cx="16493773" cy="1477328"/>
          </a:xfrm>
          <a:prstGeom prst="rect">
            <a:avLst/>
          </a:prstGeom>
          <a:noFill/>
        </p:spPr>
        <p:txBody>
          <a:bodyPr wrap="square">
            <a:spAutoFit/>
          </a:bodyPr>
          <a:lstStyle/>
          <a:p>
            <a:pPr marL="457200" algn="just" rtl="0" fontAlgn="base">
              <a:spcBef>
                <a:spcPts val="0"/>
              </a:spcBef>
              <a:spcAft>
                <a:spcPts val="0"/>
              </a:spcAft>
            </a:pPr>
            <a:r>
              <a:rPr lang="en-GB" sz="4500" b="0" i="0" u="none" strike="noStrike">
                <a:solidFill>
                  <a:srgbClr val="000000"/>
                </a:solidFill>
                <a:effectLst/>
                <a:latin typeface="Times New Roman" panose="02020603050405020304" pitchFamily="18" charset="0"/>
              </a:rPr>
              <a:t>Cho đến năm 2028 trở thành nhà cung cấp hàng đầu Việt Nam về giải pháp mái che thông minh.</a:t>
            </a:r>
            <a:endParaRPr lang="vi-VN" sz="4500" b="0" i="0" u="none" strike="noStrike">
              <a:solidFill>
                <a:srgbClr val="000000"/>
              </a:solidFill>
              <a:effectLst/>
              <a:latin typeface="Times New Roman" panose="02020603050405020304" pitchFamily="18" charset="0"/>
            </a:endParaRPr>
          </a:p>
        </p:txBody>
      </p:sp>
      <p:sp>
        <p:nvSpPr>
          <p:cNvPr id="36" name="TextBox 35">
            <a:extLst>
              <a:ext uri="{FF2B5EF4-FFF2-40B4-BE49-F238E27FC236}">
                <a16:creationId xmlns:a16="http://schemas.microsoft.com/office/drawing/2014/main" id="{A8792708-D728-CBC3-74AE-BC3A5CD9C17A}"/>
              </a:ext>
            </a:extLst>
          </p:cNvPr>
          <p:cNvSpPr txBox="1"/>
          <p:nvPr/>
        </p:nvSpPr>
        <p:spPr>
          <a:xfrm>
            <a:off x="3810000" y="6512521"/>
            <a:ext cx="14289513" cy="3554819"/>
          </a:xfrm>
          <a:prstGeom prst="rect">
            <a:avLst/>
          </a:prstGeom>
          <a:noFill/>
        </p:spPr>
        <p:txBody>
          <a:bodyPr wrap="square">
            <a:spAutoFit/>
          </a:bodyPr>
          <a:lstStyle/>
          <a:p>
            <a:pPr indent="457200" rtl="0">
              <a:spcBef>
                <a:spcPts val="0"/>
              </a:spcBef>
              <a:spcAft>
                <a:spcPts val="0"/>
              </a:spcAft>
            </a:pPr>
            <a:r>
              <a:rPr lang="vi-VN" sz="4500" b="0" i="0" u="none" strike="noStrike">
                <a:solidFill>
                  <a:srgbClr val="000000"/>
                </a:solidFill>
                <a:effectLst/>
                <a:latin typeface="+mj-lt"/>
              </a:rPr>
              <a:t>Mái che thông minh tự động đóng mở tích hợp điều khiển từ xa trên điện thoại giúp người dùng chống lại thời tiết nắng mưa thất thường một cách dễ dàng, tiện lợi, nhanh chóng và mọi lúc mọi nơi</a:t>
            </a:r>
            <a:r>
              <a:rPr lang="en-US" sz="4500" b="0" i="0" u="none" strike="noStrike">
                <a:solidFill>
                  <a:srgbClr val="000000"/>
                </a:solidFill>
                <a:effectLst/>
                <a:latin typeface="+mj-lt"/>
              </a:rPr>
              <a:t>.</a:t>
            </a:r>
            <a:br>
              <a:rPr lang="vi-VN" sz="4500">
                <a:latin typeface="+mj-lt"/>
              </a:rPr>
            </a:br>
            <a:endParaRPr lang="en-GB" sz="4500">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a:extLst>
              <a:ext uri="{FF2B5EF4-FFF2-40B4-BE49-F238E27FC236}">
                <a16:creationId xmlns:a16="http://schemas.microsoft.com/office/drawing/2014/main" id="{D65CF44D-73FA-A096-CF87-644F6C67351E}"/>
              </a:ext>
            </a:extLst>
          </p:cNvPr>
          <p:cNvSpPr txBox="1"/>
          <p:nvPr/>
        </p:nvSpPr>
        <p:spPr>
          <a:xfrm>
            <a:off x="1790700" y="-172465"/>
            <a:ext cx="10096500" cy="1238352"/>
          </a:xfrm>
          <a:prstGeom prst="rect">
            <a:avLst/>
          </a:prstGeom>
        </p:spPr>
        <p:txBody>
          <a:bodyPr wrap="square" lIns="0" tIns="0" rIns="0" bIns="0" rtlCol="0" anchor="t">
            <a:spAutoFit/>
          </a:bodyPr>
          <a:lstStyle/>
          <a:p>
            <a:pPr>
              <a:lnSpc>
                <a:spcPts val="10980"/>
              </a:lnSpc>
            </a:pPr>
            <a:r>
              <a:rPr lang="en-US" sz="6000" b="1" i="0" u="none" strike="noStrike">
                <a:solidFill>
                  <a:schemeClr val="bg1"/>
                </a:solidFill>
                <a:effectLst/>
                <a:latin typeface="Times New Roman" panose="02020603050405020304" pitchFamily="18" charset="0"/>
              </a:rPr>
              <a:t>4.2. Chi phí cố định</a:t>
            </a:r>
            <a:endParaRPr lang="en-US" sz="6000" b="1">
              <a:solidFill>
                <a:schemeClr val="bg1"/>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3E33387-6FC8-4A83-6542-9D0D70A2130B}"/>
              </a:ext>
            </a:extLst>
          </p:cNvPr>
          <p:cNvGraphicFramePr>
            <a:graphicFrameLocks noGrp="1"/>
          </p:cNvGraphicFramePr>
          <p:nvPr>
            <p:extLst>
              <p:ext uri="{D42A27DB-BD31-4B8C-83A1-F6EECF244321}">
                <p14:modId xmlns:p14="http://schemas.microsoft.com/office/powerpoint/2010/main" val="1876273154"/>
              </p:ext>
            </p:extLst>
          </p:nvPr>
        </p:nvGraphicFramePr>
        <p:xfrm>
          <a:off x="1219200" y="3284695"/>
          <a:ext cx="15849600" cy="3717609"/>
        </p:xfrm>
        <a:graphic>
          <a:graphicData uri="http://schemas.openxmlformats.org/drawingml/2006/table">
            <a:tbl>
              <a:tblPr firstRow="1" firstCol="1" bandRow="1"/>
              <a:tblGrid>
                <a:gridCol w="6385671">
                  <a:extLst>
                    <a:ext uri="{9D8B030D-6E8A-4147-A177-3AD203B41FA5}">
                      <a16:colId xmlns:a16="http://schemas.microsoft.com/office/drawing/2014/main" val="3104233663"/>
                    </a:ext>
                  </a:extLst>
                </a:gridCol>
                <a:gridCol w="4776172">
                  <a:extLst>
                    <a:ext uri="{9D8B030D-6E8A-4147-A177-3AD203B41FA5}">
                      <a16:colId xmlns:a16="http://schemas.microsoft.com/office/drawing/2014/main" val="1975166171"/>
                    </a:ext>
                  </a:extLst>
                </a:gridCol>
                <a:gridCol w="4687757">
                  <a:extLst>
                    <a:ext uri="{9D8B030D-6E8A-4147-A177-3AD203B41FA5}">
                      <a16:colId xmlns:a16="http://schemas.microsoft.com/office/drawing/2014/main" val="801622128"/>
                    </a:ext>
                  </a:extLst>
                </a:gridCol>
              </a:tblGrid>
              <a:tr h="640080">
                <a:tc>
                  <a:txBody>
                    <a:bodyPr/>
                    <a:lstStyle/>
                    <a:p>
                      <a:pPr algn="ctr">
                        <a:lnSpc>
                          <a:spcPct val="105000"/>
                        </a:lnSpc>
                        <a:spcAft>
                          <a:spcPts val="800"/>
                        </a:spcAft>
                      </a:pPr>
                      <a:r>
                        <a:rPr lang="en-US" sz="4000">
                          <a:effectLst/>
                          <a:latin typeface="Times New Roman" panose="02020603050405020304" pitchFamily="18" charset="0"/>
                          <a:ea typeface="Times New Roman" panose="02020603050405020304" pitchFamily="18" charset="0"/>
                        </a:rPr>
                        <a:t>Tên chi phí khấu hao</a:t>
                      </a:r>
                      <a:endParaRPr lang="en-GB" sz="4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5000"/>
                        </a:lnSpc>
                        <a:spcAft>
                          <a:spcPts val="800"/>
                        </a:spcAft>
                      </a:pPr>
                      <a:r>
                        <a:rPr lang="en-US" sz="4000">
                          <a:effectLst/>
                          <a:latin typeface="Times New Roman" panose="02020603050405020304" pitchFamily="18" charset="0"/>
                          <a:ea typeface="Times New Roman" panose="02020603050405020304" pitchFamily="18" charset="0"/>
                        </a:rPr>
                        <a:t>Mức khấu hao hàng năm</a:t>
                      </a:r>
                      <a:endParaRPr lang="en-GB" sz="4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5000"/>
                        </a:lnSpc>
                        <a:spcAft>
                          <a:spcPts val="800"/>
                        </a:spcAft>
                      </a:pPr>
                      <a:r>
                        <a:rPr lang="en-US" sz="4000">
                          <a:effectLst/>
                          <a:latin typeface="Times New Roman" panose="02020603050405020304" pitchFamily="18" charset="0"/>
                          <a:ea typeface="Times New Roman" panose="02020603050405020304" pitchFamily="18" charset="0"/>
                        </a:rPr>
                        <a:t>Mức khấu hao hàng  tháng</a:t>
                      </a:r>
                      <a:endParaRPr lang="en-GB" sz="4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2725765"/>
                  </a:ext>
                </a:extLst>
              </a:tr>
              <a:tr h="213360">
                <a:tc>
                  <a:txBody>
                    <a:bodyPr/>
                    <a:lstStyle/>
                    <a:p>
                      <a:pPr algn="l">
                        <a:lnSpc>
                          <a:spcPct val="105000"/>
                        </a:lnSpc>
                        <a:spcAft>
                          <a:spcPts val="800"/>
                        </a:spcAft>
                      </a:pPr>
                      <a:r>
                        <a:rPr lang="en-US" sz="4000">
                          <a:effectLst/>
                          <a:latin typeface="Times New Roman" panose="02020603050405020304" pitchFamily="18" charset="0"/>
                          <a:ea typeface="Times New Roman" panose="02020603050405020304" pitchFamily="18" charset="0"/>
                        </a:rPr>
                        <a:t>Chi phí trang thiết bị, máy móc xưởng</a:t>
                      </a:r>
                      <a:endParaRPr lang="en-GB" sz="4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5000"/>
                        </a:lnSpc>
                        <a:spcAft>
                          <a:spcPts val="800"/>
                        </a:spcAft>
                      </a:pPr>
                      <a:r>
                        <a:rPr lang="en-US" sz="4000">
                          <a:effectLst/>
                          <a:latin typeface="Times New Roman" panose="02020603050405020304" pitchFamily="18" charset="0"/>
                          <a:ea typeface="Times New Roman" panose="02020603050405020304" pitchFamily="18" charset="0"/>
                        </a:rPr>
                        <a:t>10.000.000</a:t>
                      </a:r>
                      <a:endParaRPr lang="en-GB" sz="4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5000"/>
                        </a:lnSpc>
                        <a:spcAft>
                          <a:spcPts val="800"/>
                        </a:spcAft>
                      </a:pPr>
                      <a:r>
                        <a:rPr lang="en-US" sz="4000">
                          <a:effectLst/>
                          <a:latin typeface="Times New Roman" panose="02020603050405020304" pitchFamily="18" charset="0"/>
                          <a:ea typeface="Times New Roman" panose="02020603050405020304" pitchFamily="18" charset="0"/>
                        </a:rPr>
                        <a:t>833.333</a:t>
                      </a:r>
                      <a:endParaRPr lang="en-GB" sz="4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3942017"/>
                  </a:ext>
                </a:extLst>
              </a:tr>
              <a:tr h="213360">
                <a:tc>
                  <a:txBody>
                    <a:bodyPr/>
                    <a:lstStyle/>
                    <a:p>
                      <a:pPr algn="l">
                        <a:lnSpc>
                          <a:spcPct val="105000"/>
                        </a:lnSpc>
                        <a:spcAft>
                          <a:spcPts val="800"/>
                        </a:spcAft>
                      </a:pPr>
                      <a:r>
                        <a:rPr lang="en-US" sz="4000">
                          <a:effectLst/>
                          <a:latin typeface="Times New Roman" panose="02020603050405020304" pitchFamily="18" charset="0"/>
                          <a:ea typeface="Times New Roman" panose="02020603050405020304" pitchFamily="18" charset="0"/>
                        </a:rPr>
                        <a:t>Chi phí trang thiết bị văn phòng</a:t>
                      </a:r>
                      <a:endParaRPr lang="en-GB" sz="4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5000"/>
                        </a:lnSpc>
                        <a:spcAft>
                          <a:spcPts val="800"/>
                        </a:spcAft>
                      </a:pPr>
                      <a:r>
                        <a:rPr lang="en-US" sz="4000">
                          <a:effectLst/>
                          <a:latin typeface="Times New Roman" panose="02020603050405020304" pitchFamily="18" charset="0"/>
                          <a:ea typeface="Times New Roman" panose="02020603050405020304" pitchFamily="18" charset="0"/>
                        </a:rPr>
                        <a:t>9.000.000</a:t>
                      </a:r>
                      <a:endParaRPr lang="en-GB" sz="4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5000"/>
                        </a:lnSpc>
                        <a:spcAft>
                          <a:spcPts val="800"/>
                        </a:spcAft>
                      </a:pPr>
                      <a:r>
                        <a:rPr lang="en-US" sz="4000">
                          <a:effectLst/>
                          <a:latin typeface="Times New Roman" panose="02020603050405020304" pitchFamily="18" charset="0"/>
                          <a:ea typeface="Times New Roman" panose="02020603050405020304" pitchFamily="18" charset="0"/>
                        </a:rPr>
                        <a:t>750.000</a:t>
                      </a:r>
                      <a:endParaRPr lang="en-GB" sz="40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7163630"/>
                  </a:ext>
                </a:extLst>
              </a:tr>
            </a:tbl>
          </a:graphicData>
        </a:graphic>
      </p:graphicFrame>
    </p:spTree>
    <p:extLst>
      <p:ext uri="{BB962C8B-B14F-4D97-AF65-F5344CB8AC3E}">
        <p14:creationId xmlns:p14="http://schemas.microsoft.com/office/powerpoint/2010/main" val="489319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7">
            <a:extLst>
              <a:ext uri="{FF2B5EF4-FFF2-40B4-BE49-F238E27FC236}">
                <a16:creationId xmlns:a16="http://schemas.microsoft.com/office/drawing/2014/main" id="{BA0D5DDE-1E4B-E15C-0FCA-721AFE945321}"/>
              </a:ext>
            </a:extLst>
          </p:cNvPr>
          <p:cNvSpPr/>
          <p:nvPr/>
        </p:nvSpPr>
        <p:spPr>
          <a:xfrm>
            <a:off x="762000" y="114300"/>
            <a:ext cx="10096500" cy="102697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13" name="TextBox 13">
            <a:extLst>
              <a:ext uri="{FF2B5EF4-FFF2-40B4-BE49-F238E27FC236}">
                <a16:creationId xmlns:a16="http://schemas.microsoft.com/office/drawing/2014/main" id="{D65CF44D-73FA-A096-CF87-644F6C67351E}"/>
              </a:ext>
            </a:extLst>
          </p:cNvPr>
          <p:cNvSpPr txBox="1"/>
          <p:nvPr/>
        </p:nvSpPr>
        <p:spPr>
          <a:xfrm>
            <a:off x="1790700" y="-172465"/>
            <a:ext cx="10096500" cy="1238352"/>
          </a:xfrm>
          <a:prstGeom prst="rect">
            <a:avLst/>
          </a:prstGeom>
        </p:spPr>
        <p:txBody>
          <a:bodyPr wrap="square" lIns="0" tIns="0" rIns="0" bIns="0" rtlCol="0" anchor="t">
            <a:spAutoFit/>
          </a:bodyPr>
          <a:lstStyle/>
          <a:p>
            <a:pPr>
              <a:lnSpc>
                <a:spcPts val="10980"/>
              </a:lnSpc>
            </a:pPr>
            <a:r>
              <a:rPr lang="en-US" sz="6000" b="1" i="0" u="none" strike="noStrike">
                <a:solidFill>
                  <a:schemeClr val="bg1"/>
                </a:solidFill>
                <a:effectLst/>
                <a:latin typeface="Times New Roman" panose="02020603050405020304" pitchFamily="18" charset="0"/>
              </a:rPr>
              <a:t>4.2. Chi phí cố định</a:t>
            </a:r>
            <a:endParaRPr lang="en-US" sz="6000" b="1">
              <a:solidFill>
                <a:schemeClr val="bg1"/>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41A1002-B7AE-48F9-ADD8-19E24E992B60}"/>
              </a:ext>
            </a:extLst>
          </p:cNvPr>
          <p:cNvGraphicFramePr>
            <a:graphicFrameLocks noGrp="1"/>
          </p:cNvGraphicFramePr>
          <p:nvPr>
            <p:extLst>
              <p:ext uri="{D42A27DB-BD31-4B8C-83A1-F6EECF244321}">
                <p14:modId xmlns:p14="http://schemas.microsoft.com/office/powerpoint/2010/main" val="4135030672"/>
              </p:ext>
            </p:extLst>
          </p:nvPr>
        </p:nvGraphicFramePr>
        <p:xfrm>
          <a:off x="381000" y="1428040"/>
          <a:ext cx="17602200" cy="8533003"/>
        </p:xfrm>
        <a:graphic>
          <a:graphicData uri="http://schemas.openxmlformats.org/drawingml/2006/table">
            <a:tbl>
              <a:tblPr firstRow="1" firstCol="1" bandRow="1">
                <a:tableStyleId>{5940675A-B579-460E-94D1-54222C63F5DA}</a:tableStyleId>
              </a:tblPr>
              <a:tblGrid>
                <a:gridCol w="1406419">
                  <a:extLst>
                    <a:ext uri="{9D8B030D-6E8A-4147-A177-3AD203B41FA5}">
                      <a16:colId xmlns:a16="http://schemas.microsoft.com/office/drawing/2014/main" val="2850598534"/>
                    </a:ext>
                  </a:extLst>
                </a:gridCol>
                <a:gridCol w="6594581">
                  <a:extLst>
                    <a:ext uri="{9D8B030D-6E8A-4147-A177-3AD203B41FA5}">
                      <a16:colId xmlns:a16="http://schemas.microsoft.com/office/drawing/2014/main" val="4042648523"/>
                    </a:ext>
                  </a:extLst>
                </a:gridCol>
                <a:gridCol w="3048000">
                  <a:extLst>
                    <a:ext uri="{9D8B030D-6E8A-4147-A177-3AD203B41FA5}">
                      <a16:colId xmlns:a16="http://schemas.microsoft.com/office/drawing/2014/main" val="3179018159"/>
                    </a:ext>
                  </a:extLst>
                </a:gridCol>
                <a:gridCol w="1752600">
                  <a:extLst>
                    <a:ext uri="{9D8B030D-6E8A-4147-A177-3AD203B41FA5}">
                      <a16:colId xmlns:a16="http://schemas.microsoft.com/office/drawing/2014/main" val="1906102307"/>
                    </a:ext>
                  </a:extLst>
                </a:gridCol>
                <a:gridCol w="1828800">
                  <a:extLst>
                    <a:ext uri="{9D8B030D-6E8A-4147-A177-3AD203B41FA5}">
                      <a16:colId xmlns:a16="http://schemas.microsoft.com/office/drawing/2014/main" val="3413744803"/>
                    </a:ext>
                  </a:extLst>
                </a:gridCol>
                <a:gridCol w="2971800">
                  <a:extLst>
                    <a:ext uri="{9D8B030D-6E8A-4147-A177-3AD203B41FA5}">
                      <a16:colId xmlns:a16="http://schemas.microsoft.com/office/drawing/2014/main" val="3997340269"/>
                    </a:ext>
                  </a:extLst>
                </a:gridCol>
              </a:tblGrid>
              <a:tr h="0">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STT</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Tên</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marR="368300"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Đơn giá (VNĐ)</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Số lượng</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Đơn vị tính</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Thành tiền (VNĐ</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extLst>
                  <a:ext uri="{0D108BD9-81ED-4DB2-BD59-A6C34878D82A}">
                    <a16:rowId xmlns:a16="http://schemas.microsoft.com/office/drawing/2014/main" val="2089152387"/>
                  </a:ext>
                </a:extLst>
              </a:tr>
              <a:tr h="937229">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l">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Truyền thông bán hàng (các trang mạng xã hội facebook, tiktok)</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30.000.000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tháng</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30.000.000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extLst>
                  <a:ext uri="{0D108BD9-81ED-4DB2-BD59-A6C34878D82A}">
                    <a16:rowId xmlns:a16="http://schemas.microsoft.com/office/drawing/2014/main" val="3799341766"/>
                  </a:ext>
                </a:extLst>
              </a:tr>
              <a:tr h="454139">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2</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l">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Thuê mặt bằng xưởng</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150.000.000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tháng</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150.000.000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extLst>
                  <a:ext uri="{0D108BD9-81ED-4DB2-BD59-A6C34878D82A}">
                    <a16:rowId xmlns:a16="http://schemas.microsoft.com/office/drawing/2014/main" val="2419250373"/>
                  </a:ext>
                </a:extLst>
              </a:tr>
              <a:tr h="454139">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3</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l">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Chi phí duy trì</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2.500.000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tháng</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2.500.000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extLst>
                  <a:ext uri="{0D108BD9-81ED-4DB2-BD59-A6C34878D82A}">
                    <a16:rowId xmlns:a16="http://schemas.microsoft.com/office/drawing/2014/main" val="145855692"/>
                  </a:ext>
                </a:extLst>
              </a:tr>
              <a:tr h="454139">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4</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l">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Chi phí bảo trì, nâng cấp app</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10.000.000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lần</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10.000.000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extLst>
                  <a:ext uri="{0D108BD9-81ED-4DB2-BD59-A6C34878D82A}">
                    <a16:rowId xmlns:a16="http://schemas.microsoft.com/office/drawing/2014/main" val="3855961318"/>
                  </a:ext>
                </a:extLst>
              </a:tr>
              <a:tr h="454139">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5</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l">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Thuê mặt bằng văn phòng</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100.000.000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tháng</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100.000.000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extLst>
                  <a:ext uri="{0D108BD9-81ED-4DB2-BD59-A6C34878D82A}">
                    <a16:rowId xmlns:a16="http://schemas.microsoft.com/office/drawing/2014/main" val="3060718932"/>
                  </a:ext>
                </a:extLst>
              </a:tr>
              <a:tr h="454139">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6</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l">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Chi phí văn phòng, phẩm</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2.500.000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tháng</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2.500.000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extLst>
                  <a:ext uri="{0D108BD9-81ED-4DB2-BD59-A6C34878D82A}">
                    <a16:rowId xmlns:a16="http://schemas.microsoft.com/office/drawing/2014/main" val="646179334"/>
                  </a:ext>
                </a:extLst>
              </a:tr>
              <a:tr h="454139">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7</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l">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Chi phí tiếp khách</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5.000.000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tháng</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5.000.000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extLst>
                  <a:ext uri="{0D108BD9-81ED-4DB2-BD59-A6C34878D82A}">
                    <a16:rowId xmlns:a16="http://schemas.microsoft.com/office/drawing/2014/main" val="1408510841"/>
                  </a:ext>
                </a:extLst>
              </a:tr>
              <a:tr h="454139">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8</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l">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Chi phí trang thiết bị, máy móc xưởng</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50.000.000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lần</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50.000.000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extLst>
                  <a:ext uri="{0D108BD9-81ED-4DB2-BD59-A6C34878D82A}">
                    <a16:rowId xmlns:a16="http://schemas.microsoft.com/office/drawing/2014/main" val="1602909624"/>
                  </a:ext>
                </a:extLst>
              </a:tr>
              <a:tr h="454139">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9</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l">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Chi phí trang thiết bị văn phòng</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45.000.000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lần</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45.000.000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extLst>
                  <a:ext uri="{0D108BD9-81ED-4DB2-BD59-A6C34878D82A}">
                    <a16:rowId xmlns:a16="http://schemas.microsoft.com/office/drawing/2014/main" val="2202907954"/>
                  </a:ext>
                </a:extLst>
              </a:tr>
              <a:tr h="454139">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l">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Chi phí nghiên cứu, phát triển sản phẩm</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30.000.000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tháng</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30.000.000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extLst>
                  <a:ext uri="{0D108BD9-81ED-4DB2-BD59-A6C34878D82A}">
                    <a16:rowId xmlns:a16="http://schemas.microsoft.com/office/drawing/2014/main" val="2011672137"/>
                  </a:ext>
                </a:extLst>
              </a:tr>
              <a:tr h="454139">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11</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l">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Chi phí nhân công</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119.000.000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tháng</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a:txBody>
                    <a:bodyPr/>
                    <a:lstStyle/>
                    <a:p>
                      <a:pPr algn="ctr">
                        <a:lnSpc>
                          <a:spcPct val="150000"/>
                        </a:lnSpc>
                        <a:spcBef>
                          <a:spcPts val="600"/>
                        </a:spcBef>
                        <a:spcAft>
                          <a:spcPts val="600"/>
                        </a:spcAft>
                        <a:tabLst>
                          <a:tab pos="4752975" algn="l"/>
                        </a:tabLst>
                      </a:pPr>
                      <a:r>
                        <a:rPr lang="en-US" sz="3000">
                          <a:effectLst/>
                          <a:latin typeface="Times New Roman" panose="02020603050405020304" pitchFamily="18" charset="0"/>
                          <a:cs typeface="Times New Roman" panose="02020603050405020304" pitchFamily="18" charset="0"/>
                        </a:rPr>
                        <a:t>119.000.000</a:t>
                      </a:r>
                      <a:endParaRPr lang="en-GB" sz="3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extLst>
                  <a:ext uri="{0D108BD9-81ED-4DB2-BD59-A6C34878D82A}">
                    <a16:rowId xmlns:a16="http://schemas.microsoft.com/office/drawing/2014/main" val="3627491032"/>
                  </a:ext>
                </a:extLst>
              </a:tr>
              <a:tr h="454139">
                <a:tc gridSpan="5">
                  <a:txBody>
                    <a:bodyPr/>
                    <a:lstStyle/>
                    <a:p>
                      <a:pPr algn="ctr">
                        <a:lnSpc>
                          <a:spcPct val="150000"/>
                        </a:lnSpc>
                        <a:spcBef>
                          <a:spcPts val="600"/>
                        </a:spcBef>
                        <a:spcAft>
                          <a:spcPts val="600"/>
                        </a:spcAft>
                        <a:tabLst>
                          <a:tab pos="4752975" algn="l"/>
                        </a:tabLst>
                      </a:pPr>
                      <a:r>
                        <a:rPr lang="en-US" sz="3000" b="1">
                          <a:effectLst/>
                          <a:latin typeface="Times New Roman" panose="02020603050405020304" pitchFamily="18" charset="0"/>
                          <a:cs typeface="Times New Roman" panose="02020603050405020304" pitchFamily="18" charset="0"/>
                        </a:rPr>
                        <a:t>Tổng</a:t>
                      </a:r>
                      <a:endParaRPr lang="en-GB" sz="3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a:lnSpc>
                          <a:spcPct val="150000"/>
                        </a:lnSpc>
                        <a:spcBef>
                          <a:spcPts val="600"/>
                        </a:spcBef>
                        <a:spcAft>
                          <a:spcPts val="600"/>
                        </a:spcAft>
                        <a:tabLst>
                          <a:tab pos="4752975" algn="l"/>
                        </a:tabLst>
                      </a:pPr>
                      <a:r>
                        <a:rPr lang="en-US" sz="3000" b="1">
                          <a:effectLst/>
                          <a:latin typeface="Times New Roman" panose="02020603050405020304" pitchFamily="18" charset="0"/>
                          <a:cs typeface="Times New Roman" panose="02020603050405020304" pitchFamily="18" charset="0"/>
                        </a:rPr>
                        <a:t>544.000.000</a:t>
                      </a:r>
                      <a:endParaRPr lang="en-GB" sz="3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19" marR="33219" marT="0" marB="0" anchor="ctr"/>
                </a:tc>
                <a:extLst>
                  <a:ext uri="{0D108BD9-81ED-4DB2-BD59-A6C34878D82A}">
                    <a16:rowId xmlns:a16="http://schemas.microsoft.com/office/drawing/2014/main" val="3971969885"/>
                  </a:ext>
                </a:extLst>
              </a:tr>
            </a:tbl>
          </a:graphicData>
        </a:graphic>
      </p:graphicFrame>
    </p:spTree>
    <p:extLst>
      <p:ext uri="{BB962C8B-B14F-4D97-AF65-F5344CB8AC3E}">
        <p14:creationId xmlns:p14="http://schemas.microsoft.com/office/powerpoint/2010/main" val="2768409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7">
            <a:extLst>
              <a:ext uri="{FF2B5EF4-FFF2-40B4-BE49-F238E27FC236}">
                <a16:creationId xmlns:a16="http://schemas.microsoft.com/office/drawing/2014/main" id="{974A9013-65EF-DB45-B422-A61FD70C1F78}"/>
              </a:ext>
            </a:extLst>
          </p:cNvPr>
          <p:cNvSpPr/>
          <p:nvPr/>
        </p:nvSpPr>
        <p:spPr>
          <a:xfrm>
            <a:off x="990600" y="0"/>
            <a:ext cx="10096500" cy="102697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10" name="TextBox 13">
            <a:extLst>
              <a:ext uri="{FF2B5EF4-FFF2-40B4-BE49-F238E27FC236}">
                <a16:creationId xmlns:a16="http://schemas.microsoft.com/office/drawing/2014/main" id="{421617EB-9D26-F67F-2A32-9F4D4B991BBF}"/>
              </a:ext>
            </a:extLst>
          </p:cNvPr>
          <p:cNvSpPr txBox="1"/>
          <p:nvPr/>
        </p:nvSpPr>
        <p:spPr>
          <a:xfrm>
            <a:off x="2019300" y="-286765"/>
            <a:ext cx="10096500" cy="1238352"/>
          </a:xfrm>
          <a:prstGeom prst="rect">
            <a:avLst/>
          </a:prstGeom>
        </p:spPr>
        <p:txBody>
          <a:bodyPr wrap="square" lIns="0" tIns="0" rIns="0" bIns="0" rtlCol="0" anchor="t">
            <a:spAutoFit/>
          </a:bodyPr>
          <a:lstStyle/>
          <a:p>
            <a:pPr>
              <a:lnSpc>
                <a:spcPts val="10980"/>
              </a:lnSpc>
            </a:pPr>
            <a:r>
              <a:rPr lang="en-US" sz="6000" b="1" i="0" u="none" strike="noStrike">
                <a:solidFill>
                  <a:schemeClr val="bg1"/>
                </a:solidFill>
                <a:effectLst/>
                <a:latin typeface="Times New Roman" panose="02020603050405020304" pitchFamily="18" charset="0"/>
              </a:rPr>
              <a:t>4.3. Dự báo doanh thu</a:t>
            </a:r>
            <a:endParaRPr lang="en-US" sz="6000" b="1">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E17A5B45-846D-4745-4AEC-E080770181E0}"/>
              </a:ext>
            </a:extLst>
          </p:cNvPr>
          <p:cNvGraphicFramePr>
            <a:graphicFrameLocks noGrp="1"/>
          </p:cNvGraphicFramePr>
          <p:nvPr>
            <p:extLst>
              <p:ext uri="{D42A27DB-BD31-4B8C-83A1-F6EECF244321}">
                <p14:modId xmlns:p14="http://schemas.microsoft.com/office/powerpoint/2010/main" val="2174796930"/>
              </p:ext>
            </p:extLst>
          </p:nvPr>
        </p:nvGraphicFramePr>
        <p:xfrm>
          <a:off x="1489710" y="1638300"/>
          <a:ext cx="15274290" cy="4024315"/>
        </p:xfrm>
        <a:graphic>
          <a:graphicData uri="http://schemas.openxmlformats.org/drawingml/2006/table">
            <a:tbl>
              <a:tblPr firstRow="1" firstCol="1" bandRow="1">
                <a:tableStyleId>{5940675A-B579-460E-94D1-54222C63F5DA}</a:tableStyleId>
              </a:tblPr>
              <a:tblGrid>
                <a:gridCol w="8125769">
                  <a:extLst>
                    <a:ext uri="{9D8B030D-6E8A-4147-A177-3AD203B41FA5}">
                      <a16:colId xmlns:a16="http://schemas.microsoft.com/office/drawing/2014/main" val="349432397"/>
                    </a:ext>
                  </a:extLst>
                </a:gridCol>
                <a:gridCol w="7148521">
                  <a:extLst>
                    <a:ext uri="{9D8B030D-6E8A-4147-A177-3AD203B41FA5}">
                      <a16:colId xmlns:a16="http://schemas.microsoft.com/office/drawing/2014/main" val="3602974269"/>
                    </a:ext>
                  </a:extLst>
                </a:gridCol>
              </a:tblGrid>
              <a:tr h="746760">
                <a:tc>
                  <a:txBody>
                    <a:bodyPr/>
                    <a:lstStyle/>
                    <a:p>
                      <a:pPr algn="l">
                        <a:lnSpc>
                          <a:spcPct val="150000"/>
                        </a:lnSpc>
                        <a:spcBef>
                          <a:spcPts val="600"/>
                        </a:spcBef>
                        <a:spcAft>
                          <a:spcPts val="600"/>
                        </a:spcAft>
                      </a:pPr>
                      <a:r>
                        <a:rPr lang="en-US" sz="4000">
                          <a:effectLst/>
                          <a:latin typeface="Times New Roman" panose="02020603050405020304" pitchFamily="18" charset="0"/>
                          <a:cs typeface="Times New Roman" panose="02020603050405020304" pitchFamily="18" charset="0"/>
                        </a:rPr>
                        <a:t>Chi phí cố định</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4000">
                          <a:effectLst/>
                          <a:latin typeface="Times New Roman" panose="02020603050405020304" pitchFamily="18" charset="0"/>
                          <a:cs typeface="Times New Roman" panose="02020603050405020304" pitchFamily="18" charset="0"/>
                        </a:rPr>
                        <a:t>544.000.000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36815976"/>
                  </a:ext>
                </a:extLst>
              </a:tr>
              <a:tr h="746760">
                <a:tc>
                  <a:txBody>
                    <a:bodyPr/>
                    <a:lstStyle/>
                    <a:p>
                      <a:pPr algn="l">
                        <a:lnSpc>
                          <a:spcPct val="150000"/>
                        </a:lnSpc>
                        <a:spcBef>
                          <a:spcPts val="600"/>
                        </a:spcBef>
                        <a:spcAft>
                          <a:spcPts val="600"/>
                        </a:spcAft>
                      </a:pPr>
                      <a:r>
                        <a:rPr lang="en-US" sz="4000">
                          <a:effectLst/>
                          <a:latin typeface="Times New Roman" panose="02020603050405020304" pitchFamily="18" charset="0"/>
                          <a:cs typeface="Times New Roman" panose="02020603050405020304" pitchFamily="18" charset="0"/>
                        </a:rPr>
                        <a:t>Chi phí thường xuyên</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4000">
                          <a:effectLst/>
                          <a:latin typeface="Times New Roman" panose="02020603050405020304" pitchFamily="18" charset="0"/>
                          <a:cs typeface="Times New Roman" panose="02020603050405020304" pitchFamily="18" charset="0"/>
                        </a:rPr>
                        <a:t>245.300.000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4148321"/>
                  </a:ext>
                </a:extLst>
              </a:tr>
              <a:tr h="746760">
                <a:tc>
                  <a:txBody>
                    <a:bodyPr/>
                    <a:lstStyle/>
                    <a:p>
                      <a:pPr algn="l">
                        <a:lnSpc>
                          <a:spcPct val="150000"/>
                        </a:lnSpc>
                        <a:spcBef>
                          <a:spcPts val="600"/>
                        </a:spcBef>
                        <a:spcAft>
                          <a:spcPts val="600"/>
                        </a:spcAft>
                      </a:pPr>
                      <a:r>
                        <a:rPr lang="en-US" sz="4000">
                          <a:effectLst/>
                          <a:latin typeface="Times New Roman" panose="02020603050405020304" pitchFamily="18" charset="0"/>
                          <a:cs typeface="Times New Roman" panose="02020603050405020304" pitchFamily="18" charset="0"/>
                        </a:rPr>
                        <a:t>Doanh thu dự kiến 1 tháng</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4000">
                          <a:effectLst/>
                          <a:latin typeface="Times New Roman" panose="02020603050405020304" pitchFamily="18" charset="0"/>
                          <a:cs typeface="Times New Roman" panose="02020603050405020304" pitchFamily="18" charset="0"/>
                        </a:rPr>
                        <a:t>300.000.000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62034258"/>
                  </a:ext>
                </a:extLst>
              </a:tr>
              <a:tr h="746760">
                <a:tc>
                  <a:txBody>
                    <a:bodyPr/>
                    <a:lstStyle/>
                    <a:p>
                      <a:pPr algn="l">
                        <a:lnSpc>
                          <a:spcPct val="150000"/>
                        </a:lnSpc>
                        <a:spcBef>
                          <a:spcPts val="600"/>
                        </a:spcBef>
                        <a:spcAft>
                          <a:spcPts val="600"/>
                        </a:spcAft>
                      </a:pPr>
                      <a:r>
                        <a:rPr lang="en-US" sz="4000">
                          <a:effectLst/>
                          <a:latin typeface="Times New Roman" panose="02020603050405020304" pitchFamily="18" charset="0"/>
                          <a:cs typeface="Times New Roman" panose="02020603050405020304" pitchFamily="18" charset="0"/>
                        </a:rPr>
                        <a:t>Lợi nhuận dự kiến 1 tháng</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4000">
                          <a:effectLst/>
                          <a:latin typeface="Times New Roman" panose="02020603050405020304" pitchFamily="18" charset="0"/>
                          <a:cs typeface="Times New Roman" panose="02020603050405020304" pitchFamily="18" charset="0"/>
                        </a:rPr>
                        <a:t>54.700.000</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130173"/>
                  </a:ext>
                </a:extLst>
              </a:tr>
              <a:tr h="746760">
                <a:tc>
                  <a:txBody>
                    <a:bodyPr/>
                    <a:lstStyle/>
                    <a:p>
                      <a:pPr algn="l">
                        <a:lnSpc>
                          <a:spcPct val="150000"/>
                        </a:lnSpc>
                        <a:spcBef>
                          <a:spcPts val="600"/>
                        </a:spcBef>
                        <a:spcAft>
                          <a:spcPts val="600"/>
                        </a:spcAft>
                      </a:pPr>
                      <a:r>
                        <a:rPr lang="en-US" sz="4000">
                          <a:effectLst/>
                          <a:latin typeface="Times New Roman" panose="02020603050405020304" pitchFamily="18" charset="0"/>
                          <a:cs typeface="Times New Roman" panose="02020603050405020304" pitchFamily="18" charset="0"/>
                        </a:rPr>
                        <a:t>Thời gian hoàn vốn dự kiến (tháng)</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4000">
                          <a:effectLst/>
                          <a:latin typeface="Times New Roman" panose="02020603050405020304" pitchFamily="18" charset="0"/>
                          <a:cs typeface="Times New Roman" panose="02020603050405020304" pitchFamily="18" charset="0"/>
                        </a:rPr>
                        <a:t>9.9</a:t>
                      </a:r>
                      <a:endParaRPr lang="en-GB" sz="4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6627405"/>
                  </a:ext>
                </a:extLst>
              </a:tr>
            </a:tbl>
          </a:graphicData>
        </a:graphic>
      </p:graphicFrame>
      <p:sp>
        <p:nvSpPr>
          <p:cNvPr id="8" name="TextBox 7">
            <a:extLst>
              <a:ext uri="{FF2B5EF4-FFF2-40B4-BE49-F238E27FC236}">
                <a16:creationId xmlns:a16="http://schemas.microsoft.com/office/drawing/2014/main" id="{AF85904B-0CF5-1D0F-F35D-49CED790E619}"/>
              </a:ext>
            </a:extLst>
          </p:cNvPr>
          <p:cNvSpPr txBox="1"/>
          <p:nvPr/>
        </p:nvSpPr>
        <p:spPr>
          <a:xfrm>
            <a:off x="1489710" y="6365305"/>
            <a:ext cx="15274290" cy="1323439"/>
          </a:xfrm>
          <a:prstGeom prst="rect">
            <a:avLst/>
          </a:prstGeom>
          <a:noFill/>
        </p:spPr>
        <p:txBody>
          <a:bodyPr wrap="square">
            <a:spAutoFit/>
          </a:bodyPr>
          <a:lstStyle/>
          <a:p>
            <a:r>
              <a:rPr lang="en-US" sz="4000">
                <a:latin typeface="+mj-lt"/>
              </a:rPr>
              <a:t>	</a:t>
            </a:r>
            <a:r>
              <a:rPr lang="vi-VN" sz="4000">
                <a:latin typeface="+mj-lt"/>
              </a:rPr>
              <a:t>Thời gian dự kiến hoàn vốn là 9.9 tháng (gần 10 tháng), vậy nếu khai trương vào tháng 5 năm 2025 thì tới tháng 3 năm 2025 thì sẽ hoàn vốn.</a:t>
            </a:r>
            <a:endParaRPr lang="en-GB" sz="4000">
              <a:latin typeface="+mj-lt"/>
            </a:endParaRPr>
          </a:p>
        </p:txBody>
      </p:sp>
    </p:spTree>
    <p:extLst>
      <p:ext uri="{BB962C8B-B14F-4D97-AF65-F5344CB8AC3E}">
        <p14:creationId xmlns:p14="http://schemas.microsoft.com/office/powerpoint/2010/main" val="2893488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4495800" y="1065185"/>
            <a:ext cx="19539075" cy="8156629"/>
            <a:chOff x="0" y="0"/>
            <a:chExt cx="1673246" cy="698500"/>
          </a:xfrm>
        </p:grpSpPr>
        <p:sp>
          <p:nvSpPr>
            <p:cNvPr id="4" name="Freeform 4"/>
            <p:cNvSpPr/>
            <p:nvPr/>
          </p:nvSpPr>
          <p:spPr>
            <a:xfrm>
              <a:off x="0" y="0"/>
              <a:ext cx="1673246" cy="698500"/>
            </a:xfrm>
            <a:custGeom>
              <a:avLst/>
              <a:gdLst/>
              <a:ahLst/>
              <a:cxnLst/>
              <a:rect l="l" t="t" r="r" b="b"/>
              <a:pathLst>
                <a:path w="1673246" h="698500">
                  <a:moveTo>
                    <a:pt x="1673246" y="349250"/>
                  </a:moveTo>
                  <a:lnTo>
                    <a:pt x="1470046" y="698500"/>
                  </a:lnTo>
                  <a:lnTo>
                    <a:pt x="203200" y="698500"/>
                  </a:lnTo>
                  <a:lnTo>
                    <a:pt x="0" y="349250"/>
                  </a:lnTo>
                  <a:lnTo>
                    <a:pt x="203200" y="0"/>
                  </a:lnTo>
                  <a:lnTo>
                    <a:pt x="1470046" y="0"/>
                  </a:lnTo>
                  <a:lnTo>
                    <a:pt x="1673246" y="349250"/>
                  </a:lnTo>
                  <a:close/>
                </a:path>
              </a:pathLst>
            </a:custGeom>
            <a:gradFill rotWithShape="1">
              <a:gsLst>
                <a:gs pos="0">
                  <a:srgbClr val="1B70E1">
                    <a:alpha val="100000"/>
                  </a:srgbClr>
                </a:gs>
                <a:gs pos="100000">
                  <a:srgbClr val="9CF4F8">
                    <a:alpha val="100000"/>
                  </a:srgbClr>
                </a:gs>
              </a:gsLst>
              <a:lin ang="0"/>
            </a:gradFill>
          </p:spPr>
          <p:txBody>
            <a:bodyPr/>
            <a:lstStyle/>
            <a:p>
              <a:endParaRPr lang="en-GB"/>
            </a:p>
          </p:txBody>
        </p:sp>
        <p:sp>
          <p:nvSpPr>
            <p:cNvPr id="5" name="TextBox 5"/>
            <p:cNvSpPr txBox="1"/>
            <p:nvPr/>
          </p:nvSpPr>
          <p:spPr>
            <a:xfrm>
              <a:off x="114300" y="-28575"/>
              <a:ext cx="1444646" cy="72707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57200" y="3338918"/>
            <a:ext cx="14920284" cy="2372444"/>
          </a:xfrm>
          <a:prstGeom prst="rect">
            <a:avLst/>
          </a:prstGeom>
        </p:spPr>
        <p:txBody>
          <a:bodyPr wrap="square" lIns="0" tIns="0" rIns="0" bIns="0" rtlCol="0" anchor="t">
            <a:spAutoFit/>
          </a:bodyPr>
          <a:lstStyle/>
          <a:p>
            <a:pPr>
              <a:lnSpc>
                <a:spcPts val="18521"/>
              </a:lnSpc>
            </a:pPr>
            <a:r>
              <a:rPr lang="en-US" sz="16300" b="1">
                <a:solidFill>
                  <a:srgbClr val="FFFFFF"/>
                </a:solidFill>
                <a:latin typeface="Times New Roman" panose="02020603050405020304" pitchFamily="18" charset="0"/>
                <a:cs typeface="Times New Roman" panose="02020603050405020304" pitchFamily="18" charset="0"/>
              </a:rPr>
              <a:t>THANK YOU</a:t>
            </a:r>
          </a:p>
        </p:txBody>
      </p:sp>
      <p:grpSp>
        <p:nvGrpSpPr>
          <p:cNvPr id="7" name="Group 7"/>
          <p:cNvGrpSpPr/>
          <p:nvPr/>
        </p:nvGrpSpPr>
        <p:grpSpPr>
          <a:xfrm>
            <a:off x="12073357" y="2980312"/>
            <a:ext cx="9552502" cy="8272036"/>
            <a:chOff x="0" y="0"/>
            <a:chExt cx="4282440" cy="3708400"/>
          </a:xfrm>
        </p:grpSpPr>
        <p:sp>
          <p:nvSpPr>
            <p:cNvPr id="8" name="Freeform 8"/>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26803" r="-26803"/>
              </a:stretch>
            </a:blipFill>
          </p:spPr>
          <p:txBody>
            <a:bodyPr/>
            <a:lstStyle/>
            <a:p>
              <a:endParaRPr lang="en-GB"/>
            </a:p>
          </p:txBody>
        </p:sp>
      </p:grpSp>
      <p:sp>
        <p:nvSpPr>
          <p:cNvPr id="9" name="Freeform 9"/>
          <p:cNvSpPr/>
          <p:nvPr/>
        </p:nvSpPr>
        <p:spPr>
          <a:xfrm>
            <a:off x="2475572" y="7985094"/>
            <a:ext cx="7315200" cy="4014216"/>
          </a:xfrm>
          <a:custGeom>
            <a:avLst/>
            <a:gdLst/>
            <a:ahLst/>
            <a:cxnLst/>
            <a:rect l="l" t="t" r="r" b="b"/>
            <a:pathLst>
              <a:path w="7315200" h="4014216">
                <a:moveTo>
                  <a:pt x="0" y="0"/>
                </a:moveTo>
                <a:lnTo>
                  <a:pt x="7315200" y="0"/>
                </a:lnTo>
                <a:lnTo>
                  <a:pt x="7315200" y="4014216"/>
                </a:lnTo>
                <a:lnTo>
                  <a:pt x="0" y="4014216"/>
                </a:lnTo>
                <a:lnTo>
                  <a:pt x="0" y="0"/>
                </a:lnTo>
                <a:close/>
              </a:path>
            </a:pathLst>
          </a:custGeom>
          <a:blipFill>
            <a:blip r:embed="rId3">
              <a:alphaModFix amt="24000"/>
              <a:extLst>
                <a:ext uri="{96DAC541-7B7A-43D3-8B79-37D633B846F1}">
                  <asvg:svgBlip xmlns:asvg="http://schemas.microsoft.com/office/drawing/2016/SVG/main" r:embed="rId4"/>
                </a:ext>
              </a:extLst>
            </a:blip>
            <a:stretch>
              <a:fillRect/>
            </a:stretch>
          </a:blipFill>
        </p:spPr>
        <p:txBody>
          <a:bodyPr/>
          <a:lstStyle/>
          <a:p>
            <a:endParaRPr lang="en-GB"/>
          </a:p>
        </p:txBody>
      </p:sp>
      <p:sp>
        <p:nvSpPr>
          <p:cNvPr id="10" name="Freeform 10"/>
          <p:cNvSpPr/>
          <p:nvPr/>
        </p:nvSpPr>
        <p:spPr>
          <a:xfrm>
            <a:off x="12073357" y="-2007108"/>
            <a:ext cx="7315200" cy="4014216"/>
          </a:xfrm>
          <a:custGeom>
            <a:avLst/>
            <a:gdLst/>
            <a:ahLst/>
            <a:cxnLst/>
            <a:rect l="l" t="t" r="r" b="b"/>
            <a:pathLst>
              <a:path w="7315200" h="4014216">
                <a:moveTo>
                  <a:pt x="0" y="0"/>
                </a:moveTo>
                <a:lnTo>
                  <a:pt x="7315200" y="0"/>
                </a:lnTo>
                <a:lnTo>
                  <a:pt x="7315200" y="4014216"/>
                </a:lnTo>
                <a:lnTo>
                  <a:pt x="0" y="4014216"/>
                </a:lnTo>
                <a:lnTo>
                  <a:pt x="0" y="0"/>
                </a:lnTo>
                <a:close/>
              </a:path>
            </a:pathLst>
          </a:custGeom>
          <a:blipFill>
            <a:blip r:embed="rId3">
              <a:alphaModFix amt="24000"/>
              <a:extLst>
                <a:ext uri="{96DAC541-7B7A-43D3-8B79-37D633B846F1}">
                  <asvg:svgBlip xmlns:asvg="http://schemas.microsoft.com/office/drawing/2016/SVG/main" r:embed="rId4"/>
                </a:ext>
              </a:extLst>
            </a:blip>
            <a:stretch>
              <a:fillRect/>
            </a:stretch>
          </a:blipFill>
        </p:spPr>
        <p:txBody>
          <a:bodyPr/>
          <a:lstStyle/>
          <a:p>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990600" y="2338650"/>
            <a:ext cx="18772240" cy="1585649"/>
            <a:chOff x="0" y="0"/>
            <a:chExt cx="2791520" cy="799098"/>
          </a:xfrm>
        </p:grpSpPr>
        <p:sp>
          <p:nvSpPr>
            <p:cNvPr id="4" name="Freeform 4"/>
            <p:cNvSpPr/>
            <p:nvPr/>
          </p:nvSpPr>
          <p:spPr>
            <a:xfrm>
              <a:off x="0" y="0"/>
              <a:ext cx="2791520" cy="799098"/>
            </a:xfrm>
            <a:custGeom>
              <a:avLst/>
              <a:gdLst/>
              <a:ahLst/>
              <a:cxnLst/>
              <a:rect l="l" t="t" r="r" b="b"/>
              <a:pathLst>
                <a:path w="2791520" h="799098">
                  <a:moveTo>
                    <a:pt x="2791520" y="399549"/>
                  </a:moveTo>
                  <a:lnTo>
                    <a:pt x="2588320" y="799098"/>
                  </a:lnTo>
                  <a:lnTo>
                    <a:pt x="203200" y="799098"/>
                  </a:lnTo>
                  <a:lnTo>
                    <a:pt x="0" y="399549"/>
                  </a:lnTo>
                  <a:lnTo>
                    <a:pt x="203200" y="0"/>
                  </a:lnTo>
                  <a:lnTo>
                    <a:pt x="2588320" y="0"/>
                  </a:lnTo>
                  <a:lnTo>
                    <a:pt x="2791520" y="399549"/>
                  </a:lnTo>
                  <a:close/>
                </a:path>
              </a:pathLst>
            </a:custGeom>
            <a:solidFill>
              <a:srgbClr val="8EE5F5"/>
            </a:solidFill>
          </p:spPr>
          <p:txBody>
            <a:bodyPr/>
            <a:lstStyle/>
            <a:p>
              <a:endParaRPr lang="en-GB" dirty="0"/>
            </a:p>
          </p:txBody>
        </p:sp>
        <p:sp>
          <p:nvSpPr>
            <p:cNvPr id="5" name="TextBox 5"/>
            <p:cNvSpPr txBox="1"/>
            <p:nvPr/>
          </p:nvSpPr>
          <p:spPr>
            <a:xfrm>
              <a:off x="114300" y="-28575"/>
              <a:ext cx="2562920" cy="827673"/>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6" name="Group 6"/>
          <p:cNvGrpSpPr/>
          <p:nvPr/>
        </p:nvGrpSpPr>
        <p:grpSpPr>
          <a:xfrm>
            <a:off x="1196641" y="1477290"/>
            <a:ext cx="8643754" cy="968195"/>
            <a:chOff x="0" y="0"/>
            <a:chExt cx="2830213" cy="1095125"/>
          </a:xfrm>
        </p:grpSpPr>
        <p:sp>
          <p:nvSpPr>
            <p:cNvPr id="7" name="Freeform 7"/>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8" name="TextBox 8"/>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9" name="TextBox 9"/>
          <p:cNvSpPr txBox="1"/>
          <p:nvPr/>
        </p:nvSpPr>
        <p:spPr>
          <a:xfrm>
            <a:off x="1119391" y="1324075"/>
            <a:ext cx="8371921" cy="1076000"/>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1.3. Giá trị cốt lõi</a:t>
            </a:r>
          </a:p>
        </p:txBody>
      </p:sp>
      <p:grpSp>
        <p:nvGrpSpPr>
          <p:cNvPr id="11" name="Group 11"/>
          <p:cNvGrpSpPr/>
          <p:nvPr/>
        </p:nvGrpSpPr>
        <p:grpSpPr>
          <a:xfrm>
            <a:off x="-28157" y="6660545"/>
            <a:ext cx="19532818" cy="2609849"/>
            <a:chOff x="0" y="0"/>
            <a:chExt cx="2791520" cy="799098"/>
          </a:xfrm>
        </p:grpSpPr>
        <p:sp>
          <p:nvSpPr>
            <p:cNvPr id="12" name="Freeform 12"/>
            <p:cNvSpPr/>
            <p:nvPr/>
          </p:nvSpPr>
          <p:spPr>
            <a:xfrm>
              <a:off x="0" y="0"/>
              <a:ext cx="2791520" cy="799098"/>
            </a:xfrm>
            <a:custGeom>
              <a:avLst/>
              <a:gdLst/>
              <a:ahLst/>
              <a:cxnLst/>
              <a:rect l="l" t="t" r="r" b="b"/>
              <a:pathLst>
                <a:path w="2791520" h="799098">
                  <a:moveTo>
                    <a:pt x="2791520" y="399549"/>
                  </a:moveTo>
                  <a:lnTo>
                    <a:pt x="2588320" y="799098"/>
                  </a:lnTo>
                  <a:lnTo>
                    <a:pt x="203200" y="799098"/>
                  </a:lnTo>
                  <a:lnTo>
                    <a:pt x="0" y="399549"/>
                  </a:lnTo>
                  <a:lnTo>
                    <a:pt x="203200" y="0"/>
                  </a:lnTo>
                  <a:lnTo>
                    <a:pt x="2588320" y="0"/>
                  </a:lnTo>
                  <a:lnTo>
                    <a:pt x="2791520" y="399549"/>
                  </a:lnTo>
                  <a:close/>
                </a:path>
              </a:pathLst>
            </a:custGeom>
            <a:solidFill>
              <a:srgbClr val="8EE5F5"/>
            </a:solidFill>
          </p:spPr>
          <p:txBody>
            <a:bodyPr/>
            <a:lstStyle/>
            <a:p>
              <a:endParaRPr lang="en-GB"/>
            </a:p>
          </p:txBody>
        </p:sp>
        <p:sp>
          <p:nvSpPr>
            <p:cNvPr id="13" name="TextBox 13"/>
            <p:cNvSpPr txBox="1"/>
            <p:nvPr/>
          </p:nvSpPr>
          <p:spPr>
            <a:xfrm>
              <a:off x="114300" y="-28575"/>
              <a:ext cx="2562920" cy="827673"/>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8585030" y="5446509"/>
            <a:ext cx="10119852" cy="1213306"/>
            <a:chOff x="0" y="0"/>
            <a:chExt cx="2830213" cy="1095125"/>
          </a:xfrm>
        </p:grpSpPr>
        <p:sp>
          <p:nvSpPr>
            <p:cNvPr id="15" name="Freeform 15"/>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a:p>
          </p:txBody>
        </p:sp>
        <p:sp>
          <p:nvSpPr>
            <p:cNvPr id="16" name="TextBox 16"/>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a:p>
          </p:txBody>
        </p:sp>
      </p:grpSp>
      <p:sp>
        <p:nvSpPr>
          <p:cNvPr id="32" name="TextBox 9">
            <a:extLst>
              <a:ext uri="{FF2B5EF4-FFF2-40B4-BE49-F238E27FC236}">
                <a16:creationId xmlns:a16="http://schemas.microsoft.com/office/drawing/2014/main" id="{4FD8721E-22F8-2F1C-F1F5-C6672810D497}"/>
              </a:ext>
            </a:extLst>
          </p:cNvPr>
          <p:cNvSpPr txBox="1"/>
          <p:nvPr/>
        </p:nvSpPr>
        <p:spPr>
          <a:xfrm>
            <a:off x="9103706" y="5530531"/>
            <a:ext cx="9186325"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1.4. Mô hình hoạt động</a:t>
            </a:r>
          </a:p>
        </p:txBody>
      </p:sp>
      <p:sp>
        <p:nvSpPr>
          <p:cNvPr id="34" name="TextBox 33">
            <a:extLst>
              <a:ext uri="{FF2B5EF4-FFF2-40B4-BE49-F238E27FC236}">
                <a16:creationId xmlns:a16="http://schemas.microsoft.com/office/drawing/2014/main" id="{7A10F264-225D-114F-1A27-CC2000506AF3}"/>
              </a:ext>
            </a:extLst>
          </p:cNvPr>
          <p:cNvSpPr txBox="1"/>
          <p:nvPr/>
        </p:nvSpPr>
        <p:spPr>
          <a:xfrm>
            <a:off x="520861" y="2702414"/>
            <a:ext cx="16714839" cy="861774"/>
          </a:xfrm>
          <a:prstGeom prst="rect">
            <a:avLst/>
          </a:prstGeom>
          <a:noFill/>
        </p:spPr>
        <p:txBody>
          <a:bodyPr wrap="square">
            <a:spAutoFit/>
          </a:bodyPr>
          <a:lstStyle/>
          <a:p>
            <a:pPr indent="457200" algn="just" rtl="0">
              <a:spcBef>
                <a:spcPts val="0"/>
              </a:spcBef>
              <a:spcAft>
                <a:spcPts val="0"/>
              </a:spcAft>
            </a:pPr>
            <a:r>
              <a:rPr lang="en-US" sz="5000" b="1" i="0" u="none" strike="noStrike">
                <a:solidFill>
                  <a:srgbClr val="000000"/>
                </a:solidFill>
                <a:effectLst/>
                <a:latin typeface="Times New Roman" panose="02020603050405020304" pitchFamily="18" charset="0"/>
                <a:cs typeface="Times New Roman" panose="02020603050405020304" pitchFamily="18" charset="0"/>
              </a:rPr>
              <a:t>Uy tín - Chuyên nghiệp - Sáng tạo - Trách nhiệm</a:t>
            </a:r>
            <a:endParaRPr lang="en-US" sz="5000" b="0">
              <a:effectLst/>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A8792708-D728-CBC3-74AE-BC3A5CD9C17A}"/>
              </a:ext>
            </a:extLst>
          </p:cNvPr>
          <p:cNvSpPr txBox="1"/>
          <p:nvPr/>
        </p:nvSpPr>
        <p:spPr>
          <a:xfrm>
            <a:off x="1114843" y="6880558"/>
            <a:ext cx="17401757" cy="2169825"/>
          </a:xfrm>
          <a:prstGeom prst="rect">
            <a:avLst/>
          </a:prstGeom>
          <a:noFill/>
        </p:spPr>
        <p:txBody>
          <a:bodyPr wrap="square">
            <a:spAutoFit/>
          </a:bodyPr>
          <a:lstStyle/>
          <a:p>
            <a:pPr rtl="0">
              <a:spcBef>
                <a:spcPts val="0"/>
              </a:spcBef>
              <a:spcAft>
                <a:spcPts val="0"/>
              </a:spcAft>
            </a:pPr>
            <a:r>
              <a:rPr lang="en-US" sz="4500" b="0" i="0" u="none" strike="noStrike">
                <a:solidFill>
                  <a:srgbClr val="000000"/>
                </a:solidFill>
                <a:effectLst/>
                <a:latin typeface="+mj-lt"/>
              </a:rPr>
              <a:t>	</a:t>
            </a:r>
            <a:r>
              <a:rPr lang="vi-VN" sz="4500" b="0" i="0" u="none" strike="noStrike">
                <a:solidFill>
                  <a:srgbClr val="000000"/>
                </a:solidFill>
                <a:effectLst/>
                <a:latin typeface="+mj-lt"/>
              </a:rPr>
              <a:t>Công ty trách nhiệm hữu hạn Hoàng Long c</a:t>
            </a:r>
            <a:r>
              <a:rPr lang="vi-VN" sz="4500" b="0" i="0" u="none" strike="noStrike">
                <a:solidFill>
                  <a:srgbClr val="1F1F1F"/>
                </a:solidFill>
                <a:effectLst/>
                <a:latin typeface="+mj-lt"/>
              </a:rPr>
              <a:t>huyên cung cấp và lắp đặt mái che thông minh cho các doanh nghiệp du lịch, resort, nhà hàng, quán cà phê và những người làm vườn.</a:t>
            </a:r>
            <a:endParaRPr lang="vi-VN" sz="4500" b="0">
              <a:effectLst/>
              <a:latin typeface="+mj-lt"/>
            </a:endParaRPr>
          </a:p>
        </p:txBody>
      </p:sp>
    </p:spTree>
    <p:extLst>
      <p:ext uri="{BB962C8B-B14F-4D97-AF65-F5344CB8AC3E}">
        <p14:creationId xmlns:p14="http://schemas.microsoft.com/office/powerpoint/2010/main" val="1563466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417272" y="250362"/>
            <a:ext cx="9101394" cy="1094962"/>
            <a:chOff x="0" y="0"/>
            <a:chExt cx="2830213" cy="1095125"/>
          </a:xfrm>
        </p:grpSpPr>
        <p:sp>
          <p:nvSpPr>
            <p:cNvPr id="7" name="Freeform 7"/>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8" name="TextBox 8"/>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9" name="TextBox 9"/>
          <p:cNvSpPr txBox="1"/>
          <p:nvPr/>
        </p:nvSpPr>
        <p:spPr>
          <a:xfrm>
            <a:off x="609600" y="234166"/>
            <a:ext cx="8196307"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1.5. Thực trạng xã hội</a:t>
            </a:r>
          </a:p>
        </p:txBody>
      </p:sp>
      <p:sp>
        <p:nvSpPr>
          <p:cNvPr id="32" name="TextBox 9">
            <a:extLst>
              <a:ext uri="{FF2B5EF4-FFF2-40B4-BE49-F238E27FC236}">
                <a16:creationId xmlns:a16="http://schemas.microsoft.com/office/drawing/2014/main" id="{4FD8721E-22F8-2F1C-F1F5-C6672810D497}"/>
              </a:ext>
            </a:extLst>
          </p:cNvPr>
          <p:cNvSpPr txBox="1"/>
          <p:nvPr/>
        </p:nvSpPr>
        <p:spPr>
          <a:xfrm>
            <a:off x="-1828800" y="4705344"/>
            <a:ext cx="9606803" cy="1076000"/>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1.6. Giải pháp</a:t>
            </a:r>
          </a:p>
        </p:txBody>
      </p:sp>
      <p:sp>
        <p:nvSpPr>
          <p:cNvPr id="34" name="TextBox 33">
            <a:extLst>
              <a:ext uri="{FF2B5EF4-FFF2-40B4-BE49-F238E27FC236}">
                <a16:creationId xmlns:a16="http://schemas.microsoft.com/office/drawing/2014/main" id="{7A10F264-225D-114F-1A27-CC2000506AF3}"/>
              </a:ext>
            </a:extLst>
          </p:cNvPr>
          <p:cNvSpPr txBox="1"/>
          <p:nvPr/>
        </p:nvSpPr>
        <p:spPr>
          <a:xfrm>
            <a:off x="422188" y="1866900"/>
            <a:ext cx="16493773" cy="2862322"/>
          </a:xfrm>
          <a:prstGeom prst="rect">
            <a:avLst/>
          </a:prstGeom>
          <a:noFill/>
        </p:spPr>
        <p:txBody>
          <a:bodyPr wrap="square">
            <a:spAutoFit/>
          </a:bodyPr>
          <a:lstStyle/>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Tác động của thời tiết thất thường</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Nhu cầu nâng cao tính thẩm mỹ cho không gian</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Độ bền cao       </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Tính tiện lợi và hiệu quả</a:t>
            </a:r>
          </a:p>
        </p:txBody>
      </p:sp>
      <p:grpSp>
        <p:nvGrpSpPr>
          <p:cNvPr id="2" name="Group 6">
            <a:extLst>
              <a:ext uri="{FF2B5EF4-FFF2-40B4-BE49-F238E27FC236}">
                <a16:creationId xmlns:a16="http://schemas.microsoft.com/office/drawing/2014/main" id="{436E0F7C-CAFE-E805-C904-20B303D2C495}"/>
              </a:ext>
            </a:extLst>
          </p:cNvPr>
          <p:cNvGrpSpPr/>
          <p:nvPr/>
        </p:nvGrpSpPr>
        <p:grpSpPr>
          <a:xfrm>
            <a:off x="786015" y="4705344"/>
            <a:ext cx="5715000" cy="1405439"/>
            <a:chOff x="-46943" y="-335295"/>
            <a:chExt cx="2830213" cy="1430420"/>
          </a:xfrm>
        </p:grpSpPr>
        <p:sp>
          <p:nvSpPr>
            <p:cNvPr id="3" name="Freeform 7">
              <a:extLst>
                <a:ext uri="{FF2B5EF4-FFF2-40B4-BE49-F238E27FC236}">
                  <a16:creationId xmlns:a16="http://schemas.microsoft.com/office/drawing/2014/main" id="{B5E3A2AA-C193-6175-1508-471BD41D96D1}"/>
                </a:ext>
              </a:extLst>
            </p:cNvPr>
            <p:cNvSpPr/>
            <p:nvPr/>
          </p:nvSpPr>
          <p:spPr>
            <a:xfrm>
              <a:off x="-46943" y="-335295"/>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4" name="TextBox 8">
              <a:extLst>
                <a:ext uri="{FF2B5EF4-FFF2-40B4-BE49-F238E27FC236}">
                  <a16:creationId xmlns:a16="http://schemas.microsoft.com/office/drawing/2014/main" id="{D60C8E05-A210-A8C3-EB24-2353BDF205C4}"/>
                </a:ext>
              </a:extLst>
            </p:cNvPr>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5" name="TextBox 9">
            <a:extLst>
              <a:ext uri="{FF2B5EF4-FFF2-40B4-BE49-F238E27FC236}">
                <a16:creationId xmlns:a16="http://schemas.microsoft.com/office/drawing/2014/main" id="{42A695C1-12E3-870C-3A95-6E95EBEABF5C}"/>
              </a:ext>
            </a:extLst>
          </p:cNvPr>
          <p:cNvSpPr txBox="1"/>
          <p:nvPr/>
        </p:nvSpPr>
        <p:spPr>
          <a:xfrm>
            <a:off x="0" y="4620504"/>
            <a:ext cx="7474929"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1.6. Giải pháp</a:t>
            </a:r>
          </a:p>
        </p:txBody>
      </p:sp>
      <p:sp>
        <p:nvSpPr>
          <p:cNvPr id="10" name="TextBox 9">
            <a:extLst>
              <a:ext uri="{FF2B5EF4-FFF2-40B4-BE49-F238E27FC236}">
                <a16:creationId xmlns:a16="http://schemas.microsoft.com/office/drawing/2014/main" id="{E8DA1A04-EE3F-EACA-F859-7B66CB44E5B3}"/>
              </a:ext>
            </a:extLst>
          </p:cNvPr>
          <p:cNvSpPr txBox="1"/>
          <p:nvPr/>
        </p:nvSpPr>
        <p:spPr>
          <a:xfrm>
            <a:off x="417272" y="5678486"/>
            <a:ext cx="16493773" cy="4247317"/>
          </a:xfrm>
          <a:prstGeom prst="rect">
            <a:avLst/>
          </a:prstGeom>
          <a:noFill/>
        </p:spPr>
        <p:txBody>
          <a:bodyPr wrap="square">
            <a:spAutoFit/>
          </a:bodyPr>
          <a:lstStyle/>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Khả năng tự động đóng mở dựa trên cảm biến thời tiết.</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Thiết kế đa dạng thẩm mỹ và tiện lợi.</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Điều khiển từ xa hoặc smartphone, tương thích với các thiết bị trong hệ thống nhà thông minh.</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Độ bền cao, chịu được tác động từ môi trường như gỉ sét, ẩm mốc và phai màu.</a:t>
            </a:r>
          </a:p>
        </p:txBody>
      </p:sp>
    </p:spTree>
    <p:extLst>
      <p:ext uri="{BB962C8B-B14F-4D97-AF65-F5344CB8AC3E}">
        <p14:creationId xmlns:p14="http://schemas.microsoft.com/office/powerpoint/2010/main" val="2263656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0" y="238538"/>
            <a:ext cx="9982200" cy="1161736"/>
            <a:chOff x="0" y="0"/>
            <a:chExt cx="2830213" cy="1095125"/>
          </a:xfrm>
        </p:grpSpPr>
        <p:sp>
          <p:nvSpPr>
            <p:cNvPr id="7" name="Freeform 7"/>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8" name="TextBox 8"/>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9" name="TextBox 9"/>
          <p:cNvSpPr txBox="1"/>
          <p:nvPr/>
        </p:nvSpPr>
        <p:spPr>
          <a:xfrm>
            <a:off x="772079" y="160589"/>
            <a:ext cx="8371921" cy="1076000"/>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1.7. Thị trường mục tiêu</a:t>
            </a:r>
          </a:p>
        </p:txBody>
      </p:sp>
      <p:sp>
        <p:nvSpPr>
          <p:cNvPr id="32" name="TextBox 9">
            <a:extLst>
              <a:ext uri="{FF2B5EF4-FFF2-40B4-BE49-F238E27FC236}">
                <a16:creationId xmlns:a16="http://schemas.microsoft.com/office/drawing/2014/main" id="{4FD8721E-22F8-2F1C-F1F5-C6672810D497}"/>
              </a:ext>
            </a:extLst>
          </p:cNvPr>
          <p:cNvSpPr txBox="1"/>
          <p:nvPr/>
        </p:nvSpPr>
        <p:spPr>
          <a:xfrm>
            <a:off x="-1828800" y="4705344"/>
            <a:ext cx="9606803" cy="1076000"/>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1.6. Giải pháp</a:t>
            </a:r>
          </a:p>
        </p:txBody>
      </p:sp>
      <p:sp>
        <p:nvSpPr>
          <p:cNvPr id="34" name="TextBox 33">
            <a:extLst>
              <a:ext uri="{FF2B5EF4-FFF2-40B4-BE49-F238E27FC236}">
                <a16:creationId xmlns:a16="http://schemas.microsoft.com/office/drawing/2014/main" id="{7A10F264-225D-114F-1A27-CC2000506AF3}"/>
              </a:ext>
            </a:extLst>
          </p:cNvPr>
          <p:cNvSpPr txBox="1"/>
          <p:nvPr/>
        </p:nvSpPr>
        <p:spPr>
          <a:xfrm>
            <a:off x="422188" y="1866900"/>
            <a:ext cx="16493773" cy="4939814"/>
          </a:xfrm>
          <a:prstGeom prst="rect">
            <a:avLst/>
          </a:prstGeom>
          <a:noFill/>
        </p:spPr>
        <p:txBody>
          <a:bodyPr wrap="square">
            <a:spAutoFit/>
          </a:bodyPr>
          <a:lstStyle/>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Du lịch/resort: Muốn tạo sự sang trọng, mới mẻ và thoải mái cho khách hàng. </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Cafe/nhà hàng: tạo được không gian thoáng mát giảm nhiệt ngoài trời cho khách hàng </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Người đam mê/yêu thích làm vườn: cần tìm đến giải pháp tối mái che tối ưu hóa cho khu vườn của họ, cho dù họ ở bất kỳ đâu đều có thể quản lý được khu vườn của mình.</a:t>
            </a:r>
          </a:p>
        </p:txBody>
      </p:sp>
    </p:spTree>
    <p:extLst>
      <p:ext uri="{BB962C8B-B14F-4D97-AF65-F5344CB8AC3E}">
        <p14:creationId xmlns:p14="http://schemas.microsoft.com/office/powerpoint/2010/main" val="1276729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0" y="238538"/>
            <a:ext cx="14249400" cy="1161736"/>
            <a:chOff x="0" y="0"/>
            <a:chExt cx="2830213" cy="1095125"/>
          </a:xfrm>
        </p:grpSpPr>
        <p:sp>
          <p:nvSpPr>
            <p:cNvPr id="7" name="Freeform 7"/>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8" name="TextBox 8"/>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9" name="TextBox 9"/>
          <p:cNvSpPr txBox="1"/>
          <p:nvPr/>
        </p:nvSpPr>
        <p:spPr>
          <a:xfrm>
            <a:off x="575471" y="208225"/>
            <a:ext cx="12698403"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1.8. Chân dung khách hàng tiềm năng</a:t>
            </a:r>
          </a:p>
        </p:txBody>
      </p:sp>
      <p:sp>
        <p:nvSpPr>
          <p:cNvPr id="32" name="TextBox 9">
            <a:extLst>
              <a:ext uri="{FF2B5EF4-FFF2-40B4-BE49-F238E27FC236}">
                <a16:creationId xmlns:a16="http://schemas.microsoft.com/office/drawing/2014/main" id="{4FD8721E-22F8-2F1C-F1F5-C6672810D497}"/>
              </a:ext>
            </a:extLst>
          </p:cNvPr>
          <p:cNvSpPr txBox="1"/>
          <p:nvPr/>
        </p:nvSpPr>
        <p:spPr>
          <a:xfrm>
            <a:off x="-1828800" y="4705344"/>
            <a:ext cx="9606803" cy="1076000"/>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1.6. Giải pháp</a:t>
            </a:r>
          </a:p>
        </p:txBody>
      </p:sp>
      <p:sp>
        <p:nvSpPr>
          <p:cNvPr id="34" name="TextBox 33">
            <a:extLst>
              <a:ext uri="{FF2B5EF4-FFF2-40B4-BE49-F238E27FC236}">
                <a16:creationId xmlns:a16="http://schemas.microsoft.com/office/drawing/2014/main" id="{7A10F264-225D-114F-1A27-CC2000506AF3}"/>
              </a:ext>
            </a:extLst>
          </p:cNvPr>
          <p:cNvSpPr txBox="1"/>
          <p:nvPr/>
        </p:nvSpPr>
        <p:spPr>
          <a:xfrm>
            <a:off x="413709" y="1795386"/>
            <a:ext cx="16493773" cy="7017306"/>
          </a:xfrm>
          <a:prstGeom prst="rect">
            <a:avLst/>
          </a:prstGeom>
          <a:noFill/>
        </p:spPr>
        <p:txBody>
          <a:bodyPr wrap="square">
            <a:spAutoFit/>
          </a:bodyPr>
          <a:lstStyle/>
          <a:p>
            <a:pPr rtl="0" fontAlgn="base">
              <a:spcBef>
                <a:spcPts val="0"/>
              </a:spcBef>
              <a:spcAft>
                <a:spcPts val="0"/>
              </a:spcAft>
            </a:pPr>
            <a:r>
              <a:rPr lang="en-US" sz="4500" b="1" i="0" u="none" strike="noStrike">
                <a:effectLst/>
                <a:latin typeface="Times New Roman" panose="02020603050405020304" pitchFamily="18" charset="0"/>
              </a:rPr>
              <a:t>	</a:t>
            </a:r>
            <a:r>
              <a:rPr lang="vi-VN" sz="4500" b="1" i="0" u="none" strike="noStrike">
                <a:effectLst/>
                <a:latin typeface="Times New Roman" panose="02020603050405020304" pitchFamily="18" charset="0"/>
              </a:rPr>
              <a:t>Đặc điểm thực tế:</a:t>
            </a:r>
          </a:p>
          <a:p>
            <a:pPr marL="1600200" lvl="2" indent="-685800" fontAlgn="base">
              <a:buFont typeface="Times New Roman" panose="02020603050405020304" pitchFamily="18" charset="0"/>
              <a:buChar char="-"/>
            </a:pPr>
            <a:r>
              <a:rPr lang="vi-VN" sz="4500" b="0" i="0" u="none" strike="noStrike">
                <a:effectLst/>
                <a:latin typeface="Times New Roman" panose="02020603050405020304" pitchFamily="18" charset="0"/>
              </a:rPr>
              <a:t>Ông: Bùi Văn Nam </a:t>
            </a:r>
          </a:p>
          <a:p>
            <a:pPr marL="1600200" lvl="2" indent="-685800" fontAlgn="base">
              <a:buFont typeface="Times New Roman" panose="02020603050405020304" pitchFamily="18" charset="0"/>
              <a:buChar char="-"/>
            </a:pPr>
            <a:r>
              <a:rPr lang="vi-VN" sz="4500" b="0" i="0" u="none" strike="noStrike">
                <a:effectLst/>
                <a:latin typeface="Times New Roman" panose="02020603050405020304" pitchFamily="18" charset="0"/>
              </a:rPr>
              <a:t>Nghề nghiệp: Chủ Nhà hàng – Khách sạn</a:t>
            </a:r>
          </a:p>
          <a:p>
            <a:pPr marL="1600200" lvl="2" indent="-685800" fontAlgn="base">
              <a:buFont typeface="Times New Roman" panose="02020603050405020304" pitchFamily="18" charset="0"/>
              <a:buChar char="-"/>
            </a:pPr>
            <a:r>
              <a:rPr lang="vi-VN" sz="4500" b="0" i="0" u="none" strike="noStrike">
                <a:effectLst/>
                <a:latin typeface="Times New Roman" panose="02020603050405020304" pitchFamily="18" charset="0"/>
              </a:rPr>
              <a:t>Thu nhập: 100 triệu/tháng</a:t>
            </a:r>
          </a:p>
          <a:p>
            <a:pPr marL="1600200" lvl="2" indent="-685800" fontAlgn="base">
              <a:buFont typeface="Times New Roman" panose="02020603050405020304" pitchFamily="18" charset="0"/>
              <a:buChar char="-"/>
            </a:pPr>
            <a:r>
              <a:rPr lang="vi-VN" sz="4500" b="0" i="0" u="none" strike="noStrike">
                <a:effectLst/>
                <a:latin typeface="Times New Roman" panose="02020603050405020304" pitchFamily="18" charset="0"/>
              </a:rPr>
              <a:t>Tuổi tác: 41 </a:t>
            </a:r>
          </a:p>
          <a:p>
            <a:pPr marL="1600200" lvl="2" indent="-685800" fontAlgn="base">
              <a:buFont typeface="Times New Roman" panose="02020603050405020304" pitchFamily="18" charset="0"/>
              <a:buChar char="-"/>
            </a:pPr>
            <a:r>
              <a:rPr lang="vi-VN" sz="4500" b="0" i="0" u="none" strike="noStrike">
                <a:effectLst/>
                <a:latin typeface="Times New Roman" panose="02020603050405020304" pitchFamily="18" charset="0"/>
              </a:rPr>
              <a:t>Bằng cấp: Tốt nghiệp Đại học</a:t>
            </a:r>
          </a:p>
          <a:p>
            <a:pPr rtl="0" fontAlgn="base">
              <a:spcBef>
                <a:spcPts val="0"/>
              </a:spcBef>
              <a:spcAft>
                <a:spcPts val="0"/>
              </a:spcAft>
            </a:pPr>
            <a:r>
              <a:rPr lang="en-US" sz="4500" b="0" i="0" u="none" strike="noStrike">
                <a:effectLst/>
                <a:latin typeface="Times New Roman" panose="02020603050405020304" pitchFamily="18" charset="0"/>
              </a:rPr>
              <a:t>	</a:t>
            </a:r>
            <a:r>
              <a:rPr lang="vi-VN" sz="4500" b="1" i="0" u="none" strike="noStrike">
                <a:effectLst/>
                <a:latin typeface="Times New Roman" panose="02020603050405020304" pitchFamily="18" charset="0"/>
              </a:rPr>
              <a:t>Vấn đề gặp phải:</a:t>
            </a:r>
          </a:p>
          <a:p>
            <a:pPr lvl="2" fontAlgn="base"/>
            <a:r>
              <a:rPr lang="en-US" sz="4500" b="0" i="0" u="none" strike="noStrike">
                <a:effectLst/>
                <a:latin typeface="Times New Roman" panose="02020603050405020304" pitchFamily="18" charset="0"/>
              </a:rPr>
              <a:t>	</a:t>
            </a:r>
            <a:r>
              <a:rPr lang="vi-VN" sz="4500" b="0" i="0" u="none" strike="noStrike">
                <a:effectLst/>
                <a:latin typeface="Times New Roman" panose="02020603050405020304" pitchFamily="18" charset="0"/>
              </a:rPr>
              <a:t>Tôi cảm thấy việc đem đồ che nắng che mưa cho khách hàng sẽ tốn thời gian và</a:t>
            </a:r>
            <a:r>
              <a:rPr lang="en-US" sz="4500" b="0" i="0" u="none" strike="noStrike">
                <a:effectLst/>
                <a:latin typeface="Times New Roman" panose="02020603050405020304" pitchFamily="18" charset="0"/>
              </a:rPr>
              <a:t> tốn sức</a:t>
            </a:r>
            <a:r>
              <a:rPr lang="vi-VN" sz="4500" b="0" i="0" u="none" strike="noStrike">
                <a:effectLst/>
                <a:latin typeface="Times New Roman" panose="02020603050405020304" pitchFamily="18" charset="0"/>
              </a:rPr>
              <a:t>, vì vậy tôi muốn lựa chọn một sản phẩm thật sự tối ưu và hiệu quả đến cho </a:t>
            </a:r>
            <a:r>
              <a:rPr lang="en-US" sz="4500" b="0" i="0" u="none" strike="noStrike">
                <a:effectLst/>
                <a:latin typeface="Times New Roman" panose="02020603050405020304" pitchFamily="18" charset="0"/>
              </a:rPr>
              <a:t>tôi.</a:t>
            </a:r>
            <a:endParaRPr lang="vi-VN" sz="4500" b="0" i="0" u="none" strike="noStrike">
              <a:effectLst/>
              <a:latin typeface="Times New Roman" panose="02020603050405020304" pitchFamily="18" charset="0"/>
            </a:endParaRPr>
          </a:p>
        </p:txBody>
      </p:sp>
    </p:spTree>
    <p:extLst>
      <p:ext uri="{BB962C8B-B14F-4D97-AF65-F5344CB8AC3E}">
        <p14:creationId xmlns:p14="http://schemas.microsoft.com/office/powerpoint/2010/main" val="1902994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9">
            <a:extLst>
              <a:ext uri="{FF2B5EF4-FFF2-40B4-BE49-F238E27FC236}">
                <a16:creationId xmlns:a16="http://schemas.microsoft.com/office/drawing/2014/main" id="{4FD8721E-22F8-2F1C-F1F5-C6672810D497}"/>
              </a:ext>
            </a:extLst>
          </p:cNvPr>
          <p:cNvSpPr txBox="1"/>
          <p:nvPr/>
        </p:nvSpPr>
        <p:spPr>
          <a:xfrm>
            <a:off x="-1828800" y="4705344"/>
            <a:ext cx="9606803" cy="1076000"/>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1.6. Giải pháp</a:t>
            </a:r>
          </a:p>
        </p:txBody>
      </p:sp>
      <p:sp>
        <p:nvSpPr>
          <p:cNvPr id="34" name="TextBox 33">
            <a:extLst>
              <a:ext uri="{FF2B5EF4-FFF2-40B4-BE49-F238E27FC236}">
                <a16:creationId xmlns:a16="http://schemas.microsoft.com/office/drawing/2014/main" id="{7A10F264-225D-114F-1A27-CC2000506AF3}"/>
              </a:ext>
            </a:extLst>
          </p:cNvPr>
          <p:cNvSpPr txBox="1"/>
          <p:nvPr/>
        </p:nvSpPr>
        <p:spPr>
          <a:xfrm>
            <a:off x="422188" y="1866900"/>
            <a:ext cx="16493773" cy="7017306"/>
          </a:xfrm>
          <a:prstGeom prst="rect">
            <a:avLst/>
          </a:prstGeom>
          <a:noFill/>
        </p:spPr>
        <p:txBody>
          <a:bodyPr wrap="square">
            <a:spAutoFit/>
          </a:bodyPr>
          <a:lstStyle/>
          <a:p>
            <a:pPr rtl="0" fontAlgn="base">
              <a:spcBef>
                <a:spcPts val="0"/>
              </a:spcBef>
              <a:spcAft>
                <a:spcPts val="0"/>
              </a:spcAft>
            </a:pPr>
            <a:r>
              <a:rPr lang="en-US" sz="4500" b="0" i="0" u="none" strike="noStrike">
                <a:effectLst/>
                <a:latin typeface="Times New Roman" panose="02020603050405020304" pitchFamily="18" charset="0"/>
              </a:rPr>
              <a:t>	</a:t>
            </a:r>
            <a:r>
              <a:rPr lang="vi-VN" sz="4500" b="1" i="0" u="none" strike="noStrike">
                <a:effectLst/>
                <a:latin typeface="Times New Roman" panose="02020603050405020304" pitchFamily="18" charset="0"/>
              </a:rPr>
              <a:t>Hành vi của khách hàng:</a:t>
            </a:r>
          </a:p>
          <a:p>
            <a:pPr rtl="0" fontAlgn="base">
              <a:spcBef>
                <a:spcPts val="0"/>
              </a:spcBef>
              <a:spcAft>
                <a:spcPts val="0"/>
              </a:spcAft>
            </a:pPr>
            <a:r>
              <a:rPr lang="en-US" sz="4500" b="0" i="0" u="none" strike="noStrike">
                <a:effectLst/>
                <a:latin typeface="Times New Roman" panose="02020603050405020304" pitchFamily="18" charset="0"/>
              </a:rPr>
              <a:t>	</a:t>
            </a:r>
            <a:r>
              <a:rPr lang="vi-VN" sz="4500" b="0" i="0" u="none" strike="noStrike">
                <a:effectLst/>
                <a:latin typeface="Times New Roman" panose="02020603050405020304" pitchFamily="18" charset="0"/>
              </a:rPr>
              <a:t>Tìm kiếm các giải pháp có thể che nắng che mưa cho nhà hàng ngoài trời và đọc các bài so sánh về các sản phẩm để đưa ra lựa chọn về một sản phẩm tốt nhất</a:t>
            </a:r>
          </a:p>
          <a:p>
            <a:pPr rtl="0" fontAlgn="base">
              <a:spcBef>
                <a:spcPts val="0"/>
              </a:spcBef>
              <a:spcAft>
                <a:spcPts val="0"/>
              </a:spcAft>
            </a:pPr>
            <a:r>
              <a:rPr lang="en-US" sz="4500" b="1" i="0" u="none" strike="noStrike">
                <a:effectLst/>
                <a:latin typeface="Times New Roman" panose="02020603050405020304" pitchFamily="18" charset="0"/>
              </a:rPr>
              <a:t>	</a:t>
            </a:r>
            <a:r>
              <a:rPr lang="vi-VN" sz="4500" b="1" i="0" u="none" strike="noStrike">
                <a:effectLst/>
                <a:latin typeface="Times New Roman" panose="02020603050405020304" pitchFamily="18" charset="0"/>
              </a:rPr>
              <a:t>Mục tiêu:</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Tìm một giải pháp che nắng che mưa hiệu quả, tiện lợi và giá cả phải chăng cho nhà hàng ngoài trời của mình</a:t>
            </a:r>
            <a:r>
              <a:rPr lang="en-US" sz="4500" b="0" i="0" u="none" strike="noStrike">
                <a:effectLst/>
                <a:latin typeface="Times New Roman" panose="02020603050405020304" pitchFamily="18" charset="0"/>
              </a:rPr>
              <a:t>.</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Cải thiện trải nghiệm khách hàng và tăng doanh thu </a:t>
            </a:r>
          </a:p>
          <a:p>
            <a:pPr marL="685800" indent="-685800" rtl="0" fontAlgn="base">
              <a:spcBef>
                <a:spcPts val="0"/>
              </a:spcBef>
              <a:spcAft>
                <a:spcPts val="0"/>
              </a:spcAft>
              <a:buFont typeface="Times New Roman" panose="02020603050405020304" pitchFamily="18" charset="0"/>
              <a:buChar char="-"/>
            </a:pPr>
            <a:r>
              <a:rPr lang="vi-VN" sz="4500" b="0" i="0" u="none" strike="noStrike">
                <a:effectLst/>
                <a:latin typeface="Times New Roman" panose="02020603050405020304" pitchFamily="18" charset="0"/>
              </a:rPr>
              <a:t>Tạo thương hiệu nhà hàng – khách sạn là một địa điểm tuyệt vời để ăn uống ngoài trời </a:t>
            </a:r>
          </a:p>
        </p:txBody>
      </p:sp>
      <p:grpSp>
        <p:nvGrpSpPr>
          <p:cNvPr id="2" name="Group 6">
            <a:extLst>
              <a:ext uri="{FF2B5EF4-FFF2-40B4-BE49-F238E27FC236}">
                <a16:creationId xmlns:a16="http://schemas.microsoft.com/office/drawing/2014/main" id="{A302F342-25F5-7DED-99A2-E8AF03CB39EE}"/>
              </a:ext>
            </a:extLst>
          </p:cNvPr>
          <p:cNvGrpSpPr/>
          <p:nvPr/>
        </p:nvGrpSpPr>
        <p:grpSpPr>
          <a:xfrm>
            <a:off x="0" y="238538"/>
            <a:ext cx="14249400" cy="1161736"/>
            <a:chOff x="0" y="0"/>
            <a:chExt cx="2830213" cy="1095125"/>
          </a:xfrm>
        </p:grpSpPr>
        <p:sp>
          <p:nvSpPr>
            <p:cNvPr id="3" name="Freeform 7">
              <a:extLst>
                <a:ext uri="{FF2B5EF4-FFF2-40B4-BE49-F238E27FC236}">
                  <a16:creationId xmlns:a16="http://schemas.microsoft.com/office/drawing/2014/main" id="{1301C852-541F-A784-DED6-48783A84553A}"/>
                </a:ext>
              </a:extLst>
            </p:cNvPr>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4" name="TextBox 8">
              <a:extLst>
                <a:ext uri="{FF2B5EF4-FFF2-40B4-BE49-F238E27FC236}">
                  <a16:creationId xmlns:a16="http://schemas.microsoft.com/office/drawing/2014/main" id="{96C0D3B1-7DD9-6018-3CFE-626648D0E162}"/>
                </a:ext>
              </a:extLst>
            </p:cNvPr>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5" name="TextBox 9">
            <a:extLst>
              <a:ext uri="{FF2B5EF4-FFF2-40B4-BE49-F238E27FC236}">
                <a16:creationId xmlns:a16="http://schemas.microsoft.com/office/drawing/2014/main" id="{7E57BB28-76CC-0090-C372-8362A51F4219}"/>
              </a:ext>
            </a:extLst>
          </p:cNvPr>
          <p:cNvSpPr txBox="1"/>
          <p:nvPr/>
        </p:nvSpPr>
        <p:spPr>
          <a:xfrm>
            <a:off x="575471" y="208225"/>
            <a:ext cx="12698403" cy="1045992"/>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1.8. Chân dung khách hàng tiềm năng</a:t>
            </a:r>
          </a:p>
        </p:txBody>
      </p:sp>
    </p:spTree>
    <p:extLst>
      <p:ext uri="{BB962C8B-B14F-4D97-AF65-F5344CB8AC3E}">
        <p14:creationId xmlns:p14="http://schemas.microsoft.com/office/powerpoint/2010/main" val="2565584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0" y="238538"/>
            <a:ext cx="9982200" cy="1161736"/>
            <a:chOff x="0" y="0"/>
            <a:chExt cx="2830213" cy="1095125"/>
          </a:xfrm>
        </p:grpSpPr>
        <p:sp>
          <p:nvSpPr>
            <p:cNvPr id="7" name="Freeform 7"/>
            <p:cNvSpPr/>
            <p:nvPr/>
          </p:nvSpPr>
          <p:spPr>
            <a:xfrm>
              <a:off x="0" y="0"/>
              <a:ext cx="2830213" cy="1095125"/>
            </a:xfrm>
            <a:custGeom>
              <a:avLst/>
              <a:gdLst/>
              <a:ahLst/>
              <a:cxnLst/>
              <a:rect l="l" t="t" r="r" b="b"/>
              <a:pathLst>
                <a:path w="2830213" h="1095125">
                  <a:moveTo>
                    <a:pt x="2830213" y="547562"/>
                  </a:moveTo>
                  <a:lnTo>
                    <a:pt x="2627013" y="1095125"/>
                  </a:lnTo>
                  <a:lnTo>
                    <a:pt x="203200" y="1095125"/>
                  </a:lnTo>
                  <a:lnTo>
                    <a:pt x="0" y="547562"/>
                  </a:lnTo>
                  <a:lnTo>
                    <a:pt x="203200" y="0"/>
                  </a:lnTo>
                  <a:lnTo>
                    <a:pt x="2627013" y="0"/>
                  </a:lnTo>
                  <a:lnTo>
                    <a:pt x="2830213" y="547562"/>
                  </a:lnTo>
                  <a:close/>
                </a:path>
              </a:pathLst>
            </a:custGeom>
            <a:gradFill rotWithShape="1">
              <a:gsLst>
                <a:gs pos="0">
                  <a:srgbClr val="1B70E1">
                    <a:alpha val="100000"/>
                  </a:srgbClr>
                </a:gs>
                <a:gs pos="100000">
                  <a:srgbClr val="9CF4F8">
                    <a:alpha val="100000"/>
                  </a:srgbClr>
                </a:gs>
              </a:gsLst>
              <a:lin ang="0"/>
            </a:gradFill>
          </p:spPr>
          <p:txBody>
            <a:bodyPr/>
            <a:lstStyle/>
            <a:p>
              <a:endParaRPr lang="en-GB" dirty="0"/>
            </a:p>
          </p:txBody>
        </p:sp>
        <p:sp>
          <p:nvSpPr>
            <p:cNvPr id="8" name="TextBox 8"/>
            <p:cNvSpPr txBox="1"/>
            <p:nvPr/>
          </p:nvSpPr>
          <p:spPr>
            <a:xfrm>
              <a:off x="114300" y="-28575"/>
              <a:ext cx="2601613" cy="1123700"/>
            </a:xfrm>
            <a:prstGeom prst="rect">
              <a:avLst/>
            </a:prstGeom>
          </p:spPr>
          <p:txBody>
            <a:bodyPr lIns="50800" tIns="50800" rIns="50800" bIns="50800" rtlCol="0" anchor="ctr"/>
            <a:lstStyle/>
            <a:p>
              <a:pPr algn="ctr">
                <a:lnSpc>
                  <a:spcPts val="2659"/>
                </a:lnSpc>
                <a:spcBef>
                  <a:spcPct val="0"/>
                </a:spcBef>
              </a:pPr>
              <a:endParaRPr dirty="0"/>
            </a:p>
          </p:txBody>
        </p:sp>
      </p:grpSp>
      <p:sp>
        <p:nvSpPr>
          <p:cNvPr id="9" name="TextBox 9"/>
          <p:cNvSpPr txBox="1"/>
          <p:nvPr/>
        </p:nvSpPr>
        <p:spPr>
          <a:xfrm>
            <a:off x="772079" y="160589"/>
            <a:ext cx="8371921" cy="1076000"/>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1.9. Đối thủ canh tranh</a:t>
            </a:r>
          </a:p>
        </p:txBody>
      </p:sp>
      <p:sp>
        <p:nvSpPr>
          <p:cNvPr id="32" name="TextBox 9">
            <a:extLst>
              <a:ext uri="{FF2B5EF4-FFF2-40B4-BE49-F238E27FC236}">
                <a16:creationId xmlns:a16="http://schemas.microsoft.com/office/drawing/2014/main" id="{4FD8721E-22F8-2F1C-F1F5-C6672810D497}"/>
              </a:ext>
            </a:extLst>
          </p:cNvPr>
          <p:cNvSpPr txBox="1"/>
          <p:nvPr/>
        </p:nvSpPr>
        <p:spPr>
          <a:xfrm>
            <a:off x="-1828800" y="4705344"/>
            <a:ext cx="9606803" cy="1076000"/>
          </a:xfrm>
          <a:prstGeom prst="rect">
            <a:avLst/>
          </a:prstGeom>
        </p:spPr>
        <p:txBody>
          <a:bodyPr wrap="square" lIns="0" tIns="0" rIns="0" bIns="0" rtlCol="0" anchor="t">
            <a:spAutoFit/>
          </a:bodyPr>
          <a:lstStyle/>
          <a:p>
            <a:pPr algn="ctr">
              <a:lnSpc>
                <a:spcPts val="8994"/>
              </a:lnSpc>
            </a:pPr>
            <a:r>
              <a:rPr lang="en-US" sz="6000" b="1">
                <a:solidFill>
                  <a:srgbClr val="FFFFFF"/>
                </a:solidFill>
                <a:latin typeface="Times New Roman" panose="02020603050405020304" pitchFamily="18" charset="0"/>
                <a:cs typeface="Times New Roman" panose="02020603050405020304" pitchFamily="18" charset="0"/>
              </a:rPr>
              <a:t>1.6. Giải pháp</a:t>
            </a:r>
          </a:p>
        </p:txBody>
      </p:sp>
      <p:sp>
        <p:nvSpPr>
          <p:cNvPr id="34" name="TextBox 33">
            <a:extLst>
              <a:ext uri="{FF2B5EF4-FFF2-40B4-BE49-F238E27FC236}">
                <a16:creationId xmlns:a16="http://schemas.microsoft.com/office/drawing/2014/main" id="{7A10F264-225D-114F-1A27-CC2000506AF3}"/>
              </a:ext>
            </a:extLst>
          </p:cNvPr>
          <p:cNvSpPr txBox="1"/>
          <p:nvPr/>
        </p:nvSpPr>
        <p:spPr>
          <a:xfrm>
            <a:off x="38100" y="1447910"/>
            <a:ext cx="17564100" cy="8402300"/>
          </a:xfrm>
          <a:prstGeom prst="rect">
            <a:avLst/>
          </a:prstGeom>
          <a:noFill/>
        </p:spPr>
        <p:txBody>
          <a:bodyPr wrap="square">
            <a:spAutoFit/>
          </a:bodyPr>
          <a:lstStyle/>
          <a:p>
            <a:pPr rtl="0" fontAlgn="base">
              <a:spcBef>
                <a:spcPts val="0"/>
              </a:spcBef>
              <a:spcAft>
                <a:spcPts val="0"/>
              </a:spcAft>
            </a:pPr>
            <a:r>
              <a:rPr lang="en-US" sz="4500" b="1">
                <a:latin typeface="Times New Roman" panose="02020603050405020304" pitchFamily="18" charset="0"/>
              </a:rPr>
              <a:t>	</a:t>
            </a:r>
            <a:r>
              <a:rPr lang="vi-VN" sz="4500" b="1" i="0" u="none" strike="noStrike">
                <a:effectLst/>
                <a:latin typeface="Times New Roman" panose="02020603050405020304" pitchFamily="18" charset="0"/>
              </a:rPr>
              <a:t>Đối thủ cạnh tranh trực tiếp:</a:t>
            </a:r>
            <a:endParaRPr lang="en-US" sz="4500" b="1" i="0" u="none" strike="noStrike">
              <a:effectLst/>
              <a:latin typeface="Times New Roman" panose="02020603050405020304" pitchFamily="18" charset="0"/>
            </a:endParaRPr>
          </a:p>
          <a:p>
            <a:pPr rtl="0" fontAlgn="base">
              <a:spcBef>
                <a:spcPts val="0"/>
              </a:spcBef>
              <a:spcAft>
                <a:spcPts val="0"/>
              </a:spcAft>
            </a:pPr>
            <a:r>
              <a:rPr lang="en-US" sz="4500">
                <a:latin typeface="Times New Roman" panose="02020603050405020304" pitchFamily="18" charset="0"/>
              </a:rPr>
              <a:t>		Ví dụ: </a:t>
            </a:r>
          </a:p>
          <a:p>
            <a:pPr lvl="5" fontAlgn="base"/>
            <a:r>
              <a:rPr lang="en-US" sz="4500">
                <a:latin typeface="Times New Roman" panose="02020603050405020304" pitchFamily="18" charset="0"/>
              </a:rPr>
              <a:t>- Mái che Mành Rèm Việt</a:t>
            </a:r>
          </a:p>
          <a:p>
            <a:pPr lvl="5" fontAlgn="base"/>
            <a:r>
              <a:rPr lang="en-US" sz="4500">
                <a:latin typeface="Times New Roman" panose="02020603050405020304" pitchFamily="18" charset="0"/>
              </a:rPr>
              <a:t>- Mái che Chiến Long</a:t>
            </a:r>
          </a:p>
          <a:p>
            <a:pPr lvl="1" fontAlgn="base"/>
            <a:r>
              <a:rPr lang="en-US" sz="4500" b="1" i="0" u="none" strike="noStrike">
                <a:effectLst/>
                <a:latin typeface="Times New Roman" panose="02020603050405020304" pitchFamily="18" charset="0"/>
              </a:rPr>
              <a:t>	Đối thủ cạnh tranh gián tiếp:</a:t>
            </a:r>
          </a:p>
          <a:p>
            <a:pPr lvl="5" fontAlgn="base"/>
            <a:r>
              <a:rPr lang="en-US" sz="4500" i="0" u="none" strike="noStrike">
                <a:effectLst/>
                <a:latin typeface="Times New Roman" panose="02020603050405020304" pitchFamily="18" charset="0"/>
              </a:rPr>
              <a:t>- </a:t>
            </a:r>
            <a:r>
              <a:rPr lang="vi-VN" sz="4500" i="0" u="none" strike="noStrike">
                <a:effectLst/>
                <a:latin typeface="Times New Roman" panose="02020603050405020304" pitchFamily="18" charset="0"/>
              </a:rPr>
              <a:t>Rèm che thông minh</a:t>
            </a:r>
          </a:p>
          <a:p>
            <a:pPr lvl="5" fontAlgn="base"/>
            <a:r>
              <a:rPr lang="en-US" sz="4500" i="0" u="none" strike="noStrike">
                <a:effectLst/>
                <a:latin typeface="Times New Roman" panose="02020603050405020304" pitchFamily="18" charset="0"/>
              </a:rPr>
              <a:t>- </a:t>
            </a:r>
            <a:r>
              <a:rPr lang="vi-VN" sz="4500" i="0" u="none" strike="noStrike">
                <a:effectLst/>
                <a:latin typeface="Times New Roman" panose="02020603050405020304" pitchFamily="18" charset="0"/>
              </a:rPr>
              <a:t>Bạt che thông minh</a:t>
            </a:r>
          </a:p>
          <a:p>
            <a:pPr lvl="5" fontAlgn="base"/>
            <a:r>
              <a:rPr lang="en-US" sz="4500" i="0" u="none" strike="noStrike">
                <a:effectLst/>
                <a:latin typeface="Times New Roman" panose="02020603050405020304" pitchFamily="18" charset="0"/>
              </a:rPr>
              <a:t>- </a:t>
            </a:r>
            <a:r>
              <a:rPr lang="vi-VN" sz="4500" i="0" u="none" strike="noStrike">
                <a:effectLst/>
                <a:latin typeface="Times New Roman" panose="02020603050405020304" pitchFamily="18" charset="0"/>
              </a:rPr>
              <a:t>Tủ che sân vườn</a:t>
            </a:r>
            <a:endParaRPr lang="en-US" sz="4500" b="1" i="0" u="none" strike="noStrike">
              <a:effectLst/>
              <a:latin typeface="Times New Roman" panose="02020603050405020304" pitchFamily="18" charset="0"/>
            </a:endParaRPr>
          </a:p>
          <a:p>
            <a:pPr lvl="1" fontAlgn="base"/>
            <a:r>
              <a:rPr lang="en-US" sz="4500" b="1" i="0" u="none" strike="noStrike">
                <a:effectLst/>
                <a:latin typeface="Times New Roman" panose="02020603050405020304" pitchFamily="18" charset="0"/>
              </a:rPr>
              <a:t>	Đối thủ tiềm năng: </a:t>
            </a:r>
          </a:p>
          <a:p>
            <a:pPr lvl="5" fontAlgn="base"/>
            <a:r>
              <a:rPr lang="en-US" sz="4500" i="0" u="none" strike="noStrike">
                <a:effectLst/>
                <a:latin typeface="Times New Roman" panose="02020603050405020304" pitchFamily="18" charset="0"/>
              </a:rPr>
              <a:t>- Các công ty khởi nghiệp trong lĩnh vực nhà thông minh</a:t>
            </a:r>
          </a:p>
          <a:p>
            <a:pPr lvl="5" fontAlgn="base"/>
            <a:r>
              <a:rPr lang="en-US" sz="4500" i="0" u="none" strike="noStrike">
                <a:effectLst/>
                <a:latin typeface="Times New Roman" panose="02020603050405020304" pitchFamily="18" charset="0"/>
              </a:rPr>
              <a:t>- Các nhà sản xuất vật liệu xây dựng</a:t>
            </a:r>
          </a:p>
          <a:p>
            <a:pPr lvl="1" fontAlgn="base"/>
            <a:endParaRPr lang="en-US" sz="4500" b="1" i="0" u="none" strike="noStrike">
              <a:effectLst/>
              <a:latin typeface="Times New Roman" panose="02020603050405020304" pitchFamily="18" charset="0"/>
            </a:endParaRPr>
          </a:p>
        </p:txBody>
      </p:sp>
    </p:spTree>
    <p:extLst>
      <p:ext uri="{BB962C8B-B14F-4D97-AF65-F5344CB8AC3E}">
        <p14:creationId xmlns:p14="http://schemas.microsoft.com/office/powerpoint/2010/main" val="2035878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323</TotalTime>
  <Words>2880</Words>
  <Application>Microsoft Office PowerPoint</Application>
  <PresentationFormat>Custom</PresentationFormat>
  <Paragraphs>387</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Chau Philomene</vt:lpstr>
      <vt:lpstr>Calibri</vt:lpstr>
      <vt:lpstr>Arial</vt:lpstr>
      <vt:lpstr>Open Sans</vt:lpstr>
      <vt:lpstr>Times New Roman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Professional Company Presentation</dc:title>
  <dc:creator>HOÀNG LUÂN</dc:creator>
  <cp:lastModifiedBy>Hoàng Luân Trần</cp:lastModifiedBy>
  <cp:revision>26</cp:revision>
  <dcterms:created xsi:type="dcterms:W3CDTF">2006-08-16T00:00:00Z</dcterms:created>
  <dcterms:modified xsi:type="dcterms:W3CDTF">2024-04-23T13:45:21Z</dcterms:modified>
  <dc:identifier>DAGCq-mXqaU</dc:identifier>
</cp:coreProperties>
</file>