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45"/>
  </p:notesMasterIdLst>
  <p:sldIdLst>
    <p:sldId id="256" r:id="rId2"/>
    <p:sldId id="259" r:id="rId3"/>
    <p:sldId id="350" r:id="rId4"/>
    <p:sldId id="345" r:id="rId5"/>
    <p:sldId id="327" r:id="rId6"/>
    <p:sldId id="351" r:id="rId7"/>
    <p:sldId id="352" r:id="rId8"/>
    <p:sldId id="353" r:id="rId9"/>
    <p:sldId id="354" r:id="rId10"/>
    <p:sldId id="360" r:id="rId11"/>
    <p:sldId id="359" r:id="rId12"/>
    <p:sldId id="358" r:id="rId13"/>
    <p:sldId id="357" r:id="rId14"/>
    <p:sldId id="356" r:id="rId15"/>
    <p:sldId id="355" r:id="rId16"/>
    <p:sldId id="363" r:id="rId17"/>
    <p:sldId id="362" r:id="rId18"/>
    <p:sldId id="361" r:id="rId19"/>
    <p:sldId id="331" r:id="rId20"/>
    <p:sldId id="341" r:id="rId21"/>
    <p:sldId id="342" r:id="rId22"/>
    <p:sldId id="343" r:id="rId23"/>
    <p:sldId id="344" r:id="rId24"/>
    <p:sldId id="307" r:id="rId25"/>
    <p:sldId id="309" r:id="rId26"/>
    <p:sldId id="308" r:id="rId27"/>
    <p:sldId id="335" r:id="rId28"/>
    <p:sldId id="347" r:id="rId29"/>
    <p:sldId id="306" r:id="rId30"/>
    <p:sldId id="334" r:id="rId31"/>
    <p:sldId id="332" r:id="rId32"/>
    <p:sldId id="333" r:id="rId33"/>
    <p:sldId id="346" r:id="rId34"/>
    <p:sldId id="310" r:id="rId35"/>
    <p:sldId id="336" r:id="rId36"/>
    <p:sldId id="337" r:id="rId37"/>
    <p:sldId id="338" r:id="rId38"/>
    <p:sldId id="339" r:id="rId39"/>
    <p:sldId id="340" r:id="rId40"/>
    <p:sldId id="348" r:id="rId41"/>
    <p:sldId id="349" r:id="rId42"/>
    <p:sldId id="261" r:id="rId43"/>
    <p:sldId id="283" r:id="rId4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6"/>
    </p:embeddedFont>
    <p:embeddedFont>
      <p:font typeface="Figtree Black" panose="020B0604020202020204" charset="0"/>
      <p:bold r:id="rId47"/>
      <p:boldItalic r:id="rId48"/>
    </p:embeddedFont>
    <p:embeddedFont>
      <p:font typeface="Hanken Grotesk" panose="020B0604020202020204" charset="0"/>
      <p:regular r:id="rId49"/>
      <p:bold r:id="rId50"/>
      <p:italic r:id="rId51"/>
      <p:boldItalic r:id="rId52"/>
    </p:embeddedFont>
    <p:embeddedFont>
      <p:font typeface="Merriweather" panose="00000500000000000000" pitchFamily="2" charset="0"/>
      <p:regular r:id="rId53"/>
      <p:bold r:id="rId54"/>
      <p:italic r:id="rId55"/>
      <p:boldItalic r:id="rId56"/>
    </p:embeddedFont>
    <p:embeddedFont>
      <p:font typeface="Merriweather Black" panose="00000A00000000000000" pitchFamily="2" charset="0"/>
      <p:bold r:id="rId57"/>
      <p:boldItalic r:id="rId58"/>
    </p:embeddedFont>
    <p:embeddedFont>
      <p:font typeface="Roboto" panose="02000000000000000000" pitchFamily="2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69BD88-59A8-4B6A-AD33-BD62A4DCBA73}">
  <a:tblStyle styleId="{1969BD88-59A8-4B6A-AD33-BD62A4DCBA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1BE91A64-D89F-3E4A-B84F-8DC9FC43C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0BCB633B-3CB4-2400-5B4F-75BA71FE73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5805BE2C-C17D-6D43-B27D-618118C4C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94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B883A2E2-674E-5CA5-DB65-9D7F9959D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21F11552-E6FF-6039-D4A3-BB6F910808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E2B1D87B-8A9A-DAB8-5BDA-99E49AD0CB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836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C9566BAE-DC81-9A79-6128-29961F5B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388BDA01-EAC3-9E60-FD2D-ACF8651280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C20848BF-3CA1-379C-A695-4570853ABB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484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3015CFA2-F915-1A31-2792-A42C9FB6E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A4E216E1-74B1-A88C-35DE-AE748BC2A3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4E8D8550-E42E-BB58-4CDD-CB64699D0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35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98D948AD-B91A-0E8C-005A-5ECF08FAE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6819632B-ACA7-FC31-0CF7-9CD30CE699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D8C41859-038D-4717-FDD6-7043C4D09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459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DBF1599A-35F6-C8DC-84C5-EDB268012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1F4A288A-694F-6CA4-A1F9-2C96801634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6A4B26D3-B070-BBBE-F798-8799C9344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326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C1C9B708-C323-155C-36C1-9CE7BDD2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AE02D921-2210-98BB-FD0A-06A26192E7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DE479C4F-30F9-24DF-77B8-4A56941FF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088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0981AA8E-AC72-9843-1F21-3DDF50FA7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ABB2A715-9B59-7AA0-CE6C-4150B8150D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CFFC2A18-A2DF-9D13-8E48-613B5E3DBE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832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C877783D-E6CC-83D1-4851-847C146AA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F2F6F144-50B1-5FA1-B32F-0C8BA677EB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A03A39E6-ED82-75F9-9DB0-622B25C66F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563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14B3A328-17D2-ED9F-FEB4-B365D13C4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218F1DE5-536D-EAA9-9D5B-CB434AC2C4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27E59985-6218-09C4-BF4D-4BB52A7459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07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E4D1AAA2-37BB-0650-AA6C-124E1924E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>
            <a:extLst>
              <a:ext uri="{FF2B5EF4-FFF2-40B4-BE49-F238E27FC236}">
                <a16:creationId xmlns:a16="http://schemas.microsoft.com/office/drawing/2014/main" id="{9DCE6A65-FF50-94C5-AEF1-C579728E7E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>
            <a:extLst>
              <a:ext uri="{FF2B5EF4-FFF2-40B4-BE49-F238E27FC236}">
                <a16:creationId xmlns:a16="http://schemas.microsoft.com/office/drawing/2014/main" id="{A489AE41-4A47-5C4B-CEEB-C969507875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6788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3513139F-A664-DD2C-33DB-07A563B81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>
            <a:extLst>
              <a:ext uri="{FF2B5EF4-FFF2-40B4-BE49-F238E27FC236}">
                <a16:creationId xmlns:a16="http://schemas.microsoft.com/office/drawing/2014/main" id="{5FF67337-9E50-E28B-59F1-6F05B7D30D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>
            <a:extLst>
              <a:ext uri="{FF2B5EF4-FFF2-40B4-BE49-F238E27FC236}">
                <a16:creationId xmlns:a16="http://schemas.microsoft.com/office/drawing/2014/main" id="{4B9B8973-6218-C7F9-8CBF-11F3DA6837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201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986B5AB9-DEE5-36ED-1A96-5A1DB8A1E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>
            <a:extLst>
              <a:ext uri="{FF2B5EF4-FFF2-40B4-BE49-F238E27FC236}">
                <a16:creationId xmlns:a16="http://schemas.microsoft.com/office/drawing/2014/main" id="{52AC300F-1FF7-1429-4210-E87E92C92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>
            <a:extLst>
              <a:ext uri="{FF2B5EF4-FFF2-40B4-BE49-F238E27FC236}">
                <a16:creationId xmlns:a16="http://schemas.microsoft.com/office/drawing/2014/main" id="{B9C24393-36DD-D9E0-684F-B29E5ADB7B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6621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7B7C8253-0F7D-BC61-FE5D-2DB5D591B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>
            <a:extLst>
              <a:ext uri="{FF2B5EF4-FFF2-40B4-BE49-F238E27FC236}">
                <a16:creationId xmlns:a16="http://schemas.microsoft.com/office/drawing/2014/main" id="{3DE79AB5-FA55-53E3-E93E-8B75EA3EBB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>
            <a:extLst>
              <a:ext uri="{FF2B5EF4-FFF2-40B4-BE49-F238E27FC236}">
                <a16:creationId xmlns:a16="http://schemas.microsoft.com/office/drawing/2014/main" id="{2F9A6FA4-2E3C-082F-83D5-42C805B2D6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961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82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942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079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1275A8F1-8C8F-6B73-2DDF-D6B375338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>
            <a:extLst>
              <a:ext uri="{FF2B5EF4-FFF2-40B4-BE49-F238E27FC236}">
                <a16:creationId xmlns:a16="http://schemas.microsoft.com/office/drawing/2014/main" id="{5EE1BEFA-D2A6-1843-447A-5A922044E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>
            <a:extLst>
              <a:ext uri="{FF2B5EF4-FFF2-40B4-BE49-F238E27FC236}">
                <a16:creationId xmlns:a16="http://schemas.microsoft.com/office/drawing/2014/main" id="{40FD33AB-4A97-3C40-3461-EA2A72499A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193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27932F87-01F4-29B1-4921-E2A152DC2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F1F312C9-AC6A-E726-5E4F-BCDBFB9E5A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D5F5E661-6F38-D5AC-CD52-ADB533CB3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819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680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D3452261-2FEB-6EEB-F7DA-8BD0BEF63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9B9A9E60-D770-1C58-8FDC-6EDD6784C2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9F82E3A7-7B2D-F117-A2E4-B0786850A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5700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2F25E13D-6E2E-C4ED-1CD8-2D3858897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919C2542-1BB7-49BF-6383-17A95A3BEA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277B6804-723B-AC6F-D22C-529CD98C03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898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5564272E-ADCD-D2E0-B06E-85C24A229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>
            <a:extLst>
              <a:ext uri="{FF2B5EF4-FFF2-40B4-BE49-F238E27FC236}">
                <a16:creationId xmlns:a16="http://schemas.microsoft.com/office/drawing/2014/main" id="{24903314-0A43-17E6-44F4-E35D4974E6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>
            <a:extLst>
              <a:ext uri="{FF2B5EF4-FFF2-40B4-BE49-F238E27FC236}">
                <a16:creationId xmlns:a16="http://schemas.microsoft.com/office/drawing/2014/main" id="{19C2A78C-F759-D3D4-ADD7-2FD9606A7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536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6E4D80CA-0E47-7AB7-9242-27A71531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>
            <a:extLst>
              <a:ext uri="{FF2B5EF4-FFF2-40B4-BE49-F238E27FC236}">
                <a16:creationId xmlns:a16="http://schemas.microsoft.com/office/drawing/2014/main" id="{89C9F0EA-5E6C-B828-E82D-97A07A0E4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>
            <a:extLst>
              <a:ext uri="{FF2B5EF4-FFF2-40B4-BE49-F238E27FC236}">
                <a16:creationId xmlns:a16="http://schemas.microsoft.com/office/drawing/2014/main" id="{ACBACCA8-B37F-DCBA-4C73-0B1F00752B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426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3E5091FC-5A14-D8E7-8518-E13849D8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8D42CE05-D505-AD4C-2E8E-4D9EFF5F12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BD164FEC-77FD-BD34-E077-74012CBD3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023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9533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49DC8810-26FB-1099-7846-754CA0ACB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>
            <a:extLst>
              <a:ext uri="{FF2B5EF4-FFF2-40B4-BE49-F238E27FC236}">
                <a16:creationId xmlns:a16="http://schemas.microsoft.com/office/drawing/2014/main" id="{2FF577F6-F115-DDC4-CD4C-9FFDA1CED1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>
            <a:extLst>
              <a:ext uri="{FF2B5EF4-FFF2-40B4-BE49-F238E27FC236}">
                <a16:creationId xmlns:a16="http://schemas.microsoft.com/office/drawing/2014/main" id="{5073B422-3A3A-D1B6-0BC6-F7FA8877E6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448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11696338-A4FD-A062-C909-7A3E76F5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>
            <a:extLst>
              <a:ext uri="{FF2B5EF4-FFF2-40B4-BE49-F238E27FC236}">
                <a16:creationId xmlns:a16="http://schemas.microsoft.com/office/drawing/2014/main" id="{9BF5DDB9-BA0C-A66D-787C-8D849CAC38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>
            <a:extLst>
              <a:ext uri="{FF2B5EF4-FFF2-40B4-BE49-F238E27FC236}">
                <a16:creationId xmlns:a16="http://schemas.microsoft.com/office/drawing/2014/main" id="{4D273EBD-F673-431A-11AC-EAB7A7C94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959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7FBF0D98-A545-FE75-CF58-4F8CA664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>
            <a:extLst>
              <a:ext uri="{FF2B5EF4-FFF2-40B4-BE49-F238E27FC236}">
                <a16:creationId xmlns:a16="http://schemas.microsoft.com/office/drawing/2014/main" id="{A836ED9C-F920-AE95-738B-6477066113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>
            <a:extLst>
              <a:ext uri="{FF2B5EF4-FFF2-40B4-BE49-F238E27FC236}">
                <a16:creationId xmlns:a16="http://schemas.microsoft.com/office/drawing/2014/main" id="{28F7E93B-6FFD-9836-3531-1AC8475302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538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0E88BCDD-B379-5DBF-639A-EB3C88F5A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>
            <a:extLst>
              <a:ext uri="{FF2B5EF4-FFF2-40B4-BE49-F238E27FC236}">
                <a16:creationId xmlns:a16="http://schemas.microsoft.com/office/drawing/2014/main" id="{CDCC34E9-A9C2-5824-EF38-87260EEC92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>
            <a:extLst>
              <a:ext uri="{FF2B5EF4-FFF2-40B4-BE49-F238E27FC236}">
                <a16:creationId xmlns:a16="http://schemas.microsoft.com/office/drawing/2014/main" id="{4EF7DE4F-F946-F0A2-E8E8-E071E2CAEA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517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5783D7D9-D6B1-93C5-7791-AED4FA8A0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>
            <a:extLst>
              <a:ext uri="{FF2B5EF4-FFF2-40B4-BE49-F238E27FC236}">
                <a16:creationId xmlns:a16="http://schemas.microsoft.com/office/drawing/2014/main" id="{E186B885-B09A-6F83-5C15-405C7D6E32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>
            <a:extLst>
              <a:ext uri="{FF2B5EF4-FFF2-40B4-BE49-F238E27FC236}">
                <a16:creationId xmlns:a16="http://schemas.microsoft.com/office/drawing/2014/main" id="{885018D6-BFCF-3ABD-33B6-56840032EB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41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F656FE04-EDBA-6842-0767-B45A7D05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EF274867-7199-FADE-E9B8-C810F5DD2D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4F510CCF-A2A2-D113-A5B2-ED9947D82A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160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D6E0D6FC-6694-4ADE-3452-A3539A07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45420104-8B0C-31C4-2C0F-A80F32E18A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9D3C01C9-3809-65CC-B645-F7C44890D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7608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FD1CD8B5-9144-3CEE-4A0C-3248F07E7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46BC1A13-8396-3941-0851-848A6DDDE1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0CB4AC3D-222D-93D0-BA91-78F8E4D9AB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1504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37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41935624-FF98-D040-C9FC-1EDBE95DA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5203E287-675C-337F-ED1A-D4DC03F97B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E7BD1D21-A39B-880D-1F2B-E861B6040D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404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AE75D887-5478-F355-6243-D91776EDC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D154ED4E-0F4A-6D7E-5F1A-AEA4A6466C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5E9BE42D-DA0F-FC62-5FFF-14BC7BAC62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71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29439176-3160-7630-EC14-B5FBC7FFE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B66B7DB1-DF93-BD5F-99F7-528C36CD5F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710EC7EA-0EE3-F2B3-F911-E511F2F00D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48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48A8C78C-E419-FA49-EAF4-91BC41C86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>
            <a:extLst>
              <a:ext uri="{FF2B5EF4-FFF2-40B4-BE49-F238E27FC236}">
                <a16:creationId xmlns:a16="http://schemas.microsoft.com/office/drawing/2014/main" id="{A7F16906-4B8B-B2A9-DE70-A68DA36EC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>
            <a:extLst>
              <a:ext uri="{FF2B5EF4-FFF2-40B4-BE49-F238E27FC236}">
                <a16:creationId xmlns:a16="http://schemas.microsoft.com/office/drawing/2014/main" id="{DD90922B-CE44-D84B-4832-8DDC015FE9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50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userDrawn="1">
  <p:cSld name="CUSTOM_8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7238089" y="3568290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CUSTOM_3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70" r:id="rId6"/>
    <p:sldLayoutId id="2147483673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217738" y="1404850"/>
            <a:ext cx="6708523" cy="7844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>
                <a:latin typeface="Merriweather Black" panose="00000A00000000000000" pitchFamily="2" charset="0"/>
              </a:rPr>
              <a:t>Thiết kế mạch </a:t>
            </a:r>
            <a:r>
              <a:rPr lang="vi-VN" sz="4000">
                <a:latin typeface="Merriweather Black" panose="00000A00000000000000" pitchFamily="2" charset="0"/>
              </a:rPr>
              <a:t>chia </a:t>
            </a:r>
            <a:r>
              <a:rPr lang="en-US" sz="4000">
                <a:latin typeface="Merriweather Black" panose="00000A00000000000000" pitchFamily="2" charset="0"/>
              </a:rPr>
              <a:t>4</a:t>
            </a:r>
            <a:r>
              <a:rPr lang="vi-VN" sz="4000">
                <a:latin typeface="Merriweather Black" panose="00000A00000000000000" pitchFamily="2" charset="0"/>
              </a:rPr>
              <a:t> bit</a:t>
            </a:r>
            <a:endParaRPr sz="4400" dirty="0"/>
          </a:p>
        </p:txBody>
      </p:sp>
      <p:sp>
        <p:nvSpPr>
          <p:cNvPr id="2" name="Google Shape;238;p31">
            <a:extLst>
              <a:ext uri="{FF2B5EF4-FFF2-40B4-BE49-F238E27FC236}">
                <a16:creationId xmlns:a16="http://schemas.microsoft.com/office/drawing/2014/main" id="{337A0964-D3C7-FD31-6651-6C2F97E61904}"/>
              </a:ext>
            </a:extLst>
          </p:cNvPr>
          <p:cNvSpPr txBox="1">
            <a:spLocks/>
          </p:cNvSpPr>
          <p:nvPr/>
        </p:nvSpPr>
        <p:spPr>
          <a:xfrm>
            <a:off x="2651115" y="3026540"/>
            <a:ext cx="2980066" cy="133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342900" indent="-342900">
              <a:lnSpc>
                <a:spcPct val="150000"/>
              </a:lnSpc>
              <a:buFont typeface="Hanken Grotesk"/>
              <a:buAutoNum type="arabicPeriod"/>
            </a:pPr>
            <a:r>
              <a:rPr lang="en-US">
                <a:latin typeface="Merriweather Black" panose="00000A00000000000000" pitchFamily="2" charset="0"/>
              </a:rPr>
              <a:t>Huỳnh Minh Quý 22119125</a:t>
            </a:r>
          </a:p>
          <a:p>
            <a:pPr marL="342900" indent="-342900">
              <a:lnSpc>
                <a:spcPct val="150000"/>
              </a:lnSpc>
              <a:buFont typeface="Hanken Grotesk"/>
              <a:buAutoNum type="arabicPeriod"/>
            </a:pPr>
            <a:r>
              <a:rPr lang="en-US">
                <a:latin typeface="Merriweather Black" panose="00000A00000000000000" pitchFamily="2" charset="0"/>
              </a:rPr>
              <a:t>Lê Hoàng Nam 22119105</a:t>
            </a:r>
          </a:p>
          <a:p>
            <a:pPr marL="342900" indent="-342900">
              <a:lnSpc>
                <a:spcPct val="150000"/>
              </a:lnSpc>
              <a:buFont typeface="Hanken Grotesk"/>
              <a:buAutoNum type="arabicPeriod"/>
            </a:pPr>
            <a:r>
              <a:rPr lang="en-US">
                <a:latin typeface="Merriweather Black" panose="00000A00000000000000" pitchFamily="2" charset="0"/>
              </a:rPr>
              <a:t>Hồ Gia Huyên 22119083</a:t>
            </a:r>
          </a:p>
          <a:p>
            <a:pPr marL="342900" indent="-342900">
              <a:lnSpc>
                <a:spcPct val="150000"/>
              </a:lnSpc>
              <a:buFont typeface="Hanken Grotesk"/>
              <a:buAutoNum type="arabicPeriod"/>
            </a:pPr>
            <a:r>
              <a:rPr lang="en-US">
                <a:latin typeface="Merriweather Black" panose="00000A00000000000000" pitchFamily="2" charset="0"/>
              </a:rPr>
              <a:t>Võ Quang Huy 22119082</a:t>
            </a:r>
            <a:endParaRPr lang="vi-VN" dirty="0">
              <a:latin typeface="Merriweather Black" panose="00000A00000000000000" pitchFamily="2" charset="0"/>
            </a:endParaRPr>
          </a:p>
        </p:txBody>
      </p:sp>
      <p:sp>
        <p:nvSpPr>
          <p:cNvPr id="3" name="Google Shape;290;p33">
            <a:extLst>
              <a:ext uri="{FF2B5EF4-FFF2-40B4-BE49-F238E27FC236}">
                <a16:creationId xmlns:a16="http://schemas.microsoft.com/office/drawing/2014/main" id="{CC654E1F-42B2-8BFE-E59A-C395F41EC8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2315" y="914120"/>
            <a:ext cx="234949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latin typeface="Merriweather" panose="00000500000000000000" pitchFamily="2" charset="0"/>
                <a:sym typeface="Hanken Grotesk"/>
              </a:rPr>
              <a:t>Đề tài:</a:t>
            </a:r>
            <a:endParaRPr sz="2000" b="1" i="1" dirty="0">
              <a:latin typeface="Merriweather" panose="00000500000000000000" pitchFamily="2" charset="0"/>
              <a:sym typeface="Hanken Grotesk"/>
            </a:endParaRPr>
          </a:p>
        </p:txBody>
      </p:sp>
      <p:sp>
        <p:nvSpPr>
          <p:cNvPr id="4" name="Google Shape;290;p33">
            <a:extLst>
              <a:ext uri="{FF2B5EF4-FFF2-40B4-BE49-F238E27FC236}">
                <a16:creationId xmlns:a16="http://schemas.microsoft.com/office/drawing/2014/main" id="{3AFC1FD2-14B4-3FC1-5F76-7FA8FB56A5C6}"/>
              </a:ext>
            </a:extLst>
          </p:cNvPr>
          <p:cNvSpPr txBox="1">
            <a:spLocks/>
          </p:cNvSpPr>
          <p:nvPr/>
        </p:nvSpPr>
        <p:spPr>
          <a:xfrm>
            <a:off x="822315" y="2893098"/>
            <a:ext cx="2349496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sz="1600" b="1" i="1">
                <a:latin typeface="Merriweather" panose="00000500000000000000" pitchFamily="2" charset="0"/>
              </a:rPr>
              <a:t>Thành viên nhóm:</a:t>
            </a:r>
            <a:endParaRPr lang="en-US" sz="1600" b="1" i="1" dirty="0">
              <a:latin typeface="Merriweather" panose="00000500000000000000" pitchFamily="2" charset="0"/>
            </a:endParaRPr>
          </a:p>
        </p:txBody>
      </p:sp>
      <p:sp>
        <p:nvSpPr>
          <p:cNvPr id="5" name="Google Shape;290;p33">
            <a:extLst>
              <a:ext uri="{FF2B5EF4-FFF2-40B4-BE49-F238E27FC236}">
                <a16:creationId xmlns:a16="http://schemas.microsoft.com/office/drawing/2014/main" id="{4E54DBDA-3F80-E48F-BB56-6AC300B6F9CD}"/>
              </a:ext>
            </a:extLst>
          </p:cNvPr>
          <p:cNvSpPr txBox="1">
            <a:spLocks/>
          </p:cNvSpPr>
          <p:nvPr/>
        </p:nvSpPr>
        <p:spPr>
          <a:xfrm>
            <a:off x="822315" y="2301399"/>
            <a:ext cx="2349496" cy="64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sz="1600" b="1" i="1">
                <a:latin typeface="Merriweather" panose="00000500000000000000" pitchFamily="2" charset="0"/>
              </a:rPr>
              <a:t>Môn học: VLSI</a:t>
            </a:r>
          </a:p>
          <a:p>
            <a:pPr marL="0" indent="0"/>
            <a:r>
              <a:rPr lang="en-US" sz="1600" b="1" i="1">
                <a:latin typeface="Merriweather" panose="00000500000000000000" pitchFamily="2" charset="0"/>
              </a:rPr>
              <a:t>GVHD: TS. Đỗ Duy Tân</a:t>
            </a:r>
            <a:endParaRPr lang="en-US" sz="1600" b="1" i="1" dirty="0">
              <a:latin typeface="Merriweather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7020A421-89E2-C1FC-36B4-83390EFA6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CCDF3E3F-2DA8-DFF4-63FE-A69E2288E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33146-7C3D-3D4D-B139-7AA23E4B3C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E459CD-8BF1-A194-1F4F-73AB53332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44548"/>
              </p:ext>
            </p:extLst>
          </p:nvPr>
        </p:nvGraphicFramePr>
        <p:xfrm>
          <a:off x="566916" y="731490"/>
          <a:ext cx="4144047" cy="4023134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0" u="none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-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5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7C595C7E-D340-F401-6500-BC314B5CB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A0245354-1928-952C-B9D5-E94B7A984C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28D5F-93DC-1D62-7D34-57C6BCE62B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9EB606-AB69-1207-A668-8300297B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25877"/>
              </p:ext>
            </p:extLst>
          </p:nvPr>
        </p:nvGraphicFramePr>
        <p:xfrm>
          <a:off x="566916" y="731490"/>
          <a:ext cx="4144047" cy="4038374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0" u="none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-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=&gt; 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2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849FC341-B634-16AD-4EAB-DB22FE9EC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BAA2F1BF-1306-A3CC-F178-26F96B8C38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D53E1-6365-EBDA-EF6E-EC97DD3FFB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91D6D6-87DD-0C0A-30D3-B95082094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86888"/>
              </p:ext>
            </p:extLst>
          </p:nvPr>
        </p:nvGraphicFramePr>
        <p:xfrm>
          <a:off x="566916" y="731490"/>
          <a:ext cx="4144047" cy="4076474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0" u="none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-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=&gt; 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96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CD5D3EEC-F124-631C-2040-F0E578C0E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89E96352-F72D-3558-DF62-7D9F001260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338DB-DD42-7B07-1F57-A8236F88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618EB8-BE7C-E8A0-3303-B7F2A745B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59554"/>
              </p:ext>
            </p:extLst>
          </p:nvPr>
        </p:nvGraphicFramePr>
        <p:xfrm>
          <a:off x="566916" y="731490"/>
          <a:ext cx="4144047" cy="4076474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0" u="none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-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=&gt; 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35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7E1ABC08-42AE-F20E-649A-8DEC1A5C8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B9535D34-0451-4A6F-757B-20C4CDD8C8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D7DF3-7788-F9BE-D01E-8B5665D9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E7540E-63D4-4FA0-7DE0-00E5CB214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50457"/>
              </p:ext>
            </p:extLst>
          </p:nvPr>
        </p:nvGraphicFramePr>
        <p:xfrm>
          <a:off x="566916" y="731490"/>
          <a:ext cx="4144047" cy="4076474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0" u="none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-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=&gt; 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sz="1200" b="1" u="sng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= 0 =&gt; x[0] ←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60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9154EA58-CB24-FB53-CA2F-390A9D94D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2A0661E7-9763-91C7-F51E-171A5F8D1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FC3AF-F453-E61E-62B0-F7D9724A11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FAA6CE-50ED-98FC-D098-7AF16A02E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47944"/>
              </p:ext>
            </p:extLst>
          </p:nvPr>
        </p:nvGraphicFramePr>
        <p:xfrm>
          <a:off x="566916" y="731490"/>
          <a:ext cx="4144047" cy="4106954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0" u="none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-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=&gt; 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sz="1200" b="1" u="sng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= 0 =&gt; x[0] ←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5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3F769D8D-E9E5-33A8-28BA-1D6B4E78A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808F7B34-348E-C3FA-4ED2-79E661931D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14DD58-7F5B-2BE5-EE53-A41AC151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F848A9-42C4-2C80-7DDC-72487E2D0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9580"/>
              </p:ext>
            </p:extLst>
          </p:nvPr>
        </p:nvGraphicFramePr>
        <p:xfrm>
          <a:off x="566916" y="731490"/>
          <a:ext cx="4144047" cy="4106954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0" u="none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-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=&gt; 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sz="1200" b="1" u="sng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= 0 =&gt; x[0] ←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2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920641D8-371F-8D61-E512-48C8F3EA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2DE4F96C-BF75-029B-F53A-08D6DBB8AB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2B172-83F2-4272-3B22-FDF158BB99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5A8683-C8A0-1985-5F68-D5C69D14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41485"/>
              </p:ext>
            </p:extLst>
          </p:nvPr>
        </p:nvGraphicFramePr>
        <p:xfrm>
          <a:off x="566916" y="731490"/>
          <a:ext cx="4144047" cy="4160294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0" u="none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-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=&gt; 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sz="1200" b="1" u="sng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= 0 =&gt; x[0] ←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</a:t>
                      </a:r>
                      <a:r>
                        <a:rPr lang="en-US" sz="1200" b="1" u="sng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=&gt; 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559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27AC9901-E6BF-0C3D-1119-2FD771E20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5EE0F78D-0539-D023-DA69-12DADB85E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269F6-5290-A0E4-82D1-5B2F6A92C1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8DEBD6-D86E-E4B7-62F5-04451AE68B16}"/>
              </a:ext>
            </a:extLst>
          </p:cNvPr>
          <p:cNvGraphicFramePr>
            <a:graphicFrameLocks noGrp="1"/>
          </p:cNvGraphicFramePr>
          <p:nvPr/>
        </p:nvGraphicFramePr>
        <p:xfrm>
          <a:off x="566916" y="731490"/>
          <a:ext cx="4144047" cy="4219678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0" u="none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-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=&gt; 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en-US" sz="1200" b="1" u="sng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= 0 =&gt; x[0] ← 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</a:t>
                      </a:r>
                      <a:r>
                        <a:rPr lang="en-US" sz="1200" b="1" u="sng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=&gt; 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R=3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Q=2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282828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i = 0 </a:t>
                      </a:r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→ đúng</a:t>
                      </a:r>
                    </a:p>
                    <a:p>
                      <a:pPr marL="0" marR="0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Thương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x</a:t>
                      </a:r>
                    </a:p>
                    <a:p>
                      <a:pPr marL="0" marR="0"/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Số dư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09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3D77F0B8-4913-56F2-A131-9E71CE94D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1462643B-FEB1-CB04-9279-0526100282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4996" y="2108886"/>
            <a:ext cx="6827145" cy="1236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erriweather Black" panose="00000A00000000000000" pitchFamily="2" charset="0"/>
              </a:rPr>
              <a:t>Các cổng logic và các khối cần thiết trong mạch chia</a:t>
            </a:r>
            <a:endParaRPr sz="3600" dirty="0">
              <a:latin typeface="Merriweather Black" panose="00000A00000000000000" pitchFamily="2" charset="0"/>
            </a:endParaRPr>
          </a:p>
        </p:txBody>
      </p:sp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BC7B75A9-381A-267A-AD3C-FA2A7944657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4613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697102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17621FC4-D305-D3DC-8537-1F48FFE04E8E}"/>
              </a:ext>
            </a:extLst>
          </p:cNvPr>
          <p:cNvSpPr txBox="1">
            <a:spLocks/>
          </p:cNvSpPr>
          <p:nvPr/>
        </p:nvSpPr>
        <p:spPr>
          <a:xfrm>
            <a:off x="1617040" y="449772"/>
            <a:ext cx="6136775" cy="95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sz="2000">
                <a:latin typeface="Merriweather Black" panose="00000A00000000000000" pitchFamily="2" charset="0"/>
              </a:rPr>
              <a:t>Phương pháp chia khôi phục số nhớ</a:t>
            </a:r>
            <a:br>
              <a:rPr lang="en-US" sz="2000">
                <a:latin typeface="Merriweather Black" panose="00000A00000000000000" pitchFamily="2" charset="0"/>
              </a:rPr>
            </a:br>
            <a:r>
              <a:rPr lang="en-US" sz="2000">
                <a:latin typeface="Merriweather Black" panose="00000A00000000000000" pitchFamily="2" charset="0"/>
              </a:rPr>
              <a:t>(Restoring Division Algorithm)</a:t>
            </a:r>
            <a:endParaRPr lang="en-US" sz="2400" dirty="0"/>
          </a:p>
        </p:txBody>
      </p:sp>
      <p:sp>
        <p:nvSpPr>
          <p:cNvPr id="2" name="Google Shape;331;p36">
            <a:extLst>
              <a:ext uri="{FF2B5EF4-FFF2-40B4-BE49-F238E27FC236}">
                <a16:creationId xmlns:a16="http://schemas.microsoft.com/office/drawing/2014/main" id="{7C8E1433-92F1-6870-1DF3-DD524B1096C4}"/>
              </a:ext>
            </a:extLst>
          </p:cNvPr>
          <p:cNvSpPr txBox="1">
            <a:spLocks/>
          </p:cNvSpPr>
          <p:nvPr/>
        </p:nvSpPr>
        <p:spPr>
          <a:xfrm>
            <a:off x="720000" y="1750841"/>
            <a:ext cx="824400" cy="7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33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3" name="Google Shape;331;p36">
            <a:extLst>
              <a:ext uri="{FF2B5EF4-FFF2-40B4-BE49-F238E27FC236}">
                <a16:creationId xmlns:a16="http://schemas.microsoft.com/office/drawing/2014/main" id="{65F558E3-BE8A-5FE2-585B-73E7BA4A2B82}"/>
              </a:ext>
            </a:extLst>
          </p:cNvPr>
          <p:cNvSpPr txBox="1">
            <a:spLocks/>
          </p:cNvSpPr>
          <p:nvPr/>
        </p:nvSpPr>
        <p:spPr>
          <a:xfrm>
            <a:off x="720000" y="2735302"/>
            <a:ext cx="824400" cy="7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33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5" name="Google Shape;331;p36">
            <a:extLst>
              <a:ext uri="{FF2B5EF4-FFF2-40B4-BE49-F238E27FC236}">
                <a16:creationId xmlns:a16="http://schemas.microsoft.com/office/drawing/2014/main" id="{B9EBE233-2D67-24D7-9EF5-9DA4BFE3344E}"/>
              </a:ext>
            </a:extLst>
          </p:cNvPr>
          <p:cNvSpPr txBox="1">
            <a:spLocks/>
          </p:cNvSpPr>
          <p:nvPr/>
        </p:nvSpPr>
        <p:spPr>
          <a:xfrm>
            <a:off x="720000" y="3719763"/>
            <a:ext cx="824400" cy="7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33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igtree Black"/>
              <a:buNone/>
              <a:defRPr sz="6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"/>
              <a:t>04</a:t>
            </a:r>
          </a:p>
        </p:txBody>
      </p:sp>
      <p:sp>
        <p:nvSpPr>
          <p:cNvPr id="6" name="Google Shape;329;p36">
            <a:extLst>
              <a:ext uri="{FF2B5EF4-FFF2-40B4-BE49-F238E27FC236}">
                <a16:creationId xmlns:a16="http://schemas.microsoft.com/office/drawing/2014/main" id="{A9AA101A-C36E-6621-F828-C446C20E5F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7040" y="1229554"/>
            <a:ext cx="5549477" cy="12362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Merriweather Black" panose="00000A00000000000000" pitchFamily="2" charset="0"/>
              </a:rPr>
              <a:t>Các cổng logic và các khối cần thiết trong mạch chia</a:t>
            </a:r>
            <a:endParaRPr sz="2000" dirty="0">
              <a:latin typeface="Merriweather Black" panose="00000A00000000000000" pitchFamily="2" charset="0"/>
            </a:endParaRPr>
          </a:p>
        </p:txBody>
      </p:sp>
      <p:sp>
        <p:nvSpPr>
          <p:cNvPr id="7" name="Google Shape;329;p36">
            <a:extLst>
              <a:ext uri="{FF2B5EF4-FFF2-40B4-BE49-F238E27FC236}">
                <a16:creationId xmlns:a16="http://schemas.microsoft.com/office/drawing/2014/main" id="{E1BC96AD-FEE4-96A1-6E08-98823B90C942}"/>
              </a:ext>
            </a:extLst>
          </p:cNvPr>
          <p:cNvSpPr txBox="1">
            <a:spLocks/>
          </p:cNvSpPr>
          <p:nvPr/>
        </p:nvSpPr>
        <p:spPr>
          <a:xfrm>
            <a:off x="1617040" y="2571750"/>
            <a:ext cx="6827145" cy="81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vi-VN" sz="2000">
                <a:latin typeface="Merriweather Black" panose="00000A00000000000000" pitchFamily="2" charset="0"/>
              </a:rPr>
              <a:t>Sơ đồ khối mạch chia 4 bit</a:t>
            </a:r>
            <a:endParaRPr lang="vi-VN" sz="2000" dirty="0">
              <a:latin typeface="Merriweather Black" panose="00000A00000000000000" pitchFamily="2" charset="0"/>
            </a:endParaRPr>
          </a:p>
        </p:txBody>
      </p:sp>
      <p:sp>
        <p:nvSpPr>
          <p:cNvPr id="8" name="Google Shape;329;p36">
            <a:extLst>
              <a:ext uri="{FF2B5EF4-FFF2-40B4-BE49-F238E27FC236}">
                <a16:creationId xmlns:a16="http://schemas.microsoft.com/office/drawing/2014/main" id="{735FABF8-2A63-A7BA-D7E4-6D13824779FF}"/>
              </a:ext>
            </a:extLst>
          </p:cNvPr>
          <p:cNvSpPr txBox="1">
            <a:spLocks/>
          </p:cNvSpPr>
          <p:nvPr/>
        </p:nvSpPr>
        <p:spPr>
          <a:xfrm>
            <a:off x="1617040" y="3507674"/>
            <a:ext cx="5926824" cy="81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sz="2000">
                <a:latin typeface="Merriweather Black" panose="00000A00000000000000" pitchFamily="2" charset="0"/>
              </a:rPr>
              <a:t>Kết quả mô phỏng và tổng kết</a:t>
            </a:r>
            <a:endParaRPr lang="en-US" sz="2000" dirty="0">
              <a:latin typeface="Merriweather Black" panose="00000A00000000000000" pitchFamily="2" charset="0"/>
            </a:endParaRPr>
          </a:p>
        </p:txBody>
      </p:sp>
      <p:sp>
        <p:nvSpPr>
          <p:cNvPr id="9" name="Google Shape;329;p36">
            <a:extLst>
              <a:ext uri="{FF2B5EF4-FFF2-40B4-BE49-F238E27FC236}">
                <a16:creationId xmlns:a16="http://schemas.microsoft.com/office/drawing/2014/main" id="{E4A564FD-DB31-C807-ECF3-F815CE07701A}"/>
              </a:ext>
            </a:extLst>
          </p:cNvPr>
          <p:cNvSpPr txBox="1">
            <a:spLocks/>
          </p:cNvSpPr>
          <p:nvPr/>
        </p:nvSpPr>
        <p:spPr>
          <a:xfrm>
            <a:off x="720000" y="82217"/>
            <a:ext cx="1969935" cy="53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sz="2400">
                <a:latin typeface="Merriweather Black" panose="00000A00000000000000" pitchFamily="2" charset="0"/>
              </a:rPr>
              <a:t>NỘI DUNG</a:t>
            </a:r>
            <a:endParaRPr lang="en-US" sz="2400" dirty="0">
              <a:latin typeface="Merriweather Black" panose="00000A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2B4AACCF-BCD6-0AA6-C73C-9EC23F05B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6C87BF22-FDDC-2C97-BD41-8731DEFF6B0F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latin typeface="Merriweather Black" panose="00000A00000000000000" pitchFamily="2" charset="0"/>
              </a:rPr>
              <a:t>Cổng đảo (Inverter)</a:t>
            </a:r>
            <a:endParaRPr lang="vi-VN" sz="2800" dirty="0">
              <a:latin typeface="Merriweather Black" panose="00000A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C1BDA-8D75-5421-DE7A-FDB467FD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744" y="760110"/>
            <a:ext cx="4219947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581BA3-E389-0011-E3D0-3D0070919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32" y="1011570"/>
            <a:ext cx="3963134" cy="2286000"/>
          </a:xfrm>
          <a:prstGeom prst="rect">
            <a:avLst/>
          </a:prstGeom>
        </p:spPr>
      </p:pic>
      <p:sp>
        <p:nvSpPr>
          <p:cNvPr id="12" name="Google Shape;374;p38">
            <a:extLst>
              <a:ext uri="{FF2B5EF4-FFF2-40B4-BE49-F238E27FC236}">
                <a16:creationId xmlns:a16="http://schemas.microsoft.com/office/drawing/2014/main" id="{B6048059-FB37-BF65-6BE4-06C7C62C5E61}"/>
              </a:ext>
            </a:extLst>
          </p:cNvPr>
          <p:cNvSpPr txBox="1">
            <a:spLocks/>
          </p:cNvSpPr>
          <p:nvPr/>
        </p:nvSpPr>
        <p:spPr>
          <a:xfrm>
            <a:off x="995880" y="3724290"/>
            <a:ext cx="2721193" cy="115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 lượng transistor: 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PMOS: 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NMOS: 1</a:t>
            </a:r>
            <a:endParaRPr lang="vi-V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32184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741B8CDC-CAF3-C466-B19E-0CEBA4BF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D924575D-A6ED-3B12-EA65-FC86A06F7BD8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latin typeface="Merriweather Black" panose="00000A00000000000000" pitchFamily="2" charset="0"/>
              </a:rPr>
              <a:t>Cổng AND</a:t>
            </a:r>
            <a:endParaRPr lang="vi-VN" sz="2800" dirty="0">
              <a:latin typeface="Merriweather Black" panose="00000A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B31ABF-40A5-8405-0D7E-256BB968E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08" y="800490"/>
            <a:ext cx="5730341" cy="411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B217F1-5FC0-8E6B-E953-3C4EC74FF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1" y="1074810"/>
            <a:ext cx="3108370" cy="1828800"/>
          </a:xfrm>
          <a:prstGeom prst="rect">
            <a:avLst/>
          </a:prstGeom>
        </p:spPr>
      </p:pic>
      <p:sp>
        <p:nvSpPr>
          <p:cNvPr id="6" name="Google Shape;374;p38">
            <a:extLst>
              <a:ext uri="{FF2B5EF4-FFF2-40B4-BE49-F238E27FC236}">
                <a16:creationId xmlns:a16="http://schemas.microsoft.com/office/drawing/2014/main" id="{28E87787-9E6E-B4B7-728D-18B482F2DD38}"/>
              </a:ext>
            </a:extLst>
          </p:cNvPr>
          <p:cNvSpPr txBox="1">
            <a:spLocks/>
          </p:cNvSpPr>
          <p:nvPr/>
        </p:nvSpPr>
        <p:spPr>
          <a:xfrm>
            <a:off x="601425" y="3564270"/>
            <a:ext cx="2662165" cy="115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 lượng transistor: 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PMOS: 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NMOS: 3</a:t>
            </a:r>
            <a:endParaRPr lang="vi-V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20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9305AF3B-511E-2384-6350-650D8A7AA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3561D353-C1CF-A3CC-AABE-6904FFB56D23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latin typeface="Merriweather Black" panose="00000A00000000000000" pitchFamily="2" charset="0"/>
              </a:rPr>
              <a:t>Cổng OR</a:t>
            </a:r>
            <a:endParaRPr lang="vi-VN" sz="2800" dirty="0">
              <a:latin typeface="Merriweather Black" panose="00000A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B49F1-E513-A210-41AB-84BCA7F4F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380" y="1018013"/>
            <a:ext cx="5507914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8A2DD-A6EE-A376-94FB-F13E7BEA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71" y="1071353"/>
            <a:ext cx="3065958" cy="2103120"/>
          </a:xfrm>
          <a:prstGeom prst="rect">
            <a:avLst/>
          </a:prstGeom>
        </p:spPr>
      </p:pic>
      <p:sp>
        <p:nvSpPr>
          <p:cNvPr id="7" name="Google Shape;374;p38">
            <a:extLst>
              <a:ext uri="{FF2B5EF4-FFF2-40B4-BE49-F238E27FC236}">
                <a16:creationId xmlns:a16="http://schemas.microsoft.com/office/drawing/2014/main" id="{4DB7B75D-E7FD-2A69-47E3-896B5D010D53}"/>
              </a:ext>
            </a:extLst>
          </p:cNvPr>
          <p:cNvSpPr txBox="1">
            <a:spLocks/>
          </p:cNvSpPr>
          <p:nvPr/>
        </p:nvSpPr>
        <p:spPr>
          <a:xfrm>
            <a:off x="622500" y="3587130"/>
            <a:ext cx="2635329" cy="115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 lượng transistor: 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PMOS: 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NMOS: 3</a:t>
            </a:r>
            <a:endParaRPr lang="vi-V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416502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65A1209F-D610-8A85-6984-77EB16BEE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1449424B-8CE1-FAE4-3EC1-1586BF6A54AA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latin typeface="Merriweather Black" panose="00000A00000000000000" pitchFamily="2" charset="0"/>
              </a:rPr>
              <a:t>Cổng XOR</a:t>
            </a:r>
            <a:endParaRPr lang="vi-VN" sz="2800" dirty="0">
              <a:latin typeface="Merriweather Black" panose="00000A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D2C457-E7D0-D544-44C2-A7CF3B63E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17" y="882265"/>
            <a:ext cx="5550942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D68E0-E685-244C-8F82-90219810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1" y="1019425"/>
            <a:ext cx="3333843" cy="1828800"/>
          </a:xfrm>
          <a:prstGeom prst="rect">
            <a:avLst/>
          </a:prstGeom>
        </p:spPr>
      </p:pic>
      <p:sp>
        <p:nvSpPr>
          <p:cNvPr id="7" name="Google Shape;374;p38">
            <a:extLst>
              <a:ext uri="{FF2B5EF4-FFF2-40B4-BE49-F238E27FC236}">
                <a16:creationId xmlns:a16="http://schemas.microsoft.com/office/drawing/2014/main" id="{A02D9DF5-56D4-52AE-B40A-2F1ABE1B5E61}"/>
              </a:ext>
            </a:extLst>
          </p:cNvPr>
          <p:cNvSpPr txBox="1">
            <a:spLocks/>
          </p:cNvSpPr>
          <p:nvPr/>
        </p:nvSpPr>
        <p:spPr>
          <a:xfrm>
            <a:off x="496343" y="3449970"/>
            <a:ext cx="2819286" cy="115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 lượng transistor: 12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PMOS: 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NMOS: 6</a:t>
            </a:r>
            <a:endParaRPr lang="vi-V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41656162-4C64-F134-FB86-063E8DAE18CA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Mạch cộng toàn phần (FA)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92E34-F575-C2AC-6782-B34F311F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47" y="950290"/>
            <a:ext cx="2081620" cy="1141981"/>
          </a:xfrm>
          <a:prstGeom prst="rect">
            <a:avLst/>
          </a:prstGeom>
        </p:spPr>
      </p:pic>
      <p:sp>
        <p:nvSpPr>
          <p:cNvPr id="7" name="Google Shape;374;p38">
            <a:extLst>
              <a:ext uri="{FF2B5EF4-FFF2-40B4-BE49-F238E27FC236}">
                <a16:creationId xmlns:a16="http://schemas.microsoft.com/office/drawing/2014/main" id="{E4F5FB24-8988-6C11-7D44-A18CB605B12F}"/>
              </a:ext>
            </a:extLst>
          </p:cNvPr>
          <p:cNvSpPr txBox="1">
            <a:spLocks/>
          </p:cNvSpPr>
          <p:nvPr/>
        </p:nvSpPr>
        <p:spPr>
          <a:xfrm>
            <a:off x="932837" y="1982395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Sơ đồ khối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B784F-1EFA-F340-244C-29FDAED4A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263" y="1190831"/>
            <a:ext cx="3318942" cy="3664430"/>
          </a:xfrm>
          <a:prstGeom prst="rect">
            <a:avLst/>
          </a:prstGeom>
        </p:spPr>
      </p:pic>
      <p:sp>
        <p:nvSpPr>
          <p:cNvPr id="10" name="Google Shape;374;p38">
            <a:extLst>
              <a:ext uri="{FF2B5EF4-FFF2-40B4-BE49-F238E27FC236}">
                <a16:creationId xmlns:a16="http://schemas.microsoft.com/office/drawing/2014/main" id="{55C2C977-7F40-9F06-E5AD-2978C0F79331}"/>
              </a:ext>
            </a:extLst>
          </p:cNvPr>
          <p:cNvSpPr txBox="1">
            <a:spLocks/>
          </p:cNvSpPr>
          <p:nvPr/>
        </p:nvSpPr>
        <p:spPr>
          <a:xfrm>
            <a:off x="5269854" y="601476"/>
            <a:ext cx="219975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Bảng trạng thái</a:t>
            </a:r>
          </a:p>
        </p:txBody>
      </p:sp>
      <p:sp>
        <p:nvSpPr>
          <p:cNvPr id="11" name="Google Shape;374;p38">
            <a:extLst>
              <a:ext uri="{FF2B5EF4-FFF2-40B4-BE49-F238E27FC236}">
                <a16:creationId xmlns:a16="http://schemas.microsoft.com/office/drawing/2014/main" id="{A5B7C0B5-D2BE-E2CE-6334-98FDCFDEDD1D}"/>
              </a:ext>
            </a:extLst>
          </p:cNvPr>
          <p:cNvSpPr txBox="1">
            <a:spLocks/>
          </p:cNvSpPr>
          <p:nvPr/>
        </p:nvSpPr>
        <p:spPr>
          <a:xfrm>
            <a:off x="300879" y="2681762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 </a:t>
            </a:r>
            <a:r>
              <a:rPr lang="vi-VN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ngõ ra</a:t>
            </a:r>
            <a:r>
              <a:rPr lang="en-US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vi-VN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Google Shape;374;p38">
            <a:extLst>
              <a:ext uri="{FF2B5EF4-FFF2-40B4-BE49-F238E27FC236}">
                <a16:creationId xmlns:a16="http://schemas.microsoft.com/office/drawing/2014/main" id="{5F55AFE8-F3BB-FAD0-A210-3BC96756008A}"/>
              </a:ext>
            </a:extLst>
          </p:cNvPr>
          <p:cNvSpPr txBox="1">
            <a:spLocks/>
          </p:cNvSpPr>
          <p:nvPr/>
        </p:nvSpPr>
        <p:spPr>
          <a:xfrm>
            <a:off x="856592" y="3271117"/>
            <a:ext cx="2218554" cy="66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 = A⊕B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⊕Ci</a:t>
            </a:r>
            <a:endParaRPr lang="vi-VN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/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 = AB 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 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A⊕B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 </a:t>
            </a:r>
            <a:endParaRPr lang="vi-VN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41656162-4C64-F134-FB86-063E8DAE18CA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Mạch cộng toàn phần (FA)</a:t>
            </a:r>
          </a:p>
        </p:txBody>
      </p:sp>
      <p:sp>
        <p:nvSpPr>
          <p:cNvPr id="11" name="Google Shape;374;p38">
            <a:extLst>
              <a:ext uri="{FF2B5EF4-FFF2-40B4-BE49-F238E27FC236}">
                <a16:creationId xmlns:a16="http://schemas.microsoft.com/office/drawing/2014/main" id="{A5B7C0B5-D2BE-E2CE-6334-98FDCFDEDD1D}"/>
              </a:ext>
            </a:extLst>
          </p:cNvPr>
          <p:cNvSpPr txBox="1">
            <a:spLocks/>
          </p:cNvSpPr>
          <p:nvPr/>
        </p:nvSpPr>
        <p:spPr>
          <a:xfrm>
            <a:off x="0" y="1451463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 </a:t>
            </a:r>
            <a:r>
              <a:rPr lang="vi-VN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ngõ ra</a:t>
            </a:r>
            <a:r>
              <a:rPr lang="en-US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vi-VN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Google Shape;374;p38">
            <a:extLst>
              <a:ext uri="{FF2B5EF4-FFF2-40B4-BE49-F238E27FC236}">
                <a16:creationId xmlns:a16="http://schemas.microsoft.com/office/drawing/2014/main" id="{B1880297-F979-20C6-0B10-43D5CEAC1C34}"/>
              </a:ext>
            </a:extLst>
          </p:cNvPr>
          <p:cNvSpPr txBox="1">
            <a:spLocks/>
          </p:cNvSpPr>
          <p:nvPr/>
        </p:nvSpPr>
        <p:spPr>
          <a:xfrm>
            <a:off x="63751" y="2040818"/>
            <a:ext cx="2218554" cy="66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 </a:t>
            </a:r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 A⊕B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⊕Ci</a:t>
            </a:r>
            <a:endParaRPr lang="vi-VN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/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 = AB 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 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A⊕B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vi-VN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 </a:t>
            </a:r>
            <a:endParaRPr lang="vi-VN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439DC-EB4B-98A8-1A2B-A5F28AFD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266" y="971475"/>
            <a:ext cx="6494351" cy="3657600"/>
          </a:xfrm>
          <a:prstGeom prst="rect">
            <a:avLst/>
          </a:prstGeom>
        </p:spPr>
      </p:pic>
      <p:sp>
        <p:nvSpPr>
          <p:cNvPr id="4" name="Google Shape;374;p38">
            <a:extLst>
              <a:ext uri="{FF2B5EF4-FFF2-40B4-BE49-F238E27FC236}">
                <a16:creationId xmlns:a16="http://schemas.microsoft.com/office/drawing/2014/main" id="{058CE935-316A-929C-071E-E234BD77177B}"/>
              </a:ext>
            </a:extLst>
          </p:cNvPr>
          <p:cNvSpPr txBox="1">
            <a:spLocks/>
          </p:cNvSpPr>
          <p:nvPr/>
        </p:nvSpPr>
        <p:spPr>
          <a:xfrm>
            <a:off x="0" y="2720338"/>
            <a:ext cx="2783527" cy="115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 lượng transistor: 42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PMOS: 21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NMOS: 21</a:t>
            </a:r>
            <a:endParaRPr lang="vi-VN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0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41656162-4C64-F134-FB86-063E8DAE18CA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Mạch </a:t>
            </a:r>
            <a:r>
              <a:rPr lang="vi-VN" sz="2800">
                <a:latin typeface="Merriweather Black" panose="00000A00000000000000" pitchFamily="2" charset="0"/>
              </a:rPr>
              <a:t>đa hợp </a:t>
            </a:r>
            <a:r>
              <a:rPr lang="vi-VN" sz="2800" dirty="0">
                <a:latin typeface="Merriweather Black" panose="00000A00000000000000" pitchFamily="2" charset="0"/>
              </a:rPr>
              <a:t>2 </a:t>
            </a:r>
            <a:r>
              <a:rPr lang="vi-VN" sz="2800">
                <a:latin typeface="Merriweather Black" panose="00000A00000000000000" pitchFamily="2" charset="0"/>
              </a:rPr>
              <a:t>sang 1</a:t>
            </a:r>
            <a:r>
              <a:rPr lang="en-US" sz="2800">
                <a:latin typeface="Merriweather Black" panose="00000A00000000000000" pitchFamily="2" charset="0"/>
              </a:rPr>
              <a:t> (Mux21)</a:t>
            </a:r>
            <a:endParaRPr lang="vi-VN" sz="2800" dirty="0">
              <a:latin typeface="Merriweather Black" panose="00000A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E85D86-2B3F-5841-E418-2DAF71A2D0C6}"/>
              </a:ext>
            </a:extLst>
          </p:cNvPr>
          <p:cNvGrpSpPr/>
          <p:nvPr/>
        </p:nvGrpSpPr>
        <p:grpSpPr>
          <a:xfrm>
            <a:off x="735771" y="901400"/>
            <a:ext cx="1898050" cy="1569439"/>
            <a:chOff x="2576513" y="904875"/>
            <a:chExt cx="3990975" cy="3333750"/>
          </a:xfrm>
        </p:grpSpPr>
        <p:pic>
          <p:nvPicPr>
            <p:cNvPr id="2050" name="Picture 2" descr="MIT 6.175 - Constructive Computer Architecture | Lab 1: Multiplexers and  Adders">
              <a:extLst>
                <a:ext uri="{FF2B5EF4-FFF2-40B4-BE49-F238E27FC236}">
                  <a16:creationId xmlns:a16="http://schemas.microsoft.com/office/drawing/2014/main" id="{4512BA37-ECB7-9DA8-BDCF-A340BD043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43" b="99429" l="955" r="96897">
                          <a14:foregroundMark x1="49403" y1="30857" x2="35084" y2="43143"/>
                          <a14:foregroundMark x1="35084" y1="43143" x2="58234" y2="33714"/>
                          <a14:foregroundMark x1="58234" y1="33714" x2="41050" y2="39429"/>
                          <a14:foregroundMark x1="41050" y1="39429" x2="13604" y2="31429"/>
                          <a14:foregroundMark x1="13604" y1="31429" x2="23628" y2="13143"/>
                          <a14:foregroundMark x1="23628" y1="13143" x2="26730" y2="29714"/>
                          <a14:foregroundMark x1="26730" y1="29714" x2="16468" y2="38000"/>
                          <a14:foregroundMark x1="16468" y1="38000" x2="12172" y2="76000"/>
                          <a14:foregroundMark x1="12172" y1="76000" x2="16468" y2="69714"/>
                          <a14:foregroundMark x1="17661" y1="36857" x2="11695" y2="60571"/>
                          <a14:foregroundMark x1="11695" y1="60571" x2="5012" y2="13143"/>
                          <a14:foregroundMark x1="0" y1="2571" x2="4296" y2="97429"/>
                          <a14:foregroundMark x1="4296" y1="97429" x2="89499" y2="95143"/>
                          <a14:foregroundMark x1="89499" y1="95143" x2="98568" y2="60857"/>
                          <a14:foregroundMark x1="98568" y1="60857" x2="99284" y2="27143"/>
                          <a14:foregroundMark x1="99284" y1="27143" x2="95704" y2="11714"/>
                          <a14:foregroundMark x1="95704" y1="11714" x2="1193" y2="1143"/>
                          <a14:foregroundMark x1="1193" y1="1143" x2="955" y2="1143"/>
                          <a14:foregroundMark x1="7637" y1="13714" x2="16468" y2="40571"/>
                          <a14:foregroundMark x1="9547" y1="36286" x2="18377" y2="92286"/>
                          <a14:foregroundMark x1="18377" y1="92286" x2="19332" y2="93714"/>
                          <a14:foregroundMark x1="3341" y1="93143" x2="3341" y2="93714"/>
                          <a14:foregroundMark x1="10979" y1="97143" x2="27924" y2="99429"/>
                          <a14:foregroundMark x1="5012" y1="95714" x2="85680" y2="82000"/>
                          <a14:foregroundMark x1="85680" y1="82000" x2="94511" y2="70571"/>
                          <a14:foregroundMark x1="94511" y1="70571" x2="94511" y2="70571"/>
                          <a14:foregroundMark x1="13365" y1="30857" x2="35051" y2="55989"/>
                          <a14:foregroundMark x1="39978" y1="59084" x2="96897" y2="89429"/>
                          <a14:foregroundMark x1="10024" y1="43714" x2="25776" y2="69714"/>
                          <a14:foregroundMark x1="25776" y1="69714" x2="87351" y2="83714"/>
                          <a14:foregroundMark x1="87351" y1="83714" x2="95227" y2="32571"/>
                          <a14:foregroundMark x1="95227" y1="32571" x2="92363" y2="18286"/>
                          <a14:foregroundMark x1="43276" y1="11787" x2="40573" y2="11429"/>
                          <a14:foregroundMark x1="92363" y1="18286" x2="43312" y2="11792"/>
                          <a14:foregroundMark x1="39841" y1="11643" x2="20048" y2="17429"/>
                          <a14:foregroundMark x1="40573" y1="11429" x2="39939" y2="11614"/>
                          <a14:foregroundMark x1="20048" y1="17429" x2="10501" y2="34286"/>
                          <a14:foregroundMark x1="10501" y1="34286" x2="10263" y2="46571"/>
                          <a14:foregroundMark x1="38168" y1="32018" x2="36993" y2="43143"/>
                          <a14:foregroundMark x1="47478" y1="56669" x2="61575" y2="74857"/>
                          <a14:foregroundMark x1="41601" y1="49087" x2="42346" y2="50049"/>
                          <a14:foregroundMark x1="36993" y1="43143" x2="41447" y2="48889"/>
                          <a14:foregroundMark x1="61575" y1="74857" x2="88305" y2="65429"/>
                          <a14:foregroundMark x1="88305" y1="65429" x2="94272" y2="45714"/>
                          <a14:foregroundMark x1="94272" y1="45714" x2="84248" y2="23429"/>
                          <a14:foregroundMark x1="41007" y1="15382" x2="40343" y2="15258"/>
                          <a14:foregroundMark x1="42252" y1="15614" x2="41135" y2="15406"/>
                          <a14:foregroundMark x1="45170" y1="16157" x2="43244" y2="15799"/>
                          <a14:foregroundMark x1="84248" y1="23429" x2="45640" y2="16244"/>
                          <a14:foregroundMark x1="77327" y1="30286" x2="89737" y2="45429"/>
                          <a14:foregroundMark x1="89737" y1="45429" x2="87351" y2="31143"/>
                          <a14:foregroundMark x1="87351" y1="31143" x2="74224" y2="29714"/>
                          <a14:foregroundMark x1="74224" y1="29714" x2="79475" y2="31143"/>
                          <a14:backgroundMark x1="40573" y1="16571" x2="41527" y2="31714"/>
                          <a14:backgroundMark x1="41527" y1="31714" x2="41766" y2="17429"/>
                          <a14:backgroundMark x1="41766" y1="17429" x2="41289" y2="16286"/>
                          <a14:backgroundMark x1="42005" y1="46571" x2="41289" y2="47143"/>
                          <a14:backgroundMark x1="40334" y1="53429" x2="41289" y2="49429"/>
                          <a14:backgroundMark x1="39379" y1="51429" x2="40811" y2="58857"/>
                          <a14:backgroundMark x1="41050" y1="50286" x2="42005" y2="57714"/>
                          <a14:backgroundMark x1="42482" y1="50857" x2="43914" y2="57714"/>
                          <a14:backgroundMark x1="38425" y1="20571" x2="42482" y2="22571"/>
                          <a14:backgroundMark x1="42243" y1="16286" x2="38425" y2="25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513" y="904875"/>
              <a:ext cx="39909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47790D-6D3C-A63E-CA20-67C7C10BD2A1}"/>
                </a:ext>
              </a:extLst>
            </p:cNvPr>
            <p:cNvSpPr txBox="1"/>
            <p:nvPr/>
          </p:nvSpPr>
          <p:spPr>
            <a:xfrm>
              <a:off x="3815867" y="1956195"/>
              <a:ext cx="1197070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dirty="0">
                  <a:latin typeface="+mj-lt"/>
                </a:rPr>
                <a:t>MUX</a:t>
              </a:r>
              <a:endParaRPr lang="en-US" b="1" dirty="0">
                <a:latin typeface="+mj-lt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570E98-2D3D-679F-0E62-8B0D743C8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493" y="1451527"/>
            <a:ext cx="2667132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74;p38">
            <a:extLst>
              <a:ext uri="{FF2B5EF4-FFF2-40B4-BE49-F238E27FC236}">
                <a16:creationId xmlns:a16="http://schemas.microsoft.com/office/drawing/2014/main" id="{59BD229C-1BB1-AB68-B0FC-E1902B9CE6C1}"/>
              </a:ext>
            </a:extLst>
          </p:cNvPr>
          <p:cNvSpPr txBox="1">
            <a:spLocks/>
          </p:cNvSpPr>
          <p:nvPr/>
        </p:nvSpPr>
        <p:spPr>
          <a:xfrm>
            <a:off x="5519179" y="862172"/>
            <a:ext cx="219975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Bảng trạng thái</a:t>
            </a:r>
          </a:p>
        </p:txBody>
      </p:sp>
      <p:sp>
        <p:nvSpPr>
          <p:cNvPr id="13" name="Google Shape;374;p38">
            <a:extLst>
              <a:ext uri="{FF2B5EF4-FFF2-40B4-BE49-F238E27FC236}">
                <a16:creationId xmlns:a16="http://schemas.microsoft.com/office/drawing/2014/main" id="{CA46F171-6F05-0544-9E94-9C6DC8172CDA}"/>
              </a:ext>
            </a:extLst>
          </p:cNvPr>
          <p:cNvSpPr txBox="1">
            <a:spLocks/>
          </p:cNvSpPr>
          <p:nvPr/>
        </p:nvSpPr>
        <p:spPr>
          <a:xfrm>
            <a:off x="390755" y="2697481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 </a:t>
            </a:r>
            <a:r>
              <a:rPr lang="vi-VN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ngõ ra</a:t>
            </a:r>
            <a:r>
              <a:rPr lang="en-US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vi-VN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74;p38">
                <a:extLst>
                  <a:ext uri="{FF2B5EF4-FFF2-40B4-BE49-F238E27FC236}">
                    <a16:creationId xmlns:a16="http://schemas.microsoft.com/office/drawing/2014/main" id="{BF22FA38-C2F3-F8C2-8FC5-B682209F0F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6468" y="3093552"/>
                <a:ext cx="2462550" cy="665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25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9pPr>
              </a:lstStyle>
              <a:p>
                <a:pPr marL="0" indent="0" algn="l"/>
                <a:r>
                  <a:rPr lang="en-US" sz="18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out = in0.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e>
                    </m:acc>
                  </m:oMath>
                </a14:m>
                <a:r>
                  <a:rPr lang="en-US" sz="18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+ in1.sel</a:t>
                </a:r>
                <a:r>
                  <a:rPr lang="vi-VN" sz="18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endParaRPr lang="vi-VN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Google Shape;374;p38">
                <a:extLst>
                  <a:ext uri="{FF2B5EF4-FFF2-40B4-BE49-F238E27FC236}">
                    <a16:creationId xmlns:a16="http://schemas.microsoft.com/office/drawing/2014/main" id="{BF22FA38-C2F3-F8C2-8FC5-B682209F0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68" y="3093552"/>
                <a:ext cx="2462550" cy="665475"/>
              </a:xfrm>
              <a:prstGeom prst="rect">
                <a:avLst/>
              </a:prstGeom>
              <a:blipFill>
                <a:blip r:embed="rId6"/>
                <a:stretch>
                  <a:fillRect l="-1980"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26760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382A4E31-26F1-9193-64AD-C9E345B5C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B6722470-E474-425C-BCD9-C33A43CA9597}"/>
              </a:ext>
            </a:extLst>
          </p:cNvPr>
          <p:cNvSpPr txBox="1">
            <a:spLocks/>
          </p:cNvSpPr>
          <p:nvPr/>
        </p:nvSpPr>
        <p:spPr>
          <a:xfrm>
            <a:off x="300879" y="-2196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Mạch </a:t>
            </a:r>
            <a:r>
              <a:rPr lang="vi-VN" sz="2800">
                <a:latin typeface="Merriweather Black" panose="00000A00000000000000" pitchFamily="2" charset="0"/>
              </a:rPr>
              <a:t>đa hợp </a:t>
            </a:r>
            <a:r>
              <a:rPr lang="vi-VN" sz="2800" dirty="0">
                <a:latin typeface="Merriweather Black" panose="00000A00000000000000" pitchFamily="2" charset="0"/>
              </a:rPr>
              <a:t>2 </a:t>
            </a:r>
            <a:r>
              <a:rPr lang="vi-VN" sz="2800">
                <a:latin typeface="Merriweather Black" panose="00000A00000000000000" pitchFamily="2" charset="0"/>
              </a:rPr>
              <a:t>sang 1</a:t>
            </a:r>
            <a:r>
              <a:rPr lang="en-US" sz="2800">
                <a:latin typeface="Merriweather Black" panose="00000A00000000000000" pitchFamily="2" charset="0"/>
              </a:rPr>
              <a:t> (Mux21)</a:t>
            </a:r>
            <a:endParaRPr lang="vi-VN" sz="2800" dirty="0">
              <a:latin typeface="Merriweather Black" panose="00000A00000000000000" pitchFamily="2" charset="0"/>
            </a:endParaRPr>
          </a:p>
        </p:txBody>
      </p:sp>
      <p:sp>
        <p:nvSpPr>
          <p:cNvPr id="13" name="Google Shape;374;p38">
            <a:extLst>
              <a:ext uri="{FF2B5EF4-FFF2-40B4-BE49-F238E27FC236}">
                <a16:creationId xmlns:a16="http://schemas.microsoft.com/office/drawing/2014/main" id="{13D3369F-BD19-D189-F5AC-0168BB5D51D3}"/>
              </a:ext>
            </a:extLst>
          </p:cNvPr>
          <p:cNvSpPr txBox="1">
            <a:spLocks/>
          </p:cNvSpPr>
          <p:nvPr/>
        </p:nvSpPr>
        <p:spPr>
          <a:xfrm>
            <a:off x="469443" y="4076627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Hàm </a:t>
            </a:r>
            <a:r>
              <a:rPr lang="vi-VN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ngõ ra</a:t>
            </a:r>
            <a:r>
              <a:rPr lang="en-US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vi-VN" sz="1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74;p38">
                <a:extLst>
                  <a:ext uri="{FF2B5EF4-FFF2-40B4-BE49-F238E27FC236}">
                    <a16:creationId xmlns:a16="http://schemas.microsoft.com/office/drawing/2014/main" id="{55701ABD-58DC-1CFF-4699-8C3E0CBDC8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0802" y="4333245"/>
                <a:ext cx="2462550" cy="665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25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9pPr>
              </a:lstStyle>
              <a:p>
                <a:pPr marL="0" indent="0" algn="l"/>
                <a:r>
                  <a:rPr lang="en-US" sz="18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out = in0.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𝑠𝑒𝑙</m:t>
                        </m:r>
                      </m:e>
                    </m:acc>
                  </m:oMath>
                </a14:m>
                <a:r>
                  <a:rPr lang="en-US" sz="18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+ in1.sel</a:t>
                </a:r>
                <a:r>
                  <a:rPr lang="vi-VN" sz="18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endParaRPr lang="vi-VN" sz="18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Google Shape;374;p38">
                <a:extLst>
                  <a:ext uri="{FF2B5EF4-FFF2-40B4-BE49-F238E27FC236}">
                    <a16:creationId xmlns:a16="http://schemas.microsoft.com/office/drawing/2014/main" id="{55701ABD-58DC-1CFF-4699-8C3E0CBDC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02" y="4333245"/>
                <a:ext cx="2462550" cy="665475"/>
              </a:xfrm>
              <a:prstGeom prst="rect">
                <a:avLst/>
              </a:prstGeom>
              <a:blipFill>
                <a:blip r:embed="rId3"/>
                <a:stretch>
                  <a:fillRect l="-1980" b="-5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0E75057-E183-88CC-3004-ECCEC44BB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1" y="566782"/>
            <a:ext cx="9094237" cy="3657600"/>
          </a:xfrm>
          <a:prstGeom prst="rect">
            <a:avLst/>
          </a:prstGeom>
        </p:spPr>
      </p:pic>
      <p:sp>
        <p:nvSpPr>
          <p:cNvPr id="2" name="Google Shape;374;p38">
            <a:extLst>
              <a:ext uri="{FF2B5EF4-FFF2-40B4-BE49-F238E27FC236}">
                <a16:creationId xmlns:a16="http://schemas.microsoft.com/office/drawing/2014/main" id="{94A39020-75ED-889E-04EE-28061F81100D}"/>
              </a:ext>
            </a:extLst>
          </p:cNvPr>
          <p:cNvSpPr txBox="1">
            <a:spLocks/>
          </p:cNvSpPr>
          <p:nvPr/>
        </p:nvSpPr>
        <p:spPr>
          <a:xfrm>
            <a:off x="4064218" y="4119338"/>
            <a:ext cx="2656250" cy="115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 lượng transistor: 20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PMOS: 10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NMOS: 10</a:t>
            </a:r>
            <a:endParaRPr lang="vi-VN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6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26C31CA8-217E-9194-FFCE-5D47D28BF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BC1CEBDF-CF1C-FA2B-A7EA-956322273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4996" y="2108886"/>
            <a:ext cx="6827145" cy="81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erriweather Black" panose="00000A00000000000000" pitchFamily="2" charset="0"/>
              </a:rPr>
              <a:t>Sơ đồ khối mạch chia 4 bit</a:t>
            </a:r>
            <a:endParaRPr sz="3600" dirty="0">
              <a:latin typeface="Merriweather Black" panose="00000A00000000000000" pitchFamily="2" charset="0"/>
            </a:endParaRPr>
          </a:p>
        </p:txBody>
      </p:sp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D353F7EF-C38A-BDB3-AA2A-A53775D0C3E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302053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Khối PU (Procesing Unit)</a:t>
            </a:r>
            <a:endParaRPr dirty="0">
              <a:latin typeface="Merriweather Black" panose="00000A00000000000000" pitchFamily="2" charset="0"/>
            </a:endParaRPr>
          </a:p>
        </p:txBody>
      </p:sp>
      <p:sp>
        <p:nvSpPr>
          <p:cNvPr id="10" name="Google Shape;374;p38">
            <a:extLst>
              <a:ext uri="{FF2B5EF4-FFF2-40B4-BE49-F238E27FC236}">
                <a16:creationId xmlns:a16="http://schemas.microsoft.com/office/drawing/2014/main" id="{DFBD7E13-8036-B0EB-917A-3A74A36A3C4E}"/>
              </a:ext>
            </a:extLst>
          </p:cNvPr>
          <p:cNvSpPr txBox="1">
            <a:spLocks/>
          </p:cNvSpPr>
          <p:nvPr/>
        </p:nvSpPr>
        <p:spPr>
          <a:xfrm>
            <a:off x="5454819" y="4343010"/>
            <a:ext cx="2277861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Cấu trúc bên trong</a:t>
            </a:r>
            <a:endParaRPr lang="vi-VN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0C594-C2CF-0444-B70D-0379B1414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0" y="1033789"/>
            <a:ext cx="4053648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C979B6-77A0-A3FF-69C8-85F3CD9F11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88696" y="800490"/>
            <a:ext cx="361010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0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3967AFDD-3B68-8B0E-A740-466442053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FE0EB826-61A2-D846-F343-9CAA7DE09D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84D0D07C-2681-6A40-0338-2D8E931DF567}"/>
              </a:ext>
            </a:extLst>
          </p:cNvPr>
          <p:cNvSpPr txBox="1">
            <a:spLocks/>
          </p:cNvSpPr>
          <p:nvPr/>
        </p:nvSpPr>
        <p:spPr>
          <a:xfrm>
            <a:off x="799284" y="1676406"/>
            <a:ext cx="7545432" cy="13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sz="3200">
                <a:latin typeface="Merriweather Black" panose="00000A00000000000000" pitchFamily="2" charset="0"/>
              </a:rPr>
              <a:t>Phương pháp chia khôi phục số nhớ</a:t>
            </a:r>
            <a:br>
              <a:rPr lang="en-US" sz="3200">
                <a:latin typeface="Merriweather Black" panose="00000A00000000000000" pitchFamily="2" charset="0"/>
              </a:rPr>
            </a:br>
            <a:r>
              <a:rPr lang="en-US" sz="3200">
                <a:latin typeface="Merriweather Black" panose="00000A00000000000000" pitchFamily="2" charset="0"/>
              </a:rPr>
              <a:t>(Restoring Division Algorithm)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804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51E92B69-AEFD-4718-1DC7-E8372DAD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2E64FDCB-949C-9FA3-3C22-EFE77FC9E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879" y="951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Black" panose="00000A00000000000000" pitchFamily="2" charset="0"/>
              </a:rPr>
              <a:t>Sơ đồ kết nối bên trong khối PU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FCF48A-BFEC-05FB-ACF5-B9D9C2699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954" y="585086"/>
            <a:ext cx="9178954" cy="3474720"/>
          </a:xfrm>
          <a:prstGeom prst="rect">
            <a:avLst/>
          </a:prstGeom>
        </p:spPr>
      </p:pic>
      <p:sp>
        <p:nvSpPr>
          <p:cNvPr id="3" name="Google Shape;374;p38">
            <a:extLst>
              <a:ext uri="{FF2B5EF4-FFF2-40B4-BE49-F238E27FC236}">
                <a16:creationId xmlns:a16="http://schemas.microsoft.com/office/drawing/2014/main" id="{FDBEE0EA-AA23-5D5F-388F-06D7FE656FFE}"/>
              </a:ext>
            </a:extLst>
          </p:cNvPr>
          <p:cNvSpPr txBox="1">
            <a:spLocks/>
          </p:cNvSpPr>
          <p:nvPr/>
        </p:nvSpPr>
        <p:spPr>
          <a:xfrm>
            <a:off x="1040019" y="4105526"/>
            <a:ext cx="2743961" cy="1074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 lượng transistor: 64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PMOS: 32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NMOS: 32</a:t>
            </a:r>
            <a:endParaRPr lang="vi-VN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61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B840339F-F6A4-C5BD-BB75-F768BB487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BE7D104-D235-62A5-B15F-59BC5180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9228" y="116584"/>
            <a:ext cx="8307883" cy="4910331"/>
          </a:xfrm>
          <a:prstGeom prst="rect">
            <a:avLst/>
          </a:prstGeom>
        </p:spPr>
      </p:pic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A3AB5FFA-FB9E-56A6-26D9-B1CC1D89E473}"/>
              </a:ext>
            </a:extLst>
          </p:cNvPr>
          <p:cNvSpPr txBox="1">
            <a:spLocks/>
          </p:cNvSpPr>
          <p:nvPr/>
        </p:nvSpPr>
        <p:spPr>
          <a:xfrm>
            <a:off x="6651885" y="214346"/>
            <a:ext cx="2187315" cy="1012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Sơ đồ khối</a:t>
            </a:r>
          </a:p>
          <a:p>
            <a:r>
              <a:rPr lang="vi-VN" sz="2800" dirty="0">
                <a:latin typeface="Merriweather Black" panose="00000A00000000000000" pitchFamily="2" charset="0"/>
              </a:rPr>
              <a:t>mạch chia</a:t>
            </a:r>
          </a:p>
        </p:txBody>
      </p:sp>
      <p:pic>
        <p:nvPicPr>
          <p:cNvPr id="16" name="Picture 15" descr="A black and white diagram&#10;&#10;Description automatically generated">
            <a:extLst>
              <a:ext uri="{FF2B5EF4-FFF2-40B4-BE49-F238E27FC236}">
                <a16:creationId xmlns:a16="http://schemas.microsoft.com/office/drawing/2014/main" id="{F97E1201-2449-7B11-803E-B9E114C35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28" y="2913681"/>
            <a:ext cx="1988614" cy="201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8131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E31C3D3B-C174-E930-AB7E-E12D90539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2935B0-F026-0628-A313-C327020A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93" y="-41724"/>
            <a:ext cx="8798614" cy="5212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B0ED6B-2BFF-4493-854A-00F4041CC3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61903" y="3032077"/>
            <a:ext cx="1988614" cy="2014779"/>
          </a:xfrm>
          <a:prstGeom prst="rect">
            <a:avLst/>
          </a:prstGeom>
        </p:spPr>
      </p:pic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63A7CA00-4C30-397E-5D64-A6C3BA1654BC}"/>
              </a:ext>
            </a:extLst>
          </p:cNvPr>
          <p:cNvSpPr txBox="1">
            <a:spLocks/>
          </p:cNvSpPr>
          <p:nvPr/>
        </p:nvSpPr>
        <p:spPr>
          <a:xfrm>
            <a:off x="6458412" y="113470"/>
            <a:ext cx="2598795" cy="10377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solidFill>
                  <a:schemeClr val="bg1"/>
                </a:solidFill>
                <a:latin typeface="Merriweather Black" panose="00000A00000000000000" pitchFamily="2" charset="0"/>
              </a:rPr>
              <a:t>Mô phỏng trên Cadence</a:t>
            </a:r>
          </a:p>
        </p:txBody>
      </p:sp>
    </p:spTree>
    <p:extLst>
      <p:ext uri="{BB962C8B-B14F-4D97-AF65-F5344CB8AC3E}">
        <p14:creationId xmlns:p14="http://schemas.microsoft.com/office/powerpoint/2010/main" val="416690270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B2CE615A-7852-534C-03DB-FE6668F56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CAB48310-D0F0-48D5-D6B1-876C2D6B6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4997" y="2108886"/>
            <a:ext cx="5926824" cy="81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Merriweather Black" panose="00000A00000000000000" pitchFamily="2" charset="0"/>
              </a:rPr>
              <a:t>Kết quả mô phỏng và tổng kết</a:t>
            </a:r>
            <a:endParaRPr sz="3600" dirty="0">
              <a:latin typeface="Merriweather Black" panose="00000A00000000000000" pitchFamily="2" charset="0"/>
            </a:endParaRPr>
          </a:p>
        </p:txBody>
      </p:sp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6FC950C3-3A0F-2E44-8A31-91671016117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574544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41656162-4C64-F134-FB86-063E8DAE18CA}"/>
              </a:ext>
            </a:extLst>
          </p:cNvPr>
          <p:cNvSpPr txBox="1">
            <a:spLocks/>
          </p:cNvSpPr>
          <p:nvPr/>
        </p:nvSpPr>
        <p:spPr>
          <a:xfrm>
            <a:off x="186926" y="153201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latin typeface="Merriweather Black" panose="00000A00000000000000" pitchFamily="2" charset="0"/>
              </a:rPr>
              <a:t>Kết quả mô phỏng</a:t>
            </a:r>
            <a:endParaRPr lang="vi-VN" sz="2800" dirty="0">
              <a:latin typeface="Merriweather Black" panose="00000A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8C1A0-EDD0-8405-FBA5-82BB0F41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705" y="975033"/>
            <a:ext cx="7080027" cy="3474720"/>
          </a:xfrm>
          <a:prstGeom prst="rect">
            <a:avLst/>
          </a:prstGeom>
        </p:spPr>
      </p:pic>
      <p:sp>
        <p:nvSpPr>
          <p:cNvPr id="4" name="Google Shape;374;p38">
            <a:extLst>
              <a:ext uri="{FF2B5EF4-FFF2-40B4-BE49-F238E27FC236}">
                <a16:creationId xmlns:a16="http://schemas.microsoft.com/office/drawing/2014/main" id="{19415300-0003-C9AA-AB7B-50CA2DA25CB4}"/>
              </a:ext>
            </a:extLst>
          </p:cNvPr>
          <p:cNvSpPr txBox="1">
            <a:spLocks/>
          </p:cNvSpPr>
          <p:nvPr/>
        </p:nvSpPr>
        <p:spPr>
          <a:xfrm>
            <a:off x="0" y="968759"/>
            <a:ext cx="1864898" cy="236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Testcase 1: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SBC = 1111 (15)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 = 0110 (6)</a:t>
            </a:r>
          </a:p>
          <a:p>
            <a:pPr marL="0" indent="0" algn="l"/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KQ mong đợi: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 = 0010 (2)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 = 0011 (3)</a:t>
            </a:r>
          </a:p>
        </p:txBody>
      </p:sp>
    </p:spTree>
    <p:extLst>
      <p:ext uri="{BB962C8B-B14F-4D97-AF65-F5344CB8AC3E}">
        <p14:creationId xmlns:p14="http://schemas.microsoft.com/office/powerpoint/2010/main" val="319558944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60BA2135-9EC2-3B03-CFEA-ECB23028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9CB2107B-DD3D-ACFC-B0C7-3857D32DDE34}"/>
              </a:ext>
            </a:extLst>
          </p:cNvPr>
          <p:cNvSpPr txBox="1">
            <a:spLocks/>
          </p:cNvSpPr>
          <p:nvPr/>
        </p:nvSpPr>
        <p:spPr>
          <a:xfrm>
            <a:off x="186926" y="153201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latin typeface="Merriweather Black" panose="00000A00000000000000" pitchFamily="2" charset="0"/>
              </a:rPr>
              <a:t>Kết quả mô phỏng</a:t>
            </a:r>
            <a:endParaRPr lang="vi-VN" sz="2800" dirty="0">
              <a:latin typeface="Merriweather Black" panose="00000A00000000000000" pitchFamily="2" charset="0"/>
            </a:endParaRPr>
          </a:p>
        </p:txBody>
      </p:sp>
      <p:sp>
        <p:nvSpPr>
          <p:cNvPr id="4" name="Google Shape;374;p38">
            <a:extLst>
              <a:ext uri="{FF2B5EF4-FFF2-40B4-BE49-F238E27FC236}">
                <a16:creationId xmlns:a16="http://schemas.microsoft.com/office/drawing/2014/main" id="{0DB8472D-4737-8E2D-921D-8E39DB25043E}"/>
              </a:ext>
            </a:extLst>
          </p:cNvPr>
          <p:cNvSpPr txBox="1">
            <a:spLocks/>
          </p:cNvSpPr>
          <p:nvPr/>
        </p:nvSpPr>
        <p:spPr>
          <a:xfrm>
            <a:off x="255693" y="3891149"/>
            <a:ext cx="1864898" cy="109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Testcase 1: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SBC = 1111 (15)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 = 0110 (6)</a:t>
            </a:r>
          </a:p>
        </p:txBody>
      </p:sp>
      <p:sp>
        <p:nvSpPr>
          <p:cNvPr id="6" name="Google Shape;374;p38">
            <a:extLst>
              <a:ext uri="{FF2B5EF4-FFF2-40B4-BE49-F238E27FC236}">
                <a16:creationId xmlns:a16="http://schemas.microsoft.com/office/drawing/2014/main" id="{5EA6F1D2-585C-ADA8-9A07-DECDC79A6862}"/>
              </a:ext>
            </a:extLst>
          </p:cNvPr>
          <p:cNvSpPr txBox="1">
            <a:spLocks/>
          </p:cNvSpPr>
          <p:nvPr/>
        </p:nvSpPr>
        <p:spPr>
          <a:xfrm>
            <a:off x="2498945" y="3891149"/>
            <a:ext cx="1864898" cy="109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KQ đạt được: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 = 0010 (2)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 = 0011 (3)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2BBA48-06B9-2064-6E3B-E5221CBA192B}"/>
              </a:ext>
            </a:extLst>
          </p:cNvPr>
          <p:cNvSpPr/>
          <p:nvPr/>
        </p:nvSpPr>
        <p:spPr>
          <a:xfrm>
            <a:off x="4363843" y="4216672"/>
            <a:ext cx="505522" cy="3494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374;p38">
            <a:extLst>
              <a:ext uri="{FF2B5EF4-FFF2-40B4-BE49-F238E27FC236}">
                <a16:creationId xmlns:a16="http://schemas.microsoft.com/office/drawing/2014/main" id="{AD8CF560-C1CB-97F6-DA94-0823607FCEEF}"/>
              </a:ext>
            </a:extLst>
          </p:cNvPr>
          <p:cNvSpPr txBox="1">
            <a:spLocks/>
          </p:cNvSpPr>
          <p:nvPr/>
        </p:nvSpPr>
        <p:spPr>
          <a:xfrm>
            <a:off x="5007931" y="4052625"/>
            <a:ext cx="3880376" cy="5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 quả mô phỏng đúng với yêu cầu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20518-F0BA-C5DF-DCE1-8C890B2AC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38"/>
            <a:ext cx="9144000" cy="30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BA6A6A45-AE96-5B88-D928-B14C24186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08CF9281-99B4-2561-48B8-320CA447A96D}"/>
              </a:ext>
            </a:extLst>
          </p:cNvPr>
          <p:cNvSpPr txBox="1">
            <a:spLocks/>
          </p:cNvSpPr>
          <p:nvPr/>
        </p:nvSpPr>
        <p:spPr>
          <a:xfrm>
            <a:off x="186926" y="153201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latin typeface="Merriweather Black" panose="00000A00000000000000" pitchFamily="2" charset="0"/>
              </a:rPr>
              <a:t>Kết quả mô phỏng</a:t>
            </a:r>
            <a:endParaRPr lang="vi-VN" sz="2800" dirty="0">
              <a:latin typeface="Merriweather Black" panose="00000A00000000000000" pitchFamily="2" charset="0"/>
            </a:endParaRPr>
          </a:p>
        </p:txBody>
      </p:sp>
      <p:sp>
        <p:nvSpPr>
          <p:cNvPr id="4" name="Google Shape;374;p38">
            <a:extLst>
              <a:ext uri="{FF2B5EF4-FFF2-40B4-BE49-F238E27FC236}">
                <a16:creationId xmlns:a16="http://schemas.microsoft.com/office/drawing/2014/main" id="{38EEA3A1-05B0-3C95-FF2C-5FD43800E5DD}"/>
              </a:ext>
            </a:extLst>
          </p:cNvPr>
          <p:cNvSpPr txBox="1">
            <a:spLocks/>
          </p:cNvSpPr>
          <p:nvPr/>
        </p:nvSpPr>
        <p:spPr>
          <a:xfrm>
            <a:off x="0" y="968759"/>
            <a:ext cx="1864898" cy="236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Testcase 2: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SBC = 1001 (9)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 = 0011 (3)</a:t>
            </a:r>
          </a:p>
          <a:p>
            <a:pPr marL="0" indent="0" algn="l"/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KQ mong đợi: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 = 0011 (3)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 = 0000 (0)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88A76-B08C-079C-C0CE-93EB73B3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46" y="968759"/>
            <a:ext cx="7087704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5224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0F8A000F-DA54-E5EC-3674-F70A8CAC9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F5238780-8C11-1A13-DF19-85F36334548C}"/>
              </a:ext>
            </a:extLst>
          </p:cNvPr>
          <p:cNvSpPr txBox="1">
            <a:spLocks/>
          </p:cNvSpPr>
          <p:nvPr/>
        </p:nvSpPr>
        <p:spPr>
          <a:xfrm>
            <a:off x="186926" y="153201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latin typeface="Merriweather Black" panose="00000A00000000000000" pitchFamily="2" charset="0"/>
              </a:rPr>
              <a:t>Kết quả mô phỏng</a:t>
            </a:r>
            <a:endParaRPr lang="vi-VN" sz="2800" dirty="0">
              <a:latin typeface="Merriweather Black" panose="00000A00000000000000" pitchFamily="2" charset="0"/>
            </a:endParaRPr>
          </a:p>
        </p:txBody>
      </p:sp>
      <p:sp>
        <p:nvSpPr>
          <p:cNvPr id="4" name="Google Shape;374;p38">
            <a:extLst>
              <a:ext uri="{FF2B5EF4-FFF2-40B4-BE49-F238E27FC236}">
                <a16:creationId xmlns:a16="http://schemas.microsoft.com/office/drawing/2014/main" id="{37E994E0-E126-B7E9-3134-6450D7A5B7FF}"/>
              </a:ext>
            </a:extLst>
          </p:cNvPr>
          <p:cNvSpPr txBox="1">
            <a:spLocks/>
          </p:cNvSpPr>
          <p:nvPr/>
        </p:nvSpPr>
        <p:spPr>
          <a:xfrm>
            <a:off x="255693" y="3891149"/>
            <a:ext cx="1864898" cy="109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Testcase 2: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SBC = 1001 (9)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 = 0011 (3)</a:t>
            </a:r>
          </a:p>
        </p:txBody>
      </p:sp>
      <p:sp>
        <p:nvSpPr>
          <p:cNvPr id="6" name="Google Shape;374;p38">
            <a:extLst>
              <a:ext uri="{FF2B5EF4-FFF2-40B4-BE49-F238E27FC236}">
                <a16:creationId xmlns:a16="http://schemas.microsoft.com/office/drawing/2014/main" id="{93401DC2-128A-88E4-FD50-E36FEAD4B2CE}"/>
              </a:ext>
            </a:extLst>
          </p:cNvPr>
          <p:cNvSpPr txBox="1">
            <a:spLocks/>
          </p:cNvSpPr>
          <p:nvPr/>
        </p:nvSpPr>
        <p:spPr>
          <a:xfrm>
            <a:off x="2498945" y="3891149"/>
            <a:ext cx="1864898" cy="109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KQ đạt được: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 = 0011 (3)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 = 0000 (0)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D717841-5506-65DE-64EC-A68564C31768}"/>
              </a:ext>
            </a:extLst>
          </p:cNvPr>
          <p:cNvSpPr/>
          <p:nvPr/>
        </p:nvSpPr>
        <p:spPr>
          <a:xfrm>
            <a:off x="4363843" y="4216672"/>
            <a:ext cx="505522" cy="3494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374;p38">
            <a:extLst>
              <a:ext uri="{FF2B5EF4-FFF2-40B4-BE49-F238E27FC236}">
                <a16:creationId xmlns:a16="http://schemas.microsoft.com/office/drawing/2014/main" id="{028F49E1-40B6-19F9-3BE4-CBC98345E1E0}"/>
              </a:ext>
            </a:extLst>
          </p:cNvPr>
          <p:cNvSpPr txBox="1">
            <a:spLocks/>
          </p:cNvSpPr>
          <p:nvPr/>
        </p:nvSpPr>
        <p:spPr>
          <a:xfrm>
            <a:off x="5007931" y="4052625"/>
            <a:ext cx="3880376" cy="5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 quả mô phỏng đúng với yêu cầu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E1716E-2A38-4EEE-46E6-B3AAE35CD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349"/>
            <a:ext cx="9144000" cy="30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233C66EE-D475-8BCE-F282-FF1B478F6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68328FE1-E7AE-3751-0D37-79B60F5141CA}"/>
              </a:ext>
            </a:extLst>
          </p:cNvPr>
          <p:cNvSpPr txBox="1">
            <a:spLocks/>
          </p:cNvSpPr>
          <p:nvPr/>
        </p:nvSpPr>
        <p:spPr>
          <a:xfrm>
            <a:off x="186926" y="153201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latin typeface="Merriweather Black" panose="00000A00000000000000" pitchFamily="2" charset="0"/>
              </a:rPr>
              <a:t>Kết quả mô phỏng</a:t>
            </a:r>
            <a:endParaRPr lang="vi-VN" sz="2800" dirty="0">
              <a:latin typeface="Merriweather Black" panose="00000A00000000000000" pitchFamily="2" charset="0"/>
            </a:endParaRPr>
          </a:p>
        </p:txBody>
      </p:sp>
      <p:sp>
        <p:nvSpPr>
          <p:cNvPr id="4" name="Google Shape;374;p38">
            <a:extLst>
              <a:ext uri="{FF2B5EF4-FFF2-40B4-BE49-F238E27FC236}">
                <a16:creationId xmlns:a16="http://schemas.microsoft.com/office/drawing/2014/main" id="{4B945C27-AABC-96C9-E5C7-2D1654C467A3}"/>
              </a:ext>
            </a:extLst>
          </p:cNvPr>
          <p:cNvSpPr txBox="1">
            <a:spLocks/>
          </p:cNvSpPr>
          <p:nvPr/>
        </p:nvSpPr>
        <p:spPr>
          <a:xfrm>
            <a:off x="0" y="968759"/>
            <a:ext cx="1864898" cy="236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Testcase 3: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SBC = 0101 (5)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 = 1011 (11)</a:t>
            </a:r>
          </a:p>
          <a:p>
            <a:pPr marL="0" indent="0" algn="l"/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KQ mong đợi: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 = 0000 (0)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 = 0101 (5)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DE443-3ABB-B8B2-CABC-341B66C4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95" y="968759"/>
            <a:ext cx="703883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4612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7ADC8760-CBCA-7F2B-0E8E-435F5517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0CDC57EB-90D6-A2D5-54F9-B13EB48140C4}"/>
              </a:ext>
            </a:extLst>
          </p:cNvPr>
          <p:cNvSpPr txBox="1">
            <a:spLocks/>
          </p:cNvSpPr>
          <p:nvPr/>
        </p:nvSpPr>
        <p:spPr>
          <a:xfrm>
            <a:off x="186926" y="153201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>
                <a:latin typeface="Merriweather Black" panose="00000A00000000000000" pitchFamily="2" charset="0"/>
              </a:rPr>
              <a:t>Kết quả mô phỏng</a:t>
            </a:r>
            <a:endParaRPr lang="vi-VN" sz="2800" dirty="0">
              <a:latin typeface="Merriweather Black" panose="00000A00000000000000" pitchFamily="2" charset="0"/>
            </a:endParaRPr>
          </a:p>
        </p:txBody>
      </p:sp>
      <p:sp>
        <p:nvSpPr>
          <p:cNvPr id="4" name="Google Shape;374;p38">
            <a:extLst>
              <a:ext uri="{FF2B5EF4-FFF2-40B4-BE49-F238E27FC236}">
                <a16:creationId xmlns:a16="http://schemas.microsoft.com/office/drawing/2014/main" id="{7A0DD2ED-7021-43A1-111C-10817ECF2ADD}"/>
              </a:ext>
            </a:extLst>
          </p:cNvPr>
          <p:cNvSpPr txBox="1">
            <a:spLocks/>
          </p:cNvSpPr>
          <p:nvPr/>
        </p:nvSpPr>
        <p:spPr>
          <a:xfrm>
            <a:off x="255693" y="3891149"/>
            <a:ext cx="1864898" cy="109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Testcase 3: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SBC = 0101 (5)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 = 1011 (11)</a:t>
            </a:r>
          </a:p>
        </p:txBody>
      </p:sp>
      <p:sp>
        <p:nvSpPr>
          <p:cNvPr id="6" name="Google Shape;374;p38">
            <a:extLst>
              <a:ext uri="{FF2B5EF4-FFF2-40B4-BE49-F238E27FC236}">
                <a16:creationId xmlns:a16="http://schemas.microsoft.com/office/drawing/2014/main" id="{7BDFD2FE-BFD3-F0BA-5AED-FC08BDD69548}"/>
              </a:ext>
            </a:extLst>
          </p:cNvPr>
          <p:cNvSpPr txBox="1">
            <a:spLocks/>
          </p:cNvSpPr>
          <p:nvPr/>
        </p:nvSpPr>
        <p:spPr>
          <a:xfrm>
            <a:off x="2498945" y="3891149"/>
            <a:ext cx="1864898" cy="109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KQ đạt được: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 = 0000 (0)</a:t>
            </a: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 = 0101 (5)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1A4C4D9-ACAC-000D-532D-A5717AD735F3}"/>
              </a:ext>
            </a:extLst>
          </p:cNvPr>
          <p:cNvSpPr/>
          <p:nvPr/>
        </p:nvSpPr>
        <p:spPr>
          <a:xfrm>
            <a:off x="4363843" y="4216672"/>
            <a:ext cx="505522" cy="3494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374;p38">
            <a:extLst>
              <a:ext uri="{FF2B5EF4-FFF2-40B4-BE49-F238E27FC236}">
                <a16:creationId xmlns:a16="http://schemas.microsoft.com/office/drawing/2014/main" id="{F3C2B89E-AB60-DB44-5A38-A9A910E693A8}"/>
              </a:ext>
            </a:extLst>
          </p:cNvPr>
          <p:cNvSpPr txBox="1">
            <a:spLocks/>
          </p:cNvSpPr>
          <p:nvPr/>
        </p:nvSpPr>
        <p:spPr>
          <a:xfrm>
            <a:off x="5007931" y="4052625"/>
            <a:ext cx="3880376" cy="58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endParaRPr lang="en-US" sz="1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/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Kết quả mô phỏng đúng với yêu cầu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B0EB4F-3EF1-7611-DED9-10CF881D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2479"/>
            <a:ext cx="9144000" cy="30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BDCD5EF8-A4F4-EAA2-4851-F9883F516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BA79C3D0-6DD0-5E39-5E90-99E317EF66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rriweather Black" panose="00000A00000000000000" pitchFamily="2" charset="0"/>
              </a:rPr>
              <a:t>Phương pháp chia bằng tay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5" name="Picture 4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CF50DB63-44B4-F2C3-DD82-9B457433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906" y="951570"/>
            <a:ext cx="3772187" cy="2995961"/>
          </a:xfrm>
          <a:prstGeom prst="rect">
            <a:avLst/>
          </a:prstGeom>
        </p:spPr>
      </p:pic>
      <p:sp>
        <p:nvSpPr>
          <p:cNvPr id="6" name="Google Shape;374;p38">
            <a:extLst>
              <a:ext uri="{FF2B5EF4-FFF2-40B4-BE49-F238E27FC236}">
                <a16:creationId xmlns:a16="http://schemas.microsoft.com/office/drawing/2014/main" id="{31AFC228-A6DA-0FC7-C24B-B50CB65103EA}"/>
              </a:ext>
            </a:extLst>
          </p:cNvPr>
          <p:cNvSpPr txBox="1">
            <a:spLocks/>
          </p:cNvSpPr>
          <p:nvPr/>
        </p:nvSpPr>
        <p:spPr>
          <a:xfrm>
            <a:off x="6155306" y="2395306"/>
            <a:ext cx="1028092" cy="52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b="1" i="1" dirty="0"/>
              <a:t>Thương</a:t>
            </a:r>
          </a:p>
        </p:txBody>
      </p:sp>
      <p:sp>
        <p:nvSpPr>
          <p:cNvPr id="7" name="Google Shape;374;p38">
            <a:extLst>
              <a:ext uri="{FF2B5EF4-FFF2-40B4-BE49-F238E27FC236}">
                <a16:creationId xmlns:a16="http://schemas.microsoft.com/office/drawing/2014/main" id="{BA03E42C-4259-BD9E-08E6-B8E1E81C53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1128" y="1588850"/>
            <a:ext cx="1190263" cy="5893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i="1" dirty="0"/>
              <a:t>Số bị chia</a:t>
            </a:r>
            <a:endParaRPr sz="1800" b="1" i="1" dirty="0"/>
          </a:p>
        </p:txBody>
      </p:sp>
      <p:sp>
        <p:nvSpPr>
          <p:cNvPr id="8" name="Google Shape;374;p38">
            <a:extLst>
              <a:ext uri="{FF2B5EF4-FFF2-40B4-BE49-F238E27FC236}">
                <a16:creationId xmlns:a16="http://schemas.microsoft.com/office/drawing/2014/main" id="{061E1B06-B9D5-1634-4B40-0C9ACF3CC3F3}"/>
              </a:ext>
            </a:extLst>
          </p:cNvPr>
          <p:cNvSpPr txBox="1">
            <a:spLocks/>
          </p:cNvSpPr>
          <p:nvPr/>
        </p:nvSpPr>
        <p:spPr>
          <a:xfrm>
            <a:off x="6155306" y="1588849"/>
            <a:ext cx="1028092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b="1" i="1" dirty="0"/>
              <a:t>Số chia</a:t>
            </a:r>
          </a:p>
        </p:txBody>
      </p:sp>
      <p:sp>
        <p:nvSpPr>
          <p:cNvPr id="9" name="Google Shape;374;p38">
            <a:extLst>
              <a:ext uri="{FF2B5EF4-FFF2-40B4-BE49-F238E27FC236}">
                <a16:creationId xmlns:a16="http://schemas.microsoft.com/office/drawing/2014/main" id="{9971AA6F-AF51-D621-5C4D-89680856D88F}"/>
              </a:ext>
            </a:extLst>
          </p:cNvPr>
          <p:cNvSpPr txBox="1">
            <a:spLocks/>
          </p:cNvSpPr>
          <p:nvPr/>
        </p:nvSpPr>
        <p:spPr>
          <a:xfrm>
            <a:off x="2226123" y="2739880"/>
            <a:ext cx="919565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b="1" i="1" dirty="0"/>
              <a:t>Số dư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899680-ADBA-AADA-705A-46B80CD12BDD}"/>
              </a:ext>
            </a:extLst>
          </p:cNvPr>
          <p:cNvCxnSpPr>
            <a:cxnSpLocks/>
          </p:cNvCxnSpPr>
          <p:nvPr/>
        </p:nvCxnSpPr>
        <p:spPr>
          <a:xfrm>
            <a:off x="4408449" y="2174885"/>
            <a:ext cx="0" cy="564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65778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A3FB528B-2641-2A5D-AA3B-99B84925D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87;p40">
            <a:extLst>
              <a:ext uri="{FF2B5EF4-FFF2-40B4-BE49-F238E27FC236}">
                <a16:creationId xmlns:a16="http://schemas.microsoft.com/office/drawing/2014/main" id="{EF7A2722-FECC-9FDF-DEF7-21809ED44EBA}"/>
              </a:ext>
            </a:extLst>
          </p:cNvPr>
          <p:cNvSpPr txBox="1">
            <a:spLocks/>
          </p:cNvSpPr>
          <p:nvPr/>
        </p:nvSpPr>
        <p:spPr>
          <a:xfrm>
            <a:off x="67317" y="60249"/>
            <a:ext cx="40512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>
                <a:latin typeface="Merriweather Black" panose="00000A00000000000000" pitchFamily="2" charset="0"/>
              </a:rPr>
              <a:t>Độ trễ</a:t>
            </a:r>
            <a:endParaRPr lang="en-US" dirty="0">
              <a:latin typeface="Merriweather Black" panose="00000A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374;p38">
                <a:extLst>
                  <a:ext uri="{FF2B5EF4-FFF2-40B4-BE49-F238E27FC236}">
                    <a16:creationId xmlns:a16="http://schemas.microsoft.com/office/drawing/2014/main" id="{517A3824-ABC9-4AEB-0EEB-E3429CBE3C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1046" y="4025055"/>
                <a:ext cx="3041908" cy="588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25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9pPr>
              </a:lstStyle>
              <a:p>
                <a:pPr marL="0" indent="0" algn="l"/>
                <a:endParaRPr lang="en-US" sz="24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𝑝𝑑𝑟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=138.1272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ps</m:t>
                      </m:r>
                    </m:oMath>
                  </m:oMathPara>
                </a14:m>
                <a:endParaRPr lang="en-US" sz="24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Google Shape;374;p38">
                <a:extLst>
                  <a:ext uri="{FF2B5EF4-FFF2-40B4-BE49-F238E27FC236}">
                    <a16:creationId xmlns:a16="http://schemas.microsoft.com/office/drawing/2014/main" id="{517A3824-ABC9-4AEB-0EEB-E3429CBE3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46" y="4025055"/>
                <a:ext cx="3041908" cy="588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0F59AD4-9294-D739-9E04-B39E913FC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917" y="215980"/>
            <a:ext cx="51810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08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95425981-F71E-3E2C-3A2E-01CC97F3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87;p40">
            <a:extLst>
              <a:ext uri="{FF2B5EF4-FFF2-40B4-BE49-F238E27FC236}">
                <a16:creationId xmlns:a16="http://schemas.microsoft.com/office/drawing/2014/main" id="{FFDEE971-0518-FBDE-EBDE-57324FE4CB9C}"/>
              </a:ext>
            </a:extLst>
          </p:cNvPr>
          <p:cNvSpPr txBox="1">
            <a:spLocks/>
          </p:cNvSpPr>
          <p:nvPr/>
        </p:nvSpPr>
        <p:spPr>
          <a:xfrm>
            <a:off x="67317" y="60249"/>
            <a:ext cx="40512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>
                <a:latin typeface="Merriweather Black" panose="00000A00000000000000" pitchFamily="2" charset="0"/>
              </a:rPr>
              <a:t>Độ trễ</a:t>
            </a:r>
            <a:endParaRPr lang="en-US" dirty="0">
              <a:latin typeface="Merriweather Black" panose="00000A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374;p38">
                <a:extLst>
                  <a:ext uri="{FF2B5EF4-FFF2-40B4-BE49-F238E27FC236}">
                    <a16:creationId xmlns:a16="http://schemas.microsoft.com/office/drawing/2014/main" id="{AF55EAE7-E0C6-3F0A-22DE-D5595313C9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51046" y="3958147"/>
                <a:ext cx="3041908" cy="588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25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9pPr>
              </a:lstStyle>
              <a:p>
                <a:pPr marL="0" indent="0" algn="l"/>
                <a:endParaRPr lang="en-US" sz="24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𝑝𝑑𝑓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=62.936831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ps</m:t>
                      </m:r>
                    </m:oMath>
                  </m:oMathPara>
                </a14:m>
                <a:endParaRPr lang="en-US" sz="24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Google Shape;374;p38">
                <a:extLst>
                  <a:ext uri="{FF2B5EF4-FFF2-40B4-BE49-F238E27FC236}">
                    <a16:creationId xmlns:a16="http://schemas.microsoft.com/office/drawing/2014/main" id="{AF55EAE7-E0C6-3F0A-22DE-D559531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46" y="3958147"/>
                <a:ext cx="3041908" cy="588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B4208C7-E85B-024D-17B1-B6B78A7B0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454" y="190053"/>
            <a:ext cx="484309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04808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B0827F-2F76-0C32-B323-3387C7998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615"/>
              </p:ext>
            </p:extLst>
          </p:nvPr>
        </p:nvGraphicFramePr>
        <p:xfrm>
          <a:off x="3376068" y="1309660"/>
          <a:ext cx="5246356" cy="1111846"/>
        </p:xfrm>
        <a:graphic>
          <a:graphicData uri="http://schemas.openxmlformats.org/drawingml/2006/table">
            <a:tbl>
              <a:tblPr firstRow="1" bandRow="1">
                <a:tableStyleId>{1969BD88-59A8-4B6A-AD33-BD62A4DCBA73}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836650113"/>
                    </a:ext>
                  </a:extLst>
                </a:gridCol>
                <a:gridCol w="476567">
                  <a:extLst>
                    <a:ext uri="{9D8B030D-6E8A-4147-A177-3AD203B41FA5}">
                      <a16:colId xmlns:a16="http://schemas.microsoft.com/office/drawing/2014/main" val="3211815891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1897419496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1746298936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1890955551"/>
                    </a:ext>
                  </a:extLst>
                </a:gridCol>
                <a:gridCol w="628967">
                  <a:extLst>
                    <a:ext uri="{9D8B030D-6E8A-4147-A177-3AD203B41FA5}">
                      <a16:colId xmlns:a16="http://schemas.microsoft.com/office/drawing/2014/main" val="3130716575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2087665494"/>
                    </a:ext>
                  </a:extLst>
                </a:gridCol>
                <a:gridCol w="691184">
                  <a:extLst>
                    <a:ext uri="{9D8B030D-6E8A-4147-A177-3AD203B41FA5}">
                      <a16:colId xmlns:a16="http://schemas.microsoft.com/office/drawing/2014/main" val="2563531096"/>
                    </a:ext>
                  </a:extLst>
                </a:gridCol>
              </a:tblGrid>
              <a:tr h="55592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latin typeface="Merriweather Black" panose="00000A00000000000000" pitchFamily="2" charset="0"/>
                        </a:rPr>
                        <a:t>PU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>
                          <a:latin typeface="Merriweather Black" panose="00000A00000000000000" pitchFamily="2" charset="0"/>
                        </a:rPr>
                        <a:t>FA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Merriweather Black" panose="00000A00000000000000" pitchFamily="2" charset="0"/>
                        </a:rPr>
                        <a:t>MUX21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Merriweather Black" panose="00000A00000000000000" pitchFamily="2" charset="0"/>
                        </a:rPr>
                        <a:t>NOT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Merriweather Black" panose="00000A00000000000000" pitchFamily="2" charset="0"/>
                        </a:rPr>
                        <a:t>AND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Merriweather Black" panose="00000A00000000000000" pitchFamily="2" charset="0"/>
                        </a:rPr>
                        <a:t>OR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latin typeface="Merriweather Black" panose="00000A00000000000000" pitchFamily="2" charset="0"/>
                        </a:rPr>
                        <a:t>XOR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567031"/>
                  </a:ext>
                </a:extLst>
              </a:tr>
              <a:tr h="55592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Merriweather Black" panose="00000A00000000000000" pitchFamily="2" charset="0"/>
                        </a:rPr>
                        <a:t>Số lượng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Merriweather Black" panose="00000A00000000000000" pitchFamily="2" charset="0"/>
                        </a:rPr>
                        <a:t>16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Merriweather Black" panose="00000A00000000000000" pitchFamily="2" charset="0"/>
                        </a:rPr>
                        <a:t>16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Merriweather Black" panose="00000A00000000000000" pitchFamily="2" charset="0"/>
                        </a:rPr>
                        <a:t>16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Merriweather Black" panose="00000A00000000000000" pitchFamily="2" charset="0"/>
                        </a:rPr>
                        <a:t>96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Merriweather Black" panose="00000A00000000000000" pitchFamily="2" charset="0"/>
                        </a:rPr>
                        <a:t>64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Merriweather Black" panose="00000A00000000000000" pitchFamily="2" charset="0"/>
                        </a:rPr>
                        <a:t>32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Merriweather Black" panose="00000A00000000000000" pitchFamily="2" charset="0"/>
                        </a:rPr>
                        <a:t>32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90311"/>
                  </a:ext>
                </a:extLst>
              </a:tr>
            </a:tbl>
          </a:graphicData>
        </a:graphic>
      </p:graphicFrame>
      <p:sp>
        <p:nvSpPr>
          <p:cNvPr id="7" name="Google Shape;387;p40">
            <a:extLst>
              <a:ext uri="{FF2B5EF4-FFF2-40B4-BE49-F238E27FC236}">
                <a16:creationId xmlns:a16="http://schemas.microsoft.com/office/drawing/2014/main" id="{C73ED671-699F-2BCC-DA0C-2A3FD877DE78}"/>
              </a:ext>
            </a:extLst>
          </p:cNvPr>
          <p:cNvSpPr txBox="1">
            <a:spLocks/>
          </p:cNvSpPr>
          <p:nvPr/>
        </p:nvSpPr>
        <p:spPr>
          <a:xfrm>
            <a:off x="520800" y="454259"/>
            <a:ext cx="40512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vi-VN" dirty="0">
                <a:latin typeface="Merriweather Black" panose="00000A00000000000000" pitchFamily="2" charset="0"/>
              </a:rPr>
              <a:t>Tổng kết</a:t>
            </a:r>
            <a:endParaRPr lang="en-US" dirty="0">
              <a:latin typeface="Merriweather Black" panose="00000A00000000000000" pitchFamily="2" charset="0"/>
            </a:endParaRPr>
          </a:p>
        </p:txBody>
      </p:sp>
      <p:sp>
        <p:nvSpPr>
          <p:cNvPr id="3" name="Google Shape;374;p38">
            <a:extLst>
              <a:ext uri="{FF2B5EF4-FFF2-40B4-BE49-F238E27FC236}">
                <a16:creationId xmlns:a16="http://schemas.microsoft.com/office/drawing/2014/main" id="{F70B29EE-41BB-B3A4-2A7A-BFC5BC58F8D0}"/>
              </a:ext>
            </a:extLst>
          </p:cNvPr>
          <p:cNvSpPr txBox="1">
            <a:spLocks/>
          </p:cNvSpPr>
          <p:nvPr/>
        </p:nvSpPr>
        <p:spPr>
          <a:xfrm>
            <a:off x="520800" y="1347086"/>
            <a:ext cx="2800461" cy="1074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Số lượng transistor: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1024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PMOS: 512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NMOS: 512</a:t>
            </a:r>
            <a:endParaRPr lang="vi-VN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374;p38">
                <a:extLst>
                  <a:ext uri="{FF2B5EF4-FFF2-40B4-BE49-F238E27FC236}">
                    <a16:creationId xmlns:a16="http://schemas.microsoft.com/office/drawing/2014/main" id="{7D760905-7B15-7473-9D11-893B485592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0800" y="2814905"/>
                <a:ext cx="3539601" cy="7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25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9pPr>
              </a:lstStyle>
              <a:p>
                <a:pPr marL="0" indent="0" algn="l"/>
                <a:r>
                  <a:rPr lang="en-US" sz="1800" b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Tổng công suất nguồn cung cấp:</a:t>
                </a:r>
              </a:p>
              <a:p>
                <a:pPr marL="0" indent="0" algn="l"/>
                <a:r>
                  <a:rPr lang="en-US" sz="18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 = 4.592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</a:t>
                </a:r>
              </a:p>
            </p:txBody>
          </p:sp>
        </mc:Choice>
        <mc:Fallback xmlns="">
          <p:sp>
            <p:nvSpPr>
              <p:cNvPr id="4" name="Google Shape;374;p38">
                <a:extLst>
                  <a:ext uri="{FF2B5EF4-FFF2-40B4-BE49-F238E27FC236}">
                    <a16:creationId xmlns:a16="http://schemas.microsoft.com/office/drawing/2014/main" id="{7D760905-7B15-7473-9D11-893B48559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00" y="2814905"/>
                <a:ext cx="3539601" cy="768900"/>
              </a:xfrm>
              <a:prstGeom prst="rect">
                <a:avLst/>
              </a:prstGeom>
              <a:blipFill>
                <a:blip r:embed="rId3"/>
                <a:stretch>
                  <a:fillRect l="-1377" t="-1587" r="-1549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CBDC73-58BE-AA9B-CA66-4F8F39C6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240" y="2714190"/>
            <a:ext cx="3793323" cy="869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374;p38">
                <a:extLst>
                  <a:ext uri="{FF2B5EF4-FFF2-40B4-BE49-F238E27FC236}">
                    <a16:creationId xmlns:a16="http://schemas.microsoft.com/office/drawing/2014/main" id="{7586619B-6DFA-686B-5D6C-A1410E53B1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741" y="4089936"/>
                <a:ext cx="4791860" cy="8301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25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9pPr>
              </a:lstStyle>
              <a:p>
                <a:pPr marL="0" indent="0" algn="l"/>
                <a:endParaRPr lang="en-US" sz="2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𝑝𝑑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𝑝𝑑𝑟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𝑝𝑑𝑓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2</m:t>
                          </m:r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100.532 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ps</m:t>
                      </m:r>
                    </m:oMath>
                  </m:oMathPara>
                </a14:m>
                <a:endParaRPr lang="en-US" sz="200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2" name="Google Shape;374;p38">
                <a:extLst>
                  <a:ext uri="{FF2B5EF4-FFF2-40B4-BE49-F238E27FC236}">
                    <a16:creationId xmlns:a16="http://schemas.microsoft.com/office/drawing/2014/main" id="{7586619B-6DFA-686B-5D6C-A1410E53B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1" y="4089936"/>
                <a:ext cx="4791860" cy="830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374;p38">
            <a:extLst>
              <a:ext uri="{FF2B5EF4-FFF2-40B4-BE49-F238E27FC236}">
                <a16:creationId xmlns:a16="http://schemas.microsoft.com/office/drawing/2014/main" id="{9413BC36-31FF-39E7-F3F3-E846BA2CFC4A}"/>
              </a:ext>
            </a:extLst>
          </p:cNvPr>
          <p:cNvSpPr txBox="1">
            <a:spLocks/>
          </p:cNvSpPr>
          <p:nvPr/>
        </p:nvSpPr>
        <p:spPr>
          <a:xfrm>
            <a:off x="520800" y="3777089"/>
            <a:ext cx="3539601" cy="47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en-US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 trễ:</a:t>
            </a:r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0"/>
          <p:cNvSpPr txBox="1">
            <a:spLocks noGrp="1"/>
          </p:cNvSpPr>
          <p:nvPr>
            <p:ph type="title"/>
          </p:nvPr>
        </p:nvSpPr>
        <p:spPr>
          <a:xfrm>
            <a:off x="1293158" y="1543170"/>
            <a:ext cx="4448100" cy="2057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 dirty="0"/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5C3F9-5A32-ED31-CD76-EC1148BA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9D2E8F-BCB4-1DAE-A9C8-F9DB0212E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17047"/>
              </p:ext>
            </p:extLst>
          </p:nvPr>
        </p:nvGraphicFramePr>
        <p:xfrm>
          <a:off x="566916" y="731490"/>
          <a:ext cx="4144047" cy="3877798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7409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4CF767DB-A202-8500-0CF9-6373E82AD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EA2CAF2F-CD13-7F59-5862-90CFA1C17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DA8B7-96C6-842B-F4DD-771F0CD4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9D2773-256F-4EB9-79E6-D57792590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25662"/>
              </p:ext>
            </p:extLst>
          </p:nvPr>
        </p:nvGraphicFramePr>
        <p:xfrm>
          <a:off x="566916" y="731490"/>
          <a:ext cx="4144047" cy="3877798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23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8B557426-C237-EA84-9668-A525DC28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22FDA719-0A4B-CD73-0667-B92D91514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A317B-D9CB-BDE3-C8E9-A90F8943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D87E1D-0416-3E73-8CC7-E9BF08459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87537"/>
              </p:ext>
            </p:extLst>
          </p:nvPr>
        </p:nvGraphicFramePr>
        <p:xfrm>
          <a:off x="566916" y="731490"/>
          <a:ext cx="4144047" cy="3877798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0" u="none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314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DDE9F326-44AB-B457-C8C9-677C082D8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4A92EC27-D402-0119-3BBD-235CDA17F8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0C9EB-1F3A-38FE-A296-ABF4FBFB17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81693D-85CF-8292-121F-3D73F3353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48838"/>
              </p:ext>
            </p:extLst>
          </p:nvPr>
        </p:nvGraphicFramePr>
        <p:xfrm>
          <a:off x="566916" y="731490"/>
          <a:ext cx="4144047" cy="3931416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0" u="none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60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26111D51-D305-237E-A5C6-B13F1FE0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>
            <a:extLst>
              <a:ext uri="{FF2B5EF4-FFF2-40B4-BE49-F238E27FC236}">
                <a16:creationId xmlns:a16="http://schemas.microsoft.com/office/drawing/2014/main" id="{3D3D652C-49B6-21A0-1A33-3529B7CF1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1B038-0C10-CA5A-D3ED-28190B4E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56358" y="-125730"/>
            <a:ext cx="3482626" cy="53949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1718E8-E7CD-1413-F8C5-F23666422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29853"/>
              </p:ext>
            </p:extLst>
          </p:nvPr>
        </p:nvGraphicFramePr>
        <p:xfrm>
          <a:off x="566916" y="731490"/>
          <a:ext cx="4144047" cy="4023134"/>
        </p:xfrm>
        <a:graphic>
          <a:graphicData uri="http://schemas.openxmlformats.org/drawingml/2006/table">
            <a:tbl>
              <a:tblPr firstRow="1" firstCol="1" bandRow="1"/>
              <a:tblGrid>
                <a:gridCol w="217673">
                  <a:extLst>
                    <a:ext uri="{9D8B030D-6E8A-4147-A177-3AD203B41FA5}">
                      <a16:colId xmlns:a16="http://schemas.microsoft.com/office/drawing/2014/main" val="1343602165"/>
                    </a:ext>
                  </a:extLst>
                </a:gridCol>
                <a:gridCol w="484483">
                  <a:extLst>
                    <a:ext uri="{9D8B030D-6E8A-4147-A177-3AD203B41FA5}">
                      <a16:colId xmlns:a16="http://schemas.microsoft.com/office/drawing/2014/main" val="1215553759"/>
                    </a:ext>
                  </a:extLst>
                </a:gridCol>
                <a:gridCol w="673207">
                  <a:extLst>
                    <a:ext uri="{9D8B030D-6E8A-4147-A177-3AD203B41FA5}">
                      <a16:colId xmlns:a16="http://schemas.microsoft.com/office/drawing/2014/main" val="1394914189"/>
                    </a:ext>
                  </a:extLst>
                </a:gridCol>
                <a:gridCol w="825051">
                  <a:extLst>
                    <a:ext uri="{9D8B030D-6E8A-4147-A177-3AD203B41FA5}">
                      <a16:colId xmlns:a16="http://schemas.microsoft.com/office/drawing/2014/main" val="773486125"/>
                    </a:ext>
                  </a:extLst>
                </a:gridCol>
                <a:gridCol w="426445">
                  <a:extLst>
                    <a:ext uri="{9D8B030D-6E8A-4147-A177-3AD203B41FA5}">
                      <a16:colId xmlns:a16="http://schemas.microsoft.com/office/drawing/2014/main" val="3826244691"/>
                    </a:ext>
                  </a:extLst>
                </a:gridCol>
                <a:gridCol w="1517188">
                  <a:extLst>
                    <a:ext uri="{9D8B030D-6E8A-4147-A177-3AD203B41FA5}">
                      <a16:colId xmlns:a16="http://schemas.microsoft.com/office/drawing/2014/main" val="2808435718"/>
                    </a:ext>
                  </a:extLst>
                </a:gridCol>
              </a:tblGrid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Thực hiện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62093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 tạo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58709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111?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077790"/>
                  </a:ext>
                </a:extLst>
              </a:tr>
              <a:tr h="1537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0" u="none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200" b="0" u="none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{carry,A}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A – 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1566"/>
                  </a:ext>
                </a:extLst>
              </a:tr>
              <a:tr h="31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en-US" sz="1200" b="1" u="sng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carry = 1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=&gt;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x[0]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←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Trả A về trước đó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5933"/>
                  </a:ext>
                </a:extLst>
              </a:tr>
              <a:tr h="274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110?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solidFill>
                            <a:srgbClr val="28282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= 0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sai</a:t>
                      </a:r>
                      <a:b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Dịch trái A,x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2000"/>
                  </a:ext>
                </a:extLst>
              </a:tr>
              <a:tr h="190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175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525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9407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7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51905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3959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0964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b="1" u="sng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17508"/>
                  </a:ext>
                </a:extLst>
              </a:tr>
              <a:tr h="489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598" marR="44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1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317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2279</Words>
  <Application>Microsoft Office PowerPoint</Application>
  <PresentationFormat>On-screen Show (16:9)</PresentationFormat>
  <Paragraphs>813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Merriweather</vt:lpstr>
      <vt:lpstr>Cambria Math</vt:lpstr>
      <vt:lpstr>Times New Roman</vt:lpstr>
      <vt:lpstr>Hanken Grotesk</vt:lpstr>
      <vt:lpstr>Roboto</vt:lpstr>
      <vt:lpstr>Arial</vt:lpstr>
      <vt:lpstr>Merriweather Black</vt:lpstr>
      <vt:lpstr>Figtree Black</vt:lpstr>
      <vt:lpstr>Elegant Black &amp; White Thesis Defense by Slidesgo</vt:lpstr>
      <vt:lpstr>Thiết kế mạch chia 4 bit</vt:lpstr>
      <vt:lpstr>01</vt:lpstr>
      <vt:lpstr>01</vt:lpstr>
      <vt:lpstr>Phương pháp chia bằng tay</vt:lpstr>
      <vt:lpstr>Thuật toán phép chia</vt:lpstr>
      <vt:lpstr>Thuật toán phép chia</vt:lpstr>
      <vt:lpstr>Thuật toán phép chia</vt:lpstr>
      <vt:lpstr>Thuật toán phép chia</vt:lpstr>
      <vt:lpstr>Thuật toán phép chia</vt:lpstr>
      <vt:lpstr>Thuật toán phép chia</vt:lpstr>
      <vt:lpstr>Thuật toán phép chia</vt:lpstr>
      <vt:lpstr>Thuật toán phép chia</vt:lpstr>
      <vt:lpstr>Thuật toán phép chia</vt:lpstr>
      <vt:lpstr>Thuật toán phép chia</vt:lpstr>
      <vt:lpstr>Thuật toán phép chia</vt:lpstr>
      <vt:lpstr>Thuật toán phép chia</vt:lpstr>
      <vt:lpstr>Thuật toán phép chia</vt:lpstr>
      <vt:lpstr>Thuật toán phép chia</vt:lpstr>
      <vt:lpstr>Các cổng logic và các khối cần thiết trong mạch chia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Sơ đồ khối mạch chia 4 bit</vt:lpstr>
      <vt:lpstr>Khối PU (Procesing Unit)</vt:lpstr>
      <vt:lpstr>Sơ đồ kết nối bên trong khối PU</vt:lpstr>
      <vt:lpstr>PowerPoint Presentation</vt:lpstr>
      <vt:lpstr>PowerPoint Presentation</vt:lpstr>
      <vt:lpstr>Kết quả mô phỏng và tổng kết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mạch chia đơn giản bằng ngôn ngữ Verilog</dc:title>
  <dc:creator>Huy Võ</dc:creator>
  <cp:lastModifiedBy>Quý Huỳnh</cp:lastModifiedBy>
  <cp:revision>209</cp:revision>
  <dcterms:modified xsi:type="dcterms:W3CDTF">2024-11-30T00:15:38Z</dcterms:modified>
</cp:coreProperties>
</file>