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41"/>
  </p:notesMasterIdLst>
  <p:sldIdLst>
    <p:sldId id="256" r:id="rId2"/>
    <p:sldId id="326" r:id="rId3"/>
    <p:sldId id="329" r:id="rId4"/>
    <p:sldId id="305" r:id="rId5"/>
    <p:sldId id="327" r:id="rId6"/>
    <p:sldId id="328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259" r:id="rId16"/>
    <p:sldId id="306" r:id="rId17"/>
    <p:sldId id="307" r:id="rId18"/>
    <p:sldId id="309" r:id="rId19"/>
    <p:sldId id="308" r:id="rId20"/>
    <p:sldId id="310" r:id="rId21"/>
    <p:sldId id="317" r:id="rId22"/>
    <p:sldId id="319" r:id="rId23"/>
    <p:sldId id="311" r:id="rId24"/>
    <p:sldId id="320" r:id="rId25"/>
    <p:sldId id="321" r:id="rId26"/>
    <p:sldId id="318" r:id="rId27"/>
    <p:sldId id="312" r:id="rId28"/>
    <p:sldId id="313" r:id="rId29"/>
    <p:sldId id="330" r:id="rId30"/>
    <p:sldId id="339" r:id="rId31"/>
    <p:sldId id="315" r:id="rId32"/>
    <p:sldId id="314" r:id="rId33"/>
    <p:sldId id="322" r:id="rId34"/>
    <p:sldId id="323" r:id="rId35"/>
    <p:sldId id="316" r:id="rId36"/>
    <p:sldId id="324" r:id="rId37"/>
    <p:sldId id="325" r:id="rId38"/>
    <p:sldId id="261" r:id="rId39"/>
    <p:sldId id="283" r:id="rId4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Figtree Black" panose="020B0604020202020204" charset="0"/>
      <p:bold r:id="rId43"/>
      <p:boldItalic r:id="rId44"/>
    </p:embeddedFont>
    <p:embeddedFont>
      <p:font typeface="Hanken Grotesk" panose="020B0604020202020204" charset="0"/>
      <p:regular r:id="rId45"/>
      <p:bold r:id="rId46"/>
      <p:italic r:id="rId47"/>
      <p:boldItalic r:id="rId48"/>
    </p:embeddedFont>
    <p:embeddedFont>
      <p:font typeface="Merriweather Black" panose="00000A00000000000000" pitchFamily="2" charset="0"/>
      <p:bold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69BD88-59A8-4B6A-AD33-BD62A4DCBA73}">
  <a:tblStyle styleId="{1969BD88-59A8-4B6A-AD33-BD62A4DCBA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61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08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929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92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94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80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2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942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07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191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953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402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46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880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641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130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171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066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43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66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132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53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767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607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92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264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2679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054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593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03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37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367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417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122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73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userDrawn="1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7238089" y="3568290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70" r:id="rId6"/>
    <p:sldLayoutId id="2147483673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0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1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4" y="1670213"/>
            <a:ext cx="6708523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latin typeface="Merriweather Black" panose="00000A00000000000000" pitchFamily="2" charset="0"/>
              </a:rPr>
              <a:t>Thiết kế mạch chia 8 bit</a:t>
            </a:r>
            <a:br>
              <a:rPr lang="vi-VN" sz="4000" dirty="0">
                <a:latin typeface="Merriweather Black" panose="00000A00000000000000" pitchFamily="2" charset="0"/>
              </a:rPr>
            </a:br>
            <a:r>
              <a:rPr lang="vi-VN" sz="4000" dirty="0">
                <a:latin typeface="Merriweather Black" panose="00000A00000000000000" pitchFamily="2" charset="0"/>
              </a:rPr>
              <a:t>bằng ngôn ngữ Verilog</a:t>
            </a:r>
            <a:endParaRPr sz="4000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Hanken Grotesk"/>
                <a:ea typeface="Hanken Grotesk"/>
                <a:cs typeface="Hanken Grotesk"/>
                <a:sym typeface="Hanken Grotesk"/>
              </a:rPr>
              <a:t>Nhóm 1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EBA9BA-30D9-0AC6-DED7-0534462F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1" y="321056"/>
            <a:ext cx="6592690" cy="531900"/>
          </a:xfrm>
        </p:spPr>
        <p:txBody>
          <a:bodyPr/>
          <a:lstStyle/>
          <a:p>
            <a:pPr algn="l"/>
            <a:r>
              <a:rPr lang="vi-VN" dirty="0">
                <a:latin typeface="Merriweather Black" panose="00000A00000000000000" pitchFamily="2" charset="0"/>
              </a:rPr>
              <a:t>Máy trạng thái hữu hạn (FSM)</a:t>
            </a:r>
            <a:endParaRPr lang="en-US" dirty="0">
              <a:latin typeface="Merriweather Black" panose="00000A00000000000000" pitchFamily="2" charset="0"/>
            </a:endParaRPr>
          </a:p>
        </p:txBody>
      </p:sp>
      <p:pic>
        <p:nvPicPr>
          <p:cNvPr id="10" name="Picture 9" descr="A diagram of a division&#10;&#10;Description automatically generated">
            <a:extLst>
              <a:ext uri="{FF2B5EF4-FFF2-40B4-BE49-F238E27FC236}">
                <a16:creationId xmlns:a16="http://schemas.microsoft.com/office/drawing/2014/main" id="{812378E7-000F-AAE8-1622-86B00C6A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9" y="1052414"/>
            <a:ext cx="4784511" cy="3770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2D2BB-19F5-5BAF-71FF-B23733AF0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013" y="1341941"/>
            <a:ext cx="3454936" cy="29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01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division&#10;&#10;Description automatically generated">
            <a:extLst>
              <a:ext uri="{FF2B5EF4-FFF2-40B4-BE49-F238E27FC236}">
                <a16:creationId xmlns:a16="http://schemas.microsoft.com/office/drawing/2014/main" id="{13E6C304-4148-0DEC-6CF7-EA88B6B2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0" y="1404682"/>
            <a:ext cx="3588711" cy="2827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8AEDDB-02F2-03AA-F996-1DD375468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492" y="1108916"/>
            <a:ext cx="5321508" cy="3711310"/>
          </a:xfrm>
          <a:prstGeom prst="rect">
            <a:avLst/>
          </a:prstGeom>
        </p:spPr>
      </p:pic>
      <p:sp>
        <p:nvSpPr>
          <p:cNvPr id="19" name="Title 2">
            <a:extLst>
              <a:ext uri="{FF2B5EF4-FFF2-40B4-BE49-F238E27FC236}">
                <a16:creationId xmlns:a16="http://schemas.microsoft.com/office/drawing/2014/main" id="{F978BCB2-C61A-5AD7-F6DD-05EBC523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1" y="321056"/>
            <a:ext cx="6592690" cy="531900"/>
          </a:xfrm>
        </p:spPr>
        <p:txBody>
          <a:bodyPr/>
          <a:lstStyle/>
          <a:p>
            <a:pPr algn="l"/>
            <a:r>
              <a:rPr lang="vi-VN" dirty="0">
                <a:latin typeface="Merriweather Black" panose="00000A00000000000000" pitchFamily="2" charset="0"/>
              </a:rPr>
              <a:t>Máy trạng thái hữu hạn (FSM)</a:t>
            </a:r>
            <a:endParaRPr lang="en-US" dirty="0">
              <a:latin typeface="Merriweather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0263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EBA9BA-30D9-0AC6-DED7-0534462F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1" y="321056"/>
            <a:ext cx="6592690" cy="531900"/>
          </a:xfrm>
        </p:spPr>
        <p:txBody>
          <a:bodyPr/>
          <a:lstStyle/>
          <a:p>
            <a:pPr algn="l"/>
            <a:r>
              <a:rPr lang="vi-VN" dirty="0">
                <a:latin typeface="Merriweather Black" panose="00000A00000000000000" pitchFamily="2" charset="0"/>
              </a:rPr>
              <a:t>Máy trạng thái hữu hạn (FSM)</a:t>
            </a:r>
            <a:endParaRPr lang="en-US" dirty="0">
              <a:latin typeface="Merriweather Black" panose="00000A00000000000000" pitchFamily="2" charset="0"/>
            </a:endParaRPr>
          </a:p>
        </p:txBody>
      </p:sp>
      <p:pic>
        <p:nvPicPr>
          <p:cNvPr id="10" name="Picture 9" descr="A diagram of a division&#10;&#10;Description automatically generated">
            <a:extLst>
              <a:ext uri="{FF2B5EF4-FFF2-40B4-BE49-F238E27FC236}">
                <a16:creationId xmlns:a16="http://schemas.microsoft.com/office/drawing/2014/main" id="{812378E7-000F-AAE8-1622-86B00C6A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9" y="1052414"/>
            <a:ext cx="4784511" cy="3770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2E3-83C5-042B-B6FB-0541DB520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641" y="1467748"/>
            <a:ext cx="3893360" cy="16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656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3A78A8-95B2-D9B9-00C6-2F7ACD836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8" y="117323"/>
            <a:ext cx="3308610" cy="4908853"/>
          </a:xfrm>
          <a:prstGeom prst="rect">
            <a:avLst/>
          </a:prstGeom>
        </p:spPr>
      </p:pic>
      <p:sp>
        <p:nvSpPr>
          <p:cNvPr id="7" name="Google Shape;375;p38">
            <a:extLst>
              <a:ext uri="{FF2B5EF4-FFF2-40B4-BE49-F238E27FC236}">
                <a16:creationId xmlns:a16="http://schemas.microsoft.com/office/drawing/2014/main" id="{19F43050-7A9C-3952-71AF-7FE96BB05A96}"/>
              </a:ext>
            </a:extLst>
          </p:cNvPr>
          <p:cNvSpPr txBox="1">
            <a:spLocks/>
          </p:cNvSpPr>
          <p:nvPr/>
        </p:nvSpPr>
        <p:spPr>
          <a:xfrm>
            <a:off x="4192478" y="3789633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LUT : 45 </a:t>
            </a:r>
          </a:p>
        </p:txBody>
      </p:sp>
    </p:spTree>
    <p:extLst>
      <p:ext uri="{BB962C8B-B14F-4D97-AF65-F5344CB8AC3E}">
        <p14:creationId xmlns:p14="http://schemas.microsoft.com/office/powerpoint/2010/main" val="1477559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38">
            <a:extLst>
              <a:ext uri="{FF2B5EF4-FFF2-40B4-BE49-F238E27FC236}">
                <a16:creationId xmlns:a16="http://schemas.microsoft.com/office/drawing/2014/main" id="{8F43925A-2241-9BA3-7DB3-522AF90A7C95}"/>
              </a:ext>
            </a:extLst>
          </p:cNvPr>
          <p:cNvSpPr txBox="1">
            <a:spLocks/>
          </p:cNvSpPr>
          <p:nvPr/>
        </p:nvSpPr>
        <p:spPr>
          <a:xfrm>
            <a:off x="1045814" y="4147619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Thời gian Delay: 3.820 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DD02F-C4BC-F78B-EA3A-2C8D27A9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1" y="463981"/>
            <a:ext cx="8564178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9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014996" y="2108886"/>
            <a:ext cx="6827145" cy="81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latin typeface="Merriweather Black" panose="00000A00000000000000" pitchFamily="2" charset="0"/>
              </a:rPr>
              <a:t>Mạch chia khôi phục số nhớ</a:t>
            </a:r>
            <a:br>
              <a:rPr lang="vi-VN" sz="3600" dirty="0">
                <a:latin typeface="Merriweather Black" panose="00000A00000000000000" pitchFamily="2" charset="0"/>
              </a:rPr>
            </a:br>
            <a:r>
              <a:rPr lang="vi-VN" sz="3600" dirty="0">
                <a:latin typeface="Merriweather Black" panose="00000A00000000000000" pitchFamily="2" charset="0"/>
              </a:rPr>
              <a:t>dùng khối PU sử dụng FA</a:t>
            </a:r>
            <a:endParaRPr sz="3600" dirty="0">
              <a:latin typeface="Merriweather Black" panose="00000A00000000000000" pitchFamily="2" charset="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8FE36D-DC7C-A709-1290-91AED4858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9" y="1773569"/>
            <a:ext cx="5107055" cy="2108884"/>
          </a:xfrm>
          <a:prstGeom prst="rect">
            <a:avLst/>
          </a:prstGeom>
        </p:spPr>
      </p:pic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Khối PU (Procesing Unit)</a:t>
            </a:r>
            <a:endParaRPr dirty="0">
              <a:latin typeface="Merriweather Black" panose="00000A00000000000000" pitchFamily="2" charset="0"/>
            </a:endParaRPr>
          </a:p>
        </p:txBody>
      </p:sp>
      <p:sp>
        <p:nvSpPr>
          <p:cNvPr id="18" name="Google Shape;374;p38">
            <a:extLst>
              <a:ext uri="{FF2B5EF4-FFF2-40B4-BE49-F238E27FC236}">
                <a16:creationId xmlns:a16="http://schemas.microsoft.com/office/drawing/2014/main" id="{75B7D8BF-28A3-EA1E-560F-6FE2D12EEB07}"/>
              </a:ext>
            </a:extLst>
          </p:cNvPr>
          <p:cNvSpPr txBox="1">
            <a:spLocks/>
          </p:cNvSpPr>
          <p:nvPr/>
        </p:nvSpPr>
        <p:spPr>
          <a:xfrm>
            <a:off x="1388078" y="4077325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Code</a:t>
            </a:r>
          </a:p>
        </p:txBody>
      </p:sp>
      <p:pic>
        <p:nvPicPr>
          <p:cNvPr id="9" name="Picture 8" descr="A black and white diagram&#10;&#10;Description automatically generated">
            <a:extLst>
              <a:ext uri="{FF2B5EF4-FFF2-40B4-BE49-F238E27FC236}">
                <a16:creationId xmlns:a16="http://schemas.microsoft.com/office/drawing/2014/main" id="{2131F142-763C-42E8-9CF9-68C771B5E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867" y="407546"/>
            <a:ext cx="4272195" cy="4328408"/>
          </a:xfrm>
          <a:prstGeom prst="rect">
            <a:avLst/>
          </a:prstGeom>
        </p:spPr>
      </p:pic>
      <p:sp>
        <p:nvSpPr>
          <p:cNvPr id="10" name="Google Shape;374;p38">
            <a:extLst>
              <a:ext uri="{FF2B5EF4-FFF2-40B4-BE49-F238E27FC236}">
                <a16:creationId xmlns:a16="http://schemas.microsoft.com/office/drawing/2014/main" id="{DFBD7E13-8036-B0EB-917A-3A74A36A3C4E}"/>
              </a:ext>
            </a:extLst>
          </p:cNvPr>
          <p:cNvSpPr txBox="1">
            <a:spLocks/>
          </p:cNvSpPr>
          <p:nvPr/>
        </p:nvSpPr>
        <p:spPr>
          <a:xfrm>
            <a:off x="5996344" y="4554145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Sơ đồ khối PU</a:t>
            </a:r>
          </a:p>
        </p:txBody>
      </p:sp>
    </p:spTree>
    <p:extLst>
      <p:ext uri="{BB962C8B-B14F-4D97-AF65-F5344CB8AC3E}">
        <p14:creationId xmlns:p14="http://schemas.microsoft.com/office/powerpoint/2010/main" val="219470882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cộng toàn phần (FA)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92E34-F575-C2AC-6782-B34F311F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7" y="950290"/>
            <a:ext cx="2081620" cy="1141981"/>
          </a:xfrm>
          <a:prstGeom prst="rect">
            <a:avLst/>
          </a:prstGeom>
        </p:spPr>
      </p:pic>
      <p:sp>
        <p:nvSpPr>
          <p:cNvPr id="7" name="Google Shape;374;p38">
            <a:extLst>
              <a:ext uri="{FF2B5EF4-FFF2-40B4-BE49-F238E27FC236}">
                <a16:creationId xmlns:a16="http://schemas.microsoft.com/office/drawing/2014/main" id="{E4F5FB24-8988-6C11-7D44-A18CB605B12F}"/>
              </a:ext>
            </a:extLst>
          </p:cNvPr>
          <p:cNvSpPr txBox="1">
            <a:spLocks/>
          </p:cNvSpPr>
          <p:nvPr/>
        </p:nvSpPr>
        <p:spPr>
          <a:xfrm>
            <a:off x="932837" y="1982395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Sơ đồ khối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B784F-1EFA-F340-244C-29FDAED4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110" y="1219014"/>
            <a:ext cx="3318942" cy="3664430"/>
          </a:xfrm>
          <a:prstGeom prst="rect">
            <a:avLst/>
          </a:prstGeom>
        </p:spPr>
      </p:pic>
      <p:sp>
        <p:nvSpPr>
          <p:cNvPr id="10" name="Google Shape;374;p38">
            <a:extLst>
              <a:ext uri="{FF2B5EF4-FFF2-40B4-BE49-F238E27FC236}">
                <a16:creationId xmlns:a16="http://schemas.microsoft.com/office/drawing/2014/main" id="{55C2C977-7F40-9F06-E5AD-2978C0F79331}"/>
              </a:ext>
            </a:extLst>
          </p:cNvPr>
          <p:cNvSpPr txBox="1">
            <a:spLocks/>
          </p:cNvSpPr>
          <p:nvPr/>
        </p:nvSpPr>
        <p:spPr>
          <a:xfrm>
            <a:off x="5269855" y="629659"/>
            <a:ext cx="219975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Bảng trạng thái</a:t>
            </a:r>
          </a:p>
        </p:txBody>
      </p:sp>
      <p:sp>
        <p:nvSpPr>
          <p:cNvPr id="11" name="Google Shape;374;p38">
            <a:extLst>
              <a:ext uri="{FF2B5EF4-FFF2-40B4-BE49-F238E27FC236}">
                <a16:creationId xmlns:a16="http://schemas.microsoft.com/office/drawing/2014/main" id="{A5B7C0B5-D2BE-E2CE-6334-98FDCFDEDD1D}"/>
              </a:ext>
            </a:extLst>
          </p:cNvPr>
          <p:cNvSpPr txBox="1">
            <a:spLocks/>
          </p:cNvSpPr>
          <p:nvPr/>
        </p:nvSpPr>
        <p:spPr>
          <a:xfrm>
            <a:off x="0" y="2461874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dirty="0"/>
              <a:t>Hàm ngõ ra</a:t>
            </a:r>
          </a:p>
        </p:txBody>
      </p:sp>
      <p:sp>
        <p:nvSpPr>
          <p:cNvPr id="17" name="Google Shape;374;p38">
            <a:extLst>
              <a:ext uri="{FF2B5EF4-FFF2-40B4-BE49-F238E27FC236}">
                <a16:creationId xmlns:a16="http://schemas.microsoft.com/office/drawing/2014/main" id="{B1880297-F979-20C6-0B10-43D5CEAC1C34}"/>
              </a:ext>
            </a:extLst>
          </p:cNvPr>
          <p:cNvSpPr txBox="1">
            <a:spLocks/>
          </p:cNvSpPr>
          <p:nvPr/>
        </p:nvSpPr>
        <p:spPr>
          <a:xfrm>
            <a:off x="555713" y="3127349"/>
            <a:ext cx="3176838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vi-VN" sz="1800" dirty="0"/>
              <a:t>S = A⊕B⊕Cin</a:t>
            </a:r>
          </a:p>
          <a:p>
            <a:pPr marL="0" indent="0" algn="l"/>
            <a:r>
              <a:rPr lang="vi-VN" sz="1800" dirty="0"/>
              <a:t>Co = AB + Aci + BCi </a:t>
            </a:r>
          </a:p>
        </p:txBody>
      </p:sp>
    </p:spTree>
    <p:extLst>
      <p:ext uri="{BB962C8B-B14F-4D97-AF65-F5344CB8AC3E}">
        <p14:creationId xmlns:p14="http://schemas.microsoft.com/office/powerpoint/2010/main" val="402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cộng toàn phần (FA)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92E34-F575-C2AC-6782-B34F311F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7" y="950290"/>
            <a:ext cx="2081620" cy="1141981"/>
          </a:xfrm>
          <a:prstGeom prst="rect">
            <a:avLst/>
          </a:prstGeom>
        </p:spPr>
      </p:pic>
      <p:sp>
        <p:nvSpPr>
          <p:cNvPr id="7" name="Google Shape;374;p38">
            <a:extLst>
              <a:ext uri="{FF2B5EF4-FFF2-40B4-BE49-F238E27FC236}">
                <a16:creationId xmlns:a16="http://schemas.microsoft.com/office/drawing/2014/main" id="{E4F5FB24-8988-6C11-7D44-A18CB605B12F}"/>
              </a:ext>
            </a:extLst>
          </p:cNvPr>
          <p:cNvSpPr txBox="1">
            <a:spLocks/>
          </p:cNvSpPr>
          <p:nvPr/>
        </p:nvSpPr>
        <p:spPr>
          <a:xfrm>
            <a:off x="932837" y="1982395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Sơ đồ khối</a:t>
            </a:r>
          </a:p>
        </p:txBody>
      </p:sp>
      <p:sp>
        <p:nvSpPr>
          <p:cNvPr id="11" name="Google Shape;374;p38">
            <a:extLst>
              <a:ext uri="{FF2B5EF4-FFF2-40B4-BE49-F238E27FC236}">
                <a16:creationId xmlns:a16="http://schemas.microsoft.com/office/drawing/2014/main" id="{A5B7C0B5-D2BE-E2CE-6334-98FDCFDEDD1D}"/>
              </a:ext>
            </a:extLst>
          </p:cNvPr>
          <p:cNvSpPr txBox="1">
            <a:spLocks/>
          </p:cNvSpPr>
          <p:nvPr/>
        </p:nvSpPr>
        <p:spPr>
          <a:xfrm>
            <a:off x="0" y="2461874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dirty="0"/>
              <a:t>Hàm ngõ ra</a:t>
            </a:r>
          </a:p>
        </p:txBody>
      </p:sp>
      <p:sp>
        <p:nvSpPr>
          <p:cNvPr id="17" name="Google Shape;374;p38">
            <a:extLst>
              <a:ext uri="{FF2B5EF4-FFF2-40B4-BE49-F238E27FC236}">
                <a16:creationId xmlns:a16="http://schemas.microsoft.com/office/drawing/2014/main" id="{B1880297-F979-20C6-0B10-43D5CEAC1C34}"/>
              </a:ext>
            </a:extLst>
          </p:cNvPr>
          <p:cNvSpPr txBox="1">
            <a:spLocks/>
          </p:cNvSpPr>
          <p:nvPr/>
        </p:nvSpPr>
        <p:spPr>
          <a:xfrm>
            <a:off x="555713" y="3127349"/>
            <a:ext cx="3176838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l"/>
            <a:r>
              <a:rPr lang="vi-VN" sz="1800" dirty="0"/>
              <a:t>S = A⊕B⊕Cin</a:t>
            </a:r>
          </a:p>
          <a:p>
            <a:pPr marL="0" indent="0" algn="l"/>
            <a:r>
              <a:rPr lang="vi-VN" sz="1800" dirty="0"/>
              <a:t>Co = AB + Aci + BCi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9155C-06D0-3444-2F72-676FF1FA6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355" y="1521280"/>
            <a:ext cx="5686108" cy="1978923"/>
          </a:xfrm>
          <a:prstGeom prst="rect">
            <a:avLst/>
          </a:prstGeom>
        </p:spPr>
      </p:pic>
      <p:sp>
        <p:nvSpPr>
          <p:cNvPr id="5" name="Google Shape;374;p38">
            <a:extLst>
              <a:ext uri="{FF2B5EF4-FFF2-40B4-BE49-F238E27FC236}">
                <a16:creationId xmlns:a16="http://schemas.microsoft.com/office/drawing/2014/main" id="{8D02132D-9343-4506-2EDC-8CFCA101E70B}"/>
              </a:ext>
            </a:extLst>
          </p:cNvPr>
          <p:cNvSpPr txBox="1">
            <a:spLocks/>
          </p:cNvSpPr>
          <p:nvPr/>
        </p:nvSpPr>
        <p:spPr>
          <a:xfrm>
            <a:off x="5170057" y="3313776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00270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đa hợp MUX 2 sang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85D86-2B3F-5841-E418-2DAF71A2D0C6}"/>
              </a:ext>
            </a:extLst>
          </p:cNvPr>
          <p:cNvGrpSpPr/>
          <p:nvPr/>
        </p:nvGrpSpPr>
        <p:grpSpPr>
          <a:xfrm>
            <a:off x="735771" y="901400"/>
            <a:ext cx="1898050" cy="1569439"/>
            <a:chOff x="2576513" y="904875"/>
            <a:chExt cx="3990975" cy="3333750"/>
          </a:xfrm>
        </p:grpSpPr>
        <p:pic>
          <p:nvPicPr>
            <p:cNvPr id="2050" name="Picture 2" descr="MIT 6.175 - Constructive Computer Architecture | Lab 1: Multiplexers and  Adders">
              <a:extLst>
                <a:ext uri="{FF2B5EF4-FFF2-40B4-BE49-F238E27FC236}">
                  <a16:creationId xmlns:a16="http://schemas.microsoft.com/office/drawing/2014/main" id="{4512BA37-ECB7-9DA8-BDCF-A340BD043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43" b="99429" l="955" r="96897">
                          <a14:foregroundMark x1="49403" y1="30857" x2="35084" y2="43143"/>
                          <a14:foregroundMark x1="35084" y1="43143" x2="58234" y2="33714"/>
                          <a14:foregroundMark x1="58234" y1="33714" x2="41050" y2="39429"/>
                          <a14:foregroundMark x1="41050" y1="39429" x2="13604" y2="31429"/>
                          <a14:foregroundMark x1="13604" y1="31429" x2="23628" y2="13143"/>
                          <a14:foregroundMark x1="23628" y1="13143" x2="26730" y2="29714"/>
                          <a14:foregroundMark x1="26730" y1="29714" x2="16468" y2="38000"/>
                          <a14:foregroundMark x1="16468" y1="38000" x2="12172" y2="76000"/>
                          <a14:foregroundMark x1="12172" y1="76000" x2="16468" y2="69714"/>
                          <a14:foregroundMark x1="17661" y1="36857" x2="11695" y2="60571"/>
                          <a14:foregroundMark x1="11695" y1="60571" x2="5012" y2="13143"/>
                          <a14:foregroundMark x1="0" y1="2571" x2="4296" y2="97429"/>
                          <a14:foregroundMark x1="4296" y1="97429" x2="89499" y2="95143"/>
                          <a14:foregroundMark x1="89499" y1="95143" x2="98568" y2="60857"/>
                          <a14:foregroundMark x1="98568" y1="60857" x2="99284" y2="27143"/>
                          <a14:foregroundMark x1="99284" y1="27143" x2="95704" y2="11714"/>
                          <a14:foregroundMark x1="95704" y1="11714" x2="1193" y2="1143"/>
                          <a14:foregroundMark x1="1193" y1="1143" x2="955" y2="1143"/>
                          <a14:foregroundMark x1="7637" y1="13714" x2="16468" y2="40571"/>
                          <a14:foregroundMark x1="9547" y1="36286" x2="18377" y2="92286"/>
                          <a14:foregroundMark x1="18377" y1="92286" x2="19332" y2="93714"/>
                          <a14:foregroundMark x1="3341" y1="93143" x2="3341" y2="93714"/>
                          <a14:foregroundMark x1="10979" y1="97143" x2="27924" y2="99429"/>
                          <a14:foregroundMark x1="5012" y1="95714" x2="85680" y2="82000"/>
                          <a14:foregroundMark x1="85680" y1="82000" x2="94511" y2="70571"/>
                          <a14:foregroundMark x1="94511" y1="70571" x2="94511" y2="70571"/>
                          <a14:foregroundMark x1="13365" y1="30857" x2="35051" y2="55989"/>
                          <a14:foregroundMark x1="39978" y1="59084" x2="96897" y2="89429"/>
                          <a14:foregroundMark x1="10024" y1="43714" x2="25776" y2="69714"/>
                          <a14:foregroundMark x1="25776" y1="69714" x2="87351" y2="83714"/>
                          <a14:foregroundMark x1="87351" y1="83714" x2="95227" y2="32571"/>
                          <a14:foregroundMark x1="95227" y1="32571" x2="92363" y2="18286"/>
                          <a14:foregroundMark x1="43276" y1="11787" x2="40573" y2="11429"/>
                          <a14:foregroundMark x1="92363" y1="18286" x2="43312" y2="11792"/>
                          <a14:foregroundMark x1="39841" y1="11643" x2="20048" y2="17429"/>
                          <a14:foregroundMark x1="40573" y1="11429" x2="39939" y2="11614"/>
                          <a14:foregroundMark x1="20048" y1="17429" x2="10501" y2="34286"/>
                          <a14:foregroundMark x1="10501" y1="34286" x2="10263" y2="46571"/>
                          <a14:foregroundMark x1="38168" y1="32018" x2="36993" y2="43143"/>
                          <a14:foregroundMark x1="47478" y1="56669" x2="61575" y2="74857"/>
                          <a14:foregroundMark x1="41601" y1="49087" x2="42346" y2="50049"/>
                          <a14:foregroundMark x1="36993" y1="43143" x2="41447" y2="48889"/>
                          <a14:foregroundMark x1="61575" y1="74857" x2="88305" y2="65429"/>
                          <a14:foregroundMark x1="88305" y1="65429" x2="94272" y2="45714"/>
                          <a14:foregroundMark x1="94272" y1="45714" x2="84248" y2="23429"/>
                          <a14:foregroundMark x1="41007" y1="15382" x2="40343" y2="15258"/>
                          <a14:foregroundMark x1="42252" y1="15614" x2="41135" y2="15406"/>
                          <a14:foregroundMark x1="45170" y1="16157" x2="43244" y2="15799"/>
                          <a14:foregroundMark x1="84248" y1="23429" x2="45640" y2="16244"/>
                          <a14:foregroundMark x1="77327" y1="30286" x2="89737" y2="45429"/>
                          <a14:foregroundMark x1="89737" y1="45429" x2="87351" y2="31143"/>
                          <a14:foregroundMark x1="87351" y1="31143" x2="74224" y2="29714"/>
                          <a14:foregroundMark x1="74224" y1="29714" x2="79475" y2="31143"/>
                          <a14:backgroundMark x1="40573" y1="16571" x2="41527" y2="31714"/>
                          <a14:backgroundMark x1="41527" y1="31714" x2="41766" y2="17429"/>
                          <a14:backgroundMark x1="41766" y1="17429" x2="41289" y2="16286"/>
                          <a14:backgroundMark x1="42005" y1="46571" x2="41289" y2="47143"/>
                          <a14:backgroundMark x1="40334" y1="53429" x2="41289" y2="49429"/>
                          <a14:backgroundMark x1="39379" y1="51429" x2="40811" y2="58857"/>
                          <a14:backgroundMark x1="41050" y1="50286" x2="42005" y2="57714"/>
                          <a14:backgroundMark x1="42482" y1="50857" x2="43914" y2="57714"/>
                          <a14:backgroundMark x1="38425" y1="20571" x2="42482" y2="22571"/>
                          <a14:backgroundMark x1="42243" y1="16286" x2="38425" y2="2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513" y="904875"/>
              <a:ext cx="39909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47790D-6D3C-A63E-CA20-67C7C10BD2A1}"/>
                </a:ext>
              </a:extLst>
            </p:cNvPr>
            <p:cNvSpPr txBox="1"/>
            <p:nvPr/>
          </p:nvSpPr>
          <p:spPr>
            <a:xfrm>
              <a:off x="3815867" y="1956195"/>
              <a:ext cx="1197070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dirty="0">
                  <a:latin typeface="+mj-lt"/>
                </a:rPr>
                <a:t>MUX</a:t>
              </a:r>
              <a:endParaRPr lang="en-US" b="1" dirty="0">
                <a:latin typeface="+mj-lt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8D5EF1E-9FE8-85B7-8D9C-04BC51827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90" y="2571749"/>
            <a:ext cx="3713772" cy="2462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EDDCE-062B-4CAE-2127-165CE155D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234" y="800490"/>
            <a:ext cx="3203810" cy="3844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02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110372" y="959460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Hanken Grotesk"/>
                <a:ea typeface="Hanken Grotesk"/>
                <a:cs typeface="Hanken Grotesk"/>
                <a:sym typeface="Hanken Grotesk"/>
              </a:rPr>
              <a:t>Nhóm 1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" name="Google Shape;238;p31">
            <a:extLst>
              <a:ext uri="{FF2B5EF4-FFF2-40B4-BE49-F238E27FC236}">
                <a16:creationId xmlns:a16="http://schemas.microsoft.com/office/drawing/2014/main" id="{8AA2BAB0-0093-E7B9-E134-F4C5466A1C7D}"/>
              </a:ext>
            </a:extLst>
          </p:cNvPr>
          <p:cNvSpPr txBox="1">
            <a:spLocks/>
          </p:cNvSpPr>
          <p:nvPr/>
        </p:nvSpPr>
        <p:spPr>
          <a:xfrm>
            <a:off x="1332854" y="1567067"/>
            <a:ext cx="3918259" cy="261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vi-VN" dirty="0">
                <a:latin typeface="Merriweather Black" panose="00000A00000000000000" pitchFamily="2" charset="0"/>
              </a:rPr>
              <a:t>Trần Hoàng Tấn 22119132</a:t>
            </a:r>
          </a:p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vi-VN" dirty="0">
                <a:latin typeface="Merriweather Black" panose="00000A00000000000000" pitchFamily="2" charset="0"/>
              </a:rPr>
              <a:t>Võ Quang Huy 22119082</a:t>
            </a:r>
          </a:p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vi-VN" dirty="0">
                <a:latin typeface="Merriweather Black" panose="00000A00000000000000" pitchFamily="2" charset="0"/>
              </a:rPr>
              <a:t>Huỳnh Minh An 22119039</a:t>
            </a:r>
          </a:p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en-US" dirty="0">
                <a:latin typeface="Merriweather Black" panose="00000A00000000000000" pitchFamily="2" charset="0"/>
              </a:rPr>
              <a:t>H</a:t>
            </a:r>
            <a:r>
              <a:rPr lang="vi-VN" dirty="0">
                <a:latin typeface="Merriweather Black" panose="00000A00000000000000" pitchFamily="2" charset="0"/>
              </a:rPr>
              <a:t>uỳnh Minh Quý 22119125</a:t>
            </a:r>
          </a:p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vi-VN" dirty="0">
                <a:latin typeface="Merriweather Black" panose="00000A00000000000000" pitchFamily="2" charset="0"/>
              </a:rPr>
              <a:t>Hồ Gia Huyên 22119083</a:t>
            </a:r>
          </a:p>
          <a:p>
            <a:pPr marL="342900" indent="-342900">
              <a:lnSpc>
                <a:spcPct val="150000"/>
              </a:lnSpc>
              <a:buFont typeface="Hanken Grotesk"/>
              <a:buAutoNum type="arabicPeriod"/>
            </a:pPr>
            <a:r>
              <a:rPr lang="vi-VN" dirty="0">
                <a:latin typeface="Merriweather Black" panose="00000A00000000000000" pitchFamily="2" charset="0"/>
              </a:rPr>
              <a:t>Kiều Chí Hưng 22119085</a:t>
            </a:r>
          </a:p>
        </p:txBody>
      </p:sp>
    </p:spTree>
    <p:extLst>
      <p:ext uri="{BB962C8B-B14F-4D97-AF65-F5344CB8AC3E}">
        <p14:creationId xmlns:p14="http://schemas.microsoft.com/office/powerpoint/2010/main" val="1485723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and white grid&#10;&#10;Description automatically generated">
            <a:extLst>
              <a:ext uri="{FF2B5EF4-FFF2-40B4-BE49-F238E27FC236}">
                <a16:creationId xmlns:a16="http://schemas.microsoft.com/office/drawing/2014/main" id="{64202C27-2840-20D1-B37B-FA719C6B9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581" y="100739"/>
            <a:ext cx="9835417" cy="5385661"/>
          </a:xfrm>
          <a:prstGeom prst="rect">
            <a:avLst/>
          </a:prstGeom>
        </p:spPr>
      </p:pic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6651885" y="214347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Sơ đồ khối</a:t>
            </a:r>
          </a:p>
          <a:p>
            <a:r>
              <a:rPr lang="vi-VN" sz="2800" dirty="0">
                <a:latin typeface="Merriweather Black" panose="00000A00000000000000" pitchFamily="2" charset="0"/>
              </a:rPr>
              <a:t>mạch chia</a:t>
            </a:r>
          </a:p>
        </p:txBody>
      </p:sp>
      <p:pic>
        <p:nvPicPr>
          <p:cNvPr id="16" name="Picture 15" descr="A black and white diagram&#10;&#10;Description automatically generated">
            <a:extLst>
              <a:ext uri="{FF2B5EF4-FFF2-40B4-BE49-F238E27FC236}">
                <a16:creationId xmlns:a16="http://schemas.microsoft.com/office/drawing/2014/main" id="{7E103AC0-7E51-C2B1-D094-951A1F95D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8" y="2913681"/>
            <a:ext cx="1988614" cy="20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894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713CEE3-0136-8DA3-75C1-5FE81CB32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9" y="179882"/>
            <a:ext cx="3692314" cy="495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75;p38">
            <a:extLst>
              <a:ext uri="{FF2B5EF4-FFF2-40B4-BE49-F238E27FC236}">
                <a16:creationId xmlns:a16="http://schemas.microsoft.com/office/drawing/2014/main" id="{B7272AB3-E842-4B7B-1F22-8ACF20E7B47F}"/>
              </a:ext>
            </a:extLst>
          </p:cNvPr>
          <p:cNvSpPr txBox="1">
            <a:spLocks/>
          </p:cNvSpPr>
          <p:nvPr/>
        </p:nvSpPr>
        <p:spPr>
          <a:xfrm>
            <a:off x="4664668" y="4201863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LUT : 78 </a:t>
            </a:r>
          </a:p>
        </p:txBody>
      </p:sp>
    </p:spTree>
    <p:extLst>
      <p:ext uri="{BB962C8B-B14F-4D97-AF65-F5344CB8AC3E}">
        <p14:creationId xmlns:p14="http://schemas.microsoft.com/office/powerpoint/2010/main" val="17864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24D9ED5-2414-D5A8-18A8-D37612E6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1" y="311593"/>
            <a:ext cx="8014277" cy="34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75;p38">
            <a:extLst>
              <a:ext uri="{FF2B5EF4-FFF2-40B4-BE49-F238E27FC236}">
                <a16:creationId xmlns:a16="http://schemas.microsoft.com/office/drawing/2014/main" id="{8F43925A-2241-9BA3-7DB3-522AF90A7C95}"/>
              </a:ext>
            </a:extLst>
          </p:cNvPr>
          <p:cNvSpPr txBox="1">
            <a:spLocks/>
          </p:cNvSpPr>
          <p:nvPr/>
        </p:nvSpPr>
        <p:spPr>
          <a:xfrm>
            <a:off x="1045814" y="4147619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Thời gian Delay: 15.231 ns</a:t>
            </a:r>
          </a:p>
        </p:txBody>
      </p:sp>
    </p:spTree>
    <p:extLst>
      <p:ext uri="{BB962C8B-B14F-4D97-AF65-F5344CB8AC3E}">
        <p14:creationId xmlns:p14="http://schemas.microsoft.com/office/powerpoint/2010/main" val="32712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75;p38">
            <a:extLst>
              <a:ext uri="{FF2B5EF4-FFF2-40B4-BE49-F238E27FC236}">
                <a16:creationId xmlns:a16="http://schemas.microsoft.com/office/drawing/2014/main" id="{6C7C5E0E-9FEC-91C0-53CB-1522D213520A}"/>
              </a:ext>
            </a:extLst>
          </p:cNvPr>
          <p:cNvSpPr txBox="1">
            <a:spLocks/>
          </p:cNvSpPr>
          <p:nvPr/>
        </p:nvSpPr>
        <p:spPr>
          <a:xfrm>
            <a:off x="6651885" y="214347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Sơ đồ khối</a:t>
            </a:r>
          </a:p>
          <a:p>
            <a:r>
              <a:rPr lang="vi-VN" sz="2800" dirty="0">
                <a:latin typeface="Merriweather Black" panose="00000A00000000000000" pitchFamily="2" charset="0"/>
              </a:rPr>
              <a:t>mạch chia</a:t>
            </a:r>
          </a:p>
        </p:txBody>
      </p:sp>
      <p:pic>
        <p:nvPicPr>
          <p:cNvPr id="9" name="Picture 8" descr="A black and white diagram&#10;&#10;Description automatically generated">
            <a:extLst>
              <a:ext uri="{FF2B5EF4-FFF2-40B4-BE49-F238E27FC236}">
                <a16:creationId xmlns:a16="http://schemas.microsoft.com/office/drawing/2014/main" id="{E176C670-CEB5-2071-E69D-8F92FCED9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48" y="2936541"/>
            <a:ext cx="1988614" cy="2014780"/>
          </a:xfrm>
          <a:prstGeom prst="rect">
            <a:avLst/>
          </a:prstGeom>
        </p:spPr>
      </p:pic>
      <p:pic>
        <p:nvPicPr>
          <p:cNvPr id="3" name="Picture 2" descr="A black and white image of a black background&#10;&#10;Description automatically generated">
            <a:extLst>
              <a:ext uri="{FF2B5EF4-FFF2-40B4-BE49-F238E27FC236}">
                <a16:creationId xmlns:a16="http://schemas.microsoft.com/office/drawing/2014/main" id="{BB196055-6720-4BFE-E6F8-D86785165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46" y="-1"/>
            <a:ext cx="7384942" cy="60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5613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5;p38">
            <a:extLst>
              <a:ext uri="{FF2B5EF4-FFF2-40B4-BE49-F238E27FC236}">
                <a16:creationId xmlns:a16="http://schemas.microsoft.com/office/drawing/2014/main" id="{B7272AB3-E842-4B7B-1F22-8ACF20E7B47F}"/>
              </a:ext>
            </a:extLst>
          </p:cNvPr>
          <p:cNvSpPr txBox="1">
            <a:spLocks/>
          </p:cNvSpPr>
          <p:nvPr/>
        </p:nvSpPr>
        <p:spPr>
          <a:xfrm>
            <a:off x="4664668" y="4201863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LUT : 82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5F90068-D495-A12A-6F81-63DF9C2EF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72" y="102159"/>
            <a:ext cx="3686661" cy="49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38">
            <a:extLst>
              <a:ext uri="{FF2B5EF4-FFF2-40B4-BE49-F238E27FC236}">
                <a16:creationId xmlns:a16="http://schemas.microsoft.com/office/drawing/2014/main" id="{8F43925A-2241-9BA3-7DB3-522AF90A7C95}"/>
              </a:ext>
            </a:extLst>
          </p:cNvPr>
          <p:cNvSpPr txBox="1">
            <a:spLocks/>
          </p:cNvSpPr>
          <p:nvPr/>
        </p:nvSpPr>
        <p:spPr>
          <a:xfrm>
            <a:off x="1045814" y="4147619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Thời gian Delay: 13.873 ns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8BAA9C2-D7F8-25C3-91F6-311E2233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56" y="202836"/>
            <a:ext cx="8684805" cy="37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4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014996" y="2108886"/>
            <a:ext cx="6827145" cy="812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latin typeface="Merriweather Black" panose="00000A00000000000000" pitchFamily="2" charset="0"/>
              </a:rPr>
              <a:t>Mạch chia khôi phục số nhớ</a:t>
            </a:r>
            <a:br>
              <a:rPr lang="vi-VN" sz="3600" dirty="0">
                <a:latin typeface="Merriweather Black" panose="00000A00000000000000" pitchFamily="2" charset="0"/>
              </a:rPr>
            </a:br>
            <a:r>
              <a:rPr lang="vi-VN" sz="3600" dirty="0">
                <a:latin typeface="Merriweather Black" panose="00000A00000000000000" pitchFamily="2" charset="0"/>
              </a:rPr>
              <a:t>dùng khối PU sử dụng FS</a:t>
            </a:r>
            <a:endParaRPr sz="3600" dirty="0">
              <a:latin typeface="Merriweather Black" panose="00000A00000000000000" pitchFamily="2" charset="0"/>
            </a:endParaRP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42931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5;p38">
            <a:extLst>
              <a:ext uri="{FF2B5EF4-FFF2-40B4-BE49-F238E27FC236}">
                <a16:creationId xmlns:a16="http://schemas.microsoft.com/office/drawing/2014/main" id="{11EEA071-E572-0BC8-3790-7D0EC4EA51E0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trừ toàn phần (FS)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E800E-D740-40CF-EFE3-46DD0593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7" y="1060849"/>
            <a:ext cx="2162583" cy="1246831"/>
          </a:xfrm>
          <a:prstGeom prst="rect">
            <a:avLst/>
          </a:prstGeom>
        </p:spPr>
      </p:pic>
      <p:sp>
        <p:nvSpPr>
          <p:cNvPr id="9" name="Google Shape;374;p38">
            <a:extLst>
              <a:ext uri="{FF2B5EF4-FFF2-40B4-BE49-F238E27FC236}">
                <a16:creationId xmlns:a16="http://schemas.microsoft.com/office/drawing/2014/main" id="{C3522368-31C3-FBCF-B204-DD3A64A77078}"/>
              </a:ext>
            </a:extLst>
          </p:cNvPr>
          <p:cNvSpPr txBox="1">
            <a:spLocks/>
          </p:cNvSpPr>
          <p:nvPr/>
        </p:nvSpPr>
        <p:spPr>
          <a:xfrm>
            <a:off x="777468" y="2150035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Sơ đồ khối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F293F3-3EF5-75DB-F22A-3D0622449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221" y="1273541"/>
            <a:ext cx="3188750" cy="3542300"/>
          </a:xfrm>
          <a:prstGeom prst="rect">
            <a:avLst/>
          </a:prstGeom>
        </p:spPr>
      </p:pic>
      <p:sp>
        <p:nvSpPr>
          <p:cNvPr id="12" name="Google Shape;374;p38">
            <a:extLst>
              <a:ext uri="{FF2B5EF4-FFF2-40B4-BE49-F238E27FC236}">
                <a16:creationId xmlns:a16="http://schemas.microsoft.com/office/drawing/2014/main" id="{D68E0B38-9C5E-5302-A8A9-E63304335C2A}"/>
              </a:ext>
            </a:extLst>
          </p:cNvPr>
          <p:cNvSpPr txBox="1">
            <a:spLocks/>
          </p:cNvSpPr>
          <p:nvPr/>
        </p:nvSpPr>
        <p:spPr>
          <a:xfrm>
            <a:off x="5269855" y="629659"/>
            <a:ext cx="219975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Bảng trạng thái</a:t>
            </a:r>
          </a:p>
        </p:txBody>
      </p:sp>
      <p:sp>
        <p:nvSpPr>
          <p:cNvPr id="13" name="Google Shape;374;p38">
            <a:extLst>
              <a:ext uri="{FF2B5EF4-FFF2-40B4-BE49-F238E27FC236}">
                <a16:creationId xmlns:a16="http://schemas.microsoft.com/office/drawing/2014/main" id="{1A93AE93-47AF-006A-C7A2-9EBF365746FE}"/>
              </a:ext>
            </a:extLst>
          </p:cNvPr>
          <p:cNvSpPr txBox="1">
            <a:spLocks/>
          </p:cNvSpPr>
          <p:nvPr/>
        </p:nvSpPr>
        <p:spPr>
          <a:xfrm>
            <a:off x="104393" y="2568039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dirty="0"/>
              <a:t>Hàm ngõ 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374;p38">
                <a:extLst>
                  <a:ext uri="{FF2B5EF4-FFF2-40B4-BE49-F238E27FC236}">
                    <a16:creationId xmlns:a16="http://schemas.microsoft.com/office/drawing/2014/main" id="{19F10429-E4DC-2022-2E21-B16D3DA967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106" y="3233514"/>
                <a:ext cx="3176838" cy="718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25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marL="0" indent="0" algn="l"/>
                <a:r>
                  <a:rPr lang="vi-VN" sz="1800" dirty="0"/>
                  <a:t>D = A⊕B⊕Bi</a:t>
                </a:r>
              </a:p>
              <a:p>
                <a:pPr marL="0" indent="0" algn="l"/>
                <a:r>
                  <a:rPr lang="vi-VN" sz="1800" dirty="0"/>
                  <a:t>Bo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vi-VN" sz="1800" i="1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vi-VN" sz="18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vi-VN" sz="1800" dirty="0"/>
                  <a:t>Bi + BBi</a:t>
                </a:r>
              </a:p>
            </p:txBody>
          </p:sp>
        </mc:Choice>
        <mc:Fallback xmlns="">
          <p:sp>
            <p:nvSpPr>
              <p:cNvPr id="15" name="Google Shape;374;p38">
                <a:extLst>
                  <a:ext uri="{FF2B5EF4-FFF2-40B4-BE49-F238E27FC236}">
                    <a16:creationId xmlns:a16="http://schemas.microsoft.com/office/drawing/2014/main" id="{19F10429-E4DC-2022-2E21-B16D3DA96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6" y="3233514"/>
                <a:ext cx="3176838" cy="718260"/>
              </a:xfrm>
              <a:prstGeom prst="rect">
                <a:avLst/>
              </a:prstGeom>
              <a:blipFill>
                <a:blip r:embed="rId5"/>
                <a:stretch>
                  <a:fillRect l="-1536" t="-9322" b="-59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8571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5;p38">
            <a:extLst>
              <a:ext uri="{FF2B5EF4-FFF2-40B4-BE49-F238E27FC236}">
                <a16:creationId xmlns:a16="http://schemas.microsoft.com/office/drawing/2014/main" id="{11EEA071-E572-0BC8-3790-7D0EC4EA51E0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trừ toàn phần (FS)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E800E-D740-40CF-EFE3-46DD05937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7" y="1060849"/>
            <a:ext cx="2162583" cy="1246831"/>
          </a:xfrm>
          <a:prstGeom prst="rect">
            <a:avLst/>
          </a:prstGeom>
        </p:spPr>
      </p:pic>
      <p:sp>
        <p:nvSpPr>
          <p:cNvPr id="9" name="Google Shape;374;p38">
            <a:extLst>
              <a:ext uri="{FF2B5EF4-FFF2-40B4-BE49-F238E27FC236}">
                <a16:creationId xmlns:a16="http://schemas.microsoft.com/office/drawing/2014/main" id="{C3522368-31C3-FBCF-B204-DD3A64A77078}"/>
              </a:ext>
            </a:extLst>
          </p:cNvPr>
          <p:cNvSpPr txBox="1">
            <a:spLocks/>
          </p:cNvSpPr>
          <p:nvPr/>
        </p:nvSpPr>
        <p:spPr>
          <a:xfrm>
            <a:off x="777468" y="2150035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Sơ đồ khối</a:t>
            </a:r>
          </a:p>
        </p:txBody>
      </p:sp>
      <p:sp>
        <p:nvSpPr>
          <p:cNvPr id="13" name="Google Shape;374;p38">
            <a:extLst>
              <a:ext uri="{FF2B5EF4-FFF2-40B4-BE49-F238E27FC236}">
                <a16:creationId xmlns:a16="http://schemas.microsoft.com/office/drawing/2014/main" id="{1A93AE93-47AF-006A-C7A2-9EBF365746FE}"/>
              </a:ext>
            </a:extLst>
          </p:cNvPr>
          <p:cNvSpPr txBox="1">
            <a:spLocks/>
          </p:cNvSpPr>
          <p:nvPr/>
        </p:nvSpPr>
        <p:spPr>
          <a:xfrm>
            <a:off x="104393" y="2568039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b="1" dirty="0"/>
              <a:t>Hàm ngõ 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374;p38">
                <a:extLst>
                  <a:ext uri="{FF2B5EF4-FFF2-40B4-BE49-F238E27FC236}">
                    <a16:creationId xmlns:a16="http://schemas.microsoft.com/office/drawing/2014/main" id="{84C5431E-900C-CD4F-3DBB-E78A97D0F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106" y="3233514"/>
                <a:ext cx="3176838" cy="718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25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000"/>
                  <a:buFont typeface="Hanken Grotesk"/>
                  <a:buNone/>
                  <a:defRPr sz="3000" b="0" i="0" u="none" strike="noStrike" cap="none">
                    <a:solidFill>
                      <a:schemeClr val="dk1"/>
                    </a:solidFill>
                    <a:latin typeface="Hanken Grotesk"/>
                    <a:ea typeface="Hanken Grotesk"/>
                    <a:cs typeface="Hanken Grotesk"/>
                    <a:sym typeface="Hanken Grotesk"/>
                  </a:defRPr>
                </a:lvl9pPr>
              </a:lstStyle>
              <a:p>
                <a:pPr marL="0" indent="0" algn="l"/>
                <a:r>
                  <a:rPr lang="vi-VN" sz="1800" dirty="0"/>
                  <a:t>D = A⊕B⊕Bi</a:t>
                </a:r>
              </a:p>
              <a:p>
                <a:pPr marL="0" indent="0" algn="l"/>
                <a:r>
                  <a:rPr lang="vi-VN" sz="1800" dirty="0"/>
                  <a:t>Bo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a:rPr lang="vi-VN" sz="1800" i="1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vi-VN" sz="18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1800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vi-VN" sz="1800" dirty="0"/>
                  <a:t>Bi + BBi</a:t>
                </a:r>
              </a:p>
            </p:txBody>
          </p:sp>
        </mc:Choice>
        <mc:Fallback xmlns="">
          <p:sp>
            <p:nvSpPr>
              <p:cNvPr id="14" name="Google Shape;374;p38">
                <a:extLst>
                  <a:ext uri="{FF2B5EF4-FFF2-40B4-BE49-F238E27FC236}">
                    <a16:creationId xmlns:a16="http://schemas.microsoft.com/office/drawing/2014/main" id="{84C5431E-900C-CD4F-3DBB-E78A97D0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06" y="3233514"/>
                <a:ext cx="3176838" cy="718260"/>
              </a:xfrm>
              <a:prstGeom prst="rect">
                <a:avLst/>
              </a:prstGeom>
              <a:blipFill>
                <a:blip r:embed="rId4"/>
                <a:stretch>
                  <a:fillRect l="-1536" t="-9322" b="-59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374;p38">
            <a:extLst>
              <a:ext uri="{FF2B5EF4-FFF2-40B4-BE49-F238E27FC236}">
                <a16:creationId xmlns:a16="http://schemas.microsoft.com/office/drawing/2014/main" id="{A20D08E4-392A-DA1A-646B-B2C1E2A12AE7}"/>
              </a:ext>
            </a:extLst>
          </p:cNvPr>
          <p:cNvSpPr txBox="1">
            <a:spLocks/>
          </p:cNvSpPr>
          <p:nvPr/>
        </p:nvSpPr>
        <p:spPr>
          <a:xfrm>
            <a:off x="5229841" y="3489248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Code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975320-26F3-B112-1D7B-5658050F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55" y="1294614"/>
            <a:ext cx="5775549" cy="22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đa hợp MUX 2 sang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85D86-2B3F-5841-E418-2DAF71A2D0C6}"/>
              </a:ext>
            </a:extLst>
          </p:cNvPr>
          <p:cNvGrpSpPr/>
          <p:nvPr/>
        </p:nvGrpSpPr>
        <p:grpSpPr>
          <a:xfrm>
            <a:off x="921896" y="1603947"/>
            <a:ext cx="2413416" cy="2188563"/>
            <a:chOff x="2576513" y="904875"/>
            <a:chExt cx="3990975" cy="3333750"/>
          </a:xfrm>
        </p:grpSpPr>
        <p:pic>
          <p:nvPicPr>
            <p:cNvPr id="2050" name="Picture 2" descr="MIT 6.175 - Constructive Computer Architecture | Lab 1: Multiplexers and  Adders">
              <a:extLst>
                <a:ext uri="{FF2B5EF4-FFF2-40B4-BE49-F238E27FC236}">
                  <a16:creationId xmlns:a16="http://schemas.microsoft.com/office/drawing/2014/main" id="{4512BA37-ECB7-9DA8-BDCF-A340BD043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43" b="99429" l="955" r="96897">
                          <a14:foregroundMark x1="49403" y1="30857" x2="35084" y2="43143"/>
                          <a14:foregroundMark x1="35084" y1="43143" x2="58234" y2="33714"/>
                          <a14:foregroundMark x1="58234" y1="33714" x2="41050" y2="39429"/>
                          <a14:foregroundMark x1="41050" y1="39429" x2="13604" y2="31429"/>
                          <a14:foregroundMark x1="13604" y1="31429" x2="23628" y2="13143"/>
                          <a14:foregroundMark x1="23628" y1="13143" x2="26730" y2="29714"/>
                          <a14:foregroundMark x1="26730" y1="29714" x2="16468" y2="38000"/>
                          <a14:foregroundMark x1="16468" y1="38000" x2="12172" y2="76000"/>
                          <a14:foregroundMark x1="12172" y1="76000" x2="16468" y2="69714"/>
                          <a14:foregroundMark x1="17661" y1="36857" x2="11695" y2="60571"/>
                          <a14:foregroundMark x1="11695" y1="60571" x2="5012" y2="13143"/>
                          <a14:foregroundMark x1="0" y1="2571" x2="4296" y2="97429"/>
                          <a14:foregroundMark x1="4296" y1="97429" x2="89499" y2="95143"/>
                          <a14:foregroundMark x1="89499" y1="95143" x2="98568" y2="60857"/>
                          <a14:foregroundMark x1="98568" y1="60857" x2="99284" y2="27143"/>
                          <a14:foregroundMark x1="99284" y1="27143" x2="95704" y2="11714"/>
                          <a14:foregroundMark x1="95704" y1="11714" x2="1193" y2="1143"/>
                          <a14:foregroundMark x1="1193" y1="1143" x2="955" y2="1143"/>
                          <a14:foregroundMark x1="7637" y1="13714" x2="16468" y2="40571"/>
                          <a14:foregroundMark x1="9547" y1="36286" x2="18377" y2="92286"/>
                          <a14:foregroundMark x1="18377" y1="92286" x2="19332" y2="93714"/>
                          <a14:foregroundMark x1="3341" y1="93143" x2="3341" y2="93714"/>
                          <a14:foregroundMark x1="10979" y1="97143" x2="27924" y2="99429"/>
                          <a14:foregroundMark x1="5012" y1="95714" x2="85680" y2="82000"/>
                          <a14:foregroundMark x1="85680" y1="82000" x2="94511" y2="70571"/>
                          <a14:foregroundMark x1="94511" y1="70571" x2="94511" y2="70571"/>
                          <a14:foregroundMark x1="13365" y1="30857" x2="35051" y2="55989"/>
                          <a14:foregroundMark x1="39978" y1="59084" x2="96897" y2="89429"/>
                          <a14:foregroundMark x1="10024" y1="43714" x2="25776" y2="69714"/>
                          <a14:foregroundMark x1="25776" y1="69714" x2="87351" y2="83714"/>
                          <a14:foregroundMark x1="87351" y1="83714" x2="95227" y2="32571"/>
                          <a14:foregroundMark x1="95227" y1="32571" x2="92363" y2="18286"/>
                          <a14:foregroundMark x1="43276" y1="11787" x2="40573" y2="11429"/>
                          <a14:foregroundMark x1="92363" y1="18286" x2="43312" y2="11792"/>
                          <a14:foregroundMark x1="39841" y1="11643" x2="20048" y2="17429"/>
                          <a14:foregroundMark x1="40573" y1="11429" x2="39939" y2="11614"/>
                          <a14:foregroundMark x1="20048" y1="17429" x2="10501" y2="34286"/>
                          <a14:foregroundMark x1="10501" y1="34286" x2="10263" y2="46571"/>
                          <a14:foregroundMark x1="38168" y1="32018" x2="36993" y2="43143"/>
                          <a14:foregroundMark x1="47478" y1="56669" x2="61575" y2="74857"/>
                          <a14:foregroundMark x1="41601" y1="49087" x2="42346" y2="50049"/>
                          <a14:foregroundMark x1="36993" y1="43143" x2="41447" y2="48889"/>
                          <a14:foregroundMark x1="61575" y1="74857" x2="88305" y2="65429"/>
                          <a14:foregroundMark x1="88305" y1="65429" x2="94272" y2="45714"/>
                          <a14:foregroundMark x1="94272" y1="45714" x2="84248" y2="23429"/>
                          <a14:foregroundMark x1="41007" y1="15382" x2="40343" y2="15258"/>
                          <a14:foregroundMark x1="42252" y1="15614" x2="41135" y2="15406"/>
                          <a14:foregroundMark x1="45170" y1="16157" x2="43244" y2="15799"/>
                          <a14:foregroundMark x1="84248" y1="23429" x2="45640" y2="16244"/>
                          <a14:foregroundMark x1="77327" y1="30286" x2="89737" y2="45429"/>
                          <a14:foregroundMark x1="89737" y1="45429" x2="87351" y2="31143"/>
                          <a14:foregroundMark x1="87351" y1="31143" x2="74224" y2="29714"/>
                          <a14:foregroundMark x1="74224" y1="29714" x2="79475" y2="31143"/>
                          <a14:backgroundMark x1="40573" y1="16571" x2="41527" y2="31714"/>
                          <a14:backgroundMark x1="41527" y1="31714" x2="41766" y2="17429"/>
                          <a14:backgroundMark x1="41766" y1="17429" x2="41289" y2="16286"/>
                          <a14:backgroundMark x1="42005" y1="46571" x2="41289" y2="47143"/>
                          <a14:backgroundMark x1="40334" y1="53429" x2="41289" y2="49429"/>
                          <a14:backgroundMark x1="39379" y1="51429" x2="40811" y2="58857"/>
                          <a14:backgroundMark x1="41050" y1="50286" x2="42005" y2="57714"/>
                          <a14:backgroundMark x1="42482" y1="50857" x2="43914" y2="57714"/>
                          <a14:backgroundMark x1="38425" y1="20571" x2="42482" y2="22571"/>
                          <a14:backgroundMark x1="42243" y1="16286" x2="38425" y2="2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513" y="904875"/>
              <a:ext cx="39909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47790D-6D3C-A63E-CA20-67C7C10BD2A1}"/>
                </a:ext>
              </a:extLst>
            </p:cNvPr>
            <p:cNvSpPr txBox="1"/>
            <p:nvPr/>
          </p:nvSpPr>
          <p:spPr>
            <a:xfrm>
              <a:off x="3815867" y="1956195"/>
              <a:ext cx="1197070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dirty="0">
                  <a:latin typeface="+mj-lt"/>
                </a:rPr>
                <a:t>MUX</a:t>
              </a:r>
              <a:endParaRPr lang="en-US" b="1" dirty="0">
                <a:latin typeface="+mj-lt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F525334-E9C3-0C05-E50F-D3256E860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1189"/>
            <a:ext cx="3114699" cy="3314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1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707D410B-928B-D961-9ADB-8AEB5FADBF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56127" y="1941433"/>
            <a:ext cx="7545432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>
                <a:latin typeface="Merriweather Black" panose="00000A00000000000000" pitchFamily="2" charset="0"/>
              </a:rPr>
              <a:t>Phép chia dùng phương pháp khôi phục số nhớ</a:t>
            </a:r>
            <a:br>
              <a:rPr lang="vi-VN" sz="3200" dirty="0">
                <a:latin typeface="Merriweather Black" panose="00000A00000000000000" pitchFamily="2" charset="0"/>
              </a:rPr>
            </a:br>
            <a:r>
              <a:rPr lang="vi-VN" sz="3200" dirty="0">
                <a:latin typeface="Merriweather Black" panose="00000A00000000000000" pitchFamily="2" charset="0"/>
              </a:rPr>
              <a:t>(Restoring Division Algorithm)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3285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5;p38">
            <a:extLst>
              <a:ext uri="{FF2B5EF4-FFF2-40B4-BE49-F238E27FC236}">
                <a16:creationId xmlns:a16="http://schemas.microsoft.com/office/drawing/2014/main" id="{41656162-4C64-F134-FB86-063E8DAE18CA}"/>
              </a:ext>
            </a:extLst>
          </p:cNvPr>
          <p:cNvSpPr txBox="1">
            <a:spLocks/>
          </p:cNvSpPr>
          <p:nvPr/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Mạch đa hợp MUX 2 sang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85D86-2B3F-5841-E418-2DAF71A2D0C6}"/>
              </a:ext>
            </a:extLst>
          </p:cNvPr>
          <p:cNvGrpSpPr/>
          <p:nvPr/>
        </p:nvGrpSpPr>
        <p:grpSpPr>
          <a:xfrm>
            <a:off x="921896" y="1603947"/>
            <a:ext cx="2413416" cy="2188563"/>
            <a:chOff x="2576513" y="904875"/>
            <a:chExt cx="3990975" cy="3333750"/>
          </a:xfrm>
        </p:grpSpPr>
        <p:pic>
          <p:nvPicPr>
            <p:cNvPr id="2050" name="Picture 2" descr="MIT 6.175 - Constructive Computer Architecture | Lab 1: Multiplexers and  Adders">
              <a:extLst>
                <a:ext uri="{FF2B5EF4-FFF2-40B4-BE49-F238E27FC236}">
                  <a16:creationId xmlns:a16="http://schemas.microsoft.com/office/drawing/2014/main" id="{4512BA37-ECB7-9DA8-BDCF-A340BD043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43" b="99429" l="955" r="96897">
                          <a14:foregroundMark x1="49403" y1="30857" x2="35084" y2="43143"/>
                          <a14:foregroundMark x1="35084" y1="43143" x2="58234" y2="33714"/>
                          <a14:foregroundMark x1="58234" y1="33714" x2="41050" y2="39429"/>
                          <a14:foregroundMark x1="41050" y1="39429" x2="13604" y2="31429"/>
                          <a14:foregroundMark x1="13604" y1="31429" x2="23628" y2="13143"/>
                          <a14:foregroundMark x1="23628" y1="13143" x2="26730" y2="29714"/>
                          <a14:foregroundMark x1="26730" y1="29714" x2="16468" y2="38000"/>
                          <a14:foregroundMark x1="16468" y1="38000" x2="12172" y2="76000"/>
                          <a14:foregroundMark x1="12172" y1="76000" x2="16468" y2="69714"/>
                          <a14:foregroundMark x1="17661" y1="36857" x2="11695" y2="60571"/>
                          <a14:foregroundMark x1="11695" y1="60571" x2="5012" y2="13143"/>
                          <a14:foregroundMark x1="0" y1="2571" x2="4296" y2="97429"/>
                          <a14:foregroundMark x1="4296" y1="97429" x2="89499" y2="95143"/>
                          <a14:foregroundMark x1="89499" y1="95143" x2="98568" y2="60857"/>
                          <a14:foregroundMark x1="98568" y1="60857" x2="99284" y2="27143"/>
                          <a14:foregroundMark x1="99284" y1="27143" x2="95704" y2="11714"/>
                          <a14:foregroundMark x1="95704" y1="11714" x2="1193" y2="1143"/>
                          <a14:foregroundMark x1="1193" y1="1143" x2="955" y2="1143"/>
                          <a14:foregroundMark x1="7637" y1="13714" x2="16468" y2="40571"/>
                          <a14:foregroundMark x1="9547" y1="36286" x2="18377" y2="92286"/>
                          <a14:foregroundMark x1="18377" y1="92286" x2="19332" y2="93714"/>
                          <a14:foregroundMark x1="3341" y1="93143" x2="3341" y2="93714"/>
                          <a14:foregroundMark x1="10979" y1="97143" x2="27924" y2="99429"/>
                          <a14:foregroundMark x1="5012" y1="95714" x2="85680" y2="82000"/>
                          <a14:foregroundMark x1="85680" y1="82000" x2="94511" y2="70571"/>
                          <a14:foregroundMark x1="94511" y1="70571" x2="94511" y2="70571"/>
                          <a14:foregroundMark x1="13365" y1="30857" x2="35051" y2="55989"/>
                          <a14:foregroundMark x1="39978" y1="59084" x2="96897" y2="89429"/>
                          <a14:foregroundMark x1="10024" y1="43714" x2="25776" y2="69714"/>
                          <a14:foregroundMark x1="25776" y1="69714" x2="87351" y2="83714"/>
                          <a14:foregroundMark x1="87351" y1="83714" x2="95227" y2="32571"/>
                          <a14:foregroundMark x1="95227" y1="32571" x2="92363" y2="18286"/>
                          <a14:foregroundMark x1="43276" y1="11787" x2="40573" y2="11429"/>
                          <a14:foregroundMark x1="92363" y1="18286" x2="43312" y2="11792"/>
                          <a14:foregroundMark x1="39841" y1="11643" x2="20048" y2="17429"/>
                          <a14:foregroundMark x1="40573" y1="11429" x2="39939" y2="11614"/>
                          <a14:foregroundMark x1="20048" y1="17429" x2="10501" y2="34286"/>
                          <a14:foregroundMark x1="10501" y1="34286" x2="10263" y2="46571"/>
                          <a14:foregroundMark x1="38168" y1="32018" x2="36993" y2="43143"/>
                          <a14:foregroundMark x1="47478" y1="56669" x2="61575" y2="74857"/>
                          <a14:foregroundMark x1="41601" y1="49087" x2="42346" y2="50049"/>
                          <a14:foregroundMark x1="36993" y1="43143" x2="41447" y2="48889"/>
                          <a14:foregroundMark x1="61575" y1="74857" x2="88305" y2="65429"/>
                          <a14:foregroundMark x1="88305" y1="65429" x2="94272" y2="45714"/>
                          <a14:foregroundMark x1="94272" y1="45714" x2="84248" y2="23429"/>
                          <a14:foregroundMark x1="41007" y1="15382" x2="40343" y2="15258"/>
                          <a14:foregroundMark x1="42252" y1="15614" x2="41135" y2="15406"/>
                          <a14:foregroundMark x1="45170" y1="16157" x2="43244" y2="15799"/>
                          <a14:foregroundMark x1="84248" y1="23429" x2="45640" y2="16244"/>
                          <a14:foregroundMark x1="77327" y1="30286" x2="89737" y2="45429"/>
                          <a14:foregroundMark x1="89737" y1="45429" x2="87351" y2="31143"/>
                          <a14:foregroundMark x1="87351" y1="31143" x2="74224" y2="29714"/>
                          <a14:foregroundMark x1="74224" y1="29714" x2="79475" y2="31143"/>
                          <a14:backgroundMark x1="40573" y1="16571" x2="41527" y2="31714"/>
                          <a14:backgroundMark x1="41527" y1="31714" x2="41766" y2="17429"/>
                          <a14:backgroundMark x1="41766" y1="17429" x2="41289" y2="16286"/>
                          <a14:backgroundMark x1="42005" y1="46571" x2="41289" y2="47143"/>
                          <a14:backgroundMark x1="40334" y1="53429" x2="41289" y2="49429"/>
                          <a14:backgroundMark x1="39379" y1="51429" x2="40811" y2="58857"/>
                          <a14:backgroundMark x1="41050" y1="50286" x2="42005" y2="57714"/>
                          <a14:backgroundMark x1="42482" y1="50857" x2="43914" y2="57714"/>
                          <a14:backgroundMark x1="38425" y1="20571" x2="42482" y2="22571"/>
                          <a14:backgroundMark x1="42243" y1="16286" x2="38425" y2="25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513" y="904875"/>
              <a:ext cx="39909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47790D-6D3C-A63E-CA20-67C7C10BD2A1}"/>
                </a:ext>
              </a:extLst>
            </p:cNvPr>
            <p:cNvSpPr txBox="1"/>
            <p:nvPr/>
          </p:nvSpPr>
          <p:spPr>
            <a:xfrm>
              <a:off x="3815867" y="1956195"/>
              <a:ext cx="1197070" cy="615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b="1" dirty="0">
                  <a:latin typeface="+mj-lt"/>
                </a:rPr>
                <a:t>MUX</a:t>
              </a:r>
              <a:endParaRPr lang="en-US" b="1" dirty="0">
                <a:latin typeface="+mj-lt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C95CB66-3F20-DAC3-45B4-2E71F2DAC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4811" y="1257259"/>
            <a:ext cx="4137332" cy="303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33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300879" y="268590"/>
            <a:ext cx="4812141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Khối PU (Procesing Unit) dùng mạch trừ toàn phần</a:t>
            </a:r>
            <a:endParaRPr dirty="0">
              <a:latin typeface="Merriweather Black" panose="00000A00000000000000" pitchFamily="2" charset="0"/>
            </a:endParaRPr>
          </a:p>
        </p:txBody>
      </p:sp>
      <p:sp>
        <p:nvSpPr>
          <p:cNvPr id="18" name="Google Shape;374;p38">
            <a:extLst>
              <a:ext uri="{FF2B5EF4-FFF2-40B4-BE49-F238E27FC236}">
                <a16:creationId xmlns:a16="http://schemas.microsoft.com/office/drawing/2014/main" id="{75B7D8BF-28A3-EA1E-560F-6FE2D12EEB07}"/>
              </a:ext>
            </a:extLst>
          </p:cNvPr>
          <p:cNvSpPr txBox="1">
            <a:spLocks/>
          </p:cNvSpPr>
          <p:nvPr/>
        </p:nvSpPr>
        <p:spPr>
          <a:xfrm>
            <a:off x="1685258" y="4077324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Code</a:t>
            </a:r>
          </a:p>
        </p:txBody>
      </p:sp>
      <p:sp>
        <p:nvSpPr>
          <p:cNvPr id="10" name="Google Shape;374;p38">
            <a:extLst>
              <a:ext uri="{FF2B5EF4-FFF2-40B4-BE49-F238E27FC236}">
                <a16:creationId xmlns:a16="http://schemas.microsoft.com/office/drawing/2014/main" id="{DFBD7E13-8036-B0EB-917A-3A74A36A3C4E}"/>
              </a:ext>
            </a:extLst>
          </p:cNvPr>
          <p:cNvSpPr txBox="1">
            <a:spLocks/>
          </p:cNvSpPr>
          <p:nvPr/>
        </p:nvSpPr>
        <p:spPr>
          <a:xfrm>
            <a:off x="6316384" y="4372002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800" dirty="0"/>
              <a:t>Sơ đồ khối PU</a:t>
            </a:r>
          </a:p>
        </p:txBody>
      </p:sp>
      <p:pic>
        <p:nvPicPr>
          <p:cNvPr id="3" name="Picture 2" descr="A black and white diagram&#10;&#10;Description automatically generated">
            <a:extLst>
              <a:ext uri="{FF2B5EF4-FFF2-40B4-BE49-F238E27FC236}">
                <a16:creationId xmlns:a16="http://schemas.microsoft.com/office/drawing/2014/main" id="{2C7C16B2-D7AA-C2E1-2113-C038017E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49" y="634056"/>
            <a:ext cx="3825059" cy="38753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801806D-A970-AFCB-C424-A26A840E7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" y="1614041"/>
            <a:ext cx="5017881" cy="257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square pattern&#10;&#10;Description automatically generated">
            <a:extLst>
              <a:ext uri="{FF2B5EF4-FFF2-40B4-BE49-F238E27FC236}">
                <a16:creationId xmlns:a16="http://schemas.microsoft.com/office/drawing/2014/main" id="{F234229C-7315-2798-F9C1-16D910B83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443"/>
            <a:ext cx="9654540" cy="5286617"/>
          </a:xfrm>
          <a:prstGeom prst="rect">
            <a:avLst/>
          </a:prstGeom>
        </p:spPr>
      </p:pic>
      <p:sp>
        <p:nvSpPr>
          <p:cNvPr id="5" name="Google Shape;375;p38">
            <a:extLst>
              <a:ext uri="{FF2B5EF4-FFF2-40B4-BE49-F238E27FC236}">
                <a16:creationId xmlns:a16="http://schemas.microsoft.com/office/drawing/2014/main" id="{E6CEEC2B-6D03-ADCC-E053-039FF6FE7811}"/>
              </a:ext>
            </a:extLst>
          </p:cNvPr>
          <p:cNvSpPr txBox="1">
            <a:spLocks/>
          </p:cNvSpPr>
          <p:nvPr/>
        </p:nvSpPr>
        <p:spPr>
          <a:xfrm>
            <a:off x="6651885" y="214347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Sơ đồ khối</a:t>
            </a:r>
          </a:p>
          <a:p>
            <a:r>
              <a:rPr lang="vi-VN" sz="2800" dirty="0">
                <a:latin typeface="Merriweather Black" panose="00000A00000000000000" pitchFamily="2" charset="0"/>
              </a:rPr>
              <a:t>mạch chia</a:t>
            </a:r>
          </a:p>
        </p:txBody>
      </p:sp>
      <p:pic>
        <p:nvPicPr>
          <p:cNvPr id="10" name="Picture 9" descr="A black and white diagram&#10;&#10;Description automatically generated">
            <a:extLst>
              <a:ext uri="{FF2B5EF4-FFF2-40B4-BE49-F238E27FC236}">
                <a16:creationId xmlns:a16="http://schemas.microsoft.com/office/drawing/2014/main" id="{30A36C0D-D9BE-0E1E-55C7-A948280F3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1" y="2865120"/>
            <a:ext cx="1978742" cy="20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8679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5;p38">
            <a:extLst>
              <a:ext uri="{FF2B5EF4-FFF2-40B4-BE49-F238E27FC236}">
                <a16:creationId xmlns:a16="http://schemas.microsoft.com/office/drawing/2014/main" id="{B7272AB3-E842-4B7B-1F22-8ACF20E7B47F}"/>
              </a:ext>
            </a:extLst>
          </p:cNvPr>
          <p:cNvSpPr txBox="1">
            <a:spLocks/>
          </p:cNvSpPr>
          <p:nvPr/>
        </p:nvSpPr>
        <p:spPr>
          <a:xfrm>
            <a:off x="4664668" y="4201863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LUT : 92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47FEF49-1CFF-C2A0-47BE-BB7256B6B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08" y="188448"/>
            <a:ext cx="3577606" cy="487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38">
            <a:extLst>
              <a:ext uri="{FF2B5EF4-FFF2-40B4-BE49-F238E27FC236}">
                <a16:creationId xmlns:a16="http://schemas.microsoft.com/office/drawing/2014/main" id="{8F43925A-2241-9BA3-7DB3-522AF90A7C95}"/>
              </a:ext>
            </a:extLst>
          </p:cNvPr>
          <p:cNvSpPr txBox="1">
            <a:spLocks/>
          </p:cNvSpPr>
          <p:nvPr/>
        </p:nvSpPr>
        <p:spPr>
          <a:xfrm>
            <a:off x="1045814" y="4147619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Thời gian Delay: 13.697 ns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E0E4E37-7092-25FA-BD52-F2AAEDEA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5" y="270290"/>
            <a:ext cx="8825469" cy="37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5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75;p38">
            <a:extLst>
              <a:ext uri="{FF2B5EF4-FFF2-40B4-BE49-F238E27FC236}">
                <a16:creationId xmlns:a16="http://schemas.microsoft.com/office/drawing/2014/main" id="{90EB821A-1B0E-2913-B859-C455A53F5433}"/>
              </a:ext>
            </a:extLst>
          </p:cNvPr>
          <p:cNvSpPr txBox="1">
            <a:spLocks/>
          </p:cNvSpPr>
          <p:nvPr/>
        </p:nvSpPr>
        <p:spPr>
          <a:xfrm>
            <a:off x="6651885" y="214347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Sơ đồ khối</a:t>
            </a:r>
          </a:p>
          <a:p>
            <a:r>
              <a:rPr lang="vi-VN" sz="2800" dirty="0">
                <a:latin typeface="Merriweather Black" panose="00000A00000000000000" pitchFamily="2" charset="0"/>
              </a:rPr>
              <a:t>mạch chia</a:t>
            </a:r>
          </a:p>
        </p:txBody>
      </p:sp>
      <p:pic>
        <p:nvPicPr>
          <p:cNvPr id="9" name="Picture 8" descr="A black and white diagram&#10;&#10;Description automatically generated">
            <a:extLst>
              <a:ext uri="{FF2B5EF4-FFF2-40B4-BE49-F238E27FC236}">
                <a16:creationId xmlns:a16="http://schemas.microsoft.com/office/drawing/2014/main" id="{054BC8ED-26AC-CB2A-0899-144A3072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5" y="2880618"/>
            <a:ext cx="1978742" cy="2004777"/>
          </a:xfrm>
          <a:prstGeom prst="rect">
            <a:avLst/>
          </a:prstGeom>
        </p:spPr>
      </p:pic>
      <p:pic>
        <p:nvPicPr>
          <p:cNvPr id="3" name="Picture 2" descr="A black and white image of a black background&#10;&#10;Description automatically generated">
            <a:extLst>
              <a:ext uri="{FF2B5EF4-FFF2-40B4-BE49-F238E27FC236}">
                <a16:creationId xmlns:a16="http://schemas.microsoft.com/office/drawing/2014/main" id="{A6C83CAE-E9FB-9EEA-663C-D2F533A4A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95" y="-107223"/>
            <a:ext cx="7260956" cy="62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6260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5;p38">
            <a:extLst>
              <a:ext uri="{FF2B5EF4-FFF2-40B4-BE49-F238E27FC236}">
                <a16:creationId xmlns:a16="http://schemas.microsoft.com/office/drawing/2014/main" id="{B7272AB3-E842-4B7B-1F22-8ACF20E7B47F}"/>
              </a:ext>
            </a:extLst>
          </p:cNvPr>
          <p:cNvSpPr txBox="1">
            <a:spLocks/>
          </p:cNvSpPr>
          <p:nvPr/>
        </p:nvSpPr>
        <p:spPr>
          <a:xfrm>
            <a:off x="4501208" y="3922894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LUT : 92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011EAB0-5F49-EFAC-0649-F4822A13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7" y="135621"/>
            <a:ext cx="3610378" cy="487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69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38">
            <a:extLst>
              <a:ext uri="{FF2B5EF4-FFF2-40B4-BE49-F238E27FC236}">
                <a16:creationId xmlns:a16="http://schemas.microsoft.com/office/drawing/2014/main" id="{8F43925A-2241-9BA3-7DB3-522AF90A7C95}"/>
              </a:ext>
            </a:extLst>
          </p:cNvPr>
          <p:cNvSpPr txBox="1">
            <a:spLocks/>
          </p:cNvSpPr>
          <p:nvPr/>
        </p:nvSpPr>
        <p:spPr>
          <a:xfrm>
            <a:off x="1045814" y="4147619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>
                <a:latin typeface="Merriweather Black" panose="00000A00000000000000" pitchFamily="2" charset="0"/>
              </a:rPr>
              <a:t>Thời gian Delay: 13.697 ns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E0E4E37-7092-25FA-BD52-F2AAEDEA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95" y="270290"/>
            <a:ext cx="8825469" cy="37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776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B0827F-2F76-0C32-B323-3387C7998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2136"/>
              </p:ext>
            </p:extLst>
          </p:nvPr>
        </p:nvGraphicFramePr>
        <p:xfrm>
          <a:off x="854440" y="1666068"/>
          <a:ext cx="7827198" cy="1667769"/>
        </p:xfrm>
        <a:graphic>
          <a:graphicData uri="http://schemas.openxmlformats.org/drawingml/2006/table">
            <a:tbl>
              <a:tblPr firstRow="1" bandRow="1">
                <a:tableStyleId>{1969BD88-59A8-4B6A-AD33-BD62A4DCBA73}</a:tableStyleId>
              </a:tblPr>
              <a:tblGrid>
                <a:gridCol w="1304533">
                  <a:extLst>
                    <a:ext uri="{9D8B030D-6E8A-4147-A177-3AD203B41FA5}">
                      <a16:colId xmlns:a16="http://schemas.microsoft.com/office/drawing/2014/main" val="836650113"/>
                    </a:ext>
                  </a:extLst>
                </a:gridCol>
                <a:gridCol w="1304533">
                  <a:extLst>
                    <a:ext uri="{9D8B030D-6E8A-4147-A177-3AD203B41FA5}">
                      <a16:colId xmlns:a16="http://schemas.microsoft.com/office/drawing/2014/main" val="2543389064"/>
                    </a:ext>
                  </a:extLst>
                </a:gridCol>
                <a:gridCol w="1304533">
                  <a:extLst>
                    <a:ext uri="{9D8B030D-6E8A-4147-A177-3AD203B41FA5}">
                      <a16:colId xmlns:a16="http://schemas.microsoft.com/office/drawing/2014/main" val="3211815891"/>
                    </a:ext>
                  </a:extLst>
                </a:gridCol>
                <a:gridCol w="1304533">
                  <a:extLst>
                    <a:ext uri="{9D8B030D-6E8A-4147-A177-3AD203B41FA5}">
                      <a16:colId xmlns:a16="http://schemas.microsoft.com/office/drawing/2014/main" val="1897419496"/>
                    </a:ext>
                  </a:extLst>
                </a:gridCol>
                <a:gridCol w="1304533">
                  <a:extLst>
                    <a:ext uri="{9D8B030D-6E8A-4147-A177-3AD203B41FA5}">
                      <a16:colId xmlns:a16="http://schemas.microsoft.com/office/drawing/2014/main" val="1746298936"/>
                    </a:ext>
                  </a:extLst>
                </a:gridCol>
                <a:gridCol w="1304533">
                  <a:extLst>
                    <a:ext uri="{9D8B030D-6E8A-4147-A177-3AD203B41FA5}">
                      <a16:colId xmlns:a16="http://schemas.microsoft.com/office/drawing/2014/main" val="1890955551"/>
                    </a:ext>
                  </a:extLst>
                </a:gridCol>
              </a:tblGrid>
              <a:tr h="55592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FSM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PU dùng FA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PU dùng FA (tối ưu)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PU dùng FS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dirty="0">
                          <a:latin typeface="Merriweather Black" panose="00000A00000000000000" pitchFamily="2" charset="0"/>
                        </a:rPr>
                        <a:t>PU </a:t>
                      </a:r>
                      <a:r>
                        <a:rPr lang="vi-VN">
                          <a:latin typeface="Merriweather Black" panose="00000A00000000000000" pitchFamily="2" charset="0"/>
                        </a:rPr>
                        <a:t>dùng FS </a:t>
                      </a:r>
                      <a:r>
                        <a:rPr lang="vi-VN" dirty="0">
                          <a:latin typeface="Merriweather Black" panose="00000A00000000000000" pitchFamily="2" charset="0"/>
                        </a:rPr>
                        <a:t>(tối ưu)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67031"/>
                  </a:ext>
                </a:extLst>
              </a:tr>
              <a:tr h="555923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LUT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45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78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82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92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92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590311"/>
                  </a:ext>
                </a:extLst>
              </a:tr>
              <a:tr h="555923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Delay Time (ns)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3.820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15.231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13.873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13.697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Merriweather Black" panose="00000A00000000000000" pitchFamily="2" charset="0"/>
                        </a:rPr>
                        <a:t>13.697</a:t>
                      </a:r>
                      <a:endParaRPr lang="en-US" dirty="0">
                        <a:latin typeface="Merriweather Black" panose="00000A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866382"/>
                  </a:ext>
                </a:extLst>
              </a:tr>
            </a:tbl>
          </a:graphicData>
        </a:graphic>
      </p:graphicFrame>
      <p:sp>
        <p:nvSpPr>
          <p:cNvPr id="7" name="Google Shape;387;p40">
            <a:extLst>
              <a:ext uri="{FF2B5EF4-FFF2-40B4-BE49-F238E27FC236}">
                <a16:creationId xmlns:a16="http://schemas.microsoft.com/office/drawing/2014/main" id="{C73ED671-699F-2BCC-DA0C-2A3FD877DE78}"/>
              </a:ext>
            </a:extLst>
          </p:cNvPr>
          <p:cNvSpPr txBox="1">
            <a:spLocks/>
          </p:cNvSpPr>
          <p:nvPr/>
        </p:nvSpPr>
        <p:spPr>
          <a:xfrm>
            <a:off x="520800" y="454259"/>
            <a:ext cx="40512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vi-VN" dirty="0">
                <a:latin typeface="Merriweather Black" panose="00000A00000000000000" pitchFamily="2" charset="0"/>
              </a:rPr>
              <a:t>Tổng kết</a:t>
            </a:r>
            <a:endParaRPr lang="en-US" dirty="0">
              <a:latin typeface="Merriweather Black" panose="00000A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/>
          <p:cNvSpPr txBox="1">
            <a:spLocks noGrp="1"/>
          </p:cNvSpPr>
          <p:nvPr>
            <p:ph type="title"/>
          </p:nvPr>
        </p:nvSpPr>
        <p:spPr>
          <a:xfrm>
            <a:off x="1140758" y="20424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1026" name="Picture 2" descr="Organization of Computer Systems: Computer Arithmetic">
            <a:extLst>
              <a:ext uri="{FF2B5EF4-FFF2-40B4-BE49-F238E27FC236}">
                <a16:creationId xmlns:a16="http://schemas.microsoft.com/office/drawing/2014/main" id="{56C78D58-FF4C-2117-9FD3-180C76C4A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0" r="32674"/>
          <a:stretch/>
        </p:blipFill>
        <p:spPr bwMode="auto">
          <a:xfrm>
            <a:off x="3541364" y="1100501"/>
            <a:ext cx="2673416" cy="322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74;p38">
            <a:extLst>
              <a:ext uri="{FF2B5EF4-FFF2-40B4-BE49-F238E27FC236}">
                <a16:creationId xmlns:a16="http://schemas.microsoft.com/office/drawing/2014/main" id="{651740B4-82C2-4AE0-D372-FE2EC9783F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85301" y="1456839"/>
            <a:ext cx="1601239" cy="589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/>
              <a:t>Số bị chia</a:t>
            </a:r>
            <a:endParaRPr sz="1800" dirty="0"/>
          </a:p>
        </p:txBody>
      </p:sp>
      <p:sp>
        <p:nvSpPr>
          <p:cNvPr id="17" name="Google Shape;374;p38">
            <a:extLst>
              <a:ext uri="{FF2B5EF4-FFF2-40B4-BE49-F238E27FC236}">
                <a16:creationId xmlns:a16="http://schemas.microsoft.com/office/drawing/2014/main" id="{EC0BBA14-8025-9FE1-2BB1-17963047C904}"/>
              </a:ext>
            </a:extLst>
          </p:cNvPr>
          <p:cNvSpPr txBox="1">
            <a:spLocks/>
          </p:cNvSpPr>
          <p:nvPr/>
        </p:nvSpPr>
        <p:spPr>
          <a:xfrm>
            <a:off x="1651296" y="1456839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vi-VN" sz="1800" dirty="0"/>
              <a:t>Số chia</a:t>
            </a:r>
          </a:p>
        </p:txBody>
      </p:sp>
      <p:sp>
        <p:nvSpPr>
          <p:cNvPr id="18" name="Google Shape;374;p38">
            <a:extLst>
              <a:ext uri="{FF2B5EF4-FFF2-40B4-BE49-F238E27FC236}">
                <a16:creationId xmlns:a16="http://schemas.microsoft.com/office/drawing/2014/main" id="{75B7D8BF-28A3-EA1E-560F-6FE2D12EEB07}"/>
              </a:ext>
            </a:extLst>
          </p:cNvPr>
          <p:cNvSpPr txBox="1">
            <a:spLocks/>
          </p:cNvSpPr>
          <p:nvPr/>
        </p:nvSpPr>
        <p:spPr>
          <a:xfrm>
            <a:off x="6323307" y="1012554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vi-VN" sz="1800" dirty="0"/>
              <a:t>Thương</a:t>
            </a:r>
          </a:p>
        </p:txBody>
      </p:sp>
      <p:sp>
        <p:nvSpPr>
          <p:cNvPr id="19" name="Google Shape;374;p38">
            <a:extLst>
              <a:ext uri="{FF2B5EF4-FFF2-40B4-BE49-F238E27FC236}">
                <a16:creationId xmlns:a16="http://schemas.microsoft.com/office/drawing/2014/main" id="{8AE8E270-1DFA-5BCD-A8C4-2A1BF544CB6E}"/>
              </a:ext>
            </a:extLst>
          </p:cNvPr>
          <p:cNvSpPr txBox="1">
            <a:spLocks/>
          </p:cNvSpPr>
          <p:nvPr/>
        </p:nvSpPr>
        <p:spPr>
          <a:xfrm>
            <a:off x="6323306" y="3541591"/>
            <a:ext cx="1601239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vi-VN" sz="1800" dirty="0"/>
              <a:t>Số dư</a:t>
            </a:r>
          </a:p>
        </p:txBody>
      </p:sp>
      <p:sp>
        <p:nvSpPr>
          <p:cNvPr id="20" name="Google Shape;374;p38">
            <a:extLst>
              <a:ext uri="{FF2B5EF4-FFF2-40B4-BE49-F238E27FC236}">
                <a16:creationId xmlns:a16="http://schemas.microsoft.com/office/drawing/2014/main" id="{78292DCB-5656-EE8F-A599-DEB407479C08}"/>
              </a:ext>
            </a:extLst>
          </p:cNvPr>
          <p:cNvSpPr txBox="1">
            <a:spLocks/>
          </p:cNvSpPr>
          <p:nvPr/>
        </p:nvSpPr>
        <p:spPr>
          <a:xfrm>
            <a:off x="1615309" y="2407865"/>
            <a:ext cx="1926055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vi-VN" sz="1800"/>
              <a:t>Số dư tạm thời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10327469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5B24B-4B81-10A8-B336-F556739D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43" y="1006487"/>
            <a:ext cx="3467329" cy="2963357"/>
          </a:xfrm>
          <a:prstGeom prst="rect">
            <a:avLst/>
          </a:prstGeom>
        </p:spPr>
      </p:pic>
      <p:pic>
        <p:nvPicPr>
          <p:cNvPr id="9" name="Picture 8" descr="A diagram of a algorithm&#10;&#10;Description automatically generated">
            <a:extLst>
              <a:ext uri="{FF2B5EF4-FFF2-40B4-BE49-F238E27FC236}">
                <a16:creationId xmlns:a16="http://schemas.microsoft.com/office/drawing/2014/main" id="{D3F416FA-8D4A-2B4B-1BC3-84798EEE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585" y="0"/>
            <a:ext cx="35212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409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300879" y="2685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erriweather Black" panose="00000A00000000000000" pitchFamily="2" charset="0"/>
              </a:rPr>
              <a:t>Thuật toán phép chia</a:t>
            </a:r>
            <a:endParaRPr dirty="0">
              <a:latin typeface="Merriweather Black" panose="00000A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D3515-E076-7848-84E4-AD67EE63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58" y="800490"/>
            <a:ext cx="3475242" cy="4287635"/>
          </a:xfrm>
          <a:prstGeom prst="rect">
            <a:avLst/>
          </a:prstGeom>
        </p:spPr>
      </p:pic>
      <p:pic>
        <p:nvPicPr>
          <p:cNvPr id="6" name="Picture 5" descr="A diagram of a algorithm&#10;&#10;Description automatically generated">
            <a:extLst>
              <a:ext uri="{FF2B5EF4-FFF2-40B4-BE49-F238E27FC236}">
                <a16:creationId xmlns:a16="http://schemas.microsoft.com/office/drawing/2014/main" id="{290C2E2B-C24B-30B9-DB27-8715EFE1A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822" y="0"/>
            <a:ext cx="35212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039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B21AE01-6D80-8929-268E-13653861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6905"/>
            <a:ext cx="6014294" cy="38352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EBA9BA-30D9-0AC6-DED7-0534462F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1" y="321056"/>
            <a:ext cx="8578669" cy="531900"/>
          </a:xfrm>
        </p:spPr>
        <p:txBody>
          <a:bodyPr/>
          <a:lstStyle/>
          <a:p>
            <a:pPr algn="l"/>
            <a:r>
              <a:rPr lang="vi-VN" dirty="0">
                <a:latin typeface="Merriweather Black" panose="00000A00000000000000" pitchFamily="2" charset="0"/>
              </a:rPr>
              <a:t>Mạch chia dùng máy trạng thái hữu hạn (FSM)</a:t>
            </a:r>
            <a:endParaRPr lang="en-US" dirty="0">
              <a:latin typeface="Merriweather Black" panose="00000A00000000000000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553BEC-1DB5-9D42-7CE2-234763EE4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700" y="1431703"/>
            <a:ext cx="3273300" cy="27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065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EBA9BA-30D9-0AC6-DED7-0534462F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1" y="321056"/>
            <a:ext cx="6592690" cy="531900"/>
          </a:xfrm>
        </p:spPr>
        <p:txBody>
          <a:bodyPr/>
          <a:lstStyle/>
          <a:p>
            <a:pPr algn="l"/>
            <a:r>
              <a:rPr lang="vi-VN" dirty="0">
                <a:latin typeface="Merriweather Black" panose="00000A00000000000000" pitchFamily="2" charset="0"/>
              </a:rPr>
              <a:t>Máy trạng thái hữu hạn (FSM)</a:t>
            </a:r>
            <a:endParaRPr lang="en-US" dirty="0">
              <a:latin typeface="Merriweather Black" panose="00000A00000000000000" pitchFamily="2" charset="0"/>
            </a:endParaRPr>
          </a:p>
        </p:txBody>
      </p:sp>
      <p:pic>
        <p:nvPicPr>
          <p:cNvPr id="1026" name="Picture 2" descr="Verilog][System Verilog] Máy trạng thái hữu hạn FSM ~ VLSI TECHNOLOGY">
            <a:extLst>
              <a:ext uri="{FF2B5EF4-FFF2-40B4-BE49-F238E27FC236}">
                <a16:creationId xmlns:a16="http://schemas.microsoft.com/office/drawing/2014/main" id="{244C0C55-50CB-7437-C594-460F53A1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1" y="1291069"/>
            <a:ext cx="5149636" cy="215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374;p38">
            <a:extLst>
              <a:ext uri="{FF2B5EF4-FFF2-40B4-BE49-F238E27FC236}">
                <a16:creationId xmlns:a16="http://schemas.microsoft.com/office/drawing/2014/main" id="{2B3C3273-1C05-5905-626F-D7F4A38F16B6}"/>
              </a:ext>
            </a:extLst>
          </p:cNvPr>
          <p:cNvSpPr txBox="1">
            <a:spLocks/>
          </p:cNvSpPr>
          <p:nvPr/>
        </p:nvSpPr>
        <p:spPr>
          <a:xfrm>
            <a:off x="659951" y="3297131"/>
            <a:ext cx="4372175" cy="5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25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"/>
              <a:buNone/>
              <a:defRPr sz="30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vi-VN" sz="1600" dirty="0"/>
              <a:t>Mô hình máy trạng thái hữu hạn (FSM)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EBEB60-DE23-C9DC-7431-BFFCA910C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371" y="1368256"/>
            <a:ext cx="2954012" cy="19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288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EBA9BA-30D9-0AC6-DED7-0534462F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91" y="321056"/>
            <a:ext cx="6592690" cy="531900"/>
          </a:xfrm>
        </p:spPr>
        <p:txBody>
          <a:bodyPr/>
          <a:lstStyle/>
          <a:p>
            <a:pPr algn="l"/>
            <a:r>
              <a:rPr lang="vi-VN" dirty="0">
                <a:latin typeface="Merriweather Black" panose="00000A00000000000000" pitchFamily="2" charset="0"/>
              </a:rPr>
              <a:t>Máy trạng thái hữu hạn (FSM)</a:t>
            </a:r>
            <a:endParaRPr lang="en-US" dirty="0">
              <a:latin typeface="Merriweather Black" panose="00000A00000000000000" pitchFamily="2" charset="0"/>
            </a:endParaRPr>
          </a:p>
        </p:txBody>
      </p:sp>
      <p:pic>
        <p:nvPicPr>
          <p:cNvPr id="10" name="Picture 9" descr="A diagram of a division&#10;&#10;Description automatically generated">
            <a:extLst>
              <a:ext uri="{FF2B5EF4-FFF2-40B4-BE49-F238E27FC236}">
                <a16:creationId xmlns:a16="http://schemas.microsoft.com/office/drawing/2014/main" id="{812378E7-000F-AAE8-1622-86B00C6A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9" y="1052414"/>
            <a:ext cx="4784511" cy="3770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950803-2161-7B24-6BA9-A9D8545D8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858" y="1359204"/>
            <a:ext cx="3535246" cy="8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252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445</Words>
  <Application>Microsoft Office PowerPoint</Application>
  <PresentationFormat>On-screen Show (16:9)</PresentationFormat>
  <Paragraphs>102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Figtree Black</vt:lpstr>
      <vt:lpstr>Merriweather Black</vt:lpstr>
      <vt:lpstr>Hanken Grotesk</vt:lpstr>
      <vt:lpstr>Cambria Math</vt:lpstr>
      <vt:lpstr>Elegant Black &amp; White Thesis Defense by Slidesgo</vt:lpstr>
      <vt:lpstr>Thiết kế mạch chia 8 bit bằng ngôn ngữ Verilog</vt:lpstr>
      <vt:lpstr>PowerPoint Presentation</vt:lpstr>
      <vt:lpstr>Phép chia dùng phương pháp khôi phục số nhớ (Restoring Division Algorithm)</vt:lpstr>
      <vt:lpstr>Thuật toán phép chia</vt:lpstr>
      <vt:lpstr>Thuật toán phép chia</vt:lpstr>
      <vt:lpstr>Thuật toán phép chia</vt:lpstr>
      <vt:lpstr>Mạch chia dùng máy trạng thái hữu hạn (FSM)</vt:lpstr>
      <vt:lpstr>Máy trạng thái hữu hạn (FSM)</vt:lpstr>
      <vt:lpstr>Máy trạng thái hữu hạn (FSM)</vt:lpstr>
      <vt:lpstr>Máy trạng thái hữu hạn (FSM)</vt:lpstr>
      <vt:lpstr>Máy trạng thái hữu hạn (FSM)</vt:lpstr>
      <vt:lpstr>Máy trạng thái hữu hạn (FSM)</vt:lpstr>
      <vt:lpstr>PowerPoint Presentation</vt:lpstr>
      <vt:lpstr>PowerPoint Presentation</vt:lpstr>
      <vt:lpstr>Mạch chia khôi phục số nhớ dùng khối PU sử dụng FA</vt:lpstr>
      <vt:lpstr>Khối PU (Procesing Unit)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Mạch chia khôi phục số nhớ dùng khối PU sử dụng FS</vt:lpstr>
      <vt:lpstr>PowerPoint Presentation</vt:lpstr>
      <vt:lpstr>PowerPoint Presentation</vt:lpstr>
      <vt:lpstr>PowerPoint Presentation</vt:lpstr>
      <vt:lpstr>PowerPoint Presentation</vt:lpstr>
      <vt:lpstr>Khối PU (Procesing Unit) dùng mạch trừ toàn phần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mạch chia đơn giản bằng ngôn ngữ Verilog</dc:title>
  <dc:creator>Huy Võ</dc:creator>
  <cp:lastModifiedBy>Quý Huỳnh</cp:lastModifiedBy>
  <cp:revision>17</cp:revision>
  <dcterms:modified xsi:type="dcterms:W3CDTF">2024-06-15T15:35:21Z</dcterms:modified>
</cp:coreProperties>
</file>