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84"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1171-31EB-450D-93D1-64EF693D683B}" type="datetimeFigureOut">
              <a:rPr lang="en-US" smtClean="0"/>
              <a:t>7/10/2025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CEF25-AB5F-44C2-92D0-E8697ECB304E}" type="slidenum">
              <a:rPr lang="en-US" smtClean="0"/>
              <a:t>‹#›</a:t>
            </a:fld>
            <a:endParaRPr lang="en-US"/>
          </a:p>
        </p:txBody>
      </p:sp>
    </p:spTree>
    <p:extLst>
      <p:ext uri="{BB962C8B-B14F-4D97-AF65-F5344CB8AC3E}">
        <p14:creationId xmlns:p14="http://schemas.microsoft.com/office/powerpoint/2010/main" val="233498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102249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138501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870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169951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1327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279327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2315238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23219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90EE-2777-984B-1DAF-1100AFEC5C98}"/>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1668D49-5823-C52D-50BD-7C6FD9CD4BA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5A2CE-B51A-4DC4-C99D-895618573ED3}"/>
              </a:ext>
            </a:extLst>
          </p:cNvPr>
          <p:cNvSpPr>
            <a:spLocks noGrp="1"/>
          </p:cNvSpPr>
          <p:nvPr>
            <p:ph type="dt" sz="half" idx="10"/>
          </p:nvPr>
        </p:nvSpPr>
        <p:spPr/>
        <p:txBody>
          <a:bodyPr/>
          <a:lstStyle/>
          <a:p>
            <a:fld id="{F9D0AA1E-9FC6-4194-95DF-A946302C579B}" type="datetimeFigureOut">
              <a:rPr lang="en-US" smtClean="0"/>
              <a:t>7/10/2025</a:t>
            </a:fld>
            <a:endParaRPr lang="en-US"/>
          </a:p>
        </p:txBody>
      </p:sp>
      <p:sp>
        <p:nvSpPr>
          <p:cNvPr id="5" name="Footer Placeholder 4">
            <a:extLst>
              <a:ext uri="{FF2B5EF4-FFF2-40B4-BE49-F238E27FC236}">
                <a16:creationId xmlns:a16="http://schemas.microsoft.com/office/drawing/2014/main" id="{90C08D70-DD3B-58D3-2420-D9414C522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C3B25-6F52-4B5E-1B74-D8B7ADEF8C5D}"/>
              </a:ext>
            </a:extLst>
          </p:cNvPr>
          <p:cNvSpPr>
            <a:spLocks noGrp="1"/>
          </p:cNvSpPr>
          <p:nvPr>
            <p:ph type="sldNum" sz="quarter" idx="12"/>
          </p:nvPr>
        </p:nvSpPr>
        <p:spPr/>
        <p:txBody>
          <a:bodyPr/>
          <a:lstStyle/>
          <a:p>
            <a:fld id="{4CCA44D8-FCEE-4A0A-A83F-4A446D28D736}" type="slidenum">
              <a:rPr lang="en-US" smtClean="0"/>
              <a:t>‹#›</a:t>
            </a:fld>
            <a:endParaRPr lang="en-US"/>
          </a:p>
        </p:txBody>
      </p:sp>
    </p:spTree>
    <p:extLst>
      <p:ext uri="{BB962C8B-B14F-4D97-AF65-F5344CB8AC3E}">
        <p14:creationId xmlns:p14="http://schemas.microsoft.com/office/powerpoint/2010/main" val="106932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7312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1B8FF-C386-4C51-9538-EBF1154CCC2E}"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172019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41B8FF-C386-4C51-9538-EBF1154CCC2E}"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72487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41B8FF-C386-4C51-9538-EBF1154CCC2E}"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166144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41B8FF-C386-4C51-9538-EBF1154CCC2E}"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202639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1B8FF-C386-4C51-9538-EBF1154CCC2E}"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355610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41B8FF-C386-4C51-9538-EBF1154CCC2E}"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06FED-CD36-4BAB-A8CE-A4468291FAEA}" type="slidenum">
              <a:rPr lang="en-US" smtClean="0"/>
              <a:t>‹#›</a:t>
            </a:fld>
            <a:endParaRPr lang="en-US"/>
          </a:p>
        </p:txBody>
      </p:sp>
    </p:spTree>
    <p:extLst>
      <p:ext uri="{BB962C8B-B14F-4D97-AF65-F5344CB8AC3E}">
        <p14:creationId xmlns:p14="http://schemas.microsoft.com/office/powerpoint/2010/main" val="68938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06FED-CD36-4BAB-A8CE-A4468291FAEA}" type="slidenum">
              <a:rPr lang="en-US" smtClean="0"/>
              <a:t>‹#›</a:t>
            </a:fld>
            <a:endParaRPr lang="en-US"/>
          </a:p>
        </p:txBody>
      </p:sp>
      <p:sp>
        <p:nvSpPr>
          <p:cNvPr id="5" name="Date Placeholder 4"/>
          <p:cNvSpPr>
            <a:spLocks noGrp="1"/>
          </p:cNvSpPr>
          <p:nvPr>
            <p:ph type="dt" sz="half" idx="10"/>
          </p:nvPr>
        </p:nvSpPr>
        <p:spPr/>
        <p:txBody>
          <a:bodyPr/>
          <a:lstStyle/>
          <a:p>
            <a:fld id="{1A41B8FF-C386-4C51-9538-EBF1154CCC2E}" type="datetimeFigureOut">
              <a:rPr lang="en-US" smtClean="0"/>
              <a:t>7/10/2025</a:t>
            </a:fld>
            <a:endParaRPr lang="en-US"/>
          </a:p>
        </p:txBody>
      </p:sp>
    </p:spTree>
    <p:extLst>
      <p:ext uri="{BB962C8B-B14F-4D97-AF65-F5344CB8AC3E}">
        <p14:creationId xmlns:p14="http://schemas.microsoft.com/office/powerpoint/2010/main" val="79561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41B8FF-C386-4C51-9538-EBF1154CCC2E}" type="datetimeFigureOut">
              <a:rPr lang="en-US" smtClean="0"/>
              <a:t>7/10/2025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006FED-CD36-4BAB-A8CE-A4468291FAEA}" type="slidenum">
              <a:rPr lang="en-US" smtClean="0"/>
              <a:t>‹#›</a:t>
            </a:fld>
            <a:endParaRPr lang="en-US"/>
          </a:p>
        </p:txBody>
      </p:sp>
    </p:spTree>
    <p:extLst>
      <p:ext uri="{BB962C8B-B14F-4D97-AF65-F5344CB8AC3E}">
        <p14:creationId xmlns:p14="http://schemas.microsoft.com/office/powerpoint/2010/main" val="258199962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4600" kern="1200">
          <a:solidFill>
            <a:schemeClr val="accent1"/>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3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3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3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3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C620-9C45-16B8-2B9D-2CAD07FA4D37}"/>
              </a:ext>
            </a:extLst>
          </p:cNvPr>
          <p:cNvSpPr>
            <a:spLocks noGrp="1"/>
          </p:cNvSpPr>
          <p:nvPr>
            <p:ph type="title"/>
          </p:nvPr>
        </p:nvSpPr>
        <p:spPr>
          <a:xfrm>
            <a:off x="-269824" y="561807"/>
            <a:ext cx="10972800" cy="1266994"/>
          </a:xfrm>
        </p:spPr>
        <p:txBody>
          <a:bodyPr>
            <a:normAutofit fontScale="90000"/>
          </a:bodyPr>
          <a:lstStyle/>
          <a:p>
            <a:pPr marR="0" algn="ctr" rtl="0"/>
            <a:r>
              <a:rPr lang="en-US" b="1" i="0" u="none" strike="noStrike" kern="100" baseline="0" dirty="0">
                <a:solidFill>
                  <a:srgbClr val="000000"/>
                </a:solidFill>
                <a:latin typeface="Times New Roman" panose="02020603050405020304" pitchFamily="18" charset="0"/>
              </a:rPr>
              <a:t>NGHIÊN CỨU ỨNG DỤNG TRÍ TUỆ NHÂN TẠO (AI) TRONG LĨNH VỰC GIÁO DỤC </a:t>
            </a:r>
            <a:endParaRPr lang="vi-VN" b="1" i="0" u="none" strike="noStrike" kern="100" baseline="0" dirty="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1096BEDD-D1DE-5182-6B82-C62F37FE7306}"/>
              </a:ext>
            </a:extLst>
          </p:cNvPr>
          <p:cNvSpPr>
            <a:spLocks noGrp="1"/>
          </p:cNvSpPr>
          <p:nvPr>
            <p:ph type="body" idx="1"/>
          </p:nvPr>
        </p:nvSpPr>
        <p:spPr>
          <a:xfrm>
            <a:off x="677334" y="2655264"/>
            <a:ext cx="8596668" cy="3880773"/>
          </a:xfrm>
        </p:spPr>
        <p:txBody>
          <a:bodyPr>
            <a:normAutofit fontScale="40000" lnSpcReduction="20000"/>
          </a:bodyPr>
          <a:lstStyle/>
          <a:p>
            <a:pPr marR="0" lvl="0" rtl="0"/>
            <a:r>
              <a:rPr lang="en-US" b="0" i="0" u="none" strike="noStrike" kern="100" baseline="0" dirty="0" err="1">
                <a:solidFill>
                  <a:srgbClr val="000000"/>
                </a:solidFill>
                <a:latin typeface="Times New Roman" panose="02020603050405020304" pitchFamily="18" charset="0"/>
              </a:rPr>
              <a:t>Họ</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và</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tên</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Nguyễn</a:t>
            </a:r>
            <a:r>
              <a:rPr lang="en-US" b="0" i="0" u="none" strike="noStrike" kern="100" baseline="0" dirty="0">
                <a:solidFill>
                  <a:srgbClr val="000000"/>
                </a:solidFill>
                <a:latin typeface="Times New Roman" panose="02020603050405020304" pitchFamily="18" charset="0"/>
              </a:rPr>
              <a:t> Văn A </a:t>
            </a:r>
          </a:p>
          <a:p>
            <a:pPr marR="0" lvl="0" rtl="0"/>
            <a:r>
              <a:rPr lang="en-US" b="0" i="0" u="none" strike="noStrike" kern="100" baseline="0" dirty="0" err="1">
                <a:solidFill>
                  <a:srgbClr val="000000"/>
                </a:solidFill>
                <a:latin typeface="Times New Roman" panose="02020603050405020304" pitchFamily="18" charset="0"/>
              </a:rPr>
              <a:t>Lớp</a:t>
            </a:r>
            <a:r>
              <a:rPr lang="en-US" b="0" i="0" u="none" strike="noStrike" kern="100" baseline="0" dirty="0">
                <a:solidFill>
                  <a:srgbClr val="000000"/>
                </a:solidFill>
                <a:latin typeface="Times New Roman" panose="02020603050405020304" pitchFamily="18" charset="0"/>
              </a:rPr>
              <a:t>: CN22CLCD </a:t>
            </a:r>
          </a:p>
          <a:p>
            <a:pPr marR="0" lvl="0" rtl="0"/>
            <a:r>
              <a:rPr lang="en-US" b="0" i="0" u="none" strike="noStrike" kern="100" baseline="0" dirty="0">
                <a:solidFill>
                  <a:srgbClr val="000000"/>
                </a:solidFill>
                <a:latin typeface="Times New Roman" panose="02020603050405020304" pitchFamily="18" charset="0"/>
              </a:rPr>
              <a:t>MSSV: 22T1120116 </a:t>
            </a:r>
          </a:p>
          <a:p>
            <a:pPr marR="0" lvl="0" rtl="0"/>
            <a:r>
              <a:rPr lang="en-US" b="0" i="0" u="none" strike="noStrike" kern="100" baseline="0" dirty="0">
                <a:solidFill>
                  <a:srgbClr val="000000"/>
                </a:solidFill>
                <a:latin typeface="Times New Roman" panose="02020603050405020304" pitchFamily="18" charset="0"/>
              </a:rPr>
              <a:t>GVHD: </a:t>
            </a:r>
            <a:r>
              <a:rPr lang="en-US" b="0" i="0" u="none" strike="noStrike" kern="100" baseline="0" dirty="0" err="1">
                <a:solidFill>
                  <a:srgbClr val="000000"/>
                </a:solidFill>
                <a:latin typeface="Times New Roman" panose="02020603050405020304" pitchFamily="18" charset="0"/>
              </a:rPr>
              <a:t>Nguyễn</a:t>
            </a:r>
            <a:r>
              <a:rPr lang="en-US" b="0" i="0" u="none" strike="noStrike" kern="100" baseline="0" dirty="0">
                <a:solidFill>
                  <a:srgbClr val="000000"/>
                </a:solidFill>
                <a:latin typeface="Times New Roman" panose="02020603050405020304" pitchFamily="18" charset="0"/>
              </a:rPr>
              <a:t> Văn B </a:t>
            </a:r>
          </a:p>
          <a:p>
            <a:pPr marR="0" lvl="0" rtl="0"/>
            <a:r>
              <a:rPr lang="en-US" b="0" i="0" u="none" strike="noStrike" kern="100" baseline="0" dirty="0" err="1">
                <a:solidFill>
                  <a:srgbClr val="000000"/>
                </a:solidFill>
                <a:latin typeface="Times New Roman" panose="02020603050405020304" pitchFamily="18" charset="0"/>
              </a:rPr>
              <a:t>Nội</a:t>
            </a:r>
            <a:r>
              <a:rPr lang="en-US" b="0" i="0" u="none" strike="noStrike" kern="100" baseline="0" dirty="0">
                <a:solidFill>
                  <a:srgbClr val="000000"/>
                </a:solidFill>
                <a:latin typeface="Times New Roman" panose="02020603050405020304" pitchFamily="18" charset="0"/>
              </a:rPr>
              <a:t> dung </a:t>
            </a:r>
            <a:r>
              <a:rPr lang="en-US" b="0" i="0" u="none" strike="noStrike" kern="100" baseline="0" dirty="0" err="1">
                <a:solidFill>
                  <a:srgbClr val="000000"/>
                </a:solidFill>
                <a:latin typeface="Times New Roman" panose="02020603050405020304" pitchFamily="18" charset="0"/>
              </a:rPr>
              <a:t>trình</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bày</a:t>
            </a:r>
            <a:endParaRPr lang="en-US" b="0" i="0" u="none" strike="noStrike" kern="100" baseline="0" dirty="0">
              <a:solidFill>
                <a:srgbClr val="000000"/>
              </a:solidFill>
              <a:latin typeface="Times New Roman" panose="02020603050405020304" pitchFamily="18" charset="0"/>
            </a:endParaRPr>
          </a:p>
          <a:p>
            <a:pPr marR="0" lvl="0" rtl="0"/>
            <a:r>
              <a:rPr lang="en-US" b="0" i="0" u="none" strike="noStrike" kern="100" baseline="0" dirty="0" err="1">
                <a:solidFill>
                  <a:srgbClr val="000000"/>
                </a:solidFill>
                <a:latin typeface="Times New Roman" panose="02020603050405020304" pitchFamily="18" charset="0"/>
              </a:rPr>
              <a:t>Tổng</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quan</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lĩnh</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vực</a:t>
            </a:r>
            <a:r>
              <a:rPr lang="en-US" b="0" i="0" u="none" strike="noStrike" kern="100" baseline="0" dirty="0">
                <a:solidFill>
                  <a:srgbClr val="000000"/>
                </a:solidFill>
                <a:latin typeface="Times New Roman" panose="02020603050405020304" pitchFamily="18" charset="0"/>
              </a:rPr>
              <a:t> AI </a:t>
            </a:r>
            <a:r>
              <a:rPr lang="en-US" b="0" i="0" u="none" strike="noStrike" kern="100" baseline="0" dirty="0" err="1">
                <a:solidFill>
                  <a:srgbClr val="000000"/>
                </a:solidFill>
                <a:latin typeface="Times New Roman" panose="02020603050405020304" pitchFamily="18" charset="0"/>
              </a:rPr>
              <a:t>và</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Giáo</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dục</a:t>
            </a:r>
            <a:endParaRPr lang="en-US" b="0" i="0" u="none" strike="noStrike" kern="100" baseline="0" dirty="0">
              <a:solidFill>
                <a:srgbClr val="000000"/>
              </a:solidFill>
              <a:latin typeface="Times New Roman" panose="02020603050405020304" pitchFamily="18" charset="0"/>
            </a:endParaRPr>
          </a:p>
          <a:p>
            <a:pPr marR="0" lvl="0" rtl="0"/>
            <a:r>
              <a:rPr lang="en-US" b="0" i="0" u="none" strike="noStrike" kern="100" baseline="0" dirty="0" err="1">
                <a:solidFill>
                  <a:srgbClr val="000000"/>
                </a:solidFill>
                <a:latin typeface="Times New Roman" panose="02020603050405020304" pitchFamily="18" charset="0"/>
              </a:rPr>
              <a:t>Nền</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tảng</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chuyên</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môn</a:t>
            </a:r>
            <a:r>
              <a:rPr lang="en-US" b="0" i="0" u="none" strike="noStrike" kern="100" baseline="0" dirty="0">
                <a:solidFill>
                  <a:srgbClr val="000000"/>
                </a:solidFill>
                <a:latin typeface="Times New Roman" panose="02020603050405020304" pitchFamily="18" charset="0"/>
              </a:rPr>
              <a:t> AI </a:t>
            </a:r>
            <a:r>
              <a:rPr lang="en-US" b="0" i="0" u="none" strike="noStrike" kern="100" baseline="0" dirty="0" err="1">
                <a:solidFill>
                  <a:srgbClr val="000000"/>
                </a:solidFill>
                <a:latin typeface="Times New Roman" panose="02020603050405020304" pitchFamily="18" charset="0"/>
              </a:rPr>
              <a:t>trong</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Giáo</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dục</a:t>
            </a:r>
            <a:endParaRPr lang="en-US" b="0" i="0" u="none" strike="noStrike" kern="100" baseline="0" dirty="0">
              <a:solidFill>
                <a:srgbClr val="000000"/>
              </a:solidFill>
              <a:latin typeface="Times New Roman" panose="02020603050405020304" pitchFamily="18" charset="0"/>
            </a:endParaRPr>
          </a:p>
          <a:p>
            <a:pPr marR="0" lvl="0" rtl="0"/>
            <a:r>
              <a:rPr lang="vi-VN" b="0" i="0" u="none" strike="noStrike" kern="100" baseline="0" dirty="0">
                <a:solidFill>
                  <a:srgbClr val="000000"/>
                </a:solidFill>
                <a:latin typeface="Times New Roman" panose="02020603050405020304" pitchFamily="18" charset="0"/>
              </a:rPr>
              <a:t>Phương pháp xử lý dữ liệu và đánh giá AI</a:t>
            </a:r>
          </a:p>
          <a:p>
            <a:pPr marR="0" lvl="0" rtl="0"/>
            <a:r>
              <a:rPr lang="en-US" b="0" i="0" u="none" strike="noStrike" kern="100" baseline="0" dirty="0" err="1">
                <a:solidFill>
                  <a:srgbClr val="000000"/>
                </a:solidFill>
                <a:latin typeface="Times New Roman" panose="02020603050405020304" pitchFamily="18" charset="0"/>
              </a:rPr>
              <a:t>Kết</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quả</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nghiên</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cứu</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và</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ứng</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dụng</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thực</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tiễn</a:t>
            </a:r>
            <a:endParaRPr lang="en-US" b="0" i="0" u="none" strike="noStrike" kern="100" baseline="0" dirty="0">
              <a:solidFill>
                <a:srgbClr val="000000"/>
              </a:solidFill>
              <a:latin typeface="Times New Roman" panose="02020603050405020304" pitchFamily="18" charset="0"/>
            </a:endParaRPr>
          </a:p>
          <a:p>
            <a:pPr marR="0" lvl="0" rtl="0"/>
            <a:r>
              <a:rPr lang="en-US" b="0" i="0" u="none" strike="noStrike" kern="100" baseline="0" dirty="0" err="1">
                <a:solidFill>
                  <a:srgbClr val="000000"/>
                </a:solidFill>
                <a:latin typeface="Times New Roman" panose="02020603050405020304" pitchFamily="18" charset="0"/>
              </a:rPr>
              <a:t>Thảo</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luận</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và</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thách</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thức</a:t>
            </a:r>
            <a:endParaRPr lang="en-US" b="0" i="0" u="none" strike="noStrike" kern="100" baseline="0" dirty="0">
              <a:solidFill>
                <a:srgbClr val="000000"/>
              </a:solidFill>
              <a:latin typeface="Times New Roman" panose="02020603050405020304" pitchFamily="18" charset="0"/>
            </a:endParaRPr>
          </a:p>
          <a:p>
            <a:pPr marR="0" lvl="0" rtl="0"/>
            <a:r>
              <a:rPr lang="en-US" b="0" i="0" u="none" strike="noStrike" kern="100" baseline="0" dirty="0" err="1">
                <a:solidFill>
                  <a:srgbClr val="000000"/>
                </a:solidFill>
                <a:latin typeface="Times New Roman" panose="02020603050405020304" pitchFamily="18" charset="0"/>
              </a:rPr>
              <a:t>Tổng</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kết</a:t>
            </a:r>
            <a:endParaRPr lang="en-US" b="0" i="0" u="none" strike="noStrike" kern="100" baseline="0" dirty="0">
              <a:solidFill>
                <a:srgbClr val="000000"/>
              </a:solidFill>
              <a:latin typeface="Times New Roman" panose="02020603050405020304" pitchFamily="18" charset="0"/>
            </a:endParaRPr>
          </a:p>
          <a:p>
            <a:pPr marR="0" lvl="0" rtl="0"/>
            <a:r>
              <a:rPr lang="vi-VN" b="0" i="0" u="none" strike="noStrike" kern="100" baseline="0" dirty="0">
                <a:solidFill>
                  <a:srgbClr val="000000"/>
                </a:solidFill>
                <a:latin typeface="Times New Roman" panose="02020603050405020304" pitchFamily="18" charset="0"/>
              </a:rPr>
              <a:t>Hướng phát triển tiếp theo</a:t>
            </a:r>
          </a:p>
          <a:p>
            <a:pPr marR="0" lvl="0" rtl="0"/>
            <a:r>
              <a:rPr lang="en-US" b="0" i="0" u="none" strike="noStrike" kern="100" baseline="0" dirty="0" err="1">
                <a:solidFill>
                  <a:srgbClr val="000000"/>
                </a:solidFill>
                <a:latin typeface="Times New Roman" panose="02020603050405020304" pitchFamily="18" charset="0"/>
              </a:rPr>
              <a:t>Tài</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liệu</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tham</a:t>
            </a:r>
            <a:r>
              <a:rPr lang="en-US" b="0" i="0" u="none" strike="noStrike" kern="100" baseline="0" dirty="0">
                <a:solidFill>
                  <a:srgbClr val="000000"/>
                </a:solidFill>
                <a:latin typeface="Times New Roman" panose="02020603050405020304" pitchFamily="18" charset="0"/>
              </a:rPr>
              <a:t> </a:t>
            </a:r>
            <a:r>
              <a:rPr lang="en-US" b="0" i="0" u="none" strike="noStrike" kern="100" baseline="0" dirty="0" err="1">
                <a:solidFill>
                  <a:srgbClr val="000000"/>
                </a:solidFill>
                <a:latin typeface="Times New Roman" panose="02020603050405020304" pitchFamily="18" charset="0"/>
              </a:rPr>
              <a:t>khảo</a:t>
            </a:r>
            <a:endParaRPr lang="en-US" b="0" i="0" u="none" strike="noStrike" kern="100"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11091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B75C-E0EC-914E-2B81-21497D644C02}"/>
              </a:ext>
            </a:extLst>
          </p:cNvPr>
          <p:cNvSpPr>
            <a:spLocks noGrp="1"/>
          </p:cNvSpPr>
          <p:nvPr>
            <p:ph type="title"/>
          </p:nvPr>
        </p:nvSpPr>
        <p:spPr>
          <a:xfrm>
            <a:off x="1017661" y="2886134"/>
            <a:ext cx="10515600" cy="1325563"/>
          </a:xfrm>
        </p:spPr>
        <p:txBody>
          <a:bodyPr>
            <a:normAutofit fontScale="90000"/>
          </a:bodyPr>
          <a:lstStyle/>
          <a:p>
            <a:pPr marR="0" rtl="0"/>
            <a:r>
              <a:rPr lang="vi-VN" b="1" i="0" u="none" strike="noStrike" kern="100" baseline="0" dirty="0">
                <a:solidFill>
                  <a:srgbClr val="000000"/>
                </a:solidFill>
                <a:latin typeface="Times New Roman" panose="02020603050405020304" pitchFamily="18" charset="0"/>
              </a:rPr>
              <a:t>CẢM ƠN THẦY CÔ VÀ CÁC BẠN ĐÃ LẮNG NGHE</a:t>
            </a:r>
          </a:p>
        </p:txBody>
      </p:sp>
      <p:sp>
        <p:nvSpPr>
          <p:cNvPr id="3" name="Text Placeholder 2">
            <a:extLst>
              <a:ext uri="{FF2B5EF4-FFF2-40B4-BE49-F238E27FC236}">
                <a16:creationId xmlns:a16="http://schemas.microsoft.com/office/drawing/2014/main" id="{7B155E00-45EC-BC5A-0952-D8AAA54DF177}"/>
              </a:ext>
            </a:extLst>
          </p:cNvPr>
          <p:cNvSpPr>
            <a:spLocks noGrp="1"/>
          </p:cNvSpPr>
          <p:nvPr>
            <p:ph type="body" idx="1"/>
          </p:nvPr>
        </p:nvSpPr>
        <p:spPr>
          <a:xfrm>
            <a:off x="838200" y="0"/>
            <a:ext cx="10515600" cy="6176963"/>
          </a:xfrm>
        </p:spPr>
        <p:txBody>
          <a:bodyPr/>
          <a:lstStyle/>
          <a:p>
            <a:pPr marL="0" indent="0">
              <a:buNone/>
            </a:pPr>
            <a:endParaRPr lang="en-US" dirty="0"/>
          </a:p>
        </p:txBody>
      </p:sp>
    </p:spTree>
    <p:extLst>
      <p:ext uri="{BB962C8B-B14F-4D97-AF65-F5344CB8AC3E}">
        <p14:creationId xmlns:p14="http://schemas.microsoft.com/office/powerpoint/2010/main" val="193160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3471-0C92-CE23-4E9E-D43035E8D48A}"/>
              </a:ext>
            </a:extLst>
          </p:cNvPr>
          <p:cNvSpPr>
            <a:spLocks noGrp="1"/>
          </p:cNvSpPr>
          <p:nvPr>
            <p:ph type="title"/>
          </p:nvPr>
        </p:nvSpPr>
        <p:spPr/>
        <p:txBody>
          <a:bodyPr>
            <a:normAutofit fontScale="90000"/>
          </a:bodyPr>
          <a:lstStyle/>
          <a:p>
            <a:pPr marR="0" rtl="0"/>
            <a:r>
              <a:rPr lang="en-US" b="1" i="0" u="none" strike="noStrike" kern="100" baseline="0" dirty="0">
                <a:solidFill>
                  <a:srgbClr val="000000"/>
                </a:solidFill>
                <a:latin typeface="Times New Roman" panose="02020603050405020304" pitchFamily="18" charset="0"/>
              </a:rPr>
              <a:t>1</a:t>
            </a:r>
            <a:r>
              <a:rPr lang="vi-VN" b="1" i="0" u="none" strike="noStrike" kern="100" baseline="0" dirty="0">
                <a:solidFill>
                  <a:srgbClr val="000000"/>
                </a:solidFill>
                <a:latin typeface="Times New Roman" panose="02020603050405020304" pitchFamily="18" charset="0"/>
              </a:rPr>
              <a:t>. </a:t>
            </a:r>
            <a:r>
              <a:rPr lang="en-US" b="1" i="0" u="none" strike="noStrike" kern="100" baseline="0" dirty="0" err="1">
                <a:solidFill>
                  <a:srgbClr val="000000"/>
                </a:solidFill>
                <a:latin typeface="Times New Roman" panose="02020603050405020304" pitchFamily="18" charset="0"/>
              </a:rPr>
              <a:t>Tổng</a:t>
            </a:r>
            <a:r>
              <a:rPr lang="en-US" b="1" i="0" u="none" strike="noStrike" kern="100" baseline="0" dirty="0">
                <a:solidFill>
                  <a:srgbClr val="000000"/>
                </a:solidFill>
                <a:latin typeface="Times New Roman" panose="02020603050405020304" pitchFamily="18" charset="0"/>
              </a:rPr>
              <a:t> </a:t>
            </a:r>
            <a:r>
              <a:rPr lang="en-US" b="1" i="0" u="none" strike="noStrike" kern="100" baseline="0" dirty="0" err="1">
                <a:solidFill>
                  <a:srgbClr val="000000"/>
                </a:solidFill>
                <a:latin typeface="Times New Roman" panose="02020603050405020304" pitchFamily="18" charset="0"/>
              </a:rPr>
              <a:t>quan</a:t>
            </a:r>
            <a:r>
              <a:rPr lang="en-US" b="1" i="0" u="none" strike="noStrike" kern="100" baseline="0" dirty="0">
                <a:solidFill>
                  <a:srgbClr val="000000"/>
                </a:solidFill>
                <a:latin typeface="Times New Roman" panose="02020603050405020304" pitchFamily="18" charset="0"/>
              </a:rPr>
              <a:t> </a:t>
            </a:r>
            <a:r>
              <a:rPr lang="en-US" b="1" i="0" u="none" strike="noStrike" kern="100" baseline="0" dirty="0" err="1">
                <a:solidFill>
                  <a:srgbClr val="000000"/>
                </a:solidFill>
                <a:latin typeface="Times New Roman" panose="02020603050405020304" pitchFamily="18" charset="0"/>
              </a:rPr>
              <a:t>lĩnh</a:t>
            </a:r>
            <a:r>
              <a:rPr lang="en-US" b="1" i="0" u="none" strike="noStrike" kern="100" baseline="0" dirty="0">
                <a:solidFill>
                  <a:srgbClr val="000000"/>
                </a:solidFill>
                <a:latin typeface="Times New Roman" panose="02020603050405020304" pitchFamily="18" charset="0"/>
              </a:rPr>
              <a:t> </a:t>
            </a:r>
            <a:r>
              <a:rPr lang="en-US" b="1" i="0" u="none" strike="noStrike" kern="100" baseline="0" dirty="0" err="1">
                <a:solidFill>
                  <a:srgbClr val="000000"/>
                </a:solidFill>
                <a:latin typeface="Times New Roman" panose="02020603050405020304" pitchFamily="18" charset="0"/>
              </a:rPr>
              <a:t>vực</a:t>
            </a:r>
            <a:r>
              <a:rPr lang="en-US" b="1" i="0" u="none" strike="noStrike" kern="100" baseline="0" dirty="0">
                <a:solidFill>
                  <a:srgbClr val="000000"/>
                </a:solidFill>
                <a:latin typeface="Times New Roman" panose="02020603050405020304" pitchFamily="18" charset="0"/>
              </a:rPr>
              <a:t> AI </a:t>
            </a:r>
            <a:r>
              <a:rPr lang="en-US" b="1" i="0" u="none" strike="noStrike" kern="100" baseline="0" dirty="0" err="1">
                <a:solidFill>
                  <a:srgbClr val="000000"/>
                </a:solidFill>
                <a:latin typeface="Times New Roman" panose="02020603050405020304" pitchFamily="18" charset="0"/>
              </a:rPr>
              <a:t>và</a:t>
            </a:r>
            <a:r>
              <a:rPr lang="en-US" b="1" i="0" u="none" strike="noStrike" kern="100" baseline="0" dirty="0">
                <a:solidFill>
                  <a:srgbClr val="000000"/>
                </a:solidFill>
                <a:latin typeface="Times New Roman" panose="02020603050405020304" pitchFamily="18" charset="0"/>
              </a:rPr>
              <a:t> </a:t>
            </a:r>
            <a:r>
              <a:rPr lang="en-US" b="1" i="0" u="none" strike="noStrike" kern="100" baseline="0" dirty="0" err="1">
                <a:solidFill>
                  <a:srgbClr val="000000"/>
                </a:solidFill>
                <a:latin typeface="Times New Roman" panose="02020603050405020304" pitchFamily="18" charset="0"/>
              </a:rPr>
              <a:t>Giáo</a:t>
            </a:r>
            <a:r>
              <a:rPr lang="en-US" b="1" i="0" u="none" strike="noStrike" kern="100" baseline="0" dirty="0">
                <a:solidFill>
                  <a:srgbClr val="000000"/>
                </a:solidFill>
                <a:latin typeface="Times New Roman" panose="02020603050405020304" pitchFamily="18" charset="0"/>
              </a:rPr>
              <a:t> </a:t>
            </a:r>
            <a:r>
              <a:rPr lang="en-US" b="1" i="0" u="none" strike="noStrike" kern="100" baseline="0" dirty="0" err="1">
                <a:solidFill>
                  <a:srgbClr val="000000"/>
                </a:solidFill>
                <a:latin typeface="Times New Roman" panose="02020603050405020304" pitchFamily="18" charset="0"/>
              </a:rPr>
              <a:t>dục</a:t>
            </a:r>
            <a:r>
              <a:rPr lang="en-US" b="1" i="0" u="none" strike="noStrike" kern="100" baseline="0" dirty="0">
                <a:solidFill>
                  <a:srgbClr val="000000"/>
                </a:solidFill>
                <a:latin typeface="Times New Roman" panose="02020603050405020304" pitchFamily="18" charset="0"/>
              </a:rPr>
              <a:t> </a:t>
            </a:r>
            <a:endParaRPr lang="vi-VN" b="1" i="0" u="none" strike="noStrike" kern="100" baseline="0" dirty="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5B21F1CD-72A6-B618-80C1-CE74C4C363AA}"/>
              </a:ext>
            </a:extLst>
          </p:cNvPr>
          <p:cNvSpPr>
            <a:spLocks noGrp="1"/>
          </p:cNvSpPr>
          <p:nvPr>
            <p:ph type="body" idx="1"/>
          </p:nvPr>
        </p:nvSpPr>
        <p:spPr/>
        <p:txBody>
          <a:bodyPr>
            <a:normAutofit fontScale="77500" lnSpcReduction="20000"/>
          </a:bodyPr>
          <a:lstStyle/>
          <a:p>
            <a:pPr marR="0" lvl="0" rtl="0"/>
            <a:r>
              <a:rPr lang="vi-VN" b="0" i="0" u="none" strike="noStrike" kern="100" baseline="0">
                <a:solidFill>
                  <a:srgbClr val="000000"/>
                </a:solidFill>
                <a:latin typeface="Times New Roman" panose="02020603050405020304" pitchFamily="18" charset="0"/>
              </a:rPr>
              <a:t>Trong bối cảnh chuyển đổi số mạnh mẽ, Trí tuệ Nhân tạo (AI) đang trở thành công cụ then chốt, mang lại những thay đổi sâu rộng trong mọi khía cạnh của giáo dục, từ cách giảng dạy đến phương pháp học tập. AI giúp cá nhân hóa lộ trình học tập, tự động hóa các tác vụ hành chính, và cung cấp phản hồi tức thì, nâng cao hiệu quả và chất lượng giáo dục. Tuy nhiên, việc triển khai AI trong giáo dục cũng đặt ra nhiều thách thức về đạo đức, quyền riêng tư dữ liệu và sự công bằng trong tiếp cận công nghệ.</a:t>
            </a:r>
          </a:p>
        </p:txBody>
      </p:sp>
    </p:spTree>
    <p:extLst>
      <p:ext uri="{BB962C8B-B14F-4D97-AF65-F5344CB8AC3E}">
        <p14:creationId xmlns:p14="http://schemas.microsoft.com/office/powerpoint/2010/main" val="101241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855C-7057-2EC5-F786-CB1DBFC27EFA}"/>
              </a:ext>
            </a:extLst>
          </p:cNvPr>
          <p:cNvSpPr>
            <a:spLocks noGrp="1"/>
          </p:cNvSpPr>
          <p:nvPr>
            <p:ph type="title"/>
          </p:nvPr>
        </p:nvSpPr>
        <p:spPr/>
        <p:txBody>
          <a:bodyPr>
            <a:normAutofit fontScale="90000"/>
          </a:bodyPr>
          <a:lstStyle/>
          <a:p>
            <a:pPr marR="0" rtl="0"/>
            <a:r>
              <a:rPr lang="en-US" b="1" i="0" u="none" strike="noStrike" kern="100" baseline="0">
                <a:solidFill>
                  <a:srgbClr val="000000"/>
                </a:solidFill>
                <a:latin typeface="Times New Roman" panose="02020603050405020304" pitchFamily="18" charset="0"/>
              </a:rPr>
              <a:t>2</a:t>
            </a:r>
            <a:r>
              <a:rPr lang="vi-VN" b="1" i="0" u="none" strike="noStrike" kern="100" baseline="0">
                <a:solidFill>
                  <a:srgbClr val="000000"/>
                </a:solidFill>
                <a:latin typeface="Times New Roman" panose="02020603050405020304" pitchFamily="18" charset="0"/>
              </a:rPr>
              <a:t>. </a:t>
            </a:r>
            <a:r>
              <a:rPr lang="en-US" b="1" i="0" u="none" strike="noStrike" kern="100" baseline="0">
                <a:solidFill>
                  <a:srgbClr val="000000"/>
                </a:solidFill>
                <a:latin typeface="Times New Roman" panose="02020603050405020304" pitchFamily="18" charset="0"/>
              </a:rPr>
              <a:t>Nền tảng chuyên môn AI trong Giáo dục</a:t>
            </a:r>
            <a:endParaRPr lang="vi-VN" b="1" i="0" u="none" strike="noStrike" kern="100" baseline="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287DB3F7-E7DC-07E6-EEEC-7383FDEF706F}"/>
              </a:ext>
            </a:extLst>
          </p:cNvPr>
          <p:cNvSpPr>
            <a:spLocks noGrp="1"/>
          </p:cNvSpPr>
          <p:nvPr>
            <p:ph type="body" idx="1"/>
          </p:nvPr>
        </p:nvSpPr>
        <p:spPr/>
        <p:txBody>
          <a:bodyPr>
            <a:normAutofit fontScale="70000" lnSpcReduction="20000"/>
          </a:bodyPr>
          <a:lstStyle/>
          <a:p>
            <a:pPr marR="0" lvl="0" rtl="0"/>
            <a:r>
              <a:rPr lang="vi-VN" b="0" i="0" u="none" strike="noStrike" kern="100" baseline="0">
                <a:solidFill>
                  <a:srgbClr val="000000"/>
                </a:solidFill>
                <a:latin typeface="Times New Roman" panose="02020603050405020304" pitchFamily="18" charset="0"/>
              </a:rPr>
              <a:t>Cá nhân hóa học tập: AI phân tích dữ liệu học tập để điều chỉnh nội dung và phương pháp giảng dạy phù hợp với từng học sinh.</a:t>
            </a:r>
          </a:p>
          <a:p>
            <a:pPr marR="0" lvl="0" rtl="0"/>
            <a:r>
              <a:rPr lang="vi-VN" b="0" i="0" u="none" strike="noStrike" kern="100" baseline="0">
                <a:solidFill>
                  <a:srgbClr val="000000"/>
                </a:solidFill>
                <a:latin typeface="Times New Roman" panose="02020603050405020304" pitchFamily="18" charset="0"/>
              </a:rPr>
              <a:t>Đánh giá tự động: AI hỗ trợ chấm điểm bài tập, kiểm tra, và cung cấp phản hồi nhanh chóng.</a:t>
            </a:r>
          </a:p>
          <a:p>
            <a:pPr marR="0" lvl="0" rtl="0"/>
            <a:r>
              <a:rPr lang="vi-VN" b="0" i="0" u="none" strike="noStrike" kern="100" baseline="0">
                <a:solidFill>
                  <a:srgbClr val="000000"/>
                </a:solidFill>
                <a:latin typeface="Times New Roman" panose="02020603050405020304" pitchFamily="18" charset="0"/>
              </a:rPr>
              <a:t>Hệ thống hỗ trợ giảng dạy: AI giúp giáo viên quản lý lớp học, phân tích hiệu suất học tập và dự đoán rủi ro.</a:t>
            </a:r>
          </a:p>
          <a:p>
            <a:pPr marR="0" lvl="0" rtl="0"/>
            <a:r>
              <a:rPr lang="vi-VN" b="0" i="0" u="none" strike="noStrike" kern="100" baseline="0">
                <a:solidFill>
                  <a:srgbClr val="000000"/>
                </a:solidFill>
                <a:latin typeface="Times New Roman" panose="02020603050405020304" pitchFamily="18" charset="0"/>
              </a:rPr>
              <a:t>Phân tích dữ liệu học tập (Learning Analytics): Sử dụng AI để hiểu sâu hơn về hành vi và kết quả học tập của học sinh.</a:t>
            </a:r>
            <a:endParaRPr lang="en-US" b="0" i="0" u="none" strike="noStrike" kern="100" baseline="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8197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5771-502B-65C6-B0B8-EDC70B4F479F}"/>
              </a:ext>
            </a:extLst>
          </p:cNvPr>
          <p:cNvSpPr>
            <a:spLocks noGrp="1"/>
          </p:cNvSpPr>
          <p:nvPr>
            <p:ph type="title"/>
          </p:nvPr>
        </p:nvSpPr>
        <p:spPr/>
        <p:txBody>
          <a:bodyPr>
            <a:normAutofit fontScale="90000"/>
          </a:bodyPr>
          <a:lstStyle/>
          <a:p>
            <a:pPr marR="0" rtl="0"/>
            <a:r>
              <a:rPr lang="vi-VN" b="1" i="0" u="none" strike="noStrike" kern="100" baseline="0">
                <a:solidFill>
                  <a:srgbClr val="000000"/>
                </a:solidFill>
                <a:latin typeface="Times New Roman" panose="02020603050405020304" pitchFamily="18" charset="0"/>
              </a:rPr>
              <a:t>3. Phương pháp xử lý dữ liệu và đánh giá AI </a:t>
            </a:r>
          </a:p>
        </p:txBody>
      </p:sp>
      <p:sp>
        <p:nvSpPr>
          <p:cNvPr id="3" name="Text Placeholder 2">
            <a:extLst>
              <a:ext uri="{FF2B5EF4-FFF2-40B4-BE49-F238E27FC236}">
                <a16:creationId xmlns:a16="http://schemas.microsoft.com/office/drawing/2014/main" id="{32A3A02A-29BD-F892-96B7-0A45731EA272}"/>
              </a:ext>
            </a:extLst>
          </p:cNvPr>
          <p:cNvSpPr>
            <a:spLocks noGrp="1"/>
          </p:cNvSpPr>
          <p:nvPr>
            <p:ph type="body" idx="1"/>
          </p:nvPr>
        </p:nvSpPr>
        <p:spPr/>
        <p:txBody>
          <a:bodyPr>
            <a:normAutofit fontScale="77500" lnSpcReduction="20000"/>
          </a:bodyPr>
          <a:lstStyle/>
          <a:p>
            <a:pPr marR="0" lvl="0" rtl="0"/>
            <a:r>
              <a:rPr lang="vi-VN" b="0" i="0" u="none" strike="noStrike" kern="100" baseline="0">
                <a:solidFill>
                  <a:srgbClr val="000000"/>
                </a:solidFill>
                <a:latin typeface="Times New Roman" panose="02020603050405020304" pitchFamily="18" charset="0"/>
              </a:rPr>
              <a:t>Phân tích mô hình ứng dụng AI: Nhận diện các mô hình AI phổ biến như hệ thống gia sư ảo, công cụ chấm điểm tự động, nền tảng học tập thích ứng.</a:t>
            </a:r>
          </a:p>
          <a:p>
            <a:pPr marR="0" lvl="0" rtl="0"/>
            <a:r>
              <a:rPr lang="vi-VN" b="0" i="0" u="none" strike="noStrike" kern="100" baseline="0">
                <a:solidFill>
                  <a:srgbClr val="000000"/>
                </a:solidFill>
                <a:latin typeface="Times New Roman" panose="02020603050405020304" pitchFamily="18" charset="0"/>
              </a:rPr>
              <a:t>Ứng dụng mô phỏng và thử nghiệm: Triển khai các hệ thống AI trong môi trường giáo dục thực tế hoặc giả lập để thu thập dữ liệu và đánh giá hiệu suất.</a:t>
            </a:r>
          </a:p>
          <a:p>
            <a:pPr marR="0" lvl="0" rtl="0"/>
            <a:r>
              <a:rPr lang="en-US" b="0" i="0" u="none" strike="noStrike" kern="100" baseline="0">
                <a:solidFill>
                  <a:srgbClr val="000000"/>
                </a:solidFill>
                <a:latin typeface="Times New Roman" panose="02020603050405020304" pitchFamily="18" charset="0"/>
              </a:rPr>
              <a:t>Đánh giá AI:</a:t>
            </a:r>
          </a:p>
          <a:p>
            <a:pPr marR="0" lvl="0" rtl="0"/>
            <a:r>
              <a:rPr lang="en-US" b="0" i="0" u="none" strike="noStrike" kern="100" baseline="0">
                <a:solidFill>
                  <a:srgbClr val="000000"/>
                </a:solidFill>
                <a:latin typeface="Times New Roman" panose="02020603050405020304" pitchFamily="18" charset="0"/>
              </a:rPr>
              <a:t>Cải thiện kết quả học tập: Phân tích sự tiến bộ của học sinh sau khi sử dụng các công cụ AI.</a:t>
            </a:r>
          </a:p>
        </p:txBody>
      </p:sp>
    </p:spTree>
    <p:extLst>
      <p:ext uri="{BB962C8B-B14F-4D97-AF65-F5344CB8AC3E}">
        <p14:creationId xmlns:p14="http://schemas.microsoft.com/office/powerpoint/2010/main" val="338982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519D-7097-2FE8-DA0C-D1308C84FD65}"/>
              </a:ext>
            </a:extLst>
          </p:cNvPr>
          <p:cNvSpPr>
            <a:spLocks noGrp="1"/>
          </p:cNvSpPr>
          <p:nvPr>
            <p:ph type="title"/>
          </p:nvPr>
        </p:nvSpPr>
        <p:spPr/>
        <p:txBody>
          <a:bodyPr>
            <a:normAutofit fontScale="90000"/>
          </a:bodyPr>
          <a:lstStyle/>
          <a:p>
            <a:pPr marR="0" rtl="0"/>
            <a:r>
              <a:rPr lang="en-US" b="1" i="0" u="none" strike="noStrike" kern="100" baseline="0">
                <a:solidFill>
                  <a:srgbClr val="000000"/>
                </a:solidFill>
                <a:latin typeface="Times New Roman" panose="02020603050405020304" pitchFamily="18" charset="0"/>
              </a:rPr>
              <a:t>4. Kết quả nghiên cứu và ứng dụng thực tiễn </a:t>
            </a:r>
            <a:endParaRPr lang="vi-VN" b="1" i="0" u="none" strike="noStrike" kern="100" baseline="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36A1038F-749D-C4E4-2E57-DC4E65C7CD6A}"/>
              </a:ext>
            </a:extLst>
          </p:cNvPr>
          <p:cNvSpPr>
            <a:spLocks noGrp="1"/>
          </p:cNvSpPr>
          <p:nvPr>
            <p:ph type="body" idx="1"/>
          </p:nvPr>
        </p:nvSpPr>
        <p:spPr/>
        <p:txBody>
          <a:bodyPr>
            <a:normAutofit fontScale="40000" lnSpcReduction="20000"/>
          </a:bodyPr>
          <a:lstStyle/>
          <a:p>
            <a:pPr marR="0" lvl="0" rtl="0"/>
            <a:r>
              <a:rPr lang="vi-VN" b="0" i="0" u="none" strike="noStrike" kern="100" baseline="0">
                <a:solidFill>
                  <a:srgbClr val="000000"/>
                </a:solidFill>
                <a:latin typeface="Times New Roman" panose="02020603050405020304" pitchFamily="18" charset="0"/>
              </a:rPr>
              <a:t>Mức độ áp dụng AI trong các cơ sở giáo dục </a:t>
            </a:r>
          </a:p>
          <a:p>
            <a:pPr marR="0" lvl="0" rtl="0"/>
            <a:r>
              <a:rPr lang="en-US" b="0" i="0" u="none" strike="noStrike" kern="100" baseline="0">
                <a:solidFill>
                  <a:srgbClr val="000000"/>
                </a:solidFill>
                <a:latin typeface="Times New Roman" panose="02020603050405020304" pitchFamily="18" charset="0"/>
              </a:rPr>
              <a:t>Loại hình giáo dục | Tỉ lệ áp dụng (%)</a:t>
            </a:r>
          </a:p>
          <a:p>
            <a:pPr marR="0" lvl="0" rtl="0"/>
            <a:r>
              <a:rPr lang="en-US" b="0" i="0" u="none" strike="noStrike" kern="100" baseline="0">
                <a:solidFill>
                  <a:srgbClr val="000000"/>
                </a:solidFill>
                <a:latin typeface="Times New Roman" panose="02020603050405020304" pitchFamily="18" charset="0"/>
              </a:rPr>
              <a:t>Giáo dục phổ thông | 45% </a:t>
            </a:r>
          </a:p>
          <a:p>
            <a:pPr marR="0" lvl="0" rtl="0"/>
            <a:r>
              <a:rPr lang="en-US" b="0" i="0" u="none" strike="noStrike" kern="100" baseline="0">
                <a:solidFill>
                  <a:srgbClr val="000000"/>
                </a:solidFill>
                <a:latin typeface="Times New Roman" panose="02020603050405020304" pitchFamily="18" charset="0"/>
              </a:rPr>
              <a:t>Giáo dục Đại học/Cao đẳng | 68% </a:t>
            </a:r>
          </a:p>
          <a:p>
            <a:pPr marR="0" lvl="0" rtl="0"/>
            <a:r>
              <a:rPr lang="en-US" b="0" i="0" u="none" strike="noStrike" kern="100" baseline="0">
                <a:solidFill>
                  <a:srgbClr val="000000"/>
                </a:solidFill>
                <a:latin typeface="Times New Roman" panose="02020603050405020304" pitchFamily="18" charset="0"/>
              </a:rPr>
              <a:t>Đào tạo nghề | 30% </a:t>
            </a:r>
          </a:p>
          <a:p>
            <a:pPr marR="0" lvl="0" rtl="0"/>
            <a:r>
              <a:rPr lang="en-US" b="0" i="0" u="none" strike="noStrike" kern="100" baseline="0">
                <a:solidFill>
                  <a:srgbClr val="000000"/>
                </a:solidFill>
                <a:latin typeface="Times New Roman" panose="02020603050405020304" pitchFamily="18" charset="0"/>
              </a:rPr>
              <a:t>Học trực tuyến | 85%</a:t>
            </a:r>
          </a:p>
          <a:p>
            <a:pPr marR="0" lvl="0" rtl="0"/>
            <a:r>
              <a:rPr lang="vi-VN" b="0" i="0" u="none" strike="noStrike" kern="100" baseline="0">
                <a:solidFill>
                  <a:srgbClr val="000000"/>
                </a:solidFill>
                <a:latin typeface="Times New Roman" panose="02020603050405020304" pitchFamily="18" charset="0"/>
              </a:rPr>
              <a:t>Ảnh hưởng của AI đến kết quả học tập </a:t>
            </a:r>
          </a:p>
          <a:p>
            <a:pPr marR="0" lvl="0" rtl="0"/>
            <a:r>
              <a:rPr lang="en-US" b="0" i="0" u="none" strike="noStrike" kern="100" baseline="0">
                <a:solidFill>
                  <a:srgbClr val="000000"/>
                </a:solidFill>
                <a:latin typeface="Times New Roman" panose="02020603050405020304" pitchFamily="18" charset="0"/>
              </a:rPr>
              <a:t>Loại hình ứng dụng AI | Tỉ lệ học sinh cải thiện (%)</a:t>
            </a:r>
          </a:p>
          <a:p>
            <a:pPr marR="0" lvl="0" rtl="0"/>
            <a:r>
              <a:rPr lang="vi-VN" b="0" i="0" u="none" strike="noStrike" kern="100" baseline="0">
                <a:solidFill>
                  <a:srgbClr val="000000"/>
                </a:solidFill>
                <a:latin typeface="Times New Roman" panose="02020603050405020304" pitchFamily="18" charset="0"/>
              </a:rPr>
              <a:t>Hệ thống gia sư thông minh | 75% </a:t>
            </a:r>
          </a:p>
          <a:p>
            <a:pPr marR="0" lvl="0" rtl="0"/>
            <a:r>
              <a:rPr lang="en-US" b="0" i="0" u="none" strike="noStrike" kern="100" baseline="0">
                <a:solidFill>
                  <a:srgbClr val="000000"/>
                </a:solidFill>
                <a:latin typeface="Times New Roman" panose="02020603050405020304" pitchFamily="18" charset="0"/>
              </a:rPr>
              <a:t>Công cụ cá nhân hóa nội dung | 82% </a:t>
            </a:r>
          </a:p>
          <a:p>
            <a:pPr marR="0" lvl="0" rtl="0"/>
            <a:r>
              <a:rPr lang="en-US" b="0" i="0" u="none" strike="noStrike" kern="100" baseline="0">
                <a:solidFill>
                  <a:srgbClr val="000000"/>
                </a:solidFill>
                <a:latin typeface="Times New Roman" panose="02020603050405020304" pitchFamily="18" charset="0"/>
              </a:rPr>
              <a:t>Hỗ trợ chấm điểm tự động | 60% </a:t>
            </a:r>
          </a:p>
          <a:p>
            <a:pPr marR="0" lvl="0" rtl="0"/>
            <a:r>
              <a:rPr lang="en-US" b="0" i="0" u="none" strike="noStrike" kern="100" baseline="0">
                <a:solidFill>
                  <a:srgbClr val="000000"/>
                </a:solidFill>
                <a:latin typeface="Times New Roman" panose="02020603050405020304" pitchFamily="18" charset="0"/>
              </a:rPr>
              <a:t>Chatbots hỗ trợ học tập | 55%</a:t>
            </a:r>
          </a:p>
        </p:txBody>
      </p:sp>
    </p:spTree>
    <p:extLst>
      <p:ext uri="{BB962C8B-B14F-4D97-AF65-F5344CB8AC3E}">
        <p14:creationId xmlns:p14="http://schemas.microsoft.com/office/powerpoint/2010/main" val="104499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6285-07A3-DF58-803C-628175F22393}"/>
              </a:ext>
            </a:extLst>
          </p:cNvPr>
          <p:cNvSpPr>
            <a:spLocks noGrp="1"/>
          </p:cNvSpPr>
          <p:nvPr>
            <p:ph type="title"/>
          </p:nvPr>
        </p:nvSpPr>
        <p:spPr/>
        <p:txBody>
          <a:bodyPr/>
          <a:lstStyle/>
          <a:p>
            <a:pPr marR="0" rtl="0"/>
            <a:r>
              <a:rPr lang="en-US" b="1" i="0" u="none" strike="noStrike" kern="100" baseline="0">
                <a:solidFill>
                  <a:srgbClr val="000000"/>
                </a:solidFill>
                <a:latin typeface="Times New Roman" panose="02020603050405020304" pitchFamily="18" charset="0"/>
              </a:rPr>
              <a:t>5. Thảo luận </a:t>
            </a:r>
            <a:endParaRPr lang="vi-VN" b="1" i="0" u="none" strike="noStrike" kern="100" baseline="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08EBF443-9FF7-D361-9AA7-D39BB810570E}"/>
              </a:ext>
            </a:extLst>
          </p:cNvPr>
          <p:cNvSpPr>
            <a:spLocks noGrp="1"/>
          </p:cNvSpPr>
          <p:nvPr>
            <p:ph type="body" idx="1"/>
          </p:nvPr>
        </p:nvSpPr>
        <p:spPr/>
        <p:txBody>
          <a:bodyPr>
            <a:normAutofit fontScale="70000" lnSpcReduction="20000"/>
          </a:bodyPr>
          <a:lstStyle/>
          <a:p>
            <a:pPr marR="0" lvl="0" rtl="0"/>
            <a:r>
              <a:rPr lang="vi-VN" b="0" i="0" u="none" strike="noStrike" kern="100" baseline="0">
                <a:solidFill>
                  <a:srgbClr val="000000"/>
                </a:solidFill>
                <a:latin typeface="Times New Roman" panose="02020603050405020304" pitchFamily="18" charset="0"/>
              </a:rPr>
              <a:t>Thách thức khi triển khai AI: Vấn đề về dữ liệu (chất lượng, quyền riêng tư), chi phí đầu tư ban đầu, thiếu hụt nhân lực có kỹ năng AI trong giáo dục.</a:t>
            </a:r>
          </a:p>
          <a:p>
            <a:pPr marR="0" lvl="0" rtl="0"/>
            <a:r>
              <a:rPr lang="en-US" b="0" i="0" u="none" strike="noStrike" kern="100" baseline="0">
                <a:solidFill>
                  <a:srgbClr val="000000"/>
                </a:solidFill>
                <a:latin typeface="Times New Roman" panose="02020603050405020304" pitchFamily="18" charset="0"/>
              </a:rPr>
              <a:t>Đảm bảo công bằng và đạo đức: Làm thế nào để AI không làm gia tăng khoảng cách số và đảm bảo sự công bằng trong giáo dục</a:t>
            </a:r>
            <a:r>
              <a:rPr lang="vi-VN" b="0" i="0" u="none" strike="noStrike" kern="100" baseline="0">
                <a:solidFill>
                  <a:srgbClr val="000000"/>
                </a:solidFill>
                <a:latin typeface="Times New Roman" panose="02020603050405020304" pitchFamily="18" charset="0"/>
              </a:rPr>
              <a:t>.</a:t>
            </a:r>
          </a:p>
          <a:p>
            <a:pPr marR="0" lvl="0" rtl="0"/>
            <a:r>
              <a:rPr lang="vi-VN" b="0" i="0" u="none" strike="noStrike" kern="100" baseline="0">
                <a:solidFill>
                  <a:srgbClr val="000000"/>
                </a:solidFill>
                <a:latin typeface="Times New Roman" panose="02020603050405020304" pitchFamily="18" charset="0"/>
              </a:rPr>
              <a:t>Vai trò của giáo viên trong kỷ nguyên AI: Sự thay đổi vai trò của giáo viên từ người truyền đạt kiến thức sang người hướng dẫn và điều phối.</a:t>
            </a:r>
          </a:p>
          <a:p>
            <a:pPr marR="0" lvl="0" rtl="0"/>
            <a:r>
              <a:rPr lang="vi-VN" b="0" i="0" u="none" strike="noStrike" kern="100" baseline="0">
                <a:solidFill>
                  <a:srgbClr val="000000"/>
                </a:solidFill>
                <a:latin typeface="Times New Roman" panose="02020603050405020304" pitchFamily="18" charset="0"/>
              </a:rPr>
              <a:t>Tích hợp AI vào chương trình giảng dạy: Làm sao để đưa AI vào các môn học một cách hiệu quả và phù hợp.</a:t>
            </a:r>
          </a:p>
        </p:txBody>
      </p:sp>
    </p:spTree>
    <p:extLst>
      <p:ext uri="{BB962C8B-B14F-4D97-AF65-F5344CB8AC3E}">
        <p14:creationId xmlns:p14="http://schemas.microsoft.com/office/powerpoint/2010/main" val="203205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7D7B-2C24-EE00-30DD-D330EE20F213}"/>
              </a:ext>
            </a:extLst>
          </p:cNvPr>
          <p:cNvSpPr>
            <a:spLocks noGrp="1"/>
          </p:cNvSpPr>
          <p:nvPr>
            <p:ph type="title"/>
          </p:nvPr>
        </p:nvSpPr>
        <p:spPr/>
        <p:txBody>
          <a:bodyPr/>
          <a:lstStyle/>
          <a:p>
            <a:pPr marR="0" rtl="0"/>
            <a:r>
              <a:rPr lang="en-US" b="1" i="0" u="none" strike="noStrike" kern="100" baseline="0">
                <a:solidFill>
                  <a:srgbClr val="000000"/>
                </a:solidFill>
                <a:latin typeface="Times New Roman" panose="02020603050405020304" pitchFamily="18" charset="0"/>
              </a:rPr>
              <a:t>6. Tổng kết </a:t>
            </a:r>
            <a:endParaRPr lang="vi-VN" b="1" i="0" u="none" strike="noStrike" kern="100" baseline="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17F1EEF8-E66A-1FA2-439D-D81A804C7DEA}"/>
              </a:ext>
            </a:extLst>
          </p:cNvPr>
          <p:cNvSpPr>
            <a:spLocks noGrp="1"/>
          </p:cNvSpPr>
          <p:nvPr>
            <p:ph type="body" idx="1"/>
          </p:nvPr>
        </p:nvSpPr>
        <p:spPr/>
        <p:txBody>
          <a:bodyPr>
            <a:normAutofit fontScale="92500" lnSpcReduction="10000"/>
          </a:bodyPr>
          <a:lstStyle/>
          <a:p>
            <a:pPr marR="0" lvl="0" rtl="0"/>
            <a:r>
              <a:rPr lang="vi-VN" b="0" i="0" u="none" strike="noStrike" kern="100" baseline="0">
                <a:solidFill>
                  <a:srgbClr val="000000"/>
                </a:solidFill>
                <a:latin typeface="Times New Roman" panose="02020603050405020304" pitchFamily="18" charset="0"/>
              </a:rPr>
              <a:t>AI không chỉ là công cụ hỗ trợ mà còn là yếu tố then chốt giúp định hình lại tương lai của giáo dục, tạo ra môi trường học tập linh hoạt, hấp dẫn và phù hợp với từng cá nhân.</a:t>
            </a:r>
          </a:p>
          <a:p>
            <a:pPr marR="0" lvl="0" rtl="0"/>
            <a:r>
              <a:rPr lang="en-US" b="0" i="0" u="none" strike="noStrike" kern="100" baseline="0">
                <a:solidFill>
                  <a:srgbClr val="000000"/>
                </a:solidFill>
                <a:latin typeface="Times New Roman" panose="02020603050405020304" pitchFamily="18" charset="0"/>
              </a:rPr>
              <a:t>Việc hiểu rõ và ứng dụng AI một cách có trách nhiệm sẽ là chìa khóa để khai thác tối đa tiềm năng của công nghệ này trong lĩnh vực giáo dục.</a:t>
            </a:r>
          </a:p>
        </p:txBody>
      </p:sp>
    </p:spTree>
    <p:extLst>
      <p:ext uri="{BB962C8B-B14F-4D97-AF65-F5344CB8AC3E}">
        <p14:creationId xmlns:p14="http://schemas.microsoft.com/office/powerpoint/2010/main" val="59520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0CB3-EAB1-9970-739C-02A80A8D1B30}"/>
              </a:ext>
            </a:extLst>
          </p:cNvPr>
          <p:cNvSpPr>
            <a:spLocks noGrp="1"/>
          </p:cNvSpPr>
          <p:nvPr>
            <p:ph type="title"/>
          </p:nvPr>
        </p:nvSpPr>
        <p:spPr/>
        <p:txBody>
          <a:bodyPr/>
          <a:lstStyle/>
          <a:p>
            <a:pPr marR="0" rtl="0"/>
            <a:r>
              <a:rPr lang="vi-VN" b="1" i="0" u="none" strike="noStrike" kern="100" baseline="0">
                <a:solidFill>
                  <a:srgbClr val="000000"/>
                </a:solidFill>
                <a:latin typeface="Times New Roman" panose="02020603050405020304" pitchFamily="18" charset="0"/>
              </a:rPr>
              <a:t>7. Hướng phát triển tiếp theo </a:t>
            </a:r>
          </a:p>
        </p:txBody>
      </p:sp>
      <p:sp>
        <p:nvSpPr>
          <p:cNvPr id="3" name="Text Placeholder 2">
            <a:extLst>
              <a:ext uri="{FF2B5EF4-FFF2-40B4-BE49-F238E27FC236}">
                <a16:creationId xmlns:a16="http://schemas.microsoft.com/office/drawing/2014/main" id="{3C8A23FE-B8E9-25C3-6050-F06A91A9E9D2}"/>
              </a:ext>
            </a:extLst>
          </p:cNvPr>
          <p:cNvSpPr>
            <a:spLocks noGrp="1"/>
          </p:cNvSpPr>
          <p:nvPr>
            <p:ph type="body" idx="1"/>
          </p:nvPr>
        </p:nvSpPr>
        <p:spPr/>
        <p:txBody>
          <a:bodyPr>
            <a:normAutofit fontScale="92500" lnSpcReduction="10000"/>
          </a:bodyPr>
          <a:lstStyle/>
          <a:p>
            <a:pPr marR="0" lvl="0" rtl="0"/>
            <a:r>
              <a:rPr lang="vi-VN" b="0" i="0" u="none" strike="noStrike" kern="100" baseline="0">
                <a:solidFill>
                  <a:srgbClr val="000000"/>
                </a:solidFill>
                <a:latin typeface="Times New Roman" panose="02020603050405020304" pitchFamily="18" charset="0"/>
              </a:rPr>
              <a:t>Định hướng nghiên cứu chuyên sâu: </a:t>
            </a:r>
          </a:p>
          <a:p>
            <a:pPr marR="0" lvl="0" rtl="0"/>
            <a:r>
              <a:rPr lang="vi-VN" b="0" i="0" u="none" strike="noStrike" kern="100" baseline="0">
                <a:solidFill>
                  <a:srgbClr val="000000"/>
                </a:solidFill>
                <a:latin typeface="Times New Roman" panose="02020603050405020304" pitchFamily="18" charset="0"/>
              </a:rPr>
              <a:t>Tích hợp AI với thực tế ảo (VR) và thực tế tăng cường (AR) </a:t>
            </a:r>
          </a:p>
          <a:p>
            <a:pPr marR="0" lvl="0" rtl="0"/>
            <a:r>
              <a:rPr lang="en-US" b="0" i="0" u="none" strike="noStrike" kern="100" baseline="0">
                <a:solidFill>
                  <a:srgbClr val="000000"/>
                </a:solidFill>
                <a:latin typeface="Times New Roman" panose="02020603050405020304" pitchFamily="18" charset="0"/>
              </a:rPr>
              <a:t>Nghiên cứu về AI có khả năng giải thích (Explainable AI - XAI).</a:t>
            </a:r>
          </a:p>
          <a:p>
            <a:pPr marR="0" lvl="0" rtl="0"/>
            <a:r>
              <a:rPr lang="en-US" b="0" i="0" u="none" strike="noStrike" kern="100" baseline="0">
                <a:solidFill>
                  <a:srgbClr val="000000"/>
                </a:solidFill>
                <a:latin typeface="Times New Roman" panose="02020603050405020304" pitchFamily="18" charset="0"/>
              </a:rPr>
              <a:t>Xây dựng khung pháp lý và đạo đức cho việc sử dụng AI trong giáo dục.</a:t>
            </a:r>
          </a:p>
        </p:txBody>
      </p:sp>
    </p:spTree>
    <p:extLst>
      <p:ext uri="{BB962C8B-B14F-4D97-AF65-F5344CB8AC3E}">
        <p14:creationId xmlns:p14="http://schemas.microsoft.com/office/powerpoint/2010/main" val="277607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6D8C-5128-4DB3-3600-43A31A889AF7}"/>
              </a:ext>
            </a:extLst>
          </p:cNvPr>
          <p:cNvSpPr>
            <a:spLocks noGrp="1"/>
          </p:cNvSpPr>
          <p:nvPr>
            <p:ph type="title"/>
          </p:nvPr>
        </p:nvSpPr>
        <p:spPr/>
        <p:txBody>
          <a:bodyPr/>
          <a:lstStyle/>
          <a:p>
            <a:pPr marR="0" rtl="0"/>
            <a:r>
              <a:rPr lang="en-US" b="1" i="0" u="none" strike="noStrike" kern="100" baseline="0">
                <a:solidFill>
                  <a:srgbClr val="000000"/>
                </a:solidFill>
                <a:latin typeface="Times New Roman" panose="02020603050405020304" pitchFamily="18" charset="0"/>
              </a:rPr>
              <a:t>8. Tài liệu tham khảo</a:t>
            </a:r>
          </a:p>
        </p:txBody>
      </p:sp>
      <p:sp>
        <p:nvSpPr>
          <p:cNvPr id="3" name="Text Placeholder 2">
            <a:extLst>
              <a:ext uri="{FF2B5EF4-FFF2-40B4-BE49-F238E27FC236}">
                <a16:creationId xmlns:a16="http://schemas.microsoft.com/office/drawing/2014/main" id="{6369F77A-E478-CF65-4E51-398F2E089BB2}"/>
              </a:ext>
            </a:extLst>
          </p:cNvPr>
          <p:cNvSpPr>
            <a:spLocks noGrp="1"/>
          </p:cNvSpPr>
          <p:nvPr>
            <p:ph type="body" idx="1"/>
          </p:nvPr>
        </p:nvSpPr>
        <p:spPr/>
        <p:txBody>
          <a:bodyPr/>
          <a:lstStyle/>
          <a:p>
            <a:pPr marR="0" lvl="0" rtl="0"/>
            <a:r>
              <a:rPr lang="en-US" b="0" i="0" u="none" strike="noStrike" kern="100" baseline="0">
                <a:solidFill>
                  <a:srgbClr val="000000"/>
                </a:solidFill>
                <a:latin typeface="Times New Roman" panose="02020603050405020304" pitchFamily="18" charset="0"/>
              </a:rPr>
              <a:t>1</a:t>
            </a:r>
            <a:r>
              <a:rPr lang="vi-VN" b="0" i="0" u="none" strike="noStrike" kern="100" baseline="0">
                <a:solidFill>
                  <a:srgbClr val="000000"/>
                </a:solidFill>
                <a:latin typeface="Times New Roman" panose="02020603050405020304" pitchFamily="18" charset="0"/>
              </a:rPr>
              <a:t>. </a:t>
            </a:r>
            <a:r>
              <a:rPr lang="en-US" b="0" i="0" u="none" strike="noStrike" kern="100" baseline="0">
                <a:solidFill>
                  <a:srgbClr val="000000"/>
                </a:solidFill>
                <a:latin typeface="Times New Roman" panose="02020603050405020304" pitchFamily="18" charset="0"/>
              </a:rPr>
              <a:t>Sách chuyên sâu &amp; báo cáo chính thức: </a:t>
            </a:r>
          </a:p>
          <a:p>
            <a:pPr marR="0" lvl="0" rtl="0"/>
            <a:r>
              <a:rPr lang="en-US" b="0" i="0" u="none" strike="noStrike" kern="100" baseline="0">
                <a:solidFill>
                  <a:srgbClr val="000000"/>
                </a:solidFill>
                <a:latin typeface="Times New Roman" panose="02020603050405020304" pitchFamily="18" charset="0"/>
              </a:rPr>
              <a:t>"The AI in Education Landscape Report"</a:t>
            </a:r>
          </a:p>
          <a:p>
            <a:pPr marR="0" lvl="0" rtl="0"/>
            <a:r>
              <a:rPr lang="en-US" b="0" i="0" u="none" strike="noStrike" kern="100" baseline="0">
                <a:solidFill>
                  <a:srgbClr val="000000"/>
                </a:solidFill>
                <a:latin typeface="Times New Roman" panose="02020603050405020304" pitchFamily="18" charset="0"/>
              </a:rPr>
              <a:t>2</a:t>
            </a:r>
            <a:r>
              <a:rPr lang="vi-VN" b="0" i="0" u="none" strike="noStrike" kern="100" baseline="0">
                <a:solidFill>
                  <a:srgbClr val="000000"/>
                </a:solidFill>
                <a:latin typeface="Times New Roman" panose="02020603050405020304" pitchFamily="18" charset="0"/>
              </a:rPr>
              <a:t>. </a:t>
            </a:r>
            <a:r>
              <a:rPr lang="en-US" b="0" i="0" u="none" strike="noStrike" kern="100" baseline="0">
                <a:solidFill>
                  <a:srgbClr val="000000"/>
                </a:solidFill>
                <a:latin typeface="Times New Roman" panose="02020603050405020304" pitchFamily="18" charset="0"/>
              </a:rPr>
              <a:t>Website &amp; bài viết: </a:t>
            </a:r>
          </a:p>
          <a:p>
            <a:pPr marR="0" lvl="0" rtl="0"/>
            <a:r>
              <a:rPr lang="en-US" b="0" i="0" u="none" strike="noStrike" kern="100" baseline="0">
                <a:solidFill>
                  <a:srgbClr val="000000"/>
                </a:solidFill>
                <a:latin typeface="Times New Roman" panose="02020603050405020304" pitchFamily="18" charset="0"/>
              </a:rPr>
              <a:t>"Future of Education with AI: UNESCO Report" </a:t>
            </a:r>
          </a:p>
        </p:txBody>
      </p:sp>
    </p:spTree>
    <p:extLst>
      <p:ext uri="{BB962C8B-B14F-4D97-AF65-F5344CB8AC3E}">
        <p14:creationId xmlns:p14="http://schemas.microsoft.com/office/powerpoint/2010/main" val="2611324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18</TotalTime>
  <Words>900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Times New Roman</vt:lpstr>
      <vt:lpstr>Trebuchet MS</vt:lpstr>
      <vt:lpstr>Wingdings 3</vt:lpstr>
      <vt:lpstr>Facet</vt:lpstr>
      <vt:lpstr>NGHIÊN CỨU ỨNG DỤNG TRÍ TUỆ NHÂN TẠO (AI) TRONG LĨNH VỰC GIÁO DỤC </vt:lpstr>
      <vt:lpstr>1. Tổng quan lĩnh vực AI và Giáo dục </vt:lpstr>
      <vt:lpstr>2. Nền tảng chuyên môn AI trong Giáo dục</vt:lpstr>
      <vt:lpstr>3. Phương pháp xử lý dữ liệu và đánh giá AI </vt:lpstr>
      <vt:lpstr>4. Kết quả nghiên cứu và ứng dụng thực tiễn </vt:lpstr>
      <vt:lpstr>5. Thảo luận </vt:lpstr>
      <vt:lpstr>6. Tổng kết </vt:lpstr>
      <vt:lpstr>7. Hướng phát triển tiếp theo </vt:lpstr>
      <vt:lpstr>8. Tài liệu tham khảo</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 bao</dc:creator>
  <cp:lastModifiedBy>gia bao</cp:lastModifiedBy>
  <cp:revision>1</cp:revision>
  <dcterms:created xsi:type="dcterms:W3CDTF">2025-07-10T01:52:25Z</dcterms:created>
  <dcterms:modified xsi:type="dcterms:W3CDTF">2025-07-10T02:10:47Z</dcterms:modified>
</cp:coreProperties>
</file>