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6840C-6407-418B-B130-03CE056331DF}" type="datetimeFigureOut">
              <a:rPr lang="vi-VN" smtClean="0"/>
              <a:t>10/07/2025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0BB611-84AD-4E2E-911B-1FF9E11D1C5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923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27D9-C3BB-161B-5B19-7464610AB9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8A6E5-B524-431C-CD86-1ECE5595EB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38ED3-760D-6EB7-0702-95B427EC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076CC-65EE-4347-86E8-BB3CC8159D7C}" type="datetime1">
              <a:rPr lang="vi-VN" smtClean="0"/>
              <a:t>10/07/2025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EB22-DA22-4696-17AB-AF61C6E06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02CD6-1B8A-4305-8201-C1F27CF0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20074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5412-ED0A-A112-15B9-934082F6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1390D-20EA-2673-7165-9AB4ABD83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9E496-C126-7637-61A7-3D03C68D8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77F31-2052-40A5-9588-D39A1072269D}" type="datetime1">
              <a:rPr lang="vi-VN" smtClean="0"/>
              <a:t>10/07/2025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06F96-B18F-1C1F-1BFC-279B42B2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D3CB2-19C0-5951-D5AF-75AF01E0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93503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4F2B0-B09C-791E-7A93-2A6C4B5DBC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079079-F934-0401-E9B4-4AD9F96CA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1F82C-F489-F520-DFA6-B62F552E5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CA742-E394-4DD4-8DCE-74F96B750AF3}" type="datetime1">
              <a:rPr lang="vi-VN" smtClean="0"/>
              <a:t>10/07/2025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17C7-8D7C-31B0-989D-D6CD9E0B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3BC1-5C6D-506C-48CD-E5A92021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6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FC10-6E5A-A947-1F85-45485F539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D9050-CE74-C6F3-BDEE-E554A2A9B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A1E19-ED49-B7B2-9C66-03DBD2D93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1FA60-D4A9-46C5-8DA9-1F1C3A44541B}" type="datetime1">
              <a:rPr lang="vi-VN" smtClean="0"/>
              <a:t>10/07/2025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1FAE4-DB97-8457-8C70-AB5A53EE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0D57D-BE48-DC9E-1F76-06110FBA7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97587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B45F-0B1E-8BB2-300A-BB56B5B38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2A5A-8900-E3D8-34FE-B311C98D1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31018-1DA7-89CA-2BAA-51155C1D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36CE-E364-4C99-AB44-87DBEFA5BC62}" type="datetime1">
              <a:rPr lang="vi-VN" smtClean="0"/>
              <a:t>10/07/2025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0C2FB-6C80-D18F-15EA-0CEF5091A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FF023-0BF2-A5A8-177E-9B5188F3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5647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38683-7705-317A-502E-FEB80F89E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85A9C-58D1-9D77-B840-B2267971B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F6372-8B2B-13C3-9CC6-C650F6C3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455D5-577E-D097-E18D-A6F338A17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78D1D-8E0F-4C4C-BCAF-BC484375E8B8}" type="datetime1">
              <a:rPr lang="vi-VN" smtClean="0"/>
              <a:t>10/07/2025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120A3-6F24-A3EA-E5AA-C4D78543C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03457-3500-1F25-EDB7-8FD921772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90350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FC37-1DD8-007A-C8F0-3B63DB6A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6128-3909-8CE7-3376-EE1D875C0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F8C47-3838-A344-E823-E0C9EB901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D563A9-AAB5-D451-EA3B-3BD0336C5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C21823-055F-750D-C30E-3B008B499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37873-4D86-5275-09B6-0CDC5A116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15A77-2CCE-44F5-AA76-AC76CF327E77}" type="datetime1">
              <a:rPr lang="vi-VN" smtClean="0"/>
              <a:t>10/07/2025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AFF6D5-B6B4-4DD6-1F1A-9799D652D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36C2E4-00E9-5DB0-927D-760C2FE2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03846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D108E-F25F-3542-69DD-F289AC059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B8762E-FE08-83E7-D256-064673CF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83F99-4F97-4579-8AC1-3001302B49FB}" type="datetime1">
              <a:rPr lang="vi-VN" smtClean="0"/>
              <a:t>10/07/2025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36B10F-2591-618E-2C47-F8918311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E31434-97BF-BC70-756E-52F13C21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956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B1186-432E-4F00-1A58-794BEE0D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BA6-5E45-4D6F-AA1A-F52CD3FFFDA5}" type="datetime1">
              <a:rPr lang="vi-VN" smtClean="0"/>
              <a:t>10/07/2025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AB557-219D-0DD1-A633-000ABCEA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597D3-0209-23FD-8682-D0DBF453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3994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2485E-EC38-A158-9D33-18A3078D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07399-D70F-F8D3-448E-2326D6D20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51DD85-5687-4728-1FB4-9FDBC482E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5AE2-8BDF-890F-6891-B359DD31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776E2-6F2F-47AF-952E-BAA15D425D3D}" type="datetime1">
              <a:rPr lang="vi-VN" smtClean="0"/>
              <a:t>10/07/2025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D1AFA-E78C-0ED3-5498-5B9310DF4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2A3A6C-F9FF-BA68-0981-5C8549D6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5208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DBBB-488E-8A30-0580-7B777CECD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A5D31A-6A6D-5DD4-0685-2D0943143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BAEED-8CF2-46CA-C55B-44F73CBE3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937FF-81A7-9C40-ABED-F0E579E09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9777B-78D8-40A2-8FA9-8082771F3808}" type="datetime1">
              <a:rPr lang="vi-VN" smtClean="0"/>
              <a:t>10/07/2025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2C687-79E7-0DC8-2EAE-70C5A5D1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Ngô Thị Quyền Trân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46AEF-249F-2C66-3A4C-061329F6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7042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E275C7-F7E2-9B26-475D-BA4B1FE3E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1B96C-7CBD-9720-F304-BB4E58CAD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923E-65D8-DFB5-4F2B-A13775B314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338E1-E269-4819-9266-6B454CA1EBE4}" type="datetime1">
              <a:rPr lang="vi-VN" smtClean="0"/>
              <a:t>10/07/2025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AA95-DFFC-F825-D538-9D8B7C783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vi-VN"/>
              <a:t>Ngô Thị Quyền Trân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2656F-2247-C20A-36DD-CEAA201BF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27D05-8214-423F-AD67-98358F5A5A2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93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BA9978-4E31-0647-793E-0D85248DC867}"/>
              </a:ext>
            </a:extLst>
          </p:cNvPr>
          <p:cNvSpPr txBox="1"/>
          <p:nvPr/>
        </p:nvSpPr>
        <p:spPr>
          <a:xfrm>
            <a:off x="2332000" y="49521"/>
            <a:ext cx="97262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NGHIÊN</a:t>
            </a:r>
            <a:r>
              <a:rPr lang="en-US" sz="3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CỨU ỨNG DỤNG TRÍ TUỆ NHÂN TẠO (AI) TRONG LĨNH VỰC GIÁO DỤC </a:t>
            </a:r>
            <a:endParaRPr lang="vi-V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AE65E7A-85E4-D20D-93AD-9FFE4013EF23}"/>
              </a:ext>
            </a:extLst>
          </p:cNvPr>
          <p:cNvSpPr/>
          <p:nvPr/>
        </p:nvSpPr>
        <p:spPr>
          <a:xfrm>
            <a:off x="1560945" y="1828799"/>
            <a:ext cx="3906982" cy="45073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Họ</a:t>
            </a:r>
            <a:r>
              <a:rPr lang="vi-V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và tên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vi-V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Văn A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Lớp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CN22CLCD</a:t>
            </a:r>
            <a:endParaRPr lang="vi-VN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MSSV: 22T1120116</a:t>
            </a:r>
            <a:endParaRPr lang="vi-VN" sz="1800" kern="1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GVHD: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vi-V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Văn B</a:t>
            </a:r>
          </a:p>
          <a:p>
            <a:pPr algn="ctr"/>
            <a:endParaRPr lang="vi-V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46D8AE-E350-B2E0-A679-AAE91AC1C3D8}"/>
              </a:ext>
            </a:extLst>
          </p:cNvPr>
          <p:cNvSpPr/>
          <p:nvPr/>
        </p:nvSpPr>
        <p:spPr>
          <a:xfrm>
            <a:off x="6095999" y="1828800"/>
            <a:ext cx="4867565" cy="4507345"/>
          </a:xfrm>
          <a:prstGeom prst="roundRect">
            <a:avLst/>
          </a:prstGeom>
          <a:solidFill>
            <a:schemeClr val="accent1">
              <a:lumMod val="20000"/>
              <a:lumOff val="80000"/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quan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lĩnh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môn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tiễn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Thảo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luận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thách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theo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khảo</a:t>
            </a:r>
            <a:endParaRPr lang="vi-VN" sz="1800" kern="100" dirty="0">
              <a:solidFill>
                <a:schemeClr val="tx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/>
            <a:endParaRPr lang="vi-V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CF83D9-3E28-5F7B-03F7-9ED632246A4A}"/>
              </a:ext>
            </a:extLst>
          </p:cNvPr>
          <p:cNvSpPr/>
          <p:nvPr/>
        </p:nvSpPr>
        <p:spPr>
          <a:xfrm>
            <a:off x="6857999" y="1101788"/>
            <a:ext cx="3343563" cy="914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Nội dung trình bày:</a:t>
            </a:r>
          </a:p>
          <a:p>
            <a:pPr algn="ctr"/>
            <a:endParaRPr lang="vi-V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2F16A5-F5D3-9A42-35B7-09592DC327C1}"/>
              </a:ext>
            </a:extLst>
          </p:cNvPr>
          <p:cNvSpPr/>
          <p:nvPr/>
        </p:nvSpPr>
        <p:spPr>
          <a:xfrm>
            <a:off x="2092038" y="1177635"/>
            <a:ext cx="2904835" cy="914400"/>
          </a:xfrm>
          <a:prstGeom prst="roundRect">
            <a:avLst/>
          </a:prstGeom>
          <a:solidFill>
            <a:schemeClr val="accent1">
              <a:lumMod val="40000"/>
              <a:lumOff val="60000"/>
              <a:alpha val="9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Thông tin</a:t>
            </a:r>
            <a:endParaRPr lang="vi-VN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833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9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391A64-68AA-84BE-8ABF-F56A82B48302}"/>
              </a:ext>
            </a:extLst>
          </p:cNvPr>
          <p:cNvSpPr txBox="1"/>
          <p:nvPr/>
        </p:nvSpPr>
        <p:spPr>
          <a:xfrm>
            <a:off x="1959429" y="2569029"/>
            <a:ext cx="79814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CẢM ƠN THẦY CÔ VÀ CÁC BẠN ĐÃ LẮNG NGHE</a:t>
            </a:r>
            <a:endParaRPr lang="vi-V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3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F9038-431A-24BC-77BF-5D9448443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47C81-17DF-D375-54CC-108E0F3BA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B9CFA-593D-7603-3F0D-53CDCA0A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10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24801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4872110" y="-275057"/>
            <a:ext cx="1223889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262361" y="-145902"/>
            <a:ext cx="1452153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949A8-9264-6133-0C8A-FA0486D9459F}"/>
              </a:ext>
            </a:extLst>
          </p:cNvPr>
          <p:cNvSpPr txBox="1"/>
          <p:nvPr/>
        </p:nvSpPr>
        <p:spPr>
          <a:xfrm>
            <a:off x="264612" y="525392"/>
            <a:ext cx="36937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lĩnh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vực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AD506-FCEB-F6C4-303B-FDF9418751C1}"/>
              </a:ext>
            </a:extLst>
          </p:cNvPr>
          <p:cNvSpPr txBox="1"/>
          <p:nvPr/>
        </p:nvSpPr>
        <p:spPr>
          <a:xfrm>
            <a:off x="750276" y="1833241"/>
            <a:ext cx="4121834" cy="535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bối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cảnh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chuyển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mạnh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mẽ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Trí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(AI)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đang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trở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thành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chốt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những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rộng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mọi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khía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cạnh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dạy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lộ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tác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vụ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hành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cung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cấp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phản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hồi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thì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nâng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cũng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đặt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nhiều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cận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1510AB3E-7520-92CB-52C9-4C040FAF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3A2D7CB-DE3D-EE24-BB74-6770B1F3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39371AA-DA3E-7A7C-AF45-708CC9785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2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22248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4872109" y="-957943"/>
            <a:ext cx="1223890" cy="8470090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262361" y="-522514"/>
            <a:ext cx="1655353" cy="8034661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949A8-9264-6133-0C8A-FA0486D9459F}"/>
              </a:ext>
            </a:extLst>
          </p:cNvPr>
          <p:cNvSpPr txBox="1"/>
          <p:nvPr/>
        </p:nvSpPr>
        <p:spPr>
          <a:xfrm>
            <a:off x="365760" y="520504"/>
            <a:ext cx="43252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Nền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tảng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môn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AD506-FCEB-F6C4-303B-FDF9418751C1}"/>
              </a:ext>
            </a:extLst>
          </p:cNvPr>
          <p:cNvSpPr txBox="1"/>
          <p:nvPr/>
        </p:nvSpPr>
        <p:spPr>
          <a:xfrm>
            <a:off x="750276" y="1833241"/>
            <a:ext cx="4121834" cy="5239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 nhân hóa học tập: AI phân tích dữ liệu học tập để điều chỉnh nội dung và phương pháp giảng dạy phù hợp với từng học sinh.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Đánh giá tự động: AI hỗ trợ chấm điểm bài tập, kiểm tra, và cung cấp phản hồi nhanh chóng.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Hệ thống hỗ trợ giảng dạy: AI giúp giáo viên quản lý lớp học, phân tích hiệu suất học tập và dự đoán rủi ro.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Phân tích dữ liệu học tập (Learning Analytics): Sử dụng AI để hiểu sâu hơn về hành vi và kết quả học tập của học sinh.</a:t>
            </a:r>
          </a:p>
          <a:p>
            <a:endParaRPr lang="vi-V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8862-64F4-7BC2-A6DD-ACDB487D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0D9CE9-E30C-BE6A-BE50-E01AC144A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C23EE0-147C-4270-1F68-83CECE31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3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63788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5033430" y="-987496"/>
            <a:ext cx="1499662" cy="8600718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352415" y="-145902"/>
            <a:ext cx="1666899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6DBB9-2BC9-78EC-3C8D-0ADE4F9524F6}"/>
              </a:ext>
            </a:extLst>
          </p:cNvPr>
          <p:cNvSpPr txBox="1"/>
          <p:nvPr/>
        </p:nvSpPr>
        <p:spPr>
          <a:xfrm>
            <a:off x="70339" y="-1"/>
            <a:ext cx="4572000" cy="5023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Phương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xử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đánh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Phân tích mô hình ứng dụng AI: Nhận diện các mô hình AI phổ biến như hệ thống gia sư ảo, công cụ chấm điểm tự động, nền tảng học tập thích ứng.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Ứng dụng mô phỏng và thử nghiệm: Triển khai các hệ thống AI trong môi trường giáo dục thực tế hoặc giả lập để thu thập dữ liệu và đánh giá hiệu suất.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Đánh giá AI: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Cải thiện kết quả học tập: Phân tích sự tiến bộ của học sinh sau khi sử dụng các công cụ AI.</a:t>
            </a: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vi-V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4F518-8157-2184-E038-D400E9366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3FF5327-02B8-5E03-0C73-08FA0DD3B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08B6254-6594-D00F-D9F8-55F91A175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589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4872110" y="-711201"/>
            <a:ext cx="1223889" cy="8223347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262361" y="-145902"/>
            <a:ext cx="1510210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6DBB9-2BC9-78EC-3C8D-0ADE4F9524F6}"/>
              </a:ext>
            </a:extLst>
          </p:cNvPr>
          <p:cNvSpPr txBox="1"/>
          <p:nvPr/>
        </p:nvSpPr>
        <p:spPr>
          <a:xfrm>
            <a:off x="441174" y="262596"/>
            <a:ext cx="5000664" cy="5844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tiễn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độ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cơ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sở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Tỉ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áp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(%)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phổ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45%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Đại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/Cao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đẳng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68%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nghề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30%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trực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tuyến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85%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Ảnh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hưởng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đến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Loại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|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Tỉ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cải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thiện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(%)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thống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75%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hóa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nội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dung | 82%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chấm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điểm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động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60%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Chatbots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| 55%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3FE795-1F29-37DE-80AB-6ADD2CA9B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9D54-F0CA-042D-CA97-17DDAC8EA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CDE957-C836-76C9-9C61-091BE0E6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5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60384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4872110" y="-711201"/>
            <a:ext cx="1223889" cy="8223347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262361" y="-145902"/>
            <a:ext cx="1510210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AD506-FCEB-F6C4-303B-FDF9418751C1}"/>
              </a:ext>
            </a:extLst>
          </p:cNvPr>
          <p:cNvSpPr txBox="1"/>
          <p:nvPr/>
        </p:nvSpPr>
        <p:spPr>
          <a:xfrm>
            <a:off x="839585" y="1166835"/>
            <a:ext cx="3890686" cy="5557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Vấn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đề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dữ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chất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lượng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quyền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riêng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), chi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phí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tư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ban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đầu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thiếu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hụt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lực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thế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khoảng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số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đảm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bảo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bằng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kỷ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nguyên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Sự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thay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đổi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trò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từ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truyền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đạt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kiến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sang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người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điều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phối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chương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trình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giảng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dạy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đưa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môn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hiệu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6DBB9-2BC9-78EC-3C8D-0ADE4F9524F6}"/>
              </a:ext>
            </a:extLst>
          </p:cNvPr>
          <p:cNvSpPr txBox="1"/>
          <p:nvPr/>
        </p:nvSpPr>
        <p:spPr>
          <a:xfrm>
            <a:off x="874248" y="520504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luận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78A75-6B4D-72FA-E7E3-B2C3777B7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C84AB-8FEE-540B-DACA-CAC50229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F7054-CF3A-3A9F-034B-71CE1A96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6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8147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4872110" y="-711201"/>
            <a:ext cx="1223889" cy="8223347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262361" y="-145902"/>
            <a:ext cx="1510210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AD506-FCEB-F6C4-303B-FDF9418751C1}"/>
              </a:ext>
            </a:extLst>
          </p:cNvPr>
          <p:cNvSpPr txBox="1"/>
          <p:nvPr/>
        </p:nvSpPr>
        <p:spPr>
          <a:xfrm>
            <a:off x="839585" y="1166835"/>
            <a:ext cx="3890686" cy="3441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chỉ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cụ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hỗ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còn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yếu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tố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then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chốt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giúp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hình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lại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tương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môi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học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tập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hoạt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hấp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dẫn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phù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từng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nhân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hiểu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rõ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ứng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một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nhiệm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sẽ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chìa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khóa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để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khai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thác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tối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tiềm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của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công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nghệ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này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lĩnh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vực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vi-V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6DBB9-2BC9-78EC-3C8D-0ADE4F9524F6}"/>
              </a:ext>
            </a:extLst>
          </p:cNvPr>
          <p:cNvSpPr txBox="1"/>
          <p:nvPr/>
        </p:nvSpPr>
        <p:spPr>
          <a:xfrm>
            <a:off x="874248" y="520504"/>
            <a:ext cx="119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Tổng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kết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AF216-E5F5-BBB7-25EE-7494B2D90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98F9E-3A1C-8FF2-E4B0-6D0AC5DC8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C733A1-5CD7-6287-36CA-43934FCB1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7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10211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oon 3">
            <a:extLst>
              <a:ext uri="{FF2B5EF4-FFF2-40B4-BE49-F238E27FC236}">
                <a16:creationId xmlns:a16="http://schemas.microsoft.com/office/drawing/2014/main" id="{8460EC2B-D93E-B509-2EFB-A093F6801543}"/>
              </a:ext>
            </a:extLst>
          </p:cNvPr>
          <p:cNvSpPr/>
          <p:nvPr/>
        </p:nvSpPr>
        <p:spPr>
          <a:xfrm rot="10800000">
            <a:off x="4872110" y="-711201"/>
            <a:ext cx="1223889" cy="8223347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Moon 4">
            <a:extLst>
              <a:ext uri="{FF2B5EF4-FFF2-40B4-BE49-F238E27FC236}">
                <a16:creationId xmlns:a16="http://schemas.microsoft.com/office/drawing/2014/main" id="{8280D86D-A786-5F95-483E-2FD2396523E3}"/>
              </a:ext>
            </a:extLst>
          </p:cNvPr>
          <p:cNvSpPr/>
          <p:nvPr/>
        </p:nvSpPr>
        <p:spPr>
          <a:xfrm>
            <a:off x="11262361" y="-145902"/>
            <a:ext cx="1510210" cy="7658049"/>
          </a:xfrm>
          <a:prstGeom prst="moon">
            <a:avLst>
              <a:gd name="adj" fmla="val 875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0AD506-FCEB-F6C4-303B-FDF9418751C1}"/>
              </a:ext>
            </a:extLst>
          </p:cNvPr>
          <p:cNvSpPr txBox="1"/>
          <p:nvPr/>
        </p:nvSpPr>
        <p:spPr>
          <a:xfrm>
            <a:off x="564669" y="1150364"/>
            <a:ext cx="3890686" cy="2546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Định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Tích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hợp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với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ảo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(VR)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thực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tế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tăng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cường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(AR)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Nghiên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cứu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về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có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khả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năng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giải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thích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(Explainable AI - XAI).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Xây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dựng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khung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lý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và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đạo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đức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cho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việc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sử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dụng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AI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trong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giáo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dục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F6DBB9-2BC9-78EC-3C8D-0ADE4F9524F6}"/>
              </a:ext>
            </a:extLst>
          </p:cNvPr>
          <p:cNvSpPr txBox="1"/>
          <p:nvPr/>
        </p:nvSpPr>
        <p:spPr>
          <a:xfrm>
            <a:off x="874248" y="520504"/>
            <a:ext cx="295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Hướng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phát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triển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b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7E4B2-C86F-FBCC-8F39-1F1EF5068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03EC9-B468-68DE-11FD-DF3CC8AC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AA490-19A7-E2B8-7843-9E7791A0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8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3965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  <a:alpha val="4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A269EC-B6CD-C20D-A9FB-9919C488320B}"/>
              </a:ext>
            </a:extLst>
          </p:cNvPr>
          <p:cNvSpPr/>
          <p:nvPr/>
        </p:nvSpPr>
        <p:spPr>
          <a:xfrm>
            <a:off x="1799771" y="1161142"/>
            <a:ext cx="8084458" cy="4949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Sách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chuyên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sâu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&amp;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cáo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thức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"The AI in Education Landscape Report"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vi-V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Website &amp;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bài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viết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"Future of Education with AI: UNESCO Report" </a:t>
            </a:r>
            <a:endParaRPr lang="vi-V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DF35BC-168B-020B-4991-D46A9C25161E}"/>
              </a:ext>
            </a:extLst>
          </p:cNvPr>
          <p:cNvSpPr txBox="1"/>
          <p:nvPr/>
        </p:nvSpPr>
        <p:spPr>
          <a:xfrm>
            <a:off x="4412343" y="464457"/>
            <a:ext cx="218643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Tài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tham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khảo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vi-V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vi-VN" sz="3400" dirty="0">
              <a:latin typeface="Aptos" panose="020B00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0701E0-F636-E04E-2482-234B5E770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70AAA1-CD05-E31C-9D00-D2EF8101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7B09-081D-0F31-85A4-C638A44C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27D05-8214-423F-AD67-98358F5A5A2A}" type="slidenum">
              <a:rPr lang="vi-VN" smtClean="0"/>
              <a:t>9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60488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913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UTH</dc:creator>
  <cp:lastModifiedBy>UTH</cp:lastModifiedBy>
  <cp:revision>3</cp:revision>
  <dcterms:created xsi:type="dcterms:W3CDTF">2025-07-09T09:27:43Z</dcterms:created>
  <dcterms:modified xsi:type="dcterms:W3CDTF">2025-07-10T01:50:59Z</dcterms:modified>
</cp:coreProperties>
</file>