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3" r:id="rId2"/>
  </p:sldMasterIdLst>
  <p:notesMasterIdLst>
    <p:notesMasterId r:id="rId15"/>
  </p:notesMasterIdLst>
  <p:sldIdLst>
    <p:sldId id="256" r:id="rId3"/>
    <p:sldId id="276" r:id="rId4"/>
    <p:sldId id="258" r:id="rId5"/>
    <p:sldId id="259" r:id="rId6"/>
    <p:sldId id="260" r:id="rId7"/>
    <p:sldId id="261" r:id="rId8"/>
    <p:sldId id="272" r:id="rId9"/>
    <p:sldId id="262" r:id="rId10"/>
    <p:sldId id="263" r:id="rId11"/>
    <p:sldId id="275" r:id="rId12"/>
    <p:sldId id="265" r:id="rId13"/>
    <p:sldId id="266" r:id="rId1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A91"/>
    <a:srgbClr val="15848B"/>
    <a:srgbClr val="E62523"/>
    <a:srgbClr val="447C7F"/>
    <a:srgbClr val="E51917"/>
    <a:srgbClr val="DB0717"/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ùi Dương Thế" userId="50763d7f-8a6c-4cbf-9582-2c7d3aa6d4cc" providerId="ADAL" clId="{B7F14842-B7CD-4109-96C8-E6580C1F3D5E}"/>
    <pc:docChg chg="undo custSel modSld">
      <pc:chgData name="Bùi Dương Thế" userId="50763d7f-8a6c-4cbf-9582-2c7d3aa6d4cc" providerId="ADAL" clId="{B7F14842-B7CD-4109-96C8-E6580C1F3D5E}" dt="2025-06-14T08:52:00.477" v="18" actId="403"/>
      <pc:docMkLst>
        <pc:docMk/>
      </pc:docMkLst>
      <pc:sldChg chg="modSp modAnim">
        <pc:chgData name="Bùi Dương Thế" userId="50763d7f-8a6c-4cbf-9582-2c7d3aa6d4cc" providerId="ADAL" clId="{B7F14842-B7CD-4109-96C8-E6580C1F3D5E}" dt="2025-06-14T07:47:24.257" v="3" actId="20577"/>
        <pc:sldMkLst>
          <pc:docMk/>
          <pc:sldMk cId="4264817831" sldId="256"/>
        </pc:sldMkLst>
        <pc:spChg chg="mod">
          <ac:chgData name="Bùi Dương Thế" userId="50763d7f-8a6c-4cbf-9582-2c7d3aa6d4cc" providerId="ADAL" clId="{B7F14842-B7CD-4109-96C8-E6580C1F3D5E}" dt="2025-06-14T07:47:24.257" v="3" actId="20577"/>
          <ac:spMkLst>
            <pc:docMk/>
            <pc:sldMk cId="4264817831" sldId="256"/>
            <ac:spMk id="6" creationId="{1DFED196-ABAC-AC1E-9921-5457149E26DB}"/>
          </ac:spMkLst>
        </pc:spChg>
      </pc:sldChg>
      <pc:sldChg chg="modSp mod">
        <pc:chgData name="Bùi Dương Thế" userId="50763d7f-8a6c-4cbf-9582-2c7d3aa6d4cc" providerId="ADAL" clId="{B7F14842-B7CD-4109-96C8-E6580C1F3D5E}" dt="2025-06-14T08:52:00.477" v="18" actId="403"/>
        <pc:sldMkLst>
          <pc:docMk/>
          <pc:sldMk cId="2896484962" sldId="261"/>
        </pc:sldMkLst>
        <pc:spChg chg="mod">
          <ac:chgData name="Bùi Dương Thế" userId="50763d7f-8a6c-4cbf-9582-2c7d3aa6d4cc" providerId="ADAL" clId="{B7F14842-B7CD-4109-96C8-E6580C1F3D5E}" dt="2025-06-14T08:52:00.477" v="18" actId="403"/>
          <ac:spMkLst>
            <pc:docMk/>
            <pc:sldMk cId="2896484962" sldId="261"/>
            <ac:spMk id="6" creationId="{2D6AE407-F1F1-78DA-708D-3B4E536BB337}"/>
          </ac:spMkLst>
        </pc:spChg>
        <pc:graphicFrameChg chg="modGraphic">
          <ac:chgData name="Bùi Dương Thế" userId="50763d7f-8a6c-4cbf-9582-2c7d3aa6d4cc" providerId="ADAL" clId="{B7F14842-B7CD-4109-96C8-E6580C1F3D5E}" dt="2025-06-14T08:51:05.784" v="16" actId="403"/>
          <ac:graphicFrameMkLst>
            <pc:docMk/>
            <pc:sldMk cId="2896484962" sldId="261"/>
            <ac:graphicFrameMk id="27" creationId="{B41A2EE8-757C-5F34-CBEE-A4DD18B3E72E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vi-VN" sz="2000" dirty="0">
                <a:solidFill>
                  <a:srgbClr val="15848B"/>
                </a:solidFill>
                <a:latin typeface="+mj-lt"/>
              </a:rPr>
              <a:t>Biểu đồ: Ảnh hưởng của chuyển đổi số đến logistics tại Việt Nam </a:t>
            </a:r>
            <a:r>
              <a:rPr lang="vi-VN" sz="2000" dirty="0">
                <a:solidFill>
                  <a:srgbClr val="15848B"/>
                </a:solidFill>
                <a:latin typeface="Times New Roman (Headings)"/>
              </a:rPr>
              <a:t>(</a:t>
            </a:r>
            <a:r>
              <a:rPr lang="en-US" sz="2000" dirty="0">
                <a:solidFill>
                  <a:srgbClr val="15848B"/>
                </a:solidFill>
                <a:latin typeface="Times New Roman (Headings)"/>
              </a:rPr>
              <a:t>2021-2024</a:t>
            </a:r>
            <a:r>
              <a:rPr lang="vi-VN" sz="2000" dirty="0">
                <a:solidFill>
                  <a:srgbClr val="15848B"/>
                </a:solidFill>
                <a:latin typeface="Times New Roman (Headings)"/>
              </a:rPr>
              <a:t>)</a:t>
            </a:r>
            <a:endParaRPr lang="en-US" sz="2000" dirty="0">
              <a:solidFill>
                <a:srgbClr val="15848B"/>
              </a:solidFill>
              <a:latin typeface="Times New Roman (Headings)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GDP Việt Nam (Tỷ USD)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340</c:v>
                </c:pt>
                <c:pt idx="1">
                  <c:v>366</c:v>
                </c:pt>
                <c:pt idx="2">
                  <c:v>409</c:v>
                </c:pt>
                <c:pt idx="3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E8-4F50-A2DD-EA9E152E3F6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Tổng chi phí logistics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67.3</c:v>
                </c:pt>
                <c:pt idx="1">
                  <c:v>70.599999999999994</c:v>
                </c:pt>
                <c:pt idx="2">
                  <c:v>75.7</c:v>
                </c:pt>
                <c:pt idx="3">
                  <c:v>80.099999999999994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E8-4F50-A2DD-EA9E152E3F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27"/>
        <c:axId val="1494454239"/>
        <c:axId val="1494459999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% Chi phí logistics/GDP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19.8</c:v>
                </c:pt>
                <c:pt idx="1">
                  <c:v>19.3</c:v>
                </c:pt>
                <c:pt idx="2">
                  <c:v>18.5</c:v>
                </c:pt>
                <c:pt idx="3">
                  <c:v>17.8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FE8-4F50-A2DD-EA9E152E3F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4336159"/>
        <c:axId val="1494332319"/>
      </c:lineChart>
      <c:catAx>
        <c:axId val="14944542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4459999"/>
        <c:crosses val="autoZero"/>
        <c:auto val="1"/>
        <c:lblAlgn val="ctr"/>
        <c:lblOffset val="100"/>
        <c:noMultiLvlLbl val="0"/>
      </c:catAx>
      <c:valAx>
        <c:axId val="1494459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4454239"/>
        <c:crosses val="autoZero"/>
        <c:crossBetween val="between"/>
      </c:valAx>
      <c:valAx>
        <c:axId val="1494332319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4336159"/>
        <c:crosses val="max"/>
        <c:crossBetween val="between"/>
      </c:valAx>
      <c:catAx>
        <c:axId val="14943361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94332319"/>
        <c:crosses val="autoZero"/>
        <c:auto val="1"/>
        <c:lblAlgn val="ctr"/>
        <c:lblOffset val="100"/>
        <c:noMultiLvlLbl val="0"/>
      </c:cat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991D56D-B5B8-4A91-BAE5-B2E053A19E30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0471DD8-A501-4906-A89C-5F0268375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35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03F7B30-1BB2-84BD-9212-B0BB0AF07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53346"/>
          </a:xfrm>
        </p:spPr>
        <p:txBody>
          <a:bodyPr anchor="b">
            <a:normAutofit/>
          </a:bodyPr>
          <a:lstStyle>
            <a:lvl1pPr algn="ctr">
              <a:defRPr sz="3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9C81529-454E-0B7A-BC9B-56F899B24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5017"/>
            <a:ext cx="9144000" cy="2419928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079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CF50-FC23-FA7F-24EA-A1F3A0EE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69EE6-CC15-B6C2-9B0A-DAE639F79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70F63-7CCF-24E6-FA65-3209AFCE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FA998-7F70-4B44-A831-10031369BC40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A0F60-7EF7-5C22-6C1E-FF1006AE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Nguyễn Văn 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9F4F1-2856-CCC7-D6AC-7182AC77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F2904-7ED6-40DE-91A9-163C557E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5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400E5B-6D29-C998-21DE-FB43EE98A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90C2D-6F7D-B8EE-D1B2-A36ABD478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EC071-7F52-88FC-DD93-550EB6B1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85B689-F3D3-4366-81EC-40EC7F877FF3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649EE-7AD7-43EE-1035-BE8E58BA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Nguyễn Văn 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370D-92AA-FAE8-996B-561F0307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F2904-7ED6-40DE-91A9-163C557E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98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03F7B30-1BB2-84BD-9212-B0BB0AF07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53346"/>
          </a:xfrm>
        </p:spPr>
        <p:txBody>
          <a:bodyPr anchor="b">
            <a:normAutofit/>
          </a:bodyPr>
          <a:lstStyle>
            <a:lvl1pPr algn="ctr">
              <a:defRPr sz="3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9C81529-454E-0B7A-BC9B-56F899B24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5017"/>
            <a:ext cx="9144000" cy="2419928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493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4FEF3-D899-66B1-7085-FE70C253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5CA229-5D74-4E97-8F17-F124572E89AA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A7467-C2A7-D558-82AD-28491242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Nguyễn Văn 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CABB0-43C3-7D75-3967-C51ED603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F2904-7ED6-40DE-91A9-163C557E9C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CF05A1-9EDA-B1FD-8DA5-DF3720BB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6288"/>
          </a:xfrm>
        </p:spPr>
        <p:txBody>
          <a:bodyPr>
            <a:normAutofit/>
          </a:bodyPr>
          <a:lstStyle>
            <a:lvl1pPr>
              <a:defRPr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38162D-50B5-0A1D-780A-0B5D3B259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847"/>
            <a:ext cx="10515600" cy="4661116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4187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80F8-F419-0CF4-ED77-E2F82E19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7995C-F2A2-F9B1-0AFD-BEB455024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8560A-0750-7C0B-4164-E0A91384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7E64A8-9C5C-4981-80E0-8121D9746F0D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7BB99-8C69-0F52-D8C9-8FF02B6C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Nguyễn Văn 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703B3-A2E3-2696-DFB4-D6569317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F2904-7ED6-40DE-91A9-163C557E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13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FDC0B-A7BA-6691-55D3-BBB35E4F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8ACB7-773B-43B4-A17D-BA6A26DBFC42}" type="datetime1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B8F69-37B9-F60E-B1CB-97F6725C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Nguyễn Văn 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C8755-9AAF-EA2F-B0DA-431FF720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F2904-7ED6-40DE-91A9-163C557E9C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CDBC26-69B1-4B2A-481C-FB927347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6288"/>
          </a:xfrm>
        </p:spPr>
        <p:txBody>
          <a:bodyPr>
            <a:normAutofit/>
          </a:bodyPr>
          <a:lstStyle>
            <a:lvl1pPr>
              <a:defRPr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2B2C70-1B89-D302-70FF-7DEC65029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FD8B241-4C44-A2CA-C5DD-67080D824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0036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BC7C-4E88-CCDD-87E0-7F0B5A73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7"/>
            <a:ext cx="10515600" cy="8461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A95C0-E6AB-5143-A30D-047F53741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388" y="1635775"/>
            <a:ext cx="5183187" cy="7749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F9EC2-07B7-8377-EF8B-5B5635A79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6AC5A-E945-E76D-98E2-7FCA43C37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35920"/>
            <a:ext cx="5183188" cy="77477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A21F5-65A6-37A0-7A24-50D48FD9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C834F-07D3-53A1-818E-39943615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36B269-7F66-4029-B860-F5F9385D63B5}" type="datetime1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1D2CF-AD37-ABAD-69E8-A3F6FAB4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Nguyễn Văn 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FAA198-08B7-C327-E40A-B78F981D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F2904-7ED6-40DE-91A9-163C557E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40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A0BD-0676-74ED-F08A-82890B95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A97D9-4D9D-11FA-D7F0-29C89C39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2CA5DD-5469-411F-99BB-1D661BF21583}" type="datetime1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7102C-C1FA-1FC4-8A3D-DE80E7C5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Nguyễn Văn 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C1D9D-7214-B2C1-8CDB-6FDFBFA3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F2904-7ED6-40DE-91A9-163C557E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460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E5F11-46B3-4FEF-C830-48F865CB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D4145F-AB75-464C-AE15-BAEE9E9BA0CE}" type="datetime1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0C740-8701-9433-4E43-A2F781BC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Nguyễn Văn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8EDE7-912A-991E-E702-3062BFF5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F2904-7ED6-40DE-91A9-163C557E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04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0A34-5DDC-BE57-1BC0-C7D0143A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8F25B-B7BD-885F-681F-3F8054979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83289-920E-59DC-4955-D7FBBA898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438EE-A0F2-3985-C87B-286D728E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78A1D8-A00C-4FF2-BAA7-7ECEC02215EC}" type="datetime1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3E2AE-1F7F-D9F7-78AF-26515227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Nguyễn Văn 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99317-C741-CF00-4FED-2D35D19E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F2904-7ED6-40DE-91A9-163C557E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6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4FEF3-D899-66B1-7085-FE70C253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5CA229-5D74-4E97-8F17-F124572E89AA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A7467-C2A7-D558-82AD-28491242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Nguyễn Văn 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CABB0-43C3-7D75-3967-C51ED603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F2904-7ED6-40DE-91A9-163C557E9C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CF05A1-9EDA-B1FD-8DA5-DF3720BB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6288"/>
          </a:xfrm>
        </p:spPr>
        <p:txBody>
          <a:bodyPr>
            <a:normAutofit/>
          </a:bodyPr>
          <a:lstStyle>
            <a:lvl1pPr>
              <a:defRPr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38162D-50B5-0A1D-780A-0B5D3B259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240"/>
            <a:ext cx="10515600" cy="4637723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6385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DDD6-D48E-7C6F-0CD3-2E53968D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8C893-9CF8-E245-6EA7-E40795AA7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11C6F-9CE3-D530-1F5D-BD8E0CA66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7453B-0D01-B74D-A8EF-54E42D5A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A1044A-BDE1-46AB-A01A-6D01A698B084}" type="datetime1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55D41-E0F5-6B2D-0990-C525E7A8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Nguyễn Văn 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4F8D9-D1BC-C2F1-62B2-DB21A3C5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F2904-7ED6-40DE-91A9-163C557E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82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CF50-FC23-FA7F-24EA-A1F3A0EE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69EE6-CC15-B6C2-9B0A-DAE639F79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70F63-7CCF-24E6-FA65-3209AFCE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FA998-7F70-4B44-A831-10031369BC40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A0F60-7EF7-5C22-6C1E-FF1006AE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Nguyễn Văn 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9F4F1-2856-CCC7-D6AC-7182AC77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F2904-7ED6-40DE-91A9-163C557E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402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400E5B-6D29-C998-21DE-FB43EE98A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90C2D-6F7D-B8EE-D1B2-A36ABD478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EC071-7F52-88FC-DD93-550EB6B198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85B689-F3D3-4366-81EC-40EC7F877FF3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649EE-7AD7-43EE-1035-BE8E58BA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Nguyễn Văn 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370D-92AA-FAE8-996B-561F0307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F2904-7ED6-40DE-91A9-163C557E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5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80F8-F419-0CF4-ED77-E2F82E19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7995C-F2A2-F9B1-0AFD-BEB455024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8560A-0750-7C0B-4164-E0A91384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7E64A8-9C5C-4981-80E0-8121D9746F0D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7BB99-8C69-0F52-D8C9-8FF02B6C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Nguyễn Văn 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703B3-A2E3-2696-DFB4-D6569317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F2904-7ED6-40DE-91A9-163C557E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6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FDC0B-A7BA-6691-55D3-BBB35E4F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8ACB7-773B-43B4-A17D-BA6A26DBFC42}" type="datetime1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B8F69-37B9-F60E-B1CB-97F6725C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Nguyễn Văn 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C8755-9AAF-EA2F-B0DA-431FF720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F2904-7ED6-40DE-91A9-163C557E9C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CDBC26-69B1-4B2A-481C-FB927347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6288"/>
          </a:xfrm>
        </p:spPr>
        <p:txBody>
          <a:bodyPr>
            <a:normAutofit/>
          </a:bodyPr>
          <a:lstStyle>
            <a:lvl1pPr>
              <a:defRPr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2B2C70-1B89-D302-70FF-7DEC65029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539298"/>
            <a:ext cx="5181600" cy="4351338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FD8B241-4C44-A2CA-C5DD-67080D824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3" y="1539298"/>
            <a:ext cx="5181600" cy="4351338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288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A95C0-E6AB-5143-A30D-047F53741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17905"/>
            <a:ext cx="5183186" cy="6156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F9EC2-07B7-8377-EF8B-5B5635A79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1" y="2194181"/>
            <a:ext cx="5183187" cy="39954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6AC5A-E945-E76D-98E2-7FCA43C37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17904"/>
            <a:ext cx="5183188" cy="6156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A21F5-65A6-37A0-7A24-50D48FD9D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94181"/>
            <a:ext cx="5183188" cy="39954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C834F-07D3-53A1-818E-39943615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36B269-7F66-4029-B860-F5F9385D63B5}" type="datetime1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1D2CF-AD37-ABAD-69E8-A3F6FAB4B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Nguyễn Văn 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FAA198-08B7-C327-E40A-B78F981D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F2904-7ED6-40DE-91A9-163C557E9C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3A2EB0-4117-4E1B-57C4-DDF08499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681037"/>
            <a:ext cx="10517188" cy="776288"/>
          </a:xfrm>
        </p:spPr>
        <p:txBody>
          <a:bodyPr>
            <a:normAutofit/>
          </a:bodyPr>
          <a:lstStyle>
            <a:lvl1pPr>
              <a:defRPr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915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A0BD-0676-74ED-F08A-82890B95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A97D9-4D9D-11FA-D7F0-29C89C39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F2CA5DD-5469-411F-99BB-1D661BF21583}" type="datetime1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7102C-C1FA-1FC4-8A3D-DE80E7C5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Nguyễn Văn 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C1D9D-7214-B2C1-8CDB-6FDFBFA3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F2904-7ED6-40DE-91A9-163C557E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66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E5F11-46B3-4FEF-C830-48F865CB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D4145F-AB75-464C-AE15-BAEE9E9BA0CE}" type="datetime1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0C740-8701-9433-4E43-A2F781BC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Nguyễn Văn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8EDE7-912A-991E-E702-3062BFF5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F2904-7ED6-40DE-91A9-163C557E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6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0A34-5DDC-BE57-1BC0-C7D0143A3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8F25B-B7BD-885F-681F-3F8054979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83289-920E-59DC-4955-D7FBBA898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438EE-A0F2-3985-C87B-286D728E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778A1D8-A00C-4FF2-BAA7-7ECEC02215EC}" type="datetime1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3E2AE-1F7F-D9F7-78AF-26515227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Nguyễn Văn 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99317-C741-CF00-4FED-2D35D19E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F2904-7ED6-40DE-91A9-163C557E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03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DDD6-D48E-7C6F-0CD3-2E53968D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D8C893-9CF8-E245-6EA7-E40795AA7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11C6F-9CE3-D530-1F5D-BD8E0CA66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7453B-0D01-B74D-A8EF-54E42D5A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A1044A-BDE1-46AB-A01A-6D01A698B084}" type="datetime1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55D41-E0F5-6B2D-0990-C525E7A8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Nguyễn Văn 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4F8D9-D1BC-C2F1-62B2-DB21A3C5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6F2904-7ED6-40DE-91A9-163C557E9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8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EA6B04EF-4134-B503-7E01-E306EC7F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C97F250-4403-E2E4-E5A2-AD668D65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5847"/>
            <a:ext cx="10515600" cy="4661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53FE34C-00F0-A896-A380-C7AE46183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E5C654C-CC8D-4903-B6D8-F3A978C56A2A}" type="datetime1">
              <a:rPr lang="en-US" smtClean="0"/>
              <a:t>6/14/2025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41DA241-93E3-C44E-C012-BC32FF2E2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Nguyễn Văn 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463600A-57E9-8197-6A32-A940248C6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B8FE080-948D-4101-8A9A-E9D7FA62D0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15848B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Times New Roman" panose="02020603050405020304" pitchFamily="18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Times New Roman" panose="02020603050405020304" pitchFamily="18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Times New Roman" panose="02020603050405020304" pitchFamily="18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Times New Roman" panose="02020603050405020304" pitchFamily="18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Times New Roman" panose="02020603050405020304" pitchFamily="18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EA6B04EF-4134-B503-7E01-E306EC7F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C97F250-4403-E2E4-E5A2-AD668D65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5847"/>
            <a:ext cx="10515600" cy="4661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53FE34C-00F0-A896-A380-C7AE46183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E5C654C-CC8D-4903-B6D8-F3A978C56A2A}" type="datetime1">
              <a:rPr lang="en-US" smtClean="0"/>
              <a:t>6/14/2025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41DA241-93E3-C44E-C012-BC32FF2E2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Nguyễn Văn A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463600A-57E9-8197-6A32-A940248C6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B8FE080-948D-4101-8A9A-E9D7FA62D0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E62523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Times New Roman" panose="02020603050405020304" pitchFamily="18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Times New Roman" panose="02020603050405020304" pitchFamily="18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Times New Roman" panose="02020603050405020304" pitchFamily="18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Times New Roman" panose="02020603050405020304" pitchFamily="18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Times New Roman" panose="02020603050405020304" pitchFamily="18" charset="0"/>
        <a:buChar char="–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a.org.vn/wp-content/uploads/2025/01/Bao-cao-Logistics-Viet-Nam-2022.pdf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hyperlink" Target="https://kinhtevadubao.vn/hoat-dong-logistics-xanh-tai-viet-nam-thuc-trang-co-hoi-va-giai-phap-thuc-day-28998.html" TargetMode="External"/><Relationship Id="rId4" Type="http://schemas.openxmlformats.org/officeDocument/2006/relationships/hyperlink" Target="https://www.logistics.gov.vn/market/hcm-city-leads-nation-in-logistics-competitiveness-in-2022#:~:text=Ho%20Chi%20Minh%20City%20topped%20the%20first-ever%20Vietnam,recently%20announced%20by%20the%20Vietnam%20Logistics%20Association%20%28VLA%29.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audio" Target="../media/audio1.wav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CBC1-08BC-9DB8-D2E4-882613081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vi-VN" dirty="0"/>
              <a:t>ỨNG DỤNG CHUYỂN ĐỔI SỐ TRONG MẢNG LOGISTICS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DFED196-ABAC-AC1E-9921-5457149E2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l"/>
            <a:r>
              <a:rPr lang="vi-VN" dirty="0"/>
              <a:t>		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: </a:t>
            </a:r>
            <a:r>
              <a:rPr lang="vi-VN" dirty="0"/>
              <a:t>		Nguyễn Văn A</a:t>
            </a:r>
          </a:p>
          <a:p>
            <a:pPr algn="l"/>
            <a:r>
              <a:rPr lang="vi-VN" dirty="0"/>
              <a:t>		</a:t>
            </a:r>
            <a:r>
              <a:rPr lang="en-US" dirty="0" err="1"/>
              <a:t>Lớp</a:t>
            </a:r>
            <a:r>
              <a:rPr lang="en-US" dirty="0"/>
              <a:t>:</a:t>
            </a:r>
            <a:r>
              <a:rPr lang="vi-VN" dirty="0"/>
              <a:t> 			CN22CLCD</a:t>
            </a:r>
          </a:p>
          <a:p>
            <a:pPr algn="l"/>
            <a:r>
              <a:rPr lang="vi-VN" dirty="0"/>
              <a:t>		</a:t>
            </a:r>
            <a:r>
              <a:rPr lang="en-US" dirty="0"/>
              <a:t>MSSV:</a:t>
            </a:r>
            <a:r>
              <a:rPr lang="vi-VN" dirty="0"/>
              <a:t> 		22T1120116 	</a:t>
            </a:r>
          </a:p>
          <a:p>
            <a:pPr algn="l"/>
            <a:r>
              <a:rPr lang="vi-VN" dirty="0"/>
              <a:t>		GVHD</a:t>
            </a:r>
            <a:r>
              <a:rPr lang="en-US" dirty="0"/>
              <a:t>: </a:t>
            </a:r>
            <a:r>
              <a:rPr lang="vi-VN" dirty="0"/>
              <a:t>		Nguyễn Văn </a:t>
            </a:r>
            <a:r>
              <a:rPr lang="en-US" dirty="0"/>
              <a:t>B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6481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stSnd>
            <p:snd r:embed="rId2" name="arrow.wav"/>
          </p:stSnd>
        </p:sndAc>
      </p:transition>
    </mc:Choice>
    <mc:Fallback xmlns="">
      <p:transition>
        <p:sndAc>
          <p:stSnd>
            <p:snd r:embed="rId3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C2EFB-F53D-0D11-E22A-8D6ECC5C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CB7-773B-43B4-A17D-BA6A26DBFC42}" type="datetime1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CF1AD-55A3-A7CD-D4DF-BC37E982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Văn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6CA9E-9DE3-813C-4E7C-D9F9B65C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2904-7ED6-40DE-91A9-163C557E9CCA}" type="slidenum">
              <a:rPr lang="en-US" smtClean="0"/>
              <a:t>10</a:t>
            </a:fld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83B7B4-7E76-6641-8490-42A8BE49120B}"/>
              </a:ext>
            </a:extLst>
          </p:cNvPr>
          <p:cNvSpPr/>
          <p:nvPr/>
        </p:nvSpPr>
        <p:spPr>
          <a:xfrm>
            <a:off x="5864479" y="3195212"/>
            <a:ext cx="3242146" cy="72513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554106"/>
                </a:lnTo>
                <a:lnTo>
                  <a:pt x="3417056" y="554106"/>
                </a:lnTo>
                <a:lnTo>
                  <a:pt x="3417056" y="813104"/>
                </a:lnTo>
              </a:path>
            </a:pathLst>
          </a:custGeom>
          <a:noFill/>
        </p:spPr>
        <p:style>
          <a:lnRef idx="2">
            <a:schemeClr val="accent3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9958D1B-180F-28C3-AD42-017DCA8EDD99}"/>
              </a:ext>
            </a:extLst>
          </p:cNvPr>
          <p:cNvSpPr/>
          <p:nvPr/>
        </p:nvSpPr>
        <p:spPr>
          <a:xfrm>
            <a:off x="5818759" y="3195212"/>
            <a:ext cx="86759" cy="72513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813104"/>
                </a:lnTo>
              </a:path>
            </a:pathLst>
          </a:custGeom>
          <a:noFill/>
        </p:spPr>
        <p:style>
          <a:lnRef idx="2">
            <a:schemeClr val="accent3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344E74E-325F-B000-E18F-ECA957FD65F5}"/>
              </a:ext>
            </a:extLst>
          </p:cNvPr>
          <p:cNvSpPr/>
          <p:nvPr/>
        </p:nvSpPr>
        <p:spPr>
          <a:xfrm>
            <a:off x="2447422" y="3195212"/>
            <a:ext cx="3242146" cy="72513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417056" y="0"/>
                </a:moveTo>
                <a:lnTo>
                  <a:pt x="3417056" y="554106"/>
                </a:lnTo>
                <a:lnTo>
                  <a:pt x="0" y="554106"/>
                </a:lnTo>
                <a:lnTo>
                  <a:pt x="0" y="813104"/>
                </a:lnTo>
              </a:path>
            </a:pathLst>
          </a:custGeom>
          <a:noFill/>
        </p:spPr>
        <p:style>
          <a:lnRef idx="2">
            <a:schemeClr val="accent3">
              <a:tint val="9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0334F4A-217F-312B-06B6-9E1895DD6CA1}"/>
              </a:ext>
            </a:extLst>
          </p:cNvPr>
          <p:cNvSpPr/>
          <p:nvPr/>
        </p:nvSpPr>
        <p:spPr>
          <a:xfrm>
            <a:off x="4466592" y="1524000"/>
            <a:ext cx="2652665" cy="1583241"/>
          </a:xfrm>
          <a:prstGeom prst="roundRect">
            <a:avLst>
              <a:gd name="adj" fmla="val 10000"/>
            </a:avLst>
          </a:prstGeom>
          <a:solidFill>
            <a:srgbClr val="1D8A91">
              <a:alpha val="8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8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B474F21-CBAE-3B0F-F172-C8D411DC7F56}"/>
              </a:ext>
            </a:extLst>
          </p:cNvPr>
          <p:cNvSpPr/>
          <p:nvPr/>
        </p:nvSpPr>
        <p:spPr>
          <a:xfrm>
            <a:off x="4777233" y="1819109"/>
            <a:ext cx="2652665" cy="1583241"/>
          </a:xfrm>
          <a:custGeom>
            <a:avLst/>
            <a:gdLst>
              <a:gd name="connsiteX0" fmla="*/ 0 w 2795773"/>
              <a:gd name="connsiteY0" fmla="*/ 177532 h 1775316"/>
              <a:gd name="connsiteX1" fmla="*/ 177532 w 2795773"/>
              <a:gd name="connsiteY1" fmla="*/ 0 h 1775316"/>
              <a:gd name="connsiteX2" fmla="*/ 2618241 w 2795773"/>
              <a:gd name="connsiteY2" fmla="*/ 0 h 1775316"/>
              <a:gd name="connsiteX3" fmla="*/ 2795773 w 2795773"/>
              <a:gd name="connsiteY3" fmla="*/ 177532 h 1775316"/>
              <a:gd name="connsiteX4" fmla="*/ 2795773 w 2795773"/>
              <a:gd name="connsiteY4" fmla="*/ 1597784 h 1775316"/>
              <a:gd name="connsiteX5" fmla="*/ 2618241 w 2795773"/>
              <a:gd name="connsiteY5" fmla="*/ 1775316 h 1775316"/>
              <a:gd name="connsiteX6" fmla="*/ 177532 w 2795773"/>
              <a:gd name="connsiteY6" fmla="*/ 1775316 h 1775316"/>
              <a:gd name="connsiteX7" fmla="*/ 0 w 2795773"/>
              <a:gd name="connsiteY7" fmla="*/ 1597784 h 1775316"/>
              <a:gd name="connsiteX8" fmla="*/ 0 w 2795773"/>
              <a:gd name="connsiteY8" fmla="*/ 177532 h 177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95773" h="1775316">
                <a:moveTo>
                  <a:pt x="0" y="177532"/>
                </a:moveTo>
                <a:cubicBezTo>
                  <a:pt x="0" y="79484"/>
                  <a:pt x="79484" y="0"/>
                  <a:pt x="177532" y="0"/>
                </a:cubicBezTo>
                <a:lnTo>
                  <a:pt x="2618241" y="0"/>
                </a:lnTo>
                <a:cubicBezTo>
                  <a:pt x="2716289" y="0"/>
                  <a:pt x="2795773" y="79484"/>
                  <a:pt x="2795773" y="177532"/>
                </a:cubicBezTo>
                <a:lnTo>
                  <a:pt x="2795773" y="1597784"/>
                </a:lnTo>
                <a:cubicBezTo>
                  <a:pt x="2795773" y="1695832"/>
                  <a:pt x="2716289" y="1775316"/>
                  <a:pt x="2618241" y="1775316"/>
                </a:cubicBezTo>
                <a:lnTo>
                  <a:pt x="177532" y="1775316"/>
                </a:lnTo>
                <a:cubicBezTo>
                  <a:pt x="79484" y="1775316"/>
                  <a:pt x="0" y="1695832"/>
                  <a:pt x="0" y="1597784"/>
                </a:cubicBezTo>
                <a:lnTo>
                  <a:pt x="0" y="177532"/>
                </a:lnTo>
                <a:close/>
              </a:path>
            </a:pathLst>
          </a:custGeom>
        </p:spPr>
        <p:style>
          <a:lnRef idx="2">
            <a:schemeClr val="accent3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4387" tIns="124387" rIns="124387" bIns="12438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1900" kern="1200" dirty="0"/>
              <a:t>Định hướng nghiên cứu chuyên sâu</a:t>
            </a:r>
            <a:endParaRPr lang="en-US" sz="1900" kern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03749D2-F75B-E9EE-9F5B-DE51EC4B171A}"/>
              </a:ext>
            </a:extLst>
          </p:cNvPr>
          <p:cNvSpPr/>
          <p:nvPr/>
        </p:nvSpPr>
        <p:spPr>
          <a:xfrm>
            <a:off x="1049535" y="4112420"/>
            <a:ext cx="2652665" cy="1583241"/>
          </a:xfrm>
          <a:prstGeom prst="roundRect">
            <a:avLst>
              <a:gd name="adj" fmla="val 10000"/>
            </a:avLst>
          </a:prstGeom>
          <a:solidFill>
            <a:schemeClr val="accent1">
              <a:lumMod val="40000"/>
              <a:lumOff val="60000"/>
              <a:alpha val="7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8B9B05F-C258-AA92-D267-C19AB27E9F0A}"/>
              </a:ext>
            </a:extLst>
          </p:cNvPr>
          <p:cNvSpPr/>
          <p:nvPr/>
        </p:nvSpPr>
        <p:spPr>
          <a:xfrm>
            <a:off x="1360177" y="4407529"/>
            <a:ext cx="2652665" cy="1583241"/>
          </a:xfrm>
          <a:custGeom>
            <a:avLst/>
            <a:gdLst>
              <a:gd name="connsiteX0" fmla="*/ 0 w 2795773"/>
              <a:gd name="connsiteY0" fmla="*/ 177532 h 1775316"/>
              <a:gd name="connsiteX1" fmla="*/ 177532 w 2795773"/>
              <a:gd name="connsiteY1" fmla="*/ 0 h 1775316"/>
              <a:gd name="connsiteX2" fmla="*/ 2618241 w 2795773"/>
              <a:gd name="connsiteY2" fmla="*/ 0 h 1775316"/>
              <a:gd name="connsiteX3" fmla="*/ 2795773 w 2795773"/>
              <a:gd name="connsiteY3" fmla="*/ 177532 h 1775316"/>
              <a:gd name="connsiteX4" fmla="*/ 2795773 w 2795773"/>
              <a:gd name="connsiteY4" fmla="*/ 1597784 h 1775316"/>
              <a:gd name="connsiteX5" fmla="*/ 2618241 w 2795773"/>
              <a:gd name="connsiteY5" fmla="*/ 1775316 h 1775316"/>
              <a:gd name="connsiteX6" fmla="*/ 177532 w 2795773"/>
              <a:gd name="connsiteY6" fmla="*/ 1775316 h 1775316"/>
              <a:gd name="connsiteX7" fmla="*/ 0 w 2795773"/>
              <a:gd name="connsiteY7" fmla="*/ 1597784 h 1775316"/>
              <a:gd name="connsiteX8" fmla="*/ 0 w 2795773"/>
              <a:gd name="connsiteY8" fmla="*/ 177532 h 177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95773" h="1775316">
                <a:moveTo>
                  <a:pt x="0" y="177532"/>
                </a:moveTo>
                <a:cubicBezTo>
                  <a:pt x="0" y="79484"/>
                  <a:pt x="79484" y="0"/>
                  <a:pt x="177532" y="0"/>
                </a:cubicBezTo>
                <a:lnTo>
                  <a:pt x="2618241" y="0"/>
                </a:lnTo>
                <a:cubicBezTo>
                  <a:pt x="2716289" y="0"/>
                  <a:pt x="2795773" y="79484"/>
                  <a:pt x="2795773" y="177532"/>
                </a:cubicBezTo>
                <a:lnTo>
                  <a:pt x="2795773" y="1597784"/>
                </a:lnTo>
                <a:cubicBezTo>
                  <a:pt x="2795773" y="1695832"/>
                  <a:pt x="2716289" y="1775316"/>
                  <a:pt x="2618241" y="1775316"/>
                </a:cubicBezTo>
                <a:lnTo>
                  <a:pt x="177532" y="1775316"/>
                </a:lnTo>
                <a:cubicBezTo>
                  <a:pt x="79484" y="1775316"/>
                  <a:pt x="0" y="1695832"/>
                  <a:pt x="0" y="1597784"/>
                </a:cubicBezTo>
                <a:lnTo>
                  <a:pt x="0" y="177532"/>
                </a:lnTo>
                <a:close/>
              </a:path>
            </a:pathLst>
          </a:custGeom>
        </p:spPr>
        <p:style>
          <a:lnRef idx="2">
            <a:schemeClr val="accent3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4387" tIns="124387" rIns="124387" bIns="124387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1900" kern="1200" dirty="0"/>
              <a:t>Nghiên cứu sâu về logistics xanh.</a:t>
            </a:r>
            <a:endParaRPr lang="en-US" sz="1900" kern="12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CF7EFCB-1460-0B6B-F0A9-72896C247288}"/>
              </a:ext>
            </a:extLst>
          </p:cNvPr>
          <p:cNvSpPr/>
          <p:nvPr/>
        </p:nvSpPr>
        <p:spPr>
          <a:xfrm>
            <a:off x="4466592" y="4112420"/>
            <a:ext cx="2652665" cy="1583241"/>
          </a:xfrm>
          <a:prstGeom prst="roundRect">
            <a:avLst>
              <a:gd name="adj" fmla="val 10000"/>
            </a:avLst>
          </a:prstGeom>
          <a:solidFill>
            <a:schemeClr val="accent5">
              <a:lumMod val="40000"/>
              <a:lumOff val="60000"/>
              <a:alpha val="7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C8083C3-C3E5-AE62-C0E2-F655003D2741}"/>
              </a:ext>
            </a:extLst>
          </p:cNvPr>
          <p:cNvSpPr/>
          <p:nvPr/>
        </p:nvSpPr>
        <p:spPr>
          <a:xfrm>
            <a:off x="4777233" y="4407529"/>
            <a:ext cx="2652665" cy="1583241"/>
          </a:xfrm>
          <a:custGeom>
            <a:avLst/>
            <a:gdLst>
              <a:gd name="connsiteX0" fmla="*/ 0 w 2795773"/>
              <a:gd name="connsiteY0" fmla="*/ 177532 h 1775316"/>
              <a:gd name="connsiteX1" fmla="*/ 177532 w 2795773"/>
              <a:gd name="connsiteY1" fmla="*/ 0 h 1775316"/>
              <a:gd name="connsiteX2" fmla="*/ 2618241 w 2795773"/>
              <a:gd name="connsiteY2" fmla="*/ 0 h 1775316"/>
              <a:gd name="connsiteX3" fmla="*/ 2795773 w 2795773"/>
              <a:gd name="connsiteY3" fmla="*/ 177532 h 1775316"/>
              <a:gd name="connsiteX4" fmla="*/ 2795773 w 2795773"/>
              <a:gd name="connsiteY4" fmla="*/ 1597784 h 1775316"/>
              <a:gd name="connsiteX5" fmla="*/ 2618241 w 2795773"/>
              <a:gd name="connsiteY5" fmla="*/ 1775316 h 1775316"/>
              <a:gd name="connsiteX6" fmla="*/ 177532 w 2795773"/>
              <a:gd name="connsiteY6" fmla="*/ 1775316 h 1775316"/>
              <a:gd name="connsiteX7" fmla="*/ 0 w 2795773"/>
              <a:gd name="connsiteY7" fmla="*/ 1597784 h 1775316"/>
              <a:gd name="connsiteX8" fmla="*/ 0 w 2795773"/>
              <a:gd name="connsiteY8" fmla="*/ 177532 h 177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95773" h="1775316">
                <a:moveTo>
                  <a:pt x="0" y="177532"/>
                </a:moveTo>
                <a:cubicBezTo>
                  <a:pt x="0" y="79484"/>
                  <a:pt x="79484" y="0"/>
                  <a:pt x="177532" y="0"/>
                </a:cubicBezTo>
                <a:lnTo>
                  <a:pt x="2618241" y="0"/>
                </a:lnTo>
                <a:cubicBezTo>
                  <a:pt x="2716289" y="0"/>
                  <a:pt x="2795773" y="79484"/>
                  <a:pt x="2795773" y="177532"/>
                </a:cubicBezTo>
                <a:lnTo>
                  <a:pt x="2795773" y="1597784"/>
                </a:lnTo>
                <a:cubicBezTo>
                  <a:pt x="2795773" y="1695832"/>
                  <a:pt x="2716289" y="1775316"/>
                  <a:pt x="2618241" y="1775316"/>
                </a:cubicBezTo>
                <a:lnTo>
                  <a:pt x="177532" y="1775316"/>
                </a:lnTo>
                <a:cubicBezTo>
                  <a:pt x="79484" y="1775316"/>
                  <a:pt x="0" y="1695832"/>
                  <a:pt x="0" y="1597784"/>
                </a:cubicBezTo>
                <a:lnTo>
                  <a:pt x="0" y="177532"/>
                </a:lnTo>
                <a:close/>
              </a:path>
            </a:pathLst>
          </a:custGeom>
        </p:spPr>
        <p:style>
          <a:lnRef idx="2">
            <a:schemeClr val="accent3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4387" tIns="124387" rIns="124387" bIns="124387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 err="1"/>
              <a:t>Nghiên</a:t>
            </a:r>
            <a:r>
              <a:rPr lang="en-US" sz="2000" dirty="0"/>
              <a:t> </a:t>
            </a:r>
            <a:r>
              <a:rPr lang="vi-VN" sz="2000" dirty="0"/>
              <a:t>cứu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logistics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ngành</a:t>
            </a:r>
            <a:r>
              <a:rPr lang="en-US" sz="2000" dirty="0"/>
              <a:t>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thù</a:t>
            </a:r>
            <a:r>
              <a:rPr lang="en-US" sz="2000" dirty="0"/>
              <a:t>.</a:t>
            </a:r>
            <a:endParaRPr lang="en-US" sz="1900" kern="1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8A2067A-AD02-0DA2-0C79-5732148C83F2}"/>
              </a:ext>
            </a:extLst>
          </p:cNvPr>
          <p:cNvSpPr/>
          <p:nvPr/>
        </p:nvSpPr>
        <p:spPr>
          <a:xfrm>
            <a:off x="7883649" y="4112420"/>
            <a:ext cx="2652665" cy="1583241"/>
          </a:xfrm>
          <a:prstGeom prst="roundRect">
            <a:avLst>
              <a:gd name="adj" fmla="val 10000"/>
            </a:avLst>
          </a:prstGeom>
          <a:solidFill>
            <a:schemeClr val="accent2">
              <a:lumMod val="40000"/>
              <a:lumOff val="60000"/>
              <a:alpha val="7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alpha val="70000"/>
              <a:hueOff val="0"/>
              <a:satOff val="0"/>
              <a:lumOff val="0"/>
              <a:alphaOff val="0"/>
            </a:schemeClr>
          </a:fillRef>
          <a:effectRef idx="0">
            <a:schemeClr val="accent3">
              <a:alpha val="7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AFE93A1-B7BE-7DC9-F6E7-A05475A7FE85}"/>
              </a:ext>
            </a:extLst>
          </p:cNvPr>
          <p:cNvSpPr/>
          <p:nvPr/>
        </p:nvSpPr>
        <p:spPr>
          <a:xfrm>
            <a:off x="8133224" y="4407529"/>
            <a:ext cx="2856841" cy="1583241"/>
          </a:xfrm>
          <a:custGeom>
            <a:avLst/>
            <a:gdLst>
              <a:gd name="connsiteX0" fmla="*/ 0 w 2795773"/>
              <a:gd name="connsiteY0" fmla="*/ 177532 h 1775316"/>
              <a:gd name="connsiteX1" fmla="*/ 177532 w 2795773"/>
              <a:gd name="connsiteY1" fmla="*/ 0 h 1775316"/>
              <a:gd name="connsiteX2" fmla="*/ 2618241 w 2795773"/>
              <a:gd name="connsiteY2" fmla="*/ 0 h 1775316"/>
              <a:gd name="connsiteX3" fmla="*/ 2795773 w 2795773"/>
              <a:gd name="connsiteY3" fmla="*/ 177532 h 1775316"/>
              <a:gd name="connsiteX4" fmla="*/ 2795773 w 2795773"/>
              <a:gd name="connsiteY4" fmla="*/ 1597784 h 1775316"/>
              <a:gd name="connsiteX5" fmla="*/ 2618241 w 2795773"/>
              <a:gd name="connsiteY5" fmla="*/ 1775316 h 1775316"/>
              <a:gd name="connsiteX6" fmla="*/ 177532 w 2795773"/>
              <a:gd name="connsiteY6" fmla="*/ 1775316 h 1775316"/>
              <a:gd name="connsiteX7" fmla="*/ 0 w 2795773"/>
              <a:gd name="connsiteY7" fmla="*/ 1597784 h 1775316"/>
              <a:gd name="connsiteX8" fmla="*/ 0 w 2795773"/>
              <a:gd name="connsiteY8" fmla="*/ 177532 h 177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95773" h="1775316">
                <a:moveTo>
                  <a:pt x="0" y="177532"/>
                </a:moveTo>
                <a:cubicBezTo>
                  <a:pt x="0" y="79484"/>
                  <a:pt x="79484" y="0"/>
                  <a:pt x="177532" y="0"/>
                </a:cubicBezTo>
                <a:lnTo>
                  <a:pt x="2618241" y="0"/>
                </a:lnTo>
                <a:cubicBezTo>
                  <a:pt x="2716289" y="0"/>
                  <a:pt x="2795773" y="79484"/>
                  <a:pt x="2795773" y="177532"/>
                </a:cubicBezTo>
                <a:lnTo>
                  <a:pt x="2795773" y="1597784"/>
                </a:lnTo>
                <a:cubicBezTo>
                  <a:pt x="2795773" y="1695832"/>
                  <a:pt x="2716289" y="1775316"/>
                  <a:pt x="2618241" y="1775316"/>
                </a:cubicBezTo>
                <a:lnTo>
                  <a:pt x="177532" y="1775316"/>
                </a:lnTo>
                <a:cubicBezTo>
                  <a:pt x="79484" y="1775316"/>
                  <a:pt x="0" y="1695832"/>
                  <a:pt x="0" y="1597784"/>
                </a:cubicBezTo>
                <a:lnTo>
                  <a:pt x="0" y="177532"/>
                </a:lnTo>
                <a:close/>
              </a:path>
            </a:pathLst>
          </a:custGeom>
        </p:spPr>
        <p:style>
          <a:lnRef idx="2">
            <a:schemeClr val="accent3">
              <a:tint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4387" tIns="124387" rIns="124387" bIns="124387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/>
              <a:t>So </a:t>
            </a:r>
            <a:r>
              <a:rPr lang="en-US" sz="2000" dirty="0" err="1"/>
              <a:t>sánh</a:t>
            </a:r>
            <a:r>
              <a:rPr lang="en-US" sz="2000" dirty="0"/>
              <a:t> logistics Việt Nam </a:t>
            </a:r>
            <a:r>
              <a:rPr lang="en-US" sz="2000" dirty="0" err="1"/>
              <a:t>với</a:t>
            </a:r>
            <a:r>
              <a:rPr lang="en-US" sz="2000" dirty="0"/>
              <a:t> ASEAN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đề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phù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.</a:t>
            </a:r>
            <a:endParaRPr lang="en-US" sz="1900" kern="1200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4A6A9D1-A668-CFD2-E773-230177DA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76288"/>
          </a:xfrm>
        </p:spPr>
        <p:txBody>
          <a:bodyPr/>
          <a:lstStyle/>
          <a:p>
            <a:pPr marR="0" rtl="0"/>
            <a:r>
              <a:rPr lang="vi-VN" dirty="0"/>
              <a:t>7. Hướng phát triển tiếp theo</a:t>
            </a:r>
          </a:p>
        </p:txBody>
      </p:sp>
    </p:spTree>
    <p:extLst>
      <p:ext uri="{BB962C8B-B14F-4D97-AF65-F5344CB8AC3E}">
        <p14:creationId xmlns:p14="http://schemas.microsoft.com/office/powerpoint/2010/main" val="1779623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69EAC-93F4-0BA1-1DFC-7B6EDC04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4DA5-74C8-46C2-AAB1-B97AF1313A9C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ABABF-45F6-7F6B-CE0A-AF7EC81D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0F08-DC22-413A-847F-B2EA34D011C3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98B05-6732-1CE4-4604-E818F114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vi-VN" dirty="0"/>
              <a:t>8. </a:t>
            </a:r>
            <a:r>
              <a:rPr lang="en-US" dirty="0"/>
              <a:t>Tài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34102-7CA2-0CD3-4F64-0605AE40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>
                <a:latin typeface="Arial (Body)"/>
              </a:rPr>
              <a:t>1. </a:t>
            </a:r>
            <a:r>
              <a:rPr lang="en-US" dirty="0" err="1">
                <a:latin typeface="Arial (Body)"/>
              </a:rPr>
              <a:t>Sách</a:t>
            </a:r>
            <a:r>
              <a:rPr lang="en-US" dirty="0">
                <a:latin typeface="Arial (Body)"/>
              </a:rPr>
              <a:t> / Báo </a:t>
            </a:r>
            <a:r>
              <a:rPr lang="en-US" dirty="0" err="1">
                <a:latin typeface="Arial (Body)"/>
              </a:rPr>
              <a:t>cáo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chính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thức</a:t>
            </a:r>
            <a:endParaRPr lang="en-US" dirty="0">
              <a:latin typeface="Arial (Body)"/>
            </a:endParaRPr>
          </a:p>
          <a:p>
            <a:r>
              <a:rPr lang="vi-VN" dirty="0">
                <a:latin typeface="Arial (Body)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Bộ Công Thương Việt Nam (2022). Báo cáo tổng quan ngành logistics Việt Nam.</a:t>
            </a:r>
            <a:endParaRPr lang="vi-VN" dirty="0">
              <a:latin typeface="Arial (Body)"/>
            </a:endParaRPr>
          </a:p>
          <a:p>
            <a:pPr marL="0" indent="0">
              <a:buNone/>
            </a:pPr>
            <a:r>
              <a:rPr lang="en-US" dirty="0">
                <a:latin typeface="Arial (Body)"/>
              </a:rPr>
              <a:t>2. Website &amp; </a:t>
            </a:r>
            <a:r>
              <a:rPr lang="en-US" dirty="0" err="1">
                <a:latin typeface="Arial (Body)"/>
              </a:rPr>
              <a:t>bài</a:t>
            </a:r>
            <a:r>
              <a:rPr lang="en-US" dirty="0">
                <a:latin typeface="Arial (Body)"/>
              </a:rPr>
              <a:t> </a:t>
            </a:r>
            <a:r>
              <a:rPr lang="en-US" dirty="0" err="1">
                <a:latin typeface="Arial (Body)"/>
              </a:rPr>
              <a:t>viết</a:t>
            </a:r>
            <a:endParaRPr lang="vi-VN" dirty="0">
              <a:latin typeface="Arial (Body)"/>
            </a:endParaRPr>
          </a:p>
          <a:p>
            <a:r>
              <a:rPr lang="en-US" dirty="0" err="1">
                <a:latin typeface="Arial (Body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Hiệp</a:t>
            </a:r>
            <a:r>
              <a:rPr lang="en-US" dirty="0">
                <a:latin typeface="Arial (Body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latin typeface="Arial (Body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hội</a:t>
            </a:r>
            <a:r>
              <a:rPr lang="en-US" dirty="0">
                <a:latin typeface="Arial (Body)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Logistics Việt Nam (VLA) – “Vietnam Logistics Report 2022”</a:t>
            </a:r>
            <a:endParaRPr lang="vi-VN" dirty="0">
              <a:latin typeface="Arial (Body)"/>
            </a:endParaRPr>
          </a:p>
          <a:p>
            <a:r>
              <a:rPr lang="en-US" dirty="0" err="1">
                <a:latin typeface="Arial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Hoạt</a:t>
            </a:r>
            <a:r>
              <a:rPr lang="en-US" dirty="0">
                <a:latin typeface="Arial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latin typeface="Arial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động</a:t>
            </a:r>
            <a:r>
              <a:rPr lang="en-US" dirty="0">
                <a:latin typeface="Arial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logistics </a:t>
            </a:r>
            <a:r>
              <a:rPr lang="en-US" dirty="0" err="1">
                <a:latin typeface="Arial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xanh</a:t>
            </a:r>
            <a:r>
              <a:rPr lang="en-US" dirty="0">
                <a:latin typeface="Arial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dirty="0" err="1">
                <a:latin typeface="Arial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tại</a:t>
            </a:r>
            <a:r>
              <a:rPr lang="en-US" dirty="0">
                <a:latin typeface="Arial (Body)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Việt Nam</a:t>
            </a:r>
            <a:endParaRPr lang="en-US" dirty="0">
              <a:latin typeface="Arial (Body)"/>
            </a:endParaRPr>
          </a:p>
          <a:p>
            <a:pPr marL="0" indent="0">
              <a:buNone/>
            </a:pPr>
            <a:endParaRPr lang="vi-VN" dirty="0">
              <a:solidFill>
                <a:srgbClr val="15848B"/>
              </a:solidFill>
              <a:latin typeface="Arial (Body)"/>
            </a:endParaRPr>
          </a:p>
          <a:p>
            <a:pPr marL="0" indent="0">
              <a:buNone/>
            </a:pPr>
            <a:endParaRPr lang="vi-VN" dirty="0">
              <a:solidFill>
                <a:srgbClr val="000000"/>
              </a:solidFill>
              <a:latin typeface="Arial (Body)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 (Body)"/>
            </a:endParaRPr>
          </a:p>
          <a:p>
            <a:pPr marL="0" indent="0">
              <a:buNone/>
            </a:pPr>
            <a:endParaRPr lang="vi-VN" dirty="0">
              <a:solidFill>
                <a:srgbClr val="15848B"/>
              </a:solidFill>
              <a:latin typeface="Arial (Body)"/>
            </a:endParaRPr>
          </a:p>
          <a:p>
            <a:endParaRPr lang="en-US" dirty="0">
              <a:latin typeface="Arial (Body)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A59C4-E003-6A94-F57B-03C4007B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Văn A</a:t>
            </a:r>
          </a:p>
        </p:txBody>
      </p:sp>
    </p:spTree>
    <p:extLst>
      <p:ext uri="{BB962C8B-B14F-4D97-AF65-F5344CB8AC3E}">
        <p14:creationId xmlns:p14="http://schemas.microsoft.com/office/powerpoint/2010/main" val="2571967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6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B109B-3D67-1A27-07F1-186FE102019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9AEBD8-B79C-4642-A971-E2790CF58D48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9F55F-0FF6-AC12-3171-9EF8ECA271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860F08-DC22-413A-847F-B2EA34D011C3}" type="slidenum">
              <a:rPr lang="en-US" smtClean="0"/>
              <a:t>12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94807C-B860-8905-5C72-54A4D3441AB9}"/>
              </a:ext>
            </a:extLst>
          </p:cNvPr>
          <p:cNvSpPr/>
          <p:nvPr/>
        </p:nvSpPr>
        <p:spPr>
          <a:xfrm>
            <a:off x="1056254" y="2357736"/>
            <a:ext cx="10079491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1D8A9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 ƠN THẦY CÔ VÀ CÁC BẠN</a:t>
            </a:r>
          </a:p>
          <a:p>
            <a:pPr algn="ctr"/>
            <a:r>
              <a:rPr lang="vi-VN" sz="5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1D8A9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ĐÃ LẮNG NGHE</a:t>
            </a:r>
            <a:endParaRPr lang="en-US" sz="5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1D8A91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21AD03-6835-E871-E94A-3231848C707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vi-VN"/>
              <a:t>Nguyễn Văn 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34027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E35CC-BBDE-E4A4-DC60-F218E3EB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CA229-5D74-4E97-8F17-F124572E89AA}" type="datetime1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19281-CB24-BD79-7B87-7B8ACCAA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Văn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FEDD8-5DEC-D29F-52B2-2FAE43BD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F2904-7ED6-40DE-91A9-163C557E9CCA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C623B5-58F7-AC7F-9B38-ED4DB86F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 trình bày</a:t>
            </a:r>
            <a:endParaRPr lang="en-US" dirty="0"/>
          </a:p>
        </p:txBody>
      </p:sp>
      <p:sp>
        <p:nvSpPr>
          <p:cNvPr id="14" name="Freeform: Shape 13">
            <a:hlinkClick r:id="rId3" action="ppaction://hlinksldjump"/>
            <a:extLst>
              <a:ext uri="{FF2B5EF4-FFF2-40B4-BE49-F238E27FC236}">
                <a16:creationId xmlns:a16="http://schemas.microsoft.com/office/drawing/2014/main" id="{03B1B5F4-0285-28B8-D6B1-9E67AD52969F}"/>
              </a:ext>
            </a:extLst>
          </p:cNvPr>
          <p:cNvSpPr/>
          <p:nvPr/>
        </p:nvSpPr>
        <p:spPr>
          <a:xfrm>
            <a:off x="842821" y="2241738"/>
            <a:ext cx="2020453" cy="1212272"/>
          </a:xfrm>
          <a:custGeom>
            <a:avLst/>
            <a:gdLst>
              <a:gd name="connsiteX0" fmla="*/ 0 w 2020453"/>
              <a:gd name="connsiteY0" fmla="*/ 121227 h 1212272"/>
              <a:gd name="connsiteX1" fmla="*/ 121227 w 2020453"/>
              <a:gd name="connsiteY1" fmla="*/ 0 h 1212272"/>
              <a:gd name="connsiteX2" fmla="*/ 1899226 w 2020453"/>
              <a:gd name="connsiteY2" fmla="*/ 0 h 1212272"/>
              <a:gd name="connsiteX3" fmla="*/ 2020453 w 2020453"/>
              <a:gd name="connsiteY3" fmla="*/ 121227 h 1212272"/>
              <a:gd name="connsiteX4" fmla="*/ 2020453 w 2020453"/>
              <a:gd name="connsiteY4" fmla="*/ 1091045 h 1212272"/>
              <a:gd name="connsiteX5" fmla="*/ 1899226 w 2020453"/>
              <a:gd name="connsiteY5" fmla="*/ 1212272 h 1212272"/>
              <a:gd name="connsiteX6" fmla="*/ 121227 w 2020453"/>
              <a:gd name="connsiteY6" fmla="*/ 1212272 h 1212272"/>
              <a:gd name="connsiteX7" fmla="*/ 0 w 2020453"/>
              <a:gd name="connsiteY7" fmla="*/ 1091045 h 1212272"/>
              <a:gd name="connsiteX8" fmla="*/ 0 w 2020453"/>
              <a:gd name="connsiteY8" fmla="*/ 121227 h 121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453" h="1212272">
                <a:moveTo>
                  <a:pt x="0" y="121227"/>
                </a:moveTo>
                <a:cubicBezTo>
                  <a:pt x="0" y="54275"/>
                  <a:pt x="54275" y="0"/>
                  <a:pt x="121227" y="0"/>
                </a:cubicBezTo>
                <a:lnTo>
                  <a:pt x="1899226" y="0"/>
                </a:lnTo>
                <a:cubicBezTo>
                  <a:pt x="1966178" y="0"/>
                  <a:pt x="2020453" y="54275"/>
                  <a:pt x="2020453" y="121227"/>
                </a:cubicBezTo>
                <a:lnTo>
                  <a:pt x="2020453" y="1091045"/>
                </a:lnTo>
                <a:cubicBezTo>
                  <a:pt x="2020453" y="1157997"/>
                  <a:pt x="1966178" y="1212272"/>
                  <a:pt x="1899226" y="1212272"/>
                </a:cubicBezTo>
                <a:lnTo>
                  <a:pt x="121227" y="1212272"/>
                </a:lnTo>
                <a:cubicBezTo>
                  <a:pt x="54275" y="1212272"/>
                  <a:pt x="0" y="1157997"/>
                  <a:pt x="0" y="1091045"/>
                </a:cubicBezTo>
                <a:lnTo>
                  <a:pt x="0" y="1212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086" tIns="104086" rIns="104086" bIns="10408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1800" kern="1200" dirty="0"/>
              <a:t>1. </a:t>
            </a:r>
            <a:r>
              <a:rPr lang="en-US" sz="1800" kern="1200" dirty="0" err="1"/>
              <a:t>Tổng</a:t>
            </a:r>
            <a:r>
              <a:rPr lang="en-US" sz="1800" kern="1200" dirty="0"/>
              <a:t> </a:t>
            </a:r>
            <a:r>
              <a:rPr lang="en-US" sz="1800" kern="1200" dirty="0" err="1"/>
              <a:t>quan</a:t>
            </a:r>
            <a:r>
              <a:rPr lang="en-US" sz="1800" kern="1200" dirty="0"/>
              <a:t> </a:t>
            </a:r>
            <a:r>
              <a:rPr lang="en-US" sz="1800" kern="1200" dirty="0" err="1"/>
              <a:t>lĩnh</a:t>
            </a:r>
            <a:r>
              <a:rPr lang="en-US" sz="1800" kern="1200" dirty="0"/>
              <a:t> </a:t>
            </a:r>
            <a:r>
              <a:rPr lang="en-US" sz="1800" kern="1200" dirty="0" err="1"/>
              <a:t>vực</a:t>
            </a:r>
            <a:r>
              <a:rPr lang="en-US" sz="1800" kern="1200" dirty="0"/>
              <a:t> logistics </a:t>
            </a:r>
            <a:r>
              <a:rPr lang="en-US" sz="1800" kern="1200" dirty="0" err="1"/>
              <a:t>trong</a:t>
            </a:r>
            <a:r>
              <a:rPr lang="en-US" sz="1800" kern="1200" dirty="0"/>
              <a:t> </a:t>
            </a:r>
            <a:r>
              <a:rPr lang="en-US" sz="1800" kern="1200" dirty="0" err="1"/>
              <a:t>kỹ</a:t>
            </a:r>
            <a:r>
              <a:rPr lang="en-US" sz="1800" kern="1200" dirty="0"/>
              <a:t> </a:t>
            </a:r>
            <a:r>
              <a:rPr lang="en-US" sz="1800" kern="1200" dirty="0" err="1"/>
              <a:t>nguyên</a:t>
            </a:r>
            <a:r>
              <a:rPr lang="en-US" sz="1800" kern="1200" dirty="0"/>
              <a:t> </a:t>
            </a:r>
            <a:r>
              <a:rPr lang="en-US" sz="1800" kern="1200" dirty="0" err="1"/>
              <a:t>số</a:t>
            </a:r>
            <a:endParaRPr lang="en-US" sz="1800" kern="12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7CB9F5-9B4D-5DED-5AFA-D48A82111110}"/>
              </a:ext>
            </a:extLst>
          </p:cNvPr>
          <p:cNvSpPr/>
          <p:nvPr/>
        </p:nvSpPr>
        <p:spPr>
          <a:xfrm>
            <a:off x="3041074" y="2597338"/>
            <a:ext cx="428336" cy="501072"/>
          </a:xfrm>
          <a:custGeom>
            <a:avLst/>
            <a:gdLst>
              <a:gd name="connsiteX0" fmla="*/ 0 w 428336"/>
              <a:gd name="connsiteY0" fmla="*/ 100214 h 501072"/>
              <a:gd name="connsiteX1" fmla="*/ 214168 w 428336"/>
              <a:gd name="connsiteY1" fmla="*/ 100214 h 501072"/>
              <a:gd name="connsiteX2" fmla="*/ 214168 w 428336"/>
              <a:gd name="connsiteY2" fmla="*/ 0 h 501072"/>
              <a:gd name="connsiteX3" fmla="*/ 428336 w 428336"/>
              <a:gd name="connsiteY3" fmla="*/ 250536 h 501072"/>
              <a:gd name="connsiteX4" fmla="*/ 214168 w 428336"/>
              <a:gd name="connsiteY4" fmla="*/ 501072 h 501072"/>
              <a:gd name="connsiteX5" fmla="*/ 214168 w 428336"/>
              <a:gd name="connsiteY5" fmla="*/ 400858 h 501072"/>
              <a:gd name="connsiteX6" fmla="*/ 0 w 428336"/>
              <a:gd name="connsiteY6" fmla="*/ 400858 h 501072"/>
              <a:gd name="connsiteX7" fmla="*/ 0 w 428336"/>
              <a:gd name="connsiteY7" fmla="*/ 100214 h 50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336" h="501072">
                <a:moveTo>
                  <a:pt x="0" y="100214"/>
                </a:moveTo>
                <a:lnTo>
                  <a:pt x="214168" y="100214"/>
                </a:lnTo>
                <a:lnTo>
                  <a:pt x="214168" y="0"/>
                </a:lnTo>
                <a:lnTo>
                  <a:pt x="428336" y="250536"/>
                </a:lnTo>
                <a:lnTo>
                  <a:pt x="214168" y="501072"/>
                </a:lnTo>
                <a:lnTo>
                  <a:pt x="214168" y="400858"/>
                </a:lnTo>
                <a:lnTo>
                  <a:pt x="0" y="400858"/>
                </a:lnTo>
                <a:lnTo>
                  <a:pt x="0" y="10021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0214" rIns="128501" bIns="100214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sp>
        <p:nvSpPr>
          <p:cNvPr id="16" name="Freeform: Shape 15">
            <a:hlinkClick r:id="rId4" action="ppaction://hlinksldjump"/>
            <a:extLst>
              <a:ext uri="{FF2B5EF4-FFF2-40B4-BE49-F238E27FC236}">
                <a16:creationId xmlns:a16="http://schemas.microsoft.com/office/drawing/2014/main" id="{89A7C058-4590-181E-0CBF-58B21BBE1E98}"/>
              </a:ext>
            </a:extLst>
          </p:cNvPr>
          <p:cNvSpPr/>
          <p:nvPr/>
        </p:nvSpPr>
        <p:spPr>
          <a:xfrm>
            <a:off x="3671455" y="2241738"/>
            <a:ext cx="2020453" cy="1212272"/>
          </a:xfrm>
          <a:custGeom>
            <a:avLst/>
            <a:gdLst>
              <a:gd name="connsiteX0" fmla="*/ 0 w 2020453"/>
              <a:gd name="connsiteY0" fmla="*/ 121227 h 1212272"/>
              <a:gd name="connsiteX1" fmla="*/ 121227 w 2020453"/>
              <a:gd name="connsiteY1" fmla="*/ 0 h 1212272"/>
              <a:gd name="connsiteX2" fmla="*/ 1899226 w 2020453"/>
              <a:gd name="connsiteY2" fmla="*/ 0 h 1212272"/>
              <a:gd name="connsiteX3" fmla="*/ 2020453 w 2020453"/>
              <a:gd name="connsiteY3" fmla="*/ 121227 h 1212272"/>
              <a:gd name="connsiteX4" fmla="*/ 2020453 w 2020453"/>
              <a:gd name="connsiteY4" fmla="*/ 1091045 h 1212272"/>
              <a:gd name="connsiteX5" fmla="*/ 1899226 w 2020453"/>
              <a:gd name="connsiteY5" fmla="*/ 1212272 h 1212272"/>
              <a:gd name="connsiteX6" fmla="*/ 121227 w 2020453"/>
              <a:gd name="connsiteY6" fmla="*/ 1212272 h 1212272"/>
              <a:gd name="connsiteX7" fmla="*/ 0 w 2020453"/>
              <a:gd name="connsiteY7" fmla="*/ 1091045 h 1212272"/>
              <a:gd name="connsiteX8" fmla="*/ 0 w 2020453"/>
              <a:gd name="connsiteY8" fmla="*/ 121227 h 121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453" h="1212272">
                <a:moveTo>
                  <a:pt x="0" y="121227"/>
                </a:moveTo>
                <a:cubicBezTo>
                  <a:pt x="0" y="54275"/>
                  <a:pt x="54275" y="0"/>
                  <a:pt x="121227" y="0"/>
                </a:cubicBezTo>
                <a:lnTo>
                  <a:pt x="1899226" y="0"/>
                </a:lnTo>
                <a:cubicBezTo>
                  <a:pt x="1966178" y="0"/>
                  <a:pt x="2020453" y="54275"/>
                  <a:pt x="2020453" y="121227"/>
                </a:cubicBezTo>
                <a:lnTo>
                  <a:pt x="2020453" y="1091045"/>
                </a:lnTo>
                <a:cubicBezTo>
                  <a:pt x="2020453" y="1157997"/>
                  <a:pt x="1966178" y="1212272"/>
                  <a:pt x="1899226" y="1212272"/>
                </a:cubicBezTo>
                <a:lnTo>
                  <a:pt x="121227" y="1212272"/>
                </a:lnTo>
                <a:cubicBezTo>
                  <a:pt x="54275" y="1212272"/>
                  <a:pt x="0" y="1157997"/>
                  <a:pt x="0" y="1091045"/>
                </a:cubicBezTo>
                <a:lnTo>
                  <a:pt x="0" y="1212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736021"/>
              <a:satOff val="-118"/>
              <a:lumOff val="280"/>
              <a:alphaOff val="0"/>
            </a:schemeClr>
          </a:fillRef>
          <a:effectRef idx="0">
            <a:schemeClr val="accent5">
              <a:hueOff val="-1736021"/>
              <a:satOff val="-118"/>
              <a:lumOff val="28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086" tIns="104086" rIns="104086" bIns="10408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1800" kern="1200" dirty="0"/>
              <a:t>2. </a:t>
            </a:r>
            <a:r>
              <a:rPr lang="en-US" sz="1800" kern="1200" dirty="0" err="1"/>
              <a:t>Nền</a:t>
            </a:r>
            <a:r>
              <a:rPr lang="en-US" sz="1800" kern="1200" dirty="0"/>
              <a:t> </a:t>
            </a:r>
            <a:r>
              <a:rPr lang="en-US" sz="1800" kern="1200" dirty="0" err="1"/>
              <a:t>tảng</a:t>
            </a:r>
            <a:r>
              <a:rPr lang="en-US" sz="1800" kern="1200" dirty="0"/>
              <a:t> </a:t>
            </a:r>
            <a:r>
              <a:rPr lang="en-US" sz="1800" kern="1200" dirty="0" err="1"/>
              <a:t>chuyên</a:t>
            </a:r>
            <a:r>
              <a:rPr lang="en-US" sz="1800" kern="1200" dirty="0"/>
              <a:t> </a:t>
            </a:r>
            <a:r>
              <a:rPr lang="en-US" sz="1800" kern="1200" dirty="0" err="1"/>
              <a:t>môn</a:t>
            </a:r>
            <a:endParaRPr lang="en-US" sz="1800" kern="12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84BCA68-FA1F-2D7B-E7ED-517EB84C41B9}"/>
              </a:ext>
            </a:extLst>
          </p:cNvPr>
          <p:cNvSpPr/>
          <p:nvPr/>
        </p:nvSpPr>
        <p:spPr>
          <a:xfrm>
            <a:off x="5869709" y="2597338"/>
            <a:ext cx="428336" cy="501072"/>
          </a:xfrm>
          <a:custGeom>
            <a:avLst/>
            <a:gdLst>
              <a:gd name="connsiteX0" fmla="*/ 0 w 428336"/>
              <a:gd name="connsiteY0" fmla="*/ 100214 h 501072"/>
              <a:gd name="connsiteX1" fmla="*/ 214168 w 428336"/>
              <a:gd name="connsiteY1" fmla="*/ 100214 h 501072"/>
              <a:gd name="connsiteX2" fmla="*/ 214168 w 428336"/>
              <a:gd name="connsiteY2" fmla="*/ 0 h 501072"/>
              <a:gd name="connsiteX3" fmla="*/ 428336 w 428336"/>
              <a:gd name="connsiteY3" fmla="*/ 250536 h 501072"/>
              <a:gd name="connsiteX4" fmla="*/ 214168 w 428336"/>
              <a:gd name="connsiteY4" fmla="*/ 501072 h 501072"/>
              <a:gd name="connsiteX5" fmla="*/ 214168 w 428336"/>
              <a:gd name="connsiteY5" fmla="*/ 400858 h 501072"/>
              <a:gd name="connsiteX6" fmla="*/ 0 w 428336"/>
              <a:gd name="connsiteY6" fmla="*/ 400858 h 501072"/>
              <a:gd name="connsiteX7" fmla="*/ 0 w 428336"/>
              <a:gd name="connsiteY7" fmla="*/ 100214 h 50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336" h="501072">
                <a:moveTo>
                  <a:pt x="0" y="100214"/>
                </a:moveTo>
                <a:lnTo>
                  <a:pt x="214168" y="100214"/>
                </a:lnTo>
                <a:lnTo>
                  <a:pt x="214168" y="0"/>
                </a:lnTo>
                <a:lnTo>
                  <a:pt x="428336" y="250536"/>
                </a:lnTo>
                <a:lnTo>
                  <a:pt x="214168" y="501072"/>
                </a:lnTo>
                <a:lnTo>
                  <a:pt x="214168" y="400858"/>
                </a:lnTo>
                <a:lnTo>
                  <a:pt x="0" y="400858"/>
                </a:lnTo>
                <a:lnTo>
                  <a:pt x="0" y="10021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025358"/>
              <a:satOff val="-138"/>
              <a:lumOff val="327"/>
              <a:alphaOff val="0"/>
            </a:schemeClr>
          </a:fillRef>
          <a:effectRef idx="0">
            <a:schemeClr val="accent5">
              <a:hueOff val="-2025358"/>
              <a:satOff val="-138"/>
              <a:lumOff val="32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0214" rIns="128501" bIns="100214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sp>
        <p:nvSpPr>
          <p:cNvPr id="18" name="Freeform: Shape 17">
            <a:hlinkClick r:id="rId5" action="ppaction://hlinksldjump"/>
            <a:extLst>
              <a:ext uri="{FF2B5EF4-FFF2-40B4-BE49-F238E27FC236}">
                <a16:creationId xmlns:a16="http://schemas.microsoft.com/office/drawing/2014/main" id="{BC8CA640-91ED-4D72-01C6-BF3CBACDF3CA}"/>
              </a:ext>
            </a:extLst>
          </p:cNvPr>
          <p:cNvSpPr/>
          <p:nvPr/>
        </p:nvSpPr>
        <p:spPr>
          <a:xfrm>
            <a:off x="6500090" y="2241738"/>
            <a:ext cx="2020453" cy="1212272"/>
          </a:xfrm>
          <a:custGeom>
            <a:avLst/>
            <a:gdLst>
              <a:gd name="connsiteX0" fmla="*/ 0 w 2020453"/>
              <a:gd name="connsiteY0" fmla="*/ 121227 h 1212272"/>
              <a:gd name="connsiteX1" fmla="*/ 121227 w 2020453"/>
              <a:gd name="connsiteY1" fmla="*/ 0 h 1212272"/>
              <a:gd name="connsiteX2" fmla="*/ 1899226 w 2020453"/>
              <a:gd name="connsiteY2" fmla="*/ 0 h 1212272"/>
              <a:gd name="connsiteX3" fmla="*/ 2020453 w 2020453"/>
              <a:gd name="connsiteY3" fmla="*/ 121227 h 1212272"/>
              <a:gd name="connsiteX4" fmla="*/ 2020453 w 2020453"/>
              <a:gd name="connsiteY4" fmla="*/ 1091045 h 1212272"/>
              <a:gd name="connsiteX5" fmla="*/ 1899226 w 2020453"/>
              <a:gd name="connsiteY5" fmla="*/ 1212272 h 1212272"/>
              <a:gd name="connsiteX6" fmla="*/ 121227 w 2020453"/>
              <a:gd name="connsiteY6" fmla="*/ 1212272 h 1212272"/>
              <a:gd name="connsiteX7" fmla="*/ 0 w 2020453"/>
              <a:gd name="connsiteY7" fmla="*/ 1091045 h 1212272"/>
              <a:gd name="connsiteX8" fmla="*/ 0 w 2020453"/>
              <a:gd name="connsiteY8" fmla="*/ 121227 h 121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453" h="1212272">
                <a:moveTo>
                  <a:pt x="0" y="121227"/>
                </a:moveTo>
                <a:cubicBezTo>
                  <a:pt x="0" y="54275"/>
                  <a:pt x="54275" y="0"/>
                  <a:pt x="121227" y="0"/>
                </a:cubicBezTo>
                <a:lnTo>
                  <a:pt x="1899226" y="0"/>
                </a:lnTo>
                <a:cubicBezTo>
                  <a:pt x="1966178" y="0"/>
                  <a:pt x="2020453" y="54275"/>
                  <a:pt x="2020453" y="121227"/>
                </a:cubicBezTo>
                <a:lnTo>
                  <a:pt x="2020453" y="1091045"/>
                </a:lnTo>
                <a:cubicBezTo>
                  <a:pt x="2020453" y="1157997"/>
                  <a:pt x="1966178" y="1212272"/>
                  <a:pt x="1899226" y="1212272"/>
                </a:cubicBezTo>
                <a:lnTo>
                  <a:pt x="121227" y="1212272"/>
                </a:lnTo>
                <a:cubicBezTo>
                  <a:pt x="54275" y="1212272"/>
                  <a:pt x="0" y="1157997"/>
                  <a:pt x="0" y="1091045"/>
                </a:cubicBezTo>
                <a:lnTo>
                  <a:pt x="0" y="1212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3472043"/>
              <a:satOff val="-236"/>
              <a:lumOff val="560"/>
              <a:alphaOff val="0"/>
            </a:schemeClr>
          </a:fillRef>
          <a:effectRef idx="0">
            <a:schemeClr val="accent5">
              <a:hueOff val="-3472043"/>
              <a:satOff val="-236"/>
              <a:lumOff val="56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086" tIns="104086" rIns="104086" bIns="10408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1800" kern="1200" dirty="0"/>
              <a:t>3. Phương pháp xử lý dữ liệu</a:t>
            </a:r>
            <a:endParaRPr lang="en-US" sz="1800" kern="1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97A2E0F-9B0A-AB43-4E2A-AEA3000C2AB7}"/>
              </a:ext>
            </a:extLst>
          </p:cNvPr>
          <p:cNvSpPr/>
          <p:nvPr/>
        </p:nvSpPr>
        <p:spPr>
          <a:xfrm>
            <a:off x="8698344" y="2597338"/>
            <a:ext cx="428336" cy="501072"/>
          </a:xfrm>
          <a:custGeom>
            <a:avLst/>
            <a:gdLst>
              <a:gd name="connsiteX0" fmla="*/ 0 w 428336"/>
              <a:gd name="connsiteY0" fmla="*/ 100214 h 501072"/>
              <a:gd name="connsiteX1" fmla="*/ 214168 w 428336"/>
              <a:gd name="connsiteY1" fmla="*/ 100214 h 501072"/>
              <a:gd name="connsiteX2" fmla="*/ 214168 w 428336"/>
              <a:gd name="connsiteY2" fmla="*/ 0 h 501072"/>
              <a:gd name="connsiteX3" fmla="*/ 428336 w 428336"/>
              <a:gd name="connsiteY3" fmla="*/ 250536 h 501072"/>
              <a:gd name="connsiteX4" fmla="*/ 214168 w 428336"/>
              <a:gd name="connsiteY4" fmla="*/ 501072 h 501072"/>
              <a:gd name="connsiteX5" fmla="*/ 214168 w 428336"/>
              <a:gd name="connsiteY5" fmla="*/ 400858 h 501072"/>
              <a:gd name="connsiteX6" fmla="*/ 0 w 428336"/>
              <a:gd name="connsiteY6" fmla="*/ 400858 h 501072"/>
              <a:gd name="connsiteX7" fmla="*/ 0 w 428336"/>
              <a:gd name="connsiteY7" fmla="*/ 100214 h 50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336" h="501072">
                <a:moveTo>
                  <a:pt x="0" y="100214"/>
                </a:moveTo>
                <a:lnTo>
                  <a:pt x="214168" y="100214"/>
                </a:lnTo>
                <a:lnTo>
                  <a:pt x="214168" y="0"/>
                </a:lnTo>
                <a:lnTo>
                  <a:pt x="428336" y="250536"/>
                </a:lnTo>
                <a:lnTo>
                  <a:pt x="214168" y="501072"/>
                </a:lnTo>
                <a:lnTo>
                  <a:pt x="214168" y="400858"/>
                </a:lnTo>
                <a:lnTo>
                  <a:pt x="0" y="400858"/>
                </a:lnTo>
                <a:lnTo>
                  <a:pt x="0" y="100214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050717"/>
              <a:satOff val="-275"/>
              <a:lumOff val="654"/>
              <a:alphaOff val="0"/>
            </a:schemeClr>
          </a:fillRef>
          <a:effectRef idx="0">
            <a:schemeClr val="accent5">
              <a:hueOff val="-4050717"/>
              <a:satOff val="-275"/>
              <a:lumOff val="65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0214" rIns="128501" bIns="100214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sp>
        <p:nvSpPr>
          <p:cNvPr id="20" name="Freeform: Shape 19">
            <a:hlinkClick r:id="rId6" action="ppaction://hlinksldjump"/>
            <a:extLst>
              <a:ext uri="{FF2B5EF4-FFF2-40B4-BE49-F238E27FC236}">
                <a16:creationId xmlns:a16="http://schemas.microsoft.com/office/drawing/2014/main" id="{4C5D107F-9542-E0DC-DFFA-C52428F6BD6D}"/>
              </a:ext>
            </a:extLst>
          </p:cNvPr>
          <p:cNvSpPr/>
          <p:nvPr/>
        </p:nvSpPr>
        <p:spPr>
          <a:xfrm>
            <a:off x="9328725" y="2241738"/>
            <a:ext cx="2020453" cy="1212272"/>
          </a:xfrm>
          <a:custGeom>
            <a:avLst/>
            <a:gdLst>
              <a:gd name="connsiteX0" fmla="*/ 0 w 2020453"/>
              <a:gd name="connsiteY0" fmla="*/ 121227 h 1212272"/>
              <a:gd name="connsiteX1" fmla="*/ 121227 w 2020453"/>
              <a:gd name="connsiteY1" fmla="*/ 0 h 1212272"/>
              <a:gd name="connsiteX2" fmla="*/ 1899226 w 2020453"/>
              <a:gd name="connsiteY2" fmla="*/ 0 h 1212272"/>
              <a:gd name="connsiteX3" fmla="*/ 2020453 w 2020453"/>
              <a:gd name="connsiteY3" fmla="*/ 121227 h 1212272"/>
              <a:gd name="connsiteX4" fmla="*/ 2020453 w 2020453"/>
              <a:gd name="connsiteY4" fmla="*/ 1091045 h 1212272"/>
              <a:gd name="connsiteX5" fmla="*/ 1899226 w 2020453"/>
              <a:gd name="connsiteY5" fmla="*/ 1212272 h 1212272"/>
              <a:gd name="connsiteX6" fmla="*/ 121227 w 2020453"/>
              <a:gd name="connsiteY6" fmla="*/ 1212272 h 1212272"/>
              <a:gd name="connsiteX7" fmla="*/ 0 w 2020453"/>
              <a:gd name="connsiteY7" fmla="*/ 1091045 h 1212272"/>
              <a:gd name="connsiteX8" fmla="*/ 0 w 2020453"/>
              <a:gd name="connsiteY8" fmla="*/ 121227 h 121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453" h="1212272">
                <a:moveTo>
                  <a:pt x="0" y="121227"/>
                </a:moveTo>
                <a:cubicBezTo>
                  <a:pt x="0" y="54275"/>
                  <a:pt x="54275" y="0"/>
                  <a:pt x="121227" y="0"/>
                </a:cubicBezTo>
                <a:lnTo>
                  <a:pt x="1899226" y="0"/>
                </a:lnTo>
                <a:cubicBezTo>
                  <a:pt x="1966178" y="0"/>
                  <a:pt x="2020453" y="54275"/>
                  <a:pt x="2020453" y="121227"/>
                </a:cubicBezTo>
                <a:lnTo>
                  <a:pt x="2020453" y="1091045"/>
                </a:lnTo>
                <a:cubicBezTo>
                  <a:pt x="2020453" y="1157997"/>
                  <a:pt x="1966178" y="1212272"/>
                  <a:pt x="1899226" y="1212272"/>
                </a:cubicBezTo>
                <a:lnTo>
                  <a:pt x="121227" y="1212272"/>
                </a:lnTo>
                <a:cubicBezTo>
                  <a:pt x="54275" y="1212272"/>
                  <a:pt x="0" y="1157997"/>
                  <a:pt x="0" y="1091045"/>
                </a:cubicBezTo>
                <a:lnTo>
                  <a:pt x="0" y="1212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5208064"/>
              <a:satOff val="-354"/>
              <a:lumOff val="840"/>
              <a:alphaOff val="0"/>
            </a:schemeClr>
          </a:fillRef>
          <a:effectRef idx="0">
            <a:schemeClr val="accent5">
              <a:hueOff val="-5208064"/>
              <a:satOff val="-354"/>
              <a:lumOff val="84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086" tIns="104086" rIns="104086" bIns="10408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1800" kern="1200" dirty="0"/>
              <a:t>4. Kết quả </a:t>
            </a:r>
            <a:r>
              <a:rPr lang="en-US" sz="1800" kern="1200" dirty="0" err="1"/>
              <a:t>nghiên</a:t>
            </a:r>
            <a:r>
              <a:rPr lang="en-US" sz="1800" kern="1200" dirty="0"/>
              <a:t> </a:t>
            </a:r>
            <a:r>
              <a:rPr lang="en-US" sz="1800" kern="1200" dirty="0" err="1"/>
              <a:t>cứu</a:t>
            </a:r>
            <a:endParaRPr lang="en-US" sz="1800" kern="12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D67CC66-2061-7847-D6EB-ADC23C64FA13}"/>
              </a:ext>
            </a:extLst>
          </p:cNvPr>
          <p:cNvSpPr/>
          <p:nvPr/>
        </p:nvSpPr>
        <p:spPr>
          <a:xfrm>
            <a:off x="10088416" y="3631810"/>
            <a:ext cx="501072" cy="428336"/>
          </a:xfrm>
          <a:custGeom>
            <a:avLst/>
            <a:gdLst>
              <a:gd name="connsiteX0" fmla="*/ 0 w 428336"/>
              <a:gd name="connsiteY0" fmla="*/ 100214 h 501072"/>
              <a:gd name="connsiteX1" fmla="*/ 214168 w 428336"/>
              <a:gd name="connsiteY1" fmla="*/ 100214 h 501072"/>
              <a:gd name="connsiteX2" fmla="*/ 214168 w 428336"/>
              <a:gd name="connsiteY2" fmla="*/ 0 h 501072"/>
              <a:gd name="connsiteX3" fmla="*/ 428336 w 428336"/>
              <a:gd name="connsiteY3" fmla="*/ 250536 h 501072"/>
              <a:gd name="connsiteX4" fmla="*/ 214168 w 428336"/>
              <a:gd name="connsiteY4" fmla="*/ 501072 h 501072"/>
              <a:gd name="connsiteX5" fmla="*/ 214168 w 428336"/>
              <a:gd name="connsiteY5" fmla="*/ 400858 h 501072"/>
              <a:gd name="connsiteX6" fmla="*/ 0 w 428336"/>
              <a:gd name="connsiteY6" fmla="*/ 400858 h 501072"/>
              <a:gd name="connsiteX7" fmla="*/ 0 w 428336"/>
              <a:gd name="connsiteY7" fmla="*/ 100214 h 50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336" h="501072">
                <a:moveTo>
                  <a:pt x="342669" y="1"/>
                </a:moveTo>
                <a:lnTo>
                  <a:pt x="342669" y="250536"/>
                </a:lnTo>
                <a:lnTo>
                  <a:pt x="428336" y="250536"/>
                </a:lnTo>
                <a:lnTo>
                  <a:pt x="214168" y="501071"/>
                </a:lnTo>
                <a:lnTo>
                  <a:pt x="0" y="250536"/>
                </a:lnTo>
                <a:lnTo>
                  <a:pt x="85667" y="250536"/>
                </a:lnTo>
                <a:lnTo>
                  <a:pt x="85667" y="1"/>
                </a:lnTo>
                <a:lnTo>
                  <a:pt x="342669" y="1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076075"/>
              <a:satOff val="-413"/>
              <a:lumOff val="981"/>
              <a:alphaOff val="0"/>
            </a:schemeClr>
          </a:fillRef>
          <a:effectRef idx="0">
            <a:schemeClr val="accent5">
              <a:hueOff val="-6076075"/>
              <a:satOff val="-413"/>
              <a:lumOff val="98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0215" tIns="0" rIns="100213" bIns="128501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sp>
        <p:nvSpPr>
          <p:cNvPr id="22" name="Freeform: Shape 21">
            <a:hlinkClick r:id="rId7" action="ppaction://hlinksldjump"/>
            <a:extLst>
              <a:ext uri="{FF2B5EF4-FFF2-40B4-BE49-F238E27FC236}">
                <a16:creationId xmlns:a16="http://schemas.microsoft.com/office/drawing/2014/main" id="{19B96EDA-A427-F8A3-5700-B73100E2C4C7}"/>
              </a:ext>
            </a:extLst>
          </p:cNvPr>
          <p:cNvSpPr/>
          <p:nvPr/>
        </p:nvSpPr>
        <p:spPr>
          <a:xfrm>
            <a:off x="9328725" y="4262192"/>
            <a:ext cx="2020453" cy="1212272"/>
          </a:xfrm>
          <a:custGeom>
            <a:avLst/>
            <a:gdLst>
              <a:gd name="connsiteX0" fmla="*/ 0 w 2020453"/>
              <a:gd name="connsiteY0" fmla="*/ 121227 h 1212272"/>
              <a:gd name="connsiteX1" fmla="*/ 121227 w 2020453"/>
              <a:gd name="connsiteY1" fmla="*/ 0 h 1212272"/>
              <a:gd name="connsiteX2" fmla="*/ 1899226 w 2020453"/>
              <a:gd name="connsiteY2" fmla="*/ 0 h 1212272"/>
              <a:gd name="connsiteX3" fmla="*/ 2020453 w 2020453"/>
              <a:gd name="connsiteY3" fmla="*/ 121227 h 1212272"/>
              <a:gd name="connsiteX4" fmla="*/ 2020453 w 2020453"/>
              <a:gd name="connsiteY4" fmla="*/ 1091045 h 1212272"/>
              <a:gd name="connsiteX5" fmla="*/ 1899226 w 2020453"/>
              <a:gd name="connsiteY5" fmla="*/ 1212272 h 1212272"/>
              <a:gd name="connsiteX6" fmla="*/ 121227 w 2020453"/>
              <a:gd name="connsiteY6" fmla="*/ 1212272 h 1212272"/>
              <a:gd name="connsiteX7" fmla="*/ 0 w 2020453"/>
              <a:gd name="connsiteY7" fmla="*/ 1091045 h 1212272"/>
              <a:gd name="connsiteX8" fmla="*/ 0 w 2020453"/>
              <a:gd name="connsiteY8" fmla="*/ 121227 h 121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453" h="1212272">
                <a:moveTo>
                  <a:pt x="0" y="121227"/>
                </a:moveTo>
                <a:cubicBezTo>
                  <a:pt x="0" y="54275"/>
                  <a:pt x="54275" y="0"/>
                  <a:pt x="121227" y="0"/>
                </a:cubicBezTo>
                <a:lnTo>
                  <a:pt x="1899226" y="0"/>
                </a:lnTo>
                <a:cubicBezTo>
                  <a:pt x="1966178" y="0"/>
                  <a:pt x="2020453" y="54275"/>
                  <a:pt x="2020453" y="121227"/>
                </a:cubicBezTo>
                <a:lnTo>
                  <a:pt x="2020453" y="1091045"/>
                </a:lnTo>
                <a:cubicBezTo>
                  <a:pt x="2020453" y="1157997"/>
                  <a:pt x="1966178" y="1212272"/>
                  <a:pt x="1899226" y="1212272"/>
                </a:cubicBezTo>
                <a:lnTo>
                  <a:pt x="121227" y="1212272"/>
                </a:lnTo>
                <a:cubicBezTo>
                  <a:pt x="54275" y="1212272"/>
                  <a:pt x="0" y="1157997"/>
                  <a:pt x="0" y="1091045"/>
                </a:cubicBezTo>
                <a:lnTo>
                  <a:pt x="0" y="1212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6944086"/>
              <a:satOff val="-472"/>
              <a:lumOff val="1121"/>
              <a:alphaOff val="0"/>
            </a:schemeClr>
          </a:fillRef>
          <a:effectRef idx="0">
            <a:schemeClr val="accent5">
              <a:hueOff val="-6944086"/>
              <a:satOff val="-472"/>
              <a:lumOff val="112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086" tIns="104086" rIns="104086" bIns="10408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1800" kern="1200" dirty="0"/>
              <a:t>5. </a:t>
            </a:r>
            <a:r>
              <a:rPr lang="en-US" sz="1800" kern="1200" dirty="0"/>
              <a:t>Thảo </a:t>
            </a:r>
            <a:r>
              <a:rPr lang="en-US" sz="1800" kern="1200" dirty="0" err="1"/>
              <a:t>luận</a:t>
            </a:r>
            <a:endParaRPr lang="en-US" sz="1800" kern="12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CFAA0A-8297-C15E-2645-ED0EC57A7D5B}"/>
              </a:ext>
            </a:extLst>
          </p:cNvPr>
          <p:cNvSpPr/>
          <p:nvPr/>
        </p:nvSpPr>
        <p:spPr>
          <a:xfrm>
            <a:off x="8722589" y="4617791"/>
            <a:ext cx="428336" cy="501072"/>
          </a:xfrm>
          <a:custGeom>
            <a:avLst/>
            <a:gdLst>
              <a:gd name="connsiteX0" fmla="*/ 0 w 428336"/>
              <a:gd name="connsiteY0" fmla="*/ 100214 h 501072"/>
              <a:gd name="connsiteX1" fmla="*/ 214168 w 428336"/>
              <a:gd name="connsiteY1" fmla="*/ 100214 h 501072"/>
              <a:gd name="connsiteX2" fmla="*/ 214168 w 428336"/>
              <a:gd name="connsiteY2" fmla="*/ 0 h 501072"/>
              <a:gd name="connsiteX3" fmla="*/ 428336 w 428336"/>
              <a:gd name="connsiteY3" fmla="*/ 250536 h 501072"/>
              <a:gd name="connsiteX4" fmla="*/ 214168 w 428336"/>
              <a:gd name="connsiteY4" fmla="*/ 501072 h 501072"/>
              <a:gd name="connsiteX5" fmla="*/ 214168 w 428336"/>
              <a:gd name="connsiteY5" fmla="*/ 400858 h 501072"/>
              <a:gd name="connsiteX6" fmla="*/ 0 w 428336"/>
              <a:gd name="connsiteY6" fmla="*/ 400858 h 501072"/>
              <a:gd name="connsiteX7" fmla="*/ 0 w 428336"/>
              <a:gd name="connsiteY7" fmla="*/ 100214 h 50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336" h="501072">
                <a:moveTo>
                  <a:pt x="428336" y="400858"/>
                </a:moveTo>
                <a:lnTo>
                  <a:pt x="214168" y="400858"/>
                </a:lnTo>
                <a:lnTo>
                  <a:pt x="214168" y="501072"/>
                </a:lnTo>
                <a:lnTo>
                  <a:pt x="0" y="250536"/>
                </a:lnTo>
                <a:lnTo>
                  <a:pt x="214168" y="0"/>
                </a:lnTo>
                <a:lnTo>
                  <a:pt x="214168" y="100214"/>
                </a:lnTo>
                <a:lnTo>
                  <a:pt x="428336" y="100214"/>
                </a:lnTo>
                <a:lnTo>
                  <a:pt x="428336" y="40085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8101434"/>
              <a:satOff val="-551"/>
              <a:lumOff val="1307"/>
              <a:alphaOff val="0"/>
            </a:schemeClr>
          </a:fillRef>
          <a:effectRef idx="0">
            <a:schemeClr val="accent5">
              <a:hueOff val="-8101434"/>
              <a:satOff val="-551"/>
              <a:lumOff val="130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501" tIns="100214" rIns="0" bIns="100214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sp>
        <p:nvSpPr>
          <p:cNvPr id="24" name="Freeform: Shape 23">
            <a:hlinkClick r:id="rId8" action="ppaction://hlinksldjump"/>
            <a:extLst>
              <a:ext uri="{FF2B5EF4-FFF2-40B4-BE49-F238E27FC236}">
                <a16:creationId xmlns:a16="http://schemas.microsoft.com/office/drawing/2014/main" id="{B11113E0-BF53-C2B3-D8DB-E314561DFFBC}"/>
              </a:ext>
            </a:extLst>
          </p:cNvPr>
          <p:cNvSpPr/>
          <p:nvPr/>
        </p:nvSpPr>
        <p:spPr>
          <a:xfrm>
            <a:off x="6500090" y="4262192"/>
            <a:ext cx="2020453" cy="1212272"/>
          </a:xfrm>
          <a:custGeom>
            <a:avLst/>
            <a:gdLst>
              <a:gd name="connsiteX0" fmla="*/ 0 w 2020453"/>
              <a:gd name="connsiteY0" fmla="*/ 121227 h 1212272"/>
              <a:gd name="connsiteX1" fmla="*/ 121227 w 2020453"/>
              <a:gd name="connsiteY1" fmla="*/ 0 h 1212272"/>
              <a:gd name="connsiteX2" fmla="*/ 1899226 w 2020453"/>
              <a:gd name="connsiteY2" fmla="*/ 0 h 1212272"/>
              <a:gd name="connsiteX3" fmla="*/ 2020453 w 2020453"/>
              <a:gd name="connsiteY3" fmla="*/ 121227 h 1212272"/>
              <a:gd name="connsiteX4" fmla="*/ 2020453 w 2020453"/>
              <a:gd name="connsiteY4" fmla="*/ 1091045 h 1212272"/>
              <a:gd name="connsiteX5" fmla="*/ 1899226 w 2020453"/>
              <a:gd name="connsiteY5" fmla="*/ 1212272 h 1212272"/>
              <a:gd name="connsiteX6" fmla="*/ 121227 w 2020453"/>
              <a:gd name="connsiteY6" fmla="*/ 1212272 h 1212272"/>
              <a:gd name="connsiteX7" fmla="*/ 0 w 2020453"/>
              <a:gd name="connsiteY7" fmla="*/ 1091045 h 1212272"/>
              <a:gd name="connsiteX8" fmla="*/ 0 w 2020453"/>
              <a:gd name="connsiteY8" fmla="*/ 121227 h 121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453" h="1212272">
                <a:moveTo>
                  <a:pt x="0" y="121227"/>
                </a:moveTo>
                <a:cubicBezTo>
                  <a:pt x="0" y="54275"/>
                  <a:pt x="54275" y="0"/>
                  <a:pt x="121227" y="0"/>
                </a:cubicBezTo>
                <a:lnTo>
                  <a:pt x="1899226" y="0"/>
                </a:lnTo>
                <a:cubicBezTo>
                  <a:pt x="1966178" y="0"/>
                  <a:pt x="2020453" y="54275"/>
                  <a:pt x="2020453" y="121227"/>
                </a:cubicBezTo>
                <a:lnTo>
                  <a:pt x="2020453" y="1091045"/>
                </a:lnTo>
                <a:cubicBezTo>
                  <a:pt x="2020453" y="1157997"/>
                  <a:pt x="1966178" y="1212272"/>
                  <a:pt x="1899226" y="1212272"/>
                </a:cubicBezTo>
                <a:lnTo>
                  <a:pt x="121227" y="1212272"/>
                </a:lnTo>
                <a:cubicBezTo>
                  <a:pt x="54275" y="1212272"/>
                  <a:pt x="0" y="1157997"/>
                  <a:pt x="0" y="1091045"/>
                </a:cubicBezTo>
                <a:lnTo>
                  <a:pt x="0" y="1212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8680107"/>
              <a:satOff val="-590"/>
              <a:lumOff val="1401"/>
              <a:alphaOff val="0"/>
            </a:schemeClr>
          </a:fillRef>
          <a:effectRef idx="0">
            <a:schemeClr val="accent5">
              <a:hueOff val="-8680107"/>
              <a:satOff val="-590"/>
              <a:lumOff val="140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086" tIns="104086" rIns="104086" bIns="10408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1800" kern="1200" dirty="0"/>
              <a:t>6. </a:t>
            </a:r>
            <a:r>
              <a:rPr lang="en-US" sz="1800" kern="1200" dirty="0" err="1"/>
              <a:t>Tổng</a:t>
            </a:r>
            <a:r>
              <a:rPr lang="en-US" sz="1800" kern="1200" dirty="0"/>
              <a:t> </a:t>
            </a:r>
            <a:r>
              <a:rPr lang="en-US" sz="1800" kern="1200" dirty="0" err="1"/>
              <a:t>kết</a:t>
            </a:r>
            <a:endParaRPr lang="en-US" sz="1800" kern="12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3A209BB-EAEE-092B-DFCA-446AF8709E77}"/>
              </a:ext>
            </a:extLst>
          </p:cNvPr>
          <p:cNvSpPr/>
          <p:nvPr/>
        </p:nvSpPr>
        <p:spPr>
          <a:xfrm>
            <a:off x="5893954" y="4617790"/>
            <a:ext cx="428336" cy="501073"/>
          </a:xfrm>
          <a:custGeom>
            <a:avLst/>
            <a:gdLst>
              <a:gd name="connsiteX0" fmla="*/ 0 w 428336"/>
              <a:gd name="connsiteY0" fmla="*/ 100214 h 501072"/>
              <a:gd name="connsiteX1" fmla="*/ 214168 w 428336"/>
              <a:gd name="connsiteY1" fmla="*/ 100214 h 501072"/>
              <a:gd name="connsiteX2" fmla="*/ 214168 w 428336"/>
              <a:gd name="connsiteY2" fmla="*/ 0 h 501072"/>
              <a:gd name="connsiteX3" fmla="*/ 428336 w 428336"/>
              <a:gd name="connsiteY3" fmla="*/ 250536 h 501072"/>
              <a:gd name="connsiteX4" fmla="*/ 214168 w 428336"/>
              <a:gd name="connsiteY4" fmla="*/ 501072 h 501072"/>
              <a:gd name="connsiteX5" fmla="*/ 214168 w 428336"/>
              <a:gd name="connsiteY5" fmla="*/ 400858 h 501072"/>
              <a:gd name="connsiteX6" fmla="*/ 0 w 428336"/>
              <a:gd name="connsiteY6" fmla="*/ 400858 h 501072"/>
              <a:gd name="connsiteX7" fmla="*/ 0 w 428336"/>
              <a:gd name="connsiteY7" fmla="*/ 100214 h 50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336" h="501072">
                <a:moveTo>
                  <a:pt x="428336" y="400858"/>
                </a:moveTo>
                <a:lnTo>
                  <a:pt x="214168" y="400858"/>
                </a:lnTo>
                <a:lnTo>
                  <a:pt x="214168" y="501072"/>
                </a:lnTo>
                <a:lnTo>
                  <a:pt x="0" y="250536"/>
                </a:lnTo>
                <a:lnTo>
                  <a:pt x="214168" y="0"/>
                </a:lnTo>
                <a:lnTo>
                  <a:pt x="214168" y="100214"/>
                </a:lnTo>
                <a:lnTo>
                  <a:pt x="428336" y="100214"/>
                </a:lnTo>
                <a:lnTo>
                  <a:pt x="428336" y="40085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0126791"/>
              <a:satOff val="-688"/>
              <a:lumOff val="1634"/>
              <a:alphaOff val="0"/>
            </a:schemeClr>
          </a:fillRef>
          <a:effectRef idx="0">
            <a:schemeClr val="accent5">
              <a:hueOff val="-10126791"/>
              <a:satOff val="-688"/>
              <a:lumOff val="163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501" tIns="100215" rIns="0" bIns="100214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sp>
        <p:nvSpPr>
          <p:cNvPr id="26" name="Freeform: Shape 25">
            <a:hlinkClick r:id="rId9" action="ppaction://hlinksldjump"/>
            <a:extLst>
              <a:ext uri="{FF2B5EF4-FFF2-40B4-BE49-F238E27FC236}">
                <a16:creationId xmlns:a16="http://schemas.microsoft.com/office/drawing/2014/main" id="{31DA6AF5-1F3F-C886-9C2E-A209D515F22F}"/>
              </a:ext>
            </a:extLst>
          </p:cNvPr>
          <p:cNvSpPr/>
          <p:nvPr/>
        </p:nvSpPr>
        <p:spPr>
          <a:xfrm>
            <a:off x="3671455" y="4262192"/>
            <a:ext cx="2020453" cy="1212272"/>
          </a:xfrm>
          <a:custGeom>
            <a:avLst/>
            <a:gdLst>
              <a:gd name="connsiteX0" fmla="*/ 0 w 2020453"/>
              <a:gd name="connsiteY0" fmla="*/ 121227 h 1212272"/>
              <a:gd name="connsiteX1" fmla="*/ 121227 w 2020453"/>
              <a:gd name="connsiteY1" fmla="*/ 0 h 1212272"/>
              <a:gd name="connsiteX2" fmla="*/ 1899226 w 2020453"/>
              <a:gd name="connsiteY2" fmla="*/ 0 h 1212272"/>
              <a:gd name="connsiteX3" fmla="*/ 2020453 w 2020453"/>
              <a:gd name="connsiteY3" fmla="*/ 121227 h 1212272"/>
              <a:gd name="connsiteX4" fmla="*/ 2020453 w 2020453"/>
              <a:gd name="connsiteY4" fmla="*/ 1091045 h 1212272"/>
              <a:gd name="connsiteX5" fmla="*/ 1899226 w 2020453"/>
              <a:gd name="connsiteY5" fmla="*/ 1212272 h 1212272"/>
              <a:gd name="connsiteX6" fmla="*/ 121227 w 2020453"/>
              <a:gd name="connsiteY6" fmla="*/ 1212272 h 1212272"/>
              <a:gd name="connsiteX7" fmla="*/ 0 w 2020453"/>
              <a:gd name="connsiteY7" fmla="*/ 1091045 h 1212272"/>
              <a:gd name="connsiteX8" fmla="*/ 0 w 2020453"/>
              <a:gd name="connsiteY8" fmla="*/ 121227 h 121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453" h="1212272">
                <a:moveTo>
                  <a:pt x="0" y="121227"/>
                </a:moveTo>
                <a:cubicBezTo>
                  <a:pt x="0" y="54275"/>
                  <a:pt x="54275" y="0"/>
                  <a:pt x="121227" y="0"/>
                </a:cubicBezTo>
                <a:lnTo>
                  <a:pt x="1899226" y="0"/>
                </a:lnTo>
                <a:cubicBezTo>
                  <a:pt x="1966178" y="0"/>
                  <a:pt x="2020453" y="54275"/>
                  <a:pt x="2020453" y="121227"/>
                </a:cubicBezTo>
                <a:lnTo>
                  <a:pt x="2020453" y="1091045"/>
                </a:lnTo>
                <a:cubicBezTo>
                  <a:pt x="2020453" y="1157997"/>
                  <a:pt x="1966178" y="1212272"/>
                  <a:pt x="1899226" y="1212272"/>
                </a:cubicBezTo>
                <a:lnTo>
                  <a:pt x="121227" y="1212272"/>
                </a:lnTo>
                <a:cubicBezTo>
                  <a:pt x="54275" y="1212272"/>
                  <a:pt x="0" y="1157997"/>
                  <a:pt x="0" y="1091045"/>
                </a:cubicBezTo>
                <a:lnTo>
                  <a:pt x="0" y="1212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0416129"/>
              <a:satOff val="-708"/>
              <a:lumOff val="1681"/>
              <a:alphaOff val="0"/>
            </a:schemeClr>
          </a:fillRef>
          <a:effectRef idx="0">
            <a:schemeClr val="accent5">
              <a:hueOff val="-10416129"/>
              <a:satOff val="-708"/>
              <a:lumOff val="168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086" tIns="104086" rIns="104086" bIns="10408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1800" kern="1200" dirty="0"/>
              <a:t>7. Hướng phát triển tiếp theo</a:t>
            </a:r>
            <a:endParaRPr lang="en-US" sz="1800" kern="120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EA5522F-E4F5-FFDD-F87F-A96DE101EAD7}"/>
              </a:ext>
            </a:extLst>
          </p:cNvPr>
          <p:cNvSpPr/>
          <p:nvPr/>
        </p:nvSpPr>
        <p:spPr>
          <a:xfrm>
            <a:off x="3065319" y="4617790"/>
            <a:ext cx="428337" cy="501073"/>
          </a:xfrm>
          <a:custGeom>
            <a:avLst/>
            <a:gdLst>
              <a:gd name="connsiteX0" fmla="*/ 0 w 428336"/>
              <a:gd name="connsiteY0" fmla="*/ 100214 h 501072"/>
              <a:gd name="connsiteX1" fmla="*/ 214168 w 428336"/>
              <a:gd name="connsiteY1" fmla="*/ 100214 h 501072"/>
              <a:gd name="connsiteX2" fmla="*/ 214168 w 428336"/>
              <a:gd name="connsiteY2" fmla="*/ 0 h 501072"/>
              <a:gd name="connsiteX3" fmla="*/ 428336 w 428336"/>
              <a:gd name="connsiteY3" fmla="*/ 250536 h 501072"/>
              <a:gd name="connsiteX4" fmla="*/ 214168 w 428336"/>
              <a:gd name="connsiteY4" fmla="*/ 501072 h 501072"/>
              <a:gd name="connsiteX5" fmla="*/ 214168 w 428336"/>
              <a:gd name="connsiteY5" fmla="*/ 400858 h 501072"/>
              <a:gd name="connsiteX6" fmla="*/ 0 w 428336"/>
              <a:gd name="connsiteY6" fmla="*/ 400858 h 501072"/>
              <a:gd name="connsiteX7" fmla="*/ 0 w 428336"/>
              <a:gd name="connsiteY7" fmla="*/ 100214 h 50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8336" h="501072">
                <a:moveTo>
                  <a:pt x="428336" y="400858"/>
                </a:moveTo>
                <a:lnTo>
                  <a:pt x="214168" y="400858"/>
                </a:lnTo>
                <a:lnTo>
                  <a:pt x="214168" y="501072"/>
                </a:lnTo>
                <a:lnTo>
                  <a:pt x="0" y="250536"/>
                </a:lnTo>
                <a:lnTo>
                  <a:pt x="214168" y="0"/>
                </a:lnTo>
                <a:lnTo>
                  <a:pt x="214168" y="100214"/>
                </a:lnTo>
                <a:lnTo>
                  <a:pt x="428336" y="100214"/>
                </a:lnTo>
                <a:lnTo>
                  <a:pt x="428336" y="400858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2152150"/>
              <a:satOff val="-826"/>
              <a:lumOff val="1961"/>
              <a:alphaOff val="0"/>
            </a:schemeClr>
          </a:fillRef>
          <a:effectRef idx="0">
            <a:schemeClr val="accent5">
              <a:hueOff val="-12152150"/>
              <a:satOff val="-826"/>
              <a:lumOff val="19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8501" tIns="100215" rIns="1" bIns="100214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sp>
        <p:nvSpPr>
          <p:cNvPr id="28" name="Freeform: Shape 27">
            <a:hlinkClick r:id="rId10" action="ppaction://hlinksldjump"/>
            <a:extLst>
              <a:ext uri="{FF2B5EF4-FFF2-40B4-BE49-F238E27FC236}">
                <a16:creationId xmlns:a16="http://schemas.microsoft.com/office/drawing/2014/main" id="{A4FCF1BA-D592-C655-C8E0-6E2290D68AC1}"/>
              </a:ext>
            </a:extLst>
          </p:cNvPr>
          <p:cNvSpPr/>
          <p:nvPr/>
        </p:nvSpPr>
        <p:spPr>
          <a:xfrm>
            <a:off x="842821" y="4262192"/>
            <a:ext cx="2020453" cy="1212272"/>
          </a:xfrm>
          <a:custGeom>
            <a:avLst/>
            <a:gdLst>
              <a:gd name="connsiteX0" fmla="*/ 0 w 2020453"/>
              <a:gd name="connsiteY0" fmla="*/ 121227 h 1212272"/>
              <a:gd name="connsiteX1" fmla="*/ 121227 w 2020453"/>
              <a:gd name="connsiteY1" fmla="*/ 0 h 1212272"/>
              <a:gd name="connsiteX2" fmla="*/ 1899226 w 2020453"/>
              <a:gd name="connsiteY2" fmla="*/ 0 h 1212272"/>
              <a:gd name="connsiteX3" fmla="*/ 2020453 w 2020453"/>
              <a:gd name="connsiteY3" fmla="*/ 121227 h 1212272"/>
              <a:gd name="connsiteX4" fmla="*/ 2020453 w 2020453"/>
              <a:gd name="connsiteY4" fmla="*/ 1091045 h 1212272"/>
              <a:gd name="connsiteX5" fmla="*/ 1899226 w 2020453"/>
              <a:gd name="connsiteY5" fmla="*/ 1212272 h 1212272"/>
              <a:gd name="connsiteX6" fmla="*/ 121227 w 2020453"/>
              <a:gd name="connsiteY6" fmla="*/ 1212272 h 1212272"/>
              <a:gd name="connsiteX7" fmla="*/ 0 w 2020453"/>
              <a:gd name="connsiteY7" fmla="*/ 1091045 h 1212272"/>
              <a:gd name="connsiteX8" fmla="*/ 0 w 2020453"/>
              <a:gd name="connsiteY8" fmla="*/ 121227 h 121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0453" h="1212272">
                <a:moveTo>
                  <a:pt x="0" y="121227"/>
                </a:moveTo>
                <a:cubicBezTo>
                  <a:pt x="0" y="54275"/>
                  <a:pt x="54275" y="0"/>
                  <a:pt x="121227" y="0"/>
                </a:cubicBezTo>
                <a:lnTo>
                  <a:pt x="1899226" y="0"/>
                </a:lnTo>
                <a:cubicBezTo>
                  <a:pt x="1966178" y="0"/>
                  <a:pt x="2020453" y="54275"/>
                  <a:pt x="2020453" y="121227"/>
                </a:cubicBezTo>
                <a:lnTo>
                  <a:pt x="2020453" y="1091045"/>
                </a:lnTo>
                <a:cubicBezTo>
                  <a:pt x="2020453" y="1157997"/>
                  <a:pt x="1966178" y="1212272"/>
                  <a:pt x="1899226" y="1212272"/>
                </a:cubicBezTo>
                <a:lnTo>
                  <a:pt x="121227" y="1212272"/>
                </a:lnTo>
                <a:cubicBezTo>
                  <a:pt x="54275" y="1212272"/>
                  <a:pt x="0" y="1157997"/>
                  <a:pt x="0" y="1091045"/>
                </a:cubicBezTo>
                <a:lnTo>
                  <a:pt x="0" y="12122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12152150"/>
              <a:satOff val="-826"/>
              <a:lumOff val="1961"/>
              <a:alphaOff val="0"/>
            </a:schemeClr>
          </a:fillRef>
          <a:effectRef idx="0">
            <a:schemeClr val="accent5">
              <a:hueOff val="-12152150"/>
              <a:satOff val="-826"/>
              <a:lumOff val="196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4086" tIns="104086" rIns="104086" bIns="104086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1800" kern="1200" dirty="0"/>
              <a:t>8. </a:t>
            </a:r>
            <a:r>
              <a:rPr lang="en-US" sz="1800" kern="1200" dirty="0"/>
              <a:t>Tài </a:t>
            </a:r>
            <a:r>
              <a:rPr lang="en-US" sz="1800" kern="1200" dirty="0" err="1"/>
              <a:t>liệu</a:t>
            </a:r>
            <a:r>
              <a:rPr lang="en-US" sz="1800" kern="1200" dirty="0"/>
              <a:t> </a:t>
            </a:r>
            <a:r>
              <a:rPr lang="en-US" sz="1800" kern="1200" dirty="0" err="1"/>
              <a:t>tham</a:t>
            </a:r>
            <a:r>
              <a:rPr lang="en-US" sz="1800" kern="1200" dirty="0"/>
              <a:t> </a:t>
            </a:r>
            <a:r>
              <a:rPr lang="en-US" sz="1800" kern="1200" dirty="0" err="1"/>
              <a:t>khảo</a:t>
            </a:r>
            <a:endParaRPr lang="en-US" sz="1800" kern="1200" dirty="0"/>
          </a:p>
        </p:txBody>
      </p:sp>
    </p:spTree>
    <p:extLst>
      <p:ext uri="{BB962C8B-B14F-4D97-AF65-F5344CB8AC3E}">
        <p14:creationId xmlns:p14="http://schemas.microsoft.com/office/powerpoint/2010/main" val="1916657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11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24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0DCD6-221F-B9C2-8251-ED1E8B26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8F849-E255-4703-89DA-BA216BDA8E08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C9CC9-22C5-FCD7-C3B7-69A3F02A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0F08-DC22-413A-847F-B2EA34D011C3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7D3B1-32CB-ABDD-3BAB-E973EBA9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1.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logistics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kỷ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AED5D-B053-6BDC-9404-9060AC1F9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Trong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4.0, </a:t>
            </a:r>
            <a:r>
              <a:rPr lang="en-US" dirty="0" err="1"/>
              <a:t>ngành</a:t>
            </a:r>
            <a:r>
              <a:rPr lang="en-US" dirty="0"/>
              <a:t> logistics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trải</a:t>
            </a:r>
            <a:r>
              <a:rPr lang="en-US" dirty="0"/>
              <a:t> qua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 </a:t>
            </a:r>
            <a:endParaRPr lang="vi-VN" dirty="0"/>
          </a:p>
          <a:p>
            <a:pPr algn="just">
              <a:lnSpc>
                <a:spcPct val="150000"/>
              </a:lnSpc>
            </a:pPr>
            <a:r>
              <a:rPr lang="en-US" dirty="0"/>
              <a:t>Logistics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  <a:endParaRPr lang="vi-VN" dirty="0">
              <a:solidFill>
                <a:srgbClr val="000000"/>
              </a:solidFill>
            </a:endParaRPr>
          </a:p>
          <a:p>
            <a:pPr marR="0" lvl="0" algn="just" rtl="0">
              <a:lnSpc>
                <a:spcPct val="150000"/>
              </a:lnSpc>
            </a:pPr>
            <a:r>
              <a:rPr lang="vi-VN" b="0" i="0" u="none" strike="noStrike" baseline="0" dirty="0">
                <a:solidFill>
                  <a:prstClr val="black"/>
                </a:solidFill>
              </a:rPr>
              <a:t>Tại Việt Nam, sự phát triển mạnh của thương mại điện tử và xuất nhập khẩu khiến logistics trở thành ngành then chốt hỗ trợ tăng trưởng kinh tế.</a:t>
            </a:r>
          </a:p>
          <a:p>
            <a:pPr marL="0" marR="0" lvl="0" indent="0" algn="just" rtl="0">
              <a:lnSpc>
                <a:spcPct val="150000"/>
              </a:lnSpc>
              <a:buNone/>
            </a:pPr>
            <a:endParaRPr lang="en-US" b="0" i="0" u="none" strike="noStrike" baseline="0" dirty="0">
              <a:solidFill>
                <a:prstClr val="black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08172-D87C-E242-DED1-A769A669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Văn A</a:t>
            </a:r>
          </a:p>
        </p:txBody>
      </p:sp>
    </p:spTree>
    <p:extLst>
      <p:ext uri="{BB962C8B-B14F-4D97-AF65-F5344CB8AC3E}">
        <p14:creationId xmlns:p14="http://schemas.microsoft.com/office/powerpoint/2010/main" val="42123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3529-2BE7-24A5-8F58-C85B0FF8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7DFA4-4D0D-468C-BF0E-553B9E6E980A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2BF10-23ED-5A72-56BE-5B80A497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0F08-DC22-413A-847F-B2EA34D011C3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645A1-D5F8-A06E-B745-45D17B72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môn</a:t>
            </a:r>
            <a:endParaRPr lang="vi-V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E3D7CD-283C-863E-5C94-1BD6A8477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Logistics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vận</a:t>
            </a:r>
            <a:r>
              <a:rPr lang="en-US" altLang="en-US" dirty="0"/>
              <a:t> </a:t>
            </a:r>
            <a:r>
              <a:rPr lang="en-US" altLang="en-US" dirty="0" err="1"/>
              <a:t>chuyển</a:t>
            </a:r>
            <a:r>
              <a:rPr lang="en-US" altLang="en-US" dirty="0"/>
              <a:t> </a:t>
            </a:r>
            <a:r>
              <a:rPr lang="en-US" altLang="en-US" dirty="0" err="1"/>
              <a:t>hàng</a:t>
            </a:r>
            <a:r>
              <a:rPr lang="en-US" altLang="en-US" dirty="0"/>
              <a:t> </a:t>
            </a:r>
            <a:r>
              <a:rPr lang="en-US" altLang="en-US" dirty="0" err="1"/>
              <a:t>hóa</a:t>
            </a:r>
            <a:r>
              <a:rPr lang="en-US" altLang="en-US" dirty="0"/>
              <a:t> </a:t>
            </a:r>
            <a:r>
              <a:rPr lang="en-US" altLang="en-US" dirty="0" err="1"/>
              <a:t>mà</a:t>
            </a:r>
            <a:r>
              <a:rPr lang="en-US" altLang="en-US" dirty="0"/>
              <a:t> </a:t>
            </a:r>
            <a:r>
              <a:rPr lang="en-US" altLang="en-US" dirty="0" err="1"/>
              <a:t>còn</a:t>
            </a:r>
            <a:r>
              <a:rPr lang="en-US" altLang="en-US" dirty="0"/>
              <a:t> bao </a:t>
            </a:r>
            <a:r>
              <a:rPr lang="en-US" altLang="en-US" dirty="0" err="1"/>
              <a:t>gồm</a:t>
            </a:r>
            <a:r>
              <a:rPr lang="en-US" altLang="en-US" dirty="0"/>
              <a:t> </a:t>
            </a:r>
            <a:r>
              <a:rPr lang="en-US" altLang="en-US" dirty="0" err="1"/>
              <a:t>hoạt</a:t>
            </a:r>
            <a:r>
              <a:rPr lang="en-US" altLang="en-US" dirty="0"/>
              <a:t> </a:t>
            </a:r>
            <a:r>
              <a:rPr lang="en-US" altLang="en-US" dirty="0" err="1"/>
              <a:t>động</a:t>
            </a:r>
            <a:r>
              <a:rPr lang="en-US" altLang="en-US" dirty="0"/>
              <a:t>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kho</a:t>
            </a:r>
            <a:r>
              <a:rPr lang="en-US" altLang="en-US" dirty="0"/>
              <a:t>, </a:t>
            </a:r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phối</a:t>
            </a:r>
            <a:r>
              <a:rPr lang="en-US" altLang="en-US" dirty="0"/>
              <a:t>, </a:t>
            </a:r>
            <a:r>
              <a:rPr lang="en-US" altLang="en-US" dirty="0" err="1"/>
              <a:t>xử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đơn</a:t>
            </a:r>
            <a:r>
              <a:rPr lang="en-US" altLang="en-US" dirty="0"/>
              <a:t> </a:t>
            </a:r>
            <a:r>
              <a:rPr lang="en-US" altLang="en-US" dirty="0" err="1"/>
              <a:t>hàng</a:t>
            </a:r>
            <a:r>
              <a:rPr lang="en-US" altLang="en-US" dirty="0"/>
              <a:t>,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tồn</a:t>
            </a:r>
            <a:r>
              <a:rPr lang="en-US" altLang="en-US" dirty="0"/>
              <a:t> </a:t>
            </a:r>
            <a:r>
              <a:rPr lang="en-US" altLang="en-US" dirty="0" err="1"/>
              <a:t>kho</a:t>
            </a:r>
            <a:r>
              <a:rPr lang="en-US" altLang="en-US" dirty="0"/>
              <a:t>, </a:t>
            </a:r>
            <a:r>
              <a:rPr lang="en-US" altLang="en-US" dirty="0" err="1"/>
              <a:t>vận</a:t>
            </a:r>
            <a:r>
              <a:rPr lang="en-US" altLang="en-US" dirty="0"/>
              <a:t> </a:t>
            </a:r>
            <a:r>
              <a:rPr lang="en-US" altLang="en-US" dirty="0" err="1"/>
              <a:t>hành</a:t>
            </a:r>
            <a:r>
              <a:rPr lang="en-US" altLang="en-US" dirty="0"/>
              <a:t> </a:t>
            </a:r>
            <a:r>
              <a:rPr lang="en-US" altLang="en-US" dirty="0" err="1"/>
              <a:t>chuỗi</a:t>
            </a:r>
            <a:r>
              <a:rPr lang="en-US" altLang="en-US" dirty="0"/>
              <a:t> </a:t>
            </a:r>
            <a:r>
              <a:rPr lang="en-US" altLang="en-US" dirty="0" err="1"/>
              <a:t>cung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/>
              <a:t>Chuyển</a:t>
            </a:r>
            <a:r>
              <a:rPr lang="en-US" altLang="en-US" dirty="0"/>
              <a:t> </a:t>
            </a:r>
            <a:r>
              <a:rPr lang="en-US" altLang="en-US" dirty="0" err="1"/>
              <a:t>đổi</a:t>
            </a:r>
            <a:r>
              <a:rPr lang="en-US" altLang="en-US" dirty="0"/>
              <a:t> </a:t>
            </a:r>
            <a:r>
              <a:rPr lang="en-US" altLang="en-US" dirty="0" err="1"/>
              <a:t>số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logistics bao </a:t>
            </a:r>
            <a:r>
              <a:rPr lang="en-US" altLang="en-US" dirty="0" err="1"/>
              <a:t>gồm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nghệ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: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IoT: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dõi</a:t>
            </a:r>
            <a:r>
              <a:rPr lang="en-US" altLang="en-US" dirty="0"/>
              <a:t> </a:t>
            </a:r>
            <a:r>
              <a:rPr lang="en-US" altLang="en-US" dirty="0" err="1"/>
              <a:t>vị</a:t>
            </a:r>
            <a:r>
              <a:rPr lang="en-US" altLang="en-US" dirty="0"/>
              <a:t> </a:t>
            </a:r>
            <a:r>
              <a:rPr lang="en-US" altLang="en-US" dirty="0" err="1"/>
              <a:t>trí</a:t>
            </a:r>
            <a:r>
              <a:rPr lang="en-US" altLang="en-US" dirty="0"/>
              <a:t>, </a:t>
            </a:r>
            <a:r>
              <a:rPr lang="en-US" altLang="en-US" dirty="0" err="1"/>
              <a:t>nhiệt</a:t>
            </a:r>
            <a:r>
              <a:rPr lang="en-US" altLang="en-US" dirty="0"/>
              <a:t> </a:t>
            </a:r>
            <a:r>
              <a:rPr lang="en-US" altLang="en-US" dirty="0" err="1"/>
              <a:t>độ</a:t>
            </a:r>
            <a:r>
              <a:rPr lang="en-US" altLang="en-US" dirty="0"/>
              <a:t>, </a:t>
            </a:r>
            <a:r>
              <a:rPr lang="en-US" altLang="en-US" dirty="0" err="1"/>
              <a:t>độ</a:t>
            </a:r>
            <a:r>
              <a:rPr lang="en-US" altLang="en-US" dirty="0"/>
              <a:t> </a:t>
            </a:r>
            <a:r>
              <a:rPr lang="en-US" altLang="en-US" dirty="0" err="1"/>
              <a:t>ẩm</a:t>
            </a:r>
            <a:r>
              <a:rPr lang="en-US" altLang="en-US" dirty="0"/>
              <a:t> </a:t>
            </a:r>
            <a:r>
              <a:rPr lang="en-US" altLang="en-US" dirty="0" err="1"/>
              <a:t>hàng</a:t>
            </a:r>
            <a:r>
              <a:rPr lang="en-US" altLang="en-US" dirty="0"/>
              <a:t> </a:t>
            </a:r>
            <a:r>
              <a:rPr lang="en-US" altLang="en-US" dirty="0" err="1"/>
              <a:t>hóa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r>
              <a:rPr lang="en-US" altLang="en-US" dirty="0"/>
              <a:t> </a:t>
            </a:r>
            <a:r>
              <a:rPr lang="en-US" altLang="en-US" dirty="0" err="1"/>
              <a:t>gian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AI &amp; Machine Learning: </a:t>
            </a:r>
            <a:r>
              <a:rPr lang="en-US" altLang="en-US" dirty="0" err="1"/>
              <a:t>tối</a:t>
            </a:r>
            <a:r>
              <a:rPr lang="en-US" altLang="en-US" dirty="0"/>
              <a:t> </a:t>
            </a:r>
            <a:r>
              <a:rPr lang="en-US" altLang="en-US" dirty="0" err="1"/>
              <a:t>ưu</a:t>
            </a:r>
            <a:r>
              <a:rPr lang="en-US" altLang="en-US" dirty="0"/>
              <a:t> </a:t>
            </a:r>
            <a:r>
              <a:rPr lang="en-US" altLang="en-US" dirty="0" err="1"/>
              <a:t>hoá</a:t>
            </a:r>
            <a:r>
              <a:rPr lang="en-US" altLang="en-US" dirty="0"/>
              <a:t> </a:t>
            </a:r>
            <a:r>
              <a:rPr lang="en-US" altLang="en-US" dirty="0" err="1"/>
              <a:t>tuyến</a:t>
            </a:r>
            <a:r>
              <a:rPr lang="en-US" altLang="en-US" dirty="0"/>
              <a:t> </a:t>
            </a:r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dự</a:t>
            </a:r>
            <a:r>
              <a:rPr lang="en-US" altLang="en-US" dirty="0"/>
              <a:t> </a:t>
            </a:r>
            <a:r>
              <a:rPr lang="en-US" altLang="en-US" dirty="0" err="1"/>
              <a:t>báo</a:t>
            </a:r>
            <a:r>
              <a:rPr lang="en-US" altLang="en-US" dirty="0"/>
              <a:t> </a:t>
            </a:r>
            <a:r>
              <a:rPr lang="en-US" altLang="en-US" dirty="0" err="1"/>
              <a:t>nhu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Blockchain: </a:t>
            </a:r>
            <a:r>
              <a:rPr lang="en-US" altLang="en-US" dirty="0" err="1"/>
              <a:t>minh</a:t>
            </a:r>
            <a:r>
              <a:rPr lang="en-US" altLang="en-US" dirty="0"/>
              <a:t> </a:t>
            </a:r>
            <a:r>
              <a:rPr lang="en-US" altLang="en-US" dirty="0" err="1"/>
              <a:t>bạch</a:t>
            </a:r>
            <a:r>
              <a:rPr lang="en-US" altLang="en-US" dirty="0"/>
              <a:t> </a:t>
            </a:r>
            <a:r>
              <a:rPr lang="en-US" altLang="en-US" dirty="0" err="1"/>
              <a:t>chuỗi</a:t>
            </a:r>
            <a:r>
              <a:rPr lang="en-US" altLang="en-US" dirty="0"/>
              <a:t> </a:t>
            </a:r>
            <a:r>
              <a:rPr lang="en-US" altLang="en-US" dirty="0" err="1"/>
              <a:t>cung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Cloud Computing: </a:t>
            </a:r>
            <a:r>
              <a:rPr lang="en-US" altLang="en-US" dirty="0" err="1"/>
              <a:t>quản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dữ</a:t>
            </a:r>
            <a:r>
              <a:rPr lang="en-US" altLang="en-US" dirty="0"/>
              <a:t> </a:t>
            </a:r>
            <a:r>
              <a:rPr lang="en-US" altLang="en-US" dirty="0" err="1"/>
              <a:t>liệu</a:t>
            </a:r>
            <a:r>
              <a:rPr lang="en-US" altLang="en-US" dirty="0"/>
              <a:t> logistics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nhiều</a:t>
            </a:r>
            <a:r>
              <a:rPr lang="en-US" altLang="en-US" dirty="0"/>
              <a:t> </a:t>
            </a:r>
            <a:r>
              <a:rPr lang="en-US" altLang="en-US" dirty="0" err="1"/>
              <a:t>nguồn</a:t>
            </a:r>
            <a:r>
              <a:rPr lang="en-US" altLang="en-US" dirty="0"/>
              <a:t>.</a:t>
            </a: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D5349-48FC-821F-9A5B-962100A0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Văn A</a:t>
            </a:r>
          </a:p>
        </p:txBody>
      </p:sp>
    </p:spTree>
    <p:extLst>
      <p:ext uri="{BB962C8B-B14F-4D97-AF65-F5344CB8AC3E}">
        <p14:creationId xmlns:p14="http://schemas.microsoft.com/office/powerpoint/2010/main" val="3103329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68B75-BF60-19E4-6F26-34161D7B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2187-C3BC-437F-8263-FC376278E0CA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B8491-7A64-A6E7-70DF-6299BB65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0F08-DC22-413A-847F-B2EA34D011C3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5F32D-D864-5CEF-5D4C-BDE4ED43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Phương pháp xử lý dữ liệu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40525-923C-9233-3E81-368D2169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Văn A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4358F49-8046-8A4F-827B-CE2ED9EF0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539298"/>
            <a:ext cx="5181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dirty="0"/>
              <a:t>Phương pháp xử lý và công cụ:</a:t>
            </a:r>
          </a:p>
          <a:p>
            <a:pPr algn="just"/>
            <a:r>
              <a:rPr lang="vi-VN" dirty="0"/>
              <a:t>Mô hình phân tích chuỗi giá trị: Áp dụng để đánh giá các khâu trong chuỗi logistics và xác định điểm cần cải thiện qua chuyển đổi số.</a:t>
            </a:r>
          </a:p>
          <a:p>
            <a:pPr algn="just"/>
            <a:r>
              <a:rPr lang="vi-VN" dirty="0"/>
              <a:t>Mô hình phân tích chi phí logistics (% GDP): Dùng để đánh giá hiệu quả và năng suất logistics theo thời gian.</a:t>
            </a:r>
          </a:p>
        </p:txBody>
      </p:sp>
      <p:pic>
        <p:nvPicPr>
          <p:cNvPr id="12" name="Picture 2" descr="Hướng dẫn cách quản trị website hiệu quả 2025">
            <a:extLst>
              <a:ext uri="{FF2B5EF4-FFF2-40B4-BE49-F238E27FC236}">
                <a16:creationId xmlns:a16="http://schemas.microsoft.com/office/drawing/2014/main" id="{1AAA2C10-BC45-E610-14F2-913019471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74520"/>
            <a:ext cx="5181600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659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4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E7F4C-E9A3-A448-A99A-7E156ED1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05DD-0C21-4DB6-8DD7-2256D0C12135}" type="datetime1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26C3C-EE4E-B785-1B68-2FEF9CA3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Văn 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373F9-2557-0A3B-8B25-F7B8F26A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0F08-DC22-413A-847F-B2EA34D011C3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02AF2-A55F-50F0-C037-2DCCD3E6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vi-VN" dirty="0"/>
              <a:t>4. Kết quả nghiên cứu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D6AE407-F1F1-78DA-708D-3B4E536BB3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8580"/>
                <a:ext cx="10515600" cy="466111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vi-VN" dirty="0"/>
              </a:p>
              <a:p>
                <a:pPr marL="0" indent="0">
                  <a:buNone/>
                </a:pPr>
                <a:endParaRPr lang="vi-VN" dirty="0"/>
              </a:p>
              <a:p>
                <a:pPr marL="0" indent="0">
                  <a:buNone/>
                </a:pPr>
                <a:endParaRPr lang="vi-VN" dirty="0"/>
              </a:p>
              <a:p>
                <a:pPr marL="0" indent="0">
                  <a:buNone/>
                </a:pPr>
                <a:endParaRPr lang="vi-VN" dirty="0"/>
              </a:p>
              <a:p>
                <a:pPr marL="0" indent="0">
                  <a:buNone/>
                </a:pPr>
                <a:endParaRPr lang="vi-VN" dirty="0"/>
              </a:p>
              <a:p>
                <a:pPr marL="0" indent="0">
                  <a:buNone/>
                </a:pPr>
                <a:endParaRPr lang="vi-VN" dirty="0"/>
              </a:p>
              <a:p>
                <a:pPr marL="0" indent="0" algn="ctr">
                  <a:buNone/>
                </a:pPr>
                <a:endParaRPr lang="vi-VN" dirty="0"/>
              </a:p>
              <a:p>
                <a:pPr marL="0" indent="0" algn="ctr">
                  <a:buNone/>
                </a:pPr>
                <a:br>
                  <a:rPr lang="vi-VN" dirty="0">
                    <a:latin typeface="+mn-lt"/>
                  </a:rPr>
                </a:br>
                <a:r>
                  <a:rPr lang="vi-VN" dirty="0">
                    <a:latin typeface="+mn-lt"/>
                  </a:rPr>
                  <a:t>Trong đó: </a:t>
                </a:r>
                <a:r>
                  <a:rPr lang="en-US" dirty="0">
                    <a:latin typeface="+mn-lt"/>
                  </a:rPr>
                  <a:t>% Chi </a:t>
                </a:r>
                <a:r>
                  <a:rPr lang="vi-VN" dirty="0">
                    <a:latin typeface="+mn-lt"/>
                  </a:rPr>
                  <a:t>phí</a:t>
                </a:r>
                <a:r>
                  <a:rPr lang="en-US" dirty="0">
                    <a:latin typeface="+mn-lt"/>
                  </a:rPr>
                  <a:t> logistics/GDP</a:t>
                </a:r>
                <a:r>
                  <a:rPr lang="vi-VN" dirty="0">
                    <a:latin typeface="+mn-lt"/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vi-VN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vi-VN" sz="32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vi-VN" sz="3200" i="1">
                                <a:latin typeface="Cambria Math" panose="02040503050406030204" pitchFamily="18" charset="0"/>
                              </a:rPr>
                              <m:t>ổ</m:t>
                            </m:r>
                            <m:r>
                              <m:rPr>
                                <m:sty m:val="p"/>
                              </m:rPr>
                              <a:rPr lang="vi-VN" sz="3200" i="1">
                                <a:latin typeface="Cambria Math" panose="02040503050406030204" pitchFamily="18" charset="0"/>
                              </a:rPr>
                              <m:t>ng</m:t>
                            </m:r>
                            <m:r>
                              <m:rPr>
                                <m:nor/>
                              </m:rPr>
                              <a:rPr lang="vi-VN" sz="32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vi-VN" sz="3200" i="1">
                                <a:latin typeface="Cambria Math" panose="02040503050406030204" pitchFamily="18" charset="0"/>
                              </a:rPr>
                              <m:t>chi</m:t>
                            </m:r>
                            <m:r>
                              <m:rPr>
                                <m:nor/>
                              </m:rPr>
                              <a:rPr lang="vi-VN" sz="32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vi-VN" sz="3200" i="1">
                                <a:latin typeface="Cambria Math" panose="02040503050406030204" pitchFamily="18" charset="0"/>
                              </a:rPr>
                              <m:t>ph</m:t>
                            </m:r>
                            <m:r>
                              <a:rPr lang="vi-VN" sz="3200" i="1">
                                <a:latin typeface="Cambria Math" panose="02040503050406030204" pitchFamily="18" charset="0"/>
                              </a:rPr>
                              <m:t>í</m:t>
                            </m:r>
                            <m:r>
                              <m:rPr>
                                <m:nor/>
                              </m:rPr>
                              <a:rPr lang="vi-VN" sz="32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vi-VN" sz="3200" i="1">
                                <a:latin typeface="Cambria Math" panose="02040503050406030204" pitchFamily="18" charset="0"/>
                              </a:rPr>
                              <m:t>logistics</m:t>
                            </m:r>
                            <m:r>
                              <m:rPr>
                                <m:nor/>
                              </m:rPr>
                              <a:rPr lang="en-US" sz="3200">
                                <a:latin typeface="+mn-lt"/>
                              </a:rPr>
                              <m:t>​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vi-VN" sz="3200" i="1">
                                <a:latin typeface="Cambria Math" panose="02040503050406030204" pitchFamily="18" charset="0"/>
                              </a:rPr>
                              <m:t>GDP</m:t>
                            </m:r>
                            <m:r>
                              <a:rPr lang="vi-VN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vi-VN" sz="3200" i="1">
                                <a:latin typeface="Cambria Math" panose="02040503050406030204" pitchFamily="18" charset="0"/>
                              </a:rPr>
                              <m:t>Vi</m:t>
                            </m:r>
                            <m:r>
                              <a:rPr lang="vi-VN" sz="3200" i="1">
                                <a:latin typeface="Cambria Math" panose="02040503050406030204" pitchFamily="18" charset="0"/>
                              </a:rPr>
                              <m:t>ệ</m:t>
                            </m:r>
                            <m:r>
                              <m:rPr>
                                <m:sty m:val="p"/>
                              </m:rPr>
                              <a:rPr lang="vi-VN" sz="3200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vi-VN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vi-VN" sz="3200" i="1">
                                <a:latin typeface="Cambria Math" panose="02040503050406030204" pitchFamily="18" charset="0"/>
                              </a:rPr>
                              <m:t>Nam</m:t>
                            </m:r>
                          </m:den>
                        </m:f>
                      </m:e>
                    </m:d>
                  </m:oMath>
                </a14:m>
                <a:r>
                  <a:rPr lang="vi-VN" dirty="0">
                    <a:latin typeface="+mn-lt"/>
                  </a:rPr>
                  <a:t> x 100</a:t>
                </a: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D6AE407-F1F1-78DA-708D-3B4E536BB3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8580"/>
                <a:ext cx="10515600" cy="466111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41A2EE8-757C-5F34-CBEE-A4DD18B3E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093229"/>
              </p:ext>
            </p:extLst>
          </p:nvPr>
        </p:nvGraphicFramePr>
        <p:xfrm>
          <a:off x="838200" y="1515847"/>
          <a:ext cx="10515600" cy="326136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590207">
                  <a:extLst>
                    <a:ext uri="{9D8B030D-6E8A-4147-A177-3AD203B41FA5}">
                      <a16:colId xmlns:a16="http://schemas.microsoft.com/office/drawing/2014/main" val="2442344655"/>
                    </a:ext>
                  </a:extLst>
                </a:gridCol>
                <a:gridCol w="3667593">
                  <a:extLst>
                    <a:ext uri="{9D8B030D-6E8A-4147-A177-3AD203B41FA5}">
                      <a16:colId xmlns:a16="http://schemas.microsoft.com/office/drawing/2014/main" val="19967984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760867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1364769"/>
                    </a:ext>
                  </a:extLst>
                </a:gridCol>
              </a:tblGrid>
              <a:tr h="81276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latin typeface="Times New Roman (Headings)"/>
                        </a:rPr>
                        <a:t>Năm</a:t>
                      </a:r>
                      <a:endParaRPr lang="en-US" sz="2800" b="1" dirty="0"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800" b="1" dirty="0">
                          <a:latin typeface="Times New Roman (Headings)"/>
                        </a:rPr>
                        <a:t>GDP Việt Nam </a:t>
                      </a:r>
                    </a:p>
                    <a:p>
                      <a:pPr algn="ctr"/>
                      <a:r>
                        <a:rPr lang="vi-VN" sz="2800" b="1" dirty="0">
                          <a:latin typeface="Times New Roman (Headings)"/>
                        </a:rPr>
                        <a:t>(tỷ USD)</a:t>
                      </a:r>
                      <a:endParaRPr lang="vi-VN" sz="2800" b="1" dirty="0"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>
                          <a:latin typeface="Times New Roman (Headings)"/>
                        </a:rPr>
                        <a:t>Tổng</a:t>
                      </a:r>
                      <a:r>
                        <a:rPr lang="en-US" sz="2800" b="1" dirty="0">
                          <a:latin typeface="Times New Roman (Headings)"/>
                        </a:rPr>
                        <a:t> chi </a:t>
                      </a:r>
                      <a:r>
                        <a:rPr lang="en-US" sz="2800" b="1" dirty="0" err="1">
                          <a:latin typeface="Times New Roman (Headings)"/>
                        </a:rPr>
                        <a:t>phí</a:t>
                      </a:r>
                      <a:r>
                        <a:rPr lang="en-US" sz="2800" b="1" dirty="0">
                          <a:latin typeface="Times New Roman (Headings)"/>
                        </a:rPr>
                        <a:t> logistics</a:t>
                      </a:r>
                      <a:endParaRPr lang="en-US" sz="2800" b="1" dirty="0"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Times New Roman (Headings)"/>
                        </a:rPr>
                        <a:t>% Chi </a:t>
                      </a:r>
                      <a:r>
                        <a:rPr lang="en-US" sz="2800" b="1" dirty="0" err="1">
                          <a:latin typeface="Times New Roman (Headings)"/>
                        </a:rPr>
                        <a:t>phí</a:t>
                      </a:r>
                      <a:r>
                        <a:rPr lang="en-US" sz="2800" b="1" dirty="0">
                          <a:latin typeface="Times New Roman (Headings)"/>
                        </a:rPr>
                        <a:t> logistics/GDP</a:t>
                      </a:r>
                      <a:endParaRPr lang="en-US" sz="2800" b="1" dirty="0"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5371378"/>
                  </a:ext>
                </a:extLst>
              </a:tr>
              <a:tr h="464436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 (Headings)"/>
                        </a:rPr>
                        <a:t>2021</a:t>
                      </a:r>
                      <a:endParaRPr lang="en-US" sz="2800" b="1" dirty="0"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Times New Roman (Headings)"/>
                        </a:rPr>
                        <a:t>366</a:t>
                      </a:r>
                      <a:endParaRPr lang="en-US" sz="3200" dirty="0"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Times New Roman (Headings)"/>
                        </a:rPr>
                        <a:t>70.6</a:t>
                      </a:r>
                      <a:endParaRPr lang="en-US" sz="3200" dirty="0"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Times New Roman (Headings)"/>
                        </a:rPr>
                        <a:t>19.3</a:t>
                      </a:r>
                      <a:endParaRPr lang="en-US" sz="3200" dirty="0"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916036"/>
                  </a:ext>
                </a:extLst>
              </a:tr>
              <a:tr h="464436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 (Headings)"/>
                        </a:rPr>
                        <a:t>2022</a:t>
                      </a:r>
                      <a:endParaRPr lang="en-US" sz="2800" b="1" dirty="0"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Times New Roman (Headings)"/>
                        </a:rPr>
                        <a:t>409</a:t>
                      </a:r>
                      <a:endParaRPr lang="en-US" sz="3200" dirty="0"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Times New Roman (Headings)"/>
                        </a:rPr>
                        <a:t>75.7</a:t>
                      </a:r>
                      <a:endParaRPr lang="en-US" sz="3200" dirty="0"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Times New Roman (Headings)"/>
                        </a:rPr>
                        <a:t>18.5</a:t>
                      </a:r>
                      <a:endParaRPr lang="en-US" sz="3200" dirty="0"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925001"/>
                  </a:ext>
                </a:extLst>
              </a:tr>
              <a:tr h="464436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 (Headings)"/>
                        </a:rPr>
                        <a:t>2023</a:t>
                      </a:r>
                      <a:endParaRPr lang="en-US" sz="2800" b="1" dirty="0"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>
                          <a:latin typeface="Times New Roman (Headings)"/>
                        </a:rPr>
                        <a:t>450</a:t>
                      </a:r>
                      <a:endParaRPr lang="en-US" sz="3200"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Times New Roman (Headings)"/>
                        </a:rPr>
                        <a:t>80.1</a:t>
                      </a:r>
                      <a:endParaRPr lang="en-US" sz="3200" dirty="0"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Times New Roman (Headings)"/>
                        </a:rPr>
                        <a:t>17.8</a:t>
                      </a:r>
                      <a:endParaRPr lang="en-US" sz="3200" dirty="0"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812911"/>
                  </a:ext>
                </a:extLst>
              </a:tr>
              <a:tr h="464436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 (Headings)"/>
                        </a:rPr>
                        <a:t>2024*</a:t>
                      </a:r>
                      <a:endParaRPr lang="en-US" sz="2800" b="1" dirty="0"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Times New Roman (Headings)"/>
                        </a:rPr>
                        <a:t>492</a:t>
                      </a:r>
                      <a:endParaRPr lang="en-US" sz="3200" dirty="0"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Times New Roman (Headings)"/>
                        </a:rPr>
                        <a:t>84.6</a:t>
                      </a:r>
                      <a:endParaRPr lang="en-US" sz="3200" dirty="0"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Times New Roman (Headings)"/>
                        </a:rPr>
                        <a:t>17.2 </a:t>
                      </a:r>
                      <a:endParaRPr lang="en-US" sz="3200" dirty="0">
                        <a:latin typeface="Times New Roman (Headings)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067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484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4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A7437-DFB0-718A-22A9-E42C6E971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0A762-6FF5-62C9-1338-33D6F9E4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3B37-C8C7-4D2E-BD63-773D8F23840B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CA324-1E68-3D87-1969-2C39E7CA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0F08-DC22-413A-847F-B2EA34D011C3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04522-C4DB-C459-FED3-A819CBC1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vi-VN" dirty="0"/>
              <a:t>4. Kết quả nghiên cứu</a:t>
            </a:r>
            <a:endParaRPr lang="en-US" dirty="0"/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2C08EE5A-A3DD-148C-62A4-928F2941C3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707373"/>
              </p:ext>
            </p:extLst>
          </p:nvPr>
        </p:nvGraphicFramePr>
        <p:xfrm>
          <a:off x="2489200" y="1515847"/>
          <a:ext cx="6600371" cy="4622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997C7-E5E0-59F8-9DF2-7681390D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Văn A</a:t>
            </a:r>
          </a:p>
        </p:txBody>
      </p:sp>
    </p:spTree>
    <p:extLst>
      <p:ext uri="{BB962C8B-B14F-4D97-AF65-F5344CB8AC3E}">
        <p14:creationId xmlns:p14="http://schemas.microsoft.com/office/powerpoint/2010/main" val="1699801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4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98892B-5728-B5EC-4E1E-66023F6A3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>
                <a:solidFill>
                  <a:srgbClr val="1D8A91"/>
                </a:solidFill>
              </a:rPr>
              <a:t>Mặt tích cực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B74F2-18D8-2C20-AF51-2120006F03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 algn="just"/>
            <a:r>
              <a:rPr lang="vi-VN" dirty="0"/>
              <a:t>Logistics đã trở thành trụ cột thúc đẩy thương mại và xuất nhập khẩu.</a:t>
            </a:r>
          </a:p>
          <a:p>
            <a:pPr lvl="0" algn="just"/>
            <a:r>
              <a:rPr lang="vi-VN" dirty="0"/>
              <a:t>Chuyển đổi số giúp giảm chi phí, tăng độ chính xác và thời gian xử lý đơn hàng.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AA2B42-EF1B-4283-0D8F-6DE753FB5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vi-VN" dirty="0">
                <a:solidFill>
                  <a:srgbClr val="1D8A91"/>
                </a:solidFill>
              </a:rPr>
              <a:t>Hạn chế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FB6B94C-389E-E999-B2F5-8EDC1069824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0" algn="just"/>
            <a:r>
              <a:rPr lang="vi-VN" dirty="0"/>
              <a:t>Hạ tầng còn yếu, chưa đồng bộ.</a:t>
            </a:r>
          </a:p>
          <a:p>
            <a:pPr lvl="0" algn="just"/>
            <a:r>
              <a:rPr lang="vi-VN" dirty="0"/>
              <a:t>Nhân lực chưa bắt kịp trình độ công nghệ mới.</a:t>
            </a:r>
          </a:p>
          <a:p>
            <a:pPr lvl="0" algn="just"/>
            <a:r>
              <a:rPr lang="vi-VN" dirty="0"/>
              <a:t>Sự phối hợp giữa các doanh nghiệp và cơ quan quản lý còn thiếu hiệu quả.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9283A-8A86-7B70-9A3E-39B99CA43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E39A5-6A86-4BE2-9152-81309CB87F8D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76D04-9EC1-26AD-E8C2-751EF3E5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Nguyễn Văn 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9E471-8031-CC76-E826-0353BFB1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0F08-DC22-413A-847F-B2EA34D011C3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00934-72C5-6E5D-D202-FA405898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vi-VN" dirty="0"/>
              <a:t>5. </a:t>
            </a:r>
            <a:r>
              <a:rPr lang="en-US" dirty="0"/>
              <a:t>Thảo </a:t>
            </a:r>
            <a:r>
              <a:rPr lang="en-US" dirty="0" err="1"/>
              <a:t>luận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81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9B5B9-CB62-076C-C405-695E0B57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4B71-86E3-4F8C-8305-30C025CA78D9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8705B-1376-C1C9-983D-6870CA70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Nguyễn Văn 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9AE34-7CC5-D70B-0AE0-CB2535E3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0F08-DC22-413A-847F-B2EA34D011C3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86F61-5544-2D17-E01C-E12FE142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vi-VN" dirty="0"/>
              <a:t>6. Tổng kết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8570-40F0-6612-2E05-C8D9500CD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vi-VN" dirty="0"/>
              <a:t>Logistics tiếp tục đóng vai trò then chốt trong phát triển kinh tế quốc gia, đặc biệt trong bối cảnh hội nhập và chuyển đổi mô hình tăng trưởng.</a:t>
            </a:r>
          </a:p>
          <a:p>
            <a:pPr lvl="0" algn="just"/>
            <a:r>
              <a:rPr lang="vi-VN" dirty="0"/>
              <a:t>Chuyển đổi số là xu hướng tất yếu, giúp nâng cao hiệu quả vận hành, tối ưu hóa chi phí và tạo lợi thế cạnh tranh cho ngành logistics.</a:t>
            </a:r>
          </a:p>
          <a:p>
            <a:pPr lvl="0" algn="just"/>
            <a:r>
              <a:rPr lang="vi-VN" dirty="0"/>
              <a:t>Doanh nghiệp cần chủ động tiếp cận và tích hợp các công nghệ mới như IoT, AI, blockchain trong quản lý chuỗi cung ứng.</a:t>
            </a:r>
          </a:p>
          <a:p>
            <a:pPr lvl="0" algn="just"/>
            <a:r>
              <a:rPr lang="vi-VN" dirty="0"/>
              <a:t>Nguồn nhân lực cần được chú trọng đào tạo lại theo hướng số hóa, kết hợp kỹ năng quản lý logistics truyền thống với năng lực công nghệ.</a:t>
            </a:r>
          </a:p>
        </p:txBody>
      </p:sp>
    </p:spTree>
    <p:extLst>
      <p:ext uri="{BB962C8B-B14F-4D97-AF65-F5344CB8AC3E}">
        <p14:creationId xmlns:p14="http://schemas.microsoft.com/office/powerpoint/2010/main" val="1265028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2" name="arrow.wav"/>
          </p:stSnd>
        </p:sndAc>
      </p:transition>
    </mc:Choice>
    <mc:Fallback xmlns="">
      <p:transition spd="slow">
        <p:fade/>
        <p:sndAc>
          <p:stSnd>
            <p:snd r:embed="rId3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836</Words>
  <Application>Microsoft Office PowerPoint</Application>
  <PresentationFormat>Widescreen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Arial</vt:lpstr>
      <vt:lpstr>Arial (Body)</vt:lpstr>
      <vt:lpstr>Cambria Math</vt:lpstr>
      <vt:lpstr>Tahoma</vt:lpstr>
      <vt:lpstr>Times New Roman</vt:lpstr>
      <vt:lpstr>Times New Roman (Headings)</vt:lpstr>
      <vt:lpstr>Custom Design</vt:lpstr>
      <vt:lpstr>1_Custom Design</vt:lpstr>
      <vt:lpstr>ỨNG DỤNG CHUYỂN ĐỔI SỐ TRONG MẢNG LOGISTICS</vt:lpstr>
      <vt:lpstr>Nội dung trình bày</vt:lpstr>
      <vt:lpstr>1. Tổng quan lĩnh vực logistics trong kỷ nguyên số</vt:lpstr>
      <vt:lpstr>2. Nền tảng chuyên môn</vt:lpstr>
      <vt:lpstr>3. Phương pháp xử lý dữ liệu</vt:lpstr>
      <vt:lpstr>4. Kết quả nghiên cứu</vt:lpstr>
      <vt:lpstr>4. Kết quả nghiên cứu</vt:lpstr>
      <vt:lpstr>5. Thảo luận</vt:lpstr>
      <vt:lpstr>6. Tổng kết</vt:lpstr>
      <vt:lpstr>7. Hướng phát triển tiếp theo</vt:lpstr>
      <vt:lpstr>8. Tài liệu tham khảo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Minh Tan</dc:creator>
  <cp:lastModifiedBy>Bùi Dương Thế</cp:lastModifiedBy>
  <cp:revision>77</cp:revision>
  <cp:lastPrinted>2025-06-13T08:12:32Z</cp:lastPrinted>
  <dcterms:created xsi:type="dcterms:W3CDTF">2025-06-03T01:51:52Z</dcterms:created>
  <dcterms:modified xsi:type="dcterms:W3CDTF">2025-06-14T08:52:04Z</dcterms:modified>
</cp:coreProperties>
</file>