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308" r:id="rId7"/>
    <p:sldId id="270" r:id="rId8"/>
    <p:sldId id="309" r:id="rId9"/>
    <p:sldId id="282" r:id="rId10"/>
    <p:sldId id="310" r:id="rId11"/>
    <p:sldId id="304" r:id="rId12"/>
    <p:sldId id="311" r:id="rId13"/>
    <p:sldId id="305" r:id="rId14"/>
    <p:sldId id="312" r:id="rId15"/>
    <p:sldId id="306" r:id="rId16"/>
    <p:sldId id="307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Light" panose="00000406000000000000" pitchFamily="2" charset="0"/>
      <p:regular r:id="rId23"/>
      <p:bold r:id="rId24"/>
      <p:italic r:id="rId25"/>
      <p:boldItalic r:id="rId26"/>
    </p:embeddedFont>
    <p:embeddedFont>
      <p:font typeface="Barlow Semi Condensed Medium" panose="00000606000000000000" pitchFamily="2" charset="0"/>
      <p:regular r:id="rId27"/>
      <p:bold r:id="rId28"/>
      <p:italic r:id="rId29"/>
      <p:boldItalic r:id="rId30"/>
    </p:embeddedFont>
    <p:embeddedFont>
      <p:font typeface="Fjalla One" panose="02000506040000020004" pitchFamily="2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C8FF8A-DE56-4EDE-A390-FCD0C9559B81}">
  <a:tblStyle styleId="{EFC8FF8A-DE56-4EDE-A390-FCD0C9559B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368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99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7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62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21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66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74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9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f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658379" y="1055780"/>
            <a:ext cx="321446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(Body)"/>
              </a:rPr>
              <a:t>Tìm hiểu về Jetpack Compose</a:t>
            </a:r>
            <a:endParaRPr dirty="0">
              <a:latin typeface="Arial (Body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C168-EA11-D393-1E9D-577D4ED3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79" y="2571750"/>
            <a:ext cx="3913621" cy="746988"/>
          </a:xfrm>
        </p:spPr>
        <p:txBody>
          <a:bodyPr/>
          <a:lstStyle/>
          <a:p>
            <a:pPr marL="152400" indent="0">
              <a:buNone/>
            </a:pP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Jetpack Compose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là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một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framework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phát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triển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giao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diện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người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dùng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tiên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tiến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cho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Android,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giúp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dễ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dàng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xây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dựng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giao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diện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mạnh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mẽ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và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linh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2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hoạt</a:t>
            </a:r>
            <a:r>
              <a:rPr lang="en-US" sz="12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200" dirty="0">
              <a:latin typeface="Barlow Semi Condensed" panose="00000506000000000000" pitchFamily="2" charset="0"/>
            </a:endParaRPr>
          </a:p>
          <a:p>
            <a:endParaRPr lang="en-US" dirty="0">
              <a:latin typeface="Barlow Semi Condensed" panose="00000506000000000000" pitchFamily="2" charset="0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05CFF0F-08CA-E843-FCBA-F4F16C75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08" y="507922"/>
            <a:ext cx="3116159" cy="46742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50831" y="2510113"/>
            <a:ext cx="464233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 (Body)"/>
              </a:rPr>
              <a:t>Cách cài đặt và sử dụng Jetpack Compose</a:t>
            </a:r>
            <a:endParaRPr sz="4700" dirty="0">
              <a:latin typeface="Arial (Body)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12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001800" y="338328"/>
            <a:ext cx="7220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(Body)"/>
              </a:rPr>
              <a:t>Cách cài đặt và sử dụng Jetpack Compose</a:t>
            </a:r>
            <a:endParaRPr dirty="0">
              <a:latin typeface="Arial (Body)"/>
            </a:endParaRPr>
          </a:p>
        </p:txBody>
      </p:sp>
      <p:sp>
        <p:nvSpPr>
          <p:cNvPr id="2695" name="Google Shape;2695;p49"/>
          <p:cNvSpPr txBox="1"/>
          <p:nvPr/>
        </p:nvSpPr>
        <p:spPr>
          <a:xfrm>
            <a:off x="1001800" y="1274788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Cài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đặt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Android Studio 4.2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trở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lên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Import các dependencies của Jetpack Compose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Tạo dự án mới có hỗ trợ Jetpack Compose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303416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Bắt đầu viết ứng dụng bằng Composable funtions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4572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50831" y="2510113"/>
            <a:ext cx="464233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Arial (Body)"/>
              </a:rPr>
              <a:t>Sử</a:t>
            </a:r>
            <a:r>
              <a:rPr lang="en-US" sz="3200" dirty="0">
                <a:latin typeface="Arial (Body)"/>
              </a:rPr>
              <a:t> </a:t>
            </a:r>
            <a:r>
              <a:rPr lang="en-US" sz="3200" dirty="0" err="1">
                <a:latin typeface="Arial (Body)"/>
              </a:rPr>
              <a:t>dụng</a:t>
            </a:r>
            <a:r>
              <a:rPr lang="en-US" sz="3200" dirty="0">
                <a:latin typeface="Arial (Body)"/>
              </a:rPr>
              <a:t> State </a:t>
            </a:r>
            <a:r>
              <a:rPr lang="en-US" sz="3200" dirty="0" err="1">
                <a:latin typeface="Arial (Body)"/>
              </a:rPr>
              <a:t>trong</a:t>
            </a:r>
            <a:r>
              <a:rPr lang="en-US" sz="3200" dirty="0">
                <a:latin typeface="Arial (Body)"/>
              </a:rPr>
              <a:t> Jetpack Compose</a:t>
            </a:r>
            <a:endParaRPr sz="4700" dirty="0">
              <a:latin typeface="Arial (Body)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68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53CA-2151-FE3B-8212-64D43376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76" y="338328"/>
            <a:ext cx="6551641" cy="572700"/>
          </a:xfrm>
        </p:spPr>
        <p:txBody>
          <a:bodyPr/>
          <a:lstStyle/>
          <a:p>
            <a:r>
              <a:rPr lang="en-US" dirty="0" err="1">
                <a:latin typeface="Arial (Body)"/>
              </a:rPr>
              <a:t>Sử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dụng</a:t>
            </a:r>
            <a:r>
              <a:rPr lang="en-US" dirty="0">
                <a:latin typeface="Arial (Body)"/>
              </a:rPr>
              <a:t> State </a:t>
            </a:r>
            <a:r>
              <a:rPr lang="en-US" dirty="0" err="1">
                <a:latin typeface="Arial (Body)"/>
              </a:rPr>
              <a:t>trong</a:t>
            </a:r>
            <a:r>
              <a:rPr lang="en-US" dirty="0">
                <a:latin typeface="Arial (Body)"/>
              </a:rPr>
              <a:t> Jetpack Compose</a:t>
            </a:r>
          </a:p>
        </p:txBody>
      </p:sp>
      <p:sp>
        <p:nvSpPr>
          <p:cNvPr id="58" name="Shape 2">
            <a:extLst>
              <a:ext uri="{FF2B5EF4-FFF2-40B4-BE49-F238E27FC236}">
                <a16:creationId xmlns:a16="http://schemas.microsoft.com/office/drawing/2014/main" id="{3B4E8461-D278-DB9C-69C3-B0F8A56B5D43}"/>
              </a:ext>
            </a:extLst>
          </p:cNvPr>
          <p:cNvSpPr/>
          <p:nvPr/>
        </p:nvSpPr>
        <p:spPr>
          <a:xfrm>
            <a:off x="1262577" y="1055077"/>
            <a:ext cx="45719" cy="3936782"/>
          </a:xfrm>
          <a:prstGeom prst="rect">
            <a:avLst/>
          </a:prstGeom>
          <a:solidFill>
            <a:schemeClr val="accent2"/>
          </a:solidFill>
          <a:ln/>
        </p:spPr>
      </p:sp>
      <p:sp>
        <p:nvSpPr>
          <p:cNvPr id="59" name="Shape 4">
            <a:extLst>
              <a:ext uri="{FF2B5EF4-FFF2-40B4-BE49-F238E27FC236}">
                <a16:creationId xmlns:a16="http://schemas.microsoft.com/office/drawing/2014/main" id="{274ADFAA-3609-22F8-0651-579996181C2D}"/>
              </a:ext>
            </a:extLst>
          </p:cNvPr>
          <p:cNvSpPr/>
          <p:nvPr/>
        </p:nvSpPr>
        <p:spPr>
          <a:xfrm>
            <a:off x="1035464" y="1266697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pPr lvl="1" algn="ctr"/>
            <a:r>
              <a:rPr lang="en-US" sz="2600" b="1" dirty="0">
                <a:latin typeface="adonis-web"/>
              </a:rPr>
              <a:t>1</a:t>
            </a:r>
          </a:p>
        </p:txBody>
      </p:sp>
      <p:sp>
        <p:nvSpPr>
          <p:cNvPr id="62" name="Shape 4">
            <a:extLst>
              <a:ext uri="{FF2B5EF4-FFF2-40B4-BE49-F238E27FC236}">
                <a16:creationId xmlns:a16="http://schemas.microsoft.com/office/drawing/2014/main" id="{B8CCEA44-208D-A1A7-34EF-126604FF7D86}"/>
              </a:ext>
            </a:extLst>
          </p:cNvPr>
          <p:cNvSpPr/>
          <p:nvPr/>
        </p:nvSpPr>
        <p:spPr>
          <a:xfrm>
            <a:off x="1035463" y="2689720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pPr lvl="1" algn="ctr"/>
            <a:r>
              <a:rPr lang="en-US" sz="2600" b="1" dirty="0">
                <a:latin typeface="adonis-web"/>
              </a:rPr>
              <a:t>2</a:t>
            </a:r>
          </a:p>
        </p:txBody>
      </p:sp>
      <p:sp>
        <p:nvSpPr>
          <p:cNvPr id="63" name="Shape 4">
            <a:extLst>
              <a:ext uri="{FF2B5EF4-FFF2-40B4-BE49-F238E27FC236}">
                <a16:creationId xmlns:a16="http://schemas.microsoft.com/office/drawing/2014/main" id="{06C59811-1650-BBF2-42A6-AEF80CAB0487}"/>
              </a:ext>
            </a:extLst>
          </p:cNvPr>
          <p:cNvSpPr/>
          <p:nvPr/>
        </p:nvSpPr>
        <p:spPr>
          <a:xfrm>
            <a:off x="1035464" y="4112744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pPr lvl="1" algn="ctr"/>
            <a:r>
              <a:rPr lang="en-US" sz="2600" b="1" dirty="0">
                <a:latin typeface="adonis-web"/>
              </a:rPr>
              <a:t>3</a:t>
            </a:r>
          </a:p>
        </p:txBody>
      </p:sp>
      <p:sp>
        <p:nvSpPr>
          <p:cNvPr id="66" name="Google Shape;3606;p63">
            <a:extLst>
              <a:ext uri="{FF2B5EF4-FFF2-40B4-BE49-F238E27FC236}">
                <a16:creationId xmlns:a16="http://schemas.microsoft.com/office/drawing/2014/main" id="{5DAD9768-1383-AB3B-0F25-BAC28B737BE1}"/>
              </a:ext>
            </a:extLst>
          </p:cNvPr>
          <p:cNvSpPr txBox="1">
            <a:spLocks/>
          </p:cNvSpPr>
          <p:nvPr/>
        </p:nvSpPr>
        <p:spPr>
          <a:xfrm>
            <a:off x="2032781" y="1266697"/>
            <a:ext cx="3099900" cy="30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7C48F1-B966-57F1-01C9-22C52C3FD01E}"/>
              </a:ext>
            </a:extLst>
          </p:cNvPr>
          <p:cNvSpPr txBox="1"/>
          <p:nvPr/>
        </p:nvSpPr>
        <p:spPr>
          <a:xfrm>
            <a:off x="1823475" y="1266697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State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16C4B9-4A31-5089-841D-442DAEE8F32F}"/>
              </a:ext>
            </a:extLst>
          </p:cNvPr>
          <p:cNvSpPr txBox="1"/>
          <p:nvPr/>
        </p:nvSpPr>
        <p:spPr>
          <a:xfrm>
            <a:off x="1823475" y="1766640"/>
            <a:ext cx="599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remember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State </a:t>
            </a:r>
            <a:r>
              <a:rPr lang="en-US" dirty="0" err="1"/>
              <a:t>trong</a:t>
            </a:r>
            <a:r>
              <a:rPr lang="en-US" dirty="0"/>
              <a:t> Composable </a:t>
            </a:r>
            <a:r>
              <a:rPr lang="en-US" dirty="0" err="1"/>
              <a:t>funtion</a:t>
            </a:r>
            <a:endParaRPr lang="en-US" dirty="0"/>
          </a:p>
        </p:txBody>
      </p:sp>
      <p:sp>
        <p:nvSpPr>
          <p:cNvPr id="69" name="Google Shape;3606;p63">
            <a:extLst>
              <a:ext uri="{FF2B5EF4-FFF2-40B4-BE49-F238E27FC236}">
                <a16:creationId xmlns:a16="http://schemas.microsoft.com/office/drawing/2014/main" id="{D0A7A574-4FD6-56F6-7239-264860574D45}"/>
              </a:ext>
            </a:extLst>
          </p:cNvPr>
          <p:cNvSpPr txBox="1">
            <a:spLocks/>
          </p:cNvSpPr>
          <p:nvPr/>
        </p:nvSpPr>
        <p:spPr>
          <a:xfrm>
            <a:off x="2032781" y="2689720"/>
            <a:ext cx="3099900" cy="30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C20A4F-B496-4A24-EB53-69B420AA07E6}"/>
              </a:ext>
            </a:extLst>
          </p:cNvPr>
          <p:cNvSpPr txBox="1"/>
          <p:nvPr/>
        </p:nvSpPr>
        <p:spPr>
          <a:xfrm>
            <a:off x="1823475" y="268972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State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1B446F-A022-6B11-ED23-93CAF2919CA6}"/>
              </a:ext>
            </a:extLst>
          </p:cNvPr>
          <p:cNvSpPr txBox="1"/>
          <p:nvPr/>
        </p:nvSpPr>
        <p:spPr>
          <a:xfrm>
            <a:off x="1823475" y="3189663"/>
            <a:ext cx="5575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operator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State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72" name="Google Shape;3606;p63">
            <a:extLst>
              <a:ext uri="{FF2B5EF4-FFF2-40B4-BE49-F238E27FC236}">
                <a16:creationId xmlns:a16="http://schemas.microsoft.com/office/drawing/2014/main" id="{916E8C2E-13DA-E558-D241-365C45F84099}"/>
              </a:ext>
            </a:extLst>
          </p:cNvPr>
          <p:cNvSpPr txBox="1">
            <a:spLocks/>
          </p:cNvSpPr>
          <p:nvPr/>
        </p:nvSpPr>
        <p:spPr>
          <a:xfrm>
            <a:off x="2032781" y="4106817"/>
            <a:ext cx="3099900" cy="30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7CEA80-E238-C9AE-2986-80C4878095A7}"/>
              </a:ext>
            </a:extLst>
          </p:cNvPr>
          <p:cNvSpPr txBox="1"/>
          <p:nvPr/>
        </p:nvSpPr>
        <p:spPr>
          <a:xfrm>
            <a:off x="1823475" y="410681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State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54C8B9-8976-AAC0-0617-80857AFD841A}"/>
              </a:ext>
            </a:extLst>
          </p:cNvPr>
          <p:cNvSpPr txBox="1"/>
          <p:nvPr/>
        </p:nvSpPr>
        <p:spPr>
          <a:xfrm>
            <a:off x="1823475" y="4606760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State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UI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State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226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50831" y="2510113"/>
            <a:ext cx="464233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Arial (Body)"/>
              </a:rPr>
              <a:t>Tương</a:t>
            </a:r>
            <a:r>
              <a:rPr lang="en-US" sz="3200" dirty="0">
                <a:latin typeface="Arial (Body)"/>
              </a:rPr>
              <a:t> </a:t>
            </a:r>
            <a:r>
              <a:rPr lang="en-US" sz="3200" dirty="0" err="1">
                <a:latin typeface="Arial (Body)"/>
              </a:rPr>
              <a:t>lai</a:t>
            </a:r>
            <a:r>
              <a:rPr lang="en-US" sz="3200" dirty="0">
                <a:latin typeface="Arial (Body)"/>
              </a:rPr>
              <a:t> </a:t>
            </a:r>
            <a:r>
              <a:rPr lang="en-US" sz="3200" dirty="0" err="1">
                <a:latin typeface="Arial (Body)"/>
              </a:rPr>
              <a:t>của</a:t>
            </a:r>
            <a:r>
              <a:rPr lang="en-US" sz="3200" dirty="0">
                <a:latin typeface="Arial (Body)"/>
              </a:rPr>
              <a:t> Jetpack Compose</a:t>
            </a:r>
            <a:endParaRPr sz="4700" dirty="0">
              <a:latin typeface="Arial (Body)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49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350498" y="208401"/>
            <a:ext cx="6323427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Arial (Body)"/>
              </a:rPr>
              <a:t>Tương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lai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của</a:t>
            </a:r>
            <a:r>
              <a:rPr lang="en-US" dirty="0">
                <a:latin typeface="Arial (Body)"/>
              </a:rPr>
              <a:t> Jetpack Compose</a:t>
            </a:r>
            <a:endParaRPr dirty="0">
              <a:latin typeface="Arial (Body)"/>
            </a:endParaRPr>
          </a:p>
        </p:txBody>
      </p:sp>
      <p:sp>
        <p:nvSpPr>
          <p:cNvPr id="3499" name="Google Shape;3499;p61"/>
          <p:cNvSpPr/>
          <p:nvPr/>
        </p:nvSpPr>
        <p:spPr>
          <a:xfrm>
            <a:off x="3373909" y="962593"/>
            <a:ext cx="2396182" cy="414533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3559009" y="1121973"/>
            <a:ext cx="2064692" cy="364709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792626" y="950925"/>
            <a:ext cx="2396183" cy="41453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977726" y="1110304"/>
            <a:ext cx="2064693" cy="36470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3664157" y="2195216"/>
            <a:ext cx="1866712" cy="1752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Google cam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kết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hỗ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trợ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tương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thích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ngược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cho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các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phiên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bản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cũ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hơn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của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Android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khi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sử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dụng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Jetpack Compose.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1084377" y="2183548"/>
            <a:ext cx="1866713" cy="1752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Jetpack Compose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sẽ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liên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tục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được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cải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tiến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và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mở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rộng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để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đáp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ứng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yêu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cầu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của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các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ứng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dụng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Android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phức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tạp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3664157" y="1788835"/>
            <a:ext cx="1866712" cy="364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Tương thích ngược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1084377" y="1761294"/>
            <a:ext cx="1866713" cy="399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Khả năng mở rộng</a:t>
            </a:r>
            <a:endParaRPr sz="1800" dirty="0"/>
          </a:p>
        </p:txBody>
      </p:sp>
      <p:sp>
        <p:nvSpPr>
          <p:cNvPr id="2" name="Google Shape;3499;p61">
            <a:extLst>
              <a:ext uri="{FF2B5EF4-FFF2-40B4-BE49-F238E27FC236}">
                <a16:creationId xmlns:a16="http://schemas.microsoft.com/office/drawing/2014/main" id="{1C8EE8A6-23EC-12B2-5C44-1EAD47A32BDC}"/>
              </a:ext>
            </a:extLst>
          </p:cNvPr>
          <p:cNvSpPr/>
          <p:nvPr/>
        </p:nvSpPr>
        <p:spPr>
          <a:xfrm>
            <a:off x="5955191" y="967226"/>
            <a:ext cx="2396182" cy="414533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00;p61">
            <a:extLst>
              <a:ext uri="{FF2B5EF4-FFF2-40B4-BE49-F238E27FC236}">
                <a16:creationId xmlns:a16="http://schemas.microsoft.com/office/drawing/2014/main" id="{562AFE8B-06C0-E327-970D-57E1811FD5BD}"/>
              </a:ext>
            </a:extLst>
          </p:cNvPr>
          <p:cNvSpPr/>
          <p:nvPr/>
        </p:nvSpPr>
        <p:spPr>
          <a:xfrm>
            <a:off x="6140291" y="1126606"/>
            <a:ext cx="2064692" cy="364709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503;p61">
            <a:extLst>
              <a:ext uri="{FF2B5EF4-FFF2-40B4-BE49-F238E27FC236}">
                <a16:creationId xmlns:a16="http://schemas.microsoft.com/office/drawing/2014/main" id="{A2DEBB5C-899A-136F-661A-F91A4DC866F6}"/>
              </a:ext>
            </a:extLst>
          </p:cNvPr>
          <p:cNvSpPr txBox="1">
            <a:spLocks/>
          </p:cNvSpPr>
          <p:nvPr/>
        </p:nvSpPr>
        <p:spPr>
          <a:xfrm>
            <a:off x="6245439" y="2199849"/>
            <a:ext cx="1866712" cy="175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Jetpack Compose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đang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được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chấp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nhận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rộng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rãi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trong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cộng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đồng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Android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và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nhanh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chóng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trở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thành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quy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chuẩn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phát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triển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giao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diện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mới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5" name="Google Shape;3505;p61">
            <a:extLst>
              <a:ext uri="{FF2B5EF4-FFF2-40B4-BE49-F238E27FC236}">
                <a16:creationId xmlns:a16="http://schemas.microsoft.com/office/drawing/2014/main" id="{63EED3CC-7B02-F1FE-3781-DDBF9FD631D2}"/>
              </a:ext>
            </a:extLst>
          </p:cNvPr>
          <p:cNvSpPr txBox="1">
            <a:spLocks/>
          </p:cNvSpPr>
          <p:nvPr/>
        </p:nvSpPr>
        <p:spPr>
          <a:xfrm>
            <a:off x="6245439" y="1793468"/>
            <a:ext cx="1866712" cy="364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lan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endParaRPr lang="en-US" sz="18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CA6B6453-763F-706A-230F-F6C62CE1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28" y="1309737"/>
            <a:ext cx="775210" cy="479098"/>
          </a:xfrm>
          <a:prstGeom prst="rect">
            <a:avLst/>
          </a:prstGeom>
        </p:spPr>
      </p:pic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AB511A05-FCBA-B715-E4C1-A78D9BDF3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395" y="1309737"/>
            <a:ext cx="775210" cy="479098"/>
          </a:xfrm>
          <a:prstGeom prst="rect">
            <a:avLst/>
          </a:prstGeom>
        </p:spPr>
      </p:pic>
      <p:pic>
        <p:nvPicPr>
          <p:cNvPr id="15" name="Image 3" descr="preencoded.png">
            <a:extLst>
              <a:ext uri="{FF2B5EF4-FFF2-40B4-BE49-F238E27FC236}">
                <a16:creationId xmlns:a16="http://schemas.microsoft.com/office/drawing/2014/main" id="{6489DA52-2E44-46F1-E069-C6240BD98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51" y="1290398"/>
            <a:ext cx="837771" cy="5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7EA7E24-D265-8536-68AA-F3BB3F65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44" y="97594"/>
            <a:ext cx="4948311" cy="49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17803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13808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133910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27179" y="313738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95741" y="312325"/>
            <a:ext cx="322515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donis-web"/>
              </a:rPr>
              <a:t>Khái niệm về Jetpack Compose</a:t>
            </a:r>
            <a:endParaRPr dirty="0">
              <a:latin typeface="adonis-web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95741" y="107161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donis-web"/>
              </a:rPr>
              <a:t>Cấu trúc và kiến trúc của Jetpack Compose</a:t>
            </a:r>
            <a:endParaRPr dirty="0">
              <a:latin typeface="adonis-web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00209" y="21306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donis-web"/>
              </a:rPr>
              <a:t>Các tính năng nổi bật của Jetpack Compose</a:t>
            </a:r>
            <a:endParaRPr dirty="0">
              <a:latin typeface="adonis-web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95741" y="313904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donis-web"/>
              </a:rPr>
              <a:t>Cách cài đặt và sử dụng</a:t>
            </a:r>
            <a:endParaRPr dirty="0">
              <a:latin typeface="adonis-web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3268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onis-web"/>
              </a:rPr>
              <a:t>01</a:t>
            </a:r>
            <a:endParaRPr>
              <a:latin typeface="adonis-web"/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28899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onis-web"/>
              </a:rPr>
              <a:t>02</a:t>
            </a:r>
            <a:endParaRPr>
              <a:latin typeface="adonis-web"/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28599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onis-web"/>
              </a:rPr>
              <a:t>03</a:t>
            </a:r>
            <a:endParaRPr>
              <a:latin typeface="adonis-web"/>
            </a:endParaRPr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09348" y="329005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onis-web"/>
              </a:rPr>
              <a:t>04</a:t>
            </a:r>
            <a:endParaRPr>
              <a:latin typeface="adonis-web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7F7349-6641-8858-B2D4-91C67CF9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99" y="178035"/>
            <a:ext cx="3821797" cy="3821797"/>
          </a:xfrm>
          <a:prstGeom prst="rect">
            <a:avLst/>
          </a:prstGeom>
        </p:spPr>
      </p:pic>
      <p:grpSp>
        <p:nvGrpSpPr>
          <p:cNvPr id="16" name="Google Shape;2130;p37">
            <a:extLst>
              <a:ext uri="{FF2B5EF4-FFF2-40B4-BE49-F238E27FC236}">
                <a16:creationId xmlns:a16="http://schemas.microsoft.com/office/drawing/2014/main" id="{C19E95AB-A0D5-916A-8B8D-8CA96FA20E73}"/>
              </a:ext>
            </a:extLst>
          </p:cNvPr>
          <p:cNvGrpSpPr/>
          <p:nvPr/>
        </p:nvGrpSpPr>
        <p:grpSpPr>
          <a:xfrm>
            <a:off x="727179" y="4102495"/>
            <a:ext cx="635100" cy="734704"/>
            <a:chOff x="731647" y="3806675"/>
            <a:chExt cx="635100" cy="734704"/>
          </a:xfrm>
        </p:grpSpPr>
        <p:grpSp>
          <p:nvGrpSpPr>
            <p:cNvPr id="17" name="Google Shape;2131;p37">
              <a:extLst>
                <a:ext uri="{FF2B5EF4-FFF2-40B4-BE49-F238E27FC236}">
                  <a16:creationId xmlns:a16="http://schemas.microsoft.com/office/drawing/2014/main" id="{D0293395-6CCF-954A-C17A-285F8BAE6FF0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2" name="Google Shape;2132;p37">
                <a:extLst>
                  <a:ext uri="{FF2B5EF4-FFF2-40B4-BE49-F238E27FC236}">
                    <a16:creationId xmlns:a16="http://schemas.microsoft.com/office/drawing/2014/main" id="{1539CF6A-8324-D457-1011-515D5DE8B086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  <p:sp>
            <p:nvSpPr>
              <p:cNvPr id="23" name="Google Shape;2133;p37">
                <a:extLst>
                  <a:ext uri="{FF2B5EF4-FFF2-40B4-BE49-F238E27FC236}">
                    <a16:creationId xmlns:a16="http://schemas.microsoft.com/office/drawing/2014/main" id="{173C345C-FFEC-EE4B-8FC0-2C4D1F740EB5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</p:grpSp>
        <p:grpSp>
          <p:nvGrpSpPr>
            <p:cNvPr id="18" name="Google Shape;2134;p37">
              <a:extLst>
                <a:ext uri="{FF2B5EF4-FFF2-40B4-BE49-F238E27FC236}">
                  <a16:creationId xmlns:a16="http://schemas.microsoft.com/office/drawing/2014/main" id="{12B070E8-A154-241C-233D-C7618A52A5C4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" name="Google Shape;2135;p37">
                <a:extLst>
                  <a:ext uri="{FF2B5EF4-FFF2-40B4-BE49-F238E27FC236}">
                    <a16:creationId xmlns:a16="http://schemas.microsoft.com/office/drawing/2014/main" id="{BCDAA9CF-3A61-0BBE-E644-2244071B40C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0" name="Google Shape;2136;p37">
                <a:extLst>
                  <a:ext uri="{FF2B5EF4-FFF2-40B4-BE49-F238E27FC236}">
                    <a16:creationId xmlns:a16="http://schemas.microsoft.com/office/drawing/2014/main" id="{D92A3FDA-1737-9251-FC48-620F3F8BB8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21" name="Google Shape;2137;p37">
                <a:extLst>
                  <a:ext uri="{FF2B5EF4-FFF2-40B4-BE49-F238E27FC236}">
                    <a16:creationId xmlns:a16="http://schemas.microsoft.com/office/drawing/2014/main" id="{5CDA3D6A-11E8-0B35-D728-5AB8B2A3C88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</p:grpSp>
      </p:grpSp>
      <p:sp>
        <p:nvSpPr>
          <p:cNvPr id="24" name="Google Shape;2145;p37">
            <a:extLst>
              <a:ext uri="{FF2B5EF4-FFF2-40B4-BE49-F238E27FC236}">
                <a16:creationId xmlns:a16="http://schemas.microsoft.com/office/drawing/2014/main" id="{9C9C1929-1859-909D-8702-145957E9C049}"/>
              </a:ext>
            </a:extLst>
          </p:cNvPr>
          <p:cNvSpPr txBox="1">
            <a:spLocks/>
          </p:cNvSpPr>
          <p:nvPr/>
        </p:nvSpPr>
        <p:spPr>
          <a:xfrm>
            <a:off x="1595741" y="410415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 err="1">
                <a:latin typeface="adonis-web"/>
              </a:rPr>
              <a:t>Sử</a:t>
            </a:r>
            <a:r>
              <a:rPr lang="en-US" dirty="0">
                <a:latin typeface="adonis-web"/>
              </a:rPr>
              <a:t> </a:t>
            </a:r>
            <a:r>
              <a:rPr lang="en-US" dirty="0" err="1">
                <a:latin typeface="adonis-web"/>
              </a:rPr>
              <a:t>dụng</a:t>
            </a:r>
            <a:r>
              <a:rPr lang="en-US" dirty="0">
                <a:latin typeface="adonis-web"/>
              </a:rPr>
              <a:t> State </a:t>
            </a:r>
            <a:r>
              <a:rPr lang="en-US" dirty="0" err="1">
                <a:latin typeface="adonis-web"/>
              </a:rPr>
              <a:t>trong</a:t>
            </a:r>
            <a:r>
              <a:rPr lang="en-US" dirty="0">
                <a:latin typeface="adonis-web"/>
              </a:rPr>
              <a:t> Jetpack Compose</a:t>
            </a:r>
          </a:p>
        </p:txBody>
      </p:sp>
      <p:sp>
        <p:nvSpPr>
          <p:cNvPr id="25" name="Google Shape;2150;p37">
            <a:extLst>
              <a:ext uri="{FF2B5EF4-FFF2-40B4-BE49-F238E27FC236}">
                <a16:creationId xmlns:a16="http://schemas.microsoft.com/office/drawing/2014/main" id="{F21CBE90-D80F-6A29-C28D-E17A80F89349}"/>
              </a:ext>
            </a:extLst>
          </p:cNvPr>
          <p:cNvSpPr txBox="1">
            <a:spLocks/>
          </p:cNvSpPr>
          <p:nvPr/>
        </p:nvSpPr>
        <p:spPr>
          <a:xfrm>
            <a:off x="809348" y="425517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adonis-web"/>
              </a:rPr>
              <a:t>05</a:t>
            </a:r>
          </a:p>
        </p:txBody>
      </p:sp>
      <p:grpSp>
        <p:nvGrpSpPr>
          <p:cNvPr id="26" name="Google Shape;2130;p37">
            <a:extLst>
              <a:ext uri="{FF2B5EF4-FFF2-40B4-BE49-F238E27FC236}">
                <a16:creationId xmlns:a16="http://schemas.microsoft.com/office/drawing/2014/main" id="{B551E8F1-C472-2C56-321C-9D61628F1465}"/>
              </a:ext>
            </a:extLst>
          </p:cNvPr>
          <p:cNvGrpSpPr/>
          <p:nvPr/>
        </p:nvGrpSpPr>
        <p:grpSpPr>
          <a:xfrm>
            <a:off x="4933159" y="4100837"/>
            <a:ext cx="635100" cy="734704"/>
            <a:chOff x="731647" y="3806675"/>
            <a:chExt cx="635100" cy="734704"/>
          </a:xfrm>
        </p:grpSpPr>
        <p:grpSp>
          <p:nvGrpSpPr>
            <p:cNvPr id="27" name="Google Shape;2131;p37">
              <a:extLst>
                <a:ext uri="{FF2B5EF4-FFF2-40B4-BE49-F238E27FC236}">
                  <a16:creationId xmlns:a16="http://schemas.microsoft.com/office/drawing/2014/main" id="{E85B0DFC-3A97-7ADE-BC0B-B8AE61DDB6AD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888" name="Google Shape;2132;p37">
                <a:extLst>
                  <a:ext uri="{FF2B5EF4-FFF2-40B4-BE49-F238E27FC236}">
                    <a16:creationId xmlns:a16="http://schemas.microsoft.com/office/drawing/2014/main" id="{8F036CA4-2CE4-75C0-6B13-5E0F052C462D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  <p:sp>
            <p:nvSpPr>
              <p:cNvPr id="1889" name="Google Shape;2133;p37">
                <a:extLst>
                  <a:ext uri="{FF2B5EF4-FFF2-40B4-BE49-F238E27FC236}">
                    <a16:creationId xmlns:a16="http://schemas.microsoft.com/office/drawing/2014/main" id="{249EB948-2F4E-BBA5-2549-01D84E70C97A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donis-web"/>
                </a:endParaRPr>
              </a:p>
            </p:txBody>
          </p:sp>
        </p:grpSp>
        <p:grpSp>
          <p:nvGrpSpPr>
            <p:cNvPr id="28" name="Google Shape;2134;p37">
              <a:extLst>
                <a:ext uri="{FF2B5EF4-FFF2-40B4-BE49-F238E27FC236}">
                  <a16:creationId xmlns:a16="http://schemas.microsoft.com/office/drawing/2014/main" id="{2E1290D0-9F3D-8315-1578-D462A3F1875B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9" name="Google Shape;2135;p37">
                <a:extLst>
                  <a:ext uri="{FF2B5EF4-FFF2-40B4-BE49-F238E27FC236}">
                    <a16:creationId xmlns:a16="http://schemas.microsoft.com/office/drawing/2014/main" id="{FD7F9A47-55CE-E367-7161-C2C270A3DC4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30" name="Google Shape;2136;p37">
                <a:extLst>
                  <a:ext uri="{FF2B5EF4-FFF2-40B4-BE49-F238E27FC236}">
                    <a16:creationId xmlns:a16="http://schemas.microsoft.com/office/drawing/2014/main" id="{221E5DD7-FB98-9AFB-D252-51E5D57723A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  <p:sp>
            <p:nvSpPr>
              <p:cNvPr id="31" name="Google Shape;2137;p37">
                <a:extLst>
                  <a:ext uri="{FF2B5EF4-FFF2-40B4-BE49-F238E27FC236}">
                    <a16:creationId xmlns:a16="http://schemas.microsoft.com/office/drawing/2014/main" id="{9507F834-9EB5-2B79-F846-7F43DD29C2D3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adonis-web"/>
                </a:endParaRPr>
              </a:p>
            </p:txBody>
          </p:sp>
        </p:grpSp>
      </p:grpSp>
      <p:sp>
        <p:nvSpPr>
          <p:cNvPr id="1890" name="Google Shape;2145;p37">
            <a:extLst>
              <a:ext uri="{FF2B5EF4-FFF2-40B4-BE49-F238E27FC236}">
                <a16:creationId xmlns:a16="http://schemas.microsoft.com/office/drawing/2014/main" id="{22278DA7-1A95-3D2F-026B-0884AF30586F}"/>
              </a:ext>
            </a:extLst>
          </p:cNvPr>
          <p:cNvSpPr txBox="1">
            <a:spLocks/>
          </p:cNvSpPr>
          <p:nvPr/>
        </p:nvSpPr>
        <p:spPr>
          <a:xfrm>
            <a:off x="5801721" y="4102495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 err="1">
                <a:latin typeface="adonis-web"/>
              </a:rPr>
              <a:t>Tương</a:t>
            </a:r>
            <a:r>
              <a:rPr lang="en-US" dirty="0">
                <a:latin typeface="adonis-web"/>
              </a:rPr>
              <a:t> </a:t>
            </a:r>
            <a:r>
              <a:rPr lang="en-US" dirty="0" err="1">
                <a:latin typeface="adonis-web"/>
              </a:rPr>
              <a:t>lai</a:t>
            </a:r>
            <a:r>
              <a:rPr lang="en-US" dirty="0">
                <a:latin typeface="adonis-web"/>
              </a:rPr>
              <a:t> </a:t>
            </a:r>
            <a:r>
              <a:rPr lang="en-US" dirty="0" err="1">
                <a:latin typeface="adonis-web"/>
              </a:rPr>
              <a:t>của</a:t>
            </a:r>
            <a:r>
              <a:rPr lang="en-US" dirty="0">
                <a:latin typeface="adonis-web"/>
              </a:rPr>
              <a:t> Jetpack Compose</a:t>
            </a:r>
          </a:p>
        </p:txBody>
      </p:sp>
      <p:sp>
        <p:nvSpPr>
          <p:cNvPr id="1891" name="Google Shape;2150;p37">
            <a:extLst>
              <a:ext uri="{FF2B5EF4-FFF2-40B4-BE49-F238E27FC236}">
                <a16:creationId xmlns:a16="http://schemas.microsoft.com/office/drawing/2014/main" id="{20CC405C-84BF-F994-523E-7E0722202CAC}"/>
              </a:ext>
            </a:extLst>
          </p:cNvPr>
          <p:cNvSpPr txBox="1">
            <a:spLocks/>
          </p:cNvSpPr>
          <p:nvPr/>
        </p:nvSpPr>
        <p:spPr>
          <a:xfrm>
            <a:off x="5015328" y="425351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adonis-web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32781" y="2714095"/>
            <a:ext cx="507843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latin typeface="Arial (Body)"/>
              </a:rPr>
              <a:t>Khái niệm về Jetpack Compose</a:t>
            </a:r>
            <a:endParaRPr sz="4700" dirty="0">
              <a:latin typeface="Arial (Body)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(Body)"/>
              </a:rPr>
              <a:t>Jetpack Compose</a:t>
            </a:r>
            <a:endParaRPr dirty="0">
              <a:latin typeface="Arial (Body)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Jetpack Compose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là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một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thư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viện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mã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nguồn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mở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của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Google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giúp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developers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tạo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giao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diện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người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dùng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Android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bằng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cách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sử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dụng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Kotlin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một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cách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đơn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giản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và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linh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hoạt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35" dirty="0" err="1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hơn</a:t>
            </a:r>
            <a:r>
              <a:rPr lang="en-US" sz="1600" kern="0" spc="-35" dirty="0">
                <a:solidFill>
                  <a:srgbClr val="272525"/>
                </a:solidFill>
                <a:latin typeface="Barlow Semi Condensed" panose="00000506000000000000" pitchFamily="2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C5D8F-D36E-ED9E-9AC0-4C8E496C8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89" y="611945"/>
            <a:ext cx="3188677" cy="1793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289031" y="338328"/>
            <a:ext cx="6830949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(Body)"/>
              </a:rPr>
              <a:t>M</a:t>
            </a:r>
            <a:r>
              <a:rPr lang="en" dirty="0">
                <a:latin typeface="Arial (Body)"/>
              </a:rPr>
              <a:t>ột số công ty dùng Jetpack Compose </a:t>
            </a:r>
            <a:endParaRPr dirty="0">
              <a:latin typeface="Arial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E09C5-BDD3-D870-9CAF-B4E9350DF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31" y="1850025"/>
            <a:ext cx="1207998" cy="547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11604-56A9-9A6D-0E7A-E0989D313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605" y="1809549"/>
            <a:ext cx="627789" cy="627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193ED-209C-FE18-0051-E10572983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550" y="1726629"/>
            <a:ext cx="852854" cy="793628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7E8802CB-955E-DC19-D187-AA38E5A1B1C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B8C2945-0E23-B4E1-4BD8-1D4E57BD876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8ECF03C-7171-3E46-44CB-FBDA4ABF3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BA227BA-3C08-C5E2-D3E6-3EE318E92839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95E4324F-4EED-CF48-4B76-86D02E59407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9637E077-EEAD-653F-B4DA-350EDB53626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50831" y="2770366"/>
            <a:ext cx="464233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Arial (Body)"/>
              </a:rPr>
              <a:t>Cấu trúc và kiến trúc của Jetpack Compose</a:t>
            </a:r>
            <a:endParaRPr sz="4700" dirty="0">
              <a:latin typeface="Arial (Body)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76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001800" y="338328"/>
            <a:ext cx="7136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(Body)"/>
              </a:rPr>
              <a:t>Cấu trúc và kiến trúc của Jetpack Compose</a:t>
            </a:r>
            <a:endParaRPr dirty="0">
              <a:latin typeface="Arial (Body)"/>
            </a:endParaRPr>
          </a:p>
        </p:txBody>
      </p:sp>
      <p:sp>
        <p:nvSpPr>
          <p:cNvPr id="2695" name="Google Shape;2695;p49"/>
          <p:cNvSpPr txBox="1"/>
          <p:nvPr/>
        </p:nvSpPr>
        <p:spPr>
          <a:xfrm>
            <a:off x="1001800" y="1274788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Hỗ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trợ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viết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UI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dễ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dàng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bằng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cách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sử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dụng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Composable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funtions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UI được xây dựng lại hoàn toàn với mỗi thay đổi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Sử dụng cấu trúc cây, cấu trúc phân cấp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Hỗ trợ giao diện người dùng động và tĩnh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50831" y="2510113"/>
            <a:ext cx="464233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Arial (Body)"/>
              </a:rPr>
              <a:t>Các</a:t>
            </a:r>
            <a:r>
              <a:rPr lang="en-US" sz="3200" dirty="0">
                <a:latin typeface="Arial (Body)"/>
              </a:rPr>
              <a:t> </a:t>
            </a:r>
            <a:r>
              <a:rPr lang="en-US" sz="3200" dirty="0" err="1">
                <a:latin typeface="Arial (Body)"/>
              </a:rPr>
              <a:t>tính</a:t>
            </a:r>
            <a:r>
              <a:rPr lang="en-US" sz="3200" dirty="0">
                <a:latin typeface="Arial (Body)"/>
              </a:rPr>
              <a:t> </a:t>
            </a:r>
            <a:r>
              <a:rPr lang="en-US" sz="3200" dirty="0" err="1">
                <a:latin typeface="Arial (Body)"/>
              </a:rPr>
              <a:t>năng</a:t>
            </a:r>
            <a:r>
              <a:rPr lang="en-US" sz="3200" dirty="0">
                <a:latin typeface="Arial (Body)"/>
              </a:rPr>
              <a:t> </a:t>
            </a:r>
            <a:r>
              <a:rPr lang="en-US" sz="3200" dirty="0" err="1">
                <a:latin typeface="Arial (Body)"/>
              </a:rPr>
              <a:t>nổi</a:t>
            </a:r>
            <a:r>
              <a:rPr lang="en-US" sz="3200" dirty="0">
                <a:latin typeface="Arial (Body)"/>
              </a:rPr>
              <a:t> </a:t>
            </a:r>
            <a:r>
              <a:rPr lang="en-US" sz="3200" dirty="0" err="1">
                <a:latin typeface="Arial (Body)"/>
              </a:rPr>
              <a:t>bật</a:t>
            </a:r>
            <a:r>
              <a:rPr lang="en-US" sz="3200" dirty="0">
                <a:latin typeface="Arial (Body)"/>
              </a:rPr>
              <a:t> </a:t>
            </a:r>
            <a:r>
              <a:rPr lang="en-US" sz="3200" dirty="0" err="1">
                <a:latin typeface="Arial (Body)"/>
              </a:rPr>
              <a:t>của</a:t>
            </a:r>
            <a:r>
              <a:rPr lang="en-US" sz="3200" dirty="0">
                <a:latin typeface="Arial (Body)"/>
              </a:rPr>
              <a:t> Jetpack Compose</a:t>
            </a:r>
            <a:endParaRPr sz="4700" dirty="0">
              <a:latin typeface="Arial (Body)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80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037107" y="338325"/>
            <a:ext cx="7227257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Arial (Body)"/>
              </a:rPr>
              <a:t>Các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tính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năng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nổi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bật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của</a:t>
            </a:r>
            <a:r>
              <a:rPr lang="en-US" dirty="0">
                <a:latin typeface="Arial (Body)"/>
              </a:rPr>
              <a:t> Jetpack Compose</a:t>
            </a:r>
            <a:endParaRPr dirty="0">
              <a:latin typeface="Arial (Body)"/>
            </a:endParaRPr>
          </a:p>
        </p:txBody>
      </p:sp>
      <p:sp>
        <p:nvSpPr>
          <p:cNvPr id="3499" name="Google Shape;3499;p61"/>
          <p:cNvSpPr/>
          <p:nvPr/>
        </p:nvSpPr>
        <p:spPr>
          <a:xfrm>
            <a:off x="3433290" y="1432504"/>
            <a:ext cx="2396182" cy="33223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3618390" y="1591884"/>
            <a:ext cx="2064692" cy="29230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852007" y="1420836"/>
            <a:ext cx="2396183" cy="3322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037107" y="1580215"/>
            <a:ext cx="2064693" cy="29230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3723538" y="2665127"/>
            <a:ext cx="1866712" cy="140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Composable funtions giúp tách biệt logic và giao diện người dùng, làm cho code dễ đọc và dễ hiểu hơn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1143758" y="2653460"/>
            <a:ext cx="1866713" cy="140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Lập trình viên có thể viết giao diện người dùng nhanh chóng và dễ dàng hơn với Composable funtions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3723538" y="2258746"/>
            <a:ext cx="1866712" cy="292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Code rõ ràng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1143758" y="2231206"/>
            <a:ext cx="1866713" cy="320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Tiết kiệm thời gian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1753683" y="1675505"/>
            <a:ext cx="646862" cy="471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4327305" y="1680140"/>
            <a:ext cx="646862" cy="471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Google Shape;3499;p61">
            <a:extLst>
              <a:ext uri="{FF2B5EF4-FFF2-40B4-BE49-F238E27FC236}">
                <a16:creationId xmlns:a16="http://schemas.microsoft.com/office/drawing/2014/main" id="{1C8EE8A6-23EC-12B2-5C44-1EAD47A32BDC}"/>
              </a:ext>
            </a:extLst>
          </p:cNvPr>
          <p:cNvSpPr/>
          <p:nvPr/>
        </p:nvSpPr>
        <p:spPr>
          <a:xfrm>
            <a:off x="6014572" y="1437137"/>
            <a:ext cx="2396182" cy="33223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00;p61">
            <a:extLst>
              <a:ext uri="{FF2B5EF4-FFF2-40B4-BE49-F238E27FC236}">
                <a16:creationId xmlns:a16="http://schemas.microsoft.com/office/drawing/2014/main" id="{562AFE8B-06C0-E327-970D-57E1811FD5BD}"/>
              </a:ext>
            </a:extLst>
          </p:cNvPr>
          <p:cNvSpPr/>
          <p:nvPr/>
        </p:nvSpPr>
        <p:spPr>
          <a:xfrm>
            <a:off x="6199672" y="1596517"/>
            <a:ext cx="2064692" cy="29230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503;p61">
            <a:extLst>
              <a:ext uri="{FF2B5EF4-FFF2-40B4-BE49-F238E27FC236}">
                <a16:creationId xmlns:a16="http://schemas.microsoft.com/office/drawing/2014/main" id="{A2DEBB5C-899A-136F-661A-F91A4DC866F6}"/>
              </a:ext>
            </a:extLst>
          </p:cNvPr>
          <p:cNvSpPr txBox="1">
            <a:spLocks/>
          </p:cNvSpPr>
          <p:nvPr/>
        </p:nvSpPr>
        <p:spPr>
          <a:xfrm>
            <a:off x="6304820" y="2669760"/>
            <a:ext cx="1866712" cy="140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Jetpack Compose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Android </a:t>
            </a:r>
            <a:r>
              <a:rPr lang="en-US" dirty="0" err="1"/>
              <a:t>cũ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  <p:sp>
        <p:nvSpPr>
          <p:cNvPr id="5" name="Google Shape;3505;p61">
            <a:extLst>
              <a:ext uri="{FF2B5EF4-FFF2-40B4-BE49-F238E27FC236}">
                <a16:creationId xmlns:a16="http://schemas.microsoft.com/office/drawing/2014/main" id="{63EED3CC-7B02-F1FE-3781-DDBF9FD631D2}"/>
              </a:ext>
            </a:extLst>
          </p:cNvPr>
          <p:cNvSpPr txBox="1">
            <a:spLocks/>
          </p:cNvSpPr>
          <p:nvPr/>
        </p:nvSpPr>
        <p:spPr>
          <a:xfrm>
            <a:off x="6304820" y="2263379"/>
            <a:ext cx="1866712" cy="292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thích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rộng</a:t>
            </a:r>
            <a:endParaRPr lang="en-US" sz="1800" dirty="0"/>
          </a:p>
        </p:txBody>
      </p:sp>
      <p:sp>
        <p:nvSpPr>
          <p:cNvPr id="6" name="Google Shape;3508;p61">
            <a:extLst>
              <a:ext uri="{FF2B5EF4-FFF2-40B4-BE49-F238E27FC236}">
                <a16:creationId xmlns:a16="http://schemas.microsoft.com/office/drawing/2014/main" id="{0A0E9307-47B8-8EDD-B7D8-B7436A37DDA3}"/>
              </a:ext>
            </a:extLst>
          </p:cNvPr>
          <p:cNvSpPr txBox="1">
            <a:spLocks/>
          </p:cNvSpPr>
          <p:nvPr/>
        </p:nvSpPr>
        <p:spPr>
          <a:xfrm>
            <a:off x="6908587" y="1684773"/>
            <a:ext cx="646862" cy="4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501</Words>
  <Application>Microsoft Office PowerPoint</Application>
  <PresentationFormat>On-screen Show (16:9)</PresentationFormat>
  <Paragraphs>74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Barlow Semi Condensed Light</vt:lpstr>
      <vt:lpstr>Arial (Body)</vt:lpstr>
      <vt:lpstr>adonis-web</vt:lpstr>
      <vt:lpstr>Barlow Semi Condensed</vt:lpstr>
      <vt:lpstr>Barlow Semi Condensed Medium</vt:lpstr>
      <vt:lpstr>Fjalla One</vt:lpstr>
      <vt:lpstr>Roboto Condensed Light</vt:lpstr>
      <vt:lpstr>Arial</vt:lpstr>
      <vt:lpstr>Technology Consulting by Slidesgo</vt:lpstr>
      <vt:lpstr>Tìm hiểu về Jetpack Compose</vt:lpstr>
      <vt:lpstr>01</vt:lpstr>
      <vt:lpstr>Khái niệm về Jetpack Compose</vt:lpstr>
      <vt:lpstr>Jetpack Compose</vt:lpstr>
      <vt:lpstr>Một số công ty dùng Jetpack Compose </vt:lpstr>
      <vt:lpstr>Cấu trúc và kiến trúc của Jetpack Compose</vt:lpstr>
      <vt:lpstr>Cấu trúc và kiến trúc của Jetpack Compose</vt:lpstr>
      <vt:lpstr>Các tính năng nổi bật của Jetpack Compose</vt:lpstr>
      <vt:lpstr>Các tính năng nổi bật của Jetpack Compose</vt:lpstr>
      <vt:lpstr>Cách cài đặt và sử dụng Jetpack Compose</vt:lpstr>
      <vt:lpstr>Cách cài đặt và sử dụng Jetpack Compose</vt:lpstr>
      <vt:lpstr>Sử dụng State trong Jetpack Compose</vt:lpstr>
      <vt:lpstr>Sử dụng State trong Jetpack Compose</vt:lpstr>
      <vt:lpstr>Tương lai của Jetpack Compose</vt:lpstr>
      <vt:lpstr>Tương lai của Jetpack Compose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Jetpack Compose</dc:title>
  <dc:creator>hùng phạm</dc:creator>
  <cp:lastModifiedBy>Tài Huỳnh</cp:lastModifiedBy>
  <cp:revision>3</cp:revision>
  <dcterms:modified xsi:type="dcterms:W3CDTF">2023-12-03T16:39:48Z</dcterms:modified>
</cp:coreProperties>
</file>