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665047189"/>
      </p:ext>
    </p:extLst>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dirty="0"/>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Project name – pick a cool sounding name for your project</a:t>
            </a:r>
          </a:p>
          <a:p>
            <a:pPr lvl="0">
              <a:buClr>
                <a:srgbClr val="000000"/>
              </a:buClr>
              <a:defRPr sz="1800">
                <a:uFillTx/>
              </a:defRPr>
            </a:pPr>
            <a:r>
              <a:rPr sz="1200" dirty="0">
                <a:uFill>
                  <a:solidFill/>
                </a:uFill>
              </a:rPr>
              <a:t>Sponsors – list your project sponsors here (the people with the money)</a:t>
            </a:r>
          </a:p>
          <a:p>
            <a:pPr lvl="0">
              <a:buClr>
                <a:srgbClr val="000000"/>
              </a:buClr>
              <a:defRPr sz="1800">
                <a:uFillTx/>
              </a:defRPr>
            </a:pPr>
            <a:endParaRPr sz="1200" dirty="0">
              <a:uFill>
                <a:solidFill/>
              </a:uFill>
            </a:endParaRPr>
          </a:p>
          <a:p>
            <a:pPr lvl="0">
              <a:buClr>
                <a:srgbClr val="000000"/>
              </a:buClr>
              <a:defRPr sz="1800">
                <a:uFillTx/>
              </a:defRPr>
            </a:pPr>
            <a:r>
              <a:rPr sz="1200" dirty="0">
                <a:uFill>
                  <a:solidFill/>
                </a:uFill>
              </a:rPr>
              <a:t>Putting your sponsors name boldly out there for all to see is a great way to get their engagement and attention (necessary for any successful project).</a:t>
            </a:r>
          </a:p>
        </p:txBody>
      </p:sp>
    </p:spTree>
    <p:extLst>
      <p:ext uri="{BB962C8B-B14F-4D97-AF65-F5344CB8AC3E}">
        <p14:creationId xmlns:p14="http://schemas.microsoft.com/office/powerpoint/2010/main" val="2750286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extLst>
      <p:ext uri="{BB962C8B-B14F-4D97-AF65-F5344CB8AC3E}">
        <p14:creationId xmlns:p14="http://schemas.microsoft.com/office/powerpoint/2010/main" val="3294750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extLst>
      <p:ext uri="{BB962C8B-B14F-4D97-AF65-F5344CB8AC3E}">
        <p14:creationId xmlns:p14="http://schemas.microsoft.com/office/powerpoint/2010/main" val="1866290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pPr lvl="0"/>
            <a:endParaRPr/>
          </a:p>
        </p:txBody>
      </p:sp>
      <p:sp>
        <p:nvSpPr>
          <p:cNvPr id="232" name="Shape 23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That’s it! Create your deck.</a:t>
            </a:r>
          </a:p>
          <a:p>
            <a:pPr lvl="0">
              <a:buClr>
                <a:srgbClr val="000000"/>
              </a:buClr>
              <a:defRPr sz="1800">
                <a:uFillTx/>
              </a:defRPr>
            </a:pPr>
            <a:r>
              <a:rPr sz="1200">
                <a:uFill>
                  <a:solidFill/>
                </a:uFill>
              </a:rPr>
              <a:t>Put it somewhere visible for all too see.</a:t>
            </a:r>
          </a:p>
          <a:p>
            <a:pPr lvl="0">
              <a:buClr>
                <a:srgbClr val="000000"/>
              </a:buClr>
              <a:defRPr sz="1800">
                <a:uFillTx/>
              </a:defRPr>
            </a:pPr>
            <a:r>
              <a:rPr sz="1200">
                <a:uFill>
                  <a:solidFill/>
                </a:uFill>
              </a:rPr>
              <a:t>And update it when things change.</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Good luck!</a:t>
            </a:r>
          </a:p>
        </p:txBody>
      </p:sp>
    </p:spTree>
    <p:extLst>
      <p:ext uri="{BB962C8B-B14F-4D97-AF65-F5344CB8AC3E}">
        <p14:creationId xmlns:p14="http://schemas.microsoft.com/office/powerpoint/2010/main" val="393512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dirty="0"/>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Write down all the reasons why your company would want to spend money on this project in the first place.</a:t>
            </a:r>
          </a:p>
          <a:p>
            <a:pPr lvl="0">
              <a:buClr>
                <a:srgbClr val="000000"/>
              </a:buClr>
              <a:defRPr sz="1800">
                <a:uFillTx/>
              </a:defRPr>
            </a:pPr>
            <a:r>
              <a:rPr sz="1200" dirty="0">
                <a:uFill>
                  <a:solidFill/>
                </a:uFill>
              </a:rPr>
              <a:t>Then pick and highlight the most important one.</a:t>
            </a:r>
          </a:p>
        </p:txBody>
      </p:sp>
    </p:spTree>
    <p:extLst>
      <p:ext uri="{BB962C8B-B14F-4D97-AF65-F5344CB8AC3E}">
        <p14:creationId xmlns:p14="http://schemas.microsoft.com/office/powerpoint/2010/main" val="228949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dirty="0"/>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dirty="0">
                <a:uFill>
                  <a:solidFill/>
                </a:uFill>
              </a:rPr>
              <a:t>Point here is to get your team looking at your project through the eyes of your end customer.</a:t>
            </a:r>
          </a:p>
        </p:txBody>
      </p:sp>
    </p:spTree>
    <p:extLst>
      <p:ext uri="{BB962C8B-B14F-4D97-AF65-F5344CB8AC3E}">
        <p14:creationId xmlns:p14="http://schemas.microsoft.com/office/powerpoint/2010/main" val="3615818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dirty="0"/>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List all the big ticket items you are (and are NOT) going to deliver within the scope of this project.</a:t>
            </a:r>
          </a:p>
          <a:p>
            <a:pPr lvl="0">
              <a:buClr>
                <a:srgbClr val="000000"/>
              </a:buClr>
              <a:defRPr sz="1800">
                <a:uFillTx/>
              </a:defRPr>
            </a:pPr>
            <a:r>
              <a:rPr sz="1200" dirty="0">
                <a:uFill>
                  <a:solidFill/>
                </a:uFill>
              </a:rPr>
              <a:t>Before starting your project move all the UNRESOLVED ones to either IN or OUT.</a:t>
            </a:r>
          </a:p>
        </p:txBody>
      </p:sp>
    </p:spTree>
    <p:extLst>
      <p:ext uri="{BB962C8B-B14F-4D97-AF65-F5344CB8AC3E}">
        <p14:creationId xmlns:p14="http://schemas.microsoft.com/office/powerpoint/2010/main" val="5228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dirty="0"/>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List everyone you are going to have to interact with at some point during the course of your project.</a:t>
            </a:r>
          </a:p>
          <a:p>
            <a:pPr lvl="0">
              <a:buClr>
                <a:srgbClr val="000000"/>
              </a:buClr>
              <a:defRPr sz="1800">
                <a:uFillTx/>
              </a:defRPr>
            </a:pPr>
            <a:endParaRPr sz="1200" dirty="0">
              <a:uFill>
                <a:solidFill/>
              </a:uFill>
            </a:endParaRPr>
          </a:p>
          <a:p>
            <a:pPr lvl="0">
              <a:buClr>
                <a:srgbClr val="000000"/>
              </a:buClr>
              <a:defRPr sz="1800">
                <a:uFillTx/>
              </a:defRPr>
            </a:pPr>
            <a:r>
              <a:rPr sz="1200" dirty="0">
                <a:uFill>
                  <a:solidFill/>
                </a:uFill>
              </a:rPr>
              <a:t>Goal is to start building relationships with these people and let them know we are coming down the tracks  (before we actually get there).</a:t>
            </a:r>
          </a:p>
        </p:txBody>
      </p:sp>
    </p:spTree>
    <p:extLst>
      <p:ext uri="{BB962C8B-B14F-4D97-AF65-F5344CB8AC3E}">
        <p14:creationId xmlns:p14="http://schemas.microsoft.com/office/powerpoint/2010/main" val="255847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dirty="0"/>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This is about letting people know how we plan on building this thing.</a:t>
            </a:r>
          </a:p>
          <a:p>
            <a:pPr lvl="0">
              <a:buClr>
                <a:srgbClr val="000000"/>
              </a:buClr>
              <a:defRPr sz="1800">
                <a:uFillTx/>
              </a:defRPr>
            </a:pPr>
            <a:r>
              <a:rPr sz="1200" dirty="0">
                <a:uFill>
                  <a:solidFill/>
                </a:uFill>
              </a:rPr>
              <a:t>If there are any tools or libraries assumptions you are making list them here.</a:t>
            </a:r>
          </a:p>
          <a:p>
            <a:pPr lvl="0">
              <a:buClr>
                <a:srgbClr val="000000"/>
              </a:buClr>
              <a:defRPr sz="1800">
                <a:uFillTx/>
              </a:defRPr>
            </a:pPr>
            <a:r>
              <a:rPr sz="1200" dirty="0">
                <a:uFill>
                  <a:solidFill/>
                </a:uFill>
              </a:rPr>
              <a:t>Also if there are areas of the application architecture that are risky highlight those too.</a:t>
            </a:r>
          </a:p>
        </p:txBody>
      </p:sp>
    </p:spTree>
    <p:extLst>
      <p:ext uri="{BB962C8B-B14F-4D97-AF65-F5344CB8AC3E}">
        <p14:creationId xmlns:p14="http://schemas.microsoft.com/office/powerpoint/2010/main" val="206529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dirty="0"/>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dirty="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dirty="0">
                <a:uFill>
                  <a:solidFill/>
                </a:uFill>
              </a:rPr>
              <a:t>Use it!</a:t>
            </a:r>
          </a:p>
        </p:txBody>
      </p:sp>
    </p:spTree>
    <p:extLst>
      <p:ext uri="{BB962C8B-B14F-4D97-AF65-F5344CB8AC3E}">
        <p14:creationId xmlns:p14="http://schemas.microsoft.com/office/powerpoint/2010/main" val="4131879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dirty="0"/>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Set expectations around who you are going to need and what kind of skills they will need to have to pull this off.</a:t>
            </a:r>
          </a:p>
          <a:p>
            <a:pPr lvl="0">
              <a:buClr>
                <a:srgbClr val="000000"/>
              </a:buClr>
              <a:defRPr sz="1800">
                <a:uFillTx/>
              </a:defRPr>
            </a:pPr>
            <a:r>
              <a:rPr sz="1200" dirty="0">
                <a:uFill>
                  <a:solidFill/>
                </a:uFill>
              </a:rPr>
              <a:t>Use names if specific people are important (i.e. Billy is the only guy who can do X).</a:t>
            </a:r>
          </a:p>
        </p:txBody>
      </p:sp>
    </p:spTree>
    <p:extLst>
      <p:ext uri="{BB962C8B-B14F-4D97-AF65-F5344CB8AC3E}">
        <p14:creationId xmlns:p14="http://schemas.microsoft.com/office/powerpoint/2010/main" val="196668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extLst>
      <p:ext uri="{BB962C8B-B14F-4D97-AF65-F5344CB8AC3E}">
        <p14:creationId xmlns:p14="http://schemas.microsoft.com/office/powerpoint/2010/main" val="303115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hf hdr="0" ftr="0" dt="0"/>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agilewarrior.wordpres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extLst/>
          </a:blip>
          <a:stretch>
            <a:fillRect/>
          </a:stretch>
        </p:blipFill>
        <p:spPr>
          <a:xfrm>
            <a:off x="7848600" y="6311900"/>
            <a:ext cx="1117600" cy="393700"/>
          </a:xfrm>
          <a:prstGeom prst="rect">
            <a:avLst/>
          </a:prstGeom>
          <a:ln w="12700">
            <a:miter lim="400000"/>
          </a:ln>
        </p:spPr>
      </p:pic>
      <p:pic>
        <p:nvPicPr>
          <p:cNvPr id="19"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r>
              <a:rPr sz="3200" dirty="0">
                <a:solidFill>
                  <a:srgbClr val="9A9A9A"/>
                </a:solidFill>
                <a:uFill>
                  <a:solidFill>
                    <a:srgbClr val="9A9A9A"/>
                  </a:solidFill>
                </a:uFill>
              </a:rPr>
              <a:t>Template</a:t>
            </a:r>
          </a:p>
        </p:txBody>
      </p:sp>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1</a:t>
            </a:fld>
            <a:endParaRPr lang="ja-JP"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A-Team</a:t>
            </a:r>
          </a:p>
        </p:txBody>
      </p:sp>
      <p:graphicFrame>
        <p:nvGraphicFramePr>
          <p:cNvPr id="114" name="Table 114"/>
          <p:cNvGraphicFramePr/>
          <p:nvPr/>
        </p:nvGraphicFramePr>
        <p:xfrm>
          <a:off x="685800" y="1396999"/>
          <a:ext cx="7924800" cy="4733290"/>
        </p:xfrm>
        <a:graphic>
          <a:graphicData uri="http://schemas.openxmlformats.org/drawingml/2006/table">
            <a:tbl>
              <a:tblPr firstRow="1" bandRow="1">
                <a:tableStyleId>{8F44A2F1-9E1F-4B54-A3A2-5F16C0AD49E2}</a:tableStyleId>
              </a:tblPr>
              <a:tblGrid>
                <a:gridCol w="609600"/>
                <a:gridCol w="1752600"/>
                <a:gridCol w="5562600"/>
              </a:tblGrid>
              <a:tr h="516890">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Competencies/Expectations</a:t>
                      </a:r>
                    </a:p>
                  </a:txBody>
                  <a:tcPr marL="38100" marR="38100" marT="38100" marB="38100" horzOverflow="overflow"/>
                </a:tc>
              </a:tr>
              <a:tr h="516890">
                <a:tc>
                  <a:txBody>
                    <a:bodyPr/>
                    <a:lstStyle/>
                    <a:p>
                      <a:pPr lvl="0" algn="l">
                        <a:tabLst>
                          <a:tab pos="914400" algn="l"/>
                        </a:tabLst>
                        <a:defRPr sz="1800">
                          <a:uFillTx/>
                        </a:defRPr>
                      </a:pPr>
                      <a:r>
                        <a:rPr dirty="0">
                          <a:uFill>
                            <a:solidFill/>
                          </a:uFill>
                        </a:rPr>
                        <a:t>1</a:t>
                      </a:r>
                    </a:p>
                  </a:txBody>
                  <a:tcPr marL="38100" marR="38100" marT="38100" marB="38100" horzOverflow="overflow"/>
                </a:tc>
                <a:tc>
                  <a:txBody>
                    <a:bodyPr/>
                    <a:lstStyle/>
                    <a:p>
                      <a:pPr lvl="0" algn="l">
                        <a:tabLst>
                          <a:tab pos="914400" algn="l"/>
                        </a:tabLst>
                        <a:defRPr sz="1800">
                          <a:uFillTx/>
                        </a:defRPr>
                      </a:pPr>
                      <a:r>
                        <a:rPr dirty="0">
                          <a:uFill>
                            <a:solidFill/>
                          </a:uFill>
                        </a:rPr>
                        <a:t>Analyst</a:t>
                      </a: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Comfortable with just-in-time analysis.</a:t>
                      </a:r>
                    </a:p>
                    <a:p>
                      <a:pPr lvl="0" algn="l">
                        <a:buClr>
                          <a:srgbClr val="000000"/>
                        </a:buClr>
                        <a:tabLst>
                          <a:tab pos="914400" algn="l"/>
                        </a:tabLst>
                        <a:defRPr sz="1800">
                          <a:uFillTx/>
                        </a:defRPr>
                      </a:pPr>
                      <a:r>
                        <a:rPr dirty="0">
                          <a:uFill>
                            <a:solidFill/>
                          </a:uFill>
                        </a:rPr>
                        <a:t>Likes to test.</a:t>
                      </a:r>
                    </a:p>
                    <a:p>
                      <a:pPr lvl="0" algn="l">
                        <a:buClr>
                          <a:srgbClr val="000000"/>
                        </a:buClr>
                        <a:tabLst>
                          <a:tab pos="914400" algn="l"/>
                        </a:tabLst>
                        <a:defRPr sz="1800">
                          <a:uFillTx/>
                        </a:defRPr>
                      </a:pPr>
                      <a:r>
                        <a:rPr dirty="0">
                          <a:uFill>
                            <a:solidFill/>
                          </a:uFill>
                        </a:rPr>
                        <a:t>Comfortable with rapid iterative development.</a:t>
                      </a:r>
                    </a:p>
                  </a:txBody>
                  <a:tcPr marL="38100" marR="38100" marT="38100" marB="38100" horzOverflow="overflow"/>
                </a:tc>
              </a:tr>
              <a:tr h="516890">
                <a:tc>
                  <a:txBody>
                    <a:bodyPr/>
                    <a:lstStyle/>
                    <a:p>
                      <a:pPr lvl="0" algn="l">
                        <a:tabLst>
                          <a:tab pos="914400" algn="l"/>
                        </a:tabLst>
                        <a:defRPr sz="1800">
                          <a:uFillTx/>
                        </a:defRPr>
                      </a:pPr>
                      <a:r>
                        <a:rPr dirty="0">
                          <a:uFill>
                            <a:solidFill/>
                          </a:uFill>
                        </a:rPr>
                        <a:t>2</a:t>
                      </a:r>
                    </a:p>
                  </a:txBody>
                  <a:tcPr marL="38100" marR="38100" marT="38100" marB="38100" horzOverflow="overflow"/>
                </a:tc>
                <a:tc>
                  <a:txBody>
                    <a:bodyPr/>
                    <a:lstStyle/>
                    <a:p>
                      <a:pPr lvl="0" algn="l">
                        <a:tabLst>
                          <a:tab pos="914400" algn="l"/>
                        </a:tabLst>
                        <a:defRPr sz="1800">
                          <a:uFillTx/>
                        </a:defRPr>
                      </a:pPr>
                      <a:r>
                        <a:rPr dirty="0">
                          <a:uFill>
                            <a:solidFill/>
                          </a:uFill>
                        </a:rPr>
                        <a:t>Developers</a:t>
                      </a: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C#, MVC.NET, jQuery, SQL</a:t>
                      </a:r>
                    </a:p>
                    <a:p>
                      <a:pPr lvl="0" algn="l">
                        <a:buClr>
                          <a:srgbClr val="000000"/>
                        </a:buClr>
                        <a:tabLst>
                          <a:tab pos="914400" algn="l"/>
                        </a:tabLst>
                        <a:defRPr sz="1800">
                          <a:uFillTx/>
                        </a:defRPr>
                      </a:pPr>
                      <a:r>
                        <a:rPr dirty="0">
                          <a:uFill>
                            <a:solidFill/>
                          </a:uFill>
                        </a:rPr>
                        <a:t>Unit testing, refactoring, TDD, continuous integration</a:t>
                      </a:r>
                    </a:p>
                  </a:txBody>
                  <a:tcPr marL="38100" marR="38100" marT="38100" marB="38100" horzOverflow="overflow"/>
                </a:tc>
              </a:tr>
              <a:tr h="516890">
                <a:tc>
                  <a:txBody>
                    <a:bodyPr/>
                    <a:lstStyle/>
                    <a:p>
                      <a:pPr lvl="0" algn="l">
                        <a:tabLst>
                          <a:tab pos="914400" algn="l"/>
                        </a:tabLst>
                        <a:defRPr sz="1800">
                          <a:uFillTx/>
                        </a:defRPr>
                      </a:pPr>
                      <a:r>
                        <a:rPr dirty="0">
                          <a:uFill>
                            <a:solidFill/>
                          </a:uFill>
                        </a:rPr>
                        <a:t>0.5</a:t>
                      </a:r>
                    </a:p>
                  </a:txBody>
                  <a:tcPr marL="38100" marR="38100" marT="38100" marB="38100" horzOverflow="overflow"/>
                </a:tc>
                <a:tc>
                  <a:txBody>
                    <a:bodyPr/>
                    <a:lstStyle/>
                    <a:p>
                      <a:pPr lvl="0" algn="l">
                        <a:tabLst>
                          <a:tab pos="914400" algn="l"/>
                        </a:tabLst>
                        <a:defRPr sz="1800">
                          <a:uFillTx/>
                        </a:defRPr>
                      </a:pPr>
                      <a:r>
                        <a:rPr dirty="0">
                          <a:uFill>
                            <a:solidFill/>
                          </a:uFill>
                        </a:rPr>
                        <a:t>Project manager</a:t>
                      </a: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Responsible for outward facing communication</a:t>
                      </a:r>
                    </a:p>
                    <a:p>
                      <a:pPr lvl="0" algn="l">
                        <a:buClr>
                          <a:srgbClr val="000000"/>
                        </a:buClr>
                        <a:tabLst>
                          <a:tab pos="914400" algn="l"/>
                        </a:tabLst>
                        <a:defRPr sz="1800">
                          <a:uFillTx/>
                        </a:defRPr>
                      </a:pPr>
                      <a:r>
                        <a:rPr dirty="0">
                          <a:uFill>
                            <a:solidFill/>
                          </a:uFill>
                        </a:rPr>
                        <a:t>Status reports, scope, budget, and reporting upwards</a:t>
                      </a:r>
                    </a:p>
                  </a:txBody>
                  <a:tcPr marL="38100" marR="38100" marT="38100" marB="38100" horzOverflow="overflow"/>
                </a:tc>
              </a:tr>
              <a:tr h="516890">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516890">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516890">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516890">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bl>
          </a:graphicData>
        </a:graphic>
      </p:graphicFrame>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10</a:t>
            </a:fld>
            <a:endParaRPr lang="ja-JP" alt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8" name="Screen shot 2011-02-08 at 5.04.54 AM.png"/>
          <p:cNvPicPr/>
          <p:nvPr/>
        </p:nvPicPr>
        <p:blipFill>
          <a:blip r:embed="rId3">
            <a:extLst/>
          </a:blip>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dirty="0"/>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dirty="0"/>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dirty="0"/>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dirty="0"/>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dirty="0">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1 </a:t>
            </a:r>
            <a:r>
              <a:rPr sz="2800" dirty="0" err="1">
                <a:solidFill>
                  <a:srgbClr val="FFFFFF"/>
                </a:solidFill>
                <a:uFill>
                  <a:solidFill>
                    <a:srgbClr val="FFFFFF"/>
                  </a:solidFill>
                </a:uFill>
              </a:rPr>
              <a:t>wk</a:t>
            </a:r>
            <a:endParaRPr sz="2800" dirty="0">
              <a:solidFill>
                <a:srgbClr val="FFFFFF"/>
              </a:solidFill>
              <a:uFill>
                <a:solidFill>
                  <a:srgbClr val="FFFFFF"/>
                </a:solidFill>
              </a:uFill>
            </a:endParaRP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11</a:t>
            </a:fld>
            <a:endParaRPr lang="ja-JP" alt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gridCol w="5181600"/>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dirty="0">
                          <a:uFill>
                            <a:solidFill/>
                          </a:uFill>
                        </a:rPr>
                        <a:t>Feature completeness (scope)</a:t>
                      </a:r>
                    </a:p>
                  </a:txBody>
                  <a:tcPr marL="88900" marR="88900" marT="88900" marB="88900" anchor="ctr" horzOverflow="overflow"/>
                </a:tc>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High quality, low defects (quality)</a:t>
                      </a:r>
                    </a:p>
                  </a:txBody>
                  <a:tcPr marL="38100" marR="38100" marT="38100" marB="38100" anchor="ctr" horzOverflow="overflow"/>
                </a:tc>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1154235577"/>
              </p:ext>
            </p:extLst>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gridCol w="5181600"/>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dirty="0">
                          <a:solidFill>
                            <a:srgbClr val="FFFFFF"/>
                          </a:solidFill>
                          <a:uFill>
                            <a:solidFill>
                              <a:srgbClr val="FFFFFF"/>
                            </a:solidFill>
                          </a:uFill>
                        </a:rPr>
                        <a:t>Other important things</a:t>
                      </a:r>
                    </a:p>
                  </a:txBody>
                  <a:tcPr marL="38100" marR="38100" marT="38100" marB="38100" anchor="ctr" horzOverflow="overflow"/>
                </a:tc>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lang="en-US" sz="2400" dirty="0" smtClean="0">
                          <a:uFill>
                            <a:solidFill/>
                          </a:uFill>
                        </a:rPr>
                        <a:t>Using</a:t>
                      </a:r>
                      <a:r>
                        <a:rPr lang="en-US" sz="2400" baseline="0" dirty="0" smtClean="0">
                          <a:uFill>
                            <a:solidFill/>
                          </a:uFill>
                        </a:rPr>
                        <a:t> AI</a:t>
                      </a:r>
                      <a:endParaRPr sz="2400" dirty="0">
                        <a:uFill>
                          <a:solidFill/>
                        </a:uFill>
                      </a:endParaRPr>
                    </a:p>
                  </a:txBody>
                  <a:tcPr marL="88900" marR="88900" marT="88900" marB="88900" anchor="ctr" horzOverflow="overflow"/>
                </a:tc>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1703773" y="1831976"/>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2024862" y="240664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2364176" y="2943163"/>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295398" y="3414713"/>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2383808" y="4594481"/>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2057400"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600200"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12</a:t>
            </a:fld>
            <a:endParaRPr lang="ja-JP"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first release</a:t>
            </a:r>
          </a:p>
        </p:txBody>
      </p:sp>
      <p:sp>
        <p:nvSpPr>
          <p:cNvPr id="211" name="Shape 211"/>
          <p:cNvSpPr/>
          <p:nvPr/>
        </p:nvSpPr>
        <p:spPr>
          <a:xfrm>
            <a:off x="107504" y="3276600"/>
            <a:ext cx="1993835" cy="685800"/>
          </a:xfrm>
          <a:prstGeom prst="chevron">
            <a:avLst>
              <a:gd name="adj" fmla="val 50000"/>
            </a:avLst>
          </a:prstGeom>
          <a:ln/>
        </p:spPr>
        <p:style>
          <a:lnRef idx="1">
            <a:schemeClr val="accent6"/>
          </a:lnRef>
          <a:fillRef idx="2">
            <a:schemeClr val="accent6"/>
          </a:fillRef>
          <a:effectRef idx="1">
            <a:schemeClr val="accent6"/>
          </a:effectRef>
          <a:fontRef idx="minor">
            <a:schemeClr val="dk1"/>
          </a:fontRef>
        </p:style>
        <p:txBody>
          <a:bodyPr lIns="0" tIns="0" rIns="0" bIns="0"/>
          <a:lstStyle/>
          <a:p>
            <a:pPr lvl="0" defTabSz="457200">
              <a:buClrTx/>
              <a:defRPr sz="1200">
                <a:uFillTx/>
                <a:latin typeface="Helvetica"/>
                <a:ea typeface="Helvetica"/>
                <a:cs typeface="Helvetica"/>
                <a:sym typeface="Helvetica"/>
              </a:defRPr>
            </a:pPr>
            <a:endParaRPr/>
          </a:p>
        </p:txBody>
      </p:sp>
      <p:sp>
        <p:nvSpPr>
          <p:cNvPr id="216" name="Shape 216"/>
          <p:cNvSpPr/>
          <p:nvPr/>
        </p:nvSpPr>
        <p:spPr>
          <a:xfrm>
            <a:off x="360961" y="2242018"/>
            <a:ext cx="3274935" cy="1061829"/>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smtClean="0">
                <a:uFill>
                  <a:solidFill/>
                </a:uFill>
              </a:rPr>
              <a:t>Construction</a:t>
            </a:r>
            <a:endParaRPr lang="en-US" sz="2800" dirty="0" smtClean="0">
              <a:uFill>
                <a:solidFill/>
              </a:uFill>
            </a:endParaRPr>
          </a:p>
          <a:p>
            <a:pPr lvl="0">
              <a:defRPr sz="1800">
                <a:uFillTx/>
              </a:defRPr>
            </a:pPr>
            <a:r>
              <a:rPr lang="en-US" dirty="0" smtClean="0"/>
              <a:t>(collect dataset, decide algorithm,</a:t>
            </a:r>
          </a:p>
          <a:p>
            <a:pPr lvl="0">
              <a:defRPr sz="1800">
                <a:uFillTx/>
              </a:defRPr>
            </a:pPr>
            <a:r>
              <a:rPr lang="en-US" dirty="0"/>
              <a:t>l</a:t>
            </a:r>
            <a:r>
              <a:rPr lang="en-US" dirty="0" smtClean="0"/>
              <a:t>earning and evaluation)</a:t>
            </a:r>
          </a:p>
        </p:txBody>
      </p:sp>
      <p:sp>
        <p:nvSpPr>
          <p:cNvPr id="223" name="Shape 223"/>
          <p:cNvSpPr/>
          <p:nvPr/>
        </p:nvSpPr>
        <p:spPr>
          <a:xfrm>
            <a:off x="1905188" y="5646288"/>
            <a:ext cx="5253041" cy="692497"/>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dirty="0" smtClean="0">
                <a:uFill>
                  <a:solidFill/>
                </a:uFill>
              </a:rPr>
              <a:t> </a:t>
            </a:r>
            <a:r>
              <a:rPr lang="en-US" sz="4000" b="1" dirty="0" smtClean="0">
                <a:uFill>
                  <a:solidFill/>
                </a:uFill>
              </a:rPr>
              <a:t> 2.5</a:t>
            </a:r>
            <a:r>
              <a:rPr lang="ja-JP" altLang="en-US" sz="4000" b="1" dirty="0" smtClean="0">
                <a:uFill>
                  <a:solidFill/>
                </a:uFill>
              </a:rPr>
              <a:t>～</a:t>
            </a:r>
            <a:r>
              <a:rPr lang="en-US" altLang="ja-JP" sz="4000" b="1" dirty="0" smtClean="0">
                <a:uFill>
                  <a:solidFill/>
                </a:uFill>
              </a:rPr>
              <a:t>3</a:t>
            </a:r>
            <a:r>
              <a:rPr sz="4000" b="1" dirty="0" smtClean="0">
                <a:uFill>
                  <a:solidFill/>
                </a:uFill>
              </a:rPr>
              <a:t>people, </a:t>
            </a:r>
            <a:r>
              <a:rPr lang="en-US" sz="4000" b="1" dirty="0" smtClean="0">
                <a:uFill>
                  <a:solidFill/>
                </a:uFill>
              </a:rPr>
              <a:t>1</a:t>
            </a:r>
            <a:r>
              <a:rPr sz="4000" b="1" dirty="0" smtClean="0">
                <a:uFill>
                  <a:solidFill/>
                </a:uFill>
              </a:rPr>
              <a:t>month</a:t>
            </a:r>
            <a:endParaRPr sz="4000" b="1" dirty="0">
              <a:uFill>
                <a:solidFill/>
              </a:uFill>
            </a:endParaRPr>
          </a:p>
        </p:txBody>
      </p:sp>
      <p:sp>
        <p:nvSpPr>
          <p:cNvPr id="19" name="Shape 216"/>
          <p:cNvSpPr/>
          <p:nvPr/>
        </p:nvSpPr>
        <p:spPr>
          <a:xfrm>
            <a:off x="4067944" y="2636912"/>
            <a:ext cx="2917701" cy="692497"/>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2800"/>
            </a:lvl1pPr>
          </a:lstStyle>
          <a:p>
            <a:pPr lvl="0">
              <a:defRPr sz="1800">
                <a:uFillTx/>
              </a:defRPr>
            </a:pPr>
            <a:r>
              <a:rPr lang="en-US" sz="2000" dirty="0" smtClean="0">
                <a:uFill>
                  <a:solidFill/>
                </a:uFill>
              </a:rPr>
              <a:t>Accuracy improvement </a:t>
            </a:r>
          </a:p>
          <a:p>
            <a:pPr lvl="0">
              <a:defRPr sz="1800">
                <a:uFillTx/>
              </a:defRPr>
            </a:pPr>
            <a:r>
              <a:rPr lang="en-US" sz="2000" dirty="0" smtClean="0">
                <a:uFill>
                  <a:solidFill/>
                </a:uFill>
              </a:rPr>
              <a:t>&amp; </a:t>
            </a:r>
            <a:r>
              <a:rPr lang="en-US" sz="2000" dirty="0" smtClean="0"/>
              <a:t>Preparation of Demo </a:t>
            </a:r>
            <a:r>
              <a:rPr lang="en-US" sz="2000" dirty="0" smtClean="0">
                <a:uFill>
                  <a:solidFill/>
                </a:uFill>
              </a:rPr>
              <a:t> </a:t>
            </a:r>
            <a:endParaRPr sz="2000" dirty="0">
              <a:uFill>
                <a:solidFill/>
              </a:uFill>
            </a:endParaRPr>
          </a:p>
        </p:txBody>
      </p:sp>
      <p:sp>
        <p:nvSpPr>
          <p:cNvPr id="24" name="Shape 211"/>
          <p:cNvSpPr/>
          <p:nvPr/>
        </p:nvSpPr>
        <p:spPr>
          <a:xfrm>
            <a:off x="1873077" y="3284984"/>
            <a:ext cx="1993835" cy="685800"/>
          </a:xfrm>
          <a:prstGeom prst="chevron">
            <a:avLst>
              <a:gd name="adj" fmla="val 50000"/>
            </a:avLst>
          </a:prstGeom>
          <a:ln/>
        </p:spPr>
        <p:style>
          <a:lnRef idx="1">
            <a:schemeClr val="accent6"/>
          </a:lnRef>
          <a:fillRef idx="2">
            <a:schemeClr val="accent6"/>
          </a:fillRef>
          <a:effectRef idx="1">
            <a:schemeClr val="accent6"/>
          </a:effectRef>
          <a:fontRef idx="minor">
            <a:schemeClr val="dk1"/>
          </a:fontRef>
        </p:style>
        <p:txBody>
          <a:bodyPr lIns="0" tIns="0" rIns="0" bIns="0"/>
          <a:lstStyle/>
          <a:p>
            <a:pPr lvl="0" defTabSz="457200">
              <a:buClrTx/>
              <a:defRPr sz="1200">
                <a:uFillTx/>
                <a:latin typeface="Helvetica"/>
                <a:ea typeface="Helvetica"/>
                <a:cs typeface="Helvetica"/>
                <a:sym typeface="Helvetica"/>
              </a:defRPr>
            </a:pPr>
            <a:endParaRPr/>
          </a:p>
        </p:txBody>
      </p:sp>
      <p:sp>
        <p:nvSpPr>
          <p:cNvPr id="219" name="Shape 219"/>
          <p:cNvSpPr/>
          <p:nvPr/>
        </p:nvSpPr>
        <p:spPr>
          <a:xfrm>
            <a:off x="1513037" y="3352800"/>
            <a:ext cx="1205458"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US" sz="2800" b="1" dirty="0" smtClean="0">
                <a:solidFill>
                  <a:schemeClr val="tx1"/>
                </a:solidFill>
                <a:uFill>
                  <a:solidFill>
                    <a:srgbClr val="FFFFFF"/>
                  </a:solidFill>
                </a:uFill>
              </a:rPr>
              <a:t>2weeks</a:t>
            </a:r>
            <a:endParaRPr sz="2800" b="1" dirty="0">
              <a:solidFill>
                <a:schemeClr val="tx1"/>
              </a:solidFill>
              <a:uFill>
                <a:solidFill>
                  <a:srgbClr val="FFFFFF"/>
                </a:solidFill>
              </a:uFill>
            </a:endParaRPr>
          </a:p>
        </p:txBody>
      </p:sp>
      <p:sp>
        <p:nvSpPr>
          <p:cNvPr id="25" name="Shape 211"/>
          <p:cNvSpPr/>
          <p:nvPr/>
        </p:nvSpPr>
        <p:spPr>
          <a:xfrm>
            <a:off x="3658285" y="3284984"/>
            <a:ext cx="1993835" cy="685800"/>
          </a:xfrm>
          <a:prstGeom prst="chevron">
            <a:avLst>
              <a:gd name="adj" fmla="val 50000"/>
            </a:avLst>
          </a:prstGeom>
          <a:ln/>
        </p:spPr>
        <p:style>
          <a:lnRef idx="1">
            <a:schemeClr val="accent6"/>
          </a:lnRef>
          <a:fillRef idx="2">
            <a:schemeClr val="accent6"/>
          </a:fillRef>
          <a:effectRef idx="1">
            <a:schemeClr val="accent6"/>
          </a:effectRef>
          <a:fontRef idx="minor">
            <a:schemeClr val="dk1"/>
          </a:fontRef>
        </p:style>
        <p:txBody>
          <a:bodyPr lIns="0" tIns="0" rIns="0" bIns="0"/>
          <a:lstStyle/>
          <a:p>
            <a:pPr lvl="0" defTabSz="457200">
              <a:buClrTx/>
              <a:defRPr sz="1200">
                <a:uFillTx/>
                <a:latin typeface="Helvetica"/>
                <a:ea typeface="Helvetica"/>
                <a:cs typeface="Helvetica"/>
                <a:sym typeface="Helvetica"/>
              </a:defRPr>
            </a:pPr>
            <a:endParaRPr b="1"/>
          </a:p>
        </p:txBody>
      </p:sp>
      <p:sp>
        <p:nvSpPr>
          <p:cNvPr id="26" name="Shape 211"/>
          <p:cNvSpPr/>
          <p:nvPr/>
        </p:nvSpPr>
        <p:spPr>
          <a:xfrm>
            <a:off x="5423858" y="3293368"/>
            <a:ext cx="1993835" cy="685800"/>
          </a:xfrm>
          <a:prstGeom prst="chevron">
            <a:avLst>
              <a:gd name="adj" fmla="val 50000"/>
            </a:avLst>
          </a:prstGeom>
          <a:ln/>
        </p:spPr>
        <p:style>
          <a:lnRef idx="1">
            <a:schemeClr val="accent6"/>
          </a:lnRef>
          <a:fillRef idx="2">
            <a:schemeClr val="accent6"/>
          </a:fillRef>
          <a:effectRef idx="1">
            <a:schemeClr val="accent6"/>
          </a:effectRef>
          <a:fontRef idx="minor">
            <a:schemeClr val="dk1"/>
          </a:fontRef>
        </p:style>
        <p:txBody>
          <a:bodyPr lIns="0" tIns="0" rIns="0" bIns="0"/>
          <a:lstStyle/>
          <a:p>
            <a:pPr lvl="0" defTabSz="457200">
              <a:buClrTx/>
              <a:defRPr sz="1200">
                <a:uFillTx/>
                <a:latin typeface="Helvetica"/>
                <a:ea typeface="Helvetica"/>
                <a:cs typeface="Helvetica"/>
                <a:sym typeface="Helvetica"/>
              </a:defRPr>
            </a:pPr>
            <a:endParaRPr b="1"/>
          </a:p>
        </p:txBody>
      </p:sp>
      <p:sp>
        <p:nvSpPr>
          <p:cNvPr id="27" name="Shape 219"/>
          <p:cNvSpPr/>
          <p:nvPr/>
        </p:nvSpPr>
        <p:spPr>
          <a:xfrm>
            <a:off x="5060107" y="3361184"/>
            <a:ext cx="1205458"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US" sz="2800" b="1" dirty="0" smtClean="0">
                <a:solidFill>
                  <a:schemeClr val="tx1"/>
                </a:solidFill>
                <a:uFill>
                  <a:solidFill>
                    <a:srgbClr val="FFFFFF"/>
                  </a:solidFill>
                </a:uFill>
              </a:rPr>
              <a:t>2weeks</a:t>
            </a:r>
            <a:endParaRPr sz="2800" b="1" dirty="0">
              <a:solidFill>
                <a:schemeClr val="tx1"/>
              </a:solidFill>
              <a:uFill>
                <a:solidFill>
                  <a:srgbClr val="FFFFFF"/>
                </a:solidFill>
              </a:uFill>
            </a:endParaRPr>
          </a:p>
        </p:txBody>
      </p:sp>
      <p:sp>
        <p:nvSpPr>
          <p:cNvPr id="215" name="Shape 215"/>
          <p:cNvSpPr/>
          <p:nvPr/>
        </p:nvSpPr>
        <p:spPr>
          <a:xfrm>
            <a:off x="6925341" y="3356992"/>
            <a:ext cx="2111155"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lang="en-US" sz="2800" b="1" dirty="0" smtClean="0">
                <a:uFill>
                  <a:solidFill/>
                </a:uFill>
              </a:rPr>
              <a:t>Presentation!</a:t>
            </a:r>
            <a:endParaRPr sz="2800" b="1" dirty="0">
              <a:uFill>
                <a:solidFill/>
              </a:uFill>
            </a:endParaRPr>
          </a:p>
        </p:txBody>
      </p:sp>
      <p:cxnSp>
        <p:nvCxnSpPr>
          <p:cNvPr id="4" name="直線矢印コネクタ 3"/>
          <p:cNvCxnSpPr>
            <a:stCxn id="6" idx="0"/>
          </p:cNvCxnSpPr>
          <p:nvPr/>
        </p:nvCxnSpPr>
        <p:spPr>
          <a:xfrm flipH="1" flipV="1">
            <a:off x="1763688" y="4077073"/>
            <a:ext cx="1851141" cy="432047"/>
          </a:xfrm>
          <a:prstGeom prst="straightConnector1">
            <a:avLst/>
          </a:prstGeom>
          <a:noFill/>
          <a:ln w="38100" cap="flat">
            <a:solidFill>
              <a:srgbClr val="000000"/>
            </a:solidFill>
            <a:prstDash val="solid"/>
            <a:miter lim="400000"/>
            <a:tailEnd type="arrow"/>
          </a:ln>
          <a:effectLst/>
        </p:spPr>
        <p:style>
          <a:lnRef idx="0">
            <a:scrgbClr r="0" g="0" b="0"/>
          </a:lnRef>
          <a:fillRef idx="0">
            <a:scrgbClr r="0" g="0" b="0"/>
          </a:fillRef>
          <a:effectRef idx="0">
            <a:scrgbClr r="0" g="0" b="0"/>
          </a:effectRef>
          <a:fontRef idx="none"/>
        </p:style>
      </p:cxnSp>
      <p:sp>
        <p:nvSpPr>
          <p:cNvPr id="6" name="角丸四角形 5"/>
          <p:cNvSpPr/>
          <p:nvPr/>
        </p:nvSpPr>
        <p:spPr>
          <a:xfrm>
            <a:off x="2555776" y="4509120"/>
            <a:ext cx="2118105" cy="419973"/>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altLang="ja-JP" sz="1800" b="0" i="0" u="none" strike="noStrike" cap="none" spc="0" normalizeH="0" baseline="0" dirty="0" smtClean="0">
                <a:ln>
                  <a:noFill/>
                </a:ln>
                <a:solidFill>
                  <a:srgbClr val="000000"/>
                </a:solidFill>
                <a:effectLst/>
                <a:uFill>
                  <a:solidFill>
                    <a:srgbClr val="000000"/>
                  </a:solidFill>
                </a:uFill>
                <a:latin typeface="+mn-lt"/>
                <a:ea typeface="+mn-ea"/>
                <a:cs typeface="+mn-cs"/>
                <a:sym typeface="Calibri"/>
              </a:rPr>
              <a:t>Progress</a:t>
            </a:r>
            <a:r>
              <a:rPr kumimoji="0" lang="en-US" altLang="ja-JP" sz="1800" b="0" i="0" u="none" strike="noStrike" cap="none" spc="0" normalizeH="0" dirty="0" smtClean="0">
                <a:ln>
                  <a:noFill/>
                </a:ln>
                <a:solidFill>
                  <a:srgbClr val="000000"/>
                </a:solidFill>
                <a:effectLst/>
                <a:uFill>
                  <a:solidFill>
                    <a:srgbClr val="000000"/>
                  </a:solidFill>
                </a:uFill>
                <a:latin typeface="+mn-lt"/>
                <a:ea typeface="+mn-ea"/>
                <a:cs typeface="+mn-cs"/>
                <a:sym typeface="Calibri"/>
              </a:rPr>
              <a:t> check point</a:t>
            </a:r>
            <a:endParaRPr kumimoji="0" lang="ja-JP" alt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cxnSp>
        <p:nvCxnSpPr>
          <p:cNvPr id="32" name="直線矢印コネクタ 31"/>
          <p:cNvCxnSpPr>
            <a:stCxn id="6" idx="0"/>
          </p:cNvCxnSpPr>
          <p:nvPr/>
        </p:nvCxnSpPr>
        <p:spPr>
          <a:xfrm flipV="1">
            <a:off x="3614829" y="4021589"/>
            <a:ext cx="0" cy="487531"/>
          </a:xfrm>
          <a:prstGeom prst="straightConnector1">
            <a:avLst/>
          </a:prstGeom>
          <a:noFill/>
          <a:ln w="38100" cap="flat">
            <a:solidFill>
              <a:srgbClr val="000000"/>
            </a:solidFill>
            <a:prstDash val="solid"/>
            <a:miter lim="400000"/>
            <a:tailEnd type="arrow"/>
          </a:ln>
          <a:effectLst/>
        </p:spPr>
        <p:style>
          <a:lnRef idx="0">
            <a:scrgbClr r="0" g="0" b="0"/>
          </a:lnRef>
          <a:fillRef idx="0">
            <a:scrgbClr r="0" g="0" b="0"/>
          </a:fillRef>
          <a:effectRef idx="0">
            <a:scrgbClr r="0" g="0" b="0"/>
          </a:effectRef>
          <a:fontRef idx="none"/>
        </p:style>
      </p:cxnSp>
      <p:cxnSp>
        <p:nvCxnSpPr>
          <p:cNvPr id="35" name="直線矢印コネクタ 34"/>
          <p:cNvCxnSpPr>
            <a:stCxn id="6" idx="0"/>
          </p:cNvCxnSpPr>
          <p:nvPr/>
        </p:nvCxnSpPr>
        <p:spPr>
          <a:xfrm flipV="1">
            <a:off x="3614829" y="4077073"/>
            <a:ext cx="1809029" cy="432047"/>
          </a:xfrm>
          <a:prstGeom prst="straightConnector1">
            <a:avLst/>
          </a:prstGeom>
          <a:noFill/>
          <a:ln w="38100" cap="flat">
            <a:solidFill>
              <a:srgbClr val="000000"/>
            </a:solidFill>
            <a:prstDash val="solid"/>
            <a:miter lim="400000"/>
            <a:tailEnd type="arrow"/>
          </a:ln>
          <a:effectLst/>
        </p:spPr>
        <p:style>
          <a:lnRef idx="0">
            <a:scrgbClr r="0" g="0" b="0"/>
          </a:lnRef>
          <a:fillRef idx="0">
            <a:scrgbClr r="0" g="0" b="0"/>
          </a:fillRef>
          <a:effectRef idx="0">
            <a:scrgbClr r="0" g="0" b="0"/>
          </a:effectRef>
          <a:fontRef idx="none"/>
        </p:style>
      </p:cxnSp>
      <p:cxnSp>
        <p:nvCxnSpPr>
          <p:cNvPr id="47" name="直線矢印コネクタ 46"/>
          <p:cNvCxnSpPr>
            <a:stCxn id="6" idx="0"/>
          </p:cNvCxnSpPr>
          <p:nvPr/>
        </p:nvCxnSpPr>
        <p:spPr>
          <a:xfrm flipV="1">
            <a:off x="3614829" y="4077073"/>
            <a:ext cx="3693475" cy="432047"/>
          </a:xfrm>
          <a:prstGeom prst="straightConnector1">
            <a:avLst/>
          </a:prstGeom>
          <a:noFill/>
          <a:ln w="38100" cap="flat">
            <a:solidFill>
              <a:srgbClr val="000000"/>
            </a:solidFill>
            <a:prstDash val="solid"/>
            <a:miter lim="400000"/>
            <a:tailEnd type="arrow"/>
          </a:ln>
          <a:effectLst/>
        </p:spPr>
        <p:style>
          <a:lnRef idx="0">
            <a:scrgbClr r="0" g="0" b="0"/>
          </a:lnRef>
          <a:fillRef idx="0">
            <a:scrgbClr r="0" g="0" b="0"/>
          </a:fillRef>
          <a:effectRef idx="0">
            <a:scrgbClr r="0" g="0" b="0"/>
          </a:effectRef>
          <a:fontRef idx="none"/>
        </p:style>
      </p:cxnSp>
      <p:sp>
        <p:nvSpPr>
          <p:cNvPr id="15" name="スライド番号プレースホルダー 14"/>
          <p:cNvSpPr>
            <a:spLocks noGrp="1"/>
          </p:cNvSpPr>
          <p:nvPr>
            <p:ph type="sldNum" sz="quarter" idx="2"/>
          </p:nvPr>
        </p:nvSpPr>
        <p:spPr/>
        <p:txBody>
          <a:bodyPr/>
          <a:lstStyle/>
          <a:p>
            <a:pPr lvl="0"/>
            <a:fld id="{86CB4B4D-7CA3-9044-876B-883B54F8677D}" type="slidenum">
              <a:rPr lang="en-US" altLang="ja-JP" smtClean="0"/>
              <a:t>13</a:t>
            </a:fld>
            <a:endParaRPr lang="ja-JP" alt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28" name="Shape 22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Learn more</a:t>
            </a:r>
          </a:p>
        </p:txBody>
      </p:sp>
      <p:sp>
        <p:nvSpPr>
          <p:cNvPr id="229" name="Shape 229"/>
          <p:cNvSpPr>
            <a:spLocks noGrp="1"/>
          </p:cNvSpPr>
          <p:nvPr>
            <p:ph type="body" idx="1"/>
          </p:nvPr>
        </p:nvSpPr>
        <p:spPr>
          <a:prstGeom prst="rect">
            <a:avLst/>
          </a:prstGeom>
        </p:spPr>
        <p:txBody>
          <a:bodyPr/>
          <a:lstStyle/>
          <a:p>
            <a:pPr lvl="0">
              <a:defRPr sz="1800">
                <a:uFillTx/>
              </a:defRPr>
            </a:pPr>
            <a:r>
              <a:rPr sz="3200">
                <a:solidFill>
                  <a:srgbClr val="0433FF"/>
                </a:solidFill>
                <a:uFill>
                  <a:solidFill>
                    <a:srgbClr val="0433FF"/>
                  </a:solidFill>
                </a:uFill>
                <a:hlinkClick r:id="rId4"/>
              </a:rPr>
              <a:t>http://agilewarrior.wordpress.com</a:t>
            </a:r>
            <a:endParaRPr sz="3200">
              <a:uFill>
                <a:solidFill/>
              </a:uFill>
            </a:endParaRPr>
          </a:p>
          <a:p>
            <a:pPr lvl="0">
              <a:defRPr sz="1800">
                <a:uFillTx/>
              </a:defRPr>
            </a:pPr>
            <a:r>
              <a:rPr sz="3200">
                <a:uFill>
                  <a:solidFill/>
                </a:uFill>
              </a:rPr>
              <a:t>Buy the book!</a:t>
            </a:r>
          </a:p>
          <a:p>
            <a:pPr lvl="0">
              <a:defRPr sz="1800">
                <a:uFillTx/>
              </a:defRPr>
            </a:pPr>
            <a:endParaRPr sz="3200">
              <a:uFill>
                <a:solidFill/>
              </a:uFill>
            </a:endParaRPr>
          </a:p>
          <a:p>
            <a:pPr lvl="0">
              <a:defRPr sz="1800">
                <a:uFillTx/>
              </a:defRPr>
            </a:pPr>
            <a:r>
              <a:rPr sz="3200">
                <a:uFill>
                  <a:solidFill/>
                </a:uFill>
              </a:rPr>
              <a:t>Twitter:</a:t>
            </a:r>
          </a:p>
          <a:p>
            <a:pPr lvl="1">
              <a:defRPr sz="1800">
                <a:uFillTx/>
              </a:defRPr>
            </a:pPr>
            <a:r>
              <a:rPr sz="2800">
                <a:uFill>
                  <a:solidFill/>
                </a:uFill>
              </a:rPr>
              <a:t>@jrasmusson</a:t>
            </a:r>
          </a:p>
        </p:txBody>
      </p:sp>
      <p:pic>
        <p:nvPicPr>
          <p:cNvPr id="230" name="image11.png"/>
          <p:cNvPicPr/>
          <p:nvPr/>
        </p:nvPicPr>
        <p:blipFill>
          <a:blip r:embed="rId5">
            <a:extLst/>
          </a:blip>
          <a:stretch>
            <a:fillRect/>
          </a:stretch>
        </p:blipFill>
        <p:spPr>
          <a:xfrm>
            <a:off x="4343400" y="2451100"/>
            <a:ext cx="2946400" cy="3797300"/>
          </a:xfrm>
          <a:prstGeom prst="rect">
            <a:avLst/>
          </a:prstGeom>
          <a:ln w="12700">
            <a:miter lim="400000"/>
          </a:ln>
        </p:spPr>
      </p:pic>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14</a:t>
            </a:fld>
            <a:endParaRPr lang="ja-JP" alt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extLst/>
          </a:blip>
          <a:stretch>
            <a:fillRect/>
          </a:stretch>
        </p:blipFill>
        <p:spPr>
          <a:xfrm>
            <a:off x="7848600" y="6311900"/>
            <a:ext cx="1117600" cy="393700"/>
          </a:xfrm>
          <a:prstGeom prst="rect">
            <a:avLst/>
          </a:prstGeom>
          <a:ln w="12700">
            <a:miter lim="400000"/>
          </a:ln>
        </p:spPr>
      </p:pic>
      <p:pic>
        <p:nvPicPr>
          <p:cNvPr id="2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US" altLang="ja-JP" sz="4400" dirty="0" smtClean="0">
                <a:solidFill>
                  <a:srgbClr val="1D4871"/>
                </a:solidFill>
                <a:uFill>
                  <a:solidFill>
                    <a:srgbClr val="1D4871"/>
                  </a:solidFill>
                </a:uFill>
              </a:rPr>
              <a:t>Proof of concept about visualization of software quality </a:t>
            </a:r>
            <a:endParaRPr sz="4400" dirty="0">
              <a:solidFill>
                <a:srgbClr val="1D4871"/>
              </a:solidFill>
              <a:uFill>
                <a:solidFill>
                  <a:srgbClr val="1D4871"/>
                </a:solidFill>
              </a:uFill>
            </a:endParaRPr>
          </a:p>
        </p:txBody>
      </p:sp>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2</a:t>
            </a:fld>
            <a:endParaRPr lang="ja-JP" alt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endParaRPr lang="en-US" sz="2800" dirty="0" smtClean="0"/>
          </a:p>
          <a:p>
            <a:pPr lvl="0">
              <a:defRPr sz="1800">
                <a:uFillTx/>
              </a:defRPr>
            </a:pPr>
            <a:r>
              <a:rPr lang="en-US" sz="2800" dirty="0" smtClean="0"/>
              <a:t>To </a:t>
            </a:r>
            <a:r>
              <a:rPr lang="en-US" sz="2800" dirty="0"/>
              <a:t>sustain growth of Fujitsu software technology solution business.</a:t>
            </a:r>
          </a:p>
          <a:p>
            <a:pPr lvl="0">
              <a:defRPr sz="1800">
                <a:uFillTx/>
              </a:defRPr>
            </a:pPr>
            <a:r>
              <a:rPr lang="en-US" sz="2800" dirty="0"/>
              <a:t>To provide software developers with the best suited development tools as services.</a:t>
            </a:r>
          </a:p>
          <a:p>
            <a:pPr lvl="0">
              <a:defRPr sz="1800">
                <a:uFillTx/>
              </a:defRPr>
            </a:pPr>
            <a:r>
              <a:rPr lang="en-US" sz="2800" b="1" dirty="0"/>
              <a:t>To </a:t>
            </a:r>
            <a:r>
              <a:rPr lang="en-US" sz="2800" b="1" dirty="0">
                <a:solidFill>
                  <a:schemeClr val="accent5"/>
                </a:solidFill>
              </a:rPr>
              <a:t>increase</a:t>
            </a:r>
            <a:r>
              <a:rPr lang="en-US" sz="2800" b="1" dirty="0"/>
              <a:t> </a:t>
            </a:r>
            <a:r>
              <a:rPr lang="en-US" sz="2800" b="1" dirty="0">
                <a:solidFill>
                  <a:schemeClr val="accent5"/>
                </a:solidFill>
              </a:rPr>
              <a:t>work productivity</a:t>
            </a:r>
            <a:r>
              <a:rPr lang="en-US" sz="2800" b="1" dirty="0"/>
              <a:t> </a:t>
            </a:r>
            <a:r>
              <a:rPr lang="en-US" sz="2800" b="1" dirty="0" smtClean="0"/>
              <a:t>in software development process. Especially from product quality perspective. </a:t>
            </a:r>
            <a:endParaRPr sz="6600" b="1" dirty="0">
              <a:uFill>
                <a:solidFill/>
              </a:uFill>
            </a:endParaRPr>
          </a:p>
        </p:txBody>
      </p:sp>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3</a:t>
            </a:fld>
            <a:endParaRPr lang="ja-JP" alt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elevator pitch</a:t>
            </a:r>
          </a:p>
        </p:txBody>
      </p:sp>
      <p:sp>
        <p:nvSpPr>
          <p:cNvPr id="40" name="Shape 40"/>
          <p:cNvSpPr>
            <a:spLocks noGrp="1"/>
          </p:cNvSpPr>
          <p:nvPr>
            <p:ph type="body" idx="1"/>
          </p:nvPr>
        </p:nvSpPr>
        <p:spPr>
          <a:xfrm>
            <a:off x="107504" y="1600198"/>
            <a:ext cx="8858696" cy="4997153"/>
          </a:xfrm>
          <a:prstGeom prst="rect">
            <a:avLst/>
          </a:prstGeom>
        </p:spPr>
        <p:txBody>
          <a:bodyPr/>
          <a:lstStyle/>
          <a:p>
            <a:pPr lvl="0">
              <a:lnSpc>
                <a:spcPct val="90000"/>
              </a:lnSpc>
              <a:defRPr sz="1800">
                <a:uFillTx/>
              </a:defRPr>
            </a:pPr>
            <a:r>
              <a:rPr sz="2800" dirty="0">
                <a:uFill>
                  <a:solidFill/>
                </a:uFill>
              </a:rPr>
              <a:t>For </a:t>
            </a:r>
            <a:r>
              <a:rPr sz="2800" dirty="0" smtClean="0">
                <a:solidFill>
                  <a:srgbClr val="008F00"/>
                </a:solidFill>
                <a:uFill>
                  <a:solidFill>
                    <a:srgbClr val="008F00"/>
                  </a:solidFill>
                </a:uFill>
              </a:rPr>
              <a:t>[</a:t>
            </a:r>
            <a:r>
              <a:rPr lang="en-US" sz="2800" dirty="0" smtClean="0">
                <a:solidFill>
                  <a:srgbClr val="008F00"/>
                </a:solidFill>
                <a:uFill>
                  <a:solidFill>
                    <a:srgbClr val="008F00"/>
                  </a:solidFill>
                </a:uFill>
              </a:rPr>
              <a:t>software developers</a:t>
            </a:r>
            <a:r>
              <a:rPr sz="2800" dirty="0" smtClean="0">
                <a:solidFill>
                  <a:srgbClr val="008F00"/>
                </a:solidFill>
                <a:uFill>
                  <a:solidFill>
                    <a:srgbClr val="008F00"/>
                  </a:solidFill>
                </a:uFill>
              </a:rPr>
              <a:t>]</a:t>
            </a:r>
            <a:endParaRPr sz="2800" dirty="0">
              <a:uFill>
                <a:solidFill/>
              </a:uFill>
            </a:endParaRPr>
          </a:p>
          <a:p>
            <a:pPr lvl="0">
              <a:lnSpc>
                <a:spcPct val="90000"/>
              </a:lnSpc>
              <a:defRPr sz="1800">
                <a:uFillTx/>
              </a:defRPr>
            </a:pPr>
            <a:r>
              <a:rPr sz="2800" dirty="0">
                <a:uFill>
                  <a:solidFill/>
                </a:uFill>
              </a:rPr>
              <a:t>who </a:t>
            </a:r>
            <a:r>
              <a:rPr sz="2800" dirty="0" smtClean="0">
                <a:solidFill>
                  <a:srgbClr val="008F00"/>
                </a:solidFill>
                <a:uFill>
                  <a:solidFill>
                    <a:srgbClr val="008F00"/>
                  </a:solidFill>
                </a:uFill>
              </a:rPr>
              <a:t>[</a:t>
            </a:r>
            <a:r>
              <a:rPr lang="en-US" sz="2800" dirty="0" smtClean="0">
                <a:solidFill>
                  <a:srgbClr val="008F00"/>
                </a:solidFill>
                <a:uFill>
                  <a:solidFill>
                    <a:srgbClr val="008F00"/>
                  </a:solidFill>
                </a:uFill>
              </a:rPr>
              <a:t>are struggling to improve software quality </a:t>
            </a:r>
            <a:r>
              <a:rPr lang="en-US" altLang="ja-JP" sz="2800" dirty="0">
                <a:solidFill>
                  <a:srgbClr val="008F00"/>
                </a:solidFill>
                <a:uFill>
                  <a:solidFill>
                    <a:srgbClr val="008F00"/>
                  </a:solidFill>
                </a:uFill>
              </a:rPr>
              <a:t>in Fujitsu</a:t>
            </a:r>
            <a:r>
              <a:rPr sz="2800" dirty="0" smtClean="0">
                <a:solidFill>
                  <a:srgbClr val="008F00"/>
                </a:solidFill>
                <a:uFill>
                  <a:solidFill>
                    <a:srgbClr val="008F00"/>
                  </a:solidFill>
                </a:uFill>
              </a:rPr>
              <a:t>]</a:t>
            </a:r>
            <a:endParaRPr sz="2800" dirty="0">
              <a:uFill>
                <a:solidFill/>
              </a:uFill>
            </a:endParaRPr>
          </a:p>
          <a:p>
            <a:pPr lvl="0">
              <a:lnSpc>
                <a:spcPct val="90000"/>
              </a:lnSpc>
              <a:defRPr sz="1800">
                <a:uFillTx/>
              </a:defRPr>
            </a:pPr>
            <a:r>
              <a:rPr sz="2800" dirty="0">
                <a:uFill>
                  <a:solidFill/>
                </a:uFill>
              </a:rPr>
              <a:t>the </a:t>
            </a:r>
            <a:r>
              <a:rPr sz="2800" dirty="0" smtClean="0">
                <a:solidFill>
                  <a:srgbClr val="008F00"/>
                </a:solidFill>
                <a:uFill>
                  <a:solidFill>
                    <a:srgbClr val="008F00"/>
                  </a:solidFill>
                </a:uFill>
              </a:rPr>
              <a:t>[</a:t>
            </a:r>
            <a:r>
              <a:rPr lang="en-US" sz="2800" dirty="0">
                <a:solidFill>
                  <a:srgbClr val="008F00"/>
                </a:solidFill>
                <a:uFill>
                  <a:solidFill>
                    <a:srgbClr val="008F00"/>
                  </a:solidFill>
                </a:uFill>
              </a:rPr>
              <a:t>q</a:t>
            </a:r>
            <a:r>
              <a:rPr lang="en-US" sz="2800" dirty="0" smtClean="0">
                <a:solidFill>
                  <a:srgbClr val="008F00"/>
                </a:solidFill>
                <a:uFill>
                  <a:solidFill>
                    <a:srgbClr val="008F00"/>
                  </a:solidFill>
                </a:uFill>
              </a:rPr>
              <a:t>uality risk manager</a:t>
            </a:r>
            <a:r>
              <a:rPr sz="2800" dirty="0" smtClean="0">
                <a:solidFill>
                  <a:srgbClr val="008F00"/>
                </a:solidFill>
                <a:uFill>
                  <a:solidFill>
                    <a:srgbClr val="008F00"/>
                  </a:solidFill>
                </a:uFill>
              </a:rPr>
              <a:t>]</a:t>
            </a:r>
            <a:endParaRPr sz="2800" dirty="0">
              <a:uFill>
                <a:solidFill/>
              </a:uFill>
            </a:endParaRPr>
          </a:p>
          <a:p>
            <a:pPr lvl="0">
              <a:lnSpc>
                <a:spcPct val="90000"/>
              </a:lnSpc>
              <a:defRPr sz="1800">
                <a:uFillTx/>
              </a:defRPr>
            </a:pPr>
            <a:r>
              <a:rPr sz="2800" dirty="0">
                <a:uFill>
                  <a:solidFill/>
                </a:uFill>
              </a:rPr>
              <a:t>is a </a:t>
            </a:r>
            <a:r>
              <a:rPr sz="2800" dirty="0" smtClean="0">
                <a:solidFill>
                  <a:srgbClr val="008F00"/>
                </a:solidFill>
                <a:uFill>
                  <a:solidFill>
                    <a:srgbClr val="008F00"/>
                  </a:solidFill>
                </a:uFill>
              </a:rPr>
              <a:t>[</a:t>
            </a:r>
            <a:r>
              <a:rPr lang="en-US" sz="2800" dirty="0" smtClean="0">
                <a:solidFill>
                  <a:srgbClr val="008F00"/>
                </a:solidFill>
                <a:uFill>
                  <a:solidFill>
                    <a:srgbClr val="008F00"/>
                  </a:solidFill>
                </a:uFill>
              </a:rPr>
              <a:t>software development support tool</a:t>
            </a:r>
            <a:r>
              <a:rPr sz="2800" dirty="0" smtClean="0">
                <a:solidFill>
                  <a:srgbClr val="008F00"/>
                </a:solidFill>
                <a:uFill>
                  <a:solidFill>
                    <a:srgbClr val="008F00"/>
                  </a:solidFill>
                </a:uFill>
              </a:rPr>
              <a:t>]</a:t>
            </a:r>
            <a:endParaRPr sz="2800" dirty="0">
              <a:uFill>
                <a:solidFill/>
              </a:uFill>
            </a:endParaRPr>
          </a:p>
          <a:p>
            <a:pPr lvl="0">
              <a:lnSpc>
                <a:spcPct val="90000"/>
              </a:lnSpc>
              <a:defRPr sz="1800">
                <a:uFillTx/>
              </a:defRPr>
            </a:pPr>
            <a:r>
              <a:rPr sz="2800" dirty="0">
                <a:uFill>
                  <a:solidFill/>
                </a:uFill>
              </a:rPr>
              <a:t>that </a:t>
            </a:r>
            <a:r>
              <a:rPr sz="2800" dirty="0" smtClean="0">
                <a:solidFill>
                  <a:srgbClr val="008F00"/>
                </a:solidFill>
                <a:uFill>
                  <a:solidFill>
                    <a:srgbClr val="008F00"/>
                  </a:solidFill>
                </a:uFill>
              </a:rPr>
              <a:t>[</a:t>
            </a:r>
            <a:r>
              <a:rPr lang="en-US" sz="2800" dirty="0" smtClean="0">
                <a:solidFill>
                  <a:srgbClr val="008F00"/>
                </a:solidFill>
                <a:uFill>
                  <a:solidFill>
                    <a:srgbClr val="008F00"/>
                  </a:solidFill>
                </a:uFill>
              </a:rPr>
              <a:t>can </a:t>
            </a:r>
            <a:r>
              <a:rPr lang="en-US" sz="2800" dirty="0" smtClean="0">
                <a:solidFill>
                  <a:srgbClr val="008F00"/>
                </a:solidFill>
                <a:uFill>
                  <a:solidFill>
                    <a:srgbClr val="008F00"/>
                  </a:solidFill>
                </a:uFill>
              </a:rPr>
              <a:t>tell developers the software quality risk when source codes are committed</a:t>
            </a:r>
            <a:r>
              <a:rPr sz="2800" dirty="0" smtClean="0">
                <a:solidFill>
                  <a:srgbClr val="008F00"/>
                </a:solidFill>
                <a:uFill>
                  <a:solidFill>
                    <a:srgbClr val="008F00"/>
                  </a:solidFill>
                </a:uFill>
              </a:rPr>
              <a:t>]</a:t>
            </a:r>
            <a:r>
              <a:rPr sz="2800" dirty="0" smtClean="0">
                <a:uFill>
                  <a:solidFill/>
                </a:uFill>
              </a:rPr>
              <a:t>.</a:t>
            </a:r>
            <a:endParaRPr sz="2800" dirty="0">
              <a:uFill>
                <a:solidFill/>
              </a:uFill>
            </a:endParaRPr>
          </a:p>
          <a:p>
            <a:pPr lvl="0">
              <a:lnSpc>
                <a:spcPct val="90000"/>
              </a:lnSpc>
              <a:defRPr sz="1800">
                <a:uFillTx/>
              </a:defRPr>
            </a:pPr>
            <a:r>
              <a:rPr sz="2800" dirty="0">
                <a:uFill>
                  <a:solidFill/>
                </a:uFill>
              </a:rPr>
              <a:t>Unlike </a:t>
            </a:r>
            <a:r>
              <a:rPr sz="2800" dirty="0" smtClean="0">
                <a:solidFill>
                  <a:srgbClr val="008F00"/>
                </a:solidFill>
                <a:uFill>
                  <a:solidFill>
                    <a:srgbClr val="008F00"/>
                  </a:solidFill>
                </a:uFill>
              </a:rPr>
              <a:t>[</a:t>
            </a:r>
            <a:r>
              <a:rPr lang="en-US" sz="2800" dirty="0" smtClean="0">
                <a:solidFill>
                  <a:srgbClr val="008F00"/>
                </a:solidFill>
                <a:uFill>
                  <a:solidFill>
                    <a:srgbClr val="008F00"/>
                  </a:solidFill>
                </a:uFill>
              </a:rPr>
              <a:t>other static analysis tools</a:t>
            </a:r>
            <a:r>
              <a:rPr sz="2800" dirty="0" smtClean="0">
                <a:solidFill>
                  <a:srgbClr val="008F00"/>
                </a:solidFill>
                <a:uFill>
                  <a:solidFill>
                    <a:srgbClr val="008F00"/>
                  </a:solidFill>
                </a:uFill>
              </a:rPr>
              <a:t>]</a:t>
            </a:r>
            <a:endParaRPr sz="2800" dirty="0">
              <a:uFill>
                <a:solidFill/>
              </a:uFill>
            </a:endParaRPr>
          </a:p>
          <a:p>
            <a:pPr lvl="0">
              <a:lnSpc>
                <a:spcPct val="90000"/>
              </a:lnSpc>
              <a:defRPr sz="1800">
                <a:uFillTx/>
              </a:defRPr>
            </a:pPr>
            <a:r>
              <a:rPr sz="2800" dirty="0">
                <a:uFill>
                  <a:solidFill/>
                </a:uFill>
              </a:rPr>
              <a:t>our project </a:t>
            </a:r>
            <a:r>
              <a:rPr sz="2800" dirty="0" smtClean="0">
                <a:solidFill>
                  <a:srgbClr val="008F00"/>
                </a:solidFill>
                <a:uFill>
                  <a:solidFill>
                    <a:srgbClr val="008F00"/>
                  </a:solidFill>
                </a:uFill>
              </a:rPr>
              <a:t>[</a:t>
            </a:r>
            <a:r>
              <a:rPr lang="en-US" altLang="ja-JP" sz="2800" dirty="0">
                <a:solidFill>
                  <a:srgbClr val="008F00"/>
                </a:solidFill>
                <a:uFill>
                  <a:solidFill>
                    <a:srgbClr val="008F00"/>
                  </a:solidFill>
                </a:uFill>
              </a:rPr>
              <a:t>has self-learning function that is suitable for each team</a:t>
            </a:r>
            <a:r>
              <a:rPr sz="2800" dirty="0" smtClean="0">
                <a:solidFill>
                  <a:srgbClr val="008F00"/>
                </a:solidFill>
                <a:uFill>
                  <a:solidFill>
                    <a:srgbClr val="008F00"/>
                  </a:solidFill>
                </a:uFill>
              </a:rPr>
              <a:t>]</a:t>
            </a:r>
            <a:r>
              <a:rPr sz="2800" dirty="0" smtClean="0">
                <a:uFill>
                  <a:solidFill/>
                </a:uFill>
              </a:rPr>
              <a:t>.</a:t>
            </a:r>
            <a:endParaRPr lang="en-US" sz="2800" dirty="0" smtClean="0">
              <a:uFill>
                <a:solidFill/>
              </a:uFill>
            </a:endParaRPr>
          </a:p>
          <a:p>
            <a:pPr lvl="0">
              <a:lnSpc>
                <a:spcPct val="90000"/>
              </a:lnSpc>
              <a:defRPr sz="1800">
                <a:uFillTx/>
              </a:defRPr>
            </a:pPr>
            <a:r>
              <a:rPr lang="en-US" sz="2800" dirty="0" smtClean="0"/>
              <a:t>But </a:t>
            </a:r>
            <a:r>
              <a:rPr lang="en-US" sz="2800" dirty="0" smtClean="0"/>
              <a:t>this </a:t>
            </a:r>
            <a:r>
              <a:rPr lang="en-US" sz="2800" dirty="0" smtClean="0"/>
              <a:t>is just </a:t>
            </a:r>
            <a:r>
              <a:rPr lang="en-US" sz="2800" dirty="0" smtClean="0"/>
              <a:t>prototype for </a:t>
            </a:r>
            <a:r>
              <a:rPr lang="en-US" sz="2800" dirty="0" err="1" smtClean="0"/>
              <a:t>PoC</a:t>
            </a:r>
            <a:r>
              <a:rPr lang="en-US" sz="2800" dirty="0" smtClean="0"/>
              <a:t>.</a:t>
            </a:r>
            <a:endParaRPr lang="en-US" sz="2800" dirty="0" smtClean="0"/>
          </a:p>
        </p:txBody>
      </p:sp>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4</a:t>
            </a:fld>
            <a:endParaRPr lang="ja-JP" alt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dirty="0"/>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Product box</a:t>
            </a:r>
          </a:p>
        </p:txBody>
      </p:sp>
      <p:sp>
        <p:nvSpPr>
          <p:cNvPr id="45" name="Shape 45"/>
          <p:cNvSpPr/>
          <p:nvPr/>
        </p:nvSpPr>
        <p:spPr>
          <a:xfrm>
            <a:off x="3276600" y="1915179"/>
            <a:ext cx="3061321"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&lt;product name&gt;</a:t>
            </a: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sp>
        <p:nvSpPr>
          <p:cNvPr id="47" name="Shape 47"/>
          <p:cNvSpPr/>
          <p:nvPr/>
        </p:nvSpPr>
        <p:spPr>
          <a:xfrm>
            <a:off x="3655988" y="3058179"/>
            <a:ext cx="1979588"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fun picture</a:t>
            </a:r>
          </a:p>
        </p:txBody>
      </p:sp>
      <p:sp>
        <p:nvSpPr>
          <p:cNvPr id="48" name="Shape 48"/>
          <p:cNvSpPr/>
          <p:nvPr/>
        </p:nvSpPr>
        <p:spPr>
          <a:xfrm>
            <a:off x="3855966" y="4048779"/>
            <a:ext cx="1778696"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&lt;slogan&gt;</a:t>
            </a:r>
          </a:p>
        </p:txBody>
      </p:sp>
      <p:sp>
        <p:nvSpPr>
          <p:cNvPr id="49" name="Shape 49"/>
          <p:cNvSpPr/>
          <p:nvPr/>
        </p:nvSpPr>
        <p:spPr>
          <a:xfrm>
            <a:off x="3561422" y="4658379"/>
            <a:ext cx="241940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&lt;benefit #1&gt;</a:t>
            </a:r>
          </a:p>
        </p:txBody>
      </p:sp>
      <p:sp>
        <p:nvSpPr>
          <p:cNvPr id="50" name="Shape 50"/>
          <p:cNvSpPr/>
          <p:nvPr/>
        </p:nvSpPr>
        <p:spPr>
          <a:xfrm>
            <a:off x="3561422" y="5115579"/>
            <a:ext cx="241940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&lt;benefit #2&gt;</a:t>
            </a:r>
          </a:p>
        </p:txBody>
      </p:sp>
      <p:sp>
        <p:nvSpPr>
          <p:cNvPr id="51" name="Shape 51"/>
          <p:cNvSpPr/>
          <p:nvPr/>
        </p:nvSpPr>
        <p:spPr>
          <a:xfrm>
            <a:off x="3561422" y="5572779"/>
            <a:ext cx="241940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&lt;benefit #3&gt;</a:t>
            </a:r>
          </a:p>
        </p:txBody>
      </p:sp>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5</a:t>
            </a:fld>
            <a:endParaRPr lang="ja-JP" alt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5"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NOT list</a:t>
            </a:r>
          </a:p>
        </p:txBody>
      </p:sp>
      <p:graphicFrame>
        <p:nvGraphicFramePr>
          <p:cNvPr id="59" name="Table 59"/>
          <p:cNvGraphicFramePr/>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gridCol w="4229100"/>
              </a:tblGrid>
              <a:tr h="400594">
                <a:tc>
                  <a:txBody>
                    <a:bodyPr/>
                    <a:lstStyle/>
                    <a:p>
                      <a:pPr lvl="0" algn="ctr">
                        <a:tabLst>
                          <a:tab pos="914400" algn="l"/>
                        </a:tabLst>
                        <a:defRPr sz="1800" b="0">
                          <a:solidFill>
                            <a:srgbClr val="000000"/>
                          </a:solidFill>
                          <a:uFillTx/>
                        </a:defRPr>
                      </a:pPr>
                      <a:r>
                        <a:rPr sz="3200" dirty="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dirty="0">
                          <a:solidFill>
                            <a:srgbClr val="FFFFFF"/>
                          </a:solidFill>
                          <a:uFill>
                            <a:solidFill>
                              <a:srgbClr val="FFFFFF"/>
                            </a:solidFill>
                          </a:uFill>
                        </a:rPr>
                        <a:t>OUT</a:t>
                      </a:r>
                    </a:p>
                  </a:txBody>
                  <a:tcPr marL="38100" marR="38100" marT="38100" marB="38100" horzOverflow="overflow"/>
                </a:tc>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r>
            </a:tbl>
          </a:graphicData>
        </a:graphic>
      </p:graphicFrame>
      <p:graphicFrame>
        <p:nvGraphicFramePr>
          <p:cNvPr id="60" name="Table 60"/>
          <p:cNvGraphicFramePr/>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tblGrid>
              <a:tr h="412496">
                <a:tc>
                  <a:txBody>
                    <a:bodyPr/>
                    <a:lstStyle/>
                    <a:p>
                      <a:pPr lvl="0" algn="ctr">
                        <a:tabLst>
                          <a:tab pos="914400" algn="l"/>
                        </a:tabLst>
                        <a:defRPr sz="1800" b="0">
                          <a:solidFill>
                            <a:srgbClr val="000000"/>
                          </a:solidFill>
                          <a:uFillTx/>
                        </a:defRPr>
                      </a:pPr>
                      <a:r>
                        <a:rPr sz="3200" dirty="0">
                          <a:solidFill>
                            <a:srgbClr val="FFFFFF"/>
                          </a:solidFill>
                          <a:uFill>
                            <a:solidFill>
                              <a:srgbClr val="FFFFFF"/>
                            </a:solidFill>
                          </a:uFill>
                        </a:rPr>
                        <a:t>UNRESOLVED</a:t>
                      </a:r>
                    </a:p>
                  </a:txBody>
                  <a:tcPr marL="38100" marR="38100" marT="38100" marB="38100" horzOverflow="overflow"/>
                </a:tc>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tr>
            </a:tbl>
          </a:graphicData>
        </a:graphic>
      </p:graphicFrame>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6</a:t>
            </a:fld>
            <a:endParaRPr lang="ja-JP"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dirty="0"/>
          </a:p>
        </p:txBody>
      </p:sp>
      <p:sp>
        <p:nvSpPr>
          <p:cNvPr id="67" name="Shape 67"/>
          <p:cNvSpPr/>
          <p:nvPr/>
        </p:nvSpPr>
        <p:spPr>
          <a:xfrm>
            <a:off x="3276600" y="3124200"/>
            <a:ext cx="27135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Your core team</a:t>
            </a:r>
          </a:p>
        </p:txBody>
      </p:sp>
      <p:sp>
        <p:nvSpPr>
          <p:cNvPr id="68" name="Shape 68"/>
          <p:cNvSpPr/>
          <p:nvPr/>
        </p:nvSpPr>
        <p:spPr>
          <a:xfrm>
            <a:off x="6137275" y="3911600"/>
            <a:ext cx="2134121"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&lt;group#1&gt;</a:t>
            </a:r>
          </a:p>
        </p:txBody>
      </p:sp>
      <p:sp>
        <p:nvSpPr>
          <p:cNvPr id="69" name="Shape 69"/>
          <p:cNvSpPr/>
          <p:nvPr/>
        </p:nvSpPr>
        <p:spPr>
          <a:xfrm>
            <a:off x="838200" y="3276600"/>
            <a:ext cx="1963440"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&lt;team#2&gt;</a:t>
            </a:r>
          </a:p>
        </p:txBody>
      </p:sp>
      <p:sp>
        <p:nvSpPr>
          <p:cNvPr id="70" name="Shape 70"/>
          <p:cNvSpPr/>
          <p:nvPr/>
        </p:nvSpPr>
        <p:spPr>
          <a:xfrm>
            <a:off x="3200400" y="1828800"/>
            <a:ext cx="302850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&lt;community#3&gt;</a:t>
            </a:r>
          </a:p>
        </p:txBody>
      </p:sp>
      <p:sp>
        <p:nvSpPr>
          <p:cNvPr id="71" name="Shape 71"/>
          <p:cNvSpPr/>
          <p:nvPr/>
        </p:nvSpPr>
        <p:spPr>
          <a:xfrm>
            <a:off x="3276600" y="4352925"/>
            <a:ext cx="2633489"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dirty="0">
                <a:uFill>
                  <a:solidFill/>
                </a:uFill>
              </a:rPr>
              <a:t>... is always bigger than you think!</a:t>
            </a:r>
          </a:p>
        </p:txBody>
      </p:sp>
      <p:pic>
        <p:nvPicPr>
          <p:cNvPr id="73" name="image3.png"/>
          <p:cNvPicPr/>
          <p:nvPr/>
        </p:nvPicPr>
        <p:blipFill>
          <a:blip r:embed="rId4">
            <a:extLst/>
          </a:blip>
          <a:stretch>
            <a:fillRect/>
          </a:stretch>
        </p:blipFill>
        <p:spPr>
          <a:xfrm>
            <a:off x="6184900" y="1943100"/>
            <a:ext cx="800100" cy="927100"/>
          </a:xfrm>
          <a:prstGeom prst="rect">
            <a:avLst/>
          </a:prstGeom>
          <a:ln w="12700">
            <a:miter lim="400000"/>
          </a:ln>
        </p:spPr>
      </p:pic>
      <p:pic>
        <p:nvPicPr>
          <p:cNvPr id="74" name="image4.png"/>
          <p:cNvPicPr/>
          <p:nvPr/>
        </p:nvPicPr>
        <p:blipFill>
          <a:blip r:embed="rId5">
            <a:extLst/>
          </a:blip>
          <a:stretch>
            <a:fillRect/>
          </a:stretch>
        </p:blipFill>
        <p:spPr>
          <a:xfrm>
            <a:off x="1511300" y="1943100"/>
            <a:ext cx="800100" cy="927100"/>
          </a:xfrm>
          <a:prstGeom prst="rect">
            <a:avLst/>
          </a:prstGeom>
          <a:ln w="12700">
            <a:miter lim="400000"/>
          </a:ln>
        </p:spPr>
      </p:pic>
      <p:pic>
        <p:nvPicPr>
          <p:cNvPr id="75" name="image5.png"/>
          <p:cNvPicPr/>
          <p:nvPr/>
        </p:nvPicPr>
        <p:blipFill>
          <a:blip r:embed="rId6">
            <a:extLst/>
          </a:blip>
          <a:stretch>
            <a:fillRect/>
          </a:stretch>
        </p:blipFill>
        <p:spPr>
          <a:xfrm>
            <a:off x="1206500" y="3924300"/>
            <a:ext cx="800100" cy="927100"/>
          </a:xfrm>
          <a:prstGeom prst="rect">
            <a:avLst/>
          </a:prstGeom>
          <a:ln w="12700">
            <a:miter lim="400000"/>
          </a:ln>
        </p:spPr>
      </p:pic>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7</a:t>
            </a:fld>
            <a:endParaRPr lang="ja-JP"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dirty="0"/>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dirty="0"/>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dirty="0"/>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dirty="0"/>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dirty="0"/>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dirty="0"/>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dirty="0"/>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dirty="0"/>
            </a:p>
          </p:txBody>
        </p:sp>
      </p:grpSp>
      <p:pic>
        <p:nvPicPr>
          <p:cNvPr id="95" name="image6.png"/>
          <p:cNvPicPr/>
          <p:nvPr/>
        </p:nvPicPr>
        <p:blipFill>
          <a:blip r:embed="rId4">
            <a:extLst/>
          </a:blip>
          <a:stretch>
            <a:fillRect/>
          </a:stretch>
        </p:blipFill>
        <p:spPr>
          <a:xfrm>
            <a:off x="5670996" y="4790182"/>
            <a:ext cx="1174304" cy="825501"/>
          </a:xfrm>
          <a:prstGeom prst="rect">
            <a:avLst/>
          </a:prstGeom>
          <a:ln w="12700">
            <a:miter lim="400000"/>
          </a:ln>
        </p:spPr>
      </p:pic>
      <p:pic>
        <p:nvPicPr>
          <p:cNvPr id="96" name="image7.png"/>
          <p:cNvPicPr/>
          <p:nvPr/>
        </p:nvPicPr>
        <p:blipFill>
          <a:blip r:embed="rId5">
            <a:extLst/>
          </a:blip>
          <a:stretch>
            <a:fillRect/>
          </a:stretch>
        </p:blipFill>
        <p:spPr>
          <a:xfrm>
            <a:off x="5791200" y="5854710"/>
            <a:ext cx="863600" cy="688073"/>
          </a:xfrm>
          <a:prstGeom prst="rect">
            <a:avLst/>
          </a:prstGeom>
          <a:ln w="12700">
            <a:miter lim="400000"/>
          </a:ln>
        </p:spPr>
      </p:pic>
      <p:pic>
        <p:nvPicPr>
          <p:cNvPr id="97" name="image8.png"/>
          <p:cNvPicPr/>
          <p:nvPr/>
        </p:nvPicPr>
        <p:blipFill>
          <a:blip r:embed="rId6">
            <a:extLst/>
          </a:blip>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dirty="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dirty="0">
                <a:uFill>
                  <a:solidFill/>
                </a:uFill>
              </a:rPr>
              <a:t>Out of scope</a:t>
            </a:r>
          </a:p>
        </p:txBody>
      </p:sp>
      <p:sp>
        <p:nvSpPr>
          <p:cNvPr id="100" name="Shape 100"/>
          <p:cNvSpPr/>
          <p:nvPr/>
        </p:nvSpPr>
        <p:spPr>
          <a:xfrm>
            <a:off x="626185" y="4495800"/>
            <a:ext cx="2473871" cy="18542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&lt;language&gt;</a:t>
            </a:r>
            <a:endParaRPr dirty="0">
              <a:uFill>
                <a:solidFill/>
              </a:uFill>
            </a:endParaRPr>
          </a:p>
          <a:p>
            <a:pPr lvl="0">
              <a:buSzPct val="100000"/>
              <a:buChar char="-"/>
              <a:defRPr>
                <a:uFillTx/>
              </a:defRPr>
            </a:pPr>
            <a:r>
              <a:rPr sz="2400" dirty="0">
                <a:uFill>
                  <a:solidFill/>
                </a:uFill>
              </a:rPr>
              <a:t> &lt;libraries&gt;</a:t>
            </a:r>
            <a:endParaRPr dirty="0">
              <a:uFill>
                <a:solidFill/>
              </a:uFill>
            </a:endParaRPr>
          </a:p>
          <a:p>
            <a:pPr lvl="0">
              <a:buSzPct val="100000"/>
              <a:buChar char="-"/>
              <a:defRPr>
                <a:uFillTx/>
              </a:defRPr>
            </a:pPr>
            <a:r>
              <a:rPr sz="2400" dirty="0">
                <a:uFill>
                  <a:solidFill/>
                </a:uFill>
              </a:rPr>
              <a:t> &lt;tools&gt;</a:t>
            </a:r>
            <a:endParaRPr dirty="0">
              <a:uFill>
                <a:solidFill/>
              </a:uFill>
            </a:endParaRPr>
          </a:p>
          <a:p>
            <a:pPr lvl="0">
              <a:buSzPct val="100000"/>
              <a:buChar char="-"/>
              <a:defRPr>
                <a:uFillTx/>
              </a:defRPr>
            </a:pPr>
            <a:r>
              <a:rPr sz="2400" dirty="0">
                <a:uFill>
                  <a:solidFill/>
                </a:uFill>
              </a:rPr>
              <a:t> &lt;technology&gt;</a:t>
            </a:r>
          </a:p>
        </p:txBody>
      </p:sp>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8</a:t>
            </a:fld>
            <a:endParaRPr lang="ja-JP" alt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sz="3200" dirty="0">
                <a:uFill>
                  <a:solidFill/>
                </a:uFill>
              </a:rPr>
              <a:t>&lt;scary thing #1&gt;</a:t>
            </a:r>
          </a:p>
          <a:p>
            <a:pPr lvl="0">
              <a:defRPr sz="1800">
                <a:uFillTx/>
              </a:defRPr>
            </a:pPr>
            <a:r>
              <a:rPr sz="3200" dirty="0">
                <a:uFill>
                  <a:solidFill/>
                </a:uFill>
              </a:rPr>
              <a:t>&lt;scary thing #2&gt;</a:t>
            </a:r>
          </a:p>
          <a:p>
            <a:pPr lvl="0">
              <a:defRPr sz="1800">
                <a:uFillTx/>
              </a:defRPr>
            </a:pPr>
            <a:r>
              <a:rPr sz="3200" dirty="0">
                <a:uFill>
                  <a:solidFill/>
                </a:uFill>
              </a:rPr>
              <a:t>&lt;scary thing #3&gt;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pic>
        <p:nvPicPr>
          <p:cNvPr id="108" name="droppedImage.pdf"/>
          <p:cNvPicPr/>
          <p:nvPr/>
        </p:nvPicPr>
        <p:blipFill>
          <a:blip r:embed="rId4">
            <a:extLst/>
          </a:blip>
          <a:stretch>
            <a:fillRect/>
          </a:stretch>
        </p:blipFill>
        <p:spPr>
          <a:xfrm flipH="1">
            <a:off x="7226300" y="4330700"/>
            <a:ext cx="1206500" cy="2146300"/>
          </a:xfrm>
          <a:prstGeom prst="rect">
            <a:avLst/>
          </a:prstGeom>
          <a:ln w="12700">
            <a:miter lim="400000"/>
          </a:ln>
        </p:spPr>
      </p:pic>
      <p:sp>
        <p:nvSpPr>
          <p:cNvPr id="13" name="スライド番号プレースホルダー 12"/>
          <p:cNvSpPr>
            <a:spLocks noGrp="1"/>
          </p:cNvSpPr>
          <p:nvPr>
            <p:ph type="sldNum" sz="quarter" idx="2"/>
          </p:nvPr>
        </p:nvSpPr>
        <p:spPr/>
        <p:txBody>
          <a:bodyPr/>
          <a:lstStyle/>
          <a:p>
            <a:pPr lvl="0"/>
            <a:fld id="{86CB4B4D-7CA3-9044-876B-883B54F8677D}" type="slidenum">
              <a:rPr lang="en-US" altLang="ja-JP" smtClean="0"/>
              <a:t>9</a:t>
            </a:fld>
            <a:endParaRPr lang="ja-JP" altLang="en-US"/>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165</TotalTime>
  <Words>1054</Words>
  <Application>Microsoft Office PowerPoint</Application>
  <PresentationFormat>画面に合わせる (4:3)</PresentationFormat>
  <Paragraphs>169</Paragraphs>
  <Slides>14</Slides>
  <Notes>12</Notes>
  <HiddenSlides>7</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White</vt:lpstr>
      <vt:lpstr>The Agile Inception Deck </vt:lpstr>
      <vt:lpstr>Proof of concept about visualization of software quality </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cp:lastModifiedBy>ooyu.satoshi@jp.fujitsu.com</cp:lastModifiedBy>
  <cp:revision>24</cp:revision>
  <dcterms:modified xsi:type="dcterms:W3CDTF">2018-07-02T08:53:39Z</dcterms:modified>
</cp:coreProperties>
</file>