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7" r:id="rId4"/>
    <p:sldId id="280" r:id="rId5"/>
    <p:sldId id="279" r:id="rId6"/>
    <p:sldId id="282" r:id="rId7"/>
    <p:sldId id="271" r:id="rId8"/>
    <p:sldId id="262" r:id="rId9"/>
    <p:sldId id="267" r:id="rId10"/>
    <p:sldId id="268" r:id="rId11"/>
    <p:sldId id="269" r:id="rId12"/>
    <p:sldId id="265" r:id="rId13"/>
    <p:sldId id="283" r:id="rId14"/>
    <p:sldId id="266" r:id="rId15"/>
    <p:sldId id="284" r:id="rId16"/>
    <p:sldId id="285" r:id="rId17"/>
    <p:sldId id="272" r:id="rId18"/>
    <p:sldId id="276" r:id="rId19"/>
    <p:sldId id="286" r:id="rId20"/>
    <p:sldId id="28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C7D4ED"/>
    <a:srgbClr val="FFECB2"/>
    <a:srgbClr val="FFD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26CA1-9ADC-4316-B9DC-B55492BF8416}" v="488" dt="2021-05-27T13:31:27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2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9B0C1-3208-4095-9C41-1AE9F93DFC6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4220CA-4BAF-404B-B96F-2F23830B7BF8}">
      <dgm:prSet custT="1"/>
      <dgm:spPr>
        <a:solidFill>
          <a:srgbClr val="C7D4ED"/>
        </a:solidFill>
      </dgm:spPr>
      <dgm:t>
        <a:bodyPr/>
        <a:lstStyle/>
        <a:p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Metro </a:t>
          </a:r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số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1:</a:t>
          </a:r>
        </a:p>
        <a:p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Bến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Thành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(Q.1) –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Bến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xe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miền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Đông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(TP.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Thủ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Đức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gm:t>
    </dgm:pt>
    <dgm:pt modelId="{1E536E4E-77A5-4366-9423-093438E3A356}" type="parTrans" cxnId="{7CF67ECE-9A9F-475C-A422-B0AFEC266DF6}">
      <dgm:prSet/>
      <dgm:spPr/>
      <dgm:t>
        <a:bodyPr/>
        <a:lstStyle/>
        <a:p>
          <a:endParaRPr lang="en-US"/>
        </a:p>
      </dgm:t>
    </dgm:pt>
    <dgm:pt modelId="{013A072F-0ABC-4181-B4FE-01013AB3C7B9}" type="sibTrans" cxnId="{7CF67ECE-9A9F-475C-A422-B0AFEC266DF6}">
      <dgm:prSet/>
      <dgm:spPr/>
      <dgm:t>
        <a:bodyPr/>
        <a:lstStyle/>
        <a:p>
          <a:endParaRPr lang="en-US"/>
        </a:p>
      </dgm:t>
    </dgm:pt>
    <dgm:pt modelId="{D9E7638A-34E9-4907-A318-C51554D1A4E0}">
      <dgm:prSet custT="1"/>
      <dgm:spPr>
        <a:solidFill>
          <a:srgbClr val="C7D4ED"/>
        </a:solidFill>
      </dgm:spPr>
      <dgm:t>
        <a:bodyPr/>
        <a:lstStyle/>
        <a:p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Metro </a:t>
          </a:r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số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2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: </a:t>
          </a:r>
        </a:p>
        <a:p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Thủ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Thiêm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(TP.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Thủ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Đức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) –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Tỉnh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lộ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7 (H.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Củ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Chi)</a:t>
          </a:r>
        </a:p>
      </dgm:t>
    </dgm:pt>
    <dgm:pt modelId="{80C73131-0A9E-4DFE-875C-E00284B18351}" type="parTrans" cxnId="{B091756B-99D5-4D75-AA4E-A8DC3244076C}">
      <dgm:prSet/>
      <dgm:spPr/>
      <dgm:t>
        <a:bodyPr/>
        <a:lstStyle/>
        <a:p>
          <a:endParaRPr lang="en-US"/>
        </a:p>
      </dgm:t>
    </dgm:pt>
    <dgm:pt modelId="{F9ACEF1C-2B63-4420-BC75-79FE39E6845A}" type="sibTrans" cxnId="{B091756B-99D5-4D75-AA4E-A8DC3244076C}">
      <dgm:prSet/>
      <dgm:spPr/>
      <dgm:t>
        <a:bodyPr/>
        <a:lstStyle/>
        <a:p>
          <a:endParaRPr lang="en-US"/>
        </a:p>
      </dgm:t>
    </dgm:pt>
    <dgm:pt modelId="{1D7C52EE-8A88-4669-82C5-E0022A42A0D7}">
      <dgm:prSet custT="1"/>
      <dgm:spPr>
        <a:solidFill>
          <a:srgbClr val="C7D4ED"/>
        </a:solidFill>
      </dgm:spPr>
      <dgm:t>
        <a:bodyPr/>
        <a:lstStyle/>
        <a:p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Metro 3A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: </a:t>
          </a:r>
        </a:p>
        <a:p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Bến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Thành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(Q.1) –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Tân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Kiên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(H.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Chánh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gm:t>
    </dgm:pt>
    <dgm:pt modelId="{2044E63E-1D37-4A5D-824F-0CC82DA782EA}" type="parTrans" cxnId="{FA95E2C9-FB90-4C4D-9F39-F63A9146911A}">
      <dgm:prSet/>
      <dgm:spPr/>
      <dgm:t>
        <a:bodyPr/>
        <a:lstStyle/>
        <a:p>
          <a:endParaRPr lang="en-US"/>
        </a:p>
      </dgm:t>
    </dgm:pt>
    <dgm:pt modelId="{ECA08EFE-C710-4DC8-9632-7C8CFA09B0F0}" type="sibTrans" cxnId="{FA95E2C9-FB90-4C4D-9F39-F63A9146911A}">
      <dgm:prSet/>
      <dgm:spPr/>
      <dgm:t>
        <a:bodyPr/>
        <a:lstStyle/>
        <a:p>
          <a:endParaRPr lang="en-US"/>
        </a:p>
      </dgm:t>
    </dgm:pt>
    <dgm:pt modelId="{40D4CC12-C2C2-4B04-9CE3-445E8DE2361C}">
      <dgm:prSet custT="1"/>
      <dgm:spPr>
        <a:solidFill>
          <a:srgbClr val="C7D4ED"/>
        </a:solidFill>
      </dgm:spPr>
      <dgm:t>
        <a:bodyPr/>
        <a:lstStyle/>
        <a:p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Metro 3B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:</a:t>
          </a:r>
        </a:p>
        <a:p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Cộng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Hòa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(Q.3) –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Hiệp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Phước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(TP.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Thủ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Đức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gm:t>
    </dgm:pt>
    <dgm:pt modelId="{A75736B3-6964-47CF-A1D1-77C0AEA20EB8}" type="parTrans" cxnId="{B5DF6331-945A-4C9B-96FA-6259B5B0AA9F}">
      <dgm:prSet/>
      <dgm:spPr/>
      <dgm:t>
        <a:bodyPr/>
        <a:lstStyle/>
        <a:p>
          <a:endParaRPr lang="en-US"/>
        </a:p>
      </dgm:t>
    </dgm:pt>
    <dgm:pt modelId="{B46FCF71-B136-4B4F-BD7A-6299200903C0}" type="sibTrans" cxnId="{B5DF6331-945A-4C9B-96FA-6259B5B0AA9F}">
      <dgm:prSet/>
      <dgm:spPr/>
      <dgm:t>
        <a:bodyPr/>
        <a:lstStyle/>
        <a:p>
          <a:endParaRPr lang="en-US"/>
        </a:p>
      </dgm:t>
    </dgm:pt>
    <dgm:pt modelId="{F6D0E22E-B5DA-4834-AF4F-5647E76F0D75}">
      <dgm:prSet custT="1"/>
      <dgm:spPr>
        <a:solidFill>
          <a:srgbClr val="C7D4ED"/>
        </a:solidFill>
      </dgm:spPr>
      <dgm:t>
        <a:bodyPr/>
        <a:lstStyle/>
        <a:p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Metro </a:t>
          </a:r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số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4A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: </a:t>
          </a:r>
        </a:p>
        <a:p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Thạnh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Xuân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(Q.12) –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Hiệp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Phước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(H.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Nhà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Bè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gm:t>
    </dgm:pt>
    <dgm:pt modelId="{99C6CC35-3995-47E3-9D19-771A7257D55F}" type="parTrans" cxnId="{68058A5F-D8EA-49E9-A674-B9A27775BC27}">
      <dgm:prSet/>
      <dgm:spPr/>
      <dgm:t>
        <a:bodyPr/>
        <a:lstStyle/>
        <a:p>
          <a:endParaRPr lang="en-US"/>
        </a:p>
      </dgm:t>
    </dgm:pt>
    <dgm:pt modelId="{BA5D21E5-F2DC-42C5-B470-F138617364B6}" type="sibTrans" cxnId="{68058A5F-D8EA-49E9-A674-B9A27775BC27}">
      <dgm:prSet/>
      <dgm:spPr/>
      <dgm:t>
        <a:bodyPr/>
        <a:lstStyle/>
        <a:p>
          <a:endParaRPr lang="en-US"/>
        </a:p>
      </dgm:t>
    </dgm:pt>
    <dgm:pt modelId="{F56D2472-47F5-48D8-9E38-BD908CD8FDB4}">
      <dgm:prSet custT="1"/>
      <dgm:spPr>
        <a:solidFill>
          <a:srgbClr val="C7D4ED"/>
        </a:solidFill>
      </dgm:spPr>
      <dgm:t>
        <a:bodyPr/>
        <a:lstStyle/>
        <a:p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Metro 4B: </a:t>
          </a:r>
        </a:p>
        <a:p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Gia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Định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(Q.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Gò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Vấp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) –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Lăng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Cha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Cả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(Q.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Tân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gm:t>
    </dgm:pt>
    <dgm:pt modelId="{C0182800-4594-4812-B7D7-0F4A880EAB82}" type="parTrans" cxnId="{BD8D7C71-0155-44BE-9351-1ED208DA41AC}">
      <dgm:prSet/>
      <dgm:spPr/>
      <dgm:t>
        <a:bodyPr/>
        <a:lstStyle/>
        <a:p>
          <a:endParaRPr lang="en-US"/>
        </a:p>
      </dgm:t>
    </dgm:pt>
    <dgm:pt modelId="{52B1C819-C447-4337-93DC-1CAFE0A319B5}" type="sibTrans" cxnId="{BD8D7C71-0155-44BE-9351-1ED208DA41AC}">
      <dgm:prSet/>
      <dgm:spPr/>
      <dgm:t>
        <a:bodyPr/>
        <a:lstStyle/>
        <a:p>
          <a:endParaRPr lang="en-US"/>
        </a:p>
      </dgm:t>
    </dgm:pt>
    <dgm:pt modelId="{4636BD0F-B840-4B95-A2BF-ED1AD107FAF7}">
      <dgm:prSet custT="1"/>
      <dgm:spPr>
        <a:solidFill>
          <a:srgbClr val="C7D4ED"/>
        </a:solidFill>
      </dgm:spPr>
      <dgm:t>
        <a:bodyPr/>
        <a:lstStyle/>
        <a:p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Metro </a:t>
          </a:r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số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5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: </a:t>
          </a:r>
        </a:p>
        <a:p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Tân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Cảng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(Q.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Thạnh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) –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Cần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Giuộc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(H.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Chánh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gm:t>
    </dgm:pt>
    <dgm:pt modelId="{E0EBAE7F-A974-43EA-A1AE-87974DDADBEA}" type="parTrans" cxnId="{886DF580-B518-4775-86EE-EFFD63391981}">
      <dgm:prSet/>
      <dgm:spPr/>
      <dgm:t>
        <a:bodyPr/>
        <a:lstStyle/>
        <a:p>
          <a:endParaRPr lang="en-US"/>
        </a:p>
      </dgm:t>
    </dgm:pt>
    <dgm:pt modelId="{2C6F70C4-3A45-41E0-A78C-8F9CB8923CD6}" type="sibTrans" cxnId="{886DF580-B518-4775-86EE-EFFD63391981}">
      <dgm:prSet/>
      <dgm:spPr/>
      <dgm:t>
        <a:bodyPr/>
        <a:lstStyle/>
        <a:p>
          <a:endParaRPr lang="en-US"/>
        </a:p>
      </dgm:t>
    </dgm:pt>
    <dgm:pt modelId="{DF4374AD-F76C-4D5D-9EC6-773E1D5560A5}">
      <dgm:prSet custT="1"/>
      <dgm:spPr>
        <a:solidFill>
          <a:srgbClr val="C7D4ED"/>
        </a:solidFill>
      </dgm:spPr>
      <dgm:t>
        <a:bodyPr/>
        <a:lstStyle/>
        <a:p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Metro </a:t>
          </a:r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số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6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: </a:t>
          </a:r>
        </a:p>
        <a:p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Phú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Lâm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(Q.6) –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Bà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Quẹo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(Q.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Tân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gm:t>
    </dgm:pt>
    <dgm:pt modelId="{AE31AC77-303A-4626-A086-E61D2616F491}" type="parTrans" cxnId="{BB66EE45-C8CF-4850-9AF4-463C30720F53}">
      <dgm:prSet/>
      <dgm:spPr/>
      <dgm:t>
        <a:bodyPr/>
        <a:lstStyle/>
        <a:p>
          <a:endParaRPr lang="en-US"/>
        </a:p>
      </dgm:t>
    </dgm:pt>
    <dgm:pt modelId="{3DA3663D-EA3D-4EC4-84EE-BDF24AEF2758}" type="sibTrans" cxnId="{BB66EE45-C8CF-4850-9AF4-463C30720F53}">
      <dgm:prSet/>
      <dgm:spPr/>
      <dgm:t>
        <a:bodyPr/>
        <a:lstStyle/>
        <a:p>
          <a:endParaRPr lang="en-US"/>
        </a:p>
      </dgm:t>
    </dgm:pt>
    <dgm:pt modelId="{28BEA997-AD66-446B-BE00-2AE021252A3C}">
      <dgm:prSet custT="1"/>
      <dgm:spPr>
        <a:solidFill>
          <a:srgbClr val="C7D4ED"/>
        </a:solidFill>
      </dgm:spPr>
      <dgm:t>
        <a:bodyPr/>
        <a:lstStyle/>
        <a:p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Tramway 1: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</a:p>
        <a:p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Ba Son (Q.1) –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Bến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xe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miền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Tây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(Q.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Tân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gm:t>
    </dgm:pt>
    <dgm:pt modelId="{2E2F171E-161F-4980-A89E-FF80F115AF12}" type="parTrans" cxnId="{53622A81-B74D-4857-8B31-11C1F5CF6098}">
      <dgm:prSet/>
      <dgm:spPr/>
      <dgm:t>
        <a:bodyPr/>
        <a:lstStyle/>
        <a:p>
          <a:endParaRPr lang="en-US"/>
        </a:p>
      </dgm:t>
    </dgm:pt>
    <dgm:pt modelId="{6E0EFE99-56E8-4EFE-9247-9684A38BABA6}" type="sibTrans" cxnId="{53622A81-B74D-4857-8B31-11C1F5CF6098}">
      <dgm:prSet/>
      <dgm:spPr/>
      <dgm:t>
        <a:bodyPr/>
        <a:lstStyle/>
        <a:p>
          <a:endParaRPr lang="en-US"/>
        </a:p>
      </dgm:t>
    </dgm:pt>
    <dgm:pt modelId="{E45BC1D7-1707-4E2A-9439-7999C20051C6}">
      <dgm:prSet custT="1"/>
      <dgm:spPr>
        <a:solidFill>
          <a:srgbClr val="C7D4ED"/>
        </a:solidFill>
      </dgm:spPr>
      <dgm:t>
        <a:bodyPr/>
        <a:lstStyle/>
        <a:p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Monorail 2: </a:t>
          </a:r>
        </a:p>
        <a:p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Thanh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Đa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(Q.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Thạnh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) –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Nguyễn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Văn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Linh (H.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Chánh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gm:t>
    </dgm:pt>
    <dgm:pt modelId="{028B23E0-6BC3-40C2-B5B5-5F49C4AA9561}" type="parTrans" cxnId="{6103F408-49B2-4F6E-8221-132DC878B6A4}">
      <dgm:prSet/>
      <dgm:spPr/>
      <dgm:t>
        <a:bodyPr/>
        <a:lstStyle/>
        <a:p>
          <a:endParaRPr lang="en-US"/>
        </a:p>
      </dgm:t>
    </dgm:pt>
    <dgm:pt modelId="{B327A214-0890-45F3-8DA0-36FBB305D94B}" type="sibTrans" cxnId="{6103F408-49B2-4F6E-8221-132DC878B6A4}">
      <dgm:prSet/>
      <dgm:spPr/>
      <dgm:t>
        <a:bodyPr/>
        <a:lstStyle/>
        <a:p>
          <a:endParaRPr lang="en-US"/>
        </a:p>
      </dgm:t>
    </dgm:pt>
    <dgm:pt modelId="{D1726D56-B17F-4B11-A430-5DCF0F5EAC77}">
      <dgm:prSet custT="1"/>
      <dgm:spPr>
        <a:solidFill>
          <a:srgbClr val="C7D4ED"/>
        </a:solidFill>
      </dgm:spPr>
      <dgm:t>
        <a:bodyPr/>
        <a:lstStyle/>
        <a:p>
          <a:r>
            <a:rPr lang="en-US" sz="1350" b="1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dirty="0">
              <a:solidFill>
                <a:srgbClr val="000000"/>
              </a:solidFill>
              <a:latin typeface="Palatino Linotype" panose="02040502050505030304" pitchFamily="18" charset="0"/>
            </a:rPr>
            <a:t> Monorail 3: </a:t>
          </a:r>
        </a:p>
        <a:p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Gò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Vấp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–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Tân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Chánh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Hiệp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(</a:t>
          </a:r>
          <a:r>
            <a:rPr lang="en-US" sz="1350" dirty="0" err="1">
              <a:solidFill>
                <a:srgbClr val="000000"/>
              </a:solidFill>
              <a:latin typeface="Palatino Linotype" panose="02040502050505030304" pitchFamily="18" charset="0"/>
            </a:rPr>
            <a:t>quận</a:t>
          </a:r>
          <a:r>
            <a:rPr lang="en-US" sz="1350" dirty="0">
              <a:solidFill>
                <a:srgbClr val="000000"/>
              </a:solidFill>
              <a:latin typeface="Palatino Linotype" panose="02040502050505030304" pitchFamily="18" charset="0"/>
            </a:rPr>
            <a:t> 12)</a:t>
          </a:r>
        </a:p>
      </dgm:t>
    </dgm:pt>
    <dgm:pt modelId="{603BC7F0-F532-406B-A1E0-14216F334C0A}" type="parTrans" cxnId="{AD3F6B19-FF7E-4BB6-AA11-459FAD13D494}">
      <dgm:prSet/>
      <dgm:spPr/>
      <dgm:t>
        <a:bodyPr/>
        <a:lstStyle/>
        <a:p>
          <a:endParaRPr lang="en-US"/>
        </a:p>
      </dgm:t>
    </dgm:pt>
    <dgm:pt modelId="{8CB8A4F0-D5C3-49B1-A9D6-768DBFB0201B}" type="sibTrans" cxnId="{AD3F6B19-FF7E-4BB6-AA11-459FAD13D494}">
      <dgm:prSet/>
      <dgm:spPr/>
      <dgm:t>
        <a:bodyPr/>
        <a:lstStyle/>
        <a:p>
          <a:endParaRPr lang="en-US"/>
        </a:p>
      </dgm:t>
    </dgm:pt>
    <dgm:pt modelId="{ADFEA2CF-AAE6-4AA4-9FC3-BE76ACE5E751}" type="pres">
      <dgm:prSet presAssocID="{3089B0C1-3208-4095-9C41-1AE9F93DFC62}" presName="diagram" presStyleCnt="0">
        <dgm:presLayoutVars>
          <dgm:dir/>
          <dgm:resizeHandles val="exact"/>
        </dgm:presLayoutVars>
      </dgm:prSet>
      <dgm:spPr/>
    </dgm:pt>
    <dgm:pt modelId="{AD0E1E9E-5099-4286-BFBF-104C29C5DBFE}" type="pres">
      <dgm:prSet presAssocID="{894220CA-4BAF-404B-B96F-2F23830B7BF8}" presName="node" presStyleLbl="node1" presStyleIdx="0" presStyleCnt="11">
        <dgm:presLayoutVars>
          <dgm:bulletEnabled val="1"/>
        </dgm:presLayoutVars>
      </dgm:prSet>
      <dgm:spPr/>
    </dgm:pt>
    <dgm:pt modelId="{2212E9AC-1323-4DAF-9462-2CC9E9169F16}" type="pres">
      <dgm:prSet presAssocID="{013A072F-0ABC-4181-B4FE-01013AB3C7B9}" presName="sibTrans" presStyleCnt="0"/>
      <dgm:spPr/>
    </dgm:pt>
    <dgm:pt modelId="{75EF007C-DDED-4E85-9F1F-735BD376D463}" type="pres">
      <dgm:prSet presAssocID="{D9E7638A-34E9-4907-A318-C51554D1A4E0}" presName="node" presStyleLbl="node1" presStyleIdx="1" presStyleCnt="11">
        <dgm:presLayoutVars>
          <dgm:bulletEnabled val="1"/>
        </dgm:presLayoutVars>
      </dgm:prSet>
      <dgm:spPr/>
    </dgm:pt>
    <dgm:pt modelId="{8890D7EF-C2D7-43B0-B12B-DC912840D0A3}" type="pres">
      <dgm:prSet presAssocID="{F9ACEF1C-2B63-4420-BC75-79FE39E6845A}" presName="sibTrans" presStyleCnt="0"/>
      <dgm:spPr/>
    </dgm:pt>
    <dgm:pt modelId="{B9BC9EBB-D507-4F55-8E69-322C488D60D1}" type="pres">
      <dgm:prSet presAssocID="{1D7C52EE-8A88-4669-82C5-E0022A42A0D7}" presName="node" presStyleLbl="node1" presStyleIdx="2" presStyleCnt="11">
        <dgm:presLayoutVars>
          <dgm:bulletEnabled val="1"/>
        </dgm:presLayoutVars>
      </dgm:prSet>
      <dgm:spPr/>
    </dgm:pt>
    <dgm:pt modelId="{D42A2C19-C0D5-4B2D-977C-3AE446670A3B}" type="pres">
      <dgm:prSet presAssocID="{ECA08EFE-C710-4DC8-9632-7C8CFA09B0F0}" presName="sibTrans" presStyleCnt="0"/>
      <dgm:spPr/>
    </dgm:pt>
    <dgm:pt modelId="{AE128ED9-B7F7-4A28-B329-25AA1F0503E6}" type="pres">
      <dgm:prSet presAssocID="{40D4CC12-C2C2-4B04-9CE3-445E8DE2361C}" presName="node" presStyleLbl="node1" presStyleIdx="3" presStyleCnt="11">
        <dgm:presLayoutVars>
          <dgm:bulletEnabled val="1"/>
        </dgm:presLayoutVars>
      </dgm:prSet>
      <dgm:spPr/>
    </dgm:pt>
    <dgm:pt modelId="{71F7830A-74B4-4355-B0FA-486D72B0BDF5}" type="pres">
      <dgm:prSet presAssocID="{B46FCF71-B136-4B4F-BD7A-6299200903C0}" presName="sibTrans" presStyleCnt="0"/>
      <dgm:spPr/>
    </dgm:pt>
    <dgm:pt modelId="{C9A3F04A-B04B-4DB6-9987-D964CBDA0138}" type="pres">
      <dgm:prSet presAssocID="{F6D0E22E-B5DA-4834-AF4F-5647E76F0D75}" presName="node" presStyleLbl="node1" presStyleIdx="4" presStyleCnt="11">
        <dgm:presLayoutVars>
          <dgm:bulletEnabled val="1"/>
        </dgm:presLayoutVars>
      </dgm:prSet>
      <dgm:spPr/>
    </dgm:pt>
    <dgm:pt modelId="{D6E25513-C7B3-4FA9-91DC-1393185714EA}" type="pres">
      <dgm:prSet presAssocID="{BA5D21E5-F2DC-42C5-B470-F138617364B6}" presName="sibTrans" presStyleCnt="0"/>
      <dgm:spPr/>
    </dgm:pt>
    <dgm:pt modelId="{7E8DFD63-F885-4398-BEA7-F84A68453D97}" type="pres">
      <dgm:prSet presAssocID="{F56D2472-47F5-48D8-9E38-BD908CD8FDB4}" presName="node" presStyleLbl="node1" presStyleIdx="5" presStyleCnt="11">
        <dgm:presLayoutVars>
          <dgm:bulletEnabled val="1"/>
        </dgm:presLayoutVars>
      </dgm:prSet>
      <dgm:spPr/>
    </dgm:pt>
    <dgm:pt modelId="{3D899928-F008-4469-8478-61C274AFCAEA}" type="pres">
      <dgm:prSet presAssocID="{52B1C819-C447-4337-93DC-1CAFE0A319B5}" presName="sibTrans" presStyleCnt="0"/>
      <dgm:spPr/>
    </dgm:pt>
    <dgm:pt modelId="{7123E6F4-A904-4792-B7DF-7ED012770BCD}" type="pres">
      <dgm:prSet presAssocID="{4636BD0F-B840-4B95-A2BF-ED1AD107FAF7}" presName="node" presStyleLbl="node1" presStyleIdx="6" presStyleCnt="11">
        <dgm:presLayoutVars>
          <dgm:bulletEnabled val="1"/>
        </dgm:presLayoutVars>
      </dgm:prSet>
      <dgm:spPr/>
    </dgm:pt>
    <dgm:pt modelId="{D749117D-489A-47BF-A6AA-3E23C947F455}" type="pres">
      <dgm:prSet presAssocID="{2C6F70C4-3A45-41E0-A78C-8F9CB8923CD6}" presName="sibTrans" presStyleCnt="0"/>
      <dgm:spPr/>
    </dgm:pt>
    <dgm:pt modelId="{8FBF7BA4-3D68-46CC-AB07-CDDCA00B71BD}" type="pres">
      <dgm:prSet presAssocID="{DF4374AD-F76C-4D5D-9EC6-773E1D5560A5}" presName="node" presStyleLbl="node1" presStyleIdx="7" presStyleCnt="11">
        <dgm:presLayoutVars>
          <dgm:bulletEnabled val="1"/>
        </dgm:presLayoutVars>
      </dgm:prSet>
      <dgm:spPr/>
    </dgm:pt>
    <dgm:pt modelId="{04F689F2-9285-46DE-A6CC-683FF78476A4}" type="pres">
      <dgm:prSet presAssocID="{3DA3663D-EA3D-4EC4-84EE-BDF24AEF2758}" presName="sibTrans" presStyleCnt="0"/>
      <dgm:spPr/>
    </dgm:pt>
    <dgm:pt modelId="{9E0B871B-5C4A-4D01-B4EB-3CBB09202661}" type="pres">
      <dgm:prSet presAssocID="{28BEA997-AD66-446B-BE00-2AE021252A3C}" presName="node" presStyleLbl="node1" presStyleIdx="8" presStyleCnt="11">
        <dgm:presLayoutVars>
          <dgm:bulletEnabled val="1"/>
        </dgm:presLayoutVars>
      </dgm:prSet>
      <dgm:spPr/>
    </dgm:pt>
    <dgm:pt modelId="{CD261FA5-67A8-46E2-A911-7954631A0C90}" type="pres">
      <dgm:prSet presAssocID="{6E0EFE99-56E8-4EFE-9247-9684A38BABA6}" presName="sibTrans" presStyleCnt="0"/>
      <dgm:spPr/>
    </dgm:pt>
    <dgm:pt modelId="{785A5567-C3DD-4CE7-8095-A5135B0D97BC}" type="pres">
      <dgm:prSet presAssocID="{E45BC1D7-1707-4E2A-9439-7999C20051C6}" presName="node" presStyleLbl="node1" presStyleIdx="9" presStyleCnt="11">
        <dgm:presLayoutVars>
          <dgm:bulletEnabled val="1"/>
        </dgm:presLayoutVars>
      </dgm:prSet>
      <dgm:spPr/>
    </dgm:pt>
    <dgm:pt modelId="{F84908E1-9DC9-4DAF-83E9-517FAD9D6BF2}" type="pres">
      <dgm:prSet presAssocID="{B327A214-0890-45F3-8DA0-36FBB305D94B}" presName="sibTrans" presStyleCnt="0"/>
      <dgm:spPr/>
    </dgm:pt>
    <dgm:pt modelId="{72A9D8A8-2408-4B9B-B338-6D76193924C0}" type="pres">
      <dgm:prSet presAssocID="{D1726D56-B17F-4B11-A430-5DCF0F5EAC7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103F408-49B2-4F6E-8221-132DC878B6A4}" srcId="{3089B0C1-3208-4095-9C41-1AE9F93DFC62}" destId="{E45BC1D7-1707-4E2A-9439-7999C20051C6}" srcOrd="9" destOrd="0" parTransId="{028B23E0-6BC3-40C2-B5B5-5F49C4AA9561}" sibTransId="{B327A214-0890-45F3-8DA0-36FBB305D94B}"/>
    <dgm:cxn modelId="{8F62B60A-E414-4925-A895-966B11DFD87E}" type="presOf" srcId="{F56D2472-47F5-48D8-9E38-BD908CD8FDB4}" destId="{7E8DFD63-F885-4398-BEA7-F84A68453D97}" srcOrd="0" destOrd="0" presId="urn:microsoft.com/office/officeart/2005/8/layout/default"/>
    <dgm:cxn modelId="{ED4FB414-22AD-4ABF-A3A7-38A7F76B4DCD}" type="presOf" srcId="{894220CA-4BAF-404B-B96F-2F23830B7BF8}" destId="{AD0E1E9E-5099-4286-BFBF-104C29C5DBFE}" srcOrd="0" destOrd="0" presId="urn:microsoft.com/office/officeart/2005/8/layout/default"/>
    <dgm:cxn modelId="{ECE91C18-8D16-49E2-A09C-6558FFE1EC10}" type="presOf" srcId="{28BEA997-AD66-446B-BE00-2AE021252A3C}" destId="{9E0B871B-5C4A-4D01-B4EB-3CBB09202661}" srcOrd="0" destOrd="0" presId="urn:microsoft.com/office/officeart/2005/8/layout/default"/>
    <dgm:cxn modelId="{AD3F6B19-FF7E-4BB6-AA11-459FAD13D494}" srcId="{3089B0C1-3208-4095-9C41-1AE9F93DFC62}" destId="{D1726D56-B17F-4B11-A430-5DCF0F5EAC77}" srcOrd="10" destOrd="0" parTransId="{603BC7F0-F532-406B-A1E0-14216F334C0A}" sibTransId="{8CB8A4F0-D5C3-49B1-A9D6-768DBFB0201B}"/>
    <dgm:cxn modelId="{B5DF6331-945A-4C9B-96FA-6259B5B0AA9F}" srcId="{3089B0C1-3208-4095-9C41-1AE9F93DFC62}" destId="{40D4CC12-C2C2-4B04-9CE3-445E8DE2361C}" srcOrd="3" destOrd="0" parTransId="{A75736B3-6964-47CF-A1D1-77C0AEA20EB8}" sibTransId="{B46FCF71-B136-4B4F-BD7A-6299200903C0}"/>
    <dgm:cxn modelId="{7150CF36-9E14-4936-8449-494FE4C18443}" type="presOf" srcId="{3089B0C1-3208-4095-9C41-1AE9F93DFC62}" destId="{ADFEA2CF-AAE6-4AA4-9FC3-BE76ACE5E751}" srcOrd="0" destOrd="0" presId="urn:microsoft.com/office/officeart/2005/8/layout/default"/>
    <dgm:cxn modelId="{9CC7455E-870D-4259-AFDA-FC77B4C492D7}" type="presOf" srcId="{4636BD0F-B840-4B95-A2BF-ED1AD107FAF7}" destId="{7123E6F4-A904-4792-B7DF-7ED012770BCD}" srcOrd="0" destOrd="0" presId="urn:microsoft.com/office/officeart/2005/8/layout/default"/>
    <dgm:cxn modelId="{68058A5F-D8EA-49E9-A674-B9A27775BC27}" srcId="{3089B0C1-3208-4095-9C41-1AE9F93DFC62}" destId="{F6D0E22E-B5DA-4834-AF4F-5647E76F0D75}" srcOrd="4" destOrd="0" parTransId="{99C6CC35-3995-47E3-9D19-771A7257D55F}" sibTransId="{BA5D21E5-F2DC-42C5-B470-F138617364B6}"/>
    <dgm:cxn modelId="{BB66EE45-C8CF-4850-9AF4-463C30720F53}" srcId="{3089B0C1-3208-4095-9C41-1AE9F93DFC62}" destId="{DF4374AD-F76C-4D5D-9EC6-773E1D5560A5}" srcOrd="7" destOrd="0" parTransId="{AE31AC77-303A-4626-A086-E61D2616F491}" sibTransId="{3DA3663D-EA3D-4EC4-84EE-BDF24AEF2758}"/>
    <dgm:cxn modelId="{B091756B-99D5-4D75-AA4E-A8DC3244076C}" srcId="{3089B0C1-3208-4095-9C41-1AE9F93DFC62}" destId="{D9E7638A-34E9-4907-A318-C51554D1A4E0}" srcOrd="1" destOrd="0" parTransId="{80C73131-0A9E-4DFE-875C-E00284B18351}" sibTransId="{F9ACEF1C-2B63-4420-BC75-79FE39E6845A}"/>
    <dgm:cxn modelId="{BD8D7C71-0155-44BE-9351-1ED208DA41AC}" srcId="{3089B0C1-3208-4095-9C41-1AE9F93DFC62}" destId="{F56D2472-47F5-48D8-9E38-BD908CD8FDB4}" srcOrd="5" destOrd="0" parTransId="{C0182800-4594-4812-B7D7-0F4A880EAB82}" sibTransId="{52B1C819-C447-4337-93DC-1CAFE0A319B5}"/>
    <dgm:cxn modelId="{DF165E77-3E28-4465-9FCF-397E73BBD3A0}" type="presOf" srcId="{F6D0E22E-B5DA-4834-AF4F-5647E76F0D75}" destId="{C9A3F04A-B04B-4DB6-9987-D964CBDA0138}" srcOrd="0" destOrd="0" presId="urn:microsoft.com/office/officeart/2005/8/layout/default"/>
    <dgm:cxn modelId="{886DF580-B518-4775-86EE-EFFD63391981}" srcId="{3089B0C1-3208-4095-9C41-1AE9F93DFC62}" destId="{4636BD0F-B840-4B95-A2BF-ED1AD107FAF7}" srcOrd="6" destOrd="0" parTransId="{E0EBAE7F-A974-43EA-A1AE-87974DDADBEA}" sibTransId="{2C6F70C4-3A45-41E0-A78C-8F9CB8923CD6}"/>
    <dgm:cxn modelId="{53622A81-B74D-4857-8B31-11C1F5CF6098}" srcId="{3089B0C1-3208-4095-9C41-1AE9F93DFC62}" destId="{28BEA997-AD66-446B-BE00-2AE021252A3C}" srcOrd="8" destOrd="0" parTransId="{2E2F171E-161F-4980-A89E-FF80F115AF12}" sibTransId="{6E0EFE99-56E8-4EFE-9247-9684A38BABA6}"/>
    <dgm:cxn modelId="{461DDF82-7E2D-4789-B572-368EA8B95D30}" type="presOf" srcId="{E45BC1D7-1707-4E2A-9439-7999C20051C6}" destId="{785A5567-C3DD-4CE7-8095-A5135B0D97BC}" srcOrd="0" destOrd="0" presId="urn:microsoft.com/office/officeart/2005/8/layout/default"/>
    <dgm:cxn modelId="{6D57B98D-91DA-42AD-BAE9-F86D2F5265C8}" type="presOf" srcId="{40D4CC12-C2C2-4B04-9CE3-445E8DE2361C}" destId="{AE128ED9-B7F7-4A28-B329-25AA1F0503E6}" srcOrd="0" destOrd="0" presId="urn:microsoft.com/office/officeart/2005/8/layout/default"/>
    <dgm:cxn modelId="{D5BE8F93-AA76-4795-96CE-5E5D995DA78C}" type="presOf" srcId="{1D7C52EE-8A88-4669-82C5-E0022A42A0D7}" destId="{B9BC9EBB-D507-4F55-8E69-322C488D60D1}" srcOrd="0" destOrd="0" presId="urn:microsoft.com/office/officeart/2005/8/layout/default"/>
    <dgm:cxn modelId="{9855FEAD-D34C-43A6-9FAB-788129393F58}" type="presOf" srcId="{DF4374AD-F76C-4D5D-9EC6-773E1D5560A5}" destId="{8FBF7BA4-3D68-46CC-AB07-CDDCA00B71BD}" srcOrd="0" destOrd="0" presId="urn:microsoft.com/office/officeart/2005/8/layout/default"/>
    <dgm:cxn modelId="{B88452BC-3208-4D81-A202-BCED1DBA1D2B}" type="presOf" srcId="{D9E7638A-34E9-4907-A318-C51554D1A4E0}" destId="{75EF007C-DDED-4E85-9F1F-735BD376D463}" srcOrd="0" destOrd="0" presId="urn:microsoft.com/office/officeart/2005/8/layout/default"/>
    <dgm:cxn modelId="{FA95E2C9-FB90-4C4D-9F39-F63A9146911A}" srcId="{3089B0C1-3208-4095-9C41-1AE9F93DFC62}" destId="{1D7C52EE-8A88-4669-82C5-E0022A42A0D7}" srcOrd="2" destOrd="0" parTransId="{2044E63E-1D37-4A5D-824F-0CC82DA782EA}" sibTransId="{ECA08EFE-C710-4DC8-9632-7C8CFA09B0F0}"/>
    <dgm:cxn modelId="{7CF67ECE-9A9F-475C-A422-B0AFEC266DF6}" srcId="{3089B0C1-3208-4095-9C41-1AE9F93DFC62}" destId="{894220CA-4BAF-404B-B96F-2F23830B7BF8}" srcOrd="0" destOrd="0" parTransId="{1E536E4E-77A5-4366-9423-093438E3A356}" sibTransId="{013A072F-0ABC-4181-B4FE-01013AB3C7B9}"/>
    <dgm:cxn modelId="{38C8E4E1-48D3-42AD-A5FE-7E7CD52940C0}" type="presOf" srcId="{D1726D56-B17F-4B11-A430-5DCF0F5EAC77}" destId="{72A9D8A8-2408-4B9B-B338-6D76193924C0}" srcOrd="0" destOrd="0" presId="urn:microsoft.com/office/officeart/2005/8/layout/default"/>
    <dgm:cxn modelId="{FE5830E2-A0D8-4DFE-82EF-70A9F61C2BF0}" type="presParOf" srcId="{ADFEA2CF-AAE6-4AA4-9FC3-BE76ACE5E751}" destId="{AD0E1E9E-5099-4286-BFBF-104C29C5DBFE}" srcOrd="0" destOrd="0" presId="urn:microsoft.com/office/officeart/2005/8/layout/default"/>
    <dgm:cxn modelId="{5F5EC157-8C8F-4F4D-AB62-D394E0A76172}" type="presParOf" srcId="{ADFEA2CF-AAE6-4AA4-9FC3-BE76ACE5E751}" destId="{2212E9AC-1323-4DAF-9462-2CC9E9169F16}" srcOrd="1" destOrd="0" presId="urn:microsoft.com/office/officeart/2005/8/layout/default"/>
    <dgm:cxn modelId="{0B4654C9-146F-4CBB-826D-CB0B41AE5089}" type="presParOf" srcId="{ADFEA2CF-AAE6-4AA4-9FC3-BE76ACE5E751}" destId="{75EF007C-DDED-4E85-9F1F-735BD376D463}" srcOrd="2" destOrd="0" presId="urn:microsoft.com/office/officeart/2005/8/layout/default"/>
    <dgm:cxn modelId="{D861A456-D6E6-4322-AEDB-018B44BCD537}" type="presParOf" srcId="{ADFEA2CF-AAE6-4AA4-9FC3-BE76ACE5E751}" destId="{8890D7EF-C2D7-43B0-B12B-DC912840D0A3}" srcOrd="3" destOrd="0" presId="urn:microsoft.com/office/officeart/2005/8/layout/default"/>
    <dgm:cxn modelId="{82F42E1D-3DFC-463C-A59F-C0B2BBCF49F1}" type="presParOf" srcId="{ADFEA2CF-AAE6-4AA4-9FC3-BE76ACE5E751}" destId="{B9BC9EBB-D507-4F55-8E69-322C488D60D1}" srcOrd="4" destOrd="0" presId="urn:microsoft.com/office/officeart/2005/8/layout/default"/>
    <dgm:cxn modelId="{29D56FA9-F4A5-4D17-B5F5-CF34BD7E423C}" type="presParOf" srcId="{ADFEA2CF-AAE6-4AA4-9FC3-BE76ACE5E751}" destId="{D42A2C19-C0D5-4B2D-977C-3AE446670A3B}" srcOrd="5" destOrd="0" presId="urn:microsoft.com/office/officeart/2005/8/layout/default"/>
    <dgm:cxn modelId="{7C737A84-10D5-42B2-B9B1-35A520BD016D}" type="presParOf" srcId="{ADFEA2CF-AAE6-4AA4-9FC3-BE76ACE5E751}" destId="{AE128ED9-B7F7-4A28-B329-25AA1F0503E6}" srcOrd="6" destOrd="0" presId="urn:microsoft.com/office/officeart/2005/8/layout/default"/>
    <dgm:cxn modelId="{216F13F9-2CED-4808-8350-71D344A97473}" type="presParOf" srcId="{ADFEA2CF-AAE6-4AA4-9FC3-BE76ACE5E751}" destId="{71F7830A-74B4-4355-B0FA-486D72B0BDF5}" srcOrd="7" destOrd="0" presId="urn:microsoft.com/office/officeart/2005/8/layout/default"/>
    <dgm:cxn modelId="{418521FC-0590-4F11-969F-7BC0D28A732E}" type="presParOf" srcId="{ADFEA2CF-AAE6-4AA4-9FC3-BE76ACE5E751}" destId="{C9A3F04A-B04B-4DB6-9987-D964CBDA0138}" srcOrd="8" destOrd="0" presId="urn:microsoft.com/office/officeart/2005/8/layout/default"/>
    <dgm:cxn modelId="{0ADC002B-00C4-4919-BB1D-DA540533236D}" type="presParOf" srcId="{ADFEA2CF-AAE6-4AA4-9FC3-BE76ACE5E751}" destId="{D6E25513-C7B3-4FA9-91DC-1393185714EA}" srcOrd="9" destOrd="0" presId="urn:microsoft.com/office/officeart/2005/8/layout/default"/>
    <dgm:cxn modelId="{D8B0F629-B3BE-4009-9148-652197C79046}" type="presParOf" srcId="{ADFEA2CF-AAE6-4AA4-9FC3-BE76ACE5E751}" destId="{7E8DFD63-F885-4398-BEA7-F84A68453D97}" srcOrd="10" destOrd="0" presId="urn:microsoft.com/office/officeart/2005/8/layout/default"/>
    <dgm:cxn modelId="{81202064-4D83-45DD-99E9-F2F5B379F656}" type="presParOf" srcId="{ADFEA2CF-AAE6-4AA4-9FC3-BE76ACE5E751}" destId="{3D899928-F008-4469-8478-61C274AFCAEA}" srcOrd="11" destOrd="0" presId="urn:microsoft.com/office/officeart/2005/8/layout/default"/>
    <dgm:cxn modelId="{23CA18DD-564F-4B87-90C4-5BD1D8AF221A}" type="presParOf" srcId="{ADFEA2CF-AAE6-4AA4-9FC3-BE76ACE5E751}" destId="{7123E6F4-A904-4792-B7DF-7ED012770BCD}" srcOrd="12" destOrd="0" presId="urn:microsoft.com/office/officeart/2005/8/layout/default"/>
    <dgm:cxn modelId="{94CE9D2B-B07D-482E-B050-2547AF14A762}" type="presParOf" srcId="{ADFEA2CF-AAE6-4AA4-9FC3-BE76ACE5E751}" destId="{D749117D-489A-47BF-A6AA-3E23C947F455}" srcOrd="13" destOrd="0" presId="urn:microsoft.com/office/officeart/2005/8/layout/default"/>
    <dgm:cxn modelId="{37B98180-FBC2-48D2-A7BD-B3570A7CE133}" type="presParOf" srcId="{ADFEA2CF-AAE6-4AA4-9FC3-BE76ACE5E751}" destId="{8FBF7BA4-3D68-46CC-AB07-CDDCA00B71BD}" srcOrd="14" destOrd="0" presId="urn:microsoft.com/office/officeart/2005/8/layout/default"/>
    <dgm:cxn modelId="{FDA40A15-220F-42EC-84BB-EFE100624A68}" type="presParOf" srcId="{ADFEA2CF-AAE6-4AA4-9FC3-BE76ACE5E751}" destId="{04F689F2-9285-46DE-A6CC-683FF78476A4}" srcOrd="15" destOrd="0" presId="urn:microsoft.com/office/officeart/2005/8/layout/default"/>
    <dgm:cxn modelId="{04F06F36-C84F-4E9F-BBC4-791DCFB995B4}" type="presParOf" srcId="{ADFEA2CF-AAE6-4AA4-9FC3-BE76ACE5E751}" destId="{9E0B871B-5C4A-4D01-B4EB-3CBB09202661}" srcOrd="16" destOrd="0" presId="urn:microsoft.com/office/officeart/2005/8/layout/default"/>
    <dgm:cxn modelId="{DD930ACF-2E59-400E-9F1A-C95B858504C2}" type="presParOf" srcId="{ADFEA2CF-AAE6-4AA4-9FC3-BE76ACE5E751}" destId="{CD261FA5-67A8-46E2-A911-7954631A0C90}" srcOrd="17" destOrd="0" presId="urn:microsoft.com/office/officeart/2005/8/layout/default"/>
    <dgm:cxn modelId="{98907877-B99F-4247-A81A-613784DFDF2F}" type="presParOf" srcId="{ADFEA2CF-AAE6-4AA4-9FC3-BE76ACE5E751}" destId="{785A5567-C3DD-4CE7-8095-A5135B0D97BC}" srcOrd="18" destOrd="0" presId="urn:microsoft.com/office/officeart/2005/8/layout/default"/>
    <dgm:cxn modelId="{BCDE2998-AB75-4F46-95A2-6EB30664AC79}" type="presParOf" srcId="{ADFEA2CF-AAE6-4AA4-9FC3-BE76ACE5E751}" destId="{F84908E1-9DC9-4DAF-83E9-517FAD9D6BF2}" srcOrd="19" destOrd="0" presId="urn:microsoft.com/office/officeart/2005/8/layout/default"/>
    <dgm:cxn modelId="{CC579ADA-D1CA-4834-8C6C-1FDFE2E7C42D}" type="presParOf" srcId="{ADFEA2CF-AAE6-4AA4-9FC3-BE76ACE5E751}" destId="{72A9D8A8-2408-4B9B-B338-6D76193924C0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E1E9E-5099-4286-BFBF-104C29C5DBFE}">
      <dsp:nvSpPr>
        <dsp:cNvPr id="0" name=""/>
        <dsp:cNvSpPr/>
      </dsp:nvSpPr>
      <dsp:spPr>
        <a:xfrm>
          <a:off x="0" y="33092"/>
          <a:ext cx="1766633" cy="1059980"/>
        </a:xfrm>
        <a:prstGeom prst="rect">
          <a:avLst/>
        </a:prstGeom>
        <a:solidFill>
          <a:srgbClr val="C7D4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Metro </a:t>
          </a: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số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1:</a:t>
          </a:r>
        </a:p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Bến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Thành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(Q.1) –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Bến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xe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miền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Đông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(TP.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Thủ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Đức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sp:txBody>
      <dsp:txXfrm>
        <a:off x="0" y="33092"/>
        <a:ext cx="1766633" cy="1059980"/>
      </dsp:txXfrm>
    </dsp:sp>
    <dsp:sp modelId="{75EF007C-DDED-4E85-9F1F-735BD376D463}">
      <dsp:nvSpPr>
        <dsp:cNvPr id="0" name=""/>
        <dsp:cNvSpPr/>
      </dsp:nvSpPr>
      <dsp:spPr>
        <a:xfrm>
          <a:off x="1943297" y="33092"/>
          <a:ext cx="1766633" cy="1059980"/>
        </a:xfrm>
        <a:prstGeom prst="rect">
          <a:avLst/>
        </a:prstGeom>
        <a:solidFill>
          <a:srgbClr val="C7D4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Metro </a:t>
          </a: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số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2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: </a:t>
          </a:r>
        </a:p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Thủ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Thiêm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(TP.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Thủ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Đức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) –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Tỉnh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lộ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7 (H.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Củ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Chi)</a:t>
          </a:r>
        </a:p>
      </dsp:txBody>
      <dsp:txXfrm>
        <a:off x="1943297" y="33092"/>
        <a:ext cx="1766633" cy="1059980"/>
      </dsp:txXfrm>
    </dsp:sp>
    <dsp:sp modelId="{B9BC9EBB-D507-4F55-8E69-322C488D60D1}">
      <dsp:nvSpPr>
        <dsp:cNvPr id="0" name=""/>
        <dsp:cNvSpPr/>
      </dsp:nvSpPr>
      <dsp:spPr>
        <a:xfrm>
          <a:off x="3886594" y="33092"/>
          <a:ext cx="1766633" cy="1059980"/>
        </a:xfrm>
        <a:prstGeom prst="rect">
          <a:avLst/>
        </a:prstGeom>
        <a:solidFill>
          <a:srgbClr val="C7D4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Metro 3A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: </a:t>
          </a:r>
        </a:p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Bến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Thành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(Q.1) –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Tân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Kiên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(H.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Chánh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sp:txBody>
      <dsp:txXfrm>
        <a:off x="3886594" y="33092"/>
        <a:ext cx="1766633" cy="1059980"/>
      </dsp:txXfrm>
    </dsp:sp>
    <dsp:sp modelId="{AE128ED9-B7F7-4A28-B329-25AA1F0503E6}">
      <dsp:nvSpPr>
        <dsp:cNvPr id="0" name=""/>
        <dsp:cNvSpPr/>
      </dsp:nvSpPr>
      <dsp:spPr>
        <a:xfrm>
          <a:off x="0" y="1269736"/>
          <a:ext cx="1766633" cy="1059980"/>
        </a:xfrm>
        <a:prstGeom prst="rect">
          <a:avLst/>
        </a:prstGeom>
        <a:solidFill>
          <a:srgbClr val="C7D4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Metro 3B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:</a:t>
          </a:r>
        </a:p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Cộng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Hòa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(Q.3) –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Hiệp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Phước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(TP.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Thủ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Đức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sp:txBody>
      <dsp:txXfrm>
        <a:off x="0" y="1269736"/>
        <a:ext cx="1766633" cy="1059980"/>
      </dsp:txXfrm>
    </dsp:sp>
    <dsp:sp modelId="{C9A3F04A-B04B-4DB6-9987-D964CBDA0138}">
      <dsp:nvSpPr>
        <dsp:cNvPr id="0" name=""/>
        <dsp:cNvSpPr/>
      </dsp:nvSpPr>
      <dsp:spPr>
        <a:xfrm>
          <a:off x="1943297" y="1269736"/>
          <a:ext cx="1766633" cy="1059980"/>
        </a:xfrm>
        <a:prstGeom prst="rect">
          <a:avLst/>
        </a:prstGeom>
        <a:solidFill>
          <a:srgbClr val="C7D4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Metro </a:t>
          </a: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số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4A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: </a:t>
          </a:r>
        </a:p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Thạnh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Xuân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(Q.12) –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Hiệp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Phước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(H.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Nhà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Bè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sp:txBody>
      <dsp:txXfrm>
        <a:off x="1943297" y="1269736"/>
        <a:ext cx="1766633" cy="1059980"/>
      </dsp:txXfrm>
    </dsp:sp>
    <dsp:sp modelId="{7E8DFD63-F885-4398-BEA7-F84A68453D97}">
      <dsp:nvSpPr>
        <dsp:cNvPr id="0" name=""/>
        <dsp:cNvSpPr/>
      </dsp:nvSpPr>
      <dsp:spPr>
        <a:xfrm>
          <a:off x="3886594" y="1269736"/>
          <a:ext cx="1766633" cy="1059980"/>
        </a:xfrm>
        <a:prstGeom prst="rect">
          <a:avLst/>
        </a:prstGeom>
        <a:solidFill>
          <a:srgbClr val="C7D4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Metro 4B: </a:t>
          </a:r>
        </a:p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Gia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Định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(Q.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Gò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Vấp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) –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Lăng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Cha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Cả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(Q.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Tân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sp:txBody>
      <dsp:txXfrm>
        <a:off x="3886594" y="1269736"/>
        <a:ext cx="1766633" cy="1059980"/>
      </dsp:txXfrm>
    </dsp:sp>
    <dsp:sp modelId="{7123E6F4-A904-4792-B7DF-7ED012770BCD}">
      <dsp:nvSpPr>
        <dsp:cNvPr id="0" name=""/>
        <dsp:cNvSpPr/>
      </dsp:nvSpPr>
      <dsp:spPr>
        <a:xfrm>
          <a:off x="0" y="2506379"/>
          <a:ext cx="1766633" cy="1059980"/>
        </a:xfrm>
        <a:prstGeom prst="rect">
          <a:avLst/>
        </a:prstGeom>
        <a:solidFill>
          <a:srgbClr val="C7D4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Metro </a:t>
          </a: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số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5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: </a:t>
          </a:r>
        </a:p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Tân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Cảng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(Q.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Thạnh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) –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Cần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Giuộc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(H.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Chánh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sp:txBody>
      <dsp:txXfrm>
        <a:off x="0" y="2506379"/>
        <a:ext cx="1766633" cy="1059980"/>
      </dsp:txXfrm>
    </dsp:sp>
    <dsp:sp modelId="{8FBF7BA4-3D68-46CC-AB07-CDDCA00B71BD}">
      <dsp:nvSpPr>
        <dsp:cNvPr id="0" name=""/>
        <dsp:cNvSpPr/>
      </dsp:nvSpPr>
      <dsp:spPr>
        <a:xfrm>
          <a:off x="1943297" y="2506379"/>
          <a:ext cx="1766633" cy="1059980"/>
        </a:xfrm>
        <a:prstGeom prst="rect">
          <a:avLst/>
        </a:prstGeom>
        <a:solidFill>
          <a:srgbClr val="C7D4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Metro </a:t>
          </a: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số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6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: </a:t>
          </a:r>
        </a:p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Phú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Lâm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(Q.6) –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Bà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Quẹo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(Q.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Tân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sp:txBody>
      <dsp:txXfrm>
        <a:off x="1943297" y="2506379"/>
        <a:ext cx="1766633" cy="1059980"/>
      </dsp:txXfrm>
    </dsp:sp>
    <dsp:sp modelId="{9E0B871B-5C4A-4D01-B4EB-3CBB09202661}">
      <dsp:nvSpPr>
        <dsp:cNvPr id="0" name=""/>
        <dsp:cNvSpPr/>
      </dsp:nvSpPr>
      <dsp:spPr>
        <a:xfrm>
          <a:off x="3886594" y="2506379"/>
          <a:ext cx="1766633" cy="1059980"/>
        </a:xfrm>
        <a:prstGeom prst="rect">
          <a:avLst/>
        </a:prstGeom>
        <a:solidFill>
          <a:srgbClr val="C7D4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Tramway 1: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</a:p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Ba Son (Q.1) –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Bến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xe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miền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Tây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(Q.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Tân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sp:txBody>
      <dsp:txXfrm>
        <a:off x="3886594" y="2506379"/>
        <a:ext cx="1766633" cy="1059980"/>
      </dsp:txXfrm>
    </dsp:sp>
    <dsp:sp modelId="{785A5567-C3DD-4CE7-8095-A5135B0D97BC}">
      <dsp:nvSpPr>
        <dsp:cNvPr id="0" name=""/>
        <dsp:cNvSpPr/>
      </dsp:nvSpPr>
      <dsp:spPr>
        <a:xfrm>
          <a:off x="971648" y="3743023"/>
          <a:ext cx="1766633" cy="1059980"/>
        </a:xfrm>
        <a:prstGeom prst="rect">
          <a:avLst/>
        </a:prstGeom>
        <a:solidFill>
          <a:srgbClr val="C7D4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Monorail 2: </a:t>
          </a:r>
        </a:p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Thanh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Đa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(Q.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Thạnh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) –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Nguyễn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Văn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Linh (H.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Bình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Chánh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)</a:t>
          </a:r>
        </a:p>
      </dsp:txBody>
      <dsp:txXfrm>
        <a:off x="971648" y="3743023"/>
        <a:ext cx="1766633" cy="1059980"/>
      </dsp:txXfrm>
    </dsp:sp>
    <dsp:sp modelId="{72A9D8A8-2408-4B9B-B338-6D76193924C0}">
      <dsp:nvSpPr>
        <dsp:cNvPr id="0" name=""/>
        <dsp:cNvSpPr/>
      </dsp:nvSpPr>
      <dsp:spPr>
        <a:xfrm>
          <a:off x="2914945" y="3743023"/>
          <a:ext cx="1766633" cy="1059980"/>
        </a:xfrm>
        <a:prstGeom prst="rect">
          <a:avLst/>
        </a:prstGeom>
        <a:solidFill>
          <a:srgbClr val="C7D4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Tuyến</a:t>
          </a:r>
          <a:r>
            <a:rPr lang="en-US" sz="1350" b="1" kern="1200" dirty="0">
              <a:solidFill>
                <a:srgbClr val="000000"/>
              </a:solidFill>
              <a:latin typeface="Palatino Linotype" panose="02040502050505030304" pitchFamily="18" charset="0"/>
            </a:rPr>
            <a:t> Monorail 3: </a:t>
          </a:r>
        </a:p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Gò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Vấp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–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Tân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Chánh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Hiệp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(</a:t>
          </a:r>
          <a:r>
            <a:rPr lang="en-US" sz="1350" kern="1200" dirty="0" err="1">
              <a:solidFill>
                <a:srgbClr val="000000"/>
              </a:solidFill>
              <a:latin typeface="Palatino Linotype" panose="02040502050505030304" pitchFamily="18" charset="0"/>
            </a:rPr>
            <a:t>quận</a:t>
          </a:r>
          <a:r>
            <a:rPr lang="en-US" sz="1350" kern="1200" dirty="0">
              <a:solidFill>
                <a:srgbClr val="000000"/>
              </a:solidFill>
              <a:latin typeface="Palatino Linotype" panose="02040502050505030304" pitchFamily="18" charset="0"/>
            </a:rPr>
            <a:t> 12)</a:t>
          </a:r>
        </a:p>
      </dsp:txBody>
      <dsp:txXfrm>
        <a:off x="2914945" y="3743023"/>
        <a:ext cx="1766633" cy="1059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9139-550B-4E71-8E8D-576A3056E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FE5B6-8B7A-49CA-9B62-A189040E0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C02D-E6BC-4C40-877C-C36EA7DF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3EF-CDDA-4FBE-A69B-6BFFD35A98D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A799-6397-477B-AF5D-9C1282E6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F9452-3EAB-4ACE-A6D1-DA25EDF4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C0A6-B104-4E8D-B491-B52FE436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44E3-AC13-4D67-9EED-5A7F9607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DE6B9-7B1C-4CCB-AE75-1B116779B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F626F-0CB6-4A15-9AC1-976C8938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3EF-CDDA-4FBE-A69B-6BFFD35A98D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97CF-1F98-4708-BD17-E52F56E3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25FC-11B4-410B-A195-F8ECA6A3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C0A6-B104-4E8D-B491-B52FE436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9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6199F-03B3-41BC-BD64-A560A9408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6C864-DF53-470C-BCBD-7D0E99115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BECD-2328-4A3A-ACF4-08C8547A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3EF-CDDA-4FBE-A69B-6BFFD35A98D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CD2D-C80E-4686-A484-BD5FADC1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3F01-4451-48D0-A7B5-8AD05378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C0A6-B104-4E8D-B491-B52FE436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CE0C-3435-4C44-890D-606AE12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A947-AC7B-446C-9017-8D59FB570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D9F4-DFEE-4A39-B7D1-9E553143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3EF-CDDA-4FBE-A69B-6BFFD35A98D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833F-E32C-4457-87C1-2785FB8D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534A4-4B8F-4C88-A0D9-F11E7EEF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C0A6-B104-4E8D-B491-B52FE436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9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9648-8B3E-45E6-8588-B1D6249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7FC7-8FA7-4D0F-AFCB-9FA9DF71D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F104-4936-4A9B-BFB9-CDB580CF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3EF-CDDA-4FBE-A69B-6BFFD35A98D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875BE-D31B-4535-8C2C-0325177C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99EE-6CE4-4A21-BA81-F83D1B12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C0A6-B104-4E8D-B491-B52FE436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D656-3796-4E22-9512-6E5F20BF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C4F4-2F2C-48F6-AE89-561618A39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2FCBF-6E7E-4B36-A466-CC4F2AC8A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10A7D-E25D-42BB-A5E5-363FAD5F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3EF-CDDA-4FBE-A69B-6BFFD35A98D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EC9E-B73E-4388-A059-4FD72891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4701B-86F7-4A0B-A1F3-4509D4DC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C0A6-B104-4E8D-B491-B52FE436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C2DC-E5A0-4489-BB5D-6CE9C6C7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F621-4940-4DCF-ADD4-72ACB2E0D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BDC76-B627-42A7-849A-34BA7EF14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58915-9F9F-4537-862A-54BC257FD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656D5-517A-487F-A2E5-E2044A03A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917EE-27C2-4724-9960-4B078789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3EF-CDDA-4FBE-A69B-6BFFD35A98D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9C4A8-CBAD-4A00-80A4-0C8137DB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11533-5BB4-44FC-9775-D0CE8130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C0A6-B104-4E8D-B491-B52FE436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1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81DD-54DD-4CBD-BD09-94A3F629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96161-7D02-484C-9CFC-61B8F449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3EF-CDDA-4FBE-A69B-6BFFD35A98D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4C58E-DA09-4B7D-9C20-03C99401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656DF-D7DE-4AE6-8144-9B3FA419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C0A6-B104-4E8D-B491-B52FE436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4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050FD-2BCA-49FF-8EAE-3B7478F5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3EF-CDDA-4FBE-A69B-6BFFD35A98D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C84A2-35EA-4F36-B54D-6B8EE775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1EBF9-18ED-4043-B746-1A733A36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C0A6-B104-4E8D-B491-B52FE436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0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3C81-665E-4E67-A1CB-84C3157F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45BC-559F-47CD-A7A1-E97C1508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5D960-3B96-4DC5-AF74-A5B8750DA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39EC8-97BE-46CC-8809-D85E116D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3EF-CDDA-4FBE-A69B-6BFFD35A98D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36CF-45FB-4B60-A4B1-B616D0C5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3A2E9-FC42-420E-B274-8E889F9D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C0A6-B104-4E8D-B491-B52FE436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CD9C-39A7-4029-BC2F-C2119C9B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7928F-CCE4-4D34-96CC-33D065191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5BCC6-81D6-4D51-AB3B-4EB316AB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ED047-5B9D-42A4-AD87-0EA82A32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3EF-CDDA-4FBE-A69B-6BFFD35A98D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A17FF-1AD2-4429-84B6-9B07F6C7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8792-8B59-4B40-AEC1-8029FCEC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C0A6-B104-4E8D-B491-B52FE436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64753-C769-4454-A12D-E95FE96F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77BF-B5F2-4203-9C11-1D010AA4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4B373-59E1-44F3-8F9C-117B9BAC9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C63EF-CDDA-4FBE-A69B-6BFFD35A98D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25608-EA25-453F-8051-E951B072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A90B-DF25-40B3-8D93-5AE17BEAF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2C0A6-B104-4E8D-B491-B52FE436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alatino Linotype" panose="02040502050505030304" pitchFamily="18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 Chi Minh City's first metro train to arrive in Vietnam in October -  VNExplorer">
            <a:extLst>
              <a:ext uri="{FF2B5EF4-FFF2-40B4-BE49-F238E27FC236}">
                <a16:creationId xmlns:a16="http://schemas.microsoft.com/office/drawing/2014/main" id="{0B956C0F-8E5A-4729-AFDE-30E5BB541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5" b="1262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25ECC-2CF0-437D-8C36-D4F8BCA9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vi-VN" sz="3200" b="1" dirty="0"/>
              <a:t>HỆ THỐNG TÀU ĐIỆN NGẦM METRO</a:t>
            </a:r>
            <a:br>
              <a:rPr lang="vi-VN" sz="3200" b="1" dirty="0"/>
            </a:br>
            <a:r>
              <a:rPr lang="vi-VN" sz="3200" b="1" dirty="0"/>
              <a:t> &amp; </a:t>
            </a:r>
            <a:br>
              <a:rPr lang="en-US" sz="3200" b="1" dirty="0"/>
            </a:br>
            <a:r>
              <a:rPr lang="vi-VN" sz="3200" b="1" dirty="0"/>
              <a:t>TẦM NHÌN TƯƠNG LAI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3C77E-6AAC-4745-BE4C-6E4208019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 b="1"/>
              <a:t>NHÓM 5: THE FLASH</a:t>
            </a:r>
          </a:p>
          <a:p>
            <a:endParaRPr lang="en-US" b="1">
              <a:latin typeface="Book Antiqua" panose="02040602050305030304" pitchFamily="18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828490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A48D8-B1B5-405F-9ABB-32B13447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dirty="0" err="1">
                <a:cs typeface="+mj-cs"/>
              </a:rPr>
              <a:t>Hình</a:t>
            </a:r>
            <a:r>
              <a:rPr lang="en-US" sz="4800" dirty="0">
                <a:cs typeface="+mj-cs"/>
              </a:rPr>
              <a:t> </a:t>
            </a:r>
            <a:r>
              <a:rPr lang="en-US" sz="4800" dirty="0" err="1">
                <a:cs typeface="+mj-cs"/>
              </a:rPr>
              <a:t>ảnh</a:t>
            </a:r>
            <a:r>
              <a:rPr lang="en-US" sz="4800" dirty="0">
                <a:cs typeface="+mj-cs"/>
              </a:rPr>
              <a:t> </a:t>
            </a:r>
            <a:r>
              <a:rPr lang="en-US" sz="4800" dirty="0" err="1">
                <a:cs typeface="+mj-cs"/>
              </a:rPr>
              <a:t>đoàn</a:t>
            </a:r>
            <a:r>
              <a:rPr lang="en-US" sz="4800" dirty="0">
                <a:cs typeface="+mj-cs"/>
              </a:rPr>
              <a:t> </a:t>
            </a:r>
            <a:r>
              <a:rPr lang="en-US" sz="4800" dirty="0" err="1">
                <a:cs typeface="+mj-cs"/>
              </a:rPr>
              <a:t>tàu</a:t>
            </a:r>
            <a:r>
              <a:rPr lang="en-US" sz="4800" dirty="0">
                <a:cs typeface="+mj-cs"/>
              </a:rPr>
              <a:t> Metro</a:t>
            </a:r>
          </a:p>
        </p:txBody>
      </p:sp>
      <p:pic>
        <p:nvPicPr>
          <p:cNvPr id="12292" name="Picture 4" descr="Hình ảnh về tàu Metro Bến Thành - Suối Tiên">
            <a:extLst>
              <a:ext uri="{FF2B5EF4-FFF2-40B4-BE49-F238E27FC236}">
                <a16:creationId xmlns:a16="http://schemas.microsoft.com/office/drawing/2014/main" id="{B8E3C459-710B-4BCB-8F80-62A3ACF1E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526" y="2192565"/>
            <a:ext cx="5503453" cy="412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ình ảnh về tàu Metro Bến Thành - Suối Tiên">
            <a:extLst>
              <a:ext uri="{FF2B5EF4-FFF2-40B4-BE49-F238E27FC236}">
                <a16:creationId xmlns:a16="http://schemas.microsoft.com/office/drawing/2014/main" id="{60F7B663-B479-4180-A910-504AC8550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9023" y="2192565"/>
            <a:ext cx="5503451" cy="41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3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2" name="Rectangle 140">
            <a:extLst>
              <a:ext uri="{FF2B5EF4-FFF2-40B4-BE49-F238E27FC236}">
                <a16:creationId xmlns:a16="http://schemas.microsoft.com/office/drawing/2014/main" id="{679245A0-EF2A-46FE-AC09-8CD34B197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41216-E11D-4AE4-9FDC-35AE786B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59" y="178670"/>
            <a:ext cx="10622281" cy="14880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cs typeface="+mj-cs"/>
              </a:rPr>
              <a:t>Hình</a:t>
            </a:r>
            <a:r>
              <a:rPr lang="en-US" kern="1200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cs typeface="+mj-cs"/>
              </a:rPr>
              <a:t>ảnh</a:t>
            </a:r>
            <a:r>
              <a:rPr lang="en-US" kern="1200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cs typeface="+mj-cs"/>
              </a:rPr>
              <a:t>các</a:t>
            </a:r>
            <a:r>
              <a:rPr lang="en-US" kern="1200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cs typeface="+mj-cs"/>
              </a:rPr>
              <a:t>nhà</a:t>
            </a:r>
            <a:r>
              <a:rPr lang="en-US" kern="1200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cs typeface="+mj-cs"/>
              </a:rPr>
              <a:t>ga</a:t>
            </a:r>
            <a:r>
              <a:rPr lang="en-US" kern="1200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cs typeface="+mj-cs"/>
              </a:rPr>
              <a:t>ngầm</a:t>
            </a:r>
            <a:r>
              <a:rPr lang="en-US" kern="1200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cs typeface="+mj-cs"/>
              </a:rPr>
              <a:t>chờ</a:t>
            </a:r>
            <a:r>
              <a:rPr lang="en-US" kern="1200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cs typeface="+mj-cs"/>
              </a:rPr>
              <a:t>khách</a:t>
            </a:r>
            <a:endParaRPr lang="en-US" kern="1200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3314" name="Picture 2" descr="Hình ảnh nhà ga ngầm chờ khác của tuyến Metro số 1">
            <a:extLst>
              <a:ext uri="{FF2B5EF4-FFF2-40B4-BE49-F238E27FC236}">
                <a16:creationId xmlns:a16="http://schemas.microsoft.com/office/drawing/2014/main" id="{223F5100-425D-4388-83E4-269D83B9C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9" r="-2" b="-2"/>
          <a:stretch/>
        </p:blipFill>
        <p:spPr bwMode="auto">
          <a:xfrm>
            <a:off x="176057" y="1845426"/>
            <a:ext cx="6827770" cy="428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ình ảnh nhà ga ngầm chờ khác của tuyến Metro số 1">
            <a:extLst>
              <a:ext uri="{FF2B5EF4-FFF2-40B4-BE49-F238E27FC236}">
                <a16:creationId xmlns:a16="http://schemas.microsoft.com/office/drawing/2014/main" id="{E6F70CA1-6C7B-46F6-AAC2-925D8FD30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r="32770" b="1"/>
          <a:stretch/>
        </p:blipFill>
        <p:spPr bwMode="auto">
          <a:xfrm>
            <a:off x="7179884" y="1845426"/>
            <a:ext cx="4810209" cy="42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3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Tiến độ Tuyến Metro số 1">
            <a:extLst>
              <a:ext uri="{FF2B5EF4-FFF2-40B4-BE49-F238E27FC236}">
                <a16:creationId xmlns:a16="http://schemas.microsoft.com/office/drawing/2014/main" id="{FE3B9FEC-D2B2-4482-87AD-E6ABDE483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8" b="5667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BFF92-18A2-47AA-A172-80D57264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 err="1">
                <a:latin typeface="Palatino Linotype" panose="02040502050505030304" pitchFamily="18" charset="0"/>
              </a:rPr>
              <a:t>Tuyến</a:t>
            </a:r>
            <a:r>
              <a:rPr lang="en-US" sz="5000" dirty="0">
                <a:latin typeface="Palatino Linotype" panose="02040502050505030304" pitchFamily="18" charset="0"/>
              </a:rPr>
              <a:t> Metro </a:t>
            </a:r>
            <a:r>
              <a:rPr lang="en-US" sz="5000" dirty="0" err="1">
                <a:latin typeface="Palatino Linotype" panose="02040502050505030304" pitchFamily="18" charset="0"/>
              </a:rPr>
              <a:t>số</a:t>
            </a:r>
            <a:r>
              <a:rPr lang="en-US" sz="5000" dirty="0">
                <a:latin typeface="Palatino Linotype" panose="02040502050505030304" pitchFamily="18" charset="0"/>
              </a:rPr>
              <a:t> 1: </a:t>
            </a:r>
            <a:r>
              <a:rPr lang="en-US" sz="5000" dirty="0" err="1">
                <a:latin typeface="Palatino Linotype" panose="02040502050505030304" pitchFamily="18" charset="0"/>
              </a:rPr>
              <a:t>Bến</a:t>
            </a:r>
            <a:r>
              <a:rPr lang="en-US" sz="5000" dirty="0">
                <a:latin typeface="Palatino Linotype" panose="02040502050505030304" pitchFamily="18" charset="0"/>
              </a:rPr>
              <a:t> </a:t>
            </a:r>
            <a:r>
              <a:rPr lang="en-US" sz="5000" dirty="0" err="1">
                <a:latin typeface="Palatino Linotype" panose="02040502050505030304" pitchFamily="18" charset="0"/>
              </a:rPr>
              <a:t>Thành</a:t>
            </a:r>
            <a:r>
              <a:rPr lang="en-US" sz="5000" dirty="0">
                <a:latin typeface="Palatino Linotype" panose="02040502050505030304" pitchFamily="18" charset="0"/>
              </a:rPr>
              <a:t> - </a:t>
            </a:r>
            <a:r>
              <a:rPr lang="en-US" sz="5000" dirty="0" err="1">
                <a:latin typeface="Palatino Linotype" panose="02040502050505030304" pitchFamily="18" charset="0"/>
              </a:rPr>
              <a:t>Suối</a:t>
            </a:r>
            <a:r>
              <a:rPr lang="en-US" sz="5000" dirty="0">
                <a:latin typeface="Palatino Linotype" panose="02040502050505030304" pitchFamily="18" charset="0"/>
              </a:rPr>
              <a:t> </a:t>
            </a:r>
            <a:r>
              <a:rPr lang="en-US" sz="5000" dirty="0" err="1">
                <a:latin typeface="Palatino Linotype" panose="02040502050505030304" pitchFamily="18" charset="0"/>
              </a:rPr>
              <a:t>Tiên</a:t>
            </a:r>
            <a:endParaRPr lang="en-US" sz="5000" dirty="0">
              <a:latin typeface="Palatino Linotype" panose="02040502050505030304" pitchFamily="18" charset="0"/>
            </a:endParaRPr>
          </a:p>
        </p:txBody>
      </p:sp>
      <p:sp>
        <p:nvSpPr>
          <p:cNvPr id="9221" name="Rectangle 1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22" name="Rectangle 1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36A9-ADAA-4C45-A12F-87C486B1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2013 </a:t>
            </a:r>
          </a:p>
          <a:p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17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19,7 km</a:t>
            </a:r>
          </a:p>
          <a:p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trưng</a:t>
            </a:r>
            <a:r>
              <a:rPr lang="en-US" sz="17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đỏ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thẫm</a:t>
            </a:r>
            <a:endParaRPr lang="en-US" sz="1700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08/10/2020: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đoàn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tàu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đầu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tiên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từ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Nhật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Bản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cập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cảng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Khánh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Hội</a:t>
            </a:r>
            <a:endParaRPr lang="en-US" sz="1700" dirty="0">
              <a:latin typeface="Palatino Linotype" panose="02040502050505030304" pitchFamily="18" charset="0"/>
              <a:ea typeface="Calibri" panose="020F0502020204030204" pitchFamily="34" charset="0"/>
            </a:endParaRPr>
          </a:p>
          <a:p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Vốn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47.000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</a:t>
            </a:r>
            <a:r>
              <a:rPr lang="en-US" sz="17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endParaRPr lang="en-US" sz="17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1700" b="0" i="0" dirty="0">
                <a:effectLst/>
                <a:latin typeface="Palatino Linotype" panose="02040502050505030304" pitchFamily="18" charset="0"/>
              </a:rPr>
              <a:t>Hướng tuyến: Bến Thành (tại Quảng trường Quách Thị Trang) – Lê Lợi – Nguyễn Siêu – Ngô Văn Năm – Tôn Đức Thắng – Ba Son – Nguyễn Hữu Cảnh – Văn Thánh – Điện Biên Phủ – cầu Sài Gòn – xa lộ Hà Nội và kết thúc tại Depot Long Bình.</a:t>
            </a:r>
            <a:endParaRPr lang="en-US" sz="17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1700" b="0" i="0" dirty="0">
                <a:effectLst/>
                <a:latin typeface="Palatino Linotype" panose="02040502050505030304" pitchFamily="18" charset="0"/>
              </a:rPr>
              <a:t>Số lượng ga: 14 (3 ga ngầm và 11 ga trên cao).</a:t>
            </a:r>
            <a:endParaRPr lang="en-US" sz="17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6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0D357-E678-4419-832E-1758DB4E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2" y="655128"/>
            <a:ext cx="5512770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900" dirty="0" err="1">
                <a:cs typeface="+mj-cs"/>
              </a:rPr>
              <a:t>Khảo</a:t>
            </a:r>
            <a:r>
              <a:rPr lang="en-US" sz="3900" dirty="0">
                <a:cs typeface="+mj-cs"/>
              </a:rPr>
              <a:t> </a:t>
            </a:r>
            <a:r>
              <a:rPr lang="en-US" sz="3900" dirty="0" err="1">
                <a:cs typeface="+mj-cs"/>
              </a:rPr>
              <a:t>sát</a:t>
            </a:r>
            <a:r>
              <a:rPr lang="en-US" sz="3900" dirty="0">
                <a:cs typeface="+mj-cs"/>
              </a:rPr>
              <a:t> ý </a:t>
            </a:r>
            <a:r>
              <a:rPr lang="en-US" sz="3900" dirty="0" err="1">
                <a:cs typeface="+mj-cs"/>
              </a:rPr>
              <a:t>kiến</a:t>
            </a:r>
            <a:r>
              <a:rPr lang="en-US" sz="3900" dirty="0">
                <a:cs typeface="+mj-cs"/>
              </a:rPr>
              <a:t> </a:t>
            </a:r>
            <a:r>
              <a:rPr lang="en-US" sz="3900" dirty="0" err="1">
                <a:cs typeface="+mj-cs"/>
              </a:rPr>
              <a:t>về</a:t>
            </a:r>
            <a:r>
              <a:rPr lang="en-US" sz="3900" dirty="0">
                <a:cs typeface="+mj-cs"/>
              </a:rPr>
              <a:t> </a:t>
            </a:r>
            <a:r>
              <a:rPr lang="en-US" sz="3900" dirty="0" err="1">
                <a:cs typeface="+mj-cs"/>
              </a:rPr>
              <a:t>mặt</a:t>
            </a:r>
            <a:r>
              <a:rPr lang="en-US" sz="3900" dirty="0">
                <a:cs typeface="+mj-cs"/>
              </a:rPr>
              <a:t> </a:t>
            </a:r>
            <a:r>
              <a:rPr lang="en-US" sz="3900" dirty="0" err="1">
                <a:cs typeface="+mj-cs"/>
              </a:rPr>
              <a:t>hạn</a:t>
            </a:r>
            <a:r>
              <a:rPr lang="en-US" sz="3900" dirty="0">
                <a:cs typeface="+mj-cs"/>
              </a:rPr>
              <a:t> </a:t>
            </a:r>
            <a:r>
              <a:rPr lang="en-US" sz="3900" dirty="0" err="1">
                <a:cs typeface="+mj-cs"/>
              </a:rPr>
              <a:t>chế</a:t>
            </a:r>
            <a:r>
              <a:rPr lang="en-US" sz="3900" dirty="0">
                <a:cs typeface="+mj-cs"/>
              </a:rPr>
              <a:t>, </a:t>
            </a:r>
            <a:r>
              <a:rPr lang="en-US" sz="3900" dirty="0" err="1">
                <a:cs typeface="+mj-cs"/>
              </a:rPr>
              <a:t>khó</a:t>
            </a:r>
            <a:r>
              <a:rPr lang="en-US" sz="3900" dirty="0">
                <a:cs typeface="+mj-cs"/>
              </a:rPr>
              <a:t> </a:t>
            </a:r>
            <a:r>
              <a:rPr lang="en-US" sz="3900" dirty="0" err="1">
                <a:cs typeface="+mj-cs"/>
              </a:rPr>
              <a:t>khăn</a:t>
            </a:r>
            <a:endParaRPr lang="en-US" sz="3900" dirty="0">
              <a:cs typeface="+mj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7" name="Group 79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17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 descr="Forms response chart. Question title: Khả năng tiếp cận với người dân:. Number of responses: 517 responses.">
            <a:extLst>
              <a:ext uri="{FF2B5EF4-FFF2-40B4-BE49-F238E27FC236}">
                <a16:creationId xmlns:a16="http://schemas.microsoft.com/office/drawing/2014/main" id="{D495F209-DC9C-43A1-B15C-3723F291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813" y="95044"/>
            <a:ext cx="4784990" cy="30863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Forms response chart. Question title: Khả năng thất bại?. Number of responses: 516 responses.">
            <a:extLst>
              <a:ext uri="{FF2B5EF4-FFF2-40B4-BE49-F238E27FC236}">
                <a16:creationId xmlns:a16="http://schemas.microsoft.com/office/drawing/2014/main" id="{66F5CB28-DF83-47B8-978B-510E65B15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907" y="3315854"/>
            <a:ext cx="5357536" cy="3455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orms response chart. Question title: Khả năng tàu điện Metro bị lỗ trong tương lai:. Number of responses: 517 responses.">
            <a:extLst>
              <a:ext uri="{FF2B5EF4-FFF2-40B4-BE49-F238E27FC236}">
                <a16:creationId xmlns:a16="http://schemas.microsoft.com/office/drawing/2014/main" id="{32C7D018-EE4A-4C77-A511-B0B77D2C9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4541" y="3315854"/>
            <a:ext cx="5357536" cy="3455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42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82AC2-D68A-4843-AA35-08EBED2B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Palatino Linotype" panose="02040502050505030304" pitchFamily="18" charset="0"/>
              </a:rPr>
              <a:t>Khó khăn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C3BB-4BE4-4407-9BDA-FB99DB1F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 err="1">
                <a:latin typeface="Palatino Linotype" panose="02040502050505030304" pitchFamily="18" charset="0"/>
              </a:rPr>
              <a:t>Tác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động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của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dịch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bệnh</a:t>
            </a:r>
            <a:r>
              <a:rPr lang="en-US" sz="2200" dirty="0">
                <a:latin typeface="Palatino Linotype" panose="02040502050505030304" pitchFamily="18" charset="0"/>
              </a:rPr>
              <a:t> covid-19</a:t>
            </a:r>
          </a:p>
          <a:p>
            <a:r>
              <a:rPr lang="en-US" sz="2200" dirty="0" err="1">
                <a:latin typeface="Palatino Linotype" panose="02040502050505030304" pitchFamily="18" charset="0"/>
              </a:rPr>
              <a:t>Thiếu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kinh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phí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trầm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trọng</a:t>
            </a:r>
            <a:endParaRPr lang="en-US" sz="2200" dirty="0">
              <a:latin typeface="Palatino Linotype" panose="02040502050505030304" pitchFamily="18" charset="0"/>
            </a:endParaRPr>
          </a:p>
          <a:p>
            <a:r>
              <a:rPr lang="en-US" sz="2200" dirty="0" err="1">
                <a:latin typeface="Palatino Linotype" panose="02040502050505030304" pitchFamily="18" charset="0"/>
              </a:rPr>
              <a:t>Trong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công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tác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đào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tạo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nhân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sự</a:t>
            </a:r>
            <a:endParaRPr lang="en-US" sz="2200" dirty="0">
              <a:latin typeface="Palatino Linotype" panose="02040502050505030304" pitchFamily="18" charset="0"/>
            </a:endParaRPr>
          </a:p>
          <a:p>
            <a:r>
              <a:rPr lang="en-US" sz="2200" dirty="0" err="1">
                <a:latin typeface="Palatino Linotype" panose="02040502050505030304" pitchFamily="18" charset="0"/>
              </a:rPr>
              <a:t>Trong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việc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tiếp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cận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với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khách</a:t>
            </a:r>
            <a:r>
              <a:rPr lang="en-US" sz="2200" dirty="0">
                <a:latin typeface="Palatino Linotype" panose="02040502050505030304" pitchFamily="18" charset="0"/>
              </a:rPr>
              <a:t> hang</a:t>
            </a:r>
          </a:p>
          <a:p>
            <a:r>
              <a:rPr lang="en-US" sz="2200" dirty="0" err="1">
                <a:latin typeface="Palatino Linotype" panose="02040502050505030304" pitchFamily="18" charset="0"/>
              </a:rPr>
              <a:t>Nguy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cơ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lỗ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cao</a:t>
            </a:r>
            <a:endParaRPr lang="en-US" sz="2200" dirty="0">
              <a:latin typeface="Palatino Linotype" panose="02040502050505030304" pitchFamily="18" charset="0"/>
            </a:endParaRPr>
          </a:p>
          <a:p>
            <a:r>
              <a:rPr lang="en-US" sz="2200" dirty="0" err="1">
                <a:latin typeface="Palatino Linotype" panose="02040502050505030304" pitchFamily="18" charset="0"/>
              </a:rPr>
              <a:t>Phương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tiện</a:t>
            </a:r>
            <a:r>
              <a:rPr lang="en-US" sz="2200" dirty="0">
                <a:latin typeface="Palatino Linotype" panose="02040502050505030304" pitchFamily="18" charset="0"/>
              </a:rPr>
              <a:t> di </a:t>
            </a:r>
            <a:r>
              <a:rPr lang="en-US" sz="2200" dirty="0" err="1">
                <a:latin typeface="Palatino Linotype" panose="02040502050505030304" pitchFamily="18" charset="0"/>
              </a:rPr>
              <a:t>chuyển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tới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các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nhà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  <a:r>
              <a:rPr lang="en-US" sz="2200" dirty="0" err="1">
                <a:latin typeface="Palatino Linotype" panose="02040502050505030304" pitchFamily="18" charset="0"/>
              </a:rPr>
              <a:t>ga</a:t>
            </a:r>
            <a:r>
              <a:rPr lang="en-US" sz="2200" dirty="0">
                <a:latin typeface="Palatino Linotype" panose="02040502050505030304" pitchFamily="18" charset="0"/>
              </a:rPr>
              <a:t>?</a:t>
            </a:r>
          </a:p>
          <a:p>
            <a:r>
              <a:rPr lang="en-US" sz="2200" dirty="0">
                <a:latin typeface="Palatino Linotype" panose="0204050205050503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066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C626-7705-4DCC-A0E9-464FA16C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atin typeface="+mj-lt"/>
                <a:cs typeface="+mj-cs"/>
              </a:rPr>
              <a:t>Khảo sát về mặt lợi ích, ưu điểm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0" descr="Forms response chart. Question title: Không gian đẹp, trải nghiệm mới lạ:. Number of responses: 517 responses.">
            <a:extLst>
              <a:ext uri="{FF2B5EF4-FFF2-40B4-BE49-F238E27FC236}">
                <a16:creationId xmlns:a16="http://schemas.microsoft.com/office/drawing/2014/main" id="{96BDD4CE-CC02-4F17-BCE4-8178C00EB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497" y="2562777"/>
            <a:ext cx="5613569" cy="36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2" descr="Forms response chart. Question title: Giảm thiểu vấn đề ô nhiễm môi trường. Number of responses: 517 responses.">
            <a:extLst>
              <a:ext uri="{FF2B5EF4-FFF2-40B4-BE49-F238E27FC236}">
                <a16:creationId xmlns:a16="http://schemas.microsoft.com/office/drawing/2014/main" id="{936389C8-99C7-4168-8FD0-D6C1BC4F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0936" y="2565399"/>
            <a:ext cx="5609502" cy="361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52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C626-7705-4DCC-A0E9-464FA16C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atin typeface="+mj-lt"/>
                <a:cs typeface="+mj-cs"/>
              </a:rPr>
              <a:t>Khảo sát về mặt lợi ích, ưu điểm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Forms response chart. Question title: Giải pháp bền vững phát triển kinh tế,xã hội. Number of responses: 517 responses.">
            <a:extLst>
              <a:ext uri="{FF2B5EF4-FFF2-40B4-BE49-F238E27FC236}">
                <a16:creationId xmlns:a16="http://schemas.microsoft.com/office/drawing/2014/main" id="{4920F371-16BA-4114-9B0B-36209B3EA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34" y="2575560"/>
            <a:ext cx="5611621" cy="361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B0044399-327D-48A9-88BE-78BBCF09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59" y="2575559"/>
            <a:ext cx="5611621" cy="361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1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82AC2-D68A-4843-AA35-08EBED2B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Palatino Linotype" panose="02040502050505030304" pitchFamily="18" charset="0"/>
              </a:rPr>
              <a:t>Lợi</a:t>
            </a:r>
            <a:r>
              <a:rPr lang="en-US" sz="5400" dirty="0">
                <a:latin typeface="Palatino Linotype" panose="02040502050505030304" pitchFamily="18" charset="0"/>
              </a:rPr>
              <a:t> </a:t>
            </a:r>
            <a:r>
              <a:rPr lang="en-US" sz="5400" dirty="0" err="1">
                <a:latin typeface="Palatino Linotype" panose="02040502050505030304" pitchFamily="18" charset="0"/>
              </a:rPr>
              <a:t>ích</a:t>
            </a:r>
            <a:endParaRPr lang="en-US" sz="5400" dirty="0">
              <a:latin typeface="Palatino Linotype" panose="0204050205050503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C3BB-4BE4-4407-9BDA-FB99DB1F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vi-VN" sz="2200" dirty="0">
                <a:latin typeface="Palatino Linotype" panose="02040502050505030304" pitchFamily="18" charset="0"/>
              </a:rPr>
              <a:t>Nhanh hơn</a:t>
            </a:r>
          </a:p>
          <a:p>
            <a:r>
              <a:rPr lang="vi-VN" sz="2200" dirty="0">
                <a:latin typeface="Palatino Linotype" panose="02040502050505030304" pitchFamily="18" charset="0"/>
              </a:rPr>
              <a:t>Không kẹt xe</a:t>
            </a:r>
          </a:p>
          <a:p>
            <a:r>
              <a:rPr lang="vi-VN" sz="2200" dirty="0">
                <a:latin typeface="Palatino Linotype" panose="02040502050505030304" pitchFamily="18" charset="0"/>
              </a:rPr>
              <a:t>Tự động hóa hiện đại</a:t>
            </a:r>
          </a:p>
          <a:p>
            <a:r>
              <a:rPr lang="vi-VN" sz="2200" dirty="0">
                <a:latin typeface="Palatino Linotype" panose="02040502050505030304" pitchFamily="18" charset="0"/>
              </a:rPr>
              <a:t>An toàn</a:t>
            </a:r>
          </a:p>
          <a:p>
            <a:r>
              <a:rPr lang="vi-VN" sz="2200" dirty="0">
                <a:latin typeface="Palatino Linotype" panose="02040502050505030304" pitchFamily="18" charset="0"/>
              </a:rPr>
              <a:t>Giảm bớt ô nhiễm môi trường không khí</a:t>
            </a:r>
          </a:p>
          <a:p>
            <a:r>
              <a:rPr lang="vi-VN" sz="2200" dirty="0">
                <a:latin typeface="Palatino Linotype" panose="02040502050505030304" pitchFamily="18" charset="0"/>
              </a:rPr>
              <a:t>Giảm tiếng ồn</a:t>
            </a:r>
          </a:p>
          <a:p>
            <a:r>
              <a:rPr lang="vi-VN" sz="2200" dirty="0">
                <a:latin typeface="Palatino Linotype" panose="02040502050505030304" pitchFamily="18" charset="0"/>
              </a:rPr>
              <a:t>Góp phần vào sự phát triển của đô thị đó.</a:t>
            </a:r>
          </a:p>
          <a:p>
            <a:r>
              <a:rPr lang="vi-VN" sz="2200" dirty="0">
                <a:latin typeface="Palatino Linotype" panose="02040502050505030304" pitchFamily="18" charset="0"/>
              </a:rPr>
              <a:t>Lượng khách đi được nhiều hơn.</a:t>
            </a:r>
          </a:p>
        </p:txBody>
      </p:sp>
    </p:spTree>
    <p:extLst>
      <p:ext uri="{BB962C8B-B14F-4D97-AF65-F5344CB8AC3E}">
        <p14:creationId xmlns:p14="http://schemas.microsoft.com/office/powerpoint/2010/main" val="69300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F4B7F-1243-460C-851B-13BFBB7E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1" y="347665"/>
            <a:ext cx="10512549" cy="793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cs typeface="+mj-cs"/>
              </a:rPr>
              <a:t>So </a:t>
            </a:r>
            <a:r>
              <a:rPr lang="en-US" kern="1200" dirty="0" err="1">
                <a:solidFill>
                  <a:schemeClr val="tx1"/>
                </a:solidFill>
                <a:cs typeface="+mj-cs"/>
              </a:rPr>
              <a:t>sánh</a:t>
            </a:r>
            <a:r>
              <a:rPr lang="en-US" kern="1200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cs typeface="+mj-cs"/>
              </a:rPr>
              <a:t>xe</a:t>
            </a:r>
            <a:r>
              <a:rPr lang="en-US" kern="1200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cs typeface="+mj-cs"/>
              </a:rPr>
              <a:t>buýt</a:t>
            </a:r>
            <a:r>
              <a:rPr lang="en-US" kern="1200" dirty="0">
                <a:solidFill>
                  <a:schemeClr val="tx1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cs typeface="+mj-cs"/>
              </a:rPr>
              <a:t>và</a:t>
            </a:r>
            <a:r>
              <a:rPr lang="en-US" kern="1200" dirty="0">
                <a:solidFill>
                  <a:schemeClr val="tx1"/>
                </a:solidFill>
                <a:cs typeface="+mj-cs"/>
              </a:rPr>
              <a:t> Metro?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72A5FA-8B3E-4909-8D8A-B548163D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42888"/>
              </p:ext>
            </p:extLst>
          </p:nvPr>
        </p:nvGraphicFramePr>
        <p:xfrm>
          <a:off x="838200" y="1272276"/>
          <a:ext cx="10512549" cy="5226358"/>
        </p:xfrm>
        <a:graphic>
          <a:graphicData uri="http://schemas.openxmlformats.org/drawingml/2006/table">
            <a:tbl>
              <a:tblPr firstRow="1" firstCol="1" bandRow="1">
                <a:noFill/>
                <a:tableStyleId>{8EC20E35-A176-4012-BC5E-935CFFF8708E}</a:tableStyleId>
              </a:tblPr>
              <a:tblGrid>
                <a:gridCol w="2140974">
                  <a:extLst>
                    <a:ext uri="{9D8B030D-6E8A-4147-A177-3AD203B41FA5}">
                      <a16:colId xmlns:a16="http://schemas.microsoft.com/office/drawing/2014/main" val="3765877584"/>
                    </a:ext>
                  </a:extLst>
                </a:gridCol>
                <a:gridCol w="3318989">
                  <a:extLst>
                    <a:ext uri="{9D8B030D-6E8A-4147-A177-3AD203B41FA5}">
                      <a16:colId xmlns:a16="http://schemas.microsoft.com/office/drawing/2014/main" val="2860362204"/>
                    </a:ext>
                  </a:extLst>
                </a:gridCol>
                <a:gridCol w="5052586">
                  <a:extLst>
                    <a:ext uri="{9D8B030D-6E8A-4147-A177-3AD203B41FA5}">
                      <a16:colId xmlns:a16="http://schemas.microsoft.com/office/drawing/2014/main" val="177753731"/>
                    </a:ext>
                  </a:extLst>
                </a:gridCol>
              </a:tblGrid>
              <a:tr h="40149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Thông</a:t>
                      </a: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 tin </a:t>
                      </a:r>
                      <a:r>
                        <a:rPr lang="en-US" sz="18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chung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Bus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Metro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209098"/>
                  </a:ext>
                </a:extLst>
              </a:tr>
              <a:tr h="58469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Giá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vé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Từ</a:t>
                      </a: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3.000 – 7.000 </a:t>
                      </a:r>
                      <a:r>
                        <a:rPr lang="en-US" sz="1600" b="0" u="none" strike="noStrike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đồng</a:t>
                      </a:r>
                      <a:endParaRPr lang="en-US" sz="16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Dự</a:t>
                      </a: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kiến</a:t>
                      </a: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từ</a:t>
                      </a: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khoảng</a:t>
                      </a: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10.000 – 22.000 </a:t>
                      </a:r>
                      <a:r>
                        <a:rPr lang="en-US" sz="1600" b="0" u="none" strike="noStrike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đồng</a:t>
                      </a: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1600" b="0" u="none" strike="noStrike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tùy</a:t>
                      </a: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thuộc</a:t>
                      </a: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cự</a:t>
                      </a: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ly</a:t>
                      </a: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di </a:t>
                      </a:r>
                      <a:r>
                        <a:rPr lang="en-US" sz="1600" b="0" u="none" strike="noStrike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chuyển</a:t>
                      </a: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)</a:t>
                      </a:r>
                      <a:endParaRPr lang="en-US" sz="16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351057"/>
                  </a:ext>
                </a:extLst>
              </a:tr>
              <a:tr h="58469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Đường đi</a:t>
                      </a:r>
                      <a:endParaRPr lang="vi-VN" sz="1600" b="1" i="0" u="none" strike="noStrike" dirty="0">
                        <a:solidFill>
                          <a:srgbClr val="FFFFFF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Quãng đường đi ngắn, có điểm dừng ở các ngõ ngách nhỏ</a:t>
                      </a:r>
                      <a:endParaRPr lang="vi-VN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Quãng đường đi dài, đi theo các trục đường chính trong và ngoài thành phố, dao động khoảng 50/70km/chuyến.</a:t>
                      </a:r>
                      <a:endParaRPr lang="vi-VN" sz="16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76030"/>
                  </a:ext>
                </a:extLst>
              </a:tr>
              <a:tr h="58469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Phương thức thanh toán</a:t>
                      </a:r>
                      <a:endParaRPr lang="vi-VN" sz="1600" b="1" i="0" u="none" strike="noStrike" dirty="0">
                        <a:solidFill>
                          <a:srgbClr val="FFFFFF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Thanh </a:t>
                      </a: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toán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trực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tiếp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cho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tài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xế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phụ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xe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).</a:t>
                      </a:r>
                      <a:endParaRPr 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Dự kiến bán vé tại các nhà ga, chưa phát triển được máy bán vé tự động hay thẻ thanh toán điện tử </a:t>
                      </a:r>
                      <a:endParaRPr lang="vi-VN" sz="16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42419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Thời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gian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hoạt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động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Khoảng từ 04h30 – 22h30</a:t>
                      </a:r>
                      <a:endParaRPr lang="en-US" sz="16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Dự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kiến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từ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05h30 – 23h30</a:t>
                      </a:r>
                      <a:endParaRPr 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328146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Tần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suất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chuyến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Khoảng từ 5 – 30 phút / chuyến</a:t>
                      </a:r>
                      <a:endParaRPr lang="en-US" sz="16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Dự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kiến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5 </a:t>
                      </a: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phút</a:t>
                      </a:r>
                      <a:r>
                        <a:rPr lang="en-US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 / </a:t>
                      </a:r>
                      <a:r>
                        <a:rPr lang="en-US" sz="1600" b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chuyến</a:t>
                      </a:r>
                      <a:endParaRPr 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091083"/>
                  </a:ext>
                </a:extLst>
              </a:tr>
              <a:tr h="58469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Tốc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độ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 di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chuyển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Chậm (vì thành phố rất hay bị kẹt xe)</a:t>
                      </a:r>
                      <a:endParaRPr lang="en-US" sz="16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Rất nhanh, dư kiến khoảng 80km/h ở phần ngầm và 110km/h ở phần trên cao</a:t>
                      </a:r>
                      <a:endParaRPr lang="vi-VN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72545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Thời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gian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chuyến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tiếp</a:t>
                      </a:r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</a:rPr>
                        <a:t>theo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Khó biết</a:t>
                      </a:r>
                      <a:endParaRPr lang="en-US" sz="16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</a:rPr>
                        <a:t>Biết rõ, được hiển thị trên màn hình</a:t>
                      </a:r>
                      <a:endParaRPr lang="vi-VN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160509" marR="96305" marT="96305" marB="9630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39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68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55E0-3920-4EAD-A929-43E8FAE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>
                <a:cs typeface="+mj-cs"/>
              </a:rPr>
              <a:t>Khảo</a:t>
            </a:r>
            <a:r>
              <a:rPr lang="en-US" sz="5400" dirty="0">
                <a:cs typeface="+mj-cs"/>
              </a:rPr>
              <a:t> </a:t>
            </a:r>
            <a:r>
              <a:rPr lang="en-US" sz="5400" dirty="0" err="1">
                <a:cs typeface="+mj-cs"/>
              </a:rPr>
              <a:t>sát</a:t>
            </a:r>
            <a:r>
              <a:rPr lang="en-US" sz="5400" dirty="0">
                <a:cs typeface="+mj-cs"/>
              </a:rPr>
              <a:t> so </a:t>
            </a:r>
            <a:r>
              <a:rPr lang="en-US" sz="5400" dirty="0" err="1">
                <a:cs typeface="+mj-cs"/>
              </a:rPr>
              <a:t>sánh</a:t>
            </a:r>
            <a:r>
              <a:rPr lang="en-US" sz="5400" dirty="0">
                <a:cs typeface="+mj-cs"/>
              </a:rPr>
              <a:t> </a:t>
            </a:r>
            <a:r>
              <a:rPr lang="en-US" sz="5400" dirty="0" err="1">
                <a:cs typeface="+mj-cs"/>
              </a:rPr>
              <a:t>xe</a:t>
            </a:r>
            <a:r>
              <a:rPr lang="en-US" sz="5400" dirty="0">
                <a:cs typeface="+mj-cs"/>
              </a:rPr>
              <a:t> </a:t>
            </a:r>
            <a:r>
              <a:rPr lang="en-US" sz="5400" dirty="0" err="1">
                <a:cs typeface="+mj-cs"/>
              </a:rPr>
              <a:t>buýt</a:t>
            </a:r>
            <a:r>
              <a:rPr lang="en-US" sz="5400" dirty="0">
                <a:cs typeface="+mj-cs"/>
              </a:rPr>
              <a:t> </a:t>
            </a:r>
            <a:r>
              <a:rPr lang="en-US" sz="5400" dirty="0" err="1">
                <a:cs typeface="+mj-cs"/>
              </a:rPr>
              <a:t>và</a:t>
            </a:r>
            <a:r>
              <a:rPr lang="en-US" sz="5400" dirty="0">
                <a:cs typeface="+mj-cs"/>
              </a:rPr>
              <a:t> Metro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Forms response chart. Question title: TH1: Giá mở cửa 8.000 VND/lượt; mỗi km tiếp theo là 800 đồng/km. TH2: Giá vé là 7.000 - 12.000 VND/lượt tùy thuộc cự ly chuyến đi. Ngoài ra, còn có loại vé 1 ngày (22.000 VND/ngày) và vé 3 ngày (60.000 VND/3 ngày). Theo bạn, liệu đây có là mức giá phù hợp cho dự án &quot;hàng triệu tỷ VNĐ&quot; này không?. Number of responses: 517 responses.">
            <a:extLst>
              <a:ext uri="{FF2B5EF4-FFF2-40B4-BE49-F238E27FC236}">
                <a16:creationId xmlns:a16="http://schemas.microsoft.com/office/drawing/2014/main" id="{37A88BA0-ABB6-4F78-A551-8757F3528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129" y="2674414"/>
            <a:ext cx="5525603" cy="33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Forms response chart. Question title: Giữa xe buýt và tàu điện Metro, bạn sẽ thích sử dụng phương tiện nào hơn?. Number of responses: 517 responses.">
            <a:extLst>
              <a:ext uri="{FF2B5EF4-FFF2-40B4-BE49-F238E27FC236}">
                <a16:creationId xmlns:a16="http://schemas.microsoft.com/office/drawing/2014/main" id="{99BBF1B1-3946-48FC-9EFF-3783D0AD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5641" y="2672080"/>
            <a:ext cx="5525603" cy="33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1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5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6" name="Picture Placeholder 10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53C805FD-F8EF-43FD-8FB8-F6C6FB5660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1" r="4" b="7214"/>
          <a:stretch/>
        </p:blipFill>
        <p:spPr>
          <a:xfrm>
            <a:off x="1218330" y="740780"/>
            <a:ext cx="1591426" cy="2100178"/>
          </a:xfrm>
          <a:prstGeom prst="rect">
            <a:avLst/>
          </a:prstGeom>
        </p:spPr>
      </p:pic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87C2FC73-590A-4674-99D6-20F721EC0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771095" y="-1"/>
            <a:ext cx="1420906" cy="1420906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670BA9-9210-4C80-B65D-9B495E00C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288401" y="49497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Placeholder 82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6AD8E3B4-8655-4B22-BFA2-AEBB221355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" r="-2" b="-2"/>
          <a:stretch/>
        </p:blipFill>
        <p:spPr>
          <a:xfrm>
            <a:off x="3939816" y="1236634"/>
            <a:ext cx="1591428" cy="2100178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75782" y="4225428"/>
            <a:ext cx="460147" cy="4601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86F44C87-FF6B-4D03-B00D-EA776572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0774" y="4341763"/>
            <a:ext cx="1852777" cy="93122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ó thể là hình ảnh về 1 người">
            <a:extLst>
              <a:ext uri="{FF2B5EF4-FFF2-40B4-BE49-F238E27FC236}">
                <a16:creationId xmlns:a16="http://schemas.microsoft.com/office/drawing/2014/main" id="{F14BA925-3CF5-40F1-A53E-0C12FCFA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t="-250" r="12481" b="252"/>
          <a:stretch/>
        </p:blipFill>
        <p:spPr bwMode="auto">
          <a:xfrm>
            <a:off x="1683174" y="3581738"/>
            <a:ext cx="1591399" cy="210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ó thể là hình ảnh về 1 người">
            <a:extLst>
              <a:ext uri="{FF2B5EF4-FFF2-40B4-BE49-F238E27FC236}">
                <a16:creationId xmlns:a16="http://schemas.microsoft.com/office/drawing/2014/main" id="{954A63DE-82F5-4EB0-B46B-ED6CD0FA8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1" r="13055" b="4"/>
          <a:stretch/>
        </p:blipFill>
        <p:spPr bwMode="auto">
          <a:xfrm>
            <a:off x="4177186" y="4495457"/>
            <a:ext cx="1591428" cy="210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3BDF0-73C4-4857-8E48-77CD7CC2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8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080808"/>
                </a:solidFill>
                <a:cs typeface="+mj-cs"/>
              </a:rPr>
              <a:t>THE FLASH</a:t>
            </a:r>
          </a:p>
        </p:txBody>
      </p:sp>
    </p:spTree>
    <p:extLst>
      <p:ext uri="{BB962C8B-B14F-4D97-AF65-F5344CB8AC3E}">
        <p14:creationId xmlns:p14="http://schemas.microsoft.com/office/powerpoint/2010/main" val="2502605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18A5-9EFC-4D4B-B155-C8884DB9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pPr algn="ctr"/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83792-4C18-4309-A484-5B84CB870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65523"/>
            <a:ext cx="5157787" cy="823912"/>
          </a:xfrm>
        </p:spPr>
        <p:txBody>
          <a:bodyPr/>
          <a:lstStyle/>
          <a:p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76BA2-95D3-43CD-BD86-6617BAE5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9435"/>
            <a:ext cx="5157787" cy="368458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DBE63-3949-4713-AC26-0EE94BDC7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65523"/>
            <a:ext cx="5183188" cy="823912"/>
          </a:xfrm>
        </p:spPr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D799B-C6D8-4F53-9B94-4FCFBA751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9435"/>
            <a:ext cx="5183188" cy="3684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62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C9E75-B3C2-4854-A30A-43CE4F4F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cs typeface="+mj-cs"/>
              </a:rPr>
              <a:t>THANKS FOR YOUR ATTENTION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466C-4972-471C-88AA-3523429C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71180E-CA8E-426D-BDFF-423DBEB4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067" y="1676629"/>
            <a:ext cx="4008384" cy="43939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1800" dirty="0">
                <a:latin typeface="Palatino Linotype" panose="02040502050505030304" pitchFamily="18" charset="0"/>
              </a:rPr>
              <a:t>Theo thống kê của Sở GTVT TP.HCM</a:t>
            </a:r>
            <a:r>
              <a:rPr lang="en-US" sz="1800" dirty="0">
                <a:latin typeface="Palatino Linotype" panose="02040502050505030304" pitchFamily="18" charset="0"/>
              </a:rPr>
              <a:t> 2020: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T</a:t>
            </a:r>
            <a:r>
              <a:rPr lang="vi-VN" sz="1800" dirty="0">
                <a:latin typeface="Palatino Linotype" panose="02040502050505030304" pitchFamily="18" charset="0"/>
              </a:rPr>
              <a:t>hành phố đang quản lý hơn 8,15 triệu phương tiện, trong đó có gần 770.000 xe ô-tô và hơn 7,3 triệu xe mô-tô. </a:t>
            </a:r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vi-VN" sz="1800" dirty="0">
                <a:latin typeface="Palatino Linotype" panose="02040502050505030304" pitchFamily="18" charset="0"/>
              </a:rPr>
              <a:t>Số phương tiện đăng ký mới mỗi ngày khoảng 174 xe ô-tô và 888 xe mô-tô. </a:t>
            </a:r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1800" dirty="0" err="1">
                <a:latin typeface="Palatino Linotype" panose="02040502050505030304" pitchFamily="18" charset="0"/>
              </a:rPr>
              <a:t>Tổng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vi-VN" sz="1800" dirty="0">
                <a:latin typeface="Palatino Linotype" panose="02040502050505030304" pitchFamily="18" charset="0"/>
              </a:rPr>
              <a:t>chiều dài các tuyến đường và cầu trên địa bàn chỉ là hơn 4.500km, tỷ lệ đất dành cho giao thông gần 10%, mật độ đường giao thông là 2,17km/km2.</a:t>
            </a:r>
          </a:p>
          <a:p>
            <a:r>
              <a:rPr lang="en-US" sz="1800" dirty="0" err="1">
                <a:latin typeface="Palatino Linotype" panose="02040502050505030304" pitchFamily="18" charset="0"/>
              </a:rPr>
              <a:t>Tính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vi-VN" sz="1800" dirty="0">
                <a:latin typeface="Palatino Linotype" panose="02040502050505030304" pitchFamily="18" charset="0"/>
              </a:rPr>
              <a:t>đến hết năm ngoái, tỷ lệ hành khách đi lại bằng </a:t>
            </a:r>
            <a:r>
              <a:rPr lang="en-US" sz="1800" dirty="0" err="1">
                <a:latin typeface="Palatino Linotype" panose="02040502050505030304" pitchFamily="18" charset="0"/>
              </a:rPr>
              <a:t>phương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tiện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vi-VN" sz="1800" dirty="0">
                <a:latin typeface="Palatino Linotype" panose="02040502050505030304" pitchFamily="18" charset="0"/>
              </a:rPr>
              <a:t>công cộng chỉ đạt gần 10%.</a:t>
            </a:r>
            <a:endParaRPr lang="en-US" sz="1800" dirty="0">
              <a:latin typeface="Palatino Linotype" panose="0204050205050503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9174F04-951D-4DC4-8374-D8DE9748B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56551"/>
              </p:ext>
            </p:extLst>
          </p:nvPr>
        </p:nvGraphicFramePr>
        <p:xfrm>
          <a:off x="723306" y="1831321"/>
          <a:ext cx="6253213" cy="338030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508614">
                  <a:extLst>
                    <a:ext uri="{9D8B030D-6E8A-4147-A177-3AD203B41FA5}">
                      <a16:colId xmlns:a16="http://schemas.microsoft.com/office/drawing/2014/main" val="976266785"/>
                    </a:ext>
                  </a:extLst>
                </a:gridCol>
                <a:gridCol w="1300403">
                  <a:extLst>
                    <a:ext uri="{9D8B030D-6E8A-4147-A177-3AD203B41FA5}">
                      <a16:colId xmlns:a16="http://schemas.microsoft.com/office/drawing/2014/main" val="2425694308"/>
                    </a:ext>
                  </a:extLst>
                </a:gridCol>
                <a:gridCol w="1664115">
                  <a:extLst>
                    <a:ext uri="{9D8B030D-6E8A-4147-A177-3AD203B41FA5}">
                      <a16:colId xmlns:a16="http://schemas.microsoft.com/office/drawing/2014/main" val="2392160163"/>
                    </a:ext>
                  </a:extLst>
                </a:gridCol>
                <a:gridCol w="1780081">
                  <a:extLst>
                    <a:ext uri="{9D8B030D-6E8A-4147-A177-3AD203B41FA5}">
                      <a16:colId xmlns:a16="http://schemas.microsoft.com/office/drawing/2014/main" val="3814424660"/>
                    </a:ext>
                  </a:extLst>
                </a:gridCol>
              </a:tblGrid>
              <a:tr h="996887">
                <a:tc>
                  <a:txBody>
                    <a:bodyPr/>
                    <a:lstStyle/>
                    <a:p>
                      <a:pPr algn="ctr"/>
                      <a:endParaRPr lang="en-US" sz="2300" b="0" cap="none" spc="0">
                        <a:solidFill>
                          <a:schemeClr val="bg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151810" marR="151810" marT="151810" marB="7590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cap="none" spc="0" err="1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Số</a:t>
                      </a:r>
                      <a:r>
                        <a:rPr lang="en-US" sz="2300" b="0" cap="none" spc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300" b="0" cap="none" spc="0" err="1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vụ</a:t>
                      </a:r>
                      <a:r>
                        <a:rPr lang="en-US" sz="2300" b="0" cap="none" spc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</a:p>
                  </a:txBody>
                  <a:tcPr marL="151810" marR="151810" marT="151810" marB="7590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cap="none" spc="0" err="1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Số</a:t>
                      </a:r>
                      <a:r>
                        <a:rPr lang="en-US" sz="2300" b="0" cap="none" spc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300" b="0" cap="none" spc="0" err="1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người</a:t>
                      </a:r>
                      <a:r>
                        <a:rPr lang="en-US" sz="2300" b="0" cap="none" spc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300" b="0" cap="none" spc="0" err="1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chết</a:t>
                      </a:r>
                      <a:endParaRPr lang="en-US" sz="2300" b="0" cap="none" spc="0">
                        <a:solidFill>
                          <a:schemeClr val="bg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151810" marR="151810" marT="151810" marB="7590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cap="none" spc="0" dirty="0" err="1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Số</a:t>
                      </a:r>
                      <a:r>
                        <a:rPr lang="en-US" sz="2300" b="0" cap="none" spc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300" b="0" cap="none" spc="0" dirty="0" err="1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người</a:t>
                      </a:r>
                      <a:r>
                        <a:rPr lang="en-US" sz="2300" b="0" cap="none" spc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300" b="0" cap="none" spc="0" dirty="0" err="1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bị</a:t>
                      </a:r>
                      <a:r>
                        <a:rPr lang="en-US" sz="2300" b="0" cap="none" spc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300" b="0" cap="none" spc="0" dirty="0" err="1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thương</a:t>
                      </a:r>
                      <a:endParaRPr lang="en-US" sz="2300" b="0" cap="none" spc="0" dirty="0">
                        <a:solidFill>
                          <a:schemeClr val="bg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151810" marR="151810" marT="151810" marB="7590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21461"/>
                  </a:ext>
                </a:extLst>
              </a:tr>
              <a:tr h="592060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Tất</a:t>
                      </a: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1" cap="none" spc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cả</a:t>
                      </a:r>
                      <a:endParaRPr lang="en-US" sz="2000" b="1" cap="none" spc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151810" marR="151810" marT="151810" marB="759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1059</a:t>
                      </a:r>
                    </a:p>
                  </a:txBody>
                  <a:tcPr marL="151810" marR="151810" marT="151810" marB="759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413</a:t>
                      </a:r>
                    </a:p>
                  </a:txBody>
                  <a:tcPr marL="151810" marR="151810" marT="151810" marB="759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688</a:t>
                      </a:r>
                    </a:p>
                  </a:txBody>
                  <a:tcPr marL="151810" marR="151810" marT="151810" marB="759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596385"/>
                  </a:ext>
                </a:extLst>
              </a:tr>
              <a:tr h="592060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Xe </a:t>
                      </a:r>
                      <a:r>
                        <a:rPr lang="en-US" sz="2000" b="1" cap="none" spc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máy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151810" marR="151810" marT="151810" marB="759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418</a:t>
                      </a:r>
                    </a:p>
                  </a:txBody>
                  <a:tcPr marL="151810" marR="151810" marT="151810" marB="759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194</a:t>
                      </a:r>
                    </a:p>
                  </a:txBody>
                  <a:tcPr marL="151810" marR="151810" marT="151810" marB="759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355</a:t>
                      </a:r>
                    </a:p>
                  </a:txBody>
                  <a:tcPr marL="151810" marR="151810" marT="151810" marB="759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199874"/>
                  </a:ext>
                </a:extLst>
              </a:tr>
              <a:tr h="1199301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Tỉ</a:t>
                      </a: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1" cap="none" spc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lệ</a:t>
                      </a: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en-US" sz="2000" b="1" cap="none" spc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xe</a:t>
                      </a: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1" cap="none" spc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máy</a:t>
                      </a: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/ </a:t>
                      </a:r>
                      <a:r>
                        <a:rPr lang="en-US" sz="2000" b="1" cap="none" spc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tất</a:t>
                      </a: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1" cap="none" spc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cả</a:t>
                      </a: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)</a:t>
                      </a:r>
                    </a:p>
                  </a:txBody>
                  <a:tcPr marL="151810" marR="151810" marT="151810" marB="759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39,5%</a:t>
                      </a:r>
                    </a:p>
                  </a:txBody>
                  <a:tcPr marL="151810" marR="151810" marT="151810" marB="759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47%</a:t>
                      </a:r>
                    </a:p>
                  </a:txBody>
                  <a:tcPr marL="151810" marR="151810" marT="151810" marB="759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51,6%</a:t>
                      </a:r>
                    </a:p>
                  </a:txBody>
                  <a:tcPr marL="151810" marR="151810" marT="151810" marB="759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1326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E20E93-68B2-4FDF-B7A5-C5D412E9FD53}"/>
              </a:ext>
            </a:extLst>
          </p:cNvPr>
          <p:cNvSpPr txBox="1"/>
          <p:nvPr/>
        </p:nvSpPr>
        <p:spPr>
          <a:xfrm>
            <a:off x="1787488" y="5326928"/>
            <a:ext cx="4124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latin typeface="Palatino Linotype" panose="02040502050505030304" pitchFamily="18" charset="0"/>
              </a:rPr>
              <a:t>Bảng</a:t>
            </a:r>
            <a:r>
              <a:rPr lang="en-US" sz="2000" b="1" dirty="0">
                <a:latin typeface="Palatino Linotype" panose="02040502050505030304" pitchFamily="18" charset="0"/>
              </a:rPr>
              <a:t> </a:t>
            </a:r>
            <a:r>
              <a:rPr lang="en-US" sz="2000" b="1" dirty="0" err="1">
                <a:latin typeface="Palatino Linotype" panose="02040502050505030304" pitchFamily="18" charset="0"/>
              </a:rPr>
              <a:t>thống</a:t>
            </a:r>
            <a:r>
              <a:rPr lang="en-US" sz="2000" b="1" dirty="0">
                <a:latin typeface="Palatino Linotype" panose="02040502050505030304" pitchFamily="18" charset="0"/>
              </a:rPr>
              <a:t> </a:t>
            </a:r>
            <a:r>
              <a:rPr lang="en-US" sz="2000" b="1" dirty="0" err="1">
                <a:latin typeface="Palatino Linotype" panose="02040502050505030304" pitchFamily="18" charset="0"/>
              </a:rPr>
              <a:t>kê</a:t>
            </a:r>
            <a:r>
              <a:rPr lang="en-US" sz="2000" b="1" dirty="0">
                <a:latin typeface="Palatino Linotype" panose="02040502050505030304" pitchFamily="18" charset="0"/>
              </a:rPr>
              <a:t> tai </a:t>
            </a:r>
            <a:r>
              <a:rPr lang="en-US" sz="2000" b="1" dirty="0" err="1">
                <a:latin typeface="Palatino Linotype" panose="02040502050505030304" pitchFamily="18" charset="0"/>
              </a:rPr>
              <a:t>nạn</a:t>
            </a:r>
            <a:r>
              <a:rPr lang="en-US" sz="2000" b="1" dirty="0">
                <a:latin typeface="Palatino Linotype" panose="02040502050505030304" pitchFamily="18" charset="0"/>
              </a:rPr>
              <a:t> </a:t>
            </a:r>
            <a:r>
              <a:rPr lang="en-US" sz="2000" b="1" dirty="0" err="1">
                <a:latin typeface="Palatino Linotype" panose="02040502050505030304" pitchFamily="18" charset="0"/>
              </a:rPr>
              <a:t>giao</a:t>
            </a:r>
            <a:r>
              <a:rPr lang="en-US" sz="2000" b="1" dirty="0">
                <a:latin typeface="Palatino Linotype" panose="02040502050505030304" pitchFamily="18" charset="0"/>
              </a:rPr>
              <a:t> </a:t>
            </a:r>
            <a:r>
              <a:rPr lang="en-US" sz="2000" b="1" dirty="0" err="1">
                <a:latin typeface="Palatino Linotype" panose="02040502050505030304" pitchFamily="18" charset="0"/>
              </a:rPr>
              <a:t>thông</a:t>
            </a:r>
            <a:r>
              <a:rPr lang="en-US" sz="2000" b="1" dirty="0">
                <a:latin typeface="Palatino Linotype" panose="02040502050505030304" pitchFamily="18" charset="0"/>
              </a:rPr>
              <a:t> </a:t>
            </a:r>
            <a:br>
              <a:rPr lang="en-US" sz="2000" b="1" dirty="0">
                <a:latin typeface="Palatino Linotype" panose="02040502050505030304" pitchFamily="18" charset="0"/>
              </a:rPr>
            </a:br>
            <a:r>
              <a:rPr lang="en-US" sz="2000" b="1" dirty="0">
                <a:latin typeface="Palatino Linotype" panose="02040502050505030304" pitchFamily="18" charset="0"/>
              </a:rPr>
              <a:t>10 </a:t>
            </a:r>
            <a:r>
              <a:rPr lang="en-US" sz="2000" b="1" dirty="0" err="1">
                <a:latin typeface="Palatino Linotype" panose="02040502050505030304" pitchFamily="18" charset="0"/>
              </a:rPr>
              <a:t>tháng</a:t>
            </a:r>
            <a:r>
              <a:rPr lang="en-US" sz="2000" b="1" dirty="0">
                <a:latin typeface="Palatino Linotype" panose="02040502050505030304" pitchFamily="18" charset="0"/>
              </a:rPr>
              <a:t> </a:t>
            </a:r>
            <a:r>
              <a:rPr lang="en-US" sz="2000" b="1" dirty="0" err="1">
                <a:latin typeface="Palatino Linotype" panose="02040502050505030304" pitchFamily="18" charset="0"/>
              </a:rPr>
              <a:t>đầu</a:t>
            </a:r>
            <a:r>
              <a:rPr lang="en-US" sz="2000" b="1" dirty="0">
                <a:latin typeface="Palatino Linotype" panose="02040502050505030304" pitchFamily="18" charset="0"/>
              </a:rPr>
              <a:t> 2019 </a:t>
            </a:r>
            <a:r>
              <a:rPr lang="en-US" sz="2000" b="1" dirty="0" err="1">
                <a:latin typeface="Palatino Linotype" panose="02040502050505030304" pitchFamily="18" charset="0"/>
              </a:rPr>
              <a:t>tỉnh</a:t>
            </a:r>
            <a:r>
              <a:rPr lang="en-US" sz="2000" b="1" dirty="0">
                <a:latin typeface="Palatino Linotype" panose="02040502050505030304" pitchFamily="18" charset="0"/>
              </a:rPr>
              <a:t> </a:t>
            </a:r>
            <a:r>
              <a:rPr lang="en-US" sz="2000" b="1" dirty="0" err="1">
                <a:latin typeface="Palatino Linotype" panose="02040502050505030304" pitchFamily="18" charset="0"/>
              </a:rPr>
              <a:t>Hà</a:t>
            </a:r>
            <a:r>
              <a:rPr lang="en-US" sz="2000" b="1" dirty="0">
                <a:latin typeface="Palatino Linotype" panose="02040502050505030304" pitchFamily="18" charset="0"/>
              </a:rPr>
              <a:t> </a:t>
            </a:r>
            <a:r>
              <a:rPr lang="en-US" sz="2000" b="1" dirty="0" err="1">
                <a:latin typeface="Palatino Linotype" panose="02040502050505030304" pitchFamily="18" charset="0"/>
              </a:rPr>
              <a:t>nội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6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Forms response chart. Question title: Mức độ thường xuyên sử dụng xe buýt?. Number of responses: 517 responses.">
            <a:extLst>
              <a:ext uri="{FF2B5EF4-FFF2-40B4-BE49-F238E27FC236}">
                <a16:creationId xmlns:a16="http://schemas.microsoft.com/office/drawing/2014/main" id="{3AF448E5-59BA-4CEB-8A9B-00A5FF5D4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1" y="2710348"/>
            <a:ext cx="5953549" cy="3359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orms response chart. Question title: Phương tiện di chuyển thường xuyên của bạn là?. Number of responses: 517 responses.">
            <a:extLst>
              <a:ext uri="{FF2B5EF4-FFF2-40B4-BE49-F238E27FC236}">
                <a16:creationId xmlns:a16="http://schemas.microsoft.com/office/drawing/2014/main" id="{2B17214E-10BE-4017-9E29-54FCF726A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56" y="2710347"/>
            <a:ext cx="5951656" cy="3359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CD358-0201-450F-A77F-DB1F091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cs typeface="+mj-cs"/>
              </a:rPr>
              <a:t>Khảo</a:t>
            </a:r>
            <a:r>
              <a:rPr lang="en-US" kern="1200" dirty="0">
                <a:solidFill>
                  <a:srgbClr val="FFFFFF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cs typeface="+mj-cs"/>
              </a:rPr>
              <a:t>sát</a:t>
            </a:r>
            <a:r>
              <a:rPr lang="en-US" kern="1200" dirty="0">
                <a:solidFill>
                  <a:srgbClr val="FFFFFF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cs typeface="+mj-cs"/>
              </a:rPr>
              <a:t>nhu</a:t>
            </a:r>
            <a:r>
              <a:rPr lang="en-US" kern="1200" dirty="0">
                <a:solidFill>
                  <a:srgbClr val="FFFFFF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cs typeface="+mj-cs"/>
              </a:rPr>
              <a:t>cầu</a:t>
            </a:r>
            <a:r>
              <a:rPr lang="en-US" kern="1200" dirty="0">
                <a:solidFill>
                  <a:srgbClr val="FFFFFF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cs typeface="+mj-cs"/>
              </a:rPr>
              <a:t>sử</a:t>
            </a:r>
            <a:r>
              <a:rPr lang="en-US" kern="1200" dirty="0">
                <a:solidFill>
                  <a:srgbClr val="FFFFFF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cs typeface="+mj-cs"/>
              </a:rPr>
              <a:t>dụng</a:t>
            </a:r>
            <a:r>
              <a:rPr lang="en-US" kern="1200" dirty="0">
                <a:solidFill>
                  <a:srgbClr val="FFFFFF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cs typeface="+mj-cs"/>
              </a:rPr>
              <a:t>xe</a:t>
            </a:r>
            <a:r>
              <a:rPr lang="en-US" kern="1200" dirty="0">
                <a:solidFill>
                  <a:srgbClr val="FFFFFF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cs typeface="+mj-cs"/>
              </a:rPr>
              <a:t>buýt</a:t>
            </a:r>
            <a:endParaRPr lang="en-US" kern="1200" dirty="0">
              <a:solidFill>
                <a:srgbClr val="FFFFFF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806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31D6-4D5E-42ED-821E-F446C498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260"/>
            <a:ext cx="10515600" cy="1325563"/>
          </a:xfrm>
        </p:spPr>
        <p:txBody>
          <a:bodyPr>
            <a:noAutofit/>
          </a:bodyPr>
          <a:lstStyle/>
          <a:p>
            <a:r>
              <a:rPr lang="vi-VN" sz="3200" dirty="0">
                <a:sym typeface="Symbol" panose="05050102010706020507" pitchFamily="18" charset="2"/>
              </a:rPr>
              <a:t></a:t>
            </a:r>
            <a:r>
              <a:rPr lang="en-US" sz="3200" dirty="0">
                <a:sym typeface="Symbol" panose="05050102010706020507" pitchFamily="18" charset="2"/>
              </a:rPr>
              <a:t> </a:t>
            </a:r>
            <a:r>
              <a:rPr lang="vi-VN" sz="3200" dirty="0"/>
              <a:t>Đường sắt đô thị Thành phố Hồ Chí Minh</a:t>
            </a:r>
            <a:br>
              <a:rPr lang="vi-VN" sz="3200" dirty="0"/>
            </a:br>
            <a:r>
              <a:rPr lang="vi-VN" sz="3200" dirty="0"/>
              <a:t>(Ho Chi Minh City Metro)</a:t>
            </a:r>
            <a:r>
              <a:rPr lang="en-US" sz="3200" dirty="0"/>
              <a:t> ra </a:t>
            </a:r>
            <a:r>
              <a:rPr lang="en-US" sz="3200" dirty="0" err="1"/>
              <a:t>đời</a:t>
            </a:r>
            <a:r>
              <a:rPr lang="en-US" sz="32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C559-A465-4719-89F0-A73AEE3C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Các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phương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tiện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giao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thông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công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cộng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hiện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tại</a:t>
            </a:r>
            <a:r>
              <a:rPr lang="en-US" b="1" dirty="0">
                <a:latin typeface="Palatino Linotype" panose="02040502050505030304" pitchFamily="18" charset="0"/>
              </a:rPr>
              <a:t> (</a:t>
            </a:r>
            <a:r>
              <a:rPr lang="en-US" b="1" dirty="0" err="1">
                <a:latin typeface="Palatino Linotype" panose="02040502050505030304" pitchFamily="18" charset="0"/>
              </a:rPr>
              <a:t>đặc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biệt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là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xe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buýt</a:t>
            </a:r>
            <a:r>
              <a:rPr lang="en-US" b="1" dirty="0">
                <a:latin typeface="Palatino Linotype" panose="02040502050505030304" pitchFamily="18" charset="0"/>
              </a:rPr>
              <a:t>) </a:t>
            </a:r>
            <a:r>
              <a:rPr lang="en-US" b="1" dirty="0" err="1">
                <a:latin typeface="Palatino Linotype" panose="02040502050505030304" pitchFamily="18" charset="0"/>
              </a:rPr>
              <a:t>chưa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thực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sự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hiệu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quả</a:t>
            </a:r>
            <a:r>
              <a:rPr lang="en-US" b="1" dirty="0">
                <a:latin typeface="Palatino Linotype" panose="0204050205050503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Cần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có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cách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giải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quyết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mới</a:t>
            </a:r>
            <a:r>
              <a:rPr lang="en-US" b="1" dirty="0">
                <a:latin typeface="Palatino Linotype" panose="020405020505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341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CD358-0201-450F-A77F-DB1F091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cs typeface="+mj-cs"/>
              </a:rPr>
              <a:t>Khảo</a:t>
            </a:r>
            <a:r>
              <a:rPr lang="en-US" kern="1200" dirty="0">
                <a:solidFill>
                  <a:srgbClr val="FFFFFF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cs typeface="+mj-cs"/>
              </a:rPr>
              <a:t>sát</a:t>
            </a:r>
            <a:r>
              <a:rPr lang="en-US" kern="1200" dirty="0">
                <a:solidFill>
                  <a:srgbClr val="FFFFFF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cs typeface="+mj-cs"/>
              </a:rPr>
              <a:t>về</a:t>
            </a:r>
            <a:r>
              <a:rPr lang="en-US" kern="1200" dirty="0">
                <a:solidFill>
                  <a:srgbClr val="FFFFFF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cs typeface="+mj-cs"/>
              </a:rPr>
              <a:t>tàu</a:t>
            </a:r>
            <a:r>
              <a:rPr lang="en-US" kern="1200" dirty="0">
                <a:solidFill>
                  <a:srgbClr val="FFFFFF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cs typeface="+mj-cs"/>
              </a:rPr>
              <a:t>điện</a:t>
            </a:r>
            <a:r>
              <a:rPr lang="en-US" kern="1200" dirty="0">
                <a:solidFill>
                  <a:srgbClr val="FFFFFF"/>
                </a:solidFill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cs typeface="+mj-cs"/>
              </a:rPr>
              <a:t>ngầm</a:t>
            </a:r>
            <a:r>
              <a:rPr lang="en-US" kern="1200" dirty="0">
                <a:solidFill>
                  <a:srgbClr val="FFFFFF"/>
                </a:solidFill>
                <a:cs typeface="+mj-cs"/>
              </a:rPr>
              <a:t> Metro</a:t>
            </a:r>
          </a:p>
        </p:txBody>
      </p:sp>
      <p:pic>
        <p:nvPicPr>
          <p:cNvPr id="6146" name="Picture 2" descr="Forms response chart. Question title: Bạn có biết đến hệ thống tàu điện Metro trước đây không?. Number of responses: 517 responses.">
            <a:extLst>
              <a:ext uri="{FF2B5EF4-FFF2-40B4-BE49-F238E27FC236}">
                <a16:creationId xmlns:a16="http://schemas.microsoft.com/office/drawing/2014/main" id="{DD654EFA-303D-4D95-B9DD-FBD15DB9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2" y="2710345"/>
            <a:ext cx="6142729" cy="35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orms response chart. Question title: Giữa xe buýt và tàu điện Metro, bạn sẽ thích sử dụng phương tiện nào hơn?. Number of responses: 517 responses.">
            <a:extLst>
              <a:ext uri="{FF2B5EF4-FFF2-40B4-BE49-F238E27FC236}">
                <a16:creationId xmlns:a16="http://schemas.microsoft.com/office/drawing/2014/main" id="{7E5C5215-7429-4B48-8E94-60F3E51F0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83" y="2710345"/>
            <a:ext cx="5699095" cy="35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7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Map&#10;&#10;Description automatically generated">
            <a:extLst>
              <a:ext uri="{FF2B5EF4-FFF2-40B4-BE49-F238E27FC236}">
                <a16:creationId xmlns:a16="http://schemas.microsoft.com/office/drawing/2014/main" id="{AB93993D-90C2-4AD1-A907-D71B2F2D0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r="23690"/>
          <a:stretch/>
        </p:blipFill>
        <p:spPr bwMode="auto"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7" name="Freeform: Shape 3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2EF9-FE5B-4C5F-A305-FAF5EA2F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vi-VN" sz="2600" dirty="0">
                <a:latin typeface="Palatino Linotype" panose="02040502050505030304" pitchFamily="18" charset="0"/>
              </a:rPr>
              <a:t>Đường sắt đô thị Thành phố Hồ Chí Minh</a:t>
            </a:r>
            <a:br>
              <a:rPr lang="en-US" sz="2600" dirty="0">
                <a:latin typeface="Palatino Linotype" panose="02040502050505030304" pitchFamily="18" charset="0"/>
              </a:rPr>
            </a:br>
            <a:r>
              <a:rPr lang="en-US" sz="2600" dirty="0">
                <a:latin typeface="Palatino Linotype" panose="02040502050505030304" pitchFamily="18" charset="0"/>
              </a:rPr>
              <a:t>(</a:t>
            </a:r>
            <a:r>
              <a:rPr lang="it-IT" sz="2600" dirty="0">
                <a:latin typeface="Palatino Linotype" panose="02040502050505030304" pitchFamily="18" charset="0"/>
              </a:rPr>
              <a:t>Ho Chi Minh City Metro)</a:t>
            </a:r>
            <a:endParaRPr lang="en-US" sz="2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1E48-A987-42E4-A0EF-7083C66A0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Palatino Linotype" panose="02040502050505030304" pitchFamily="18" charset="0"/>
              </a:rPr>
              <a:t>Gồm:</a:t>
            </a:r>
          </a:p>
          <a:p>
            <a:r>
              <a:rPr lang="en-US" sz="2000">
                <a:latin typeface="Palatino Linotype" panose="02040502050505030304" pitchFamily="18" charset="0"/>
              </a:rPr>
              <a:t>8 tuyến tàu điện ngầm (metro) với tổng chiều dài 169km</a:t>
            </a:r>
          </a:p>
          <a:p>
            <a:r>
              <a:rPr lang="en-US" sz="2000">
                <a:latin typeface="Palatino Linotype" panose="02040502050505030304" pitchFamily="18" charset="0"/>
              </a:rPr>
              <a:t>1 tuyến xe điện mặt đất (tramway) với chiều dài 12,8km</a:t>
            </a:r>
          </a:p>
          <a:p>
            <a:r>
              <a:rPr lang="en-US" sz="2000">
                <a:latin typeface="Palatino Linotype" panose="02040502050505030304" pitchFamily="18" charset="0"/>
              </a:rPr>
              <a:t>2 tuyến tàu một ray (monorail) với tổng chiều dài 43,7km</a:t>
            </a:r>
          </a:p>
          <a:p>
            <a:endParaRPr lang="en-US" sz="2000">
              <a:latin typeface="Palatino Linotype" panose="02040502050505030304" pitchFamily="18" charset="0"/>
            </a:endParaRPr>
          </a:p>
          <a:p>
            <a:endParaRPr lang="en-US" sz="2000">
              <a:latin typeface="Palatino Linotype" panose="02040502050505030304" pitchFamily="18" charset="0"/>
            </a:endParaRPr>
          </a:p>
          <a:p>
            <a:endParaRPr lang="en-US" sz="20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5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69D9B-D3D6-4B33-9E12-43A4E06E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94" y="181273"/>
            <a:ext cx="5136412" cy="1135737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latin typeface="Palatino Linotype" panose="02040502050505030304" pitchFamily="18" charset="0"/>
              </a:rPr>
              <a:t>Hệ</a:t>
            </a:r>
            <a:r>
              <a:rPr lang="en-US" sz="4800" dirty="0">
                <a:latin typeface="Palatino Linotype" panose="02040502050505030304" pitchFamily="18" charset="0"/>
              </a:rPr>
              <a:t> </a:t>
            </a:r>
            <a:r>
              <a:rPr lang="en-US" sz="4800" dirty="0" err="1">
                <a:latin typeface="Palatino Linotype" panose="02040502050505030304" pitchFamily="18" charset="0"/>
              </a:rPr>
              <a:t>thống</a:t>
            </a:r>
            <a:endParaRPr lang="en-US" sz="4800" dirty="0">
              <a:latin typeface="Palatino Linotype" panose="02040502050505030304" pitchFamily="18" charset="0"/>
            </a:endParaRPr>
          </a:p>
        </p:txBody>
      </p:sp>
      <p:pic>
        <p:nvPicPr>
          <p:cNvPr id="5122" name="Picture 2" descr="Diagram&#10;&#10;Description automatically generated">
            <a:extLst>
              <a:ext uri="{FF2B5EF4-FFF2-40B4-BE49-F238E27FC236}">
                <a16:creationId xmlns:a16="http://schemas.microsoft.com/office/drawing/2014/main" id="{42640E84-1408-4022-85EC-F80C2FE2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" y="1454899"/>
            <a:ext cx="6096002" cy="454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124" name="Content Placeholder 2">
            <a:extLst>
              <a:ext uri="{FF2B5EF4-FFF2-40B4-BE49-F238E27FC236}">
                <a16:creationId xmlns:a16="http://schemas.microsoft.com/office/drawing/2014/main" id="{91989EEB-3E26-4404-9321-CED852DFA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967693"/>
              </p:ext>
            </p:extLst>
          </p:nvPr>
        </p:nvGraphicFramePr>
        <p:xfrm>
          <a:off x="6085547" y="1484402"/>
          <a:ext cx="5653228" cy="483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02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Đường song hành chạy bên dưới tuyến metro đã hoàn thiện nhiều đoạn.">
            <a:extLst>
              <a:ext uri="{FF2B5EF4-FFF2-40B4-BE49-F238E27FC236}">
                <a16:creationId xmlns:a16="http://schemas.microsoft.com/office/drawing/2014/main" id="{BC97DB70-57C4-4338-99A9-F7B24E57E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" b="12898"/>
          <a:stretch/>
        </p:blipFill>
        <p:spPr bwMode="auto">
          <a:xfrm>
            <a:off x="20" y="10"/>
            <a:ext cx="6095980" cy="3428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ình ảnh bên trong đoạn đi ngầm của tuyến Metro số 1">
            <a:extLst>
              <a:ext uri="{FF2B5EF4-FFF2-40B4-BE49-F238E27FC236}">
                <a16:creationId xmlns:a16="http://schemas.microsoft.com/office/drawing/2014/main" id="{3936BB3B-4013-4DDF-8DA3-3DC7115CF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 bwMode="auto">
          <a:xfrm>
            <a:off x="6096000" y="10"/>
            <a:ext cx="6096000" cy="3428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Đường ray nhiều đoạn đã được lắp xong">
            <a:extLst>
              <a:ext uri="{FF2B5EF4-FFF2-40B4-BE49-F238E27FC236}">
                <a16:creationId xmlns:a16="http://schemas.microsoft.com/office/drawing/2014/main" id="{4C23DB9E-F600-4C34-BB56-D6DA351CD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0" b="2"/>
          <a:stretch/>
        </p:blipFill>
        <p:spPr bwMode="auto">
          <a:xfrm>
            <a:off x="20" y="3429000"/>
            <a:ext cx="6095980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Tiến độ tuyến Metro số 1 Bến Thành - Suối Tiên">
            <a:extLst>
              <a:ext uri="{FF2B5EF4-FFF2-40B4-BE49-F238E27FC236}">
                <a16:creationId xmlns:a16="http://schemas.microsoft.com/office/drawing/2014/main" id="{17F3871D-8646-4407-8F96-FDA366116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1"/>
          <a:stretch/>
        </p:blipFill>
        <p:spPr bwMode="auto">
          <a:xfrm>
            <a:off x="6096000" y="3429000"/>
            <a:ext cx="6096000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E1AEA-9697-404D-9181-DD51E903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 dirty="0" err="1">
                <a:solidFill>
                  <a:srgbClr val="080808"/>
                </a:solidFill>
                <a:cs typeface="+mj-cs"/>
              </a:rPr>
              <a:t>Hình</a:t>
            </a:r>
            <a:r>
              <a:rPr lang="en-US" sz="3600" kern="1200" dirty="0">
                <a:solidFill>
                  <a:srgbClr val="080808"/>
                </a:solidFill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cs typeface="+mj-cs"/>
              </a:rPr>
              <a:t>ảnh</a:t>
            </a:r>
            <a:r>
              <a:rPr lang="en-US" sz="3600" kern="1200" dirty="0">
                <a:solidFill>
                  <a:srgbClr val="080808"/>
                </a:solidFill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cs typeface="+mj-cs"/>
              </a:rPr>
              <a:t>đường</a:t>
            </a:r>
            <a:r>
              <a:rPr lang="en-US" sz="3600" kern="1200" dirty="0">
                <a:solidFill>
                  <a:srgbClr val="080808"/>
                </a:solidFill>
                <a:cs typeface="+mj-cs"/>
              </a:rPr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360059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1017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 Antiqua</vt:lpstr>
      <vt:lpstr>Calibri</vt:lpstr>
      <vt:lpstr>Calibri Light</vt:lpstr>
      <vt:lpstr>Courier New</vt:lpstr>
      <vt:lpstr>Palatino Linotype</vt:lpstr>
      <vt:lpstr>Wingdings</vt:lpstr>
      <vt:lpstr>Office Theme</vt:lpstr>
      <vt:lpstr>HỆ THỐNG TÀU ĐIỆN NGẦM METRO  &amp;  TẦM NHÌN TƯƠNG LAI</vt:lpstr>
      <vt:lpstr>THE FLASH</vt:lpstr>
      <vt:lpstr>Thống kê</vt:lpstr>
      <vt:lpstr>Khảo sát nhu cầu sử dụng xe buýt</vt:lpstr>
      <vt:lpstr> Đường sắt đô thị Thành phố Hồ Chí Minh (Ho Chi Minh City Metro) ra đời.</vt:lpstr>
      <vt:lpstr>Khảo sát về tàu điện ngầm Metro</vt:lpstr>
      <vt:lpstr>Đường sắt đô thị Thành phố Hồ Chí Minh (Ho Chi Minh City Metro)</vt:lpstr>
      <vt:lpstr>Hệ thống</vt:lpstr>
      <vt:lpstr>Hình ảnh đường ray</vt:lpstr>
      <vt:lpstr>Hình ảnh đoàn tàu Metro</vt:lpstr>
      <vt:lpstr>Hình ảnh các nhà ga ngầm chờ khách</vt:lpstr>
      <vt:lpstr>Tuyến Metro số 1: Bến Thành - Suối Tiên</vt:lpstr>
      <vt:lpstr>Khảo sát ý kiến về mặt hạn chế, khó khăn</vt:lpstr>
      <vt:lpstr>Khó khăn</vt:lpstr>
      <vt:lpstr>Khảo sát về mặt lợi ích, ưu điểm</vt:lpstr>
      <vt:lpstr>Khảo sát về mặt lợi ích, ưu điểm</vt:lpstr>
      <vt:lpstr>Lợi ích</vt:lpstr>
      <vt:lpstr>So sánh xe buýt và Metro?</vt:lpstr>
      <vt:lpstr>Khảo sát so sánh xe buýt và Metro</vt:lpstr>
      <vt:lpstr>Tầm nhìn tương lai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TÀU ĐIỆN NGẦM METRO  &amp; TẦM NHÌN TƯƠNG LAI</dc:title>
  <dc:creator>Duyên Huỳnh</dc:creator>
  <cp:lastModifiedBy>Duyên Huỳnh</cp:lastModifiedBy>
  <cp:revision>27</cp:revision>
  <dcterms:created xsi:type="dcterms:W3CDTF">2021-05-26T16:45:21Z</dcterms:created>
  <dcterms:modified xsi:type="dcterms:W3CDTF">2021-05-27T13:31:59Z</dcterms:modified>
</cp:coreProperties>
</file>