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3"/>
  </p:sldMasterIdLst>
  <p:notesMasterIdLst>
    <p:notesMasterId r:id="rId5"/>
  </p:notesMasterIdLst>
  <p:sldIdLst>
    <p:sldId id="256" r:id="rId4"/>
    <p:sldId id="257" r:id="rId6"/>
    <p:sldId id="258" r:id="rId7"/>
    <p:sldId id="301" r:id="rId8"/>
    <p:sldId id="259" r:id="rId9"/>
    <p:sldId id="262" r:id="rId10"/>
    <p:sldId id="263" r:id="rId11"/>
    <p:sldId id="264" r:id="rId12"/>
    <p:sldId id="302" r:id="rId13"/>
    <p:sldId id="260" r:id="rId14"/>
    <p:sldId id="305" r:id="rId15"/>
    <p:sldId id="261" r:id="rId16"/>
    <p:sldId id="306" r:id="rId17"/>
    <p:sldId id="265" r:id="rId18"/>
    <p:sldId id="307" r:id="rId19"/>
    <p:sldId id="266" r:id="rId20"/>
    <p:sldId id="267" r:id="rId21"/>
    <p:sldId id="268" r:id="rId22"/>
    <p:sldId id="303" r:id="rId23"/>
    <p:sldId id="269" r:id="rId24"/>
    <p:sldId id="270" r:id="rId25"/>
    <p:sldId id="271" r:id="rId26"/>
    <p:sldId id="304" r:id="rId27"/>
    <p:sldId id="272" r:id="rId28"/>
    <p:sldId id="273" r:id="rId29"/>
    <p:sldId id="274" r:id="rId30"/>
    <p:sldId id="275" r:id="rId31"/>
    <p:sldId id="308" r:id="rId32"/>
    <p:sldId id="276" r:id="rId33"/>
    <p:sldId id="277" r:id="rId34"/>
    <p:sldId id="278" r:id="rId35"/>
    <p:sldId id="318" r:id="rId36"/>
    <p:sldId id="309" r:id="rId37"/>
    <p:sldId id="310" r:id="rId38"/>
    <p:sldId id="280" r:id="rId39"/>
    <p:sldId id="281" r:id="rId40"/>
    <p:sldId id="311" r:id="rId41"/>
    <p:sldId id="282" r:id="rId42"/>
    <p:sldId id="312" r:id="rId43"/>
    <p:sldId id="285" r:id="rId44"/>
    <p:sldId id="313" r:id="rId45"/>
    <p:sldId id="286" r:id="rId46"/>
    <p:sldId id="314" r:id="rId47"/>
    <p:sldId id="289" r:id="rId48"/>
    <p:sldId id="315" r:id="rId49"/>
    <p:sldId id="316" r:id="rId50"/>
    <p:sldId id="292" r:id="rId51"/>
    <p:sldId id="317" r:id="rId52"/>
    <p:sldId id="293" r:id="rId53"/>
    <p:sldId id="294" r:id="rId54"/>
    <p:sldId id="295" r:id="rId55"/>
    <p:sldId id="296" r:id="rId56"/>
    <p:sldId id="287" r:id="rId57"/>
    <p:sldId id="393" r:id="rId58"/>
    <p:sldId id="394" r:id="rId59"/>
    <p:sldId id="288" r:id="rId60"/>
    <p:sldId id="395" r:id="rId61"/>
    <p:sldId id="396" r:id="rId62"/>
    <p:sldId id="397" r:id="rId63"/>
    <p:sldId id="398" r:id="rId64"/>
    <p:sldId id="399" r:id="rId65"/>
    <p:sldId id="400" r:id="rId66"/>
    <p:sldId id="401" r:id="rId67"/>
    <p:sldId id="297" r:id="rId68"/>
    <p:sldId id="405" r:id="rId69"/>
    <p:sldId id="279" r:id="rId70"/>
    <p:sldId id="402" r:id="rId71"/>
    <p:sldId id="403" r:id="rId72"/>
    <p:sldId id="404" r:id="rId73"/>
    <p:sldId id="283" r:id="rId74"/>
    <p:sldId id="284" r:id="rId75"/>
    <p:sldId id="298" r:id="rId76"/>
    <p:sldId id="299" r:id="rId77"/>
    <p:sldId id="392"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8499D3B-A6AB-417D-A109-BA75AA7E94FD}" styleName="Table_0">
    <a:wholeTbl>
      <a:tcTxStyle>
        <a:font>
          <a:latin typeface="Times New Roman"/>
          <a:ea typeface="Times New Roman"/>
          <a:cs typeface="Times New Roman"/>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AEB"/>
          </a:solidFill>
        </a:fill>
      </a:tcStyle>
    </a:wholeTbl>
    <a:band1H>
      <a:tcStyle>
        <a:tcBdr/>
        <a:fill>
          <a:solidFill>
            <a:srgbClr val="D0D3D4"/>
          </a:solidFill>
        </a:fill>
      </a:tcStyle>
    </a:band1H>
    <a:band2H>
      <a:tcStyle>
        <a:tcBdr/>
      </a:tcStyle>
    </a:band2H>
    <a:band1V>
      <a:tcStyle>
        <a:tcBdr/>
        <a:fill>
          <a:solidFill>
            <a:srgbClr val="D0D3D4"/>
          </a:solidFill>
        </a:fill>
      </a:tcStyle>
    </a:band1V>
    <a:band2V>
      <a:tcStyle>
        <a:tcBdr/>
      </a:tcStyle>
    </a:band2V>
    <a:lastCol>
      <a:tcTxStyle b="on">
        <a:font>
          <a:latin typeface="Times New Roman"/>
          <a:ea typeface="Times New Roman"/>
          <a:cs typeface="Times New Roman"/>
        </a:font>
        <a:schemeClr val="lt1"/>
      </a:tcTxStyle>
      <a:tcStyle>
        <a:tcBdr/>
        <a:fill>
          <a:solidFill>
            <a:schemeClr val="accent1"/>
          </a:solidFill>
        </a:fill>
      </a:tcStyle>
    </a:lastCol>
    <a:firstCol>
      <a:tcTxStyle b="on">
        <a:font>
          <a:latin typeface="Times New Roman"/>
          <a:ea typeface="Times New Roman"/>
          <a:cs typeface="Times New Roman"/>
        </a:font>
        <a:schemeClr val="lt1"/>
      </a:tcTxStyle>
      <a:tcStyle>
        <a:tcBdr/>
        <a:fill>
          <a:solidFill>
            <a:schemeClr val="accent1"/>
          </a:solidFill>
        </a:fill>
      </a:tcStyle>
    </a:firstCol>
    <a:lastRow>
      <a:tcTxStyle b="on">
        <a:font>
          <a:latin typeface="Times New Roman"/>
          <a:ea typeface="Times New Roman"/>
          <a:cs typeface="Times New Roman"/>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Times New Roman"/>
          <a:ea typeface="Times New Roman"/>
          <a:cs typeface="Times New Roman"/>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01"/>
    <p:restoredTop sz="94704"/>
  </p:normalViewPr>
  <p:slideViewPr>
    <p:cSldViewPr snapToGrid="0" showGuides="1">
      <p:cViewPr varScale="1">
        <p:scale>
          <a:sx n="60" d="100"/>
          <a:sy n="60" d="100"/>
        </p:scale>
        <p:origin x="968" y="2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4.xml"/><Relationship Id="rId79" Type="http://schemas.openxmlformats.org/officeDocument/2006/relationships/presProps" Target="presProps.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9" name="Google Shape;149;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4" name="Google Shape;184;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3" name="Google Shape;19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4"/>
        <p:cNvGrpSpPr/>
        <p:nvPr/>
      </p:nvGrpSpPr>
      <p:grpSpPr>
        <a:xfrm>
          <a:off x="0" y="0"/>
          <a:ext cx="0" cy="0"/>
          <a:chOff x="0" y="0"/>
          <a:chExt cx="0" cy="0"/>
        </a:xfrm>
      </p:grpSpPr>
      <p:sp>
        <p:nvSpPr>
          <p:cNvPr id="235" name="Google Shape;23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6" name="Google Shape;23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3"/>
        <p:cNvGrpSpPr/>
        <p:nvPr/>
      </p:nvGrpSpPr>
      <p:grpSpPr>
        <a:xfrm>
          <a:off x="0" y="0"/>
          <a:ext cx="0" cy="0"/>
          <a:chOff x="0" y="0"/>
          <a:chExt cx="0" cy="0"/>
        </a:xfrm>
      </p:grpSpPr>
      <p:sp>
        <p:nvSpPr>
          <p:cNvPr id="244" name="Google Shape;24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5" name="Google Shape;24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2"/>
        <p:cNvGrpSpPr/>
        <p:nvPr/>
      </p:nvGrpSpPr>
      <p:grpSpPr>
        <a:xfrm>
          <a:off x="0" y="0"/>
          <a:ext cx="0" cy="0"/>
          <a:chOff x="0" y="0"/>
          <a:chExt cx="0" cy="0"/>
        </a:xfrm>
      </p:grpSpPr>
      <p:sp>
        <p:nvSpPr>
          <p:cNvPr id="253" name="Google Shape;25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4" name="Google Shape;25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1"/>
        <p:cNvGrpSpPr/>
        <p:nvPr/>
      </p:nvGrpSpPr>
      <p:grpSpPr>
        <a:xfrm>
          <a:off x="0" y="0"/>
          <a:ext cx="0" cy="0"/>
          <a:chOff x="0" y="0"/>
          <a:chExt cx="0" cy="0"/>
        </a:xfrm>
      </p:grpSpPr>
      <p:sp>
        <p:nvSpPr>
          <p:cNvPr id="262" name="Google Shape;26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4" name="Google Shape;264;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3" name="Google Shape;27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0"/>
        <p:cNvGrpSpPr/>
        <p:nvPr/>
      </p:nvGrpSpPr>
      <p:grpSpPr>
        <a:xfrm>
          <a:off x="0" y="0"/>
          <a:ext cx="0" cy="0"/>
          <a:chOff x="0" y="0"/>
          <a:chExt cx="0" cy="0"/>
        </a:xfrm>
      </p:grpSpPr>
      <p:sp>
        <p:nvSpPr>
          <p:cNvPr id="281" name="Google Shape;28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3" name="Google Shape;283;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1"/>
        <p:cNvGrpSpPr/>
        <p:nvPr/>
      </p:nvGrpSpPr>
      <p:grpSpPr>
        <a:xfrm>
          <a:off x="0" y="0"/>
          <a:ext cx="0" cy="0"/>
          <a:chOff x="0" y="0"/>
          <a:chExt cx="0" cy="0"/>
        </a:xfrm>
      </p:grpSpPr>
      <p:sp>
        <p:nvSpPr>
          <p:cNvPr id="292" name="Google Shape;29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3" name="Google Shape;29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9"/>
        <p:cNvGrpSpPr/>
        <p:nvPr/>
      </p:nvGrpSpPr>
      <p:grpSpPr>
        <a:xfrm>
          <a:off x="0" y="0"/>
          <a:ext cx="0" cy="0"/>
          <a:chOff x="0" y="0"/>
          <a:chExt cx="0" cy="0"/>
        </a:xfrm>
      </p:grpSpPr>
      <p:sp>
        <p:nvSpPr>
          <p:cNvPr id="320" name="Google Shape;32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1" name="Google Shape;3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9"/>
        <p:cNvGrpSpPr/>
        <p:nvPr/>
      </p:nvGrpSpPr>
      <p:grpSpPr>
        <a:xfrm>
          <a:off x="0" y="0"/>
          <a:ext cx="0" cy="0"/>
          <a:chOff x="0" y="0"/>
          <a:chExt cx="0" cy="0"/>
        </a:xfrm>
      </p:grpSpPr>
      <p:sp>
        <p:nvSpPr>
          <p:cNvPr id="320" name="Google Shape;32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1" name="Google Shape;3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9"/>
        <p:cNvGrpSpPr/>
        <p:nvPr/>
      </p:nvGrpSpPr>
      <p:grpSpPr>
        <a:xfrm>
          <a:off x="0" y="0"/>
          <a:ext cx="0" cy="0"/>
          <a:chOff x="0" y="0"/>
          <a:chExt cx="0" cy="0"/>
        </a:xfrm>
      </p:grpSpPr>
      <p:sp>
        <p:nvSpPr>
          <p:cNvPr id="320" name="Google Shape;32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1" name="Google Shape;3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5"/>
        <p:cNvGrpSpPr/>
        <p:nvPr/>
      </p:nvGrpSpPr>
      <p:grpSpPr>
        <a:xfrm>
          <a:off x="0" y="0"/>
          <a:ext cx="0" cy="0"/>
          <a:chOff x="0" y="0"/>
          <a:chExt cx="0" cy="0"/>
        </a:xfrm>
      </p:grpSpPr>
      <p:sp>
        <p:nvSpPr>
          <p:cNvPr id="376" name="Google Shape;37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7" name="Google Shape;37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8" name="Google Shape;378;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5"/>
        <p:cNvGrpSpPr/>
        <p:nvPr/>
      </p:nvGrpSpPr>
      <p:grpSpPr>
        <a:xfrm>
          <a:off x="0" y="0"/>
          <a:ext cx="0" cy="0"/>
          <a:chOff x="0" y="0"/>
          <a:chExt cx="0" cy="0"/>
        </a:xfrm>
      </p:grpSpPr>
      <p:sp>
        <p:nvSpPr>
          <p:cNvPr id="386" name="Google Shape;38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8" name="Google Shape;388;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5"/>
        <p:cNvGrpSpPr/>
        <p:nvPr/>
      </p:nvGrpSpPr>
      <p:grpSpPr>
        <a:xfrm>
          <a:off x="0" y="0"/>
          <a:ext cx="0" cy="0"/>
          <a:chOff x="0" y="0"/>
          <a:chExt cx="0" cy="0"/>
        </a:xfrm>
      </p:grpSpPr>
      <p:sp>
        <p:nvSpPr>
          <p:cNvPr id="396" name="Google Shape;39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7" name="Google Shape;39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5"/>
        <p:cNvGrpSpPr/>
        <p:nvPr/>
      </p:nvGrpSpPr>
      <p:grpSpPr>
        <a:xfrm>
          <a:off x="0" y="0"/>
          <a:ext cx="0" cy="0"/>
          <a:chOff x="0" y="0"/>
          <a:chExt cx="0" cy="0"/>
        </a:xfrm>
      </p:grpSpPr>
      <p:sp>
        <p:nvSpPr>
          <p:cNvPr id="396" name="Google Shape;39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7" name="Google Shape;39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5"/>
        <p:cNvGrpSpPr/>
        <p:nvPr/>
      </p:nvGrpSpPr>
      <p:grpSpPr>
        <a:xfrm>
          <a:off x="0" y="0"/>
          <a:ext cx="0" cy="0"/>
          <a:chOff x="0" y="0"/>
          <a:chExt cx="0" cy="0"/>
        </a:xfrm>
      </p:grpSpPr>
      <p:sp>
        <p:nvSpPr>
          <p:cNvPr id="396" name="Google Shape;39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7" name="Google Shape;39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9"/>
        <p:cNvGrpSpPr/>
        <p:nvPr/>
      </p:nvGrpSpPr>
      <p:grpSpPr>
        <a:xfrm>
          <a:off x="0" y="0"/>
          <a:ext cx="0" cy="0"/>
          <a:chOff x="0" y="0"/>
          <a:chExt cx="0" cy="0"/>
        </a:xfrm>
      </p:grpSpPr>
      <p:sp>
        <p:nvSpPr>
          <p:cNvPr id="480" name="Google Shape;48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2" name="Google Shape;482;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9"/>
        <p:cNvGrpSpPr/>
        <p:nvPr/>
      </p:nvGrpSpPr>
      <p:grpSpPr>
        <a:xfrm>
          <a:off x="0" y="0"/>
          <a:ext cx="0" cy="0"/>
          <a:chOff x="0" y="0"/>
          <a:chExt cx="0" cy="0"/>
        </a:xfrm>
      </p:grpSpPr>
      <p:sp>
        <p:nvSpPr>
          <p:cNvPr id="490" name="Google Shape;49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1" name="Google Shape;49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9"/>
        <p:cNvGrpSpPr/>
        <p:nvPr/>
      </p:nvGrpSpPr>
      <p:grpSpPr>
        <a:xfrm>
          <a:off x="0" y="0"/>
          <a:ext cx="0" cy="0"/>
          <a:chOff x="0" y="0"/>
          <a:chExt cx="0" cy="0"/>
        </a:xfrm>
      </p:grpSpPr>
      <p:sp>
        <p:nvSpPr>
          <p:cNvPr id="490" name="Google Shape;49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1" name="Google Shape;49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9"/>
        <p:cNvGrpSpPr/>
        <p:nvPr/>
      </p:nvGrpSpPr>
      <p:grpSpPr>
        <a:xfrm>
          <a:off x="0" y="0"/>
          <a:ext cx="0" cy="0"/>
          <a:chOff x="0" y="0"/>
          <a:chExt cx="0" cy="0"/>
        </a:xfrm>
      </p:grpSpPr>
      <p:sp>
        <p:nvSpPr>
          <p:cNvPr id="490" name="Google Shape;49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1" name="Google Shape;49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2"/>
        <p:cNvGrpSpPr/>
        <p:nvPr/>
      </p:nvGrpSpPr>
      <p:grpSpPr>
        <a:xfrm>
          <a:off x="0" y="0"/>
          <a:ext cx="0" cy="0"/>
          <a:chOff x="0" y="0"/>
          <a:chExt cx="0" cy="0"/>
        </a:xfrm>
      </p:grpSpPr>
      <p:sp>
        <p:nvSpPr>
          <p:cNvPr id="583" name="Google Shape;58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5" name="Google Shape;585;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2"/>
        <p:cNvGrpSpPr/>
        <p:nvPr/>
      </p:nvGrpSpPr>
      <p:grpSpPr>
        <a:xfrm>
          <a:off x="0" y="0"/>
          <a:ext cx="0" cy="0"/>
          <a:chOff x="0" y="0"/>
          <a:chExt cx="0" cy="0"/>
        </a:xfrm>
      </p:grpSpPr>
      <p:sp>
        <p:nvSpPr>
          <p:cNvPr id="583" name="Google Shape;58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5" name="Google Shape;585;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2"/>
        <p:cNvGrpSpPr/>
        <p:nvPr/>
      </p:nvGrpSpPr>
      <p:grpSpPr>
        <a:xfrm>
          <a:off x="0" y="0"/>
          <a:ext cx="0" cy="0"/>
          <a:chOff x="0" y="0"/>
          <a:chExt cx="0" cy="0"/>
        </a:xfrm>
      </p:grpSpPr>
      <p:sp>
        <p:nvSpPr>
          <p:cNvPr id="583" name="Google Shape;58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5" name="Google Shape;585;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2"/>
        <p:cNvGrpSpPr/>
        <p:nvPr/>
      </p:nvGrpSpPr>
      <p:grpSpPr>
        <a:xfrm>
          <a:off x="0" y="0"/>
          <a:ext cx="0" cy="0"/>
          <a:chOff x="0" y="0"/>
          <a:chExt cx="0" cy="0"/>
        </a:xfrm>
      </p:grpSpPr>
      <p:sp>
        <p:nvSpPr>
          <p:cNvPr id="613" name="Google Shape;61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4" name="Google Shape;614;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15" name="Google Shape;615;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6"/>
        <p:cNvGrpSpPr/>
        <p:nvPr/>
      </p:nvGrpSpPr>
      <p:grpSpPr>
        <a:xfrm>
          <a:off x="0" y="0"/>
          <a:ext cx="0" cy="0"/>
          <a:chOff x="0" y="0"/>
          <a:chExt cx="0" cy="0"/>
        </a:xfrm>
      </p:grpSpPr>
      <p:sp>
        <p:nvSpPr>
          <p:cNvPr id="627" name="Google Shape;62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8" name="Google Shape;628;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9" name="Google Shape;629;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6"/>
        <p:cNvGrpSpPr/>
        <p:nvPr/>
      </p:nvGrpSpPr>
      <p:grpSpPr>
        <a:xfrm>
          <a:off x="0" y="0"/>
          <a:ext cx="0" cy="0"/>
          <a:chOff x="0" y="0"/>
          <a:chExt cx="0" cy="0"/>
        </a:xfrm>
      </p:grpSpPr>
      <p:sp>
        <p:nvSpPr>
          <p:cNvPr id="637" name="Google Shape;637;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8" name="Google Shape;63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5"/>
        <p:cNvGrpSpPr/>
        <p:nvPr/>
      </p:nvGrpSpPr>
      <p:grpSpPr>
        <a:xfrm>
          <a:off x="0" y="0"/>
          <a:ext cx="0" cy="0"/>
          <a:chOff x="0" y="0"/>
          <a:chExt cx="0" cy="0"/>
        </a:xfrm>
      </p:grpSpPr>
      <p:sp>
        <p:nvSpPr>
          <p:cNvPr id="646" name="Google Shape;646;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47" name="Google Shape;64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4"/>
        <p:cNvGrpSpPr/>
        <p:nvPr/>
      </p:nvGrpSpPr>
      <p:grpSpPr>
        <a:xfrm>
          <a:off x="0" y="0"/>
          <a:ext cx="0" cy="0"/>
          <a:chOff x="0" y="0"/>
          <a:chExt cx="0" cy="0"/>
        </a:xfrm>
      </p:grpSpPr>
      <p:sp>
        <p:nvSpPr>
          <p:cNvPr id="655" name="Google Shape;65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6" name="Google Shape;65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3" name="Google Shape;14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2" name="Google Shape;15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4"/>
        <p:cNvGrpSpPr/>
        <p:nvPr/>
      </p:nvGrpSpPr>
      <p:grpSpPr>
        <a:xfrm>
          <a:off x="0" y="0"/>
          <a:ext cx="0" cy="0"/>
          <a:chOff x="0" y="0"/>
          <a:chExt cx="0" cy="0"/>
        </a:xfrm>
      </p:grpSpPr>
      <p:sp>
        <p:nvSpPr>
          <p:cNvPr id="195" name="Google Shape;1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4" name="Google Shape;11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Google Shape;20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
        <p:cNvGrpSpPr/>
        <p:nvPr/>
      </p:nvGrpSpPr>
      <p:grpSpPr>
        <a:xfrm>
          <a:off x="0" y="0"/>
          <a:ext cx="0" cy="0"/>
          <a:chOff x="0" y="0"/>
          <a:chExt cx="0" cy="0"/>
        </a:xfrm>
      </p:grpSpPr>
      <p:sp>
        <p:nvSpPr>
          <p:cNvPr id="216" name="Google Shape;2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8" name="Google Shape;21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5"/>
        <p:cNvGrpSpPr/>
        <p:nvPr/>
      </p:nvGrpSpPr>
      <p:grpSpPr>
        <a:xfrm>
          <a:off x="0" y="0"/>
          <a:ext cx="0" cy="0"/>
          <a:chOff x="0" y="0"/>
          <a:chExt cx="0" cy="0"/>
        </a:xfrm>
      </p:grpSpPr>
      <p:sp>
        <p:nvSpPr>
          <p:cNvPr id="226" name="Google Shape;2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8" name="Google Shape;228;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2"/>
        <p:cNvGrpSpPr/>
        <p:nvPr/>
      </p:nvGrpSpPr>
      <p:grpSpPr>
        <a:xfrm>
          <a:off x="0" y="0"/>
          <a:ext cx="0" cy="0"/>
          <a:chOff x="0" y="0"/>
          <a:chExt cx="0" cy="0"/>
        </a:xfrm>
      </p:grpSpPr>
      <p:sp>
        <p:nvSpPr>
          <p:cNvPr id="683" name="Google Shape;68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4" name="Google Shape;684;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5" name="Google Shape;685;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6"/>
        <p:cNvGrpSpPr/>
        <p:nvPr/>
      </p:nvGrpSpPr>
      <p:grpSpPr>
        <a:xfrm>
          <a:off x="0" y="0"/>
          <a:ext cx="0" cy="0"/>
          <a:chOff x="0" y="0"/>
          <a:chExt cx="0" cy="0"/>
        </a:xfrm>
      </p:grpSpPr>
      <p:sp>
        <p:nvSpPr>
          <p:cNvPr id="347" name="Google Shape;34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Hỏi bài sinh viên và ôn tập lại kiến thức chương 4 (khoảng 15 phút)</a:t>
            </a:r>
            <a:endParaRPr lang="en-US"/>
          </a:p>
        </p:txBody>
      </p:sp>
      <p:sp>
        <p:nvSpPr>
          <p:cNvPr id="349" name="Google Shape;349;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lang="en-US"/>
          </a:p>
        </p:txBody>
      </p:sp>
      <p:sp>
        <p:nvSpPr>
          <p:cNvPr id="359" name="Google Shape;359;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panose="020B0604020202020204"/>
                <a:ea typeface="+mn-ea"/>
                <a:cs typeface="+mn-cs"/>
              </a:rPr>
            </a:fld>
            <a:endParaRPr kumimoji="0"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
        <p:cNvGrpSpPr/>
        <p:nvPr/>
      </p:nvGrpSpPr>
      <p:grpSpPr>
        <a:xfrm>
          <a:off x="0" y="0"/>
          <a:ext cx="0" cy="0"/>
          <a:chOff x="0" y="0"/>
          <a:chExt cx="0" cy="0"/>
        </a:xfrm>
      </p:grpSpPr>
      <p:sp>
        <p:nvSpPr>
          <p:cNvPr id="368" name="Google Shape;36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lang="en-US"/>
          </a:p>
        </p:txBody>
      </p:sp>
      <p:sp>
        <p:nvSpPr>
          <p:cNvPr id="370" name="Google Shape;370;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panose="020B0604020202020204"/>
                <a:ea typeface="+mn-ea"/>
                <a:cs typeface="+mn-cs"/>
              </a:rPr>
            </a:fld>
            <a:endParaRPr kumimoji="0"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9"/>
        <p:cNvGrpSpPr/>
        <p:nvPr/>
      </p:nvGrpSpPr>
      <p:grpSpPr>
        <a:xfrm>
          <a:off x="0" y="0"/>
          <a:ext cx="0" cy="0"/>
          <a:chOff x="0" y="0"/>
          <a:chExt cx="0" cy="0"/>
        </a:xfrm>
      </p:grpSpPr>
      <p:sp>
        <p:nvSpPr>
          <p:cNvPr id="380" name="Google Shape;38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1" name="Google Shape;381;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lang="en-US"/>
          </a:p>
        </p:txBody>
      </p:sp>
      <p:sp>
        <p:nvSpPr>
          <p:cNvPr id="382" name="Google Shape;382;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panose="020B0604020202020204"/>
                <a:ea typeface="+mn-ea"/>
                <a:cs typeface="+mn-cs"/>
              </a:rPr>
            </a:fld>
            <a:endParaRPr kumimoji="0"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1"/>
        <p:cNvGrpSpPr/>
        <p:nvPr/>
      </p:nvGrpSpPr>
      <p:grpSpPr>
        <a:xfrm>
          <a:off x="0" y="0"/>
          <a:ext cx="0" cy="0"/>
          <a:chOff x="0" y="0"/>
          <a:chExt cx="0" cy="0"/>
        </a:xfrm>
      </p:grpSpPr>
      <p:sp>
        <p:nvSpPr>
          <p:cNvPr id="392" name="Google Shape;39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lang="en-US"/>
          </a:p>
        </p:txBody>
      </p:sp>
      <p:sp>
        <p:nvSpPr>
          <p:cNvPr id="394" name="Google Shape;394;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panose="020B0604020202020204"/>
                <a:ea typeface="+mn-ea"/>
                <a:cs typeface="+mn-cs"/>
              </a:rPr>
            </a:fld>
            <a:endParaRPr kumimoji="0"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3"/>
        <p:cNvGrpSpPr/>
        <p:nvPr/>
      </p:nvGrpSpPr>
      <p:grpSpPr>
        <a:xfrm>
          <a:off x="0" y="0"/>
          <a:ext cx="0" cy="0"/>
          <a:chOff x="0" y="0"/>
          <a:chExt cx="0" cy="0"/>
        </a:xfrm>
      </p:grpSpPr>
      <p:sp>
        <p:nvSpPr>
          <p:cNvPr id="404" name="Google Shape;40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lang="en-US"/>
          </a:p>
        </p:txBody>
      </p:sp>
      <p:sp>
        <p:nvSpPr>
          <p:cNvPr id="406" name="Google Shape;406;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panose="020B0604020202020204"/>
                <a:ea typeface="+mn-ea"/>
                <a:cs typeface="+mn-cs"/>
              </a:rPr>
            </a:fld>
            <a:endParaRPr kumimoji="0"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5" name="Google Shape;12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5"/>
        <p:cNvGrpSpPr/>
        <p:nvPr/>
      </p:nvGrpSpPr>
      <p:grpSpPr>
        <a:xfrm>
          <a:off x="0" y="0"/>
          <a:ext cx="0" cy="0"/>
          <a:chOff x="0" y="0"/>
          <a:chExt cx="0" cy="0"/>
        </a:xfrm>
      </p:grpSpPr>
      <p:sp>
        <p:nvSpPr>
          <p:cNvPr id="416" name="Google Shape;41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7" name="Google Shape;417;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lang="en-US"/>
          </a:p>
        </p:txBody>
      </p:sp>
      <p:sp>
        <p:nvSpPr>
          <p:cNvPr id="418" name="Google Shape;418;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panose="020B0604020202020204"/>
                <a:ea typeface="+mn-ea"/>
                <a:cs typeface="+mn-cs"/>
              </a:rPr>
            </a:fld>
            <a:endParaRPr kumimoji="0"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2"/>
        <p:cNvGrpSpPr/>
        <p:nvPr/>
      </p:nvGrpSpPr>
      <p:grpSpPr>
        <a:xfrm>
          <a:off x="0" y="0"/>
          <a:ext cx="0" cy="0"/>
          <a:chOff x="0" y="0"/>
          <a:chExt cx="0" cy="0"/>
        </a:xfrm>
      </p:grpSpPr>
      <p:sp>
        <p:nvSpPr>
          <p:cNvPr id="693" name="Google Shape;693;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4" name="Google Shape;694;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5" name="Google Shape;695;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3"/>
        <p:cNvGrpSpPr/>
        <p:nvPr/>
      </p:nvGrpSpPr>
      <p:grpSpPr>
        <a:xfrm>
          <a:off x="0" y="0"/>
          <a:ext cx="0" cy="0"/>
          <a:chOff x="0" y="0"/>
          <a:chExt cx="0" cy="0"/>
        </a:xfrm>
      </p:grpSpPr>
      <p:sp>
        <p:nvSpPr>
          <p:cNvPr id="704" name="Google Shape;70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5" name="Google Shape;705;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06" name="Google Shape;706;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19F204-C7F4-F140-967F-D2FA889DA617}"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7" name="Google Shape;13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1" name="Google Shape;10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US"/>
          </a:p>
        </p:txBody>
      </p:sp>
      <p:sp>
        <p:nvSpPr>
          <p:cNvPr id="7" name="Freeform 6"/>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58527" y="40944"/>
            <a:ext cx="2869771" cy="1563379"/>
            <a:chOff x="44879" y="27296"/>
            <a:chExt cx="2869771" cy="1563379"/>
          </a:xfrm>
          <a:solidFill>
            <a:srgbClr val="0072FF"/>
          </a:solidFill>
        </p:grpSpPr>
        <p:cxnSp>
          <p:nvCxnSpPr>
            <p:cNvPr id="10" name="Straight Connector 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flipH="1" flipV="1">
            <a:off x="9263702" y="5253677"/>
            <a:ext cx="2869771" cy="1563379"/>
            <a:chOff x="44879" y="27296"/>
            <a:chExt cx="2869771" cy="1563379"/>
          </a:xfrm>
          <a:solidFill>
            <a:srgbClr val="0072FF"/>
          </a:solidFill>
        </p:grpSpPr>
        <p:cxnSp>
          <p:nvCxnSpPr>
            <p:cNvPr id="15" name="Straight Connector 14"/>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Picture 22" descr="A picture containing clipart, vector graphics&#10;&#10;Description automatically generated"/>
          <p:cNvPicPr>
            <a:picLocks noChangeAspect="1"/>
          </p:cNvPicPr>
          <p:nvPr/>
        </p:nvPicPr>
        <p:blipFill>
          <a:blip r:embed="rId3" cstate="screen"/>
          <a:stretch>
            <a:fillRect/>
          </a:stretch>
        </p:blipFill>
        <p:spPr>
          <a:xfrm>
            <a:off x="412638" y="362637"/>
            <a:ext cx="544288" cy="450213"/>
          </a:xfrm>
          <a:prstGeom prst="rect">
            <a:avLst/>
          </a:prstGeom>
        </p:spPr>
      </p:pic>
      <p:sp>
        <p:nvSpPr>
          <p:cNvPr id="24" name="TextBox 23"/>
          <p:cNvSpPr txBox="1"/>
          <p:nvPr/>
        </p:nvSpPr>
        <p:spPr>
          <a:xfrm>
            <a:off x="956926" y="326133"/>
            <a:ext cx="3996607" cy="523220"/>
          </a:xfrm>
          <a:prstGeom prst="rect">
            <a:avLst/>
          </a:prstGeom>
          <a:noFill/>
        </p:spPr>
        <p:txBody>
          <a:bodyPr wrap="none" rtlCol="0" anchor="ctr">
            <a:spAutoFit/>
          </a:bodyPr>
          <a:lstStyle/>
          <a:p>
            <a:r>
              <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endPar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a:p>
            <a:r>
              <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endPar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p:txBody>
      </p:sp>
      <p:sp>
        <p:nvSpPr>
          <p:cNvPr id="26" name="Oval 25"/>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US" sz="700" smtClean="0">
                <a:solidFill>
                  <a:schemeClr val="tx1"/>
                </a:solidFill>
                <a:latin typeface="Arial" panose="020B0604020202020204" pitchFamily="34" charset="0"/>
                <a:cs typeface="Arial" panose="020B0604020202020204" pitchFamily="34" charset="0"/>
              </a:defRPr>
            </a:lvl1pPr>
          </a:lstStyle>
          <a:p>
            <a:fld id="{00000000-1234-1234-1234-123412341234}" type="slidenum">
              <a:rPr lang="en-US" smtClean="0"/>
            </a:fld>
            <a:endParaRPr lang="en-US"/>
          </a:p>
        </p:txBody>
      </p:sp>
      <p:sp>
        <p:nvSpPr>
          <p:cNvPr id="34" name="Text Placeholder 33"/>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US"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US" dirty="0"/>
              <a:t>TÊN MÔN HỌC</a:t>
            </a:r>
            <a:endParaRPr lang="en-US" dirty="0"/>
          </a:p>
        </p:txBody>
      </p:sp>
      <p:sp>
        <p:nvSpPr>
          <p:cNvPr id="36" name="Text Placeholder 35"/>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US"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US" dirty="0"/>
              <a:t>CHƯƠNG X: TÊN CHƯƠNG</a:t>
            </a:r>
            <a:endParaRPr lang="en-US" dirty="0"/>
          </a:p>
        </p:txBody>
      </p:sp>
      <p:sp>
        <p:nvSpPr>
          <p:cNvPr id="42" name="Text Placeholder 41"/>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US" dirty="0"/>
              <a:t>Trình bày: Tên Giảng viên</a:t>
            </a:r>
            <a:endParaRPr lang="en-US" dirty="0"/>
          </a:p>
        </p:txBody>
      </p:sp>
      <p:sp>
        <p:nvSpPr>
          <p:cNvPr id="46" name="Text Placeholder 45"/>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US" dirty="0"/>
          </a:p>
        </p:txBody>
      </p:sp>
      <p:sp>
        <p:nvSpPr>
          <p:cNvPr id="2" name="Date Placeholder 1"/>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flipH="1" flipV="1">
            <a:off x="9263702" y="5930537"/>
            <a:ext cx="2869771" cy="886519"/>
            <a:chOff x="44879" y="27296"/>
            <a:chExt cx="2869771" cy="886519"/>
          </a:xfrm>
          <a:solidFill>
            <a:srgbClr val="0072FF"/>
          </a:solidFill>
        </p:grpSpPr>
        <p:cxnSp>
          <p:nvCxnSpPr>
            <p:cNvPr id="82" name="Straight Connector 81"/>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2005" y="6566400"/>
            <a:ext cx="291600" cy="291600"/>
          </a:xfrm>
        </p:spPr>
        <p:txBody>
          <a:bodyPr/>
          <a:lstStyle>
            <a:lvl1pPr algn="ctr">
              <a:defRPr lang="en-US"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sp>
        <p:nvSpPr>
          <p:cNvPr id="75" name="Isosceles Triangle 12"/>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p:nvGrpSpPr>
        <p:grpSpPr>
          <a:xfrm>
            <a:off x="58527" y="40944"/>
            <a:ext cx="2869771" cy="886519"/>
            <a:chOff x="44879" y="27296"/>
            <a:chExt cx="2869771" cy="886519"/>
          </a:xfrm>
          <a:solidFill>
            <a:srgbClr val="0072FF"/>
          </a:solidFill>
        </p:grpSpPr>
        <p:cxnSp>
          <p:nvCxnSpPr>
            <p:cNvPr id="77" name="Straight Connector 76"/>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71"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sp>
        <p:nvSpPr>
          <p:cNvPr id="72"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Arial" panose="020B0604020202020204" pitchFamily="34" charset="0"/>
              <a:cs typeface="Arial" panose="020B0604020202020204" pitchFamily="34" charset="0"/>
            </a:endParaRPr>
          </a:p>
        </p:txBody>
      </p:sp>
      <p:sp>
        <p:nvSpPr>
          <p:cNvPr id="3" name="Slide Number Placeholder 4"/>
          <p:cNvSpPr>
            <a:spLocks noGrp="1"/>
          </p:cNvSpPr>
          <p:nvPr>
            <p:ph type="sldNum" sz="quarter" idx="12"/>
          </p:nvPr>
        </p:nvSpPr>
        <p:spPr>
          <a:xfrm>
            <a:off x="-2005" y="6566400"/>
            <a:ext cx="291600" cy="291600"/>
          </a:xfrm>
        </p:spPr>
        <p:txBody>
          <a:bodyPr/>
          <a:lstStyle>
            <a:lvl1pPr algn="ctr">
              <a:defRPr lang="en-US"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53680" y="6480629"/>
            <a:ext cx="4355600"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US" dirty="0"/>
          </a:p>
        </p:txBody>
      </p:sp>
      <p:sp>
        <p:nvSpPr>
          <p:cNvPr id="7" name="Freeform 6"/>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58527" y="40944"/>
            <a:ext cx="2869771" cy="1563379"/>
            <a:chOff x="44879" y="27296"/>
            <a:chExt cx="2869771" cy="1563379"/>
          </a:xfrm>
          <a:solidFill>
            <a:srgbClr val="0072FF"/>
          </a:solidFill>
        </p:grpSpPr>
        <p:cxnSp>
          <p:nvCxnSpPr>
            <p:cNvPr id="10" name="Straight Connector 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flipH="1" flipV="1">
            <a:off x="9263702" y="5253677"/>
            <a:ext cx="2869771" cy="1563379"/>
            <a:chOff x="44879" y="27296"/>
            <a:chExt cx="2869771" cy="1563379"/>
          </a:xfrm>
          <a:solidFill>
            <a:srgbClr val="0072FF"/>
          </a:solidFill>
        </p:grpSpPr>
        <p:cxnSp>
          <p:nvCxnSpPr>
            <p:cNvPr id="15" name="Straight Connector 14"/>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Picture 22" descr="A picture containing clipart, vector graphics&#10;&#10;Description automatically generated"/>
          <p:cNvPicPr>
            <a:picLocks noChangeAspect="1"/>
          </p:cNvPicPr>
          <p:nvPr/>
        </p:nvPicPr>
        <p:blipFill>
          <a:blip r:embed="rId3" cstate="screen"/>
          <a:stretch>
            <a:fillRect/>
          </a:stretch>
        </p:blipFill>
        <p:spPr>
          <a:xfrm>
            <a:off x="412638" y="362637"/>
            <a:ext cx="544288" cy="450213"/>
          </a:xfrm>
          <a:prstGeom prst="rect">
            <a:avLst/>
          </a:prstGeom>
        </p:spPr>
      </p:pic>
      <p:sp>
        <p:nvSpPr>
          <p:cNvPr id="24" name="TextBox 23"/>
          <p:cNvSpPr txBox="1"/>
          <p:nvPr/>
        </p:nvSpPr>
        <p:spPr>
          <a:xfrm>
            <a:off x="956926" y="326133"/>
            <a:ext cx="3996607" cy="523220"/>
          </a:xfrm>
          <a:prstGeom prst="rect">
            <a:avLst/>
          </a:prstGeom>
          <a:noFill/>
        </p:spPr>
        <p:txBody>
          <a:bodyPr wrap="none" rtlCol="0" anchor="ctr">
            <a:spAutoFit/>
          </a:bodyPr>
          <a:lstStyle/>
          <a:p>
            <a:r>
              <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endPar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a:p>
            <a:r>
              <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endPar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p:txBody>
      </p:sp>
      <p:sp>
        <p:nvSpPr>
          <p:cNvPr id="26" name="Oval 25"/>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US" sz="700" smtClean="0">
                <a:solidFill>
                  <a:schemeClr val="tx1"/>
                </a:solidFill>
                <a:latin typeface="Arial" panose="020B0604020202020204" pitchFamily="34" charset="0"/>
                <a:cs typeface="Arial" panose="020B0604020202020204" pitchFamily="34" charset="0"/>
              </a:defRPr>
            </a:lvl1pPr>
          </a:lstStyle>
          <a:p>
            <a:fld id="{00000000-1234-1234-1234-123412341234}" type="slidenum">
              <a:rPr lang="en-US" smtClean="0"/>
            </a:fld>
            <a:endParaRPr lang="en-US"/>
          </a:p>
        </p:txBody>
      </p:sp>
      <p:sp>
        <p:nvSpPr>
          <p:cNvPr id="34" name="Text Placeholder 33"/>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US"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US" dirty="0"/>
              <a:t>TÊN MÔN HỌC</a:t>
            </a:r>
            <a:endParaRPr lang="en-US" dirty="0"/>
          </a:p>
        </p:txBody>
      </p:sp>
      <p:sp>
        <p:nvSpPr>
          <p:cNvPr id="36" name="Text Placeholder 35"/>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US"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US" dirty="0"/>
              <a:t>CHƯƠNG X: TÊN CHƯƠNG</a:t>
            </a:r>
            <a:endParaRPr lang="en-US" dirty="0"/>
          </a:p>
        </p:txBody>
      </p:sp>
      <p:sp>
        <p:nvSpPr>
          <p:cNvPr id="42" name="Text Placeholder 41"/>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US" dirty="0"/>
              <a:t>Trình bày: Tên Giảng viên</a:t>
            </a:r>
            <a:endParaRPr lang="en-US" dirty="0"/>
          </a:p>
        </p:txBody>
      </p:sp>
      <p:sp>
        <p:nvSpPr>
          <p:cNvPr id="46" name="Text Placeholder 45"/>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US" dirty="0"/>
          </a:p>
        </p:txBody>
      </p:sp>
      <p:sp>
        <p:nvSpPr>
          <p:cNvPr id="2" name="Date Placeholder 1"/>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p:cNvPicPr>
            <a:picLocks noChangeAspect="1"/>
          </p:cNvPicPr>
          <p:nvPr/>
        </p:nvPicPr>
        <p:blipFill rotWithShape="1">
          <a:blip r:embed="rId2" cstate="screen"/>
          <a:srcRect/>
          <a:stretch>
            <a:fillRect/>
          </a:stretch>
        </p:blipFill>
        <p:spPr>
          <a:xfrm>
            <a:off x="-1" y="-1"/>
            <a:ext cx="12192001" cy="6854889"/>
          </a:xfrm>
          <a:prstGeom prst="rect">
            <a:avLst/>
          </a:prstGeom>
        </p:spPr>
      </p:pic>
      <p:sp>
        <p:nvSpPr>
          <p:cNvPr id="7" name="Rectangle 6"/>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58527" y="40944"/>
            <a:ext cx="2869771" cy="1563379"/>
            <a:chOff x="44879" y="27296"/>
            <a:chExt cx="2869771" cy="1563379"/>
          </a:xfrm>
          <a:solidFill>
            <a:srgbClr val="0072FF"/>
          </a:solidFill>
        </p:grpSpPr>
        <p:cxnSp>
          <p:nvCxnSpPr>
            <p:cNvPr id="20" name="Straight Connector 19"/>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flipH="1" flipV="1">
            <a:off x="9263702" y="5253677"/>
            <a:ext cx="2869771" cy="1563379"/>
            <a:chOff x="44879" y="27296"/>
            <a:chExt cx="2869771" cy="1563379"/>
          </a:xfrm>
          <a:solidFill>
            <a:srgbClr val="0072FF"/>
          </a:solidFill>
        </p:grpSpPr>
        <p:cxnSp>
          <p:nvCxnSpPr>
            <p:cNvPr id="25" name="Straight Connector 24"/>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US"/>
          </a:p>
        </p:txBody>
      </p:sp>
      <p:sp>
        <p:nvSpPr>
          <p:cNvPr id="2" name="Date Placeholder 1"/>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5/14/2023</a:t>
            </a:r>
            <a:endParaRPr lang="en-US"/>
          </a:p>
        </p:txBody>
      </p:sp>
      <p:sp>
        <p:nvSpPr>
          <p:cNvPr id="3" name="Footer Placeholder 2"/>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sp>
        <p:nvSpPr>
          <p:cNvPr id="29" name="Oval 28"/>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5862" y="6542216"/>
            <a:ext cx="292608" cy="315784"/>
          </a:xfrm>
        </p:spPr>
        <p:txBody>
          <a:bodyPr/>
          <a:lstStyle>
            <a:lvl1pPr marL="0" algn="ctr" defTabSz="914400" rtl="0" eaLnBrk="1" latinLnBrk="0" hangingPunct="1">
              <a:defRPr lang="en-US"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sp>
        <p:nvSpPr>
          <p:cNvPr id="8" name="Text Placeholder 21"/>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US" dirty="0"/>
              <a:t>Họ và tên</a:t>
            </a:r>
            <a:br>
              <a:rPr lang="en-US" dirty="0"/>
            </a:br>
            <a:r>
              <a:rPr lang="en-US" dirty="0"/>
              <a:t>Email</a:t>
            </a:r>
            <a:br>
              <a:rPr lang="en-US" dirty="0"/>
            </a:br>
            <a:r>
              <a:rPr lang="en-US" dirty="0"/>
              <a:t>Khoa</a:t>
            </a:r>
            <a:endParaRPr lang="en-US" dirty="0"/>
          </a:p>
        </p:txBody>
      </p:sp>
      <p:grpSp>
        <p:nvGrpSpPr>
          <p:cNvPr id="34" name="Group 33"/>
          <p:cNvGrpSpPr/>
          <p:nvPr/>
        </p:nvGrpSpPr>
        <p:grpSpPr>
          <a:xfrm>
            <a:off x="-1" y="4458425"/>
            <a:ext cx="8647103" cy="664514"/>
            <a:chOff x="-349411" y="1322122"/>
            <a:chExt cx="8647103" cy="664514"/>
          </a:xfrm>
        </p:grpSpPr>
        <p:cxnSp>
          <p:nvCxnSpPr>
            <p:cNvPr id="36" name="Straight Connector 35"/>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Picture Placeholder 3"/>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US" dirty="0"/>
              <a:t>Profile picture</a:t>
            </a:r>
            <a:endParaRPr lang="en-US" dirty="0"/>
          </a:p>
        </p:txBody>
      </p:sp>
      <p:sp>
        <p:nvSpPr>
          <p:cNvPr id="39" name="Text Placeholder 38"/>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US"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flipH="1" flipV="1">
            <a:off x="9263702" y="5930537"/>
            <a:ext cx="2869771" cy="886519"/>
            <a:chOff x="44879" y="27296"/>
            <a:chExt cx="2869771" cy="886519"/>
          </a:xfrm>
          <a:solidFill>
            <a:srgbClr val="0072FF"/>
          </a:solidFill>
        </p:grpSpPr>
        <p:cxnSp>
          <p:nvCxnSpPr>
            <p:cNvPr id="82" name="Straight Connector 81"/>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US"/>
          </a:p>
        </p:txBody>
      </p:sp>
      <p:grpSp>
        <p:nvGrpSpPr>
          <p:cNvPr id="36" name="Group 35"/>
          <p:cNvGrpSpPr/>
          <p:nvPr/>
        </p:nvGrpSpPr>
        <p:grpSpPr>
          <a:xfrm>
            <a:off x="-2323526" y="1121391"/>
            <a:ext cx="4841288" cy="5054000"/>
            <a:chOff x="-1259888" y="901609"/>
            <a:chExt cx="4841288" cy="5054000"/>
          </a:xfrm>
        </p:grpSpPr>
        <p:grpSp>
          <p:nvGrpSpPr>
            <p:cNvPr id="6" name="Group 5"/>
            <p:cNvGrpSpPr/>
            <p:nvPr userDrawn="1"/>
          </p:nvGrpSpPr>
          <p:grpSpPr>
            <a:xfrm>
              <a:off x="-1225468" y="901609"/>
              <a:ext cx="4806868" cy="664514"/>
              <a:chOff x="0" y="901609"/>
              <a:chExt cx="4806868" cy="664514"/>
            </a:xfrm>
          </p:grpSpPr>
          <p:cxnSp>
            <p:nvCxnSpPr>
              <p:cNvPr id="7" name="Straight Connector 6"/>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flipV="1">
              <a:off x="-1225468" y="5291095"/>
              <a:ext cx="4806868" cy="664514"/>
              <a:chOff x="0" y="1232525"/>
              <a:chExt cx="4806868" cy="664514"/>
            </a:xfrm>
          </p:grpSpPr>
          <p:cxnSp>
            <p:nvCxnSpPr>
              <p:cNvPr id="12" name="Straight Connector 11"/>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1225469" y="1860637"/>
              <a:ext cx="3835321" cy="547270"/>
              <a:chOff x="-1" y="1860637"/>
              <a:chExt cx="3835321" cy="547270"/>
            </a:xfrm>
          </p:grpSpPr>
          <p:sp>
            <p:nvSpPr>
              <p:cNvPr id="17" name="Oval 16"/>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flipV="1">
              <a:off x="-1259888" y="4408929"/>
              <a:ext cx="3835321" cy="547270"/>
              <a:chOff x="-1" y="1860637"/>
              <a:chExt cx="3835321" cy="547270"/>
            </a:xfrm>
          </p:grpSpPr>
          <p:sp>
            <p:nvSpPr>
              <p:cNvPr id="22" name="Oval 21"/>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a:xfrm>
              <a:off x="-1252333" y="2715185"/>
              <a:ext cx="2776521" cy="436736"/>
              <a:chOff x="-26865" y="2715185"/>
              <a:chExt cx="2776521" cy="436736"/>
            </a:xfrm>
          </p:grpSpPr>
          <p:cxnSp>
            <p:nvCxnSpPr>
              <p:cNvPr id="27" name="Straight Connector 26"/>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userDrawn="1"/>
          </p:nvGrpSpPr>
          <p:grpSpPr>
            <a:xfrm>
              <a:off x="-1225468" y="3843225"/>
              <a:ext cx="2802371" cy="433101"/>
              <a:chOff x="-34420" y="3843718"/>
              <a:chExt cx="2802371" cy="433101"/>
            </a:xfrm>
          </p:grpSpPr>
          <p:cxnSp>
            <p:nvCxnSpPr>
              <p:cNvPr id="32" name="Straight Connector 31"/>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p:cNvGrpSpPr/>
          <p:nvPr/>
        </p:nvGrpSpPr>
        <p:grpSpPr>
          <a:xfrm flipH="1">
            <a:off x="9674240" y="1121391"/>
            <a:ext cx="4841288" cy="5054000"/>
            <a:chOff x="-1259888" y="901609"/>
            <a:chExt cx="4841288" cy="5054000"/>
          </a:xfrm>
        </p:grpSpPr>
        <p:grpSp>
          <p:nvGrpSpPr>
            <p:cNvPr id="38" name="Group 37"/>
            <p:cNvGrpSpPr/>
            <p:nvPr userDrawn="1"/>
          </p:nvGrpSpPr>
          <p:grpSpPr>
            <a:xfrm>
              <a:off x="-1225468" y="901609"/>
              <a:ext cx="4806868" cy="664514"/>
              <a:chOff x="0" y="901609"/>
              <a:chExt cx="4806868" cy="664514"/>
            </a:xfrm>
          </p:grpSpPr>
          <p:cxnSp>
            <p:nvCxnSpPr>
              <p:cNvPr id="64" name="Straight Connector 63"/>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p:cNvGrpSpPr/>
            <p:nvPr userDrawn="1"/>
          </p:nvGrpSpPr>
          <p:grpSpPr>
            <a:xfrm flipV="1">
              <a:off x="-1225468" y="5291095"/>
              <a:ext cx="4806868" cy="664514"/>
              <a:chOff x="0" y="1232525"/>
              <a:chExt cx="4806868" cy="664514"/>
            </a:xfrm>
          </p:grpSpPr>
          <p:cxnSp>
            <p:nvCxnSpPr>
              <p:cNvPr id="60" name="Straight Connector 59"/>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userDrawn="1"/>
          </p:nvGrpSpPr>
          <p:grpSpPr>
            <a:xfrm>
              <a:off x="-1225469" y="1860637"/>
              <a:ext cx="3835321" cy="547270"/>
              <a:chOff x="-1" y="1860637"/>
              <a:chExt cx="3835321" cy="547270"/>
            </a:xfrm>
          </p:grpSpPr>
          <p:sp>
            <p:nvSpPr>
              <p:cNvPr id="56" name="Oval 55"/>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userDrawn="1"/>
          </p:nvGrpSpPr>
          <p:grpSpPr>
            <a:xfrm flipV="1">
              <a:off x="-1259888" y="4408929"/>
              <a:ext cx="3835321" cy="547270"/>
              <a:chOff x="-1" y="1860637"/>
              <a:chExt cx="3835321" cy="547270"/>
            </a:xfrm>
          </p:grpSpPr>
          <p:sp>
            <p:nvSpPr>
              <p:cNvPr id="52" name="Oval 51"/>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userDrawn="1"/>
          </p:nvGrpSpPr>
          <p:grpSpPr>
            <a:xfrm>
              <a:off x="-1252333" y="2715185"/>
              <a:ext cx="2776521" cy="436736"/>
              <a:chOff x="-26865" y="2715185"/>
              <a:chExt cx="2776521" cy="436736"/>
            </a:xfrm>
          </p:grpSpPr>
          <p:cxnSp>
            <p:nvCxnSpPr>
              <p:cNvPr id="48" name="Straight Connector 47"/>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p:cNvGrpSpPr/>
            <p:nvPr userDrawn="1"/>
          </p:nvGrpSpPr>
          <p:grpSpPr>
            <a:xfrm>
              <a:off x="-1225468" y="3843225"/>
              <a:ext cx="2802371" cy="433101"/>
              <a:chOff x="-34420" y="3843718"/>
              <a:chExt cx="2802371" cy="433101"/>
            </a:xfrm>
          </p:grpSpPr>
          <p:cxnSp>
            <p:nvCxnSpPr>
              <p:cNvPr id="44" name="Straight Connector 43"/>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58527" y="6566400"/>
            <a:ext cx="291600" cy="291600"/>
          </a:xfrm>
        </p:spPr>
        <p:txBody>
          <a:bodyPr/>
          <a:lstStyle>
            <a:lvl1pPr algn="ctr">
              <a:defRPr lang="en-US"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sp>
        <p:nvSpPr>
          <p:cNvPr id="70" name="TextBox 69"/>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endParaRPr lang="en-US" dirty="0"/>
          </a:p>
          <a:p>
            <a:pPr lvl="0"/>
            <a:r>
              <a:rPr lang="en-US" dirty="0" err="1"/>
              <a:t>Mục</a:t>
            </a:r>
            <a:r>
              <a:rPr lang="en-US" dirty="0"/>
              <a:t> 2</a:t>
            </a:r>
            <a:endParaRPr lang="en-US" dirty="0"/>
          </a:p>
          <a:p>
            <a:pPr lvl="0"/>
            <a:r>
              <a:rPr lang="en-US" dirty="0" err="1"/>
              <a:t>Mục</a:t>
            </a:r>
            <a:r>
              <a:rPr lang="en-US" dirty="0"/>
              <a:t> 3</a:t>
            </a:r>
            <a:endParaRPr lang="en-US" dirty="0"/>
          </a:p>
          <a:p>
            <a:pPr lvl="0"/>
            <a:r>
              <a:rPr lang="en-US" dirty="0" err="1"/>
              <a:t>Mục</a:t>
            </a:r>
            <a:r>
              <a:rPr lang="en-US" dirty="0"/>
              <a:t> 4</a:t>
            </a:r>
            <a:endParaRPr lang="en-US" dirty="0"/>
          </a:p>
          <a:p>
            <a:pPr lvl="0"/>
            <a:r>
              <a:rPr lang="en-US" dirty="0" err="1"/>
              <a:t>Mục</a:t>
            </a:r>
            <a:r>
              <a:rPr lang="en-US" dirty="0"/>
              <a:t> 5</a:t>
            </a:r>
            <a:endParaRPr lang="en-US" dirty="0"/>
          </a:p>
        </p:txBody>
      </p:sp>
      <p:sp>
        <p:nvSpPr>
          <p:cNvPr id="75" name="Isosceles Triangle 12"/>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p:nvGrpSpPr>
        <p:grpSpPr>
          <a:xfrm>
            <a:off x="58527" y="40944"/>
            <a:ext cx="2869771" cy="886519"/>
            <a:chOff x="44879" y="27296"/>
            <a:chExt cx="2869771" cy="886519"/>
          </a:xfrm>
          <a:solidFill>
            <a:srgbClr val="0072FF"/>
          </a:solidFill>
        </p:grpSpPr>
        <p:cxnSp>
          <p:nvCxnSpPr>
            <p:cNvPr id="77" name="Straight Connector 76"/>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US"/>
          </a:p>
        </p:txBody>
      </p:sp>
      <p:sp>
        <p:nvSpPr>
          <p:cNvPr id="68" name="Text Placeholder 67"/>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US" dirty="0"/>
              <a:t>NỘI DUNG</a:t>
            </a:r>
            <a:endParaRPr lang="en-US" dirty="0"/>
          </a:p>
        </p:txBody>
      </p:sp>
      <p:sp>
        <p:nvSpPr>
          <p:cNvPr id="3" name="Freeform 2"/>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p:cNvPicPr>
            <a:picLocks noChangeAspect="1"/>
          </p:cNvPicPr>
          <p:nvPr/>
        </p:nvPicPr>
        <p:blipFill rotWithShape="1">
          <a:blip r:embed="rId2" cstate="screen"/>
          <a:srcRect/>
          <a:stretch>
            <a:fillRect/>
          </a:stretch>
        </p:blipFill>
        <p:spPr>
          <a:xfrm>
            <a:off x="-1" y="-1"/>
            <a:ext cx="12192001" cy="6854889"/>
          </a:xfrm>
          <a:prstGeom prst="rect">
            <a:avLst/>
          </a:prstGeom>
        </p:spPr>
      </p:pic>
      <p:sp>
        <p:nvSpPr>
          <p:cNvPr id="7" name="Rectangle 6"/>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58527" y="40944"/>
            <a:ext cx="2869771" cy="1563379"/>
            <a:chOff x="44879" y="27296"/>
            <a:chExt cx="2869771" cy="1563379"/>
          </a:xfrm>
          <a:solidFill>
            <a:srgbClr val="0072FF"/>
          </a:solidFill>
        </p:grpSpPr>
        <p:cxnSp>
          <p:nvCxnSpPr>
            <p:cNvPr id="20" name="Straight Connector 19"/>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flipH="1" flipV="1">
            <a:off x="9263702" y="5253677"/>
            <a:ext cx="2869771" cy="1563379"/>
            <a:chOff x="44879" y="27296"/>
            <a:chExt cx="2869771" cy="1563379"/>
          </a:xfrm>
          <a:solidFill>
            <a:srgbClr val="0072FF"/>
          </a:solidFill>
        </p:grpSpPr>
        <p:cxnSp>
          <p:nvCxnSpPr>
            <p:cNvPr id="25" name="Straight Connector 24"/>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US"/>
          </a:p>
        </p:txBody>
      </p:sp>
      <p:sp>
        <p:nvSpPr>
          <p:cNvPr id="33" name="Text Placeholder 32"/>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US"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US" dirty="0"/>
              <a:t>TÊN MỤC</a:t>
            </a:r>
            <a:endParaRPr lang="en-US" dirty="0"/>
          </a:p>
        </p:txBody>
      </p:sp>
      <p:sp>
        <p:nvSpPr>
          <p:cNvPr id="35" name="Text Placeholder 34"/>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US"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US" dirty="0"/>
              <a:t>x.x. TÊN MỤC CON (NẾU CÓ)</a:t>
            </a:r>
            <a:endParaRPr lang="en-US" dirty="0"/>
          </a:p>
        </p:txBody>
      </p:sp>
      <p:sp>
        <p:nvSpPr>
          <p:cNvPr id="37" name="Text Placeholder 36"/>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US"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US" dirty="0"/>
          </a:p>
        </p:txBody>
      </p:sp>
      <p:sp>
        <p:nvSpPr>
          <p:cNvPr id="39" name="Text Placeholder 38"/>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US"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US" dirty="0"/>
              <a:t>0x.</a:t>
            </a:r>
            <a:endParaRPr lang="en-US" dirty="0"/>
          </a:p>
        </p:txBody>
      </p:sp>
      <p:cxnSp>
        <p:nvCxnSpPr>
          <p:cNvPr id="41" name="Straight Connector 40"/>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5/14/2023</a:t>
            </a:r>
            <a:endParaRPr lang="en-US"/>
          </a:p>
        </p:txBody>
      </p:sp>
      <p:sp>
        <p:nvSpPr>
          <p:cNvPr id="3" name="Footer Placeholder 2"/>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4" name="Group 3"/>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5862" y="6542216"/>
            <a:ext cx="292608" cy="315784"/>
          </a:xfrm>
        </p:spPr>
        <p:txBody>
          <a:bodyPr/>
          <a:lstStyle>
            <a:lvl1pPr marL="0" algn="ctr" defTabSz="914400" rtl="0" eaLnBrk="1" latinLnBrk="0" hangingPunct="1">
              <a:defRPr lang="en-US"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US" dirty="0"/>
          </a:p>
        </p:txBody>
      </p:sp>
      <p:sp>
        <p:nvSpPr>
          <p:cNvPr id="3" name="Content Placeholder 2"/>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
        <p:nvSpPr>
          <p:cNvPr id="5" name="Footer Placeholder 4"/>
          <p:cNvSpPr>
            <a:spLocks noGrp="1"/>
          </p:cNvSpPr>
          <p:nvPr>
            <p:ph type="ftr" sz="quarter" idx="11"/>
          </p:nvPr>
        </p:nvSpPr>
        <p:spPr>
          <a:xfrm>
            <a:off x="774146" y="6475620"/>
            <a:ext cx="4501942"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US" dirty="0"/>
          </a:p>
        </p:txBody>
      </p:sp>
      <p:sp>
        <p:nvSpPr>
          <p:cNvPr id="5" name="Footer Placeholder 4"/>
          <p:cNvSpPr>
            <a:spLocks noGrp="1"/>
          </p:cNvSpPr>
          <p:nvPr>
            <p:ph type="ftr" sz="quarter" idx="11"/>
          </p:nvPr>
        </p:nvSpPr>
        <p:spPr>
          <a:xfrm>
            <a:off x="774146" y="6475620"/>
            <a:ext cx="4501942"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US" dirty="0"/>
          </a:p>
        </p:txBody>
      </p:sp>
      <p:sp>
        <p:nvSpPr>
          <p:cNvPr id="15" name="Title 1"/>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US" dirty="0"/>
          </a:p>
        </p:txBody>
      </p:sp>
      <p:sp>
        <p:nvSpPr>
          <p:cNvPr id="5" name="Footer Placeholder 4"/>
          <p:cNvSpPr>
            <a:spLocks noGrp="1"/>
          </p:cNvSpPr>
          <p:nvPr>
            <p:ph type="ftr" sz="quarter" idx="11"/>
          </p:nvPr>
        </p:nvSpPr>
        <p:spPr>
          <a:xfrm>
            <a:off x="774146" y="6475620"/>
            <a:ext cx="4474510"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US" dirty="0"/>
          </a:p>
        </p:txBody>
      </p:sp>
      <p:sp>
        <p:nvSpPr>
          <p:cNvPr id="15" name="Text Placeholder 14"/>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US" dirty="0"/>
              <a:t>Tiêu đề cột 1</a:t>
            </a:r>
            <a:endParaRPr lang="en-US" dirty="0"/>
          </a:p>
        </p:txBody>
      </p:sp>
      <p:sp>
        <p:nvSpPr>
          <p:cNvPr id="19" name="Text Placeholder 14"/>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US" dirty="0"/>
              <a:t>Tiêu đề cột 2</a:t>
            </a:r>
            <a:endParaRPr lang="en-US" dirty="0"/>
          </a:p>
        </p:txBody>
      </p:sp>
      <p:sp>
        <p:nvSpPr>
          <p:cNvPr id="29" name="Title 1"/>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US" dirty="0"/>
          </a:p>
        </p:txBody>
      </p:sp>
      <p:sp>
        <p:nvSpPr>
          <p:cNvPr id="3" name="Content Placeholder 2"/>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
        <p:nvSpPr>
          <p:cNvPr id="5" name="Footer Placeholder 4"/>
          <p:cNvSpPr>
            <a:spLocks noGrp="1"/>
          </p:cNvSpPr>
          <p:nvPr>
            <p:ph type="ftr" sz="quarter" idx="11"/>
          </p:nvPr>
        </p:nvSpPr>
        <p:spPr>
          <a:xfrm>
            <a:off x="774146" y="6475620"/>
            <a:ext cx="4520230"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p:cNvPicPr>
            <a:picLocks noChangeAspect="1"/>
          </p:cNvPicPr>
          <p:nvPr/>
        </p:nvPicPr>
        <p:blipFill rotWithShape="1">
          <a:blip r:embed="rId2" cstate="screen"/>
          <a:srcRect/>
          <a:stretch>
            <a:fillRect/>
          </a:stretch>
        </p:blipFill>
        <p:spPr>
          <a:xfrm>
            <a:off x="-1" y="-1"/>
            <a:ext cx="12192001" cy="6854889"/>
          </a:xfrm>
          <a:prstGeom prst="rect">
            <a:avLst/>
          </a:prstGeom>
        </p:spPr>
      </p:pic>
      <p:sp>
        <p:nvSpPr>
          <p:cNvPr id="7" name="Rectangle 6"/>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58527" y="40944"/>
            <a:ext cx="2869771" cy="1563379"/>
            <a:chOff x="44879" y="27296"/>
            <a:chExt cx="2869771" cy="1563379"/>
          </a:xfrm>
          <a:solidFill>
            <a:srgbClr val="0072FF"/>
          </a:solidFill>
        </p:grpSpPr>
        <p:cxnSp>
          <p:nvCxnSpPr>
            <p:cNvPr id="20" name="Straight Connector 19"/>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flipH="1" flipV="1">
            <a:off x="9263702" y="5253677"/>
            <a:ext cx="2869771" cy="1563379"/>
            <a:chOff x="44879" y="27296"/>
            <a:chExt cx="2869771" cy="1563379"/>
          </a:xfrm>
          <a:solidFill>
            <a:srgbClr val="0072FF"/>
          </a:solidFill>
        </p:grpSpPr>
        <p:cxnSp>
          <p:nvCxnSpPr>
            <p:cNvPr id="25" name="Straight Connector 24"/>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US"/>
          </a:p>
        </p:txBody>
      </p:sp>
      <p:sp>
        <p:nvSpPr>
          <p:cNvPr id="2" name="Date Placeholder 1"/>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8/15/23</a:t>
            </a:r>
            <a:endParaRPr lang="en-US"/>
          </a:p>
        </p:txBody>
      </p:sp>
      <p:sp>
        <p:nvSpPr>
          <p:cNvPr id="3" name="Footer Placeholder 2"/>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sp>
        <p:nvSpPr>
          <p:cNvPr id="29" name="Oval 28"/>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5862" y="6542216"/>
            <a:ext cx="292608" cy="315784"/>
          </a:xfrm>
        </p:spPr>
        <p:txBody>
          <a:bodyPr/>
          <a:lstStyle>
            <a:lvl1pPr marL="0" algn="ctr" defTabSz="914400" rtl="0" eaLnBrk="1" latinLnBrk="0" hangingPunct="1">
              <a:defRPr lang="en-US"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sp>
        <p:nvSpPr>
          <p:cNvPr id="8" name="Text Placeholder 21"/>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US" dirty="0"/>
              <a:t>Họ và tên</a:t>
            </a:r>
            <a:br>
              <a:rPr lang="en-US" dirty="0"/>
            </a:br>
            <a:r>
              <a:rPr lang="en-US" dirty="0"/>
              <a:t>Email</a:t>
            </a:r>
            <a:br>
              <a:rPr lang="en-US" dirty="0"/>
            </a:br>
            <a:r>
              <a:rPr lang="en-US" dirty="0"/>
              <a:t>Khoa</a:t>
            </a:r>
            <a:endParaRPr lang="en-US" dirty="0"/>
          </a:p>
        </p:txBody>
      </p:sp>
      <p:grpSp>
        <p:nvGrpSpPr>
          <p:cNvPr id="34" name="Group 33"/>
          <p:cNvGrpSpPr/>
          <p:nvPr/>
        </p:nvGrpSpPr>
        <p:grpSpPr>
          <a:xfrm>
            <a:off x="-1" y="4458425"/>
            <a:ext cx="8647103" cy="664514"/>
            <a:chOff x="-349411" y="1322122"/>
            <a:chExt cx="8647103" cy="664514"/>
          </a:xfrm>
        </p:grpSpPr>
        <p:cxnSp>
          <p:nvCxnSpPr>
            <p:cNvPr id="36" name="Straight Connector 35"/>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Picture Placeholder 3"/>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US" dirty="0"/>
              <a:t>Profile picture</a:t>
            </a:r>
            <a:endParaRPr lang="en-US" dirty="0"/>
          </a:p>
        </p:txBody>
      </p:sp>
      <p:sp>
        <p:nvSpPr>
          <p:cNvPr id="39" name="Text Placeholder 38"/>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US"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US" dirty="0"/>
          </a:p>
        </p:txBody>
      </p:sp>
      <p:sp>
        <p:nvSpPr>
          <p:cNvPr id="3" name="Content Placeholder 2"/>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
        <p:nvSpPr>
          <p:cNvPr id="5" name="Footer Placeholder 4"/>
          <p:cNvSpPr>
            <a:spLocks noGrp="1"/>
          </p:cNvSpPr>
          <p:nvPr>
            <p:ph type="ftr" sz="quarter" idx="11"/>
          </p:nvPr>
        </p:nvSpPr>
        <p:spPr>
          <a:xfrm>
            <a:off x="774146" y="6475620"/>
            <a:ext cx="4529374"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US" dirty="0"/>
              <a:t>Hình ảnh</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flipH="1" flipV="1">
            <a:off x="9263702" y="5930537"/>
            <a:ext cx="2869771" cy="886519"/>
            <a:chOff x="44879" y="27296"/>
            <a:chExt cx="2869771" cy="886519"/>
          </a:xfrm>
          <a:solidFill>
            <a:srgbClr val="0072FF"/>
          </a:solidFill>
        </p:grpSpPr>
        <p:cxnSp>
          <p:nvCxnSpPr>
            <p:cNvPr id="82" name="Straight Connector 81"/>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2005" y="6566400"/>
            <a:ext cx="291600" cy="291600"/>
          </a:xfrm>
        </p:spPr>
        <p:txBody>
          <a:bodyPr/>
          <a:lstStyle>
            <a:lvl1pPr algn="ctr">
              <a:defRPr lang="en-US"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sp>
        <p:nvSpPr>
          <p:cNvPr id="75" name="Isosceles Triangle 12"/>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p:nvGrpSpPr>
        <p:grpSpPr>
          <a:xfrm>
            <a:off x="58527" y="40944"/>
            <a:ext cx="2869771" cy="886519"/>
            <a:chOff x="44879" y="27296"/>
            <a:chExt cx="2869771" cy="886519"/>
          </a:xfrm>
          <a:solidFill>
            <a:srgbClr val="0072FF"/>
          </a:solidFill>
        </p:grpSpPr>
        <p:cxnSp>
          <p:nvCxnSpPr>
            <p:cNvPr id="77" name="Straight Connector 76"/>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71" name="Footer Placeholder 4"/>
          <p:cNvSpPr>
            <a:spLocks noGrp="1"/>
          </p:cNvSpPr>
          <p:nvPr>
            <p:ph type="ftr" sz="quarter" idx="11"/>
          </p:nvPr>
        </p:nvSpPr>
        <p:spPr>
          <a:xfrm>
            <a:off x="774146" y="6475620"/>
            <a:ext cx="4529374"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sp>
        <p:nvSpPr>
          <p:cNvPr id="72"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Arial" panose="020B0604020202020204" pitchFamily="34" charset="0"/>
              <a:cs typeface="Arial" panose="020B0604020202020204" pitchFamily="34" charset="0"/>
            </a:endParaRPr>
          </a:p>
        </p:txBody>
      </p:sp>
      <p:sp>
        <p:nvSpPr>
          <p:cNvPr id="3" name="Slide Number Placeholder 4"/>
          <p:cNvSpPr>
            <a:spLocks noGrp="1"/>
          </p:cNvSpPr>
          <p:nvPr>
            <p:ph type="sldNum" sz="quarter" idx="12"/>
          </p:nvPr>
        </p:nvSpPr>
        <p:spPr>
          <a:xfrm>
            <a:off x="-2005" y="6566400"/>
            <a:ext cx="291600" cy="291600"/>
          </a:xfrm>
        </p:spPr>
        <p:txBody>
          <a:bodyPr/>
          <a:lstStyle>
            <a:lvl1pPr algn="ctr">
              <a:defRPr lang="en-US"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flipH="1" flipV="1">
            <a:off x="9263702" y="5930537"/>
            <a:ext cx="2869771" cy="886519"/>
            <a:chOff x="44879" y="27296"/>
            <a:chExt cx="2869771" cy="886519"/>
          </a:xfrm>
          <a:solidFill>
            <a:srgbClr val="0072FF"/>
          </a:solidFill>
        </p:grpSpPr>
        <p:cxnSp>
          <p:nvCxnSpPr>
            <p:cNvPr id="82" name="Straight Connector 81"/>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US"/>
          </a:p>
        </p:txBody>
      </p:sp>
      <p:grpSp>
        <p:nvGrpSpPr>
          <p:cNvPr id="36" name="Group 35"/>
          <p:cNvGrpSpPr/>
          <p:nvPr/>
        </p:nvGrpSpPr>
        <p:grpSpPr>
          <a:xfrm>
            <a:off x="-2323526" y="1121391"/>
            <a:ext cx="4841288" cy="5054000"/>
            <a:chOff x="-1259888" y="901609"/>
            <a:chExt cx="4841288" cy="5054000"/>
          </a:xfrm>
        </p:grpSpPr>
        <p:grpSp>
          <p:nvGrpSpPr>
            <p:cNvPr id="6" name="Group 5"/>
            <p:cNvGrpSpPr/>
            <p:nvPr userDrawn="1"/>
          </p:nvGrpSpPr>
          <p:grpSpPr>
            <a:xfrm>
              <a:off x="-1225468" y="901609"/>
              <a:ext cx="4806868" cy="664514"/>
              <a:chOff x="0" y="901609"/>
              <a:chExt cx="4806868" cy="664514"/>
            </a:xfrm>
          </p:grpSpPr>
          <p:cxnSp>
            <p:nvCxnSpPr>
              <p:cNvPr id="7" name="Straight Connector 6"/>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flipV="1">
              <a:off x="-1225468" y="5291095"/>
              <a:ext cx="4806868" cy="664514"/>
              <a:chOff x="0" y="1232525"/>
              <a:chExt cx="4806868" cy="664514"/>
            </a:xfrm>
          </p:grpSpPr>
          <p:cxnSp>
            <p:nvCxnSpPr>
              <p:cNvPr id="12" name="Straight Connector 11"/>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1225469" y="1860637"/>
              <a:ext cx="3835321" cy="547270"/>
              <a:chOff x="-1" y="1860637"/>
              <a:chExt cx="3835321" cy="547270"/>
            </a:xfrm>
          </p:grpSpPr>
          <p:sp>
            <p:nvSpPr>
              <p:cNvPr id="17" name="Oval 16"/>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flipV="1">
              <a:off x="-1259888" y="4408929"/>
              <a:ext cx="3835321" cy="547270"/>
              <a:chOff x="-1" y="1860637"/>
              <a:chExt cx="3835321" cy="547270"/>
            </a:xfrm>
          </p:grpSpPr>
          <p:sp>
            <p:nvSpPr>
              <p:cNvPr id="22" name="Oval 21"/>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a:xfrm>
              <a:off x="-1252333" y="2715185"/>
              <a:ext cx="2776521" cy="436736"/>
              <a:chOff x="-26865" y="2715185"/>
              <a:chExt cx="2776521" cy="436736"/>
            </a:xfrm>
          </p:grpSpPr>
          <p:cxnSp>
            <p:nvCxnSpPr>
              <p:cNvPr id="27" name="Straight Connector 26"/>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userDrawn="1"/>
          </p:nvGrpSpPr>
          <p:grpSpPr>
            <a:xfrm>
              <a:off x="-1225468" y="3843225"/>
              <a:ext cx="2802371" cy="433101"/>
              <a:chOff x="-34420" y="3843718"/>
              <a:chExt cx="2802371" cy="433101"/>
            </a:xfrm>
          </p:grpSpPr>
          <p:cxnSp>
            <p:nvCxnSpPr>
              <p:cNvPr id="32" name="Straight Connector 31"/>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p:cNvGrpSpPr/>
          <p:nvPr/>
        </p:nvGrpSpPr>
        <p:grpSpPr>
          <a:xfrm flipH="1">
            <a:off x="9674240" y="1121391"/>
            <a:ext cx="4841288" cy="5054000"/>
            <a:chOff x="-1259888" y="901609"/>
            <a:chExt cx="4841288" cy="5054000"/>
          </a:xfrm>
        </p:grpSpPr>
        <p:grpSp>
          <p:nvGrpSpPr>
            <p:cNvPr id="38" name="Group 37"/>
            <p:cNvGrpSpPr/>
            <p:nvPr userDrawn="1"/>
          </p:nvGrpSpPr>
          <p:grpSpPr>
            <a:xfrm>
              <a:off x="-1225468" y="901609"/>
              <a:ext cx="4806868" cy="664514"/>
              <a:chOff x="0" y="901609"/>
              <a:chExt cx="4806868" cy="664514"/>
            </a:xfrm>
          </p:grpSpPr>
          <p:cxnSp>
            <p:nvCxnSpPr>
              <p:cNvPr id="64" name="Straight Connector 63"/>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p:cNvGrpSpPr/>
            <p:nvPr userDrawn="1"/>
          </p:nvGrpSpPr>
          <p:grpSpPr>
            <a:xfrm flipV="1">
              <a:off x="-1225468" y="5291095"/>
              <a:ext cx="4806868" cy="664514"/>
              <a:chOff x="0" y="1232525"/>
              <a:chExt cx="4806868" cy="664514"/>
            </a:xfrm>
          </p:grpSpPr>
          <p:cxnSp>
            <p:nvCxnSpPr>
              <p:cNvPr id="60" name="Straight Connector 59"/>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userDrawn="1"/>
          </p:nvGrpSpPr>
          <p:grpSpPr>
            <a:xfrm>
              <a:off x="-1225469" y="1860637"/>
              <a:ext cx="3835321" cy="547270"/>
              <a:chOff x="-1" y="1860637"/>
              <a:chExt cx="3835321" cy="547270"/>
            </a:xfrm>
          </p:grpSpPr>
          <p:sp>
            <p:nvSpPr>
              <p:cNvPr id="56" name="Oval 55"/>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userDrawn="1"/>
          </p:nvGrpSpPr>
          <p:grpSpPr>
            <a:xfrm flipV="1">
              <a:off x="-1259888" y="4408929"/>
              <a:ext cx="3835321" cy="547270"/>
              <a:chOff x="-1" y="1860637"/>
              <a:chExt cx="3835321" cy="547270"/>
            </a:xfrm>
          </p:grpSpPr>
          <p:sp>
            <p:nvSpPr>
              <p:cNvPr id="52" name="Oval 51"/>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userDrawn="1"/>
          </p:nvGrpSpPr>
          <p:grpSpPr>
            <a:xfrm>
              <a:off x="-1252333" y="2715185"/>
              <a:ext cx="2776521" cy="436736"/>
              <a:chOff x="-26865" y="2715185"/>
              <a:chExt cx="2776521" cy="436736"/>
            </a:xfrm>
          </p:grpSpPr>
          <p:cxnSp>
            <p:nvCxnSpPr>
              <p:cNvPr id="48" name="Straight Connector 47"/>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p:cNvGrpSpPr/>
            <p:nvPr userDrawn="1"/>
          </p:nvGrpSpPr>
          <p:grpSpPr>
            <a:xfrm>
              <a:off x="-1225468" y="3843225"/>
              <a:ext cx="2802371" cy="433101"/>
              <a:chOff x="-34420" y="3843718"/>
              <a:chExt cx="2802371" cy="433101"/>
            </a:xfrm>
          </p:grpSpPr>
          <p:cxnSp>
            <p:nvCxnSpPr>
              <p:cNvPr id="44" name="Straight Connector 43"/>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58527" y="6566400"/>
            <a:ext cx="291600" cy="291600"/>
          </a:xfrm>
        </p:spPr>
        <p:txBody>
          <a:bodyPr/>
          <a:lstStyle>
            <a:lvl1pPr algn="ctr">
              <a:defRPr lang="en-US"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sp>
        <p:nvSpPr>
          <p:cNvPr id="70" name="TextBox 69"/>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endParaRPr lang="en-US" dirty="0"/>
          </a:p>
          <a:p>
            <a:pPr lvl="0"/>
            <a:r>
              <a:rPr lang="en-US" dirty="0" err="1"/>
              <a:t>Mục</a:t>
            </a:r>
            <a:r>
              <a:rPr lang="en-US" dirty="0"/>
              <a:t> 2</a:t>
            </a:r>
            <a:endParaRPr lang="en-US" dirty="0"/>
          </a:p>
          <a:p>
            <a:pPr lvl="0"/>
            <a:r>
              <a:rPr lang="en-US" dirty="0" err="1"/>
              <a:t>Mục</a:t>
            </a:r>
            <a:r>
              <a:rPr lang="en-US" dirty="0"/>
              <a:t> 3</a:t>
            </a:r>
            <a:endParaRPr lang="en-US" dirty="0"/>
          </a:p>
          <a:p>
            <a:pPr lvl="0"/>
            <a:r>
              <a:rPr lang="en-US" dirty="0" err="1"/>
              <a:t>Mục</a:t>
            </a:r>
            <a:r>
              <a:rPr lang="en-US" dirty="0"/>
              <a:t> 4</a:t>
            </a:r>
            <a:endParaRPr lang="en-US" dirty="0"/>
          </a:p>
          <a:p>
            <a:pPr lvl="0"/>
            <a:r>
              <a:rPr lang="en-US" dirty="0" err="1"/>
              <a:t>Mục</a:t>
            </a:r>
            <a:r>
              <a:rPr lang="en-US" dirty="0"/>
              <a:t> 5</a:t>
            </a:r>
            <a:endParaRPr lang="en-US" dirty="0"/>
          </a:p>
        </p:txBody>
      </p:sp>
      <p:sp>
        <p:nvSpPr>
          <p:cNvPr id="75" name="Isosceles Triangle 12"/>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p:nvGrpSpPr>
        <p:grpSpPr>
          <a:xfrm>
            <a:off x="58527" y="40944"/>
            <a:ext cx="2869771" cy="886519"/>
            <a:chOff x="44879" y="27296"/>
            <a:chExt cx="2869771" cy="886519"/>
          </a:xfrm>
          <a:solidFill>
            <a:srgbClr val="0072FF"/>
          </a:solidFill>
        </p:grpSpPr>
        <p:cxnSp>
          <p:nvCxnSpPr>
            <p:cNvPr id="77" name="Straight Connector 76"/>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US"/>
          </a:p>
        </p:txBody>
      </p:sp>
      <p:sp>
        <p:nvSpPr>
          <p:cNvPr id="68" name="Text Placeholder 67"/>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US" dirty="0"/>
              <a:t>NỘI DUNG</a:t>
            </a:r>
            <a:endParaRPr lang="en-US" dirty="0"/>
          </a:p>
        </p:txBody>
      </p:sp>
      <p:sp>
        <p:nvSpPr>
          <p:cNvPr id="3" name="Freeform 2"/>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p:cNvPicPr>
            <a:picLocks noChangeAspect="1"/>
          </p:cNvPicPr>
          <p:nvPr/>
        </p:nvPicPr>
        <p:blipFill rotWithShape="1">
          <a:blip r:embed="rId2" cstate="screen"/>
          <a:srcRect/>
          <a:stretch>
            <a:fillRect/>
          </a:stretch>
        </p:blipFill>
        <p:spPr>
          <a:xfrm>
            <a:off x="-1" y="-1"/>
            <a:ext cx="12192001" cy="6854889"/>
          </a:xfrm>
          <a:prstGeom prst="rect">
            <a:avLst/>
          </a:prstGeom>
        </p:spPr>
      </p:pic>
      <p:sp>
        <p:nvSpPr>
          <p:cNvPr id="7" name="Rectangle 6"/>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58527" y="40944"/>
            <a:ext cx="2869771" cy="1563379"/>
            <a:chOff x="44879" y="27296"/>
            <a:chExt cx="2869771" cy="1563379"/>
          </a:xfrm>
          <a:solidFill>
            <a:srgbClr val="0072FF"/>
          </a:solidFill>
        </p:grpSpPr>
        <p:cxnSp>
          <p:nvCxnSpPr>
            <p:cNvPr id="20" name="Straight Connector 19"/>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flipH="1" flipV="1">
            <a:off x="9263702" y="5253677"/>
            <a:ext cx="2869771" cy="1563379"/>
            <a:chOff x="44879" y="27296"/>
            <a:chExt cx="2869771" cy="1563379"/>
          </a:xfrm>
          <a:solidFill>
            <a:srgbClr val="0072FF"/>
          </a:solidFill>
        </p:grpSpPr>
        <p:cxnSp>
          <p:nvCxnSpPr>
            <p:cNvPr id="25" name="Straight Connector 24"/>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US"/>
          </a:p>
        </p:txBody>
      </p:sp>
      <p:sp>
        <p:nvSpPr>
          <p:cNvPr id="33" name="Text Placeholder 32"/>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US"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US" dirty="0"/>
              <a:t>TÊN MỤC</a:t>
            </a:r>
            <a:endParaRPr lang="en-US" dirty="0"/>
          </a:p>
        </p:txBody>
      </p:sp>
      <p:sp>
        <p:nvSpPr>
          <p:cNvPr id="35" name="Text Placeholder 34"/>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US"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US" dirty="0"/>
              <a:t>x.x. TÊN MỤC CON (NẾU CÓ)</a:t>
            </a:r>
            <a:endParaRPr lang="en-US" dirty="0"/>
          </a:p>
        </p:txBody>
      </p:sp>
      <p:sp>
        <p:nvSpPr>
          <p:cNvPr id="37" name="Text Placeholder 36"/>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US"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US" dirty="0"/>
          </a:p>
        </p:txBody>
      </p:sp>
      <p:sp>
        <p:nvSpPr>
          <p:cNvPr id="39" name="Text Placeholder 38"/>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US"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US" dirty="0"/>
              <a:t>0x.</a:t>
            </a:r>
            <a:endParaRPr lang="en-US" dirty="0"/>
          </a:p>
        </p:txBody>
      </p:sp>
      <p:cxnSp>
        <p:nvCxnSpPr>
          <p:cNvPr id="41" name="Straight Connector 40"/>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8/15/23</a:t>
            </a:r>
            <a:endParaRPr lang="en-US"/>
          </a:p>
        </p:txBody>
      </p:sp>
      <p:sp>
        <p:nvSpPr>
          <p:cNvPr id="3" name="Footer Placeholder 2"/>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4" name="Group 3"/>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5862" y="6542216"/>
            <a:ext cx="292608" cy="315784"/>
          </a:xfrm>
        </p:spPr>
        <p:txBody>
          <a:bodyPr/>
          <a:lstStyle>
            <a:lvl1pPr marL="0" algn="ctr" defTabSz="914400" rtl="0" eaLnBrk="1" latinLnBrk="0" hangingPunct="1">
              <a:defRPr lang="en-US"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US" dirty="0"/>
          </a:p>
        </p:txBody>
      </p:sp>
      <p:sp>
        <p:nvSpPr>
          <p:cNvPr id="3" name="Content Placeholder 2"/>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dirty="0"/>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US" dirty="0"/>
          </a:p>
        </p:txBody>
      </p:sp>
      <p:sp>
        <p:nvSpPr>
          <p:cNvPr id="15" name="Title 1"/>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US" dirty="0"/>
          </a:p>
        </p:txBody>
      </p:sp>
      <p:sp>
        <p:nvSpPr>
          <p:cNvPr id="15" name="Text Placeholder 14"/>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US" dirty="0"/>
              <a:t>Tiêu đề cột 1</a:t>
            </a:r>
            <a:endParaRPr lang="en-US" dirty="0"/>
          </a:p>
        </p:txBody>
      </p:sp>
      <p:sp>
        <p:nvSpPr>
          <p:cNvPr id="19" name="Text Placeholder 14"/>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US" dirty="0"/>
              <a:t>Tiêu đề cột 2</a:t>
            </a:r>
            <a:endParaRPr lang="en-US" dirty="0"/>
          </a:p>
        </p:txBody>
      </p:sp>
      <p:sp>
        <p:nvSpPr>
          <p:cNvPr id="29" name="Title 1"/>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US" dirty="0"/>
          </a:p>
        </p:txBody>
      </p:sp>
      <p:sp>
        <p:nvSpPr>
          <p:cNvPr id="3" name="Content Placeholder 2"/>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US" dirty="0"/>
          </a:p>
        </p:txBody>
      </p:sp>
      <p:sp>
        <p:nvSpPr>
          <p:cNvPr id="3" name="Content Placeholder 2"/>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US" dirty="0"/>
              <a:t>Hình ảnh</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8/15/23</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5/14/2023</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5" Type="http://schemas.openxmlformats.org/officeDocument/2006/relationships/notesSlide" Target="../notesSlides/notesSlide15.xml"/><Relationship Id="rId14" Type="http://schemas.openxmlformats.org/officeDocument/2006/relationships/slideLayout" Target="../slideLayouts/slideLayout5.xml"/><Relationship Id="rId13" Type="http://schemas.openxmlformats.org/officeDocument/2006/relationships/image" Target="../media/image20.png"/><Relationship Id="rId12" Type="http://schemas.openxmlformats.org/officeDocument/2006/relationships/image" Target="../media/image19.png"/><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5.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5.xml"/><Relationship Id="rId2" Type="http://schemas.openxmlformats.org/officeDocument/2006/relationships/image" Target="../media/image26.png"/><Relationship Id="rId1"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vmlDrawing" Target="../drawings/vmlDrawing1.vml"/><Relationship Id="rId3" Type="http://schemas.openxmlformats.org/officeDocument/2006/relationships/slideLayout" Target="../slideLayouts/slideLayout5.xml"/><Relationship Id="rId2" Type="http://schemas.openxmlformats.org/officeDocument/2006/relationships/image" Target="../media/image28.png"/><Relationship Id="rId1" Type="http://schemas.openxmlformats.org/officeDocument/2006/relationships/oleObject" Target="../embeddings/oleObject1.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3.xml"/><Relationship Id="rId2" Type="http://schemas.openxmlformats.org/officeDocument/2006/relationships/image" Target="../media/image31.svg"/><Relationship Id="rId1"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60" name="Google Shape;60;p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58" name="Google Shape;58;p1"/>
          <p:cNvSpPr txBox="1">
            <a:spLocks noGrp="1"/>
          </p:cNvSpPr>
          <p:nvPr>
            <p:ph type="body" sz="quarter" idx="13"/>
          </p:nvPr>
        </p:nvSpPr>
        <p:spPr>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HỆ ĐIỀU HÀNH</a:t>
            </a:r>
            <a:endParaRPr dirty="0"/>
          </a:p>
        </p:txBody>
      </p:sp>
      <p:sp>
        <p:nvSpPr>
          <p:cNvPr id="2" name="Text Placeholder 1"/>
          <p:cNvSpPr>
            <a:spLocks noGrp="1"/>
          </p:cNvSpPr>
          <p:nvPr>
            <p:ph type="body" sz="quarter" idx="14"/>
          </p:nvPr>
        </p:nvSpPr>
        <p:spPr/>
        <p:txBody>
          <a:bodyPr/>
          <a:lstStyle/>
          <a:p>
            <a:r>
              <a:rPr lang="en-US" dirty="0">
                <a:gradFill flip="none" rotWithShape="1">
                  <a:gsLst>
                    <a:gs pos="0">
                      <a:schemeClr val="accent5"/>
                    </a:gs>
                    <a:gs pos="100000">
                      <a:schemeClr val="accent3"/>
                    </a:gs>
                  </a:gsLst>
                  <a:lin ang="5400000" scaled="1"/>
                  <a:tileRect/>
                </a:gradFill>
              </a:rPr>
              <a:t>CHƯƠNG 4: ĐỊNH THỜI CPU (PHẦN 1)</a:t>
            </a:r>
            <a:endParaRPr lang="en-US" dirty="0">
              <a:gradFill flip="none" rotWithShape="1">
                <a:gsLst>
                  <a:gs pos="0">
                    <a:schemeClr val="accent5"/>
                  </a:gs>
                  <a:gs pos="100000">
                    <a:schemeClr val="accent3"/>
                  </a:gs>
                </a:gsLst>
                <a:lin ang="5400000" scaled="1"/>
                <a:tileRect/>
              </a:gradFill>
            </a:endParaRPr>
          </a:p>
        </p:txBody>
      </p:sp>
      <p:sp>
        <p:nvSpPr>
          <p:cNvPr id="3" name="Text Placeholder 2"/>
          <p:cNvSpPr>
            <a:spLocks noGrp="1"/>
          </p:cNvSpPr>
          <p:nvPr>
            <p:ph type="body" sz="quarter" idx="15"/>
          </p:nvPr>
        </p:nvSpPr>
        <p:spPr/>
        <p:txBody>
          <a:bodyPr/>
          <a:lstStyle/>
          <a:p>
            <a:r>
              <a:rPr lang="en-US" dirty="0"/>
              <a:t>Trình bày: ...</a:t>
            </a:r>
            <a:endParaRPr lang="en-US" dirty="0"/>
          </a:p>
        </p:txBody>
      </p:sp>
      <p:sp>
        <p:nvSpPr>
          <p:cNvPr id="4" name="Text Placeholder 3"/>
          <p:cNvSpPr>
            <a:spLocks noGrp="1"/>
          </p:cNvSpPr>
          <p:nvPr>
            <p:ph type="body" sz="quarter" idx="16"/>
          </p:nvPr>
        </p:nvSpPr>
        <p:spPr>
          <a:xfrm>
            <a:off x="1850807" y="3630810"/>
            <a:ext cx="8490387" cy="737659"/>
          </a:xfrm>
        </p:spPr>
        <p:txBody>
          <a:bodyPr/>
          <a:lstStyle/>
          <a:p>
            <a:r>
              <a:rPr lang="en-US" dirty="0"/>
              <a:t>Định thời CPU là hoạt động quan trọng của thành phần quản lý tiến trình và có ảnh hưởng rất lớn đến hiệu suất máy tính cũng như trải nghiệm của người dùng. Trong chương này, người học được trình bày về mục đích và các tiêu chuẩn định thời, cũng như các chiến lược định thời CPU cơ bản.</a:t>
            </a:r>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US" smtClean="0"/>
            </a:fld>
            <a:endParaRPr lang="en-US"/>
          </a:p>
        </p:txBody>
      </p:sp>
      <p:sp>
        <p:nvSpPr>
          <p:cNvPr id="6" name="Text Placeholder 2"/>
          <p:cNvSpPr txBox="1"/>
          <p:nvPr/>
        </p:nvSpPr>
        <p:spPr>
          <a:xfrm>
            <a:off x="4604771" y="4963048"/>
            <a:ext cx="2982458" cy="497405"/>
          </a:xfrm>
          <a:prstGeom prst="rect">
            <a:avLst/>
          </a:prstGeom>
          <a:solidFill>
            <a:schemeClr val="bg1"/>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400" b="1" i="0"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Trình bày: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2. </a:t>
            </a:r>
            <a:r>
              <a:rPr lang="en-US" dirty="0" err="1"/>
              <a:t>Các</a:t>
            </a:r>
            <a:r>
              <a:rPr lang="en-US" dirty="0"/>
              <a:t> </a:t>
            </a:r>
            <a:r>
              <a:rPr lang="en-US" dirty="0" err="1"/>
              <a:t>loại</a:t>
            </a:r>
            <a:r>
              <a:rPr lang="en-US" dirty="0"/>
              <a:t> </a:t>
            </a:r>
            <a:r>
              <a:rPr lang="en-US" dirty="0" err="1"/>
              <a:t>định</a:t>
            </a:r>
            <a:r>
              <a:rPr lang="en-US" dirty="0"/>
              <a:t> </a:t>
            </a:r>
            <a:r>
              <a:rPr lang="en-US" dirty="0" err="1"/>
              <a:t>thời</a:t>
            </a:r>
            <a:endParaRPr dirty="0"/>
          </a:p>
        </p:txBody>
      </p:sp>
      <p:sp>
        <p:nvSpPr>
          <p:cNvPr id="96" name="Google Shape;96;p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pic>
        <p:nvPicPr>
          <p:cNvPr id="97" name="Google Shape;97;p5"/>
          <p:cNvPicPr preferRelativeResize="0"/>
          <p:nvPr/>
        </p:nvPicPr>
        <p:blipFill rotWithShape="1">
          <a:blip r:embed="rId1"/>
          <a:srcRect/>
          <a:stretch>
            <a:fillRect/>
          </a:stretch>
        </p:blipFill>
        <p:spPr>
          <a:xfrm>
            <a:off x="2209801" y="1458166"/>
            <a:ext cx="7516801" cy="4634379"/>
          </a:xfrm>
          <a:prstGeom prst="rect">
            <a:avLst/>
          </a:prstGeom>
          <a:noFill/>
          <a:ln>
            <a:noFill/>
          </a:ln>
        </p:spPr>
      </p:pic>
      <p:sp>
        <p:nvSpPr>
          <p:cNvPr id="3" name="Slide Number Placeholder 2"/>
          <p:cNvSpPr>
            <a:spLocks noGrp="1"/>
          </p:cNvSpPr>
          <p:nvPr>
            <p:ph type="sldNum" sz="quarter" idx="12"/>
          </p:nvPr>
        </p:nvSpPr>
        <p:spPr/>
        <p:txBody>
          <a:bodyPr/>
          <a:lstStyle/>
          <a:p>
            <a:fld id="{00000000-1234-1234-1234-123412341234}"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70929" y="1461247"/>
            <a:ext cx="8506789" cy="1518436"/>
          </a:xfrm>
        </p:spPr>
        <p:txBody>
          <a:bodyPr>
            <a:normAutofit/>
          </a:bodyPr>
          <a:lstStyle/>
          <a:p>
            <a:r>
              <a:rPr lang="en-US" dirty="0"/>
              <a:t>CÁC LOẠI ĐỊNH THỜI</a:t>
            </a:r>
            <a:endParaRPr lang="en-US" dirty="0"/>
          </a:p>
        </p:txBody>
      </p:sp>
      <p:sp>
        <p:nvSpPr>
          <p:cNvPr id="3" name="Text Placeholder 2"/>
          <p:cNvSpPr>
            <a:spLocks noGrp="1"/>
          </p:cNvSpPr>
          <p:nvPr>
            <p:ph type="body" sz="quarter" idx="14"/>
          </p:nvPr>
        </p:nvSpPr>
        <p:spPr/>
        <p:txBody>
          <a:bodyPr/>
          <a:lstStyle/>
          <a:p>
            <a:r>
              <a:rPr lang="en-US" dirty="0"/>
              <a:t>2.1. Định thời dài (Long-term scheduling)</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02.</a:t>
            </a:r>
            <a:endParaRPr lang="en-US" dirty="0"/>
          </a:p>
        </p:txBody>
      </p:sp>
      <p:sp>
        <p:nvSpPr>
          <p:cNvPr id="7" name="Footer Placeholder 6"/>
          <p:cNvSpPr>
            <a:spLocks noGrp="1"/>
          </p:cNvSpPr>
          <p:nvPr>
            <p:ph type="ftr" sz="quarter" idx="18"/>
          </p:nvPr>
        </p:nvSpPr>
        <p:spPr/>
        <p:txBody>
          <a:bodyPr/>
          <a:lstStyle/>
          <a:p>
            <a:r>
              <a:rPr lang="vi-VN"/>
              <a:t>Thực hiện bởi Trường Đại học Công nghệ Thông tin, ĐHQG-HCM</a:t>
            </a:r>
            <a:endParaRPr lang="en-US"/>
          </a:p>
        </p:txBody>
      </p:sp>
      <p:sp>
        <p:nvSpPr>
          <p:cNvPr id="8" name="Slide Number Placeholder 7"/>
          <p:cNvSpPr>
            <a:spLocks noGrp="1"/>
          </p:cNvSpPr>
          <p:nvPr>
            <p:ph type="sldNum" sz="quarter" idx="12"/>
          </p:nvPr>
        </p:nvSpPr>
        <p:spPr/>
        <p:txBody>
          <a:bodyPr/>
          <a:lstStyle/>
          <a:p>
            <a:fld id="{00000000-1234-1234-1234-123412341234}"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774145" y="223964"/>
            <a:ext cx="10579655" cy="1387122"/>
          </a:xfrm>
          <a:prstGeom prst="rect">
            <a:avLst/>
          </a:prstGeom>
          <a:noFill/>
          <a:ln>
            <a:noFill/>
          </a:ln>
        </p:spPr>
        <p:txBody>
          <a:bodyPr spcFirstLastPara="1" wrap="square" lIns="91425" tIns="45700" rIns="91425" bIns="45700" anchor="ctr" anchorCtr="0">
            <a:noAutofit/>
          </a:bodyPr>
          <a:lstStyle/>
          <a:p>
            <a:pPr marL="987425" indent="-987425"/>
            <a:r>
              <a:rPr lang="en-US" sz="4000" dirty="0"/>
              <a:t>2.1. </a:t>
            </a:r>
            <a:r>
              <a:rPr lang="en-US" sz="4000" dirty="0" err="1"/>
              <a:t>Định</a:t>
            </a:r>
            <a:r>
              <a:rPr lang="en-US" sz="4000" dirty="0"/>
              <a:t> </a:t>
            </a:r>
            <a:r>
              <a:rPr lang="en-US" sz="4000" dirty="0" err="1"/>
              <a:t>thời</a:t>
            </a:r>
            <a:r>
              <a:rPr lang="en-US" sz="4000" dirty="0"/>
              <a:t> </a:t>
            </a:r>
            <a:r>
              <a:rPr lang="en-US" sz="4000" dirty="0" err="1"/>
              <a:t>dài</a:t>
            </a:r>
            <a:r>
              <a:rPr lang="en-US" sz="4000" dirty="0"/>
              <a:t> (Long-term Scheduling)</a:t>
            </a:r>
            <a:endParaRPr sz="4000" dirty="0"/>
          </a:p>
        </p:txBody>
      </p:sp>
      <p:sp>
        <p:nvSpPr>
          <p:cNvPr id="104" name="Google Shape;104;p6"/>
          <p:cNvSpPr txBox="1">
            <a:spLocks noGrp="1"/>
          </p:cNvSpPr>
          <p:nvPr>
            <p:ph idx="1"/>
          </p:nvPr>
        </p:nvSpPr>
        <p:spPr>
          <a:xfrm>
            <a:off x="774145" y="1611086"/>
            <a:ext cx="4940855" cy="4524245"/>
          </a:xfrm>
          <a:prstGeom prst="rect">
            <a:avLst/>
          </a:prstGeom>
          <a:noFill/>
          <a:ln>
            <a:noFill/>
          </a:ln>
        </p:spPr>
        <p:txBody>
          <a:bodyPr spcFirstLastPara="1" wrap="square" lIns="91425" tIns="45700" rIns="91425" bIns="45700" anchor="t" anchorCtr="0">
            <a:noAutofit/>
          </a:bodyPr>
          <a:lstStyle/>
          <a:p>
            <a:pPr marL="742950" lvl="1" indent="-285750">
              <a:spcBef>
                <a:spcPts val="0"/>
              </a:spcBef>
              <a:buFont typeface="Noto Sans Symbols"/>
              <a:buChar char="▪"/>
            </a:pPr>
            <a:r>
              <a:rPr lang="en-US" sz="2200" dirty="0" err="1"/>
              <a:t>Xác</a:t>
            </a:r>
            <a:r>
              <a:rPr lang="en-US" sz="2200" dirty="0"/>
              <a:t> </a:t>
            </a:r>
            <a:r>
              <a:rPr lang="en-US" sz="2200" dirty="0" err="1"/>
              <a:t>định</a:t>
            </a:r>
            <a:r>
              <a:rPr lang="en-US" sz="2200" dirty="0"/>
              <a:t> </a:t>
            </a:r>
            <a:r>
              <a:rPr lang="en-US" sz="2200" dirty="0" err="1"/>
              <a:t>chương</a:t>
            </a:r>
            <a:r>
              <a:rPr lang="en-US" sz="2200" dirty="0"/>
              <a:t> </a:t>
            </a:r>
            <a:r>
              <a:rPr lang="en-US" sz="2200" dirty="0" err="1"/>
              <a:t>trình</a:t>
            </a:r>
            <a:r>
              <a:rPr lang="en-US" sz="2200" dirty="0"/>
              <a:t> </a:t>
            </a:r>
            <a:r>
              <a:rPr lang="en-US" sz="2200" dirty="0" err="1"/>
              <a:t>nào</a:t>
            </a:r>
            <a:r>
              <a:rPr lang="en-US" sz="2200" dirty="0"/>
              <a:t> </a:t>
            </a:r>
            <a:r>
              <a:rPr lang="en-US" sz="2200" dirty="0" err="1"/>
              <a:t>được</a:t>
            </a:r>
            <a:r>
              <a:rPr lang="en-US" sz="2200" dirty="0"/>
              <a:t> </a:t>
            </a:r>
            <a:r>
              <a:rPr lang="en-US" sz="2200" dirty="0" err="1"/>
              <a:t>chấp</a:t>
            </a:r>
            <a:r>
              <a:rPr lang="en-US" sz="2200" dirty="0"/>
              <a:t> </a:t>
            </a:r>
            <a:r>
              <a:rPr lang="en-US" sz="2200" dirty="0" err="1"/>
              <a:t>nhận</a:t>
            </a:r>
            <a:r>
              <a:rPr lang="en-US" sz="2200" dirty="0"/>
              <a:t> </a:t>
            </a:r>
            <a:r>
              <a:rPr lang="en-US" sz="2200" dirty="0" err="1"/>
              <a:t>nạp</a:t>
            </a:r>
            <a:r>
              <a:rPr lang="en-US" sz="2200" dirty="0"/>
              <a:t> </a:t>
            </a:r>
            <a:r>
              <a:rPr lang="en-US" sz="2200" dirty="0" err="1"/>
              <a:t>vào</a:t>
            </a:r>
            <a:r>
              <a:rPr lang="en-US" sz="2200" dirty="0"/>
              <a:t> </a:t>
            </a:r>
            <a:r>
              <a:rPr lang="en-US" sz="2200" dirty="0" err="1"/>
              <a:t>hệ</a:t>
            </a:r>
            <a:r>
              <a:rPr lang="en-US" sz="2200" dirty="0"/>
              <a:t> </a:t>
            </a:r>
            <a:r>
              <a:rPr lang="en-US" sz="2200" dirty="0" err="1"/>
              <a:t>thống</a:t>
            </a:r>
            <a:r>
              <a:rPr lang="en-US" sz="2200" dirty="0"/>
              <a:t> </a:t>
            </a:r>
            <a:r>
              <a:rPr lang="en-US" sz="2200" dirty="0" err="1"/>
              <a:t>để</a:t>
            </a:r>
            <a:r>
              <a:rPr lang="en-US" sz="2200" dirty="0"/>
              <a:t> </a:t>
            </a:r>
            <a:r>
              <a:rPr lang="en-US" sz="2200" dirty="0" err="1"/>
              <a:t>thực</a:t>
            </a:r>
            <a:r>
              <a:rPr lang="en-US" sz="2200" dirty="0"/>
              <a:t> </a:t>
            </a:r>
            <a:r>
              <a:rPr lang="en-US" sz="2200" dirty="0" err="1"/>
              <a:t>thi</a:t>
            </a:r>
            <a:r>
              <a:rPr lang="en-US" sz="2200" dirty="0"/>
              <a:t>.</a:t>
            </a:r>
            <a:br>
              <a:rPr lang="en-US" sz="2200" dirty="0"/>
            </a:br>
            <a:r>
              <a:rPr lang="en-US" sz="2200" b="1" i="1" dirty="0">
                <a:sym typeface="Wingdings" panose="05000000000000000000" pitchFamily="2" charset="2"/>
              </a:rPr>
              <a:t> </a:t>
            </a:r>
            <a:r>
              <a:rPr lang="en-US" sz="2200" b="1" i="1" dirty="0" err="1"/>
              <a:t>Điều</a:t>
            </a:r>
            <a:r>
              <a:rPr lang="en-US" sz="2200" b="1" i="1" dirty="0"/>
              <a:t> </a:t>
            </a:r>
            <a:r>
              <a:rPr lang="en-US" sz="2200" b="1" i="1" dirty="0" err="1"/>
              <a:t>khiển</a:t>
            </a:r>
            <a:r>
              <a:rPr lang="en-US" sz="2200" b="1" i="1" dirty="0"/>
              <a:t> </a:t>
            </a:r>
            <a:r>
              <a:rPr lang="en-US" sz="2200" b="1" i="1" dirty="0" err="1"/>
              <a:t>mức</a:t>
            </a:r>
            <a:r>
              <a:rPr lang="en-US" sz="2200" b="1" i="1" dirty="0"/>
              <a:t> </a:t>
            </a:r>
            <a:r>
              <a:rPr lang="en-US" sz="2200" b="1" i="1" dirty="0" err="1"/>
              <a:t>độ</a:t>
            </a:r>
            <a:r>
              <a:rPr lang="en-US" sz="2200" b="1" i="1" dirty="0"/>
              <a:t> </a:t>
            </a:r>
            <a:r>
              <a:rPr lang="en-US" sz="2200" b="1" i="1" dirty="0" err="1"/>
              <a:t>đa</a:t>
            </a:r>
            <a:r>
              <a:rPr lang="en-US" sz="2200" b="1" i="1" dirty="0"/>
              <a:t> </a:t>
            </a:r>
            <a:r>
              <a:rPr lang="en-US" sz="2200" b="1" i="1" dirty="0" err="1"/>
              <a:t>chương</a:t>
            </a:r>
            <a:r>
              <a:rPr lang="en-US" sz="2200" b="1" i="1" dirty="0"/>
              <a:t> </a:t>
            </a:r>
            <a:r>
              <a:rPr lang="en-US" sz="2200" b="1" i="1" dirty="0" err="1"/>
              <a:t>của</a:t>
            </a:r>
            <a:r>
              <a:rPr lang="en-US" sz="2200" b="1" i="1" dirty="0"/>
              <a:t> </a:t>
            </a:r>
            <a:r>
              <a:rPr lang="en-US" sz="2200" b="1" i="1" dirty="0" err="1"/>
              <a:t>hệ</a:t>
            </a:r>
            <a:r>
              <a:rPr lang="en-US" sz="2200" b="1" i="1" dirty="0"/>
              <a:t> </a:t>
            </a:r>
            <a:r>
              <a:rPr lang="en-US" sz="2200" b="1" i="1" dirty="0" err="1"/>
              <a:t>thống</a:t>
            </a:r>
            <a:r>
              <a:rPr lang="en-US" sz="2200" b="1" i="1" dirty="0"/>
              <a:t>.</a:t>
            </a:r>
            <a:endParaRPr sz="2200" b="1" i="1" dirty="0"/>
          </a:p>
          <a:p>
            <a:pPr marL="742950" lvl="1" indent="-285750">
              <a:buFont typeface="Noto Sans Symbols"/>
              <a:buChar char="▪"/>
            </a:pPr>
            <a:r>
              <a:rPr lang="en-US" sz="2200" dirty="0" err="1"/>
              <a:t>Định</a:t>
            </a:r>
            <a:r>
              <a:rPr lang="en-US" sz="2200" dirty="0"/>
              <a:t> </a:t>
            </a:r>
            <a:r>
              <a:rPr lang="en-US" sz="2200" dirty="0" err="1"/>
              <a:t>thời</a:t>
            </a:r>
            <a:r>
              <a:rPr lang="en-US" sz="2200" dirty="0"/>
              <a:t> </a:t>
            </a:r>
            <a:r>
              <a:rPr lang="en-US" sz="2200" dirty="0" err="1"/>
              <a:t>dài</a:t>
            </a:r>
            <a:r>
              <a:rPr lang="en-US" sz="2200" dirty="0"/>
              <a:t> </a:t>
            </a:r>
            <a:r>
              <a:rPr lang="en-US" sz="2200" dirty="0" err="1"/>
              <a:t>thường</a:t>
            </a:r>
            <a:r>
              <a:rPr lang="en-US" sz="2200" dirty="0"/>
              <a:t> </a:t>
            </a:r>
            <a:r>
              <a:rPr lang="en-US" sz="2200" dirty="0" err="1"/>
              <a:t>cố</a:t>
            </a:r>
            <a:r>
              <a:rPr lang="en-US" sz="2200" dirty="0"/>
              <a:t> </a:t>
            </a:r>
            <a:r>
              <a:rPr lang="en-US" sz="2200" dirty="0" err="1"/>
              <a:t>gắng</a:t>
            </a:r>
            <a:r>
              <a:rPr lang="en-US" sz="2200" dirty="0"/>
              <a:t> </a:t>
            </a:r>
            <a:r>
              <a:rPr lang="en-US" sz="2200" dirty="0" err="1"/>
              <a:t>duy</a:t>
            </a:r>
            <a:r>
              <a:rPr lang="en-US" sz="2200" dirty="0"/>
              <a:t> </a:t>
            </a:r>
            <a:r>
              <a:rPr lang="en-US" sz="2200" dirty="0" err="1"/>
              <a:t>trì</a:t>
            </a:r>
            <a:r>
              <a:rPr lang="en-US" sz="2200" dirty="0"/>
              <a:t> xen </a:t>
            </a:r>
            <a:r>
              <a:rPr lang="en-US" sz="2200" dirty="0" err="1"/>
              <a:t>lẫn</a:t>
            </a:r>
            <a:r>
              <a:rPr lang="en-US" sz="2200" dirty="0"/>
              <a:t> </a:t>
            </a:r>
            <a:r>
              <a:rPr lang="en-US" sz="2200" dirty="0" err="1"/>
              <a:t>giữa</a:t>
            </a:r>
            <a:r>
              <a:rPr lang="en-US" sz="2200" dirty="0"/>
              <a:t> </a:t>
            </a:r>
            <a:r>
              <a:rPr lang="en-US" sz="2200" dirty="0" err="1"/>
              <a:t>tiến</a:t>
            </a:r>
            <a:r>
              <a:rPr lang="en-US" sz="2200" dirty="0"/>
              <a:t> </a:t>
            </a:r>
            <a:r>
              <a:rPr lang="en-US" sz="2200" dirty="0" err="1"/>
              <a:t>trình</a:t>
            </a:r>
            <a:r>
              <a:rPr lang="en-US" sz="2200" dirty="0"/>
              <a:t> </a:t>
            </a:r>
            <a:r>
              <a:rPr lang="en-US" sz="2200" dirty="0" err="1"/>
              <a:t>hướng</a:t>
            </a:r>
            <a:r>
              <a:rPr lang="en-US" sz="2200" dirty="0"/>
              <a:t> CPU (CPU-bound process) </a:t>
            </a:r>
            <a:r>
              <a:rPr lang="en-US" sz="2200" dirty="0" err="1"/>
              <a:t>và</a:t>
            </a:r>
            <a:r>
              <a:rPr lang="en-US" sz="2200" dirty="0"/>
              <a:t> </a:t>
            </a:r>
            <a:r>
              <a:rPr lang="en-US" sz="2200" dirty="0" err="1"/>
              <a:t>tiến</a:t>
            </a:r>
            <a:r>
              <a:rPr lang="en-US" sz="2200" dirty="0"/>
              <a:t> </a:t>
            </a:r>
            <a:r>
              <a:rPr lang="en-US" sz="2200" dirty="0" err="1"/>
              <a:t>trình</a:t>
            </a:r>
            <a:r>
              <a:rPr lang="en-US" sz="2200" dirty="0"/>
              <a:t> </a:t>
            </a:r>
            <a:r>
              <a:rPr lang="en-US" sz="2200" dirty="0" err="1"/>
              <a:t>hướng</a:t>
            </a:r>
            <a:r>
              <a:rPr lang="en-US" sz="2200" dirty="0"/>
              <a:t> I/O (I/O-bound process).</a:t>
            </a:r>
            <a:endParaRPr sz="2200" dirty="0"/>
          </a:p>
        </p:txBody>
      </p:sp>
      <p:sp>
        <p:nvSpPr>
          <p:cNvPr id="107" name="Google Shape;107;p6"/>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grpSp>
        <p:nvGrpSpPr>
          <p:cNvPr id="3" name="Group 2"/>
          <p:cNvGrpSpPr/>
          <p:nvPr/>
        </p:nvGrpSpPr>
        <p:grpSpPr>
          <a:xfrm>
            <a:off x="6096000" y="1989561"/>
            <a:ext cx="5921596" cy="3633399"/>
            <a:chOff x="6096000" y="1612300"/>
            <a:chExt cx="5921596" cy="3633399"/>
          </a:xfrm>
        </p:grpSpPr>
        <p:pic>
          <p:nvPicPr>
            <p:cNvPr id="108" name="Google Shape;108;p6"/>
            <p:cNvPicPr preferRelativeResize="0"/>
            <p:nvPr/>
          </p:nvPicPr>
          <p:blipFill rotWithShape="1">
            <a:blip r:embed="rId1"/>
            <a:srcRect/>
            <a:stretch>
              <a:fillRect/>
            </a:stretch>
          </p:blipFill>
          <p:spPr>
            <a:xfrm>
              <a:off x="6124351" y="1612300"/>
              <a:ext cx="5893245" cy="3633399"/>
            </a:xfrm>
            <a:prstGeom prst="rect">
              <a:avLst/>
            </a:prstGeom>
            <a:noFill/>
            <a:ln>
              <a:noFill/>
            </a:ln>
          </p:spPr>
        </p:pic>
        <p:sp>
          <p:nvSpPr>
            <p:cNvPr id="109" name="Google Shape;109;p6"/>
            <p:cNvSpPr/>
            <p:nvPr/>
          </p:nvSpPr>
          <p:spPr>
            <a:xfrm>
              <a:off x="6096000" y="1905813"/>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0" name="Google Shape;110;p6"/>
            <p:cNvSpPr/>
            <p:nvPr/>
          </p:nvSpPr>
          <p:spPr>
            <a:xfrm>
              <a:off x="8682058" y="1895784"/>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 calcmode="lin" valueType="num">
                                      <p:cBhvr additive="base">
                                        <p:cTn id="7" dur="500" fill="hold"/>
                                        <p:tgtEl>
                                          <p:spTgt spid="1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 calcmode="lin" valueType="num">
                                      <p:cBhvr additive="base">
                                        <p:cTn id="13" dur="500" fill="hold"/>
                                        <p:tgtEl>
                                          <p:spTgt spid="1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70929" y="1461247"/>
            <a:ext cx="8506789" cy="1518436"/>
          </a:xfrm>
        </p:spPr>
        <p:txBody>
          <a:bodyPr>
            <a:normAutofit/>
          </a:bodyPr>
          <a:lstStyle/>
          <a:p>
            <a:r>
              <a:rPr lang="en-US" dirty="0"/>
              <a:t>CÁC LOẠI ĐỊNH THỜI</a:t>
            </a:r>
            <a:endParaRPr lang="en-US" dirty="0"/>
          </a:p>
        </p:txBody>
      </p:sp>
      <p:sp>
        <p:nvSpPr>
          <p:cNvPr id="3" name="Text Placeholder 2"/>
          <p:cNvSpPr>
            <a:spLocks noGrp="1"/>
          </p:cNvSpPr>
          <p:nvPr>
            <p:ph type="body" sz="quarter" idx="14"/>
          </p:nvPr>
        </p:nvSpPr>
        <p:spPr/>
        <p:txBody>
          <a:bodyPr/>
          <a:lstStyle/>
          <a:p>
            <a:r>
              <a:rPr lang="en-US" dirty="0"/>
              <a:t>2.2. Định thời vừa (Medium-term scheduling)</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02.</a:t>
            </a:r>
            <a:endParaRPr lang="en-US" dirty="0"/>
          </a:p>
        </p:txBody>
      </p:sp>
      <p:sp>
        <p:nvSpPr>
          <p:cNvPr id="7" name="Footer Placeholder 6"/>
          <p:cNvSpPr>
            <a:spLocks noGrp="1"/>
          </p:cNvSpPr>
          <p:nvPr>
            <p:ph type="ftr" sz="quarter" idx="18"/>
          </p:nvPr>
        </p:nvSpPr>
        <p:spPr/>
        <p:txBody>
          <a:bodyPr/>
          <a:lstStyle/>
          <a:p>
            <a:r>
              <a:rPr lang="vi-VN"/>
              <a:t>Thực hiện bởi Trường Đại học Công nghệ Thông tin, ĐHQG-HCM</a:t>
            </a:r>
            <a:endParaRPr lang="en-US"/>
          </a:p>
        </p:txBody>
      </p:sp>
      <p:sp>
        <p:nvSpPr>
          <p:cNvPr id="8" name="Slide Number Placeholder 7"/>
          <p:cNvSpPr>
            <a:spLocks noGrp="1"/>
          </p:cNvSpPr>
          <p:nvPr>
            <p:ph type="sldNum" sz="quarter" idx="12"/>
          </p:nvPr>
        </p:nvSpPr>
        <p:spPr/>
        <p:txBody>
          <a:bodyPr/>
          <a:lstStyle/>
          <a:p>
            <a:fld id="{00000000-1234-1234-1234-123412341234}"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774145" y="223964"/>
            <a:ext cx="10699398" cy="1442930"/>
          </a:xfrm>
          <a:prstGeom prst="rect">
            <a:avLst/>
          </a:prstGeom>
          <a:noFill/>
          <a:ln>
            <a:noFill/>
          </a:ln>
        </p:spPr>
        <p:txBody>
          <a:bodyPr spcFirstLastPara="1" wrap="square" lIns="91425" tIns="45700" rIns="91425" bIns="45700" anchor="ctr" anchorCtr="0">
            <a:noAutofit/>
          </a:bodyPr>
          <a:lstStyle/>
          <a:p>
            <a:pPr marL="987425" indent="-987425"/>
            <a:r>
              <a:rPr lang="en-US" sz="4000" dirty="0"/>
              <a:t>2.2. </a:t>
            </a:r>
            <a:r>
              <a:rPr lang="en-US" sz="4000" dirty="0" err="1"/>
              <a:t>Định</a:t>
            </a:r>
            <a:r>
              <a:rPr lang="en-US" sz="4000" dirty="0"/>
              <a:t> </a:t>
            </a:r>
            <a:r>
              <a:rPr lang="en-US" sz="4000" dirty="0" err="1"/>
              <a:t>thời</a:t>
            </a:r>
            <a:r>
              <a:rPr lang="en-US" sz="4000" dirty="0"/>
              <a:t> </a:t>
            </a:r>
            <a:r>
              <a:rPr lang="en-US" sz="4000" dirty="0" err="1"/>
              <a:t>vừa</a:t>
            </a:r>
            <a:r>
              <a:rPr lang="en-US" sz="4000" dirty="0"/>
              <a:t> (Medium-term scheduling)</a:t>
            </a:r>
            <a:endParaRPr sz="4000" dirty="0"/>
          </a:p>
        </p:txBody>
      </p:sp>
      <p:sp>
        <p:nvSpPr>
          <p:cNvPr id="152" name="Google Shape;152;p10"/>
          <p:cNvSpPr txBox="1">
            <a:spLocks noGrp="1"/>
          </p:cNvSpPr>
          <p:nvPr>
            <p:ph idx="1"/>
          </p:nvPr>
        </p:nvSpPr>
        <p:spPr>
          <a:xfrm>
            <a:off x="774145" y="1892092"/>
            <a:ext cx="4962626" cy="3748730"/>
          </a:xfrm>
          <a:prstGeom prst="rect">
            <a:avLst/>
          </a:prstGeom>
          <a:noFill/>
          <a:ln>
            <a:noFill/>
          </a:ln>
        </p:spPr>
        <p:txBody>
          <a:bodyPr spcFirstLastPara="1" wrap="square" lIns="91425" tIns="45700" rIns="91425" bIns="45700" anchor="t" anchorCtr="0">
            <a:noAutofit/>
          </a:bodyPr>
          <a:lstStyle/>
          <a:p>
            <a:pPr marL="342900" indent="-342900">
              <a:spcBef>
                <a:spcPts val="0"/>
              </a:spcBef>
              <a:buFont typeface="Noto Sans Symbols"/>
              <a:buChar char="▪"/>
            </a:pPr>
            <a:r>
              <a:rPr lang="en-US" sz="2200" dirty="0" err="1"/>
              <a:t>Định</a:t>
            </a:r>
            <a:r>
              <a:rPr lang="en-US" sz="2200" dirty="0"/>
              <a:t> </a:t>
            </a:r>
            <a:r>
              <a:rPr lang="en-US" sz="2200" dirty="0" err="1"/>
              <a:t>thời</a:t>
            </a:r>
            <a:r>
              <a:rPr lang="en-US" sz="2200" dirty="0"/>
              <a:t> </a:t>
            </a:r>
            <a:r>
              <a:rPr lang="en-US" sz="2200" dirty="0" err="1"/>
              <a:t>vừa</a:t>
            </a:r>
            <a:r>
              <a:rPr lang="en-US" sz="2200" dirty="0"/>
              <a:t> </a:t>
            </a:r>
            <a:r>
              <a:rPr lang="en-US" sz="2200" dirty="0" err="1"/>
              <a:t>quyết</a:t>
            </a:r>
            <a:r>
              <a:rPr lang="en-US" sz="2200" dirty="0"/>
              <a:t> </a:t>
            </a:r>
            <a:r>
              <a:rPr lang="en-US" sz="2200" dirty="0" err="1"/>
              <a:t>định</a:t>
            </a:r>
            <a:r>
              <a:rPr lang="en-US" sz="2200" dirty="0"/>
              <a:t> </a:t>
            </a:r>
            <a:r>
              <a:rPr lang="en-US" sz="2200" dirty="0" err="1"/>
              <a:t>tiến</a:t>
            </a:r>
            <a:r>
              <a:rPr lang="en-US" sz="2200" dirty="0"/>
              <a:t> </a:t>
            </a:r>
            <a:r>
              <a:rPr lang="en-US" sz="2200" dirty="0" err="1"/>
              <a:t>trình</a:t>
            </a:r>
            <a:r>
              <a:rPr lang="en-US" sz="2200" dirty="0"/>
              <a:t> </a:t>
            </a:r>
            <a:r>
              <a:rPr lang="en-US" sz="2200" dirty="0" err="1"/>
              <a:t>nào</a:t>
            </a:r>
            <a:r>
              <a:rPr lang="en-US" sz="2200" dirty="0"/>
              <a:t> </a:t>
            </a:r>
            <a:r>
              <a:rPr lang="en-US" sz="2200" dirty="0" err="1"/>
              <a:t>được</a:t>
            </a:r>
            <a:r>
              <a:rPr lang="en-US" sz="2200" dirty="0"/>
              <a:t> </a:t>
            </a:r>
            <a:r>
              <a:rPr lang="en-US" sz="2200" dirty="0" err="1"/>
              <a:t>đưa</a:t>
            </a:r>
            <a:r>
              <a:rPr lang="en-US" sz="2200" dirty="0"/>
              <a:t> </a:t>
            </a:r>
            <a:r>
              <a:rPr lang="en-US" sz="2200" dirty="0" err="1"/>
              <a:t>vào</a:t>
            </a:r>
            <a:r>
              <a:rPr lang="en-US" sz="2200" dirty="0"/>
              <a:t> (swap in) </a:t>
            </a:r>
            <a:r>
              <a:rPr lang="en-US" sz="2200" dirty="0" err="1"/>
              <a:t>và</a:t>
            </a:r>
            <a:r>
              <a:rPr lang="en-US" sz="2200" dirty="0"/>
              <a:t> </a:t>
            </a:r>
            <a:r>
              <a:rPr lang="en-US" sz="2200" dirty="0" err="1"/>
              <a:t>đưa</a:t>
            </a:r>
            <a:r>
              <a:rPr lang="en-US" sz="2200" dirty="0"/>
              <a:t> </a:t>
            </a:r>
            <a:r>
              <a:rPr lang="en-US" sz="2200" dirty="0" err="1"/>
              <a:t>ra</a:t>
            </a:r>
            <a:r>
              <a:rPr lang="en-US" sz="2200" dirty="0"/>
              <a:t> </a:t>
            </a:r>
            <a:r>
              <a:rPr lang="en-US" sz="2200" dirty="0" err="1"/>
              <a:t>khỏi</a:t>
            </a:r>
            <a:r>
              <a:rPr lang="en-US" sz="2200" dirty="0"/>
              <a:t> (swap out) </a:t>
            </a:r>
            <a:r>
              <a:rPr lang="en-US" sz="2200" dirty="0" err="1"/>
              <a:t>bộ</a:t>
            </a:r>
            <a:r>
              <a:rPr lang="en-US" sz="2200" dirty="0"/>
              <a:t> </a:t>
            </a:r>
            <a:r>
              <a:rPr lang="en-US" sz="2200" dirty="0" err="1"/>
              <a:t>nhớ</a:t>
            </a:r>
            <a:r>
              <a:rPr lang="en-US" sz="2200" dirty="0"/>
              <a:t> </a:t>
            </a:r>
            <a:r>
              <a:rPr lang="en-US" sz="2200" dirty="0" err="1"/>
              <a:t>chính</a:t>
            </a:r>
            <a:r>
              <a:rPr lang="en-US" sz="2200" dirty="0"/>
              <a:t> </a:t>
            </a:r>
            <a:r>
              <a:rPr lang="en-US" sz="2200" dirty="0" err="1"/>
              <a:t>trong</a:t>
            </a:r>
            <a:r>
              <a:rPr lang="en-US" sz="2200" dirty="0"/>
              <a:t> </a:t>
            </a:r>
            <a:r>
              <a:rPr lang="en-US" sz="2200" dirty="0" err="1"/>
              <a:t>quá</a:t>
            </a:r>
            <a:r>
              <a:rPr lang="en-US" sz="2200" dirty="0"/>
              <a:t> </a:t>
            </a:r>
            <a:r>
              <a:rPr lang="en-US" sz="2200" dirty="0" err="1"/>
              <a:t>trình</a:t>
            </a:r>
            <a:r>
              <a:rPr lang="en-US" sz="2200" dirty="0"/>
              <a:t> </a:t>
            </a:r>
            <a:r>
              <a:rPr lang="en-US" sz="2200" dirty="0" err="1"/>
              <a:t>thực</a:t>
            </a:r>
            <a:r>
              <a:rPr lang="en-US" sz="2200" dirty="0"/>
              <a:t> </a:t>
            </a:r>
            <a:r>
              <a:rPr lang="en-US" sz="2200" dirty="0" err="1"/>
              <a:t>thi</a:t>
            </a:r>
            <a:r>
              <a:rPr lang="en-US" sz="2200" dirty="0"/>
              <a:t> </a:t>
            </a:r>
            <a:r>
              <a:rPr lang="en-US" sz="2200" dirty="0" err="1"/>
              <a:t>của</a:t>
            </a:r>
            <a:r>
              <a:rPr lang="en-US" sz="2200" dirty="0"/>
              <a:t> </a:t>
            </a:r>
            <a:r>
              <a:rPr lang="en-US" sz="2200" dirty="0" err="1"/>
              <a:t>hệ</a:t>
            </a:r>
            <a:r>
              <a:rPr lang="en-US" sz="2200" dirty="0"/>
              <a:t> </a:t>
            </a:r>
            <a:r>
              <a:rPr lang="en-US" sz="2200" dirty="0" err="1"/>
              <a:t>thống</a:t>
            </a:r>
            <a:r>
              <a:rPr lang="en-US" sz="2200" dirty="0"/>
              <a:t>.</a:t>
            </a:r>
            <a:endParaRPr sz="2200" dirty="0"/>
          </a:p>
          <a:p>
            <a:pPr marL="342900" indent="-342900">
              <a:buFont typeface="Noto Sans Symbols"/>
              <a:buChar char="▪"/>
            </a:pPr>
            <a:r>
              <a:rPr lang="en-US" sz="2200" dirty="0" err="1"/>
              <a:t>Được</a:t>
            </a:r>
            <a:r>
              <a:rPr lang="en-US" sz="2200" dirty="0"/>
              <a:t> </a:t>
            </a:r>
            <a:r>
              <a:rPr lang="en-US" sz="2200" dirty="0" err="1"/>
              <a:t>thực</a:t>
            </a:r>
            <a:r>
              <a:rPr lang="en-US" sz="2200" dirty="0"/>
              <a:t> </a:t>
            </a:r>
            <a:r>
              <a:rPr lang="en-US" sz="2200" dirty="0" err="1"/>
              <a:t>hiện</a:t>
            </a:r>
            <a:r>
              <a:rPr lang="en-US" sz="2200" dirty="0"/>
              <a:t> </a:t>
            </a:r>
            <a:r>
              <a:rPr lang="en-US" sz="2200" dirty="0" err="1"/>
              <a:t>bởi</a:t>
            </a:r>
            <a:r>
              <a:rPr lang="en-US" sz="2200" dirty="0"/>
              <a:t> </a:t>
            </a:r>
            <a:r>
              <a:rPr lang="en-US" sz="2200" dirty="0" err="1"/>
              <a:t>thành</a:t>
            </a:r>
            <a:r>
              <a:rPr lang="en-US" sz="2200" dirty="0"/>
              <a:t> </a:t>
            </a:r>
            <a:r>
              <a:rPr lang="en-US" sz="2200" dirty="0" err="1"/>
              <a:t>phần</a:t>
            </a:r>
            <a:r>
              <a:rPr lang="en-US" sz="2200" dirty="0"/>
              <a:t> </a:t>
            </a:r>
            <a:r>
              <a:rPr lang="en-US" sz="2200" dirty="0" err="1"/>
              <a:t>quản</a:t>
            </a:r>
            <a:r>
              <a:rPr lang="en-US" sz="2200" dirty="0"/>
              <a:t> </a:t>
            </a:r>
            <a:r>
              <a:rPr lang="en-US" sz="2200" dirty="0" err="1"/>
              <a:t>lý</a:t>
            </a:r>
            <a:r>
              <a:rPr lang="en-US" sz="2200" dirty="0"/>
              <a:t> </a:t>
            </a:r>
            <a:r>
              <a:rPr lang="en-US" sz="2200" dirty="0" err="1"/>
              <a:t>bộ</a:t>
            </a:r>
            <a:r>
              <a:rPr lang="en-US" sz="2200" dirty="0"/>
              <a:t> </a:t>
            </a:r>
            <a:r>
              <a:rPr lang="en-US" sz="2200" dirty="0" err="1"/>
              <a:t>nhớ</a:t>
            </a:r>
            <a:r>
              <a:rPr lang="en-US" sz="2200" dirty="0"/>
              <a:t> (</a:t>
            </a:r>
            <a:r>
              <a:rPr lang="en-US" sz="2200" dirty="0" err="1"/>
              <a:t>và</a:t>
            </a:r>
            <a:r>
              <a:rPr lang="en-US" sz="2200" dirty="0"/>
              <a:t> </a:t>
            </a:r>
            <a:r>
              <a:rPr lang="en-US" sz="2200" dirty="0" err="1"/>
              <a:t>sẽ</a:t>
            </a:r>
            <a:r>
              <a:rPr lang="en-US" sz="2200" dirty="0"/>
              <a:t> </a:t>
            </a:r>
            <a:r>
              <a:rPr lang="en-US" sz="2200" dirty="0" err="1"/>
              <a:t>được</a:t>
            </a:r>
            <a:r>
              <a:rPr lang="en-US" sz="2200" dirty="0"/>
              <a:t> </a:t>
            </a:r>
            <a:r>
              <a:rPr lang="en-US" sz="2200" dirty="0" err="1"/>
              <a:t>thảo</a:t>
            </a:r>
            <a:r>
              <a:rPr lang="en-US" sz="2200" dirty="0"/>
              <a:t> </a:t>
            </a:r>
            <a:r>
              <a:rPr lang="en-US" sz="2200" dirty="0" err="1"/>
              <a:t>luận</a:t>
            </a:r>
            <a:r>
              <a:rPr lang="en-US" sz="2200" dirty="0"/>
              <a:t> ở </a:t>
            </a:r>
            <a:r>
              <a:rPr lang="en-US" sz="2200" dirty="0" err="1"/>
              <a:t>chương</a:t>
            </a:r>
            <a:r>
              <a:rPr lang="en-US" sz="2200" dirty="0"/>
              <a:t> </a:t>
            </a:r>
            <a:r>
              <a:rPr lang="en-US" sz="2200" dirty="0" err="1"/>
              <a:t>về</a:t>
            </a:r>
            <a:r>
              <a:rPr lang="en-US" sz="2200" dirty="0"/>
              <a:t> </a:t>
            </a:r>
            <a:r>
              <a:rPr lang="en-US" sz="2200" dirty="0" err="1"/>
              <a:t>quản</a:t>
            </a:r>
            <a:r>
              <a:rPr lang="en-US" sz="2200" dirty="0"/>
              <a:t> </a:t>
            </a:r>
            <a:r>
              <a:rPr lang="en-US" sz="2200" dirty="0" err="1"/>
              <a:t>lý</a:t>
            </a:r>
            <a:r>
              <a:rPr lang="en-US" sz="2200" dirty="0"/>
              <a:t> </a:t>
            </a:r>
            <a:r>
              <a:rPr lang="en-US" sz="2200" dirty="0" err="1"/>
              <a:t>bộ</a:t>
            </a:r>
            <a:r>
              <a:rPr lang="en-US" sz="2200" dirty="0"/>
              <a:t> </a:t>
            </a:r>
            <a:r>
              <a:rPr lang="en-US" sz="2200" dirty="0" err="1"/>
              <a:t>nhớ</a:t>
            </a:r>
            <a:r>
              <a:rPr lang="en-US" sz="2200" dirty="0"/>
              <a:t>).</a:t>
            </a:r>
            <a:endParaRPr sz="2200" dirty="0"/>
          </a:p>
        </p:txBody>
      </p:sp>
      <p:sp>
        <p:nvSpPr>
          <p:cNvPr id="155" name="Google Shape;155;p1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grpSp>
        <p:nvGrpSpPr>
          <p:cNvPr id="6" name="Group 5"/>
          <p:cNvGrpSpPr/>
          <p:nvPr/>
        </p:nvGrpSpPr>
        <p:grpSpPr>
          <a:xfrm>
            <a:off x="6124351" y="1892092"/>
            <a:ext cx="5893245" cy="3633399"/>
            <a:chOff x="6124351" y="1612300"/>
            <a:chExt cx="5893245" cy="3633399"/>
          </a:xfrm>
        </p:grpSpPr>
        <p:pic>
          <p:nvPicPr>
            <p:cNvPr id="3" name="Google Shape;108;p6"/>
            <p:cNvPicPr preferRelativeResize="0"/>
            <p:nvPr/>
          </p:nvPicPr>
          <p:blipFill rotWithShape="1">
            <a:blip r:embed="rId1"/>
            <a:srcRect/>
            <a:stretch>
              <a:fillRect/>
            </a:stretch>
          </p:blipFill>
          <p:spPr>
            <a:xfrm>
              <a:off x="6124351" y="1612300"/>
              <a:ext cx="5893245" cy="3633399"/>
            </a:xfrm>
            <a:prstGeom prst="rect">
              <a:avLst/>
            </a:prstGeom>
            <a:noFill/>
            <a:ln>
              <a:noFill/>
            </a:ln>
          </p:spPr>
        </p:pic>
        <p:sp>
          <p:nvSpPr>
            <p:cNvPr id="4" name="Google Shape;109;p6"/>
            <p:cNvSpPr/>
            <p:nvPr/>
          </p:nvSpPr>
          <p:spPr>
            <a:xfrm>
              <a:off x="7368301" y="2604770"/>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Google Shape;110;p6"/>
            <p:cNvSpPr/>
            <p:nvPr/>
          </p:nvSpPr>
          <p:spPr>
            <a:xfrm>
              <a:off x="7390073" y="4273568"/>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anim calcmode="lin" valueType="num">
                                      <p:cBhvr additive="base">
                                        <p:cTn id="7" dur="500" fill="hold"/>
                                        <p:tgtEl>
                                          <p:spTgt spid="1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2">
                                            <p:txEl>
                                              <p:pRg st="1" end="1"/>
                                            </p:txEl>
                                          </p:spTgt>
                                        </p:tgtEl>
                                        <p:attrNameLst>
                                          <p:attrName>style.visibility</p:attrName>
                                        </p:attrNameLst>
                                      </p:cBhvr>
                                      <p:to>
                                        <p:strVal val="visible"/>
                                      </p:to>
                                    </p:set>
                                    <p:anim calcmode="lin" valueType="num">
                                      <p:cBhvr additive="base">
                                        <p:cTn id="13" dur="500" fill="hold"/>
                                        <p:tgtEl>
                                          <p:spTgt spid="1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70929" y="1461247"/>
            <a:ext cx="8506789" cy="1518436"/>
          </a:xfrm>
        </p:spPr>
        <p:txBody>
          <a:bodyPr>
            <a:normAutofit/>
          </a:bodyPr>
          <a:lstStyle/>
          <a:p>
            <a:r>
              <a:rPr lang="en-US" dirty="0"/>
              <a:t>CÁC LOẠI ĐỊNH THỜI</a:t>
            </a:r>
            <a:endParaRPr lang="en-US" dirty="0"/>
          </a:p>
        </p:txBody>
      </p:sp>
      <p:sp>
        <p:nvSpPr>
          <p:cNvPr id="3" name="Text Placeholder 2"/>
          <p:cNvSpPr>
            <a:spLocks noGrp="1"/>
          </p:cNvSpPr>
          <p:nvPr>
            <p:ph type="body" sz="quarter" idx="14"/>
          </p:nvPr>
        </p:nvSpPr>
        <p:spPr/>
        <p:txBody>
          <a:bodyPr/>
          <a:lstStyle/>
          <a:p>
            <a:r>
              <a:rPr lang="en-US" dirty="0"/>
              <a:t>2.3. Định thời ngắn (Short-term scheduling)</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02.</a:t>
            </a:r>
            <a:endParaRPr lang="en-US" dirty="0"/>
          </a:p>
        </p:txBody>
      </p:sp>
      <p:sp>
        <p:nvSpPr>
          <p:cNvPr id="7" name="Footer Placeholder 6"/>
          <p:cNvSpPr>
            <a:spLocks noGrp="1"/>
          </p:cNvSpPr>
          <p:nvPr>
            <p:ph type="ftr" sz="quarter" idx="18"/>
          </p:nvPr>
        </p:nvSpPr>
        <p:spPr/>
        <p:txBody>
          <a:bodyPr/>
          <a:lstStyle/>
          <a:p>
            <a:r>
              <a:rPr lang="vi-VN"/>
              <a:t>Thực hiện bởi Trường Đại học Công nghệ Thông tin, ĐHQG-HCM</a:t>
            </a:r>
            <a:endParaRPr lang="en-US"/>
          </a:p>
        </p:txBody>
      </p:sp>
      <p:sp>
        <p:nvSpPr>
          <p:cNvPr id="8" name="Slide Number Placeholder 7"/>
          <p:cNvSpPr>
            <a:spLocks noGrp="1"/>
          </p:cNvSpPr>
          <p:nvPr>
            <p:ph type="sldNum" sz="quarter" idx="12"/>
          </p:nvPr>
        </p:nvSpPr>
        <p:spPr/>
        <p:txBody>
          <a:bodyPr/>
          <a:lstStyle/>
          <a:p>
            <a:fld id="{00000000-1234-1234-1234-123412341234}"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title"/>
          </p:nvPr>
        </p:nvSpPr>
        <p:spPr>
          <a:xfrm>
            <a:off x="774145" y="223963"/>
            <a:ext cx="10579655" cy="1398007"/>
          </a:xfrm>
          <a:prstGeom prst="rect">
            <a:avLst/>
          </a:prstGeom>
          <a:noFill/>
          <a:ln>
            <a:noFill/>
          </a:ln>
        </p:spPr>
        <p:txBody>
          <a:bodyPr spcFirstLastPara="1" wrap="square" lIns="91425" tIns="45700" rIns="91425" bIns="45700" anchor="ctr" anchorCtr="0">
            <a:noAutofit/>
          </a:bodyPr>
          <a:lstStyle/>
          <a:p>
            <a:pPr marL="987425" indent="-987425"/>
            <a:r>
              <a:rPr lang="en-US" sz="4000" dirty="0"/>
              <a:t>2.3. </a:t>
            </a:r>
            <a:r>
              <a:rPr lang="en-US" sz="4000" dirty="0" err="1"/>
              <a:t>Định</a:t>
            </a:r>
            <a:r>
              <a:rPr lang="en-US" sz="4000" dirty="0"/>
              <a:t> </a:t>
            </a:r>
            <a:r>
              <a:rPr lang="en-US" sz="4000" dirty="0" err="1"/>
              <a:t>thời</a:t>
            </a:r>
            <a:r>
              <a:rPr lang="en-US" sz="4000" dirty="0"/>
              <a:t> </a:t>
            </a:r>
            <a:r>
              <a:rPr lang="en-US" sz="4000" dirty="0" err="1"/>
              <a:t>ngắn</a:t>
            </a:r>
            <a:r>
              <a:rPr lang="en-US" sz="4000" dirty="0"/>
              <a:t> (Short-term scheduling)</a:t>
            </a:r>
            <a:endParaRPr sz="4000" dirty="0"/>
          </a:p>
        </p:txBody>
      </p:sp>
      <p:sp>
        <p:nvSpPr>
          <p:cNvPr id="164" name="Google Shape;164;p11"/>
          <p:cNvSpPr txBox="1">
            <a:spLocks noGrp="1"/>
          </p:cNvSpPr>
          <p:nvPr>
            <p:ph idx="1"/>
          </p:nvPr>
        </p:nvSpPr>
        <p:spPr>
          <a:xfrm>
            <a:off x="774145" y="1521417"/>
            <a:ext cx="4973512" cy="4714717"/>
          </a:xfrm>
          <a:prstGeom prst="rect">
            <a:avLst/>
          </a:prstGeom>
          <a:noFill/>
          <a:ln>
            <a:noFill/>
          </a:ln>
        </p:spPr>
        <p:txBody>
          <a:bodyPr spcFirstLastPara="1" wrap="square" lIns="91425" tIns="45700" rIns="91425" bIns="45700" anchor="t" anchorCtr="0">
            <a:noAutofit/>
          </a:bodyPr>
          <a:lstStyle/>
          <a:p>
            <a:pPr marL="292100" lvl="1" indent="-292100">
              <a:spcBef>
                <a:spcPts val="0"/>
              </a:spcBef>
              <a:buFont typeface="Noto Sans Symbols"/>
              <a:buChar char="▪"/>
            </a:pPr>
            <a:r>
              <a:rPr lang="en-US" sz="2200" dirty="0" err="1"/>
              <a:t>Còn</a:t>
            </a:r>
            <a:r>
              <a:rPr lang="en-US" sz="2200" dirty="0"/>
              <a:t> </a:t>
            </a:r>
            <a:r>
              <a:rPr lang="en-US" sz="2200" dirty="0" err="1"/>
              <a:t>được</a:t>
            </a:r>
            <a:r>
              <a:rPr lang="en-US" sz="2200" dirty="0"/>
              <a:t> </a:t>
            </a:r>
            <a:r>
              <a:rPr lang="en-US" sz="2200" dirty="0" err="1"/>
              <a:t>gọi</a:t>
            </a:r>
            <a:r>
              <a:rPr lang="en-US" sz="2200" dirty="0"/>
              <a:t> </a:t>
            </a:r>
            <a:r>
              <a:rPr lang="en-US" sz="2200" dirty="0" err="1"/>
              <a:t>là</a:t>
            </a:r>
            <a:r>
              <a:rPr lang="en-US" sz="2200" dirty="0"/>
              <a:t> </a:t>
            </a:r>
            <a:r>
              <a:rPr lang="en-US" sz="2200" b="1" dirty="0" err="1">
                <a:gradFill>
                  <a:gsLst>
                    <a:gs pos="0">
                      <a:srgbClr val="0072FF"/>
                    </a:gs>
                    <a:gs pos="100000">
                      <a:srgbClr val="00C6FF"/>
                    </a:gs>
                  </a:gsLst>
                  <a:lin ang="2700000" scaled="1"/>
                </a:gradFill>
              </a:rPr>
              <a:t>định</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thời</a:t>
            </a:r>
            <a:r>
              <a:rPr lang="en-US" sz="2200" b="1" dirty="0">
                <a:gradFill>
                  <a:gsLst>
                    <a:gs pos="0">
                      <a:srgbClr val="0072FF"/>
                    </a:gs>
                    <a:gs pos="100000">
                      <a:srgbClr val="00C6FF"/>
                    </a:gs>
                  </a:gsLst>
                  <a:lin ang="2700000" scaled="1"/>
                </a:gradFill>
              </a:rPr>
              <a:t> CPU </a:t>
            </a:r>
            <a:r>
              <a:rPr lang="en-US" sz="2200" dirty="0"/>
              <a:t>(</a:t>
            </a:r>
            <a:r>
              <a:rPr lang="en-US" sz="2200" b="1" dirty="0">
                <a:gradFill>
                  <a:gsLst>
                    <a:gs pos="0">
                      <a:srgbClr val="0072FF"/>
                    </a:gs>
                    <a:gs pos="100000">
                      <a:srgbClr val="00C6FF"/>
                    </a:gs>
                  </a:gsLst>
                  <a:lin ang="2700000" scaled="1"/>
                </a:gradFill>
              </a:rPr>
              <a:t>CPU scheduling</a:t>
            </a:r>
            <a:r>
              <a:rPr lang="en-US" sz="2200" dirty="0"/>
              <a:t>).</a:t>
            </a:r>
            <a:endParaRPr sz="2200" dirty="0"/>
          </a:p>
          <a:p>
            <a:pPr marL="292100" lvl="1" indent="-292100">
              <a:buFont typeface="Noto Sans Symbols"/>
              <a:buChar char="▪"/>
            </a:pPr>
            <a:r>
              <a:rPr lang="en-US" sz="2200" dirty="0" err="1"/>
              <a:t>Xác</a:t>
            </a:r>
            <a:r>
              <a:rPr lang="en-US" sz="2200" dirty="0"/>
              <a:t> </a:t>
            </a:r>
            <a:r>
              <a:rPr lang="en-US" sz="2200" dirty="0" err="1"/>
              <a:t>định</a:t>
            </a:r>
            <a:r>
              <a:rPr lang="en-US" sz="2200" dirty="0"/>
              <a:t> </a:t>
            </a:r>
            <a:r>
              <a:rPr lang="en-US" sz="2200" dirty="0" err="1"/>
              <a:t>tiến</a:t>
            </a:r>
            <a:r>
              <a:rPr lang="en-US" sz="2200" dirty="0"/>
              <a:t> </a:t>
            </a:r>
            <a:r>
              <a:rPr lang="en-US" sz="2200" dirty="0" err="1"/>
              <a:t>trình</a:t>
            </a:r>
            <a:r>
              <a:rPr lang="en-US" sz="2200" dirty="0"/>
              <a:t> </a:t>
            </a:r>
            <a:r>
              <a:rPr lang="en-US" sz="2200" dirty="0" err="1"/>
              <a:t>nào</a:t>
            </a:r>
            <a:r>
              <a:rPr lang="en-US" sz="2200" dirty="0"/>
              <a:t> </a:t>
            </a:r>
            <a:r>
              <a:rPr lang="en-US" sz="2200" dirty="0" err="1"/>
              <a:t>trong</a:t>
            </a:r>
            <a:r>
              <a:rPr lang="en-US" sz="2200" dirty="0"/>
              <a:t> </a:t>
            </a:r>
            <a:r>
              <a:rPr lang="en-US" sz="2200" b="1" i="1" dirty="0" err="1">
                <a:gradFill>
                  <a:gsLst>
                    <a:gs pos="0">
                      <a:schemeClr val="accent2">
                        <a:lumMod val="75000"/>
                      </a:schemeClr>
                    </a:gs>
                    <a:gs pos="100000">
                      <a:schemeClr val="accent4"/>
                    </a:gs>
                  </a:gsLst>
                  <a:lin ang="2700000" scaled="1"/>
                </a:gradFill>
              </a:rPr>
              <a:t>hàng</a:t>
            </a:r>
            <a:r>
              <a:rPr lang="en-US" sz="2200" b="1" i="1" dirty="0">
                <a:gradFill>
                  <a:gsLst>
                    <a:gs pos="0">
                      <a:schemeClr val="accent2">
                        <a:lumMod val="75000"/>
                      </a:schemeClr>
                    </a:gs>
                    <a:gs pos="100000">
                      <a:schemeClr val="accent4"/>
                    </a:gs>
                  </a:gsLst>
                  <a:lin ang="2700000" scaled="1"/>
                </a:gradFill>
              </a:rPr>
              <a:t> </a:t>
            </a:r>
            <a:r>
              <a:rPr lang="en-US" sz="2200" b="1" i="1" dirty="0" err="1">
                <a:gradFill>
                  <a:gsLst>
                    <a:gs pos="0">
                      <a:schemeClr val="accent2">
                        <a:lumMod val="75000"/>
                      </a:schemeClr>
                    </a:gs>
                    <a:gs pos="100000">
                      <a:schemeClr val="accent4"/>
                    </a:gs>
                  </a:gsLst>
                  <a:lin ang="2700000" scaled="1"/>
                </a:gradFill>
              </a:rPr>
              <a:t>đợi</a:t>
            </a:r>
            <a:r>
              <a:rPr lang="en-US" sz="2200" b="1" i="1" dirty="0">
                <a:gradFill>
                  <a:gsLst>
                    <a:gs pos="0">
                      <a:schemeClr val="accent2">
                        <a:lumMod val="75000"/>
                      </a:schemeClr>
                    </a:gs>
                    <a:gs pos="100000">
                      <a:schemeClr val="accent4"/>
                    </a:gs>
                  </a:gsLst>
                  <a:lin ang="2700000" scaled="1"/>
                </a:gradFill>
              </a:rPr>
              <a:t> </a:t>
            </a:r>
            <a:r>
              <a:rPr lang="en-US" sz="2200" b="1" i="1" dirty="0" err="1">
                <a:gradFill>
                  <a:gsLst>
                    <a:gs pos="0">
                      <a:schemeClr val="accent2">
                        <a:lumMod val="75000"/>
                      </a:schemeClr>
                    </a:gs>
                    <a:gs pos="100000">
                      <a:schemeClr val="accent4"/>
                    </a:gs>
                  </a:gsLst>
                  <a:lin ang="2700000" scaled="1"/>
                </a:gradFill>
              </a:rPr>
              <a:t>sẵn</a:t>
            </a:r>
            <a:r>
              <a:rPr lang="en-US" sz="2200" b="1" i="1" dirty="0">
                <a:gradFill>
                  <a:gsLst>
                    <a:gs pos="0">
                      <a:schemeClr val="accent2">
                        <a:lumMod val="75000"/>
                      </a:schemeClr>
                    </a:gs>
                    <a:gs pos="100000">
                      <a:schemeClr val="accent4"/>
                    </a:gs>
                  </a:gsLst>
                  <a:lin ang="2700000" scaled="1"/>
                </a:gradFill>
              </a:rPr>
              <a:t> </a:t>
            </a:r>
            <a:r>
              <a:rPr lang="en-US" sz="2200" b="1" i="1" dirty="0" err="1">
                <a:gradFill>
                  <a:gsLst>
                    <a:gs pos="0">
                      <a:schemeClr val="accent2">
                        <a:lumMod val="75000"/>
                      </a:schemeClr>
                    </a:gs>
                    <a:gs pos="100000">
                      <a:schemeClr val="accent4"/>
                    </a:gs>
                  </a:gsLst>
                  <a:lin ang="2700000" scaled="1"/>
                </a:gradFill>
              </a:rPr>
              <a:t>sàng</a:t>
            </a:r>
            <a:r>
              <a:rPr lang="en-US" sz="2200" b="1" i="1" dirty="0"/>
              <a:t> </a:t>
            </a:r>
            <a:r>
              <a:rPr lang="en-US" sz="2200" dirty="0"/>
              <a:t>(</a:t>
            </a:r>
            <a:r>
              <a:rPr lang="en-US" sz="2200" b="1" i="1" dirty="0">
                <a:gradFill>
                  <a:gsLst>
                    <a:gs pos="0">
                      <a:schemeClr val="accent2">
                        <a:lumMod val="75000"/>
                      </a:schemeClr>
                    </a:gs>
                    <a:gs pos="100000">
                      <a:schemeClr val="accent4"/>
                    </a:gs>
                  </a:gsLst>
                  <a:lin ang="2700000" scaled="1"/>
                </a:gradFill>
              </a:rPr>
              <a:t>ready queue</a:t>
            </a:r>
            <a:r>
              <a:rPr lang="en-US" sz="2200" dirty="0"/>
              <a:t>) </a:t>
            </a:r>
            <a:r>
              <a:rPr lang="en-US" sz="2200" dirty="0" err="1"/>
              <a:t>sẽ</a:t>
            </a:r>
            <a:r>
              <a:rPr lang="en-US" sz="2200" dirty="0"/>
              <a:t> </a:t>
            </a:r>
            <a:r>
              <a:rPr lang="en-US" sz="2200" dirty="0" err="1"/>
              <a:t>được</a:t>
            </a:r>
            <a:r>
              <a:rPr lang="en-US" sz="2200" dirty="0"/>
              <a:t> </a:t>
            </a:r>
            <a:r>
              <a:rPr lang="en-US" sz="2200" dirty="0" err="1"/>
              <a:t>chiếm</a:t>
            </a:r>
            <a:r>
              <a:rPr lang="en-US" sz="2200" dirty="0"/>
              <a:t> CPU </a:t>
            </a:r>
            <a:r>
              <a:rPr lang="en-US" sz="2200" dirty="0" err="1"/>
              <a:t>để</a:t>
            </a:r>
            <a:r>
              <a:rPr lang="en-US" sz="2200" dirty="0"/>
              <a:t> </a:t>
            </a:r>
            <a:r>
              <a:rPr lang="en-US" sz="2200" dirty="0" err="1"/>
              <a:t>thực</a:t>
            </a:r>
            <a:r>
              <a:rPr lang="en-US" sz="2200" dirty="0"/>
              <a:t> </a:t>
            </a:r>
            <a:r>
              <a:rPr lang="en-US" sz="2200" dirty="0" err="1"/>
              <a:t>thi</a:t>
            </a:r>
            <a:r>
              <a:rPr lang="en-US" sz="2200" dirty="0"/>
              <a:t> </a:t>
            </a:r>
            <a:r>
              <a:rPr lang="en-US" sz="2200" dirty="0" err="1"/>
              <a:t>kế</a:t>
            </a:r>
            <a:r>
              <a:rPr lang="en-US" sz="2200" dirty="0"/>
              <a:t> </a:t>
            </a:r>
            <a:r>
              <a:rPr lang="en-US" sz="2200" dirty="0" err="1"/>
              <a:t>tiếp</a:t>
            </a:r>
            <a:r>
              <a:rPr lang="en-US" sz="2200" dirty="0"/>
              <a:t>.</a:t>
            </a:r>
            <a:endParaRPr sz="2200" dirty="0"/>
          </a:p>
          <a:p>
            <a:pPr marL="292100" lvl="1" indent="-292100">
              <a:buFont typeface="Noto Sans Symbols"/>
              <a:buChar char="▪"/>
            </a:pPr>
            <a:r>
              <a:rPr lang="en-US" sz="2200" dirty="0" err="1"/>
              <a:t>Đối</a:t>
            </a:r>
            <a:r>
              <a:rPr lang="en-US" sz="2200" dirty="0"/>
              <a:t> </a:t>
            </a:r>
            <a:r>
              <a:rPr lang="en-US" sz="2200" dirty="0" err="1"/>
              <a:t>với</a:t>
            </a:r>
            <a:r>
              <a:rPr lang="en-US" sz="2200" dirty="0"/>
              <a:t> </a:t>
            </a:r>
            <a:r>
              <a:rPr lang="en-US" sz="2200" dirty="0" err="1"/>
              <a:t>hệ</a:t>
            </a:r>
            <a:r>
              <a:rPr lang="en-US" sz="2200" dirty="0"/>
              <a:t> </a:t>
            </a:r>
            <a:r>
              <a:rPr lang="en-US" sz="2200" dirty="0" err="1"/>
              <a:t>thống</a:t>
            </a:r>
            <a:r>
              <a:rPr lang="en-US" sz="2200" dirty="0"/>
              <a:t> </a:t>
            </a:r>
            <a:r>
              <a:rPr lang="en-US" sz="2200" dirty="0" err="1"/>
              <a:t>hỗ</a:t>
            </a:r>
            <a:r>
              <a:rPr lang="en-US" sz="2200" dirty="0"/>
              <a:t> </a:t>
            </a:r>
            <a:r>
              <a:rPr lang="en-US" sz="2200" dirty="0" err="1"/>
              <a:t>trợ</a:t>
            </a:r>
            <a:r>
              <a:rPr lang="en-US" sz="2200" dirty="0"/>
              <a:t> </a:t>
            </a:r>
            <a:r>
              <a:rPr lang="en-US" sz="2200" dirty="0" err="1"/>
              <a:t>nhân</a:t>
            </a:r>
            <a:r>
              <a:rPr lang="en-US" sz="2200" dirty="0"/>
              <a:t> </a:t>
            </a:r>
            <a:r>
              <a:rPr lang="en-US" sz="2200" dirty="0" err="1"/>
              <a:t>đa</a:t>
            </a:r>
            <a:r>
              <a:rPr lang="en-US" sz="2200" dirty="0"/>
              <a:t> </a:t>
            </a:r>
            <a:r>
              <a:rPr lang="en-US" sz="2200" dirty="0" err="1"/>
              <a:t>luồng</a:t>
            </a:r>
            <a:r>
              <a:rPr lang="en-US" sz="2200" dirty="0"/>
              <a:t> (multithreaded kernel), </a:t>
            </a:r>
            <a:r>
              <a:rPr lang="en-US" sz="2200" dirty="0" err="1"/>
              <a:t>việc</a:t>
            </a:r>
            <a:r>
              <a:rPr lang="en-US" sz="2200" dirty="0"/>
              <a:t> </a:t>
            </a:r>
            <a:r>
              <a:rPr lang="en-US" sz="2200" dirty="0" err="1"/>
              <a:t>định</a:t>
            </a:r>
            <a:r>
              <a:rPr lang="en-US" sz="2200" dirty="0"/>
              <a:t> </a:t>
            </a:r>
            <a:r>
              <a:rPr lang="en-US" sz="2200" dirty="0" err="1"/>
              <a:t>thời</a:t>
            </a:r>
            <a:r>
              <a:rPr lang="en-US" sz="2200" dirty="0"/>
              <a:t> CPU </a:t>
            </a:r>
            <a:r>
              <a:rPr lang="en-US" sz="2200" dirty="0" err="1"/>
              <a:t>là</a:t>
            </a:r>
            <a:r>
              <a:rPr lang="en-US" sz="2200" dirty="0"/>
              <a:t> do OS </a:t>
            </a:r>
            <a:r>
              <a:rPr lang="en-US" sz="2200" dirty="0" err="1"/>
              <a:t>chọn</a:t>
            </a:r>
            <a:r>
              <a:rPr lang="en-US" sz="2200" dirty="0"/>
              <a:t> </a:t>
            </a:r>
            <a:r>
              <a:rPr lang="en-US" sz="2200" b="1" i="1" dirty="0"/>
              <a:t>kernel thread </a:t>
            </a:r>
            <a:r>
              <a:rPr lang="en-US" sz="2200" dirty="0" err="1"/>
              <a:t>được</a:t>
            </a:r>
            <a:r>
              <a:rPr lang="en-US" sz="2200" dirty="0"/>
              <a:t> </a:t>
            </a:r>
            <a:r>
              <a:rPr lang="en-US" sz="2200" dirty="0" err="1"/>
              <a:t>chiếm</a:t>
            </a:r>
            <a:r>
              <a:rPr lang="en-US" sz="2200" dirty="0"/>
              <a:t> CPU.</a:t>
            </a:r>
            <a:endParaRPr sz="2200" dirty="0"/>
          </a:p>
        </p:txBody>
      </p:sp>
      <p:sp>
        <p:nvSpPr>
          <p:cNvPr id="167" name="Google Shape;167;p1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grpSp>
        <p:nvGrpSpPr>
          <p:cNvPr id="3" name="Group 2"/>
          <p:cNvGrpSpPr/>
          <p:nvPr/>
        </p:nvGrpSpPr>
        <p:grpSpPr>
          <a:xfrm>
            <a:off x="6124351" y="1957406"/>
            <a:ext cx="5893245" cy="3633399"/>
            <a:chOff x="6124351" y="1612300"/>
            <a:chExt cx="5893245" cy="3633399"/>
          </a:xfrm>
        </p:grpSpPr>
        <p:pic>
          <p:nvPicPr>
            <p:cNvPr id="4" name="Google Shape;108;p6"/>
            <p:cNvPicPr preferRelativeResize="0"/>
            <p:nvPr/>
          </p:nvPicPr>
          <p:blipFill rotWithShape="1">
            <a:blip r:embed="rId1"/>
            <a:srcRect/>
            <a:stretch>
              <a:fillRect/>
            </a:stretch>
          </p:blipFill>
          <p:spPr>
            <a:xfrm>
              <a:off x="6124351" y="1612300"/>
              <a:ext cx="5893245" cy="3633399"/>
            </a:xfrm>
            <a:prstGeom prst="rect">
              <a:avLst/>
            </a:prstGeom>
            <a:noFill/>
            <a:ln>
              <a:noFill/>
            </a:ln>
          </p:spPr>
        </p:pic>
        <p:sp>
          <p:nvSpPr>
            <p:cNvPr id="5" name="Google Shape;109;p6"/>
            <p:cNvSpPr/>
            <p:nvPr/>
          </p:nvSpPr>
          <p:spPr>
            <a:xfrm>
              <a:off x="10104098" y="2844408"/>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 calcmode="lin" valueType="num">
                                      <p:cBhvr additive="base">
                                        <p:cTn id="7" dur="500" fill="hold"/>
                                        <p:tgtEl>
                                          <p:spTgt spid="1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
                                            <p:txEl>
                                              <p:pRg st="1" end="1"/>
                                            </p:txEl>
                                          </p:spTgt>
                                        </p:tgtEl>
                                        <p:attrNameLst>
                                          <p:attrName>style.visibility</p:attrName>
                                        </p:attrNameLst>
                                      </p:cBhvr>
                                      <p:to>
                                        <p:strVal val="visible"/>
                                      </p:to>
                                    </p:set>
                                    <p:anim calcmode="lin" valueType="num">
                                      <p:cBhvr additive="base">
                                        <p:cTn id="13" dur="500" fill="hold"/>
                                        <p:tgtEl>
                                          <p:spTgt spid="1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4">
                                            <p:txEl>
                                              <p:pRg st="2" end="2"/>
                                            </p:txEl>
                                          </p:spTgt>
                                        </p:tgtEl>
                                        <p:attrNameLst>
                                          <p:attrName>style.visibility</p:attrName>
                                        </p:attrNameLst>
                                      </p:cBhvr>
                                      <p:to>
                                        <p:strVal val="visible"/>
                                      </p:to>
                                    </p:set>
                                    <p:anim calcmode="lin" valueType="num">
                                      <p:cBhvr additive="base">
                                        <p:cTn id="19" dur="500" fill="hold"/>
                                        <p:tgtEl>
                                          <p:spTgt spid="1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12"/>
          <p:cNvSpPr txBox="1">
            <a:spLocks noGrp="1"/>
          </p:cNvSpPr>
          <p:nvPr>
            <p:ph idx="1"/>
          </p:nvPr>
        </p:nvSpPr>
        <p:spPr>
          <a:xfrm>
            <a:off x="774145" y="1621970"/>
            <a:ext cx="5082369" cy="4421982"/>
          </a:xfrm>
          <a:prstGeom prst="rect">
            <a:avLst/>
          </a:prstGeom>
          <a:noFill/>
          <a:ln>
            <a:noFill/>
          </a:ln>
        </p:spPr>
        <p:txBody>
          <a:bodyPr spcFirstLastPara="1" wrap="square" lIns="91425" tIns="45700" rIns="91425" bIns="45700" anchor="t" anchorCtr="0">
            <a:noAutofit/>
          </a:bodyPr>
          <a:lstStyle/>
          <a:p>
            <a:pPr marL="227330" lvl="1" indent="-217805">
              <a:spcBef>
                <a:spcPts val="0"/>
              </a:spcBef>
            </a:pPr>
            <a:r>
              <a:rPr lang="en-US" sz="2800" dirty="0" err="1"/>
              <a:t>Bộ</a:t>
            </a:r>
            <a:r>
              <a:rPr lang="en-US" sz="2800" dirty="0"/>
              <a:t> </a:t>
            </a:r>
            <a:r>
              <a:rPr lang="en-US" sz="2800" dirty="0" err="1"/>
              <a:t>định</a:t>
            </a:r>
            <a:r>
              <a:rPr lang="en-US" sz="2800" dirty="0"/>
              <a:t> </a:t>
            </a:r>
            <a:r>
              <a:rPr lang="en-US" sz="2800" dirty="0" err="1"/>
              <a:t>thời</a:t>
            </a:r>
            <a:r>
              <a:rPr lang="en-US" sz="2800" dirty="0"/>
              <a:t> </a:t>
            </a:r>
            <a:r>
              <a:rPr lang="en-US" sz="2800" dirty="0" err="1"/>
              <a:t>ngắn</a:t>
            </a:r>
            <a:r>
              <a:rPr lang="en-US" sz="2800" dirty="0"/>
              <a:t> </a:t>
            </a:r>
            <a:r>
              <a:rPr lang="en-US" sz="2800" dirty="0" err="1"/>
              <a:t>được</a:t>
            </a:r>
            <a:r>
              <a:rPr lang="en-US" sz="2800" dirty="0"/>
              <a:t> </a:t>
            </a:r>
            <a:r>
              <a:rPr lang="en-US" sz="2800" dirty="0" err="1"/>
              <a:t>gọi</a:t>
            </a:r>
            <a:r>
              <a:rPr lang="en-US" sz="2800" dirty="0"/>
              <a:t> </a:t>
            </a:r>
            <a:r>
              <a:rPr lang="en-US" sz="2800" dirty="0" err="1"/>
              <a:t>khi</a:t>
            </a:r>
            <a:r>
              <a:rPr lang="en-US" sz="2800" dirty="0"/>
              <a:t> </a:t>
            </a:r>
            <a:r>
              <a:rPr lang="en-US" sz="2800" dirty="0" err="1"/>
              <a:t>có</a:t>
            </a:r>
            <a:r>
              <a:rPr lang="en-US" sz="2800" dirty="0"/>
              <a:t> </a:t>
            </a:r>
            <a:r>
              <a:rPr lang="en-US" sz="2800" dirty="0" err="1"/>
              <a:t>một</a:t>
            </a:r>
            <a:r>
              <a:rPr lang="en-US" sz="2800" dirty="0"/>
              <a:t> </a:t>
            </a:r>
            <a:r>
              <a:rPr lang="en-US" sz="2800" dirty="0" err="1"/>
              <a:t>trong</a:t>
            </a:r>
            <a:r>
              <a:rPr lang="en-US" sz="2800" dirty="0"/>
              <a:t> </a:t>
            </a:r>
            <a:r>
              <a:rPr lang="en-US" sz="2800" dirty="0" err="1"/>
              <a:t>các</a:t>
            </a:r>
            <a:r>
              <a:rPr lang="en-US" sz="2800" dirty="0"/>
              <a:t> </a:t>
            </a:r>
            <a:r>
              <a:rPr lang="en-US" sz="2800" dirty="0" err="1"/>
              <a:t>sự</a:t>
            </a:r>
            <a:r>
              <a:rPr lang="en-US" sz="2800" dirty="0"/>
              <a:t> </a:t>
            </a:r>
            <a:r>
              <a:rPr lang="en-US" sz="2800" dirty="0" err="1"/>
              <a:t>kiện</a:t>
            </a:r>
            <a:r>
              <a:rPr lang="en-US" sz="2800" dirty="0"/>
              <a:t>/interrupt </a:t>
            </a:r>
            <a:r>
              <a:rPr lang="en-US" sz="2800" dirty="0" err="1"/>
              <a:t>sau</a:t>
            </a:r>
            <a:r>
              <a:rPr lang="en-US" sz="2800" dirty="0"/>
              <a:t> </a:t>
            </a:r>
            <a:r>
              <a:rPr lang="en-US" sz="2800" dirty="0" err="1"/>
              <a:t>xảy</a:t>
            </a:r>
            <a:r>
              <a:rPr lang="en-US" sz="2800" dirty="0"/>
              <a:t> </a:t>
            </a:r>
            <a:r>
              <a:rPr lang="en-US" sz="2800" dirty="0" err="1"/>
              <a:t>ra</a:t>
            </a:r>
            <a:r>
              <a:rPr lang="en-US" sz="2800" dirty="0"/>
              <a:t>:</a:t>
            </a:r>
            <a:endParaRPr sz="2800" dirty="0"/>
          </a:p>
          <a:p>
            <a:pPr marL="684530" lvl="3" indent="-217805"/>
            <a:r>
              <a:rPr lang="en-US" sz="2000" dirty="0" err="1"/>
              <a:t>Ngắt</a:t>
            </a:r>
            <a:r>
              <a:rPr lang="en-US" sz="2000" dirty="0"/>
              <a:t> </a:t>
            </a:r>
            <a:r>
              <a:rPr lang="en-US" sz="2000" dirty="0" err="1"/>
              <a:t>thời</a:t>
            </a:r>
            <a:r>
              <a:rPr lang="en-US" sz="2000" dirty="0"/>
              <a:t> </a:t>
            </a:r>
            <a:r>
              <a:rPr lang="en-US" sz="2000" dirty="0" err="1"/>
              <a:t>gian</a:t>
            </a:r>
            <a:r>
              <a:rPr lang="en-US" sz="2000" dirty="0"/>
              <a:t> (clock interrupt)</a:t>
            </a:r>
            <a:endParaRPr sz="2000" dirty="0"/>
          </a:p>
          <a:p>
            <a:pPr marL="684530" lvl="3" indent="-217805"/>
            <a:r>
              <a:rPr lang="en-US" sz="2000" dirty="0" err="1"/>
              <a:t>Ngắt</a:t>
            </a:r>
            <a:r>
              <a:rPr lang="en-US" sz="2000" dirty="0"/>
              <a:t> </a:t>
            </a:r>
            <a:r>
              <a:rPr lang="en-US" sz="2000" dirty="0" err="1"/>
              <a:t>ngoại</a:t>
            </a:r>
            <a:r>
              <a:rPr lang="en-US" sz="2000" dirty="0"/>
              <a:t> vi (I/O interrupt)</a:t>
            </a:r>
            <a:endParaRPr sz="2000" dirty="0"/>
          </a:p>
          <a:p>
            <a:pPr marL="684530" lvl="3" indent="-217805"/>
            <a:r>
              <a:rPr lang="en-US" sz="2000" dirty="0" err="1"/>
              <a:t>Lời</a:t>
            </a:r>
            <a:r>
              <a:rPr lang="en-US" sz="2000" dirty="0"/>
              <a:t> </a:t>
            </a:r>
            <a:r>
              <a:rPr lang="en-US" sz="2000" dirty="0" err="1"/>
              <a:t>gọi</a:t>
            </a:r>
            <a:r>
              <a:rPr lang="en-US" sz="2000" dirty="0"/>
              <a:t> </a:t>
            </a:r>
            <a:r>
              <a:rPr lang="en-US" sz="2000" dirty="0" err="1"/>
              <a:t>hệ</a:t>
            </a:r>
            <a:r>
              <a:rPr lang="en-US" sz="2000" dirty="0"/>
              <a:t> </a:t>
            </a:r>
            <a:r>
              <a:rPr lang="en-US" sz="2000" dirty="0" err="1"/>
              <a:t>thống</a:t>
            </a:r>
            <a:r>
              <a:rPr lang="en-US" sz="2000" dirty="0"/>
              <a:t> (operating system call)</a:t>
            </a:r>
            <a:endParaRPr sz="2000" dirty="0"/>
          </a:p>
          <a:p>
            <a:pPr marL="684530" lvl="3" indent="-217805"/>
            <a:r>
              <a:rPr lang="en-US" sz="2000" dirty="0" err="1"/>
              <a:t>Tín</a:t>
            </a:r>
            <a:r>
              <a:rPr lang="en-US" sz="2000" dirty="0"/>
              <a:t> </a:t>
            </a:r>
            <a:r>
              <a:rPr lang="en-US" sz="2000" dirty="0" err="1"/>
              <a:t>hiệu</a:t>
            </a:r>
            <a:r>
              <a:rPr lang="en-US" sz="2000" dirty="0"/>
              <a:t> </a:t>
            </a:r>
            <a:r>
              <a:rPr lang="en-US" sz="2000" dirty="0" err="1"/>
              <a:t>đồng</a:t>
            </a:r>
            <a:r>
              <a:rPr lang="en-US" sz="2000" dirty="0"/>
              <a:t> </a:t>
            </a:r>
            <a:r>
              <a:rPr lang="en-US" sz="2000" dirty="0" err="1"/>
              <a:t>bộ</a:t>
            </a:r>
            <a:r>
              <a:rPr lang="en-US" sz="2000" dirty="0"/>
              <a:t> </a:t>
            </a:r>
            <a:r>
              <a:rPr lang="en-US" sz="2000" dirty="0" err="1"/>
              <a:t>hóa</a:t>
            </a:r>
            <a:r>
              <a:rPr lang="en-US" sz="2000" dirty="0"/>
              <a:t> (</a:t>
            </a:r>
            <a:r>
              <a:rPr lang="en-US" sz="2000" dirty="0" err="1"/>
              <a:t>Sẽ</a:t>
            </a:r>
            <a:r>
              <a:rPr lang="en-US" sz="2000" dirty="0"/>
              <a:t> </a:t>
            </a:r>
            <a:r>
              <a:rPr lang="en-US" sz="2000" dirty="0" err="1"/>
              <a:t>trao</a:t>
            </a:r>
            <a:r>
              <a:rPr lang="en-US" sz="2000" dirty="0"/>
              <a:t> </a:t>
            </a:r>
            <a:r>
              <a:rPr lang="en-US" sz="2000" dirty="0" err="1"/>
              <a:t>đổi</a:t>
            </a:r>
            <a:r>
              <a:rPr lang="en-US" sz="2000" dirty="0"/>
              <a:t> </a:t>
            </a:r>
            <a:r>
              <a:rPr lang="en-US" sz="2000" dirty="0" err="1"/>
              <a:t>sau</a:t>
            </a:r>
            <a:r>
              <a:rPr lang="en-US" sz="2000" dirty="0"/>
              <a:t> </a:t>
            </a:r>
            <a:r>
              <a:rPr lang="en-US" sz="2000" dirty="0" err="1"/>
              <a:t>ở</a:t>
            </a:r>
            <a:r>
              <a:rPr lang="en-US" sz="2000" dirty="0"/>
              <a:t> </a:t>
            </a:r>
            <a:r>
              <a:rPr lang="en-US" sz="2000" dirty="0" err="1"/>
              <a:t>Chương</a:t>
            </a:r>
            <a:r>
              <a:rPr lang="en-US" sz="2000" dirty="0"/>
              <a:t> 5)</a:t>
            </a:r>
            <a:endParaRPr sz="2000" dirty="0"/>
          </a:p>
        </p:txBody>
      </p:sp>
      <p:sp>
        <p:nvSpPr>
          <p:cNvPr id="178" name="Google Shape;178;p1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grpSp>
        <p:nvGrpSpPr>
          <p:cNvPr id="3" name="Group 2"/>
          <p:cNvGrpSpPr/>
          <p:nvPr/>
        </p:nvGrpSpPr>
        <p:grpSpPr>
          <a:xfrm>
            <a:off x="6124351" y="1981558"/>
            <a:ext cx="5893245" cy="3633399"/>
            <a:chOff x="6124351" y="1612300"/>
            <a:chExt cx="5893245" cy="3633399"/>
          </a:xfrm>
        </p:grpSpPr>
        <p:pic>
          <p:nvPicPr>
            <p:cNvPr id="4" name="Google Shape;108;p6"/>
            <p:cNvPicPr preferRelativeResize="0"/>
            <p:nvPr/>
          </p:nvPicPr>
          <p:blipFill rotWithShape="1">
            <a:blip r:embed="rId1"/>
            <a:srcRect/>
            <a:stretch>
              <a:fillRect/>
            </a:stretch>
          </p:blipFill>
          <p:spPr>
            <a:xfrm>
              <a:off x="6124351" y="1612300"/>
              <a:ext cx="5893245" cy="3633399"/>
            </a:xfrm>
            <a:prstGeom prst="rect">
              <a:avLst/>
            </a:prstGeom>
            <a:noFill/>
            <a:ln>
              <a:noFill/>
            </a:ln>
          </p:spPr>
        </p:pic>
        <p:sp>
          <p:nvSpPr>
            <p:cNvPr id="5" name="Google Shape;109;p6"/>
            <p:cNvSpPr/>
            <p:nvPr/>
          </p:nvSpPr>
          <p:spPr>
            <a:xfrm>
              <a:off x="10104098" y="2844408"/>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11" name="Google Shape;163;p11"/>
          <p:cNvSpPr txBox="1">
            <a:spLocks noGrp="1"/>
          </p:cNvSpPr>
          <p:nvPr>
            <p:ph type="title"/>
          </p:nvPr>
        </p:nvSpPr>
        <p:spPr>
          <a:xfrm>
            <a:off x="774145" y="223963"/>
            <a:ext cx="10579655" cy="1398007"/>
          </a:xfrm>
          <a:prstGeom prst="rect">
            <a:avLst/>
          </a:prstGeom>
          <a:noFill/>
          <a:ln>
            <a:noFill/>
          </a:ln>
        </p:spPr>
        <p:txBody>
          <a:bodyPr spcFirstLastPara="1" wrap="square" lIns="91425" tIns="45700" rIns="91425" bIns="45700" anchor="ctr" anchorCtr="0">
            <a:noAutofit/>
          </a:bodyPr>
          <a:lstStyle/>
          <a:p>
            <a:pPr marL="987425" indent="-987425"/>
            <a:r>
              <a:rPr lang="en-US" sz="4000" dirty="0"/>
              <a:t>2.3. </a:t>
            </a:r>
            <a:r>
              <a:rPr lang="en-US" sz="4000" dirty="0" err="1"/>
              <a:t>Định</a:t>
            </a:r>
            <a:r>
              <a:rPr lang="en-US" sz="4000" dirty="0"/>
              <a:t> </a:t>
            </a:r>
            <a:r>
              <a:rPr lang="en-US" sz="4000" dirty="0" err="1"/>
              <a:t>thời</a:t>
            </a:r>
            <a:r>
              <a:rPr lang="en-US" sz="4000" dirty="0"/>
              <a:t> </a:t>
            </a:r>
            <a:r>
              <a:rPr lang="en-US" sz="4000" dirty="0" err="1"/>
              <a:t>ngắn</a:t>
            </a:r>
            <a:r>
              <a:rPr lang="en-US" sz="4000" dirty="0"/>
              <a:t> (Short-term scheduling)</a:t>
            </a:r>
            <a:endParaRPr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 calcmode="lin" valueType="num">
                                      <p:cBhvr additive="base">
                                        <p:cTn id="7" dur="500" fill="hold"/>
                                        <p:tgtEl>
                                          <p:spTgt spid="1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5">
                                            <p:txEl>
                                              <p:pRg st="1" end="1"/>
                                            </p:txEl>
                                          </p:spTgt>
                                        </p:tgtEl>
                                        <p:attrNameLst>
                                          <p:attrName>style.visibility</p:attrName>
                                        </p:attrNameLst>
                                      </p:cBhvr>
                                      <p:to>
                                        <p:strVal val="visible"/>
                                      </p:to>
                                    </p:set>
                                    <p:anim calcmode="lin" valueType="num">
                                      <p:cBhvr additive="base">
                                        <p:cTn id="13" dur="500" fill="hold"/>
                                        <p:tgtEl>
                                          <p:spTgt spid="1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 calcmode="lin" valueType="num">
                                      <p:cBhvr additive="base">
                                        <p:cTn id="17" dur="500" fill="hold"/>
                                        <p:tgtEl>
                                          <p:spTgt spid="17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5">
                                            <p:txEl>
                                              <p:pRg st="3" end="3"/>
                                            </p:txEl>
                                          </p:spTgt>
                                        </p:tgtEl>
                                        <p:attrNameLst>
                                          <p:attrName>style.visibility</p:attrName>
                                        </p:attrNameLst>
                                      </p:cBhvr>
                                      <p:to>
                                        <p:strVal val="visible"/>
                                      </p:to>
                                    </p:set>
                                    <p:anim calcmode="lin" valueType="num">
                                      <p:cBhvr additive="base">
                                        <p:cTn id="23" dur="500" fill="hold"/>
                                        <p:tgtEl>
                                          <p:spTgt spid="17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75">
                                            <p:txEl>
                                              <p:pRg st="4" end="4"/>
                                            </p:txEl>
                                          </p:spTgt>
                                        </p:tgtEl>
                                        <p:attrNameLst>
                                          <p:attrName>style.visibility</p:attrName>
                                        </p:attrNameLst>
                                      </p:cBhvr>
                                      <p:to>
                                        <p:strVal val="visible"/>
                                      </p:to>
                                    </p:set>
                                    <p:anim calcmode="lin" valueType="num">
                                      <p:cBhvr additive="base">
                                        <p:cTn id="29" dur="500" fill="hold"/>
                                        <p:tgtEl>
                                          <p:spTgt spid="17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Google Shape;187;p13"/>
          <p:cNvSpPr txBox="1">
            <a:spLocks noGrp="1"/>
          </p:cNvSpPr>
          <p:nvPr>
            <p:ph idx="1"/>
          </p:nvPr>
        </p:nvSpPr>
        <p:spPr>
          <a:xfrm>
            <a:off x="774145" y="2155371"/>
            <a:ext cx="10579654" cy="4072873"/>
          </a:xfrm>
          <a:prstGeom prst="rect">
            <a:avLst/>
          </a:prstGeom>
          <a:noFill/>
          <a:ln>
            <a:noFill/>
          </a:ln>
        </p:spPr>
        <p:txBody>
          <a:bodyPr spcFirstLastPara="1" wrap="square" lIns="91425" tIns="45700" rIns="91425" bIns="45700" anchor="t" anchorCtr="0">
            <a:noAutofit/>
          </a:bodyPr>
          <a:lstStyle/>
          <a:p>
            <a:pPr>
              <a:spcBef>
                <a:spcPts val="0"/>
              </a:spcBef>
            </a:pPr>
            <a:r>
              <a:rPr lang="en-US" sz="2200" dirty="0" err="1"/>
              <a:t>Bộ</a:t>
            </a:r>
            <a:r>
              <a:rPr lang="en-US" sz="2200" dirty="0"/>
              <a:t> </a:t>
            </a:r>
            <a:r>
              <a:rPr lang="en-US" sz="2200" dirty="0" err="1"/>
              <a:t>định</a:t>
            </a:r>
            <a:r>
              <a:rPr lang="en-US" sz="2200" dirty="0"/>
              <a:t> </a:t>
            </a:r>
            <a:r>
              <a:rPr lang="en-US" sz="2200" dirty="0" err="1"/>
              <a:t>thời</a:t>
            </a:r>
            <a:r>
              <a:rPr lang="en-US" sz="2200" dirty="0"/>
              <a:t> </a:t>
            </a:r>
            <a:r>
              <a:rPr lang="en-US" sz="2200" dirty="0" err="1"/>
              <a:t>sẽ</a:t>
            </a:r>
            <a:r>
              <a:rPr lang="en-US" sz="2200" dirty="0"/>
              <a:t> </a:t>
            </a:r>
            <a:r>
              <a:rPr lang="en-US" sz="2200" dirty="0" err="1"/>
              <a:t>chuyển</a:t>
            </a:r>
            <a:r>
              <a:rPr lang="en-US" sz="2200" dirty="0"/>
              <a:t> </a:t>
            </a:r>
            <a:r>
              <a:rPr lang="en-US" sz="2200" dirty="0" err="1"/>
              <a:t>quyền</a:t>
            </a:r>
            <a:r>
              <a:rPr lang="en-US" sz="2200" dirty="0"/>
              <a:t> </a:t>
            </a:r>
            <a:r>
              <a:rPr lang="en-US" sz="2200" dirty="0" err="1"/>
              <a:t>điều</a:t>
            </a:r>
            <a:r>
              <a:rPr lang="en-US" sz="2200" dirty="0"/>
              <a:t> </a:t>
            </a:r>
            <a:r>
              <a:rPr lang="en-US" sz="2200" dirty="0" err="1"/>
              <a:t>khiển</a:t>
            </a:r>
            <a:r>
              <a:rPr lang="en-US" sz="2200" dirty="0"/>
              <a:t> CPU </a:t>
            </a:r>
            <a:r>
              <a:rPr lang="en-US" sz="2200" dirty="0" err="1"/>
              <a:t>về</a:t>
            </a:r>
            <a:r>
              <a:rPr lang="en-US" sz="2200" dirty="0"/>
              <a:t> </a:t>
            </a:r>
            <a:r>
              <a:rPr lang="en-US" sz="2200" dirty="0" err="1"/>
              <a:t>cho</a:t>
            </a:r>
            <a:r>
              <a:rPr lang="en-US" sz="2200" dirty="0"/>
              <a:t> </a:t>
            </a:r>
            <a:r>
              <a:rPr lang="en-US" sz="2200" dirty="0" err="1"/>
              <a:t>tiến</a:t>
            </a:r>
            <a:r>
              <a:rPr lang="en-US" sz="2200" dirty="0"/>
              <a:t> </a:t>
            </a:r>
            <a:r>
              <a:rPr lang="en-US" sz="2200" dirty="0" err="1"/>
              <a:t>trình</a:t>
            </a:r>
            <a:r>
              <a:rPr lang="en-US" sz="2200" dirty="0"/>
              <a:t> </a:t>
            </a:r>
            <a:r>
              <a:rPr lang="en-US" sz="2200" dirty="0" err="1"/>
              <a:t>được</a:t>
            </a:r>
            <a:r>
              <a:rPr lang="en-US" sz="2200" dirty="0"/>
              <a:t> </a:t>
            </a:r>
            <a:r>
              <a:rPr lang="en-US" sz="2200" dirty="0" err="1"/>
              <a:t>chọn</a:t>
            </a:r>
            <a:r>
              <a:rPr lang="en-US" sz="2200" dirty="0"/>
              <a:t>.</a:t>
            </a:r>
            <a:endParaRPr sz="2200" dirty="0"/>
          </a:p>
          <a:p>
            <a:r>
              <a:rPr lang="en-US" sz="2200" dirty="0" err="1"/>
              <a:t>Quá</a:t>
            </a:r>
            <a:r>
              <a:rPr lang="en-US" sz="2200" dirty="0"/>
              <a:t> </a:t>
            </a:r>
            <a:r>
              <a:rPr lang="en-US" sz="2200" dirty="0" err="1"/>
              <a:t>trình</a:t>
            </a:r>
            <a:r>
              <a:rPr lang="en-US" sz="2200" dirty="0"/>
              <a:t> </a:t>
            </a:r>
            <a:r>
              <a:rPr lang="en-US" sz="2200" dirty="0" err="1"/>
              <a:t>chuyển</a:t>
            </a:r>
            <a:r>
              <a:rPr lang="en-US" sz="2200" dirty="0"/>
              <a:t> </a:t>
            </a:r>
            <a:r>
              <a:rPr lang="en-US" sz="2200" dirty="0" err="1"/>
              <a:t>đổi</a:t>
            </a:r>
            <a:r>
              <a:rPr lang="en-US" sz="2200" dirty="0"/>
              <a:t> bao </a:t>
            </a:r>
            <a:r>
              <a:rPr lang="en-US" sz="2200" dirty="0" err="1"/>
              <a:t>gồm</a:t>
            </a:r>
            <a:r>
              <a:rPr lang="en-US" sz="2200" dirty="0"/>
              <a:t>:</a:t>
            </a:r>
            <a:endParaRPr lang="en-US" sz="2200" dirty="0"/>
          </a:p>
          <a:p>
            <a:pPr lvl="1"/>
            <a:r>
              <a:rPr lang="en-US" sz="1800" dirty="0" err="1"/>
              <a:t>Chuyển</a:t>
            </a:r>
            <a:r>
              <a:rPr lang="en-US" sz="1800" dirty="0"/>
              <a:t> </a:t>
            </a:r>
            <a:r>
              <a:rPr lang="en-US" sz="1800" dirty="0" err="1"/>
              <a:t>ngữ</a:t>
            </a:r>
            <a:r>
              <a:rPr lang="en-US" sz="1800" dirty="0"/>
              <a:t> </a:t>
            </a:r>
            <a:r>
              <a:rPr lang="en-US" sz="1800" dirty="0" err="1"/>
              <a:t>cảnh</a:t>
            </a:r>
            <a:r>
              <a:rPr lang="en-US" sz="1800" dirty="0"/>
              <a:t> (</a:t>
            </a:r>
            <a:r>
              <a:rPr lang="en-US" sz="1800" dirty="0" err="1"/>
              <a:t>sử</a:t>
            </a:r>
            <a:r>
              <a:rPr lang="en-US" sz="1800" dirty="0"/>
              <a:t> </a:t>
            </a:r>
            <a:r>
              <a:rPr lang="en-US" sz="1800" dirty="0" err="1"/>
              <a:t>dụng</a:t>
            </a:r>
            <a:r>
              <a:rPr lang="en-US" sz="1800" dirty="0"/>
              <a:t> </a:t>
            </a:r>
            <a:r>
              <a:rPr lang="en-US" sz="1800" dirty="0" err="1"/>
              <a:t>thông</a:t>
            </a:r>
            <a:r>
              <a:rPr lang="en-US" sz="1800" dirty="0"/>
              <a:t> tin </a:t>
            </a:r>
            <a:r>
              <a:rPr lang="en-US" sz="1800" dirty="0" err="1"/>
              <a:t>ngữ</a:t>
            </a:r>
            <a:r>
              <a:rPr lang="en-US" sz="1800" dirty="0"/>
              <a:t> </a:t>
            </a:r>
            <a:r>
              <a:rPr lang="en-US" sz="1800" dirty="0" err="1"/>
              <a:t>cảnh</a:t>
            </a:r>
            <a:r>
              <a:rPr lang="en-US" sz="1800" dirty="0"/>
              <a:t> </a:t>
            </a:r>
            <a:r>
              <a:rPr lang="en-US" sz="1800" dirty="0" err="1"/>
              <a:t>trong</a:t>
            </a:r>
            <a:r>
              <a:rPr lang="en-US" sz="1800" dirty="0"/>
              <a:t> PCB).</a:t>
            </a:r>
            <a:endParaRPr lang="en-US" sz="1800" dirty="0"/>
          </a:p>
          <a:p>
            <a:pPr lvl="1"/>
            <a:r>
              <a:rPr lang="en-US" sz="1800" dirty="0" err="1"/>
              <a:t>Chuyển</a:t>
            </a:r>
            <a:r>
              <a:rPr lang="en-US" sz="1800" dirty="0"/>
              <a:t> </a:t>
            </a:r>
            <a:r>
              <a:rPr lang="en-US" sz="1800" dirty="0" err="1"/>
              <a:t>chế</a:t>
            </a:r>
            <a:r>
              <a:rPr lang="en-US" sz="1800" dirty="0"/>
              <a:t> </a:t>
            </a:r>
            <a:r>
              <a:rPr lang="en-US" sz="1800" dirty="0" err="1"/>
              <a:t>độ</a:t>
            </a:r>
            <a:r>
              <a:rPr lang="en-US" sz="1800" dirty="0"/>
              <a:t> </a:t>
            </a:r>
            <a:r>
              <a:rPr lang="en-US" sz="1800" dirty="0" err="1"/>
              <a:t>người</a:t>
            </a:r>
            <a:r>
              <a:rPr lang="en-US" sz="1800" dirty="0"/>
              <a:t> </a:t>
            </a:r>
            <a:r>
              <a:rPr lang="en-US" sz="1800" dirty="0" err="1"/>
              <a:t>dùng</a:t>
            </a:r>
            <a:r>
              <a:rPr lang="en-US" sz="1800" dirty="0"/>
              <a:t>.</a:t>
            </a:r>
            <a:endParaRPr lang="en-US" sz="1800" dirty="0"/>
          </a:p>
          <a:p>
            <a:pPr lvl="1"/>
            <a:r>
              <a:rPr lang="en-US" sz="1800" dirty="0" err="1"/>
              <a:t>Nhảy</a:t>
            </a:r>
            <a:r>
              <a:rPr lang="en-US" sz="1800" dirty="0"/>
              <a:t> </a:t>
            </a:r>
            <a:r>
              <a:rPr lang="en-US" sz="1800" dirty="0" err="1"/>
              <a:t>đến</a:t>
            </a:r>
            <a:r>
              <a:rPr lang="en-US" sz="1800" dirty="0"/>
              <a:t> </a:t>
            </a:r>
            <a:r>
              <a:rPr lang="en-US" sz="1800" dirty="0" err="1"/>
              <a:t>vị</a:t>
            </a:r>
            <a:r>
              <a:rPr lang="en-US" sz="1800" dirty="0"/>
              <a:t> </a:t>
            </a:r>
            <a:r>
              <a:rPr lang="en-US" sz="1800" dirty="0" err="1"/>
              <a:t>trí</a:t>
            </a:r>
            <a:r>
              <a:rPr lang="en-US" sz="1800" dirty="0"/>
              <a:t> </a:t>
            </a:r>
            <a:r>
              <a:rPr lang="en-US" sz="1800" dirty="0" err="1"/>
              <a:t>thích</a:t>
            </a:r>
            <a:r>
              <a:rPr lang="en-US" sz="1800" dirty="0"/>
              <a:t> </a:t>
            </a:r>
            <a:r>
              <a:rPr lang="en-US" sz="1800" dirty="0" err="1"/>
              <a:t>hợp</a:t>
            </a:r>
            <a:r>
              <a:rPr lang="en-US" sz="1800" dirty="0"/>
              <a:t> </a:t>
            </a:r>
            <a:r>
              <a:rPr lang="en-US" sz="1800" dirty="0" err="1"/>
              <a:t>trong</a:t>
            </a:r>
            <a:r>
              <a:rPr lang="en-US" sz="1800" dirty="0"/>
              <a:t> </a:t>
            </a:r>
            <a:r>
              <a:rPr lang="en-US" sz="1800" dirty="0" err="1"/>
              <a:t>chương</a:t>
            </a:r>
            <a:r>
              <a:rPr lang="en-US" sz="1800" dirty="0"/>
              <a:t> </a:t>
            </a:r>
            <a:r>
              <a:rPr lang="en-US" sz="1800" dirty="0" err="1"/>
              <a:t>trình</a:t>
            </a:r>
            <a:r>
              <a:rPr lang="en-US" sz="1800" dirty="0"/>
              <a:t> </a:t>
            </a:r>
            <a:r>
              <a:rPr lang="en-US" sz="1800" dirty="0" err="1"/>
              <a:t>ứng</a:t>
            </a:r>
            <a:r>
              <a:rPr lang="en-US" sz="1800" dirty="0"/>
              <a:t> </a:t>
            </a:r>
            <a:r>
              <a:rPr lang="en-US" sz="1800" dirty="0" err="1"/>
              <a:t>dụng</a:t>
            </a:r>
            <a:r>
              <a:rPr lang="en-US" sz="1800" dirty="0"/>
              <a:t> </a:t>
            </a:r>
            <a:r>
              <a:rPr lang="en-US" sz="1800" dirty="0" err="1"/>
              <a:t>để</a:t>
            </a:r>
            <a:r>
              <a:rPr lang="en-US" sz="1800" dirty="0"/>
              <a:t> </a:t>
            </a:r>
            <a:r>
              <a:rPr lang="en-US" sz="1800" dirty="0" err="1"/>
              <a:t>khởi</a:t>
            </a:r>
            <a:r>
              <a:rPr lang="en-US" sz="1800" dirty="0"/>
              <a:t> </a:t>
            </a:r>
            <a:r>
              <a:rPr lang="en-US" sz="1800" dirty="0" err="1"/>
              <a:t>động</a:t>
            </a:r>
            <a:r>
              <a:rPr lang="en-US" sz="1800" dirty="0"/>
              <a:t> </a:t>
            </a:r>
            <a:r>
              <a:rPr lang="en-US" sz="1800" dirty="0" err="1"/>
              <a:t>lại</a:t>
            </a:r>
            <a:r>
              <a:rPr lang="en-US" sz="1800" dirty="0"/>
              <a:t> </a:t>
            </a:r>
            <a:r>
              <a:rPr lang="en-US" sz="1800" dirty="0" err="1"/>
              <a:t>chương</a:t>
            </a:r>
            <a:r>
              <a:rPr lang="en-US" sz="1800" dirty="0"/>
              <a:t> </a:t>
            </a:r>
            <a:r>
              <a:rPr lang="en-US" sz="1800" dirty="0" err="1"/>
              <a:t>trình</a:t>
            </a:r>
            <a:r>
              <a:rPr lang="en-US" sz="1800" dirty="0"/>
              <a:t> (</a:t>
            </a:r>
            <a:r>
              <a:rPr lang="en-US" sz="1800" dirty="0" err="1"/>
              <a:t>sử</a:t>
            </a:r>
            <a:r>
              <a:rPr lang="en-US" sz="1800" dirty="0"/>
              <a:t> </a:t>
            </a:r>
            <a:r>
              <a:rPr lang="en-US" sz="1800" dirty="0" err="1"/>
              <a:t>dụng</a:t>
            </a:r>
            <a:r>
              <a:rPr lang="en-US" sz="1800" dirty="0"/>
              <a:t> </a:t>
            </a:r>
            <a:r>
              <a:rPr lang="en-US" sz="1800" dirty="0" err="1"/>
              <a:t>thông</a:t>
            </a:r>
            <a:r>
              <a:rPr lang="en-US" sz="1800" dirty="0"/>
              <a:t> tin </a:t>
            </a:r>
            <a:r>
              <a:rPr lang="en-US" sz="1800" dirty="0" err="1"/>
              <a:t>địa</a:t>
            </a:r>
            <a:r>
              <a:rPr lang="en-US" sz="1800" dirty="0"/>
              <a:t> </a:t>
            </a:r>
            <a:r>
              <a:rPr lang="en-US" sz="1800" dirty="0" err="1"/>
              <a:t>chỉ</a:t>
            </a:r>
            <a:r>
              <a:rPr lang="en-US" sz="1800" dirty="0"/>
              <a:t> </a:t>
            </a:r>
            <a:r>
              <a:rPr lang="en-US" sz="1800" dirty="0" err="1"/>
              <a:t>tại</a:t>
            </a:r>
            <a:r>
              <a:rPr lang="en-US" sz="1800" dirty="0"/>
              <a:t> program counter </a:t>
            </a:r>
            <a:r>
              <a:rPr lang="en-US" sz="1800" dirty="0" err="1"/>
              <a:t>trong</a:t>
            </a:r>
            <a:r>
              <a:rPr lang="en-US" sz="1800" dirty="0"/>
              <a:t> PCB).</a:t>
            </a:r>
            <a:endParaRPr sz="1800" dirty="0"/>
          </a:p>
          <a:p>
            <a:r>
              <a:rPr lang="en-US" sz="2200" dirty="0" err="1"/>
              <a:t>Công</a:t>
            </a:r>
            <a:r>
              <a:rPr lang="en-US" sz="2200" dirty="0"/>
              <a:t> </a:t>
            </a:r>
            <a:r>
              <a:rPr lang="en-US" sz="2200" dirty="0" err="1"/>
              <a:t>việc</a:t>
            </a:r>
            <a:r>
              <a:rPr lang="en-US" sz="2200" dirty="0"/>
              <a:t> </a:t>
            </a:r>
            <a:r>
              <a:rPr lang="en-US" sz="2200" dirty="0" err="1"/>
              <a:t>này</a:t>
            </a:r>
            <a:r>
              <a:rPr lang="en-US" sz="2200" dirty="0"/>
              <a:t> </a:t>
            </a:r>
            <a:r>
              <a:rPr lang="en-US" sz="2200" dirty="0" err="1"/>
              <a:t>gây</a:t>
            </a:r>
            <a:r>
              <a:rPr lang="en-US" sz="2200" dirty="0"/>
              <a:t> </a:t>
            </a:r>
            <a:r>
              <a:rPr lang="en-US" sz="2200" dirty="0" err="1"/>
              <a:t>ra</a:t>
            </a:r>
            <a:r>
              <a:rPr lang="en-US" sz="2200" dirty="0"/>
              <a:t> </a:t>
            </a:r>
            <a:r>
              <a:rPr lang="en-US" sz="2200" dirty="0" err="1"/>
              <a:t>phí</a:t>
            </a:r>
            <a:r>
              <a:rPr lang="en-US" sz="2200" dirty="0"/>
              <a:t> </a:t>
            </a:r>
            <a:r>
              <a:rPr lang="en-US" sz="2200" dirty="0" err="1"/>
              <a:t>tổn</a:t>
            </a:r>
            <a:endParaRPr lang="en-US" sz="2200" dirty="0"/>
          </a:p>
          <a:p>
            <a:pPr lvl="1"/>
            <a:r>
              <a:rPr lang="en-US" sz="1800" b="1" i="1" dirty="0">
                <a:gradFill>
                  <a:gsLst>
                    <a:gs pos="0">
                      <a:srgbClr val="0072FF"/>
                    </a:gs>
                    <a:gs pos="100000">
                      <a:srgbClr val="00C6FF"/>
                    </a:gs>
                  </a:gsLst>
                  <a:lin ang="2700000" scaled="1"/>
                </a:gradFill>
              </a:rPr>
              <a:t>Dispatch latency</a:t>
            </a:r>
            <a:r>
              <a:rPr lang="en-US" sz="1800" dirty="0"/>
              <a:t>: </a:t>
            </a:r>
            <a:r>
              <a:rPr lang="en-US" sz="1800" dirty="0" err="1"/>
              <a:t>thời</a:t>
            </a:r>
            <a:r>
              <a:rPr lang="en-US" sz="1800" dirty="0"/>
              <a:t> </a:t>
            </a:r>
            <a:r>
              <a:rPr lang="en-US" sz="1800" dirty="0" err="1"/>
              <a:t>gian</a:t>
            </a:r>
            <a:r>
              <a:rPr lang="en-US" sz="1800" dirty="0"/>
              <a:t> </a:t>
            </a:r>
            <a:r>
              <a:rPr lang="en-US" sz="1800" dirty="0" err="1"/>
              <a:t>mà</a:t>
            </a:r>
            <a:r>
              <a:rPr lang="en-US" sz="1800" dirty="0"/>
              <a:t> </a:t>
            </a:r>
            <a:r>
              <a:rPr lang="en-US" sz="1800" dirty="0" err="1"/>
              <a:t>bộ</a:t>
            </a:r>
            <a:r>
              <a:rPr lang="en-US" sz="1800" dirty="0"/>
              <a:t> </a:t>
            </a:r>
            <a:r>
              <a:rPr lang="en-US" sz="1800" dirty="0" err="1"/>
              <a:t>định</a:t>
            </a:r>
            <a:r>
              <a:rPr lang="en-US" sz="1800" dirty="0"/>
              <a:t> </a:t>
            </a:r>
            <a:r>
              <a:rPr lang="en-US" sz="1800" dirty="0" err="1"/>
              <a:t>thời</a:t>
            </a:r>
            <a:r>
              <a:rPr lang="en-US" sz="1800" dirty="0"/>
              <a:t> </a:t>
            </a:r>
            <a:r>
              <a:rPr lang="en-US" sz="1800" dirty="0" err="1"/>
              <a:t>dừng</a:t>
            </a:r>
            <a:r>
              <a:rPr lang="en-US" sz="1800" dirty="0"/>
              <a:t> </a:t>
            </a:r>
            <a:r>
              <a:rPr lang="en-US" sz="1800" dirty="0" err="1"/>
              <a:t>một</a:t>
            </a:r>
            <a:r>
              <a:rPr lang="en-US" sz="1800" dirty="0"/>
              <a:t> </a:t>
            </a:r>
            <a:r>
              <a:rPr lang="en-US" sz="1800" dirty="0" err="1"/>
              <a:t>tiến</a:t>
            </a:r>
            <a:r>
              <a:rPr lang="en-US" sz="1800" dirty="0"/>
              <a:t> </a:t>
            </a:r>
            <a:r>
              <a:rPr lang="en-US" sz="1800" dirty="0" err="1"/>
              <a:t>trình</a:t>
            </a:r>
            <a:r>
              <a:rPr lang="en-US" sz="1800" dirty="0"/>
              <a:t> </a:t>
            </a:r>
            <a:r>
              <a:rPr lang="en-US" sz="1800" dirty="0" err="1"/>
              <a:t>và</a:t>
            </a:r>
            <a:r>
              <a:rPr lang="en-US" sz="1800" dirty="0"/>
              <a:t> </a:t>
            </a:r>
            <a:r>
              <a:rPr lang="en-US" sz="1800" dirty="0" err="1"/>
              <a:t>khởi</a:t>
            </a:r>
            <a:r>
              <a:rPr lang="en-US" sz="1800" dirty="0"/>
              <a:t> </a:t>
            </a:r>
            <a:r>
              <a:rPr lang="en-US" sz="1800" dirty="0" err="1"/>
              <a:t>động</a:t>
            </a:r>
            <a:r>
              <a:rPr lang="en-US" sz="1800" dirty="0"/>
              <a:t> </a:t>
            </a:r>
            <a:r>
              <a:rPr lang="en-US" sz="1800" dirty="0" err="1"/>
              <a:t>một</a:t>
            </a:r>
            <a:r>
              <a:rPr lang="en-US" sz="1800" dirty="0"/>
              <a:t> </a:t>
            </a:r>
            <a:r>
              <a:rPr lang="en-US" sz="1800" dirty="0" err="1"/>
              <a:t>tiến</a:t>
            </a:r>
            <a:r>
              <a:rPr lang="en-US" sz="1800" dirty="0"/>
              <a:t> </a:t>
            </a:r>
            <a:r>
              <a:rPr lang="en-US" sz="1800" dirty="0" err="1"/>
              <a:t>trình</a:t>
            </a:r>
            <a:r>
              <a:rPr lang="en-US" sz="1800" dirty="0"/>
              <a:t> </a:t>
            </a:r>
            <a:r>
              <a:rPr lang="en-US" sz="1800" dirty="0" err="1"/>
              <a:t>khác</a:t>
            </a:r>
            <a:r>
              <a:rPr lang="en-US" sz="1800" dirty="0"/>
              <a:t>.</a:t>
            </a:r>
            <a:endParaRPr sz="1800" dirty="0"/>
          </a:p>
        </p:txBody>
      </p:sp>
      <p:sp>
        <p:nvSpPr>
          <p:cNvPr id="190" name="Google Shape;190;p1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5" name="Google Shape;163;p11"/>
          <p:cNvSpPr txBox="1">
            <a:spLocks noGrp="1"/>
          </p:cNvSpPr>
          <p:nvPr>
            <p:ph type="title"/>
          </p:nvPr>
        </p:nvSpPr>
        <p:spPr>
          <a:xfrm>
            <a:off x="774145" y="223963"/>
            <a:ext cx="10579655" cy="1398007"/>
          </a:xfrm>
          <a:prstGeom prst="rect">
            <a:avLst/>
          </a:prstGeom>
          <a:noFill/>
          <a:ln>
            <a:noFill/>
          </a:ln>
        </p:spPr>
        <p:txBody>
          <a:bodyPr spcFirstLastPara="1" wrap="square" lIns="91425" tIns="45700" rIns="91425" bIns="45700" anchor="ctr" anchorCtr="0">
            <a:noAutofit/>
          </a:bodyPr>
          <a:lstStyle/>
          <a:p>
            <a:pPr marL="987425" indent="-987425"/>
            <a:r>
              <a:rPr lang="en-US" sz="4000" dirty="0"/>
              <a:t>2.3. </a:t>
            </a:r>
            <a:r>
              <a:rPr lang="en-US" sz="4000" dirty="0" err="1"/>
              <a:t>Định</a:t>
            </a:r>
            <a:r>
              <a:rPr lang="en-US" sz="4000" dirty="0"/>
              <a:t> </a:t>
            </a:r>
            <a:r>
              <a:rPr lang="en-US" sz="4000" dirty="0" err="1"/>
              <a:t>thời</a:t>
            </a:r>
            <a:r>
              <a:rPr lang="en-US" sz="4000" dirty="0"/>
              <a:t> </a:t>
            </a:r>
            <a:r>
              <a:rPr lang="en-US" sz="4000" dirty="0" err="1"/>
              <a:t>ngắn</a:t>
            </a:r>
            <a:r>
              <a:rPr lang="en-US" sz="4000" dirty="0"/>
              <a:t> (Short-term scheduling)</a:t>
            </a:r>
            <a:endParaRPr sz="4000" dirty="0"/>
          </a:p>
        </p:txBody>
      </p:sp>
      <p:sp>
        <p:nvSpPr>
          <p:cNvPr id="6" name="Title 1"/>
          <p:cNvSpPr txBox="1"/>
          <p:nvPr/>
        </p:nvSpPr>
        <p:spPr>
          <a:xfrm>
            <a:off x="926545" y="1468621"/>
            <a:ext cx="6229590" cy="494751"/>
          </a:xfrm>
          <a:prstGeom prst="rect">
            <a:avLst/>
          </a:prstGeom>
          <a:gradFill>
            <a:gsLst>
              <a:gs pos="0">
                <a:srgbClr val="0072FF"/>
              </a:gs>
              <a:gs pos="100000">
                <a:srgbClr val="00C6FF"/>
              </a:gs>
            </a:gsLst>
            <a:lin ang="2700000" scaled="1"/>
          </a:gradFill>
        </p:spPr>
        <p:txBody>
          <a:bodyPr wrap="none" rtlCol="0">
            <a:spAutoFit/>
          </a:bodyPr>
          <a:lstStyle>
            <a:defPPr>
              <a:defRPr lang="en-US"/>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err="1"/>
              <a:t>Bộ</a:t>
            </a:r>
            <a:r>
              <a:rPr lang="en-US" dirty="0"/>
              <a:t> </a:t>
            </a:r>
            <a:r>
              <a:rPr lang="en-US" dirty="0" err="1"/>
              <a:t>định</a:t>
            </a:r>
            <a:r>
              <a:rPr lang="en-US" dirty="0"/>
              <a:t> </a:t>
            </a:r>
            <a:r>
              <a:rPr lang="en-US" dirty="0" err="1"/>
              <a:t>thời</a:t>
            </a:r>
            <a:r>
              <a:rPr lang="en-US" dirty="0"/>
              <a:t> </a:t>
            </a:r>
            <a:r>
              <a:rPr lang="en-US" dirty="0" err="1"/>
              <a:t>ngắn</a:t>
            </a:r>
            <a:r>
              <a:rPr lang="en-US" dirty="0"/>
              <a:t> (Short-term scheduler)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 calcmode="lin" valueType="num">
                                      <p:cBhvr additive="base">
                                        <p:cTn id="7" dur="500" fill="hold"/>
                                        <p:tgtEl>
                                          <p:spTgt spid="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7">
                                            <p:txEl>
                                              <p:pRg st="1" end="1"/>
                                            </p:txEl>
                                          </p:spTgt>
                                        </p:tgtEl>
                                        <p:attrNameLst>
                                          <p:attrName>style.visibility</p:attrName>
                                        </p:attrNameLst>
                                      </p:cBhvr>
                                      <p:to>
                                        <p:strVal val="visible"/>
                                      </p:to>
                                    </p:set>
                                    <p:anim calcmode="lin" valueType="num">
                                      <p:cBhvr additive="base">
                                        <p:cTn id="13" dur="500" fill="hold"/>
                                        <p:tgtEl>
                                          <p:spTgt spid="1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7">
                                            <p:txEl>
                                              <p:pRg st="2" end="2"/>
                                            </p:txEl>
                                          </p:spTgt>
                                        </p:tgtEl>
                                        <p:attrNameLst>
                                          <p:attrName>style.visibility</p:attrName>
                                        </p:attrNameLst>
                                      </p:cBhvr>
                                      <p:to>
                                        <p:strVal val="visible"/>
                                      </p:to>
                                    </p:set>
                                    <p:anim calcmode="lin" valueType="num">
                                      <p:cBhvr additive="base">
                                        <p:cTn id="19" dur="500" fill="hold"/>
                                        <p:tgtEl>
                                          <p:spTgt spid="1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7">
                                            <p:txEl>
                                              <p:pRg st="3" end="3"/>
                                            </p:txEl>
                                          </p:spTgt>
                                        </p:tgtEl>
                                        <p:attrNameLst>
                                          <p:attrName>style.visibility</p:attrName>
                                        </p:attrNameLst>
                                      </p:cBhvr>
                                      <p:to>
                                        <p:strVal val="visible"/>
                                      </p:to>
                                    </p:set>
                                    <p:anim calcmode="lin" valueType="num">
                                      <p:cBhvr additive="base">
                                        <p:cTn id="25" dur="500" fill="hold"/>
                                        <p:tgtEl>
                                          <p:spTgt spid="1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7">
                                            <p:txEl>
                                              <p:pRg st="4" end="4"/>
                                            </p:txEl>
                                          </p:spTgt>
                                        </p:tgtEl>
                                        <p:attrNameLst>
                                          <p:attrName>style.visibility</p:attrName>
                                        </p:attrNameLst>
                                      </p:cBhvr>
                                      <p:to>
                                        <p:strVal val="visible"/>
                                      </p:to>
                                    </p:set>
                                    <p:anim calcmode="lin" valueType="num">
                                      <p:cBhvr additive="base">
                                        <p:cTn id="31" dur="500" fill="hold"/>
                                        <p:tgtEl>
                                          <p:spTgt spid="1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7">
                                            <p:txEl>
                                              <p:pRg st="5" end="5"/>
                                            </p:txEl>
                                          </p:spTgt>
                                        </p:tgtEl>
                                        <p:attrNameLst>
                                          <p:attrName>style.visibility</p:attrName>
                                        </p:attrNameLst>
                                      </p:cBhvr>
                                      <p:to>
                                        <p:strVal val="visible"/>
                                      </p:to>
                                    </p:set>
                                    <p:anim calcmode="lin" valueType="num">
                                      <p:cBhvr additive="base">
                                        <p:cTn id="37" dur="500" fill="hold"/>
                                        <p:tgtEl>
                                          <p:spTgt spid="18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87">
                                            <p:txEl>
                                              <p:pRg st="6" end="6"/>
                                            </p:txEl>
                                          </p:spTgt>
                                        </p:tgtEl>
                                        <p:attrNameLst>
                                          <p:attrName>style.visibility</p:attrName>
                                        </p:attrNameLst>
                                      </p:cBhvr>
                                      <p:to>
                                        <p:strVal val="visible"/>
                                      </p:to>
                                    </p:set>
                                    <p:anim calcmode="lin" valueType="num">
                                      <p:cBhvr additive="base">
                                        <p:cTn id="41" dur="500" fill="hold"/>
                                        <p:tgtEl>
                                          <p:spTgt spid="18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70929" y="1461247"/>
            <a:ext cx="8506789" cy="1518436"/>
          </a:xfrm>
        </p:spPr>
        <p:txBody>
          <a:bodyPr>
            <a:normAutofit/>
          </a:bodyPr>
          <a:lstStyle/>
          <a:p>
            <a:r>
              <a:rPr lang="en-US" dirty="0"/>
              <a:t>CÁC TIÊU CHUẨN ĐỊNH THỜI CPU</a:t>
            </a:r>
            <a:endParaRPr lang="en-US" dirty="0"/>
          </a:p>
        </p:txBody>
      </p:sp>
      <p:sp>
        <p:nvSpPr>
          <p:cNvPr id="3" name="Text Placeholder 2"/>
          <p:cNvSpPr>
            <a:spLocks noGrp="1"/>
          </p:cNvSpPr>
          <p:nvPr>
            <p:ph type="body" sz="quarter" idx="14"/>
          </p:nvPr>
        </p:nvSpPr>
        <p:spPr/>
        <p:txBody>
          <a:bodyPr/>
          <a:lstStyle/>
          <a:p>
            <a:endParaRPr lang="en-US"/>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03.</a:t>
            </a:r>
            <a:endParaRPr lang="en-US" dirty="0"/>
          </a:p>
        </p:txBody>
      </p:sp>
      <p:sp>
        <p:nvSpPr>
          <p:cNvPr id="7" name="Footer Placeholder 6"/>
          <p:cNvSpPr>
            <a:spLocks noGrp="1"/>
          </p:cNvSpPr>
          <p:nvPr>
            <p:ph type="ftr" sz="quarter" idx="18"/>
          </p:nvPr>
        </p:nvSpPr>
        <p:spPr/>
        <p:txBody>
          <a:bodyPr/>
          <a:lstStyle/>
          <a:p>
            <a:r>
              <a:rPr lang="vi-VN"/>
              <a:t>Thực hiện bởi Trường Đại học Công nghệ Thông tin, ĐHQG-HCM</a:t>
            </a:r>
            <a:endParaRPr lang="en-US"/>
          </a:p>
        </p:txBody>
      </p:sp>
      <p:sp>
        <p:nvSpPr>
          <p:cNvPr id="8" name="Slide Number Placeholder 7"/>
          <p:cNvSpPr>
            <a:spLocks noGrp="1"/>
          </p:cNvSpPr>
          <p:nvPr>
            <p:ph type="sldNum" sz="quarter" idx="12"/>
          </p:nvPr>
        </p:nvSpPr>
        <p:spPr/>
        <p:txBody>
          <a:bodyPr/>
          <a:lstStyle/>
          <a:p>
            <a:fld id="{00000000-1234-1234-1234-123412341234}"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8" name="Google Shape;68;p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70" name="Google Shape;70;p2"/>
          <p:cNvSpPr txBox="1">
            <a:spLocks noGrp="1"/>
          </p:cNvSpPr>
          <p:nvPr>
            <p:ph type="body" sz="quarter" idx="13"/>
          </p:nvPr>
        </p:nvSpPr>
        <p:spPr>
          <a:xfrm>
            <a:off x="2033899" y="2018988"/>
            <a:ext cx="8124204" cy="3581852"/>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Biết</a:t>
            </a:r>
            <a:r>
              <a:rPr lang="en-US" dirty="0"/>
              <a:t> </a:t>
            </a:r>
            <a:r>
              <a:rPr lang="en-US" dirty="0" err="1"/>
              <a:t>được</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a:p>
            <a:pPr marL="342900" indent="-342900">
              <a:spcBef>
                <a:spcPts val="1200"/>
              </a:spcBef>
            </a:pPr>
            <a:r>
              <a:rPr lang="en-US" dirty="0" err="1"/>
              <a:t>Biết</a:t>
            </a:r>
            <a:r>
              <a:rPr lang="en-US" dirty="0"/>
              <a:t> </a:t>
            </a:r>
            <a:r>
              <a:rPr lang="en-US" dirty="0" err="1"/>
              <a:t>được</a:t>
            </a:r>
            <a:r>
              <a:rPr lang="en-US" dirty="0"/>
              <a:t> </a:t>
            </a:r>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endParaRPr dirty="0"/>
          </a:p>
          <a:p>
            <a:pPr marL="342900" indent="-342900">
              <a:spcBef>
                <a:spcPts val="1200"/>
              </a:spcBef>
            </a:pPr>
            <a:r>
              <a:rPr lang="en-US" dirty="0" err="1"/>
              <a:t>Hiểu</a:t>
            </a:r>
            <a:r>
              <a:rPr lang="en-US" dirty="0"/>
              <a:t> </a:t>
            </a:r>
            <a:r>
              <a:rPr lang="en-US" dirty="0" err="1"/>
              <a:t>được</a:t>
            </a:r>
            <a:r>
              <a:rPr lang="en-US" dirty="0"/>
              <a:t> </a:t>
            </a:r>
            <a:r>
              <a:rPr lang="en-US" dirty="0" err="1"/>
              <a:t>các</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dirty="0"/>
          </a:p>
          <a:p>
            <a:pPr marL="342900" indent="-342900">
              <a:spcBef>
                <a:spcPts val="1200"/>
              </a:spcBef>
            </a:pPr>
            <a:r>
              <a:rPr lang="en-US" dirty="0" err="1"/>
              <a:t>Vận</a:t>
            </a:r>
            <a:r>
              <a:rPr lang="en-US" dirty="0"/>
              <a:t> </a:t>
            </a:r>
            <a:r>
              <a:rPr lang="en-US" dirty="0" err="1"/>
              <a:t>dụng</a:t>
            </a:r>
            <a:r>
              <a:rPr lang="en-US" dirty="0"/>
              <a:t> </a:t>
            </a:r>
            <a:r>
              <a:rPr lang="en-US" dirty="0" err="1"/>
              <a:t>các</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a:t>
            </a:r>
            <a:r>
              <a:rPr lang="en-US" dirty="0" err="1"/>
              <a:t>để</a:t>
            </a:r>
            <a:r>
              <a:rPr lang="en-US" dirty="0"/>
              <a:t> </a:t>
            </a:r>
            <a:r>
              <a:rPr lang="en-US" dirty="0" err="1"/>
              <a:t>làm</a:t>
            </a:r>
            <a:r>
              <a:rPr lang="en-US" dirty="0"/>
              <a:t> </a:t>
            </a:r>
            <a:r>
              <a:rPr lang="en-US" dirty="0" err="1"/>
              <a:t>bài</a:t>
            </a:r>
            <a:r>
              <a:rPr lang="en-US" dirty="0"/>
              <a:t> </a:t>
            </a:r>
            <a:r>
              <a:rPr lang="en-US" dirty="0" err="1"/>
              <a:t>tập</a:t>
            </a:r>
            <a:r>
              <a:rPr lang="en-US" dirty="0"/>
              <a:t> </a:t>
            </a:r>
            <a:r>
              <a:rPr lang="en-US" dirty="0" err="1"/>
              <a:t>và</a:t>
            </a:r>
            <a:r>
              <a:rPr lang="en-US" dirty="0"/>
              <a:t> </a:t>
            </a:r>
            <a:r>
              <a:rPr lang="en-US" dirty="0" err="1"/>
              <a:t>mô</a:t>
            </a:r>
            <a:r>
              <a:rPr lang="en-US" dirty="0"/>
              <a:t> </a:t>
            </a:r>
            <a:r>
              <a:rPr lang="en-US" dirty="0" err="1"/>
              <a:t>phỏng</a:t>
            </a:r>
            <a:endParaRPr dirty="0"/>
          </a:p>
        </p:txBody>
      </p:sp>
      <p:sp>
        <p:nvSpPr>
          <p:cNvPr id="6" name="Text Placeholder 5"/>
          <p:cNvSpPr>
            <a:spLocks noGrp="1"/>
          </p:cNvSpPr>
          <p:nvPr>
            <p:ph type="body" sz="quarter" idx="15"/>
          </p:nvPr>
        </p:nvSpPr>
        <p:spPr/>
        <p:txBody>
          <a:bodyPr/>
          <a:lstStyle/>
          <a:p>
            <a:r>
              <a:rPr lang="en-US" dirty="0"/>
              <a:t>MỤC TIÊU</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 calcmode="lin" valueType="num">
                                      <p:cBhvr additive="base">
                                        <p:cTn id="7"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
                                            <p:txEl>
                                              <p:pRg st="1" end="1"/>
                                            </p:txEl>
                                          </p:spTgt>
                                        </p:tgtEl>
                                        <p:attrNameLst>
                                          <p:attrName>style.visibility</p:attrName>
                                        </p:attrNameLst>
                                      </p:cBhvr>
                                      <p:to>
                                        <p:strVal val="visible"/>
                                      </p:to>
                                    </p:set>
                                    <p:anim calcmode="lin" valueType="num">
                                      <p:cBhvr additive="base">
                                        <p:cTn id="13" dur="500" fill="hold"/>
                                        <p:tgtEl>
                                          <p:spTgt spid="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
                                            <p:txEl>
                                              <p:pRg st="2" end="2"/>
                                            </p:txEl>
                                          </p:spTgt>
                                        </p:tgtEl>
                                        <p:attrNameLst>
                                          <p:attrName>style.visibility</p:attrName>
                                        </p:attrNameLst>
                                      </p:cBhvr>
                                      <p:to>
                                        <p:strVal val="visible"/>
                                      </p:to>
                                    </p:set>
                                    <p:anim calcmode="lin" valueType="num">
                                      <p:cBhvr additive="base">
                                        <p:cTn id="19" dur="500" fill="hold"/>
                                        <p:tgtEl>
                                          <p:spTgt spid="7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0">
                                            <p:txEl>
                                              <p:pRg st="3" end="3"/>
                                            </p:txEl>
                                          </p:spTgt>
                                        </p:tgtEl>
                                        <p:attrNameLst>
                                          <p:attrName>style.visibility</p:attrName>
                                        </p:attrNameLst>
                                      </p:cBhvr>
                                      <p:to>
                                        <p:strVal val="visible"/>
                                      </p:to>
                                    </p:set>
                                    <p:anim calcmode="lin" valueType="num">
                                      <p:cBhvr additive="base">
                                        <p:cTn id="25" dur="500" fill="hold"/>
                                        <p:tgtEl>
                                          <p:spTgt spid="7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3. </a:t>
            </a:r>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endParaRPr dirty="0"/>
          </a:p>
        </p:txBody>
      </p:sp>
      <p:sp>
        <p:nvSpPr>
          <p:cNvPr id="196" name="Google Shape;196;p14"/>
          <p:cNvSpPr txBox="1">
            <a:spLocks noGrp="1"/>
          </p:cNvSpPr>
          <p:nvPr>
            <p:ph idx="1"/>
          </p:nvPr>
        </p:nvSpPr>
        <p:spPr>
          <a:xfrm>
            <a:off x="926544" y="2013857"/>
            <a:ext cx="10797369" cy="4163106"/>
          </a:xfrm>
          <a:prstGeom prst="rect">
            <a:avLst/>
          </a:prstGeom>
          <a:noFill/>
          <a:ln>
            <a:noFill/>
          </a:ln>
        </p:spPr>
        <p:txBody>
          <a:bodyPr spcFirstLastPara="1" wrap="square" lIns="91425" tIns="45700" rIns="91425" bIns="45700" anchor="t" anchorCtr="0">
            <a:noAutofit/>
          </a:bodyPr>
          <a:lstStyle/>
          <a:p>
            <a:pPr marL="352425" lvl="1" indent="-342900">
              <a:spcBef>
                <a:spcPts val="1200"/>
              </a:spcBef>
            </a:pPr>
            <a:r>
              <a:rPr lang="en-US" b="1" dirty="0" err="1">
                <a:gradFill>
                  <a:gsLst>
                    <a:gs pos="0">
                      <a:srgbClr val="0072FF"/>
                    </a:gs>
                    <a:gs pos="100000">
                      <a:srgbClr val="00C6FF"/>
                    </a:gs>
                  </a:gsLst>
                  <a:lin ang="2700000" scaled="1"/>
                </a:gradFill>
              </a:rPr>
              <a:t>Thời</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gian</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đáp</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ứng</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Response time</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từ</a:t>
            </a:r>
            <a:r>
              <a:rPr lang="en-US" dirty="0"/>
              <a:t> </a:t>
            </a:r>
            <a:r>
              <a:rPr lang="en-US" dirty="0" err="1"/>
              <a:t>lúc</a:t>
            </a:r>
            <a:r>
              <a:rPr lang="en-US" dirty="0"/>
              <a:t> </a:t>
            </a:r>
            <a:r>
              <a:rPr lang="en-US" dirty="0" err="1"/>
              <a:t>tiến</a:t>
            </a:r>
            <a:r>
              <a:rPr lang="en-US" dirty="0"/>
              <a:t> </a:t>
            </a:r>
            <a:r>
              <a:rPr lang="en-US" dirty="0" err="1"/>
              <a:t>trình</a:t>
            </a:r>
            <a:r>
              <a:rPr lang="en-US" dirty="0"/>
              <a:t> </a:t>
            </a:r>
            <a:r>
              <a:rPr lang="en-US" dirty="0" err="1"/>
              <a:t>gửi</a:t>
            </a:r>
            <a:r>
              <a:rPr lang="en-US" dirty="0"/>
              <a:t> </a:t>
            </a:r>
            <a:r>
              <a:rPr lang="en-US" dirty="0" err="1"/>
              <a:t>yêu</a:t>
            </a:r>
            <a:r>
              <a:rPr lang="en-US" dirty="0"/>
              <a:t> </a:t>
            </a:r>
            <a:r>
              <a:rPr lang="en-US" dirty="0" err="1"/>
              <a:t>cầu</a:t>
            </a:r>
            <a:r>
              <a:rPr lang="en-US" dirty="0"/>
              <a:t> </a:t>
            </a:r>
            <a:r>
              <a:rPr lang="en-US" dirty="0" err="1"/>
              <a:t>thực</a:t>
            </a:r>
            <a:r>
              <a:rPr lang="en-US" dirty="0"/>
              <a:t> </a:t>
            </a:r>
            <a:r>
              <a:rPr lang="en-US" dirty="0" err="1"/>
              <a:t>thi</a:t>
            </a:r>
            <a:r>
              <a:rPr lang="en-US" dirty="0"/>
              <a:t> </a:t>
            </a:r>
            <a:r>
              <a:rPr lang="en-US" dirty="0" err="1"/>
              <a:t>đến</a:t>
            </a:r>
            <a:r>
              <a:rPr lang="en-US" dirty="0"/>
              <a:t> </a:t>
            </a:r>
            <a:r>
              <a:rPr lang="en-US" dirty="0" err="1"/>
              <a:t>khi</a:t>
            </a:r>
            <a:r>
              <a:rPr lang="en-US" dirty="0"/>
              <a:t> </a:t>
            </a:r>
            <a:r>
              <a:rPr lang="en-US" dirty="0" err="1"/>
              <a:t>yêu</a:t>
            </a:r>
            <a:r>
              <a:rPr lang="en-US" dirty="0"/>
              <a:t> </a:t>
            </a:r>
            <a:r>
              <a:rPr lang="en-US" dirty="0" err="1"/>
              <a:t>cầu</a:t>
            </a:r>
            <a:r>
              <a:rPr lang="en-US" dirty="0"/>
              <a:t> </a:t>
            </a:r>
            <a:r>
              <a:rPr lang="en-US" dirty="0" err="1"/>
              <a:t>được</a:t>
            </a:r>
            <a:r>
              <a:rPr lang="en-US" dirty="0"/>
              <a:t> </a:t>
            </a:r>
            <a:r>
              <a:rPr lang="en-US" dirty="0" err="1"/>
              <a:t>đáp</a:t>
            </a:r>
            <a:r>
              <a:rPr lang="en-US" dirty="0"/>
              <a:t> </a:t>
            </a:r>
            <a:r>
              <a:rPr lang="en-US" dirty="0" err="1"/>
              <a:t>ứng</a:t>
            </a:r>
            <a:r>
              <a:rPr lang="en-US" dirty="0"/>
              <a:t> </a:t>
            </a:r>
            <a:r>
              <a:rPr lang="en-US" dirty="0" err="1"/>
              <a:t>lần</a:t>
            </a:r>
            <a:r>
              <a:rPr lang="en-US" dirty="0"/>
              <a:t> </a:t>
            </a:r>
            <a:r>
              <a:rPr lang="en-US" dirty="0" err="1"/>
              <a:t>đầu</a:t>
            </a:r>
            <a:r>
              <a:rPr lang="en-US" dirty="0"/>
              <a:t> </a:t>
            </a:r>
            <a:r>
              <a:rPr lang="en-US" dirty="0" err="1"/>
              <a:t>tiên</a:t>
            </a:r>
            <a:r>
              <a:rPr lang="en-US" dirty="0"/>
              <a:t> (</a:t>
            </a:r>
            <a:r>
              <a:rPr lang="en-US" dirty="0" err="1"/>
              <a:t>trong</a:t>
            </a:r>
            <a:r>
              <a:rPr lang="en-US" dirty="0"/>
              <a:t> </a:t>
            </a:r>
            <a:r>
              <a:rPr lang="en-US" dirty="0" err="1"/>
              <a:t>các</a:t>
            </a:r>
            <a:r>
              <a:rPr lang="en-US" dirty="0"/>
              <a:t> </a:t>
            </a:r>
            <a:r>
              <a:rPr lang="en-US" dirty="0" err="1"/>
              <a:t>hệ</a:t>
            </a:r>
            <a:r>
              <a:rPr lang="en-US" dirty="0"/>
              <a:t> </a:t>
            </a:r>
            <a:r>
              <a:rPr lang="en-US" dirty="0" err="1"/>
              <a:t>thống</a:t>
            </a:r>
            <a:r>
              <a:rPr lang="en-US" dirty="0"/>
              <a:t> time-sharing, interactive system) → </a:t>
            </a:r>
            <a:r>
              <a:rPr lang="en-US" b="1" dirty="0" err="1">
                <a:gradFill>
                  <a:gsLst>
                    <a:gs pos="0">
                      <a:srgbClr val="0072FF"/>
                    </a:gs>
                    <a:gs pos="100000">
                      <a:srgbClr val="00C6FF"/>
                    </a:gs>
                  </a:gsLst>
                  <a:lin ang="2700000" scaled="1"/>
                </a:gradFill>
              </a:rPr>
              <a:t>cực</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tiểu</a:t>
            </a:r>
            <a:endParaRPr b="1" dirty="0">
              <a:gradFill>
                <a:gsLst>
                  <a:gs pos="0">
                    <a:srgbClr val="0072FF"/>
                  </a:gs>
                  <a:gs pos="100000">
                    <a:srgbClr val="00C6FF"/>
                  </a:gs>
                </a:gsLst>
                <a:lin ang="2700000" scaled="1"/>
              </a:gradFill>
            </a:endParaRPr>
          </a:p>
          <a:p>
            <a:pPr marL="352425" lvl="1" indent="-342900">
              <a:spcBef>
                <a:spcPts val="1200"/>
              </a:spcBef>
            </a:pPr>
            <a:r>
              <a:rPr lang="en-US" b="1" dirty="0" err="1">
                <a:gradFill>
                  <a:gsLst>
                    <a:gs pos="0">
                      <a:srgbClr val="0072FF"/>
                    </a:gs>
                    <a:gs pos="100000">
                      <a:srgbClr val="00C6FF"/>
                    </a:gs>
                  </a:gsLst>
                  <a:lin ang="2700000" scaled="1"/>
                </a:gradFill>
              </a:rPr>
              <a:t>Thời</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gian</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hoàn</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thành</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Turnaround time</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từ</a:t>
            </a:r>
            <a:r>
              <a:rPr lang="en-US" dirty="0"/>
              <a:t> </a:t>
            </a:r>
            <a:r>
              <a:rPr lang="en-US" dirty="0" err="1"/>
              <a:t>lúc</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được</a:t>
            </a:r>
            <a:r>
              <a:rPr lang="en-US" dirty="0"/>
              <a:t> </a:t>
            </a:r>
            <a:r>
              <a:rPr lang="en-US" dirty="0" err="1"/>
              <a:t>nạp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đến</a:t>
            </a:r>
            <a:r>
              <a:rPr lang="en-US" dirty="0"/>
              <a:t> </a:t>
            </a:r>
            <a:r>
              <a:rPr lang="en-US" dirty="0" err="1"/>
              <a:t>khi</a:t>
            </a:r>
            <a:r>
              <a:rPr lang="en-US" dirty="0"/>
              <a:t> </a:t>
            </a:r>
            <a:r>
              <a:rPr lang="en-US" dirty="0" err="1"/>
              <a:t>tiến</a:t>
            </a:r>
            <a:r>
              <a:rPr lang="en-US" dirty="0"/>
              <a:t> </a:t>
            </a:r>
            <a:r>
              <a:rPr lang="en-US" dirty="0" err="1"/>
              <a:t>trình</a:t>
            </a:r>
            <a:r>
              <a:rPr lang="en-US" dirty="0"/>
              <a:t> </a:t>
            </a:r>
            <a:r>
              <a:rPr lang="en-US" dirty="0" err="1"/>
              <a:t>đó</a:t>
            </a:r>
            <a:r>
              <a:rPr lang="en-US" dirty="0"/>
              <a:t> </a:t>
            </a:r>
            <a:r>
              <a:rPr lang="en-US" dirty="0" err="1"/>
              <a:t>kết</a:t>
            </a:r>
            <a:r>
              <a:rPr lang="en-US" dirty="0"/>
              <a:t> </a:t>
            </a:r>
            <a:r>
              <a:rPr lang="en-US" dirty="0" err="1"/>
              <a:t>thúc</a:t>
            </a:r>
            <a:r>
              <a:rPr lang="en-US" dirty="0"/>
              <a:t> → </a:t>
            </a:r>
            <a:r>
              <a:rPr lang="en-US" b="1" dirty="0" err="1">
                <a:gradFill>
                  <a:gsLst>
                    <a:gs pos="0">
                      <a:srgbClr val="0072FF"/>
                    </a:gs>
                    <a:gs pos="100000">
                      <a:srgbClr val="00C6FF"/>
                    </a:gs>
                  </a:gsLst>
                  <a:lin ang="2700000" scaled="1"/>
                </a:gradFill>
              </a:rPr>
              <a:t>cực</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tiểu</a:t>
            </a:r>
            <a:endParaRPr b="1" dirty="0">
              <a:gradFill>
                <a:gsLst>
                  <a:gs pos="0">
                    <a:srgbClr val="0072FF"/>
                  </a:gs>
                  <a:gs pos="100000">
                    <a:srgbClr val="00C6FF"/>
                  </a:gs>
                </a:gsLst>
                <a:lin ang="2700000" scaled="1"/>
              </a:gradFill>
            </a:endParaRPr>
          </a:p>
          <a:p>
            <a:pPr marL="352425" lvl="1" indent="-342900">
              <a:spcBef>
                <a:spcPts val="1200"/>
              </a:spcBef>
            </a:pPr>
            <a:r>
              <a:rPr lang="en-US" b="1" dirty="0" err="1">
                <a:gradFill>
                  <a:gsLst>
                    <a:gs pos="0">
                      <a:srgbClr val="0072FF"/>
                    </a:gs>
                    <a:gs pos="100000">
                      <a:srgbClr val="00C6FF"/>
                    </a:gs>
                  </a:gsLst>
                  <a:lin ang="2700000" scaled="1"/>
                </a:gradFill>
              </a:rPr>
              <a:t>Thời</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gian</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đợi</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Waiting time</a:t>
            </a:r>
            <a:r>
              <a:rPr lang="en-US" dirty="0"/>
              <a:t>): </a:t>
            </a:r>
            <a:r>
              <a:rPr lang="en-US" dirty="0" err="1"/>
              <a:t>tổng</a:t>
            </a:r>
            <a:r>
              <a:rPr lang="en-US" dirty="0"/>
              <a:t> </a:t>
            </a:r>
            <a:r>
              <a:rPr lang="en-US" dirty="0" err="1"/>
              <a:t>thời</a:t>
            </a:r>
            <a:r>
              <a:rPr lang="en-US" dirty="0"/>
              <a:t> </a:t>
            </a:r>
            <a:r>
              <a:rPr lang="en-US" dirty="0" err="1"/>
              <a:t>gian</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đợi</a:t>
            </a:r>
            <a:r>
              <a:rPr lang="en-US" dirty="0"/>
              <a:t> </a:t>
            </a:r>
            <a:r>
              <a:rPr lang="en-US" dirty="0" err="1"/>
              <a:t>trong</a:t>
            </a:r>
            <a:r>
              <a:rPr lang="en-US" dirty="0"/>
              <a:t> ready queue → </a:t>
            </a:r>
            <a:r>
              <a:rPr lang="en-US" b="1" dirty="0" err="1">
                <a:gradFill>
                  <a:gsLst>
                    <a:gs pos="0">
                      <a:srgbClr val="0072FF"/>
                    </a:gs>
                    <a:gs pos="100000">
                      <a:srgbClr val="00C6FF"/>
                    </a:gs>
                  </a:gsLst>
                  <a:lin ang="2700000" scaled="1"/>
                </a:gradFill>
              </a:rPr>
              <a:t>cực</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tiểu</a:t>
            </a:r>
            <a:endParaRPr b="1" dirty="0">
              <a:gradFill>
                <a:gsLst>
                  <a:gs pos="0">
                    <a:srgbClr val="0072FF"/>
                  </a:gs>
                  <a:gs pos="100000">
                    <a:srgbClr val="00C6FF"/>
                  </a:gs>
                </a:gsLst>
                <a:lin ang="2700000" scaled="1"/>
              </a:gradFill>
            </a:endParaRPr>
          </a:p>
        </p:txBody>
      </p:sp>
      <p:sp>
        <p:nvSpPr>
          <p:cNvPr id="199" name="Google Shape;199;p1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3" name="Title 1"/>
          <p:cNvSpPr txBox="1"/>
          <p:nvPr/>
        </p:nvSpPr>
        <p:spPr>
          <a:xfrm>
            <a:off x="926545" y="1337414"/>
            <a:ext cx="5304657" cy="494751"/>
          </a:xfrm>
          <a:prstGeom prst="rect">
            <a:avLst/>
          </a:prstGeom>
          <a:gradFill>
            <a:gsLst>
              <a:gs pos="0">
                <a:srgbClr val="0072FF"/>
              </a:gs>
              <a:gs pos="100000">
                <a:srgbClr val="00C6FF"/>
              </a:gs>
            </a:gsLst>
            <a:lin ang="2700000" scaled="1"/>
          </a:gradFill>
        </p:spPr>
        <p:txBody>
          <a:bodyPr wrap="none" rtlCol="0">
            <a:spAutoFit/>
          </a:bodyPr>
          <a:lstStyle>
            <a:defPPr>
              <a:defRPr lang="en-US"/>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err="1"/>
              <a:t>Hướng</a:t>
            </a:r>
            <a:r>
              <a:rPr lang="en-US" dirty="0"/>
              <a:t> </a:t>
            </a:r>
            <a:r>
              <a:rPr lang="en-US" dirty="0" err="1"/>
              <a:t>người</a:t>
            </a:r>
            <a:r>
              <a:rPr lang="en-US" dirty="0"/>
              <a:t> </a:t>
            </a:r>
            <a:r>
              <a:rPr lang="en-US" dirty="0" err="1"/>
              <a:t>dùng</a:t>
            </a:r>
            <a:r>
              <a:rPr lang="en-US" dirty="0"/>
              <a:t> (user-oriented)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6">
                                            <p:txEl>
                                              <p:pRg st="0" end="0"/>
                                            </p:txEl>
                                          </p:spTgt>
                                        </p:tgtEl>
                                        <p:attrNameLst>
                                          <p:attrName>style.visibility</p:attrName>
                                        </p:attrNameLst>
                                      </p:cBhvr>
                                      <p:to>
                                        <p:strVal val="visible"/>
                                      </p:to>
                                    </p:set>
                                    <p:anim calcmode="lin" valueType="num">
                                      <p:cBhvr additive="base">
                                        <p:cTn id="13" dur="500" fill="hold"/>
                                        <p:tgtEl>
                                          <p:spTgt spid="19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6">
                                            <p:txEl>
                                              <p:pRg st="1" end="1"/>
                                            </p:txEl>
                                          </p:spTgt>
                                        </p:tgtEl>
                                        <p:attrNameLst>
                                          <p:attrName>style.visibility</p:attrName>
                                        </p:attrNameLst>
                                      </p:cBhvr>
                                      <p:to>
                                        <p:strVal val="visible"/>
                                      </p:to>
                                    </p:set>
                                    <p:anim calcmode="lin" valueType="num">
                                      <p:cBhvr additive="base">
                                        <p:cTn id="19" dur="500" fill="hold"/>
                                        <p:tgtEl>
                                          <p:spTgt spid="19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6">
                                            <p:txEl>
                                              <p:pRg st="2" end="2"/>
                                            </p:txEl>
                                          </p:spTgt>
                                        </p:tgtEl>
                                        <p:attrNameLst>
                                          <p:attrName>style.visibility</p:attrName>
                                        </p:attrNameLst>
                                      </p:cBhvr>
                                      <p:to>
                                        <p:strVal val="visible"/>
                                      </p:to>
                                    </p:set>
                                    <p:anim calcmode="lin" valueType="num">
                                      <p:cBhvr additive="base">
                                        <p:cTn id="25" dur="500" fill="hold"/>
                                        <p:tgtEl>
                                          <p:spTgt spid="19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txBox="1">
            <a:spLocks noGrp="1"/>
          </p:cNvSpPr>
          <p:nvPr>
            <p:ph type="title"/>
          </p:nvPr>
        </p:nvSpPr>
        <p:spPr>
          <a:xfrm>
            <a:off x="774145" y="1172100"/>
            <a:ext cx="5663730" cy="494751"/>
          </a:xfrm>
          <a:prstGeom prst="rect">
            <a:avLst/>
          </a:prstGeom>
          <a:gradFill>
            <a:gsLst>
              <a:gs pos="0">
                <a:srgbClr val="0072FF"/>
              </a:gs>
              <a:gs pos="100000">
                <a:srgbClr val="00C6FF"/>
              </a:gs>
            </a:gsLst>
            <a:lin ang="2700000" scaled="1"/>
          </a:gradFill>
        </p:spPr>
        <p:txBody>
          <a:bodyPr wrap="none" rtlCol="0">
            <a:spAutoFit/>
          </a:bodyPr>
          <a:lstStyle/>
          <a:p>
            <a:r>
              <a:rPr lang="en-US" sz="2400" dirty="0" err="1">
                <a:solidFill>
                  <a:schemeClr val="bg1"/>
                </a:solidFill>
                <a:latin typeface="Arial" panose="020B0604020202020204" pitchFamily="34" charset="0"/>
                <a:ea typeface="+mn-ea"/>
                <a:cs typeface="Arial" panose="020B0604020202020204" pitchFamily="34" charset="0"/>
              </a:rPr>
              <a:t>Cách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xác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định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các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thông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số</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định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thời</a:t>
            </a:r>
            <a:endParaRPr sz="2400" dirty="0">
              <a:solidFill>
                <a:schemeClr val="bg1"/>
              </a:solidFill>
              <a:latin typeface="Arial" panose="020B0604020202020204" pitchFamily="34" charset="0"/>
              <a:ea typeface="+mn-ea"/>
              <a:cs typeface="Arial" panose="020B0604020202020204" pitchFamily="34" charset="0"/>
            </a:endParaRPr>
          </a:p>
        </p:txBody>
      </p:sp>
      <p:sp>
        <p:nvSpPr>
          <p:cNvPr id="208" name="Google Shape;208;p1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grpSp>
        <p:nvGrpSpPr>
          <p:cNvPr id="210" name="Google Shape;210;p15"/>
          <p:cNvGrpSpPr/>
          <p:nvPr/>
        </p:nvGrpSpPr>
        <p:grpSpPr>
          <a:xfrm>
            <a:off x="2161607" y="1747030"/>
            <a:ext cx="7868786" cy="1324857"/>
            <a:chOff x="914400" y="1219200"/>
            <a:chExt cx="7868786" cy="1324857"/>
          </a:xfrm>
        </p:grpSpPr>
        <p:grpSp>
          <p:nvGrpSpPr>
            <p:cNvPr id="211" name="Google Shape;211;p15"/>
            <p:cNvGrpSpPr/>
            <p:nvPr/>
          </p:nvGrpSpPr>
          <p:grpSpPr>
            <a:xfrm>
              <a:off x="914400" y="1219200"/>
              <a:ext cx="7868786" cy="1324857"/>
              <a:chOff x="535759" y="3930134"/>
              <a:chExt cx="7868786" cy="1324857"/>
            </a:xfrm>
          </p:grpSpPr>
          <p:cxnSp>
            <p:nvCxnSpPr>
              <p:cNvPr id="212" name="Google Shape;212;p15"/>
              <p:cNvCxnSpPr/>
              <p:nvPr/>
            </p:nvCxnSpPr>
            <p:spPr>
              <a:xfrm>
                <a:off x="685800" y="4800600"/>
                <a:ext cx="7620000" cy="0"/>
              </a:xfrm>
              <a:prstGeom prst="straightConnector1">
                <a:avLst/>
              </a:prstGeom>
              <a:noFill/>
              <a:ln w="25400" cap="flat" cmpd="sng">
                <a:solidFill>
                  <a:schemeClr val="dk1"/>
                </a:solidFill>
                <a:prstDash val="solid"/>
                <a:round/>
                <a:headEnd type="none" w="sm" len="sm"/>
                <a:tailEnd type="triangle" w="med" len="med"/>
              </a:ln>
            </p:spPr>
          </p:cxnSp>
          <p:sp>
            <p:nvSpPr>
              <p:cNvPr id="213" name="Google Shape;213;p15"/>
              <p:cNvSpPr/>
              <p:nvPr/>
            </p:nvSpPr>
            <p:spPr>
              <a:xfrm>
                <a:off x="2209800" y="4561367"/>
                <a:ext cx="685800" cy="228600"/>
              </a:xfrm>
              <a:prstGeom prst="rect">
                <a:avLst/>
              </a:prstGeom>
              <a:solidFill>
                <a:srgbClr val="ECAC89"/>
              </a:solidFill>
              <a:ln w="25400" cap="flat" cmpd="sng">
                <a:solidFill>
                  <a:srgbClr val="ECAC89"/>
                </a:solidFill>
                <a:prstDash val="solid"/>
                <a:round/>
                <a:headEnd type="none" w="sm" len="sm"/>
                <a:tailEnd type="none" w="sm" len="sm"/>
              </a:ln>
            </p:spPr>
            <p:txBody>
              <a:bodyPr spcFirstLastPara="1" wrap="square" lIns="91425" tIns="45700" rIns="91425" bIns="45700" anchor="ctr" anchorCtr="0">
                <a:noAutofit/>
              </a:bodyPr>
              <a:lstStyle/>
              <a:p>
                <a:pPr algn="ct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P</a:t>
                </a:r>
                <a:endPar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4" name="Google Shape;214;p15"/>
              <p:cNvSpPr/>
              <p:nvPr/>
            </p:nvSpPr>
            <p:spPr>
              <a:xfrm>
                <a:off x="4381500" y="4561367"/>
                <a:ext cx="685800" cy="228600"/>
              </a:xfrm>
              <a:prstGeom prst="rect">
                <a:avLst/>
              </a:prstGeom>
              <a:solidFill>
                <a:srgbClr val="ECAC89"/>
              </a:solidFill>
              <a:ln w="25400" cap="flat" cmpd="sng">
                <a:solidFill>
                  <a:srgbClr val="ECAC89"/>
                </a:solidFill>
                <a:prstDash val="solid"/>
                <a:round/>
                <a:headEnd type="none" w="sm" len="sm"/>
                <a:tailEnd type="none" w="sm" len="sm"/>
              </a:ln>
            </p:spPr>
            <p:txBody>
              <a:bodyPr spcFirstLastPara="1" wrap="square" lIns="91425" tIns="45700" rIns="91425" bIns="45700" anchor="ctr" anchorCtr="0">
                <a:noAutofit/>
              </a:bodyPr>
              <a:lstStyle/>
              <a:p>
                <a:pPr algn="ct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P</a:t>
                </a:r>
                <a:endPar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5" name="Google Shape;215;p15"/>
              <p:cNvSpPr/>
              <p:nvPr/>
            </p:nvSpPr>
            <p:spPr>
              <a:xfrm>
                <a:off x="6682680" y="4550733"/>
                <a:ext cx="1242120" cy="239233"/>
              </a:xfrm>
              <a:prstGeom prst="rect">
                <a:avLst/>
              </a:prstGeom>
              <a:solidFill>
                <a:srgbClr val="ECAC89"/>
              </a:solidFill>
              <a:ln w="25400" cap="flat" cmpd="sng">
                <a:solidFill>
                  <a:srgbClr val="ECAC89"/>
                </a:solidFill>
                <a:prstDash val="solid"/>
                <a:round/>
                <a:headEnd type="none" w="sm" len="sm"/>
                <a:tailEnd type="none" w="sm" len="sm"/>
              </a:ln>
            </p:spPr>
            <p:txBody>
              <a:bodyPr spcFirstLastPara="1" wrap="square" lIns="91425" tIns="45700" rIns="91425" bIns="45700" anchor="ctr" anchorCtr="0">
                <a:noAutofit/>
              </a:bodyPr>
              <a:lstStyle/>
              <a:p>
                <a:pPr algn="ct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P</a:t>
                </a:r>
                <a:endPar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16" name="Google Shape;216;p15"/>
              <p:cNvCxnSpPr/>
              <p:nvPr/>
            </p:nvCxnSpPr>
            <p:spPr>
              <a:xfrm>
                <a:off x="685800" y="4681868"/>
                <a:ext cx="0" cy="228600"/>
              </a:xfrm>
              <a:prstGeom prst="straightConnector1">
                <a:avLst/>
              </a:prstGeom>
              <a:noFill/>
              <a:ln w="25400" cap="flat" cmpd="sng">
                <a:solidFill>
                  <a:schemeClr val="dk1"/>
                </a:solidFill>
                <a:prstDash val="solid"/>
                <a:round/>
                <a:headEnd type="none" w="sm" len="sm"/>
                <a:tailEnd type="none" w="sm" len="sm"/>
              </a:ln>
            </p:spPr>
          </p:cxnSp>
          <p:sp>
            <p:nvSpPr>
              <p:cNvPr id="217" name="Google Shape;217;p15"/>
              <p:cNvSpPr txBox="1"/>
              <p:nvPr/>
            </p:nvSpPr>
            <p:spPr>
              <a:xfrm>
                <a:off x="535759" y="4885659"/>
                <a:ext cx="300082" cy="369332"/>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8" name="Google Shape;218;p15"/>
              <p:cNvSpPr txBox="1"/>
              <p:nvPr/>
            </p:nvSpPr>
            <p:spPr>
              <a:xfrm>
                <a:off x="8155759" y="4885659"/>
                <a:ext cx="248786" cy="369332"/>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19" name="Google Shape;219;p15"/>
              <p:cNvCxnSpPr/>
              <p:nvPr/>
            </p:nvCxnSpPr>
            <p:spPr>
              <a:xfrm rot="10800000">
                <a:off x="914400" y="4114800"/>
                <a:ext cx="0" cy="694659"/>
              </a:xfrm>
              <a:prstGeom prst="straightConnector1">
                <a:avLst/>
              </a:prstGeom>
              <a:noFill/>
              <a:ln w="28575" cap="flat" cmpd="sng">
                <a:solidFill>
                  <a:schemeClr val="dk1"/>
                </a:solidFill>
                <a:prstDash val="solid"/>
                <a:round/>
                <a:headEnd type="none" w="sm" len="sm"/>
                <a:tailEnd type="triangle" w="med" len="med"/>
              </a:ln>
            </p:spPr>
          </p:cxnSp>
          <p:cxnSp>
            <p:nvCxnSpPr>
              <p:cNvPr id="220" name="Google Shape;220;p15"/>
              <p:cNvCxnSpPr/>
              <p:nvPr/>
            </p:nvCxnSpPr>
            <p:spPr>
              <a:xfrm>
                <a:off x="7924800" y="4095307"/>
                <a:ext cx="0" cy="694659"/>
              </a:xfrm>
              <a:prstGeom prst="straightConnector1">
                <a:avLst/>
              </a:prstGeom>
              <a:noFill/>
              <a:ln w="38100" cap="flat" cmpd="sng">
                <a:solidFill>
                  <a:schemeClr val="dk1"/>
                </a:solidFill>
                <a:prstDash val="solid"/>
                <a:round/>
                <a:headEnd type="none" w="sm" len="sm"/>
                <a:tailEnd type="triangle" w="med" len="med"/>
              </a:ln>
            </p:spPr>
          </p:cxnSp>
          <p:cxnSp>
            <p:nvCxnSpPr>
              <p:cNvPr id="221" name="Google Shape;221;p15"/>
              <p:cNvCxnSpPr/>
              <p:nvPr/>
            </p:nvCxnSpPr>
            <p:spPr>
              <a:xfrm>
                <a:off x="914400" y="4692134"/>
                <a:ext cx="1295400" cy="0"/>
              </a:xfrm>
              <a:prstGeom prst="straightConnector1">
                <a:avLst/>
              </a:prstGeom>
              <a:noFill/>
              <a:ln w="25400" cap="flat" cmpd="sng">
                <a:solidFill>
                  <a:schemeClr val="dk1"/>
                </a:solidFill>
                <a:prstDash val="solid"/>
                <a:round/>
                <a:headEnd type="triangle" w="med" len="med"/>
                <a:tailEnd type="triangle" w="med" len="med"/>
              </a:ln>
            </p:spPr>
          </p:cxnSp>
          <p:cxnSp>
            <p:nvCxnSpPr>
              <p:cNvPr id="222" name="Google Shape;222;p15"/>
              <p:cNvCxnSpPr/>
              <p:nvPr/>
            </p:nvCxnSpPr>
            <p:spPr>
              <a:xfrm>
                <a:off x="914400" y="4221124"/>
                <a:ext cx="7010399" cy="0"/>
              </a:xfrm>
              <a:prstGeom prst="straightConnector1">
                <a:avLst/>
              </a:prstGeom>
              <a:noFill/>
              <a:ln w="25400" cap="flat" cmpd="sng">
                <a:solidFill>
                  <a:schemeClr val="dk1"/>
                </a:solidFill>
                <a:prstDash val="solid"/>
                <a:round/>
                <a:headEnd type="triangle" w="med" len="med"/>
                <a:tailEnd type="triangle" w="med" len="med"/>
              </a:ln>
            </p:spPr>
          </p:cxnSp>
          <p:sp>
            <p:nvSpPr>
              <p:cNvPr id="223" name="Google Shape;223;p15"/>
              <p:cNvSpPr txBox="1"/>
              <p:nvPr/>
            </p:nvSpPr>
            <p:spPr>
              <a:xfrm>
                <a:off x="788916" y="4742121"/>
                <a:ext cx="356443" cy="369332"/>
              </a:xfrm>
              <a:prstGeom prst="rect">
                <a:avLst/>
              </a:prstGeom>
              <a:blipFill rotWithShape="1">
                <a:blip r:embed="rId1"/>
                <a:stretch>
                  <a:fillRect/>
                </a:stretch>
              </a:blipFill>
              <a:ln>
                <a:noFill/>
              </a:ln>
            </p:spPr>
            <p:txBody>
              <a:bodyPr spcFirstLastPara="1" wrap="square" lIns="91425" tIns="45700" rIns="91425" bIns="45700" anchor="t" anchorCtr="0">
                <a:noAutofit/>
              </a:bodyPr>
              <a:lstStyle/>
              <a:p>
                <a:r>
                  <a:rPr lang="en-US" sz="1800">
                    <a:latin typeface="Times New Roman" panose="02020603050405020304"/>
                    <a:ea typeface="Times New Roman" panose="02020603050405020304"/>
                    <a:cs typeface="Times New Roman" panose="02020603050405020304"/>
                    <a:sym typeface="Times New Roman" panose="02020603050405020304"/>
                  </a:rPr>
                  <a:t> </a:t>
                </a:r>
                <a:endParaRPr lang="en-US"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224" name="Google Shape;224;p15"/>
              <p:cNvSpPr txBox="1"/>
              <p:nvPr/>
            </p:nvSpPr>
            <p:spPr>
              <a:xfrm>
                <a:off x="7810269" y="4725802"/>
                <a:ext cx="375744" cy="369332"/>
              </a:xfrm>
              <a:prstGeom prst="rect">
                <a:avLst/>
              </a:prstGeom>
              <a:blipFill rotWithShape="1">
                <a:blip r:embed="rId2"/>
                <a:stretch>
                  <a:fillRect b="-14998"/>
                </a:stretch>
              </a:blipFill>
              <a:ln>
                <a:noFill/>
              </a:ln>
            </p:spPr>
            <p:txBody>
              <a:bodyPr spcFirstLastPara="1" wrap="square" lIns="91425" tIns="45700" rIns="91425" bIns="45700" anchor="t" anchorCtr="0">
                <a:noAutofit/>
              </a:bodyPr>
              <a:lstStyle/>
              <a:p>
                <a:r>
                  <a:rPr lang="en-US" sz="1800">
                    <a:latin typeface="Times New Roman" panose="02020603050405020304"/>
                    <a:ea typeface="Times New Roman" panose="02020603050405020304"/>
                    <a:cs typeface="Times New Roman" panose="02020603050405020304"/>
                    <a:sym typeface="Times New Roman" panose="02020603050405020304"/>
                  </a:rPr>
                  <a:t> </a:t>
                </a:r>
                <a:endParaRPr lang="en-US"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225" name="Google Shape;225;p15"/>
              <p:cNvSpPr txBox="1"/>
              <p:nvPr/>
            </p:nvSpPr>
            <p:spPr>
              <a:xfrm>
                <a:off x="4364995" y="3930134"/>
                <a:ext cx="312906" cy="369332"/>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F</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6" name="Google Shape;226;p15"/>
              <p:cNvSpPr txBox="1"/>
              <p:nvPr/>
            </p:nvSpPr>
            <p:spPr>
              <a:xfrm>
                <a:off x="1339026" y="4383634"/>
                <a:ext cx="338554" cy="369332"/>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R</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7" name="Google Shape;227;p15"/>
              <p:cNvSpPr txBox="1"/>
              <p:nvPr/>
            </p:nvSpPr>
            <p:spPr>
              <a:xfrm>
                <a:off x="2045938" y="4745638"/>
                <a:ext cx="437684" cy="369332"/>
              </a:xfrm>
              <a:prstGeom prst="rect">
                <a:avLst/>
              </a:prstGeom>
              <a:blipFill rotWithShape="1">
                <a:blip r:embed="rId3"/>
                <a:stretch>
                  <a:fillRect b="-1666"/>
                </a:stretch>
              </a:blipFill>
              <a:ln>
                <a:noFill/>
              </a:ln>
            </p:spPr>
            <p:txBody>
              <a:bodyPr spcFirstLastPara="1" wrap="square" lIns="91425" tIns="45700" rIns="91425" bIns="45700" anchor="t" anchorCtr="0">
                <a:noAutofit/>
              </a:bodyPr>
              <a:lstStyle/>
              <a:p>
                <a:r>
                  <a:rPr lang="en-US" sz="1800">
                    <a:latin typeface="Times New Roman" panose="02020603050405020304"/>
                    <a:ea typeface="Times New Roman" panose="02020603050405020304"/>
                    <a:cs typeface="Times New Roman" panose="02020603050405020304"/>
                    <a:sym typeface="Times New Roman" panose="02020603050405020304"/>
                  </a:rPr>
                  <a:t> </a:t>
                </a:r>
                <a:endParaRPr lang="en-US" sz="1800">
                  <a:latin typeface="Times New Roman" panose="02020603050405020304"/>
                  <a:ea typeface="Times New Roman" panose="02020603050405020304"/>
                  <a:cs typeface="Times New Roman" panose="02020603050405020304"/>
                  <a:sym typeface="Times New Roman" panose="02020603050405020304"/>
                </a:endParaRPr>
              </a:p>
            </p:txBody>
          </p:sp>
        </p:grpSp>
        <p:cxnSp>
          <p:nvCxnSpPr>
            <p:cNvPr id="228" name="Google Shape;228;p15"/>
            <p:cNvCxnSpPr/>
            <p:nvPr/>
          </p:nvCxnSpPr>
          <p:spPr>
            <a:xfrm>
              <a:off x="2588441" y="1786296"/>
              <a:ext cx="685800" cy="0"/>
            </a:xfrm>
            <a:prstGeom prst="straightConnector1">
              <a:avLst/>
            </a:prstGeom>
            <a:noFill/>
            <a:ln w="25400" cap="flat" cmpd="sng">
              <a:solidFill>
                <a:schemeClr val="dk1"/>
              </a:solidFill>
              <a:prstDash val="solid"/>
              <a:round/>
              <a:headEnd type="triangle" w="med" len="med"/>
              <a:tailEnd type="triangle" w="med" len="med"/>
            </a:ln>
          </p:spPr>
        </p:cxnSp>
        <p:cxnSp>
          <p:nvCxnSpPr>
            <p:cNvPr id="229" name="Google Shape;229;p15"/>
            <p:cNvCxnSpPr/>
            <p:nvPr/>
          </p:nvCxnSpPr>
          <p:spPr>
            <a:xfrm>
              <a:off x="4743636" y="1786663"/>
              <a:ext cx="685800" cy="0"/>
            </a:xfrm>
            <a:prstGeom prst="straightConnector1">
              <a:avLst/>
            </a:prstGeom>
            <a:noFill/>
            <a:ln w="25400" cap="flat" cmpd="sng">
              <a:solidFill>
                <a:schemeClr val="dk1"/>
              </a:solidFill>
              <a:prstDash val="solid"/>
              <a:round/>
              <a:headEnd type="triangle" w="med" len="med"/>
              <a:tailEnd type="triangle" w="med" len="med"/>
            </a:ln>
          </p:spPr>
        </p:cxnSp>
        <p:cxnSp>
          <p:nvCxnSpPr>
            <p:cNvPr id="230" name="Google Shape;230;p15"/>
            <p:cNvCxnSpPr/>
            <p:nvPr/>
          </p:nvCxnSpPr>
          <p:spPr>
            <a:xfrm>
              <a:off x="7061321" y="1786296"/>
              <a:ext cx="1242119" cy="0"/>
            </a:xfrm>
            <a:prstGeom prst="straightConnector1">
              <a:avLst/>
            </a:prstGeom>
            <a:noFill/>
            <a:ln w="25400" cap="flat" cmpd="sng">
              <a:solidFill>
                <a:schemeClr val="dk1"/>
              </a:solidFill>
              <a:prstDash val="solid"/>
              <a:round/>
              <a:headEnd type="triangle" w="med" len="med"/>
              <a:tailEnd type="triangle" w="med" len="med"/>
            </a:ln>
          </p:spPr>
        </p:cxnSp>
        <p:sp>
          <p:nvSpPr>
            <p:cNvPr id="231" name="Google Shape;231;p15"/>
            <p:cNvSpPr txBox="1"/>
            <p:nvPr/>
          </p:nvSpPr>
          <p:spPr>
            <a:xfrm>
              <a:off x="2693199" y="1443702"/>
              <a:ext cx="476284" cy="369332"/>
            </a:xfrm>
            <a:prstGeom prst="rect">
              <a:avLst/>
            </a:prstGeom>
            <a:blipFill rotWithShape="1">
              <a:blip r:embed="rId4"/>
              <a:stretch>
                <a:fillRect b="-1666"/>
              </a:stretch>
            </a:blipFill>
            <a:ln>
              <a:noFill/>
            </a:ln>
          </p:spPr>
          <p:txBody>
            <a:bodyPr spcFirstLastPara="1" wrap="square" lIns="91425" tIns="45700" rIns="91425" bIns="45700" anchor="t" anchorCtr="0">
              <a:noAutofit/>
            </a:bodyPr>
            <a:lstStyle/>
            <a:p>
              <a:r>
                <a:rPr lang="en-US" sz="1800">
                  <a:latin typeface="Times New Roman" panose="02020603050405020304"/>
                  <a:ea typeface="Times New Roman" panose="02020603050405020304"/>
                  <a:cs typeface="Times New Roman" panose="02020603050405020304"/>
                  <a:sym typeface="Times New Roman" panose="02020603050405020304"/>
                </a:rPr>
                <a:t> </a:t>
              </a:r>
              <a:endParaRPr lang="en-US"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232" name="Google Shape;232;p15"/>
            <p:cNvSpPr txBox="1"/>
            <p:nvPr/>
          </p:nvSpPr>
          <p:spPr>
            <a:xfrm>
              <a:off x="4848394" y="1430597"/>
              <a:ext cx="481607" cy="369332"/>
            </a:xfrm>
            <a:prstGeom prst="rect">
              <a:avLst/>
            </a:prstGeom>
            <a:blipFill rotWithShape="1">
              <a:blip r:embed="rId5"/>
              <a:stretch>
                <a:fillRect b="-1666"/>
              </a:stretch>
            </a:blipFill>
            <a:ln>
              <a:noFill/>
            </a:ln>
          </p:spPr>
          <p:txBody>
            <a:bodyPr spcFirstLastPara="1" wrap="square" lIns="91425" tIns="45700" rIns="91425" bIns="45700" anchor="t" anchorCtr="0">
              <a:noAutofit/>
            </a:bodyPr>
            <a:lstStyle/>
            <a:p>
              <a:r>
                <a:rPr lang="en-US" sz="1800">
                  <a:latin typeface="Times New Roman" panose="02020603050405020304"/>
                  <a:ea typeface="Times New Roman" panose="02020603050405020304"/>
                  <a:cs typeface="Times New Roman" panose="02020603050405020304"/>
                  <a:sym typeface="Times New Roman" panose="02020603050405020304"/>
                </a:rPr>
                <a:t> </a:t>
              </a:r>
              <a:endParaRPr lang="en-US"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233" name="Google Shape;233;p15"/>
            <p:cNvSpPr txBox="1"/>
            <p:nvPr/>
          </p:nvSpPr>
          <p:spPr>
            <a:xfrm>
              <a:off x="7454263" y="1451010"/>
              <a:ext cx="481607" cy="369332"/>
            </a:xfrm>
            <a:prstGeom prst="rect">
              <a:avLst/>
            </a:prstGeom>
            <a:blipFill rotWithShape="1">
              <a:blip r:embed="rId6"/>
              <a:stretch>
                <a:fillRect/>
              </a:stretch>
            </a:blipFill>
            <a:ln>
              <a:noFill/>
            </a:ln>
          </p:spPr>
          <p:txBody>
            <a:bodyPr spcFirstLastPara="1" wrap="square" lIns="91425" tIns="45700" rIns="91425" bIns="45700" anchor="t" anchorCtr="0">
              <a:noAutofit/>
            </a:bodyPr>
            <a:lstStyle/>
            <a:p>
              <a:r>
                <a:rPr lang="en-US" sz="1800">
                  <a:latin typeface="Times New Roman" panose="02020603050405020304"/>
                  <a:ea typeface="Times New Roman" panose="02020603050405020304"/>
                  <a:cs typeface="Times New Roman" panose="02020603050405020304"/>
                  <a:sym typeface="Times New Roman" panose="02020603050405020304"/>
                </a:rPr>
                <a:t> </a:t>
              </a:r>
              <a:endParaRPr lang="en-US" sz="1800">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3" name="Slide Number Placeholder 2"/>
          <p:cNvSpPr>
            <a:spLocks noGrp="1"/>
          </p:cNvSpPr>
          <p:nvPr>
            <p:ph type="sldNum" sz="quarter" idx="12"/>
          </p:nvPr>
        </p:nvSpPr>
        <p:spPr/>
        <p:txBody>
          <a:bodyPr/>
          <a:lstStyle/>
          <a:p>
            <a:fld id="{00000000-1234-1234-1234-123412341234}" type="slidenum">
              <a:rPr lang="en-US" smtClean="0"/>
            </a:fld>
            <a:endParaRPr lang="en-US" dirty="0"/>
          </a:p>
        </p:txBody>
      </p:sp>
      <p:sp>
        <p:nvSpPr>
          <p:cNvPr id="4" name="Google Shape;195;p14"/>
          <p:cNvSpPr txBox="1"/>
          <p:nvPr/>
        </p:nvSpPr>
        <p:spPr>
          <a:xfrm>
            <a:off x="774146" y="223964"/>
            <a:ext cx="8119484"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3. </a:t>
            </a:r>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743367" y="3298817"/>
                <a:ext cx="5352633" cy="2926122"/>
              </a:xfrm>
              <a:prstGeom prst="rect">
                <a:avLst/>
              </a:prstGeom>
              <a:noFill/>
            </p:spPr>
            <p:txBody>
              <a:bodyPr wrap="square" rtlCol="0">
                <a:spAutoFit/>
              </a:bodyPr>
              <a:lstStyle/>
              <a:p>
                <a:pPr>
                  <a:lnSpc>
                    <a:spcPct val="120000"/>
                  </a:lnSpc>
                  <a:spcBef>
                    <a:spcPts val="200"/>
                  </a:spcBef>
                  <a:spcAft>
                    <a:spcPts val="200"/>
                  </a:spcAft>
                </a:pPr>
                <a:r>
                  <a:rPr lang="en-US" i="1" dirty="0">
                    <a:latin typeface="Arial" panose="020B0604020202020204" pitchFamily="34" charset="0"/>
                    <a:cs typeface="Arial" panose="020B0604020202020204" pitchFamily="34" charset="0"/>
                  </a:rPr>
                  <a:t>Giả sử :</a:t>
                </a:r>
                <a:endParaRPr lang="en-US" i="1" dirty="0">
                  <a:latin typeface="Arial" panose="020B0604020202020204" pitchFamily="34" charset="0"/>
                  <a:cs typeface="Arial" panose="020B0604020202020204" pitchFamily="34" charset="0"/>
                </a:endParaRPr>
              </a:p>
              <a:p>
                <a:pPr marL="285750" indent="-285750">
                  <a:lnSpc>
                    <a:spcPct val="120000"/>
                  </a:lnSpc>
                  <a:spcBef>
                    <a:spcPts val="200"/>
                  </a:spcBef>
                  <a:spcAft>
                    <a:spcPts val="200"/>
                  </a:spcAft>
                  <a:buFont typeface="Arial" panose="020B0604020202020204" pitchFamily="34" charset="0"/>
                  <a:buChar char="•"/>
                </a:pPr>
                <a:r>
                  <a:rPr lang="en-US" dirty="0">
                    <a:latin typeface="Arial" panose="020B0604020202020204" pitchFamily="34" charset="0"/>
                    <a:cs typeface="Arial" panose="020B0604020202020204" pitchFamily="34" charset="0"/>
                  </a:rPr>
                  <a:t>Quá trình thực thi một tiến trình P gồm nhiều phần</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lnSpc>
                    <a:spcPct val="120000"/>
                  </a:lnSpc>
                  <a:spcBef>
                    <a:spcPts val="200"/>
                  </a:spcBef>
                  <a:spcAft>
                    <a:spcPts val="2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cs typeface="Arial" panose="020B0604020202020204" pitchFamily="34" charset="0"/>
                      </a:rPr>
                      <m:t>𝑟</m:t>
                    </m:r>
                  </m:oMath>
                </a14:m>
                <a:r>
                  <a:rPr lang="en-US" dirty="0">
                    <a:latin typeface="Arial" panose="020B0604020202020204" pitchFamily="34" charset="0"/>
                    <a:cs typeface="Arial" panose="020B0604020202020204" pitchFamily="34" charset="0"/>
                  </a:rPr>
                  <a:t> là thời điểm xuất hiện của P trong hệ thống (Arrival Time/Release Time)</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lnSpc>
                    <a:spcPct val="120000"/>
                  </a:lnSpc>
                  <a:spcBef>
                    <a:spcPts val="200"/>
                  </a:spcBef>
                  <a:spcAft>
                    <a:spcPts val="200"/>
                  </a:spcAft>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𝑡</m:t>
                        </m:r>
                      </m:e>
                      <m:sub>
                        <m:r>
                          <a:rPr lang="en-US" b="0" i="1" smtClean="0">
                            <a:latin typeface="Cambria Math" panose="02040503050406030204" pitchFamily="18" charset="0"/>
                            <a:cs typeface="Arial" panose="020B0604020202020204" pitchFamily="34" charset="0"/>
                          </a:rPr>
                          <m:t>0</m:t>
                        </m:r>
                      </m:sub>
                    </m:sSub>
                  </m:oMath>
                </a14:m>
                <a:r>
                  <a:rPr lang="en-US" dirty="0">
                    <a:latin typeface="Arial" panose="020B0604020202020204" pitchFamily="34" charset="0"/>
                    <a:cs typeface="Arial" panose="020B0604020202020204" pitchFamily="34" charset="0"/>
                  </a:rPr>
                  <a:t> là thời điểm P được thực thi lần đầu tiên</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lnSpc>
                    <a:spcPct val="120000"/>
                  </a:lnSpc>
                  <a:spcBef>
                    <a:spcPts val="200"/>
                  </a:spcBef>
                  <a:spcAft>
                    <a:spcPts val="2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cs typeface="Arial" panose="020B0604020202020204" pitchFamily="34" charset="0"/>
                      </a:rPr>
                      <m:t>𝑓</m:t>
                    </m:r>
                  </m:oMath>
                </a14:m>
                <a:r>
                  <a:rPr lang="en-US" dirty="0">
                    <a:latin typeface="Arial" panose="020B0604020202020204" pitchFamily="34" charset="0"/>
                    <a:cs typeface="Arial" panose="020B0604020202020204" pitchFamily="34" charset="0"/>
                  </a:rPr>
                  <a:t> là thời điểm tiến trình P hoàn thành việc thực thi (Finishing Time)</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743367" y="3298817"/>
                <a:ext cx="5352633" cy="2926122"/>
              </a:xfrm>
              <a:prstGeom prst="rect">
                <a:avLst/>
              </a:prstGeom>
              <a:blipFill rotWithShape="1">
                <a:blip r:embed="rId7"/>
                <a:stretch>
                  <a:fillRect l="-8" t="-21" b="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6575654" y="3298817"/>
                <a:ext cx="5352633" cy="1058944"/>
              </a:xfrm>
              <a:prstGeom prst="rect">
                <a:avLst/>
              </a:prstGeom>
              <a:noFill/>
            </p:spPr>
            <p:txBody>
              <a:bodyPr wrap="square" rtlCol="0">
                <a:spAutoFit/>
              </a:bodyPr>
              <a:lstStyle/>
              <a:p>
                <a:pPr>
                  <a:lnSpc>
                    <a:spcPct val="120000"/>
                  </a:lnSpc>
                  <a:spcBef>
                    <a:spcPts val="200"/>
                  </a:spcBef>
                  <a:spcAft>
                    <a:spcPts val="200"/>
                  </a:spcAft>
                </a:pPr>
                <a:r>
                  <a:rPr lang="en-US" dirty="0">
                    <a:latin typeface="Arial" panose="020B0604020202020204" pitchFamily="34" charset="0"/>
                    <a:cs typeface="Arial" panose="020B0604020202020204" pitchFamily="34" charset="0"/>
                  </a:rPr>
                  <a:t>G</a:t>
                </a:r>
                <a:r>
                  <a:rPr lang="en-US" dirty="0" err="1">
                    <a:latin typeface="Arial" panose="020B0604020202020204" pitchFamily="34" charset="0"/>
                    <a:cs typeface="Arial" panose="020B0604020202020204" pitchFamily="34" charset="0"/>
                  </a:rPr>
                  <a:t>ọi</a:t>
                </a:r>
                <a:r>
                  <a:rPr lang="en-US"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cs typeface="Arial" panose="020B0604020202020204" pitchFamily="34" charset="0"/>
                      </a:rPr>
                      <m:t>𝑅</m:t>
                    </m:r>
                  </m:oMath>
                </a14:m>
                <a:r>
                  <a:rPr lang="en-US" dirty="0">
                    <a:latin typeface="Arial" panose="020B0604020202020204" pitchFamily="34" charset="0"/>
                    <a:cs typeface="Arial" panose="020B0604020202020204" pitchFamily="34" charset="0"/>
                  </a:rPr>
                  <a:t>, </a:t>
                </a:r>
                <a14:m>
                  <m:oMath xmlns:m="http://schemas.openxmlformats.org/officeDocument/2006/math">
                    <m:r>
                      <a:rPr lang="en-US" i="1">
                        <a:latin typeface="Cambria Math" panose="02040503050406030204" pitchFamily="18" charset="0"/>
                        <a:cs typeface="Arial" panose="020B0604020202020204" pitchFamily="34" charset="0"/>
                      </a:rPr>
                      <m:t>𝐹</m:t>
                    </m:r>
                  </m:oMath>
                </a14:m>
                <a:r>
                  <a:rPr lang="en-US" dirty="0">
                    <a:latin typeface="Arial" panose="020B0604020202020204" pitchFamily="34" charset="0"/>
                    <a:cs typeface="Arial" panose="020B0604020202020204" pitchFamily="34" charset="0"/>
                  </a:rPr>
                  <a:t>, và </a:t>
                </a:r>
                <a14:m>
                  <m:oMath xmlns:m="http://schemas.openxmlformats.org/officeDocument/2006/math">
                    <m:r>
                      <a:rPr lang="en-US" i="1">
                        <a:latin typeface="Cambria Math" panose="02040503050406030204" pitchFamily="18" charset="0"/>
                        <a:cs typeface="Arial" panose="020B0604020202020204" pitchFamily="34" charset="0"/>
                      </a:rPr>
                      <m:t>𝑊</m:t>
                    </m:r>
                  </m:oMath>
                </a14:m>
                <a:r>
                  <a:rPr lang="en-US" dirty="0">
                    <a:latin typeface="Arial" panose="020B0604020202020204" pitchFamily="34" charset="0"/>
                    <a:cs typeface="Arial" panose="020B0604020202020204" pitchFamily="34" charset="0"/>
                  </a:rPr>
                  <a:t> lần lượt là thời gian đáp ứng, thời gian hoàn thành và thời gian đợi của tiến trình P. Khi đó:</a:t>
                </a:r>
                <a:endParaRPr lang="en-US" dirty="0">
                  <a:latin typeface="Arial" panose="020B0604020202020204" pitchFamily="34" charset="0"/>
                  <a:cs typeface="Arial" panose="020B0604020202020204" pitchFamily="34"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6575654" y="3298817"/>
                <a:ext cx="5352633" cy="1058944"/>
              </a:xfrm>
              <a:prstGeom prst="rect">
                <a:avLst/>
              </a:prstGeom>
              <a:blipFill rotWithShape="1">
                <a:blip r:embed="rId8"/>
                <a:stretch>
                  <a:fillRect l="-4" t="-59" r="8" b="37"/>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8420668" y="4385391"/>
                <a:ext cx="1182952" cy="358047"/>
              </a:xfrm>
              <a:prstGeom prst="rect">
                <a:avLst/>
              </a:prstGeom>
              <a:noFill/>
            </p:spPr>
            <p:txBody>
              <a:bodyPr wrap="none" lIns="0" tIns="0" rIns="0" bIns="0" rtlCol="0">
                <a:spAutoFit/>
              </a:bodyPr>
              <a:lstStyle/>
              <a:p>
                <a:pPr algn="just">
                  <a:lnSpc>
                    <a:spcPct val="120000"/>
                  </a:lnSpc>
                  <a:spcBef>
                    <a:spcPts val="200"/>
                  </a:spcBef>
                  <a:spcAft>
                    <a:spcPts val="200"/>
                  </a:spcAft>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Arial" panose="020B0604020202020204" pitchFamily="34" charset="0"/>
                        </a:rPr>
                        <m:t>𝑹</m:t>
                      </m:r>
                      <m:r>
                        <a:rPr lang="en-US" b="1" i="1" smtClean="0">
                          <a:latin typeface="Cambria Math" panose="02040503050406030204" pitchFamily="18" charset="0"/>
                          <a:cs typeface="Arial" panose="020B0604020202020204" pitchFamily="34" charset="0"/>
                        </a:rPr>
                        <m:t>=</m:t>
                      </m:r>
                      <m:sSub>
                        <m:sSubPr>
                          <m:ctrlPr>
                            <a:rPr lang="en-US" b="1" i="1" smtClean="0">
                              <a:latin typeface="Cambria Math" panose="02040503050406030204" pitchFamily="18" charset="0"/>
                              <a:cs typeface="Arial" panose="020B0604020202020204" pitchFamily="34" charset="0"/>
                            </a:rPr>
                          </m:ctrlPr>
                        </m:sSubPr>
                        <m:e>
                          <m:r>
                            <a:rPr lang="en-US" b="1" i="1" smtClean="0">
                              <a:latin typeface="Cambria Math" panose="02040503050406030204" pitchFamily="18" charset="0"/>
                              <a:cs typeface="Arial" panose="020B0604020202020204" pitchFamily="34" charset="0"/>
                            </a:rPr>
                            <m:t>𝒕</m:t>
                          </m:r>
                        </m:e>
                        <m:sub>
                          <m:r>
                            <a:rPr lang="en-US" b="1" i="1" smtClean="0">
                              <a:latin typeface="Cambria Math" panose="02040503050406030204" pitchFamily="18" charset="0"/>
                              <a:cs typeface="Arial" panose="020B0604020202020204" pitchFamily="34" charset="0"/>
                            </a:rPr>
                            <m:t>𝟎</m:t>
                          </m:r>
                        </m:sub>
                      </m:sSub>
                      <m:r>
                        <a:rPr lang="en-US" b="1" i="1" smtClean="0">
                          <a:latin typeface="Cambria Math" panose="02040503050406030204" pitchFamily="18" charset="0"/>
                          <a:cs typeface="Arial" panose="020B0604020202020204" pitchFamily="34" charset="0"/>
                        </a:rPr>
                        <m:t> −</m:t>
                      </m:r>
                      <m:r>
                        <a:rPr lang="en-US" b="1" i="1" smtClean="0">
                          <a:latin typeface="Cambria Math" panose="02040503050406030204" pitchFamily="18" charset="0"/>
                          <a:cs typeface="Arial" panose="020B0604020202020204" pitchFamily="34" charset="0"/>
                        </a:rPr>
                        <m:t>𝒓</m:t>
                      </m:r>
                    </m:oMath>
                  </m:oMathPara>
                </a14:m>
                <a:endParaRPr lang="en-US" b="1" dirty="0">
                  <a:latin typeface="Arial" panose="020B0604020202020204" pitchFamily="34" charset="0"/>
                  <a:cs typeface="Arial" panose="020B0604020202020204" pitchFamily="34"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8420668" y="4385391"/>
                <a:ext cx="1182952" cy="358047"/>
              </a:xfrm>
              <a:prstGeom prst="rect">
                <a:avLst/>
              </a:prstGeom>
              <a:blipFill rotWithShape="1">
                <a:blip r:embed="rId9"/>
                <a:stretch>
                  <a:fillRect l="-48" t="-23" r="-2104" b="17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8467123" y="4771068"/>
                <a:ext cx="1090042" cy="358047"/>
              </a:xfrm>
              <a:prstGeom prst="rect">
                <a:avLst/>
              </a:prstGeom>
              <a:noFill/>
            </p:spPr>
            <p:txBody>
              <a:bodyPr wrap="none" lIns="0" tIns="0" rIns="0" bIns="0" rtlCol="0">
                <a:spAutoFit/>
              </a:bodyPr>
              <a:lstStyle/>
              <a:p>
                <a:pPr algn="just">
                  <a:lnSpc>
                    <a:spcPct val="120000"/>
                  </a:lnSpc>
                  <a:spcBef>
                    <a:spcPts val="200"/>
                  </a:spcBef>
                  <a:spcAft>
                    <a:spcPts val="200"/>
                  </a:spcAft>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Arial" panose="020B0604020202020204" pitchFamily="34" charset="0"/>
                        </a:rPr>
                        <m:t>𝑭</m:t>
                      </m:r>
                      <m:r>
                        <a:rPr lang="en-US" b="1" i="1" smtClean="0">
                          <a:latin typeface="Cambria Math" panose="02040503050406030204" pitchFamily="18" charset="0"/>
                          <a:cs typeface="Arial" panose="020B0604020202020204" pitchFamily="34" charset="0"/>
                        </a:rPr>
                        <m:t>=</m:t>
                      </m:r>
                      <m:r>
                        <a:rPr lang="en-US" b="1" i="1" smtClean="0">
                          <a:latin typeface="Cambria Math" panose="02040503050406030204" pitchFamily="18" charset="0"/>
                          <a:cs typeface="Arial" panose="020B0604020202020204" pitchFamily="34" charset="0"/>
                        </a:rPr>
                        <m:t>𝒇</m:t>
                      </m:r>
                      <m:r>
                        <a:rPr lang="en-US" b="1" i="1" smtClean="0">
                          <a:latin typeface="Cambria Math" panose="02040503050406030204" pitchFamily="18" charset="0"/>
                          <a:cs typeface="Arial" panose="020B0604020202020204" pitchFamily="34" charset="0"/>
                        </a:rPr>
                        <m:t> −</m:t>
                      </m:r>
                      <m:r>
                        <a:rPr lang="en-US" b="1" i="1" smtClean="0">
                          <a:latin typeface="Cambria Math" panose="02040503050406030204" pitchFamily="18" charset="0"/>
                          <a:cs typeface="Arial" panose="020B0604020202020204" pitchFamily="34" charset="0"/>
                        </a:rPr>
                        <m:t>𝒓</m:t>
                      </m:r>
                    </m:oMath>
                  </m:oMathPara>
                </a14:m>
                <a:endParaRPr lang="en-US" b="1" dirty="0">
                  <a:latin typeface="Arial" panose="020B0604020202020204" pitchFamily="34" charset="0"/>
                  <a:cs typeface="Arial" panose="020B0604020202020204" pitchFamily="34"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8467123" y="4771068"/>
                <a:ext cx="1090042" cy="358047"/>
              </a:xfrm>
              <a:prstGeom prst="rect">
                <a:avLst/>
              </a:prstGeom>
              <a:blipFill rotWithShape="1">
                <a:blip r:embed="rId10"/>
                <a:stretch>
                  <a:fillRect l="-3" t="-87" r="-2525" b="6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8187688" y="5156745"/>
                <a:ext cx="1648913" cy="358047"/>
              </a:xfrm>
              <a:prstGeom prst="rect">
                <a:avLst/>
              </a:prstGeom>
              <a:noFill/>
            </p:spPr>
            <p:txBody>
              <a:bodyPr wrap="none" lIns="0" tIns="0" rIns="0" bIns="0" rtlCol="0">
                <a:spAutoFit/>
              </a:bodyPr>
              <a:lstStyle/>
              <a:p>
                <a:pPr algn="just">
                  <a:lnSpc>
                    <a:spcPct val="120000"/>
                  </a:lnSpc>
                  <a:spcBef>
                    <a:spcPts val="200"/>
                  </a:spcBef>
                  <a:spcAft>
                    <a:spcPts val="200"/>
                  </a:spcAft>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Arial" panose="020B0604020202020204" pitchFamily="34" charset="0"/>
                        </a:rPr>
                        <m:t>𝑾</m:t>
                      </m:r>
                      <m:r>
                        <a:rPr lang="en-US" b="1" i="1" smtClean="0">
                          <a:latin typeface="Cambria Math" panose="02040503050406030204" pitchFamily="18" charset="0"/>
                          <a:cs typeface="Arial" panose="020B0604020202020204" pitchFamily="34" charset="0"/>
                        </a:rPr>
                        <m:t>=</m:t>
                      </m:r>
                      <m:r>
                        <a:rPr lang="en-US" b="1" i="1" smtClean="0">
                          <a:latin typeface="Cambria Math" panose="02040503050406030204" pitchFamily="18" charset="0"/>
                          <a:cs typeface="Arial" panose="020B0604020202020204" pitchFamily="34" charset="0"/>
                        </a:rPr>
                        <m:t>𝒇</m:t>
                      </m:r>
                      <m:r>
                        <a:rPr lang="en-US" b="1" i="1" smtClean="0">
                          <a:latin typeface="Cambria Math" panose="02040503050406030204" pitchFamily="18" charset="0"/>
                          <a:cs typeface="Arial" panose="020B0604020202020204" pitchFamily="34" charset="0"/>
                        </a:rPr>
                        <m:t> −</m:t>
                      </m:r>
                      <m:r>
                        <a:rPr lang="en-US" b="1" i="1" smtClean="0">
                          <a:latin typeface="Cambria Math" panose="02040503050406030204" pitchFamily="18" charset="0"/>
                          <a:cs typeface="Arial" panose="020B0604020202020204" pitchFamily="34" charset="0"/>
                        </a:rPr>
                        <m:t>𝒓</m:t>
                      </m:r>
                      <m:r>
                        <a:rPr lang="en-US" b="1" i="1" smtClean="0">
                          <a:latin typeface="Cambria Math" panose="02040503050406030204" pitchFamily="18" charset="0"/>
                          <a:cs typeface="Arial" panose="020B0604020202020204" pitchFamily="34" charset="0"/>
                        </a:rPr>
                        <m:t> −</m:t>
                      </m:r>
                      <m:r>
                        <a:rPr lang="en-US" b="1" i="1" smtClean="0">
                          <a:latin typeface="Cambria Math" panose="02040503050406030204" pitchFamily="18" charset="0"/>
                          <a:cs typeface="Arial" panose="020B0604020202020204" pitchFamily="34" charset="0"/>
                        </a:rPr>
                        <m:t>𝑬</m:t>
                      </m:r>
                    </m:oMath>
                  </m:oMathPara>
                </a14:m>
                <a:endParaRPr lang="en-US" b="1" dirty="0">
                  <a:latin typeface="Arial" panose="020B0604020202020204" pitchFamily="34" charset="0"/>
                  <a:cs typeface="Arial" panose="020B0604020202020204" pitchFamily="34"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8187688" y="5156745"/>
                <a:ext cx="1648913" cy="358047"/>
              </a:xfrm>
              <a:prstGeom prst="rect">
                <a:avLst/>
              </a:prstGeom>
              <a:blipFill rotWithShape="1">
                <a:blip r:embed="rId11"/>
                <a:stretch>
                  <a:fillRect l="-38" t="-152" r="-1436" b="12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6575654" y="5542422"/>
                <a:ext cx="5352633" cy="726546"/>
              </a:xfrm>
              <a:prstGeom prst="rect">
                <a:avLst/>
              </a:prstGeom>
              <a:noFill/>
            </p:spPr>
            <p:txBody>
              <a:bodyPr wrap="square" rtlCol="0">
                <a:spAutoFit/>
              </a:bodyPr>
              <a:lstStyle/>
              <a:p>
                <a:pPr>
                  <a:lnSpc>
                    <a:spcPct val="120000"/>
                  </a:lnSpc>
                  <a:spcBef>
                    <a:spcPts val="200"/>
                  </a:spcBef>
                  <a:spcAft>
                    <a:spcPts val="200"/>
                  </a:spcAft>
                </a:pP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14:m>
                  <m:oMath xmlns:m="http://schemas.openxmlformats.org/officeDocument/2006/math">
                    <m:r>
                      <a:rPr lang="en-US" b="1" i="1" smtClean="0">
                        <a:latin typeface="Cambria Math" panose="02040503050406030204" pitchFamily="18" charset="0"/>
                        <a:cs typeface="Arial" panose="020B0604020202020204" pitchFamily="34" charset="0"/>
                      </a:rPr>
                      <m:t>𝑬</m:t>
                    </m:r>
                  </m:oMath>
                </a14:m>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P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CPU (hay CPU Burst)</a:t>
                </a:r>
                <a:endParaRPr lang="en-US" dirty="0">
                  <a:latin typeface="Arial" panose="020B0604020202020204" pitchFamily="34" charset="0"/>
                  <a:cs typeface="Arial" panose="020B0604020202020204"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6575654" y="5542422"/>
                <a:ext cx="5352633" cy="726546"/>
              </a:xfrm>
              <a:prstGeom prst="rect">
                <a:avLst/>
              </a:prstGeom>
              <a:blipFill rotWithShape="1">
                <a:blip r:embed="rId12"/>
                <a:stretch>
                  <a:fillRect l="-4" t="-20" r="8" b="3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8060858" y="6296596"/>
                <a:ext cx="1902572" cy="358047"/>
              </a:xfrm>
              <a:prstGeom prst="rect">
                <a:avLst/>
              </a:prstGeom>
              <a:noFill/>
            </p:spPr>
            <p:txBody>
              <a:bodyPr wrap="none" lIns="0" tIns="0" rIns="0" bIns="0" rtlCol="0">
                <a:spAutoFit/>
              </a:bodyPr>
              <a:lstStyle/>
              <a:p>
                <a:pPr algn="just">
                  <a:lnSpc>
                    <a:spcPct val="120000"/>
                  </a:lnSpc>
                  <a:spcBef>
                    <a:spcPts val="200"/>
                  </a:spcBef>
                  <a:spcAft>
                    <a:spcPts val="200"/>
                  </a:spcAft>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Arial" panose="020B0604020202020204" pitchFamily="34" charset="0"/>
                        </a:rPr>
                        <m:t>𝑬</m:t>
                      </m:r>
                      <m:r>
                        <a:rPr lang="en-US" b="1" i="1" smtClean="0">
                          <a:latin typeface="Cambria Math" panose="02040503050406030204" pitchFamily="18" charset="0"/>
                          <a:cs typeface="Arial" panose="020B0604020202020204" pitchFamily="34" charset="0"/>
                        </a:rPr>
                        <m:t>= </m:t>
                      </m:r>
                      <m:sSub>
                        <m:sSubPr>
                          <m:ctrlPr>
                            <a:rPr lang="en-US" b="1" i="1" smtClean="0">
                              <a:latin typeface="Cambria Math" panose="02040503050406030204" pitchFamily="18" charset="0"/>
                              <a:cs typeface="Arial" panose="020B0604020202020204" pitchFamily="34" charset="0"/>
                            </a:rPr>
                          </m:ctrlPr>
                        </m:sSubPr>
                        <m:e>
                          <m:r>
                            <a:rPr lang="en-US" b="1" i="1" smtClean="0">
                              <a:latin typeface="Cambria Math" panose="02040503050406030204" pitchFamily="18" charset="0"/>
                              <a:cs typeface="Arial" panose="020B0604020202020204" pitchFamily="34" charset="0"/>
                            </a:rPr>
                            <m:t>𝑬</m:t>
                          </m:r>
                        </m:e>
                        <m:sub>
                          <m:r>
                            <a:rPr lang="en-US" b="1" i="1" smtClean="0">
                              <a:latin typeface="Cambria Math" panose="02040503050406030204" pitchFamily="18" charset="0"/>
                              <a:cs typeface="Arial" panose="020B0604020202020204" pitchFamily="34" charset="0"/>
                            </a:rPr>
                            <m:t>𝟏</m:t>
                          </m:r>
                        </m:sub>
                      </m:sSub>
                      <m:r>
                        <a:rPr lang="en-US" b="1" i="1" smtClean="0">
                          <a:latin typeface="Cambria Math" panose="02040503050406030204" pitchFamily="18" charset="0"/>
                          <a:cs typeface="Arial" panose="020B0604020202020204" pitchFamily="34" charset="0"/>
                        </a:rPr>
                        <m:t>+</m:t>
                      </m:r>
                      <m:sSub>
                        <m:sSubPr>
                          <m:ctrlPr>
                            <a:rPr lang="en-US" b="1" i="1">
                              <a:latin typeface="Cambria Math" panose="02040503050406030204" pitchFamily="18" charset="0"/>
                              <a:cs typeface="Arial" panose="020B0604020202020204" pitchFamily="34" charset="0"/>
                            </a:rPr>
                          </m:ctrlPr>
                        </m:sSubPr>
                        <m:e>
                          <m:r>
                            <a:rPr lang="en-US" b="1" i="1">
                              <a:latin typeface="Cambria Math" panose="02040503050406030204" pitchFamily="18" charset="0"/>
                              <a:cs typeface="Arial" panose="020B0604020202020204" pitchFamily="34" charset="0"/>
                            </a:rPr>
                            <m:t>𝑬</m:t>
                          </m:r>
                        </m:e>
                        <m:sub>
                          <m:r>
                            <a:rPr lang="en-US" b="1" i="1" smtClean="0">
                              <a:latin typeface="Cambria Math" panose="02040503050406030204" pitchFamily="18" charset="0"/>
                              <a:cs typeface="Arial" panose="020B0604020202020204" pitchFamily="34" charset="0"/>
                            </a:rPr>
                            <m:t>𝟐</m:t>
                          </m:r>
                        </m:sub>
                      </m:sSub>
                      <m:r>
                        <a:rPr lang="en-US" b="1" i="1" smtClean="0">
                          <a:latin typeface="Cambria Math" panose="02040503050406030204" pitchFamily="18" charset="0"/>
                          <a:cs typeface="Arial" panose="020B0604020202020204" pitchFamily="34" charset="0"/>
                        </a:rPr>
                        <m:t>+</m:t>
                      </m:r>
                      <m:sSub>
                        <m:sSubPr>
                          <m:ctrlPr>
                            <a:rPr lang="en-US" b="1" i="1">
                              <a:latin typeface="Cambria Math" panose="02040503050406030204" pitchFamily="18" charset="0"/>
                              <a:cs typeface="Arial" panose="020B0604020202020204" pitchFamily="34" charset="0"/>
                            </a:rPr>
                          </m:ctrlPr>
                        </m:sSubPr>
                        <m:e>
                          <m:r>
                            <a:rPr lang="en-US" b="1" i="1">
                              <a:latin typeface="Cambria Math" panose="02040503050406030204" pitchFamily="18" charset="0"/>
                              <a:cs typeface="Arial" panose="020B0604020202020204" pitchFamily="34" charset="0"/>
                            </a:rPr>
                            <m:t>𝑬</m:t>
                          </m:r>
                        </m:e>
                        <m:sub>
                          <m:r>
                            <a:rPr lang="en-US" b="1" i="1" smtClean="0">
                              <a:latin typeface="Cambria Math" panose="02040503050406030204" pitchFamily="18" charset="0"/>
                              <a:cs typeface="Arial" panose="020B0604020202020204" pitchFamily="34" charset="0"/>
                            </a:rPr>
                            <m:t>𝟑</m:t>
                          </m:r>
                        </m:sub>
                      </m:sSub>
                    </m:oMath>
                  </m:oMathPara>
                </a14:m>
                <a:endParaRPr lang="en-US" b="1" dirty="0">
                  <a:latin typeface="Arial" panose="020B0604020202020204" pitchFamily="34" charset="0"/>
                  <a:cs typeface="Arial" panose="020B0604020202020204" pitchFamily="34" charset="0"/>
                </a:endParaRPr>
              </a:p>
            </p:txBody>
          </p:sp>
        </mc:Choice>
        <mc:Fallback>
          <p:sp>
            <p:nvSpPr>
              <p:cNvPr id="11" name="TextBox 10"/>
              <p:cNvSpPr txBox="1">
                <a:spLocks noRot="1" noChangeAspect="1" noMove="1" noResize="1" noEditPoints="1" noAdjustHandles="1" noChangeArrowheads="1" noChangeShapeType="1" noTextEdit="1"/>
              </p:cNvSpPr>
              <p:nvPr/>
            </p:nvSpPr>
            <p:spPr>
              <a:xfrm>
                <a:off x="8060858" y="6296596"/>
                <a:ext cx="1902572" cy="358047"/>
              </a:xfrm>
              <a:prstGeom prst="rect">
                <a:avLst/>
              </a:prstGeom>
              <a:blipFill rotWithShape="1">
                <a:blip r:embed="rId13"/>
                <a:stretch>
                  <a:fillRect l="-9" t="-159" r="-1053" b="134"/>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
                                        </p:tgtEl>
                                        <p:attrNameLst>
                                          <p:attrName>style.visibility</p:attrName>
                                        </p:attrNameLst>
                                      </p:cBhvr>
                                      <p:to>
                                        <p:strVal val="visible"/>
                                      </p:to>
                                    </p:set>
                                    <p:anim calcmode="lin" valueType="num">
                                      <p:cBhvr additive="base">
                                        <p:cTn id="7" dur="500" fill="hold"/>
                                        <p:tgtEl>
                                          <p:spTgt spid="205"/>
                                        </p:tgtEl>
                                        <p:attrNameLst>
                                          <p:attrName>ppt_x</p:attrName>
                                        </p:attrNameLst>
                                      </p:cBhvr>
                                      <p:tavLst>
                                        <p:tav tm="0">
                                          <p:val>
                                            <p:strVal val="#ppt_x"/>
                                          </p:val>
                                        </p:tav>
                                        <p:tav tm="100000">
                                          <p:val>
                                            <p:strVal val="#ppt_x"/>
                                          </p:val>
                                        </p:tav>
                                      </p:tavLst>
                                    </p:anim>
                                    <p:anim calcmode="lin" valueType="num">
                                      <p:cBhvr additive="base">
                                        <p:cTn id="8" dur="500" fill="hold"/>
                                        <p:tgtEl>
                                          <p:spTgt spid="2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0"/>
                                        </p:tgtEl>
                                        <p:attrNameLst>
                                          <p:attrName>style.visibility</p:attrName>
                                        </p:attrNameLst>
                                      </p:cBhvr>
                                      <p:to>
                                        <p:strVal val="visible"/>
                                      </p:to>
                                    </p:set>
                                    <p:anim calcmode="lin" valueType="num">
                                      <p:cBhvr additive="base">
                                        <p:cTn id="13" dur="500" fill="hold"/>
                                        <p:tgtEl>
                                          <p:spTgt spid="210"/>
                                        </p:tgtEl>
                                        <p:attrNameLst>
                                          <p:attrName>ppt_x</p:attrName>
                                        </p:attrNameLst>
                                      </p:cBhvr>
                                      <p:tavLst>
                                        <p:tav tm="0">
                                          <p:val>
                                            <p:strVal val="#ppt_x"/>
                                          </p:val>
                                        </p:tav>
                                        <p:tav tm="100000">
                                          <p:val>
                                            <p:strVal val="#ppt_x"/>
                                          </p:val>
                                        </p:tav>
                                      </p:tavLst>
                                    </p:anim>
                                    <p:anim calcmode="lin" valueType="num">
                                      <p:cBhvr additive="base">
                                        <p:cTn id="14" dur="500" fill="hold"/>
                                        <p:tgtEl>
                                          <p:spTgt spid="2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animBg="1"/>
      <p:bldP spid="5" grpId="0"/>
      <p:bldP spid="6" grpId="0"/>
      <p:bldP spid="7" grpId="0"/>
      <p:bldP spid="8" grpId="0"/>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16"/>
          <p:cNvSpPr txBox="1">
            <a:spLocks noGrp="1"/>
          </p:cNvSpPr>
          <p:nvPr>
            <p:ph idx="1"/>
          </p:nvPr>
        </p:nvSpPr>
        <p:spPr>
          <a:xfrm>
            <a:off x="774145" y="2035629"/>
            <a:ext cx="10579654" cy="3167742"/>
          </a:xfrm>
          <a:prstGeom prst="rect">
            <a:avLst/>
          </a:prstGeom>
          <a:noFill/>
          <a:ln>
            <a:noFill/>
          </a:ln>
        </p:spPr>
        <p:txBody>
          <a:bodyPr spcFirstLastPara="1" wrap="square" lIns="91425" tIns="45700" rIns="91425" bIns="45700" anchor="t" anchorCtr="0">
            <a:noAutofit/>
          </a:bodyPr>
          <a:lstStyle/>
          <a:p>
            <a:pPr marL="227330" lvl="1" indent="-217805">
              <a:spcBef>
                <a:spcPts val="1200"/>
              </a:spcBef>
            </a:pPr>
            <a:r>
              <a:rPr lang="en-US" b="1" dirty="0" err="1">
                <a:gradFill>
                  <a:gsLst>
                    <a:gs pos="0">
                      <a:srgbClr val="0072FF"/>
                    </a:gs>
                    <a:gs pos="100000">
                      <a:srgbClr val="00C6FF"/>
                    </a:gs>
                  </a:gsLst>
                  <a:lin ang="2700000" scaled="1"/>
                </a:gradFill>
              </a:rPr>
              <a:t>Hiệu</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năng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sử</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dụng</a:t>
            </a:r>
            <a:r>
              <a:rPr lang="en-US" b="1" dirty="0">
                <a:gradFill>
                  <a:gsLst>
                    <a:gs pos="0">
                      <a:srgbClr val="0072FF"/>
                    </a:gs>
                    <a:gs pos="100000">
                      <a:srgbClr val="00C6FF"/>
                    </a:gs>
                  </a:gsLst>
                  <a:lin ang="2700000" scaled="1"/>
                </a:gradFill>
              </a:rPr>
              <a:t> CPU </a:t>
            </a:r>
            <a:r>
              <a:rPr lang="en-US" dirty="0"/>
              <a:t>(</a:t>
            </a:r>
            <a:r>
              <a:rPr lang="en-US" i="1" dirty="0">
                <a:gradFill>
                  <a:gsLst>
                    <a:gs pos="0">
                      <a:srgbClr val="0072FF"/>
                    </a:gs>
                    <a:gs pos="100000">
                      <a:srgbClr val="00C6FF"/>
                    </a:gs>
                  </a:gsLst>
                  <a:lin ang="2700000" scaled="1"/>
                </a:gradFill>
              </a:rPr>
              <a:t>processor utilization</a:t>
            </a:r>
            <a:r>
              <a:rPr lang="en-US" dirty="0"/>
              <a:t>): </a:t>
            </a:r>
            <a:r>
              <a:rPr lang="en-US" dirty="0" err="1"/>
              <a:t>định</a:t>
            </a:r>
            <a:r>
              <a:rPr lang="en-US" dirty="0"/>
              <a:t> </a:t>
            </a:r>
            <a:r>
              <a:rPr lang="en-US" dirty="0" err="1"/>
              <a:t>thời</a:t>
            </a:r>
            <a:r>
              <a:rPr lang="en-US" dirty="0"/>
              <a:t> </a:t>
            </a:r>
            <a:r>
              <a:rPr lang="en-US" dirty="0" err="1"/>
              <a:t>sao</a:t>
            </a:r>
            <a:r>
              <a:rPr lang="en-US" dirty="0"/>
              <a:t> </a:t>
            </a:r>
            <a:r>
              <a:rPr lang="en-US" dirty="0" err="1"/>
              <a:t>cho</a:t>
            </a:r>
            <a:r>
              <a:rPr lang="en-US" dirty="0"/>
              <a:t> CPU </a:t>
            </a:r>
            <a:r>
              <a:rPr lang="en-US" dirty="0" err="1"/>
              <a:t>càng</a:t>
            </a:r>
            <a:r>
              <a:rPr lang="en-US" dirty="0"/>
              <a:t> </a:t>
            </a:r>
            <a:r>
              <a:rPr lang="en-US" dirty="0" err="1"/>
              <a:t>bận</a:t>
            </a:r>
            <a:r>
              <a:rPr lang="en-US" dirty="0"/>
              <a:t> </a:t>
            </a:r>
            <a:r>
              <a:rPr lang="en-US" dirty="0" err="1"/>
              <a:t>càng</a:t>
            </a:r>
            <a:r>
              <a:rPr lang="en-US" dirty="0"/>
              <a:t> </a:t>
            </a:r>
            <a:r>
              <a:rPr lang="en-US" dirty="0" err="1"/>
              <a:t>tốt</a:t>
            </a:r>
            <a:r>
              <a:rPr lang="en-US" dirty="0"/>
              <a:t> → </a:t>
            </a:r>
            <a:r>
              <a:rPr lang="en-US" b="1" dirty="0" err="1">
                <a:gradFill>
                  <a:gsLst>
                    <a:gs pos="0">
                      <a:srgbClr val="0072FF"/>
                    </a:gs>
                    <a:gs pos="100000">
                      <a:srgbClr val="00C6FF"/>
                    </a:gs>
                  </a:gsLst>
                  <a:lin ang="2700000" scaled="1"/>
                </a:gradFill>
              </a:rPr>
              <a:t>cực</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đại</a:t>
            </a:r>
            <a:endParaRPr b="1" dirty="0">
              <a:gradFill>
                <a:gsLst>
                  <a:gs pos="0">
                    <a:srgbClr val="0072FF"/>
                  </a:gs>
                  <a:gs pos="100000">
                    <a:srgbClr val="00C6FF"/>
                  </a:gs>
                </a:gsLst>
                <a:lin ang="2700000" scaled="1"/>
              </a:gradFill>
            </a:endParaRPr>
          </a:p>
          <a:p>
            <a:pPr marL="227330" lvl="1" indent="-217805">
              <a:spcBef>
                <a:spcPts val="1200"/>
              </a:spcBef>
            </a:pPr>
            <a:r>
              <a:rPr lang="en-US" b="1" dirty="0" err="1">
                <a:gradFill>
                  <a:gsLst>
                    <a:gs pos="0">
                      <a:srgbClr val="0072FF"/>
                    </a:gs>
                    <a:gs pos="100000">
                      <a:srgbClr val="00C6FF"/>
                    </a:gs>
                  </a:gsLst>
                  <a:lin ang="2700000" scaled="1"/>
                </a:gradFill>
              </a:rPr>
              <a:t>Tính</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công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bằng</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fairness</a:t>
            </a:r>
            <a:r>
              <a:rPr lang="en-US" dirty="0"/>
              <a:t>): </a:t>
            </a:r>
            <a:r>
              <a:rPr lang="en-US" dirty="0" err="1"/>
              <a:t>tất</a:t>
            </a:r>
            <a:r>
              <a:rPr lang="en-US" dirty="0"/>
              <a:t> </a:t>
            </a:r>
            <a:r>
              <a:rPr lang="en-US" dirty="0" err="1"/>
              <a:t>cả</a:t>
            </a:r>
            <a:r>
              <a:rPr lang="en-US" dirty="0"/>
              <a:t> </a:t>
            </a:r>
            <a:r>
              <a:rPr lang="en-US" dirty="0" err="1"/>
              <a:t>tiến</a:t>
            </a:r>
            <a:r>
              <a:rPr lang="en-US" dirty="0"/>
              <a:t> </a:t>
            </a:r>
            <a:r>
              <a:rPr lang="en-US" dirty="0" err="1"/>
              <a:t>trình</a:t>
            </a:r>
            <a:r>
              <a:rPr lang="en-US" dirty="0"/>
              <a:t> </a:t>
            </a:r>
            <a:r>
              <a:rPr lang="en-US" dirty="0" err="1"/>
              <a:t>phải</a:t>
            </a:r>
            <a:r>
              <a:rPr lang="en-US" dirty="0"/>
              <a:t> </a:t>
            </a:r>
            <a:r>
              <a:rPr lang="en-US" dirty="0" err="1"/>
              <a:t>được</a:t>
            </a:r>
            <a:r>
              <a:rPr lang="en-US" dirty="0"/>
              <a:t> </a:t>
            </a:r>
            <a:r>
              <a:rPr lang="en-US" b="1" dirty="0" err="1">
                <a:gradFill>
                  <a:gsLst>
                    <a:gs pos="0">
                      <a:srgbClr val="0072FF"/>
                    </a:gs>
                    <a:gs pos="100000">
                      <a:srgbClr val="00C6FF"/>
                    </a:gs>
                  </a:gsLst>
                  <a:lin ang="2700000" scaled="1"/>
                </a:gradFill>
              </a:rPr>
              <a:t>đối</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xử</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như</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nhau</a:t>
            </a:r>
            <a:r>
              <a:rPr lang="en-US" b="1" dirty="0">
                <a:gradFill>
                  <a:gsLst>
                    <a:gs pos="0">
                      <a:srgbClr val="0072FF"/>
                    </a:gs>
                    <a:gs pos="100000">
                      <a:srgbClr val="00C6FF"/>
                    </a:gs>
                  </a:gsLst>
                  <a:lin ang="2700000" scaled="1"/>
                </a:gradFill>
              </a:rPr>
              <a:t>.</a:t>
            </a:r>
            <a:endParaRPr b="1" dirty="0">
              <a:gradFill>
                <a:gsLst>
                  <a:gs pos="0">
                    <a:srgbClr val="0072FF"/>
                  </a:gs>
                  <a:gs pos="100000">
                    <a:srgbClr val="00C6FF"/>
                  </a:gs>
                </a:gsLst>
                <a:lin ang="2700000" scaled="1"/>
              </a:gradFill>
            </a:endParaRPr>
          </a:p>
          <a:p>
            <a:pPr marL="227330" lvl="1" indent="-217805">
              <a:spcBef>
                <a:spcPts val="1200"/>
              </a:spcBef>
            </a:pPr>
            <a:r>
              <a:rPr lang="en-US" b="1" dirty="0" err="1">
                <a:gradFill>
                  <a:gsLst>
                    <a:gs pos="0">
                      <a:srgbClr val="0072FF"/>
                    </a:gs>
                    <a:gs pos="100000">
                      <a:srgbClr val="00C6FF"/>
                    </a:gs>
                  </a:gsLst>
                  <a:lin ang="2700000" scaled="1"/>
                </a:gradFill>
              </a:rPr>
              <a:t>Thông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lượng</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throughput</a:t>
            </a:r>
            <a:r>
              <a:rPr lang="en-US" dirty="0"/>
              <a:t>): </a:t>
            </a:r>
            <a:r>
              <a:rPr lang="en-US" dirty="0" err="1"/>
              <a:t>số</a:t>
            </a:r>
            <a:r>
              <a:rPr lang="en-US" dirty="0"/>
              <a:t> </a:t>
            </a:r>
            <a:r>
              <a:rPr lang="en-US" dirty="0" err="1"/>
              <a:t>tiến</a:t>
            </a:r>
            <a:r>
              <a:rPr lang="en-US" dirty="0"/>
              <a:t> </a:t>
            </a:r>
            <a:r>
              <a:rPr lang="en-US" dirty="0" err="1"/>
              <a:t>trình</a:t>
            </a:r>
            <a:r>
              <a:rPr lang="en-US" dirty="0"/>
              <a:t> </a:t>
            </a:r>
            <a:r>
              <a:rPr lang="en-US" dirty="0" err="1"/>
              <a:t>hoàn</a:t>
            </a:r>
            <a:r>
              <a:rPr lang="en-US" dirty="0"/>
              <a:t> </a:t>
            </a:r>
            <a:r>
              <a:rPr lang="en-US" dirty="0" err="1"/>
              <a:t>tất</a:t>
            </a:r>
            <a:r>
              <a:rPr lang="en-US" dirty="0"/>
              <a:t> </a:t>
            </a:r>
            <a:r>
              <a:rPr lang="en-US" dirty="0" err="1"/>
              <a:t>công</a:t>
            </a:r>
            <a:r>
              <a:rPr lang="en-US" dirty="0"/>
              <a:t> </a:t>
            </a:r>
            <a:r>
              <a:rPr lang="en-US" dirty="0" err="1"/>
              <a:t>việc</a:t>
            </a:r>
            <a:r>
              <a:rPr lang="en-US" dirty="0"/>
              <a:t> </a:t>
            </a:r>
            <a:r>
              <a:rPr lang="en-US" dirty="0" err="1"/>
              <a:t>trong</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 → </a:t>
            </a:r>
            <a:r>
              <a:rPr lang="en-US" b="1" dirty="0" err="1">
                <a:gradFill>
                  <a:gsLst>
                    <a:gs pos="0">
                      <a:srgbClr val="0072FF"/>
                    </a:gs>
                    <a:gs pos="100000">
                      <a:srgbClr val="00C6FF"/>
                    </a:gs>
                  </a:gsLst>
                  <a:lin ang="2700000" scaled="1"/>
                </a:gradFill>
              </a:rPr>
              <a:t>cực</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đại</a:t>
            </a:r>
            <a:endParaRPr b="1" dirty="0">
              <a:gradFill>
                <a:gsLst>
                  <a:gs pos="0">
                    <a:srgbClr val="0072FF"/>
                  </a:gs>
                  <a:gs pos="100000">
                    <a:srgbClr val="00C6FF"/>
                  </a:gs>
                </a:gsLst>
                <a:lin ang="2700000" scaled="1"/>
              </a:gradFill>
            </a:endParaRPr>
          </a:p>
        </p:txBody>
      </p:sp>
      <p:sp>
        <p:nvSpPr>
          <p:cNvPr id="242" name="Google Shape;242;p16"/>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5" name="Google Shape;205;p15"/>
          <p:cNvSpPr txBox="1">
            <a:spLocks noGrp="1"/>
          </p:cNvSpPr>
          <p:nvPr>
            <p:ph type="title"/>
          </p:nvPr>
        </p:nvSpPr>
        <p:spPr>
          <a:xfrm>
            <a:off x="774145" y="1275369"/>
            <a:ext cx="5291833" cy="494751"/>
          </a:xfrm>
          <a:prstGeom prst="rect">
            <a:avLst/>
          </a:prstGeom>
          <a:gradFill>
            <a:gsLst>
              <a:gs pos="0">
                <a:srgbClr val="0072FF"/>
              </a:gs>
              <a:gs pos="100000">
                <a:srgbClr val="00C6FF"/>
              </a:gs>
            </a:gsLst>
            <a:lin ang="2700000" scaled="1"/>
          </a:gradFill>
        </p:spPr>
        <p:txBody>
          <a:bodyPr wrap="none" rtlCol="0">
            <a:spAutoFit/>
          </a:bodyPr>
          <a:lstStyle/>
          <a:p>
            <a:r>
              <a:rPr lang="en-US" sz="2400" dirty="0" err="1">
                <a:solidFill>
                  <a:schemeClr val="bg1"/>
                </a:solidFill>
                <a:latin typeface="Arial" panose="020B0604020202020204" pitchFamily="34" charset="0"/>
                <a:ea typeface="+mn-ea"/>
                <a:cs typeface="Arial" panose="020B0604020202020204" pitchFamily="34" charset="0"/>
              </a:rPr>
              <a:t>Hướng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hệ</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thống</a:t>
            </a:r>
            <a:r>
              <a:rPr lang="en-US" sz="2400" dirty="0">
                <a:solidFill>
                  <a:schemeClr val="bg1"/>
                </a:solidFill>
                <a:latin typeface="Arial" panose="020B0604020202020204" pitchFamily="34" charset="0"/>
                <a:ea typeface="+mn-ea"/>
                <a:cs typeface="Arial" panose="020B0604020202020204" pitchFamily="34" charset="0"/>
              </a:rPr>
              <a:t> (System oriented)</a:t>
            </a:r>
            <a:endParaRPr sz="2400" dirty="0">
              <a:solidFill>
                <a:schemeClr val="bg1"/>
              </a:solidFill>
              <a:latin typeface="Arial" panose="020B0604020202020204" pitchFamily="34" charset="0"/>
              <a:ea typeface="+mn-ea"/>
              <a:cs typeface="Arial" panose="020B0604020202020204" pitchFamily="34" charset="0"/>
            </a:endParaRPr>
          </a:p>
        </p:txBody>
      </p:sp>
      <p:sp>
        <p:nvSpPr>
          <p:cNvPr id="6" name="Google Shape;195;p14"/>
          <p:cNvSpPr txBox="1"/>
          <p:nvPr/>
        </p:nvSpPr>
        <p:spPr>
          <a:xfrm>
            <a:off x="774146" y="223964"/>
            <a:ext cx="8119484"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3. </a:t>
            </a:r>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9">
                                            <p:txEl>
                                              <p:pRg st="0" end="0"/>
                                            </p:txEl>
                                          </p:spTgt>
                                        </p:tgtEl>
                                        <p:attrNameLst>
                                          <p:attrName>style.visibility</p:attrName>
                                        </p:attrNameLst>
                                      </p:cBhvr>
                                      <p:to>
                                        <p:strVal val="visible"/>
                                      </p:to>
                                    </p:set>
                                    <p:anim calcmode="lin" valueType="num">
                                      <p:cBhvr additive="base">
                                        <p:cTn id="13" dur="500" fill="hold"/>
                                        <p:tgtEl>
                                          <p:spTgt spid="2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9">
                                            <p:txEl>
                                              <p:pRg st="1" end="1"/>
                                            </p:txEl>
                                          </p:spTgt>
                                        </p:tgtEl>
                                        <p:attrNameLst>
                                          <p:attrName>style.visibility</p:attrName>
                                        </p:attrNameLst>
                                      </p:cBhvr>
                                      <p:to>
                                        <p:strVal val="visible"/>
                                      </p:to>
                                    </p:set>
                                    <p:anim calcmode="lin" valueType="num">
                                      <p:cBhvr additive="base">
                                        <p:cTn id="19" dur="500" fill="hold"/>
                                        <p:tgtEl>
                                          <p:spTgt spid="2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9">
                                            <p:txEl>
                                              <p:pRg st="2" end="2"/>
                                            </p:txEl>
                                          </p:spTgt>
                                        </p:tgtEl>
                                        <p:attrNameLst>
                                          <p:attrName>style.visibility</p:attrName>
                                        </p:attrNameLst>
                                      </p:cBhvr>
                                      <p:to>
                                        <p:strVal val="visible"/>
                                      </p:to>
                                    </p:set>
                                    <p:anim calcmode="lin" valueType="num">
                                      <p:cBhvr additive="base">
                                        <p:cTn id="25" dur="500" fill="hold"/>
                                        <p:tgtEl>
                                          <p:spTgt spid="2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70929" y="1972235"/>
            <a:ext cx="8506789" cy="1007448"/>
          </a:xfrm>
        </p:spPr>
        <p:txBody>
          <a:bodyPr>
            <a:normAutofit/>
          </a:bodyPr>
          <a:lstStyle/>
          <a:p>
            <a:r>
              <a:rPr lang="en-US" dirty="0"/>
              <a:t>CÁC GIẢI THUẬT ĐỊNH THỜI</a:t>
            </a:r>
            <a:endParaRPr lang="en-US" dirty="0"/>
          </a:p>
        </p:txBody>
      </p:sp>
      <p:sp>
        <p:nvSpPr>
          <p:cNvPr id="3" name="Text Placeholder 2"/>
          <p:cNvSpPr>
            <a:spLocks noGrp="1"/>
          </p:cNvSpPr>
          <p:nvPr>
            <p:ph type="body" sz="quarter" idx="14"/>
          </p:nvPr>
        </p:nvSpPr>
        <p:spPr/>
        <p:txBody>
          <a:bodyPr/>
          <a:lstStyle/>
          <a:p>
            <a:r>
              <a:rPr lang="en-US" dirty="0"/>
              <a:t>4.1. Giải thuật định thời</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04.</a:t>
            </a:r>
            <a:endParaRPr lang="en-US" dirty="0"/>
          </a:p>
        </p:txBody>
      </p:sp>
      <p:sp>
        <p:nvSpPr>
          <p:cNvPr id="7" name="Footer Placeholder 6"/>
          <p:cNvSpPr>
            <a:spLocks noGrp="1"/>
          </p:cNvSpPr>
          <p:nvPr>
            <p:ph type="ftr" sz="quarter" idx="18"/>
          </p:nvPr>
        </p:nvSpPr>
        <p:spPr/>
        <p:txBody>
          <a:bodyPr/>
          <a:lstStyle/>
          <a:p>
            <a:r>
              <a:rPr lang="vi-VN"/>
              <a:t>Thực hiện bởi Trường Đại học Công nghệ Thông tin, ĐHQG-HCM</a:t>
            </a:r>
            <a:endParaRPr lang="en-US"/>
          </a:p>
        </p:txBody>
      </p:sp>
      <p:sp>
        <p:nvSpPr>
          <p:cNvPr id="8" name="Slide Number Placeholder 7"/>
          <p:cNvSpPr>
            <a:spLocks noGrp="1"/>
          </p:cNvSpPr>
          <p:nvPr>
            <p:ph type="sldNum" sz="quarter" idx="12"/>
          </p:nvPr>
        </p:nvSpPr>
        <p:spPr/>
        <p:txBody>
          <a:bodyPr/>
          <a:lstStyle/>
          <a:p>
            <a:fld id="{00000000-1234-1234-1234-123412341234}"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4.1.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dirty="0"/>
          </a:p>
        </p:txBody>
      </p:sp>
      <p:sp>
        <p:nvSpPr>
          <p:cNvPr id="248" name="Google Shape;248;p1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dirty="0" err="1"/>
              <a:t>Một</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a:t>
            </a:r>
            <a:r>
              <a:rPr lang="en-US" dirty="0" err="1"/>
              <a:t>thông</a:t>
            </a:r>
            <a:r>
              <a:rPr lang="en-US" dirty="0"/>
              <a:t> </a:t>
            </a:r>
            <a:r>
              <a:rPr lang="en-US" dirty="0" err="1"/>
              <a:t>thường</a:t>
            </a:r>
            <a:r>
              <a:rPr lang="en-US" dirty="0"/>
              <a:t> bao </a:t>
            </a:r>
            <a:r>
              <a:rPr lang="en-US" dirty="0" err="1"/>
              <a:t>gồm</a:t>
            </a:r>
            <a:r>
              <a:rPr lang="en-US" dirty="0"/>
              <a:t> </a:t>
            </a:r>
            <a:r>
              <a:rPr lang="en-US" dirty="0" err="1"/>
              <a:t>hai</a:t>
            </a:r>
            <a:r>
              <a:rPr lang="en-US" dirty="0"/>
              <a:t> </a:t>
            </a:r>
            <a:r>
              <a:rPr lang="en-US" dirty="0" err="1"/>
              <a:t>yếu</a:t>
            </a:r>
            <a:r>
              <a:rPr lang="en-US" dirty="0"/>
              <a:t> </a:t>
            </a:r>
            <a:r>
              <a:rPr lang="en-US" dirty="0" err="1"/>
              <a:t>tố</a:t>
            </a:r>
            <a:r>
              <a:rPr lang="en-US" dirty="0"/>
              <a:t>:</a:t>
            </a:r>
            <a:endParaRPr dirty="0"/>
          </a:p>
          <a:p>
            <a:pPr marL="342900" indent="-342900">
              <a:spcBef>
                <a:spcPts val="1200"/>
              </a:spcBef>
            </a:pPr>
            <a:r>
              <a:rPr lang="en-US" b="1" dirty="0" err="1">
                <a:gradFill>
                  <a:gsLst>
                    <a:gs pos="0">
                      <a:srgbClr val="0072FF"/>
                    </a:gs>
                    <a:gs pos="100000">
                      <a:srgbClr val="00C6FF"/>
                    </a:gs>
                  </a:gsLst>
                  <a:lin ang="2700000" scaled="1"/>
                </a:gradFill>
              </a:rPr>
              <a:t>Hàm</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chọn</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lựa</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selection function</a:t>
            </a:r>
            <a:r>
              <a:rPr lang="en-US" dirty="0"/>
              <a:t>): </a:t>
            </a:r>
            <a:r>
              <a:rPr lang="en-US" dirty="0" err="1"/>
              <a:t>mô</a:t>
            </a:r>
            <a:r>
              <a:rPr lang="en-US" dirty="0"/>
              <a:t> </a:t>
            </a:r>
            <a:r>
              <a:rPr lang="en-US" dirty="0" err="1"/>
              <a:t>tả</a:t>
            </a:r>
            <a:r>
              <a:rPr lang="en-US" dirty="0"/>
              <a:t> </a:t>
            </a:r>
            <a:r>
              <a:rPr lang="en-US" dirty="0" err="1"/>
              <a:t>cách</a:t>
            </a:r>
            <a:r>
              <a:rPr lang="en-US" dirty="0"/>
              <a:t> </a:t>
            </a:r>
            <a:r>
              <a:rPr lang="en-US" dirty="0" err="1"/>
              <a:t>thức</a:t>
            </a:r>
            <a:r>
              <a:rPr lang="en-US" dirty="0"/>
              <a:t> (</a:t>
            </a:r>
            <a:r>
              <a:rPr lang="en-US" dirty="0" err="1"/>
              <a:t>căn</a:t>
            </a:r>
            <a:r>
              <a:rPr lang="en-US" dirty="0"/>
              <a:t> </a:t>
            </a:r>
            <a:r>
              <a:rPr lang="en-US" dirty="0" err="1"/>
              <a:t>cứ</a:t>
            </a:r>
            <a:r>
              <a:rPr lang="en-US" dirty="0"/>
              <a:t>) </a:t>
            </a:r>
            <a:r>
              <a:rPr lang="en-US" dirty="0" err="1"/>
              <a:t>để</a:t>
            </a:r>
            <a:r>
              <a:rPr lang="en-US" dirty="0"/>
              <a:t> </a:t>
            </a:r>
            <a:r>
              <a:rPr lang="en-US" dirty="0" err="1"/>
              <a:t>chọn</a:t>
            </a:r>
            <a:r>
              <a:rPr lang="en-US" dirty="0"/>
              <a:t> </a:t>
            </a:r>
            <a:r>
              <a:rPr lang="en-US" dirty="0" err="1"/>
              <a:t>tiến</a:t>
            </a:r>
            <a:r>
              <a:rPr lang="en-US" dirty="0"/>
              <a:t> </a:t>
            </a:r>
            <a:r>
              <a:rPr lang="en-US" dirty="0" err="1"/>
              <a:t>trình</a:t>
            </a:r>
            <a:r>
              <a:rPr lang="en-US" dirty="0"/>
              <a:t> </a:t>
            </a:r>
            <a:r>
              <a:rPr lang="en-US" dirty="0" err="1"/>
              <a:t>nào</a:t>
            </a:r>
            <a:r>
              <a:rPr lang="en-US" dirty="0"/>
              <a:t> </a:t>
            </a:r>
            <a:r>
              <a:rPr lang="en-US" dirty="0" err="1"/>
              <a:t>trong</a:t>
            </a:r>
            <a:r>
              <a:rPr lang="en-US" dirty="0"/>
              <a:t> </a:t>
            </a:r>
            <a:r>
              <a:rPr lang="en-US" i="1" dirty="0"/>
              <a:t>ready queue </a:t>
            </a:r>
            <a:r>
              <a:rPr lang="en-US" dirty="0" err="1"/>
              <a:t>được</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hàm</a:t>
            </a:r>
            <a:r>
              <a:rPr lang="en-US" dirty="0"/>
              <a:t> </a:t>
            </a:r>
            <a:r>
              <a:rPr lang="en-US" dirty="0" err="1"/>
              <a:t>chọn</a:t>
            </a:r>
            <a:r>
              <a:rPr lang="en-US" dirty="0"/>
              <a:t> </a:t>
            </a:r>
            <a:r>
              <a:rPr lang="en-US" dirty="0" err="1"/>
              <a:t>lựa</a:t>
            </a:r>
            <a:r>
              <a:rPr lang="en-US" dirty="0"/>
              <a:t> </a:t>
            </a:r>
            <a:r>
              <a:rPr lang="en-US" dirty="0" err="1"/>
              <a:t>thường</a:t>
            </a:r>
            <a:r>
              <a:rPr lang="en-US" dirty="0"/>
              <a:t> </a:t>
            </a:r>
            <a:r>
              <a:rPr lang="en-US" dirty="0" err="1"/>
              <a:t>được</a:t>
            </a:r>
            <a:r>
              <a:rPr lang="en-US" dirty="0"/>
              <a:t> </a:t>
            </a:r>
            <a:r>
              <a:rPr lang="en-US" dirty="0" err="1"/>
              <a:t>xây</a:t>
            </a:r>
            <a:r>
              <a:rPr lang="en-US" dirty="0"/>
              <a:t> </a:t>
            </a:r>
            <a:r>
              <a:rPr lang="en-US" dirty="0" err="1"/>
              <a:t>dựng</a:t>
            </a:r>
            <a:r>
              <a:rPr lang="en-US" dirty="0"/>
              <a:t> </a:t>
            </a:r>
            <a:r>
              <a:rPr lang="en-US" dirty="0" err="1"/>
              <a:t>dựa</a:t>
            </a:r>
            <a:r>
              <a:rPr lang="en-US" dirty="0"/>
              <a:t> </a:t>
            </a:r>
            <a:r>
              <a:rPr lang="en-US" dirty="0" err="1"/>
              <a:t>trên</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yêu</a:t>
            </a:r>
            <a:r>
              <a:rPr lang="en-US" dirty="0"/>
              <a:t> </a:t>
            </a:r>
            <a:r>
              <a:rPr lang="en-US" dirty="0" err="1"/>
              <a:t>cầu</a:t>
            </a:r>
            <a:r>
              <a:rPr lang="en-US" dirty="0"/>
              <a:t> </a:t>
            </a:r>
            <a:r>
              <a:rPr lang="en-US" dirty="0" err="1"/>
              <a:t>về</a:t>
            </a:r>
            <a:r>
              <a:rPr lang="en-US" dirty="0"/>
              <a:t> </a:t>
            </a:r>
            <a:r>
              <a:rPr lang="en-US" dirty="0" err="1"/>
              <a:t>tài</a:t>
            </a:r>
            <a:r>
              <a:rPr lang="en-US" dirty="0"/>
              <a:t> </a:t>
            </a:r>
            <a:r>
              <a:rPr lang="en-US" dirty="0" err="1"/>
              <a:t>nguyên</a:t>
            </a:r>
            <a:r>
              <a:rPr lang="en-US" dirty="0"/>
              <a:t>, </a:t>
            </a:r>
            <a:r>
              <a:rPr lang="en-US" dirty="0" err="1"/>
              <a:t>đặc</a:t>
            </a:r>
            <a:r>
              <a:rPr lang="en-US" dirty="0"/>
              <a:t> </a:t>
            </a:r>
            <a:r>
              <a:rPr lang="en-US" dirty="0" err="1"/>
              <a:t>điểm</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tiến</a:t>
            </a:r>
            <a:r>
              <a:rPr lang="en-US" dirty="0"/>
              <a:t> </a:t>
            </a:r>
            <a:r>
              <a:rPr lang="en-US" dirty="0" err="1"/>
              <a:t>trình</a:t>
            </a:r>
            <a:r>
              <a:rPr lang="en-US" dirty="0"/>
              <a:t>,…).</a:t>
            </a:r>
            <a:endParaRPr dirty="0"/>
          </a:p>
          <a:p>
            <a:pPr marL="342900" indent="-342900">
              <a:spcBef>
                <a:spcPts val="1200"/>
              </a:spcBef>
            </a:pPr>
            <a:r>
              <a:rPr lang="en-US" b="1" dirty="0" err="1">
                <a:gradFill>
                  <a:gsLst>
                    <a:gs pos="0">
                      <a:srgbClr val="0072FF"/>
                    </a:gs>
                    <a:gs pos="100000">
                      <a:srgbClr val="00C6FF"/>
                    </a:gs>
                  </a:gsLst>
                  <a:lin ang="2700000" scaled="1"/>
                </a:gradFill>
              </a:rPr>
              <a:t>Chế</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độ</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quyết</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định</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decision mode</a:t>
            </a:r>
            <a:r>
              <a:rPr lang="en-US" dirty="0"/>
              <a:t>): </a:t>
            </a:r>
            <a:r>
              <a:rPr lang="en-US" dirty="0" err="1"/>
              <a:t>quyết</a:t>
            </a:r>
            <a:r>
              <a:rPr lang="en-US" dirty="0"/>
              <a:t> </a:t>
            </a:r>
            <a:r>
              <a:rPr lang="en-US" dirty="0" err="1"/>
              <a:t>định</a:t>
            </a:r>
            <a:r>
              <a:rPr lang="en-US" dirty="0"/>
              <a:t> </a:t>
            </a:r>
            <a:r>
              <a:rPr lang="en-US" dirty="0" err="1"/>
              <a:t>thời</a:t>
            </a:r>
            <a:r>
              <a:rPr lang="en-US" dirty="0"/>
              <a:t> </a:t>
            </a:r>
            <a:r>
              <a:rPr lang="en-US" dirty="0" err="1"/>
              <a:t>điểm</a:t>
            </a:r>
            <a:r>
              <a:rPr lang="en-US" dirty="0"/>
              <a:t> </a:t>
            </a:r>
            <a:r>
              <a:rPr lang="en-US" dirty="0" err="1"/>
              <a:t>thực</a:t>
            </a:r>
            <a:r>
              <a:rPr lang="en-US" dirty="0"/>
              <a:t> </a:t>
            </a:r>
            <a:r>
              <a:rPr lang="en-US" dirty="0" err="1"/>
              <a:t>hiện</a:t>
            </a:r>
            <a:r>
              <a:rPr lang="en-US" dirty="0"/>
              <a:t> </a:t>
            </a:r>
            <a:r>
              <a:rPr lang="en-US" dirty="0" err="1"/>
              <a:t>hàm</a:t>
            </a:r>
            <a:r>
              <a:rPr lang="en-US" dirty="0"/>
              <a:t> </a:t>
            </a:r>
            <a:r>
              <a:rPr lang="en-US" dirty="0" err="1"/>
              <a:t>chọn</a:t>
            </a:r>
            <a:r>
              <a:rPr lang="en-US" dirty="0"/>
              <a:t> </a:t>
            </a:r>
            <a:r>
              <a:rPr lang="en-US" dirty="0" err="1"/>
              <a:t>lựa</a:t>
            </a:r>
            <a:r>
              <a:rPr lang="en-US" dirty="0"/>
              <a:t> </a:t>
            </a:r>
            <a:r>
              <a:rPr lang="en-US" dirty="0" err="1"/>
              <a:t>để</a:t>
            </a:r>
            <a:r>
              <a:rPr lang="en-US" dirty="0"/>
              <a:t> </a:t>
            </a:r>
            <a:r>
              <a:rPr lang="en-US" dirty="0" err="1"/>
              <a:t>định</a:t>
            </a:r>
            <a:r>
              <a:rPr lang="en-US" dirty="0"/>
              <a:t> </a:t>
            </a:r>
            <a:r>
              <a:rPr lang="en-US" dirty="0" err="1"/>
              <a:t>thời</a:t>
            </a:r>
            <a:r>
              <a:rPr lang="en-US" dirty="0"/>
              <a:t>.</a:t>
            </a:r>
            <a:endParaRPr dirty="0"/>
          </a:p>
          <a:p>
            <a:pPr marL="342900" indent="-177800">
              <a:buNone/>
            </a:pPr>
            <a:endParaRPr dirty="0"/>
          </a:p>
          <a:p>
            <a:pPr marL="342900" indent="-177800">
              <a:buNone/>
            </a:pPr>
            <a:endParaRPr dirty="0"/>
          </a:p>
        </p:txBody>
      </p:sp>
      <p:sp>
        <p:nvSpPr>
          <p:cNvPr id="251" name="Google Shape;251;p1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anim calcmode="lin" valueType="num">
                                      <p:cBhvr additive="base">
                                        <p:cTn id="7" dur="500" fill="hold"/>
                                        <p:tgtEl>
                                          <p:spTgt spid="2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8">
                                            <p:txEl>
                                              <p:pRg st="1" end="1"/>
                                            </p:txEl>
                                          </p:spTgt>
                                        </p:tgtEl>
                                        <p:attrNameLst>
                                          <p:attrName>style.visibility</p:attrName>
                                        </p:attrNameLst>
                                      </p:cBhvr>
                                      <p:to>
                                        <p:strVal val="visible"/>
                                      </p:to>
                                    </p:set>
                                    <p:anim calcmode="lin" valueType="num">
                                      <p:cBhvr additive="base">
                                        <p:cTn id="13" dur="500" fill="hold"/>
                                        <p:tgtEl>
                                          <p:spTgt spid="2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8">
                                            <p:txEl>
                                              <p:pRg st="2" end="2"/>
                                            </p:txEl>
                                          </p:spTgt>
                                        </p:tgtEl>
                                        <p:attrNameLst>
                                          <p:attrName>style.visibility</p:attrName>
                                        </p:attrNameLst>
                                      </p:cBhvr>
                                      <p:to>
                                        <p:strVal val="visible"/>
                                      </p:to>
                                    </p:set>
                                    <p:anim calcmode="lin" valueType="num">
                                      <p:cBhvr additive="base">
                                        <p:cTn id="19" dur="500" fill="hold"/>
                                        <p:tgtEl>
                                          <p:spTgt spid="2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8"/>
          <p:cNvSpPr txBox="1">
            <a:spLocks noGrp="1"/>
          </p:cNvSpPr>
          <p:nvPr>
            <p:ph type="title"/>
          </p:nvPr>
        </p:nvSpPr>
        <p:spPr>
          <a:xfrm>
            <a:off x="774145" y="1092579"/>
            <a:ext cx="10579655" cy="785896"/>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Các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chế</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độ</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quyết</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định</a:t>
            </a:r>
            <a:endParaRPr sz="2400" dirty="0">
              <a:solidFill>
                <a:schemeClr val="bg1"/>
              </a:solidFill>
              <a:latin typeface="Arial" panose="020B0604020202020204" pitchFamily="34" charset="0"/>
              <a:ea typeface="+mn-ea"/>
              <a:cs typeface="Arial" panose="020B0604020202020204" pitchFamily="34" charset="0"/>
            </a:endParaRPr>
          </a:p>
        </p:txBody>
      </p:sp>
      <p:sp>
        <p:nvSpPr>
          <p:cNvPr id="257" name="Google Shape;257;p18"/>
          <p:cNvSpPr txBox="1">
            <a:spLocks noGrp="1"/>
          </p:cNvSpPr>
          <p:nvPr>
            <p:ph idx="1"/>
          </p:nvPr>
        </p:nvSpPr>
        <p:spPr>
          <a:xfrm>
            <a:off x="774145" y="1948542"/>
            <a:ext cx="10579654" cy="4386943"/>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dirty="0" err="1"/>
              <a:t>Có</a:t>
            </a:r>
            <a:r>
              <a:rPr lang="en-US" dirty="0"/>
              <a:t> </a:t>
            </a:r>
            <a:r>
              <a:rPr lang="en-US" dirty="0" err="1"/>
              <a:t>hai</a:t>
            </a:r>
            <a:r>
              <a:rPr lang="en-US" dirty="0"/>
              <a:t> </a:t>
            </a:r>
            <a:r>
              <a:rPr lang="en-US" dirty="0" err="1"/>
              <a:t>chế</a:t>
            </a:r>
            <a:r>
              <a:rPr lang="en-US" dirty="0"/>
              <a:t> </a:t>
            </a:r>
            <a:r>
              <a:rPr lang="en-US" dirty="0" err="1"/>
              <a:t>độ</a:t>
            </a:r>
            <a:r>
              <a:rPr lang="en-US" dirty="0"/>
              <a:t> </a:t>
            </a:r>
            <a:r>
              <a:rPr lang="en-US" dirty="0" err="1"/>
              <a:t>quyết</a:t>
            </a:r>
            <a:r>
              <a:rPr lang="en-US" dirty="0"/>
              <a:t> </a:t>
            </a:r>
            <a:r>
              <a:rPr lang="en-US" dirty="0" err="1"/>
              <a:t>định</a:t>
            </a:r>
            <a:r>
              <a:rPr lang="en-US" dirty="0"/>
              <a:t> </a:t>
            </a:r>
            <a:r>
              <a:rPr lang="en-US" dirty="0" err="1"/>
              <a:t>thường</a:t>
            </a:r>
            <a:r>
              <a:rPr lang="en-US" dirty="0"/>
              <a:t> </a:t>
            </a:r>
            <a:r>
              <a:rPr lang="en-US" dirty="0" err="1"/>
              <a:t>được</a:t>
            </a:r>
            <a:r>
              <a:rPr lang="en-US" dirty="0"/>
              <a:t> </a:t>
            </a:r>
            <a:r>
              <a:rPr lang="en-US" dirty="0" err="1"/>
              <a:t>áp</a:t>
            </a:r>
            <a:r>
              <a:rPr lang="en-US" dirty="0"/>
              <a:t> </a:t>
            </a:r>
            <a:r>
              <a:rPr lang="en-US" dirty="0" err="1"/>
              <a:t>dụng</a:t>
            </a:r>
            <a:r>
              <a:rPr lang="en-US" dirty="0"/>
              <a:t>:</a:t>
            </a:r>
            <a:endParaRPr dirty="0"/>
          </a:p>
          <a:p>
            <a:pPr lvl="1"/>
            <a:r>
              <a:rPr lang="en-US" b="1" dirty="0" err="1">
                <a:gradFill>
                  <a:gsLst>
                    <a:gs pos="0">
                      <a:srgbClr val="0072FF"/>
                    </a:gs>
                    <a:gs pos="100000">
                      <a:srgbClr val="00C6FF"/>
                    </a:gs>
                  </a:gsLst>
                  <a:lin ang="2700000" scaled="1"/>
                </a:gradFill>
              </a:rPr>
              <a:t>Không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trưng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dụng</a:t>
            </a:r>
            <a:r>
              <a:rPr lang="en-US" b="1" dirty="0">
                <a:gradFill>
                  <a:gsLst>
                    <a:gs pos="0">
                      <a:srgbClr val="0072FF"/>
                    </a:gs>
                    <a:gs pos="100000">
                      <a:srgbClr val="00C6FF"/>
                    </a:gs>
                  </a:gsLst>
                  <a:lin ang="2700000" scaled="1"/>
                </a:gradFill>
              </a:rPr>
              <a:t> (Non-preemptive)</a:t>
            </a:r>
            <a:endParaRPr b="1" dirty="0">
              <a:gradFill>
                <a:gsLst>
                  <a:gs pos="0">
                    <a:srgbClr val="0072FF"/>
                  </a:gs>
                  <a:gs pos="100000">
                    <a:srgbClr val="00C6FF"/>
                  </a:gs>
                </a:gsLst>
                <a:lin ang="2700000" scaled="1"/>
              </a:gradFill>
            </a:endParaRPr>
          </a:p>
          <a:p>
            <a:pPr lvl="2"/>
            <a:r>
              <a:rPr lang="en-US" dirty="0"/>
              <a:t>Khi </a:t>
            </a:r>
            <a:r>
              <a:rPr lang="en-US" dirty="0" err="1"/>
              <a:t>ở</a:t>
            </a:r>
            <a:r>
              <a:rPr lang="en-US" dirty="0"/>
              <a:t> </a:t>
            </a:r>
            <a:r>
              <a:rPr lang="en-US" dirty="0" err="1"/>
              <a:t>trạng</a:t>
            </a:r>
            <a:r>
              <a:rPr lang="en-US" dirty="0"/>
              <a:t> </a:t>
            </a:r>
            <a:r>
              <a:rPr lang="en-US" dirty="0" err="1"/>
              <a:t>thái</a:t>
            </a:r>
            <a:r>
              <a:rPr lang="en-US" dirty="0"/>
              <a:t> running, </a:t>
            </a:r>
            <a:r>
              <a:rPr lang="en-US" dirty="0" err="1"/>
              <a:t>tiến</a:t>
            </a:r>
            <a:r>
              <a:rPr lang="en-US" dirty="0"/>
              <a:t> </a:t>
            </a:r>
            <a:r>
              <a:rPr lang="en-US" dirty="0" err="1"/>
              <a:t>trình</a:t>
            </a:r>
            <a:r>
              <a:rPr lang="en-US" dirty="0"/>
              <a:t> </a:t>
            </a:r>
            <a:r>
              <a:rPr lang="en-US" dirty="0" err="1"/>
              <a:t>sẽ</a:t>
            </a:r>
            <a:r>
              <a:rPr lang="en-US" dirty="0"/>
              <a:t> </a:t>
            </a:r>
            <a:r>
              <a:rPr lang="en-US" dirty="0" err="1"/>
              <a:t>thực</a:t>
            </a:r>
            <a:r>
              <a:rPr lang="en-US" dirty="0"/>
              <a:t> </a:t>
            </a:r>
            <a:r>
              <a:rPr lang="en-US" dirty="0" err="1"/>
              <a:t>thi</a:t>
            </a:r>
            <a:r>
              <a:rPr lang="en-US" dirty="0"/>
              <a:t> </a:t>
            </a:r>
            <a:r>
              <a:rPr lang="en-US" u="sng" dirty="0" err="1"/>
              <a:t>cho</a:t>
            </a:r>
            <a:r>
              <a:rPr lang="en-US" u="sng" dirty="0"/>
              <a:t> </a:t>
            </a:r>
            <a:r>
              <a:rPr lang="en-US" u="sng" dirty="0" err="1"/>
              <a:t>đến</a:t>
            </a:r>
            <a:r>
              <a:rPr lang="en-US" u="sng" dirty="0"/>
              <a:t> </a:t>
            </a:r>
            <a:r>
              <a:rPr lang="en-US" u="sng" dirty="0" err="1"/>
              <a:t>khi</a:t>
            </a:r>
            <a:r>
              <a:rPr lang="en-US" u="sng" dirty="0"/>
              <a:t> </a:t>
            </a:r>
            <a:r>
              <a:rPr lang="en-US" u="sng" dirty="0" err="1"/>
              <a:t>kết</a:t>
            </a:r>
            <a:r>
              <a:rPr lang="en-US" u="sng" dirty="0"/>
              <a:t> </a:t>
            </a:r>
            <a:r>
              <a:rPr lang="en-US" u="sng" dirty="0" err="1"/>
              <a:t>thúc</a:t>
            </a:r>
            <a:r>
              <a:rPr lang="en-US" u="sng" dirty="0"/>
              <a:t> </a:t>
            </a:r>
            <a:r>
              <a:rPr lang="en-US" dirty="0" err="1"/>
              <a:t>hoặc</a:t>
            </a:r>
            <a:r>
              <a:rPr lang="en-US" dirty="0"/>
              <a:t> </a:t>
            </a:r>
            <a:r>
              <a:rPr lang="en-US" u="sng" dirty="0" err="1"/>
              <a:t>bị</a:t>
            </a:r>
            <a:r>
              <a:rPr lang="en-US" u="sng" dirty="0"/>
              <a:t> </a:t>
            </a:r>
            <a:r>
              <a:rPr lang="en-US" u="sng" dirty="0" err="1"/>
              <a:t>ngắt</a:t>
            </a:r>
            <a:r>
              <a:rPr lang="en-US" u="sng" dirty="0"/>
              <a:t> </a:t>
            </a:r>
            <a:r>
              <a:rPr lang="en-US" dirty="0"/>
              <a:t>(blocked) </a:t>
            </a:r>
            <a:r>
              <a:rPr lang="en-US" u="sng" dirty="0"/>
              <a:t>do </a:t>
            </a:r>
            <a:r>
              <a:rPr lang="en-US" u="sng" dirty="0" err="1"/>
              <a:t>yêu</a:t>
            </a:r>
            <a:r>
              <a:rPr lang="en-US" u="sng" dirty="0"/>
              <a:t> </a:t>
            </a:r>
            <a:r>
              <a:rPr lang="en-US" u="sng" dirty="0" err="1"/>
              <a:t>cầu</a:t>
            </a:r>
            <a:r>
              <a:rPr lang="en-US" u="sng" dirty="0"/>
              <a:t> I/O</a:t>
            </a:r>
            <a:r>
              <a:rPr lang="en-US" dirty="0"/>
              <a:t>.</a:t>
            </a:r>
            <a:endParaRPr dirty="0"/>
          </a:p>
          <a:p>
            <a:pPr lvl="1"/>
            <a:r>
              <a:rPr lang="en-US" b="1" dirty="0" err="1">
                <a:gradFill>
                  <a:gsLst>
                    <a:gs pos="0">
                      <a:srgbClr val="0072FF"/>
                    </a:gs>
                    <a:gs pos="100000">
                      <a:srgbClr val="00C6FF"/>
                    </a:gs>
                  </a:gsLst>
                  <a:lin ang="2700000" scaled="1"/>
                </a:gradFill>
              </a:rPr>
              <a:t>Trưng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dụng</a:t>
            </a:r>
            <a:r>
              <a:rPr lang="en-US" b="1" dirty="0">
                <a:gradFill>
                  <a:gsLst>
                    <a:gs pos="0">
                      <a:srgbClr val="0072FF"/>
                    </a:gs>
                    <a:gs pos="100000">
                      <a:srgbClr val="00C6FF"/>
                    </a:gs>
                  </a:gsLst>
                  <a:lin ang="2700000" scaled="1"/>
                </a:gradFill>
              </a:rPr>
              <a:t> (Preemptive)</a:t>
            </a:r>
            <a:endParaRPr b="1" dirty="0">
              <a:gradFill>
                <a:gsLst>
                  <a:gs pos="0">
                    <a:srgbClr val="0072FF"/>
                  </a:gs>
                  <a:gs pos="100000">
                    <a:srgbClr val="00C6FF"/>
                  </a:gs>
                </a:gsLst>
                <a:lin ang="2700000" scaled="1"/>
              </a:gradFill>
            </a:endParaRPr>
          </a:p>
          <a:p>
            <a:pPr lvl="2"/>
            <a:r>
              <a:rPr lang="en-US" dirty="0" err="1"/>
              <a:t>Tiến</a:t>
            </a:r>
            <a:r>
              <a:rPr lang="en-US" dirty="0"/>
              <a:t> </a:t>
            </a:r>
            <a:r>
              <a:rPr lang="en-US" dirty="0" err="1"/>
              <a:t>trình</a:t>
            </a:r>
            <a:r>
              <a:rPr lang="en-US" dirty="0"/>
              <a:t> </a:t>
            </a:r>
            <a:r>
              <a:rPr lang="en-US" dirty="0" err="1"/>
              <a:t>đang</a:t>
            </a:r>
            <a:r>
              <a:rPr lang="en-US" dirty="0"/>
              <a:t> </a:t>
            </a:r>
            <a:r>
              <a:rPr lang="en-US" dirty="0" err="1"/>
              <a:t>thực</a:t>
            </a:r>
            <a:r>
              <a:rPr lang="en-US" dirty="0"/>
              <a:t> </a:t>
            </a:r>
            <a:r>
              <a:rPr lang="en-US" dirty="0" err="1"/>
              <a:t>thi</a:t>
            </a:r>
            <a:r>
              <a:rPr lang="en-US" dirty="0"/>
              <a:t> (</a:t>
            </a:r>
            <a:r>
              <a:rPr lang="en-US" dirty="0" err="1"/>
              <a:t>ở</a:t>
            </a:r>
            <a:r>
              <a:rPr lang="en-US" dirty="0"/>
              <a:t> </a:t>
            </a:r>
            <a:r>
              <a:rPr lang="en-US" dirty="0" err="1"/>
              <a:t>trạng</a:t>
            </a:r>
            <a:r>
              <a:rPr lang="en-US" dirty="0"/>
              <a:t> </a:t>
            </a:r>
            <a:r>
              <a:rPr lang="en-US" dirty="0" err="1"/>
              <a:t>thái</a:t>
            </a:r>
            <a:r>
              <a:rPr lang="en-US" dirty="0"/>
              <a:t> running) </a:t>
            </a:r>
            <a:r>
              <a:rPr lang="en-US" u="sng" dirty="0" err="1"/>
              <a:t>có</a:t>
            </a:r>
            <a:r>
              <a:rPr lang="en-US" u="sng" dirty="0"/>
              <a:t> </a:t>
            </a:r>
            <a:r>
              <a:rPr lang="en-US" u="sng" dirty="0" err="1"/>
              <a:t>thể</a:t>
            </a:r>
            <a:r>
              <a:rPr lang="en-US" u="sng" dirty="0"/>
              <a:t> </a:t>
            </a:r>
            <a:r>
              <a:rPr lang="en-US" u="sng" dirty="0" err="1"/>
              <a:t>bị</a:t>
            </a:r>
            <a:r>
              <a:rPr lang="en-US" u="sng" dirty="0"/>
              <a:t> </a:t>
            </a:r>
            <a:r>
              <a:rPr lang="en-US" u="sng" dirty="0" err="1"/>
              <a:t>ngắt</a:t>
            </a:r>
            <a:r>
              <a:rPr lang="en-US" u="sng" dirty="0"/>
              <a:t> </a:t>
            </a:r>
            <a:r>
              <a:rPr lang="en-US" u="sng" dirty="0" err="1"/>
              <a:t>giữa</a:t>
            </a:r>
            <a:r>
              <a:rPr lang="en-US" u="sng" dirty="0"/>
              <a:t> </a:t>
            </a:r>
            <a:r>
              <a:rPr lang="en-US" u="sng" dirty="0" err="1"/>
              <a:t>chừng</a:t>
            </a:r>
            <a:r>
              <a:rPr lang="en-US" u="sng" dirty="0"/>
              <a:t> </a:t>
            </a:r>
            <a:r>
              <a:rPr lang="en-US" dirty="0" err="1"/>
              <a:t>và</a:t>
            </a:r>
            <a:r>
              <a:rPr lang="en-US" dirty="0"/>
              <a:t> </a:t>
            </a:r>
            <a:r>
              <a:rPr lang="en-US" u="sng" dirty="0" err="1"/>
              <a:t>chuyển</a:t>
            </a:r>
            <a:r>
              <a:rPr lang="en-US" u="sng" dirty="0"/>
              <a:t> </a:t>
            </a:r>
            <a:r>
              <a:rPr lang="en-US" u="sng" dirty="0" err="1"/>
              <a:t>về</a:t>
            </a:r>
            <a:r>
              <a:rPr lang="en-US" u="sng" dirty="0"/>
              <a:t> </a:t>
            </a:r>
            <a:r>
              <a:rPr lang="en-US" u="sng" dirty="0" err="1"/>
              <a:t>trạng</a:t>
            </a:r>
            <a:r>
              <a:rPr lang="en-US" u="sng" dirty="0"/>
              <a:t> </a:t>
            </a:r>
            <a:r>
              <a:rPr lang="en-US" u="sng" dirty="0" err="1"/>
              <a:t>thái</a:t>
            </a:r>
            <a:r>
              <a:rPr lang="en-US" u="sng" dirty="0"/>
              <a:t> ready</a:t>
            </a:r>
            <a:r>
              <a:rPr lang="en-US" dirty="0"/>
              <a:t>.</a:t>
            </a:r>
            <a:endParaRPr dirty="0"/>
          </a:p>
          <a:p>
            <a:pPr lvl="2"/>
            <a:r>
              <a:rPr lang="en-US" dirty="0"/>
              <a:t>Chi </a:t>
            </a:r>
            <a:r>
              <a:rPr lang="en-US" dirty="0" err="1"/>
              <a:t>phí</a:t>
            </a:r>
            <a:r>
              <a:rPr lang="en-US" dirty="0"/>
              <a:t> </a:t>
            </a:r>
            <a:r>
              <a:rPr lang="en-US" dirty="0" err="1"/>
              <a:t>cao</a:t>
            </a:r>
            <a:r>
              <a:rPr lang="en-US" dirty="0"/>
              <a:t> </a:t>
            </a:r>
            <a:r>
              <a:rPr lang="en-US" dirty="0" err="1"/>
              <a:t>hơn</a:t>
            </a:r>
            <a:r>
              <a:rPr lang="en-US" dirty="0"/>
              <a:t> </a:t>
            </a:r>
            <a:r>
              <a:rPr lang="en-US" dirty="0" err="1"/>
              <a:t>chế</a:t>
            </a:r>
            <a:r>
              <a:rPr lang="en-US" dirty="0"/>
              <a:t> </a:t>
            </a:r>
            <a:r>
              <a:rPr lang="en-US" dirty="0" err="1"/>
              <a:t>độ</a:t>
            </a:r>
            <a:r>
              <a:rPr lang="en-US" dirty="0"/>
              <a:t> </a:t>
            </a:r>
            <a:r>
              <a:rPr lang="en-US" dirty="0" err="1"/>
              <a:t>không</a:t>
            </a:r>
            <a:r>
              <a:rPr lang="en-US" dirty="0"/>
              <a:t> </a:t>
            </a:r>
            <a:r>
              <a:rPr lang="en-US" dirty="0" err="1"/>
              <a:t>trưng</a:t>
            </a:r>
            <a:r>
              <a:rPr lang="en-US" dirty="0"/>
              <a:t> </a:t>
            </a:r>
            <a:r>
              <a:rPr lang="en-US" dirty="0" err="1"/>
              <a:t>dụng</a:t>
            </a:r>
            <a:r>
              <a:rPr lang="en-US" dirty="0"/>
              <a:t> </a:t>
            </a:r>
            <a:r>
              <a:rPr lang="en-US" dirty="0" err="1"/>
              <a:t>nhưng</a:t>
            </a:r>
            <a:r>
              <a:rPr lang="en-US" dirty="0"/>
              <a:t> </a:t>
            </a:r>
            <a:r>
              <a:rPr lang="en-US" dirty="0" err="1"/>
              <a:t>đánh</a:t>
            </a:r>
            <a:r>
              <a:rPr lang="en-US" dirty="0"/>
              <a:t> </a:t>
            </a:r>
            <a:r>
              <a:rPr lang="en-US" dirty="0" err="1"/>
              <a:t>đổi</a:t>
            </a:r>
            <a:r>
              <a:rPr lang="en-US" dirty="0"/>
              <a:t> </a:t>
            </a:r>
            <a:r>
              <a:rPr lang="en-US" dirty="0" err="1"/>
              <a:t>lại</a:t>
            </a:r>
            <a:r>
              <a:rPr lang="en-US" dirty="0"/>
              <a:t> </a:t>
            </a:r>
            <a:r>
              <a:rPr lang="en-US" dirty="0" err="1"/>
              <a:t>bằng</a:t>
            </a:r>
            <a:r>
              <a:rPr lang="en-US" dirty="0"/>
              <a:t> </a:t>
            </a:r>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tốt</a:t>
            </a:r>
            <a:r>
              <a:rPr lang="en-US" dirty="0"/>
              <a:t> </a:t>
            </a:r>
            <a:r>
              <a:rPr lang="en-US" dirty="0" err="1"/>
              <a:t>hơn</a:t>
            </a:r>
            <a:r>
              <a:rPr lang="en-US" dirty="0"/>
              <a:t> </a:t>
            </a:r>
            <a:r>
              <a:rPr lang="en-US" dirty="0" err="1"/>
              <a:t>vì</a:t>
            </a:r>
            <a:r>
              <a:rPr lang="en-US" dirty="0"/>
              <a:t> </a:t>
            </a:r>
            <a:r>
              <a:rPr lang="en-US" dirty="0" err="1"/>
              <a:t>không</a:t>
            </a:r>
            <a:r>
              <a:rPr lang="en-US" dirty="0"/>
              <a:t> </a:t>
            </a:r>
            <a:r>
              <a:rPr lang="en-US" dirty="0" err="1"/>
              <a:t>có</a:t>
            </a:r>
            <a:r>
              <a:rPr lang="en-US" dirty="0"/>
              <a:t> </a:t>
            </a:r>
            <a:r>
              <a:rPr lang="en-US" dirty="0" err="1"/>
              <a:t>trường</a:t>
            </a:r>
            <a:r>
              <a:rPr lang="en-US" dirty="0"/>
              <a:t> </a:t>
            </a:r>
            <a:r>
              <a:rPr lang="en-US" dirty="0" err="1"/>
              <a:t>hợp</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độc</a:t>
            </a:r>
            <a:r>
              <a:rPr lang="en-US" dirty="0"/>
              <a:t> </a:t>
            </a:r>
            <a:r>
              <a:rPr lang="en-US" dirty="0" err="1"/>
              <a:t>chiếm</a:t>
            </a:r>
            <a:r>
              <a:rPr lang="en-US" dirty="0"/>
              <a:t> CPU </a:t>
            </a:r>
            <a:r>
              <a:rPr lang="en-US" dirty="0" err="1"/>
              <a:t>quá</a:t>
            </a:r>
            <a:r>
              <a:rPr lang="en-US" dirty="0"/>
              <a:t> </a:t>
            </a:r>
            <a:r>
              <a:rPr lang="en-US" dirty="0" err="1"/>
              <a:t>lâu</a:t>
            </a:r>
            <a:r>
              <a:rPr lang="en-US" dirty="0"/>
              <a:t>.</a:t>
            </a:r>
            <a:endParaRPr dirty="0"/>
          </a:p>
        </p:txBody>
      </p:sp>
      <p:sp>
        <p:nvSpPr>
          <p:cNvPr id="260" name="Google Shape;260;p1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3" name="Google Shape;247;p17"/>
          <p:cNvSpPr txBox="1"/>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4.1.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
                                        </p:tgtEl>
                                        <p:attrNameLst>
                                          <p:attrName>style.visibility</p:attrName>
                                        </p:attrNameLst>
                                      </p:cBhvr>
                                      <p:to>
                                        <p:strVal val="visible"/>
                                      </p:to>
                                    </p:set>
                                    <p:anim calcmode="lin" valueType="num">
                                      <p:cBhvr additive="base">
                                        <p:cTn id="7" dur="500" fill="hold"/>
                                        <p:tgtEl>
                                          <p:spTgt spid="256"/>
                                        </p:tgtEl>
                                        <p:attrNameLst>
                                          <p:attrName>ppt_x</p:attrName>
                                        </p:attrNameLst>
                                      </p:cBhvr>
                                      <p:tavLst>
                                        <p:tav tm="0">
                                          <p:val>
                                            <p:strVal val="#ppt_x"/>
                                          </p:val>
                                        </p:tav>
                                        <p:tav tm="100000">
                                          <p:val>
                                            <p:strVal val="#ppt_x"/>
                                          </p:val>
                                        </p:tav>
                                      </p:tavLst>
                                    </p:anim>
                                    <p:anim calcmode="lin" valueType="num">
                                      <p:cBhvr additive="base">
                                        <p:cTn id="8" dur="500" fill="hold"/>
                                        <p:tgtEl>
                                          <p:spTgt spid="2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7">
                                            <p:txEl>
                                              <p:pRg st="0" end="0"/>
                                            </p:txEl>
                                          </p:spTgt>
                                        </p:tgtEl>
                                        <p:attrNameLst>
                                          <p:attrName>style.visibility</p:attrName>
                                        </p:attrNameLst>
                                      </p:cBhvr>
                                      <p:to>
                                        <p:strVal val="visible"/>
                                      </p:to>
                                    </p:set>
                                    <p:anim calcmode="lin" valueType="num">
                                      <p:cBhvr additive="base">
                                        <p:cTn id="13" dur="500" fill="hold"/>
                                        <p:tgtEl>
                                          <p:spTgt spid="25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7">
                                            <p:txEl>
                                              <p:pRg st="1" end="1"/>
                                            </p:txEl>
                                          </p:spTgt>
                                        </p:tgtEl>
                                        <p:attrNameLst>
                                          <p:attrName>style.visibility</p:attrName>
                                        </p:attrNameLst>
                                      </p:cBhvr>
                                      <p:to>
                                        <p:strVal val="visible"/>
                                      </p:to>
                                    </p:set>
                                    <p:anim calcmode="lin" valueType="num">
                                      <p:cBhvr additive="base">
                                        <p:cTn id="19" dur="500" fill="hold"/>
                                        <p:tgtEl>
                                          <p:spTgt spid="25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7">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57">
                                            <p:txEl>
                                              <p:pRg st="2" end="2"/>
                                            </p:txEl>
                                          </p:spTgt>
                                        </p:tgtEl>
                                        <p:attrNameLst>
                                          <p:attrName>style.visibility</p:attrName>
                                        </p:attrNameLst>
                                      </p:cBhvr>
                                      <p:to>
                                        <p:strVal val="visible"/>
                                      </p:to>
                                    </p:set>
                                    <p:anim calcmode="lin" valueType="num">
                                      <p:cBhvr additive="base">
                                        <p:cTn id="23" dur="500" fill="hold"/>
                                        <p:tgtEl>
                                          <p:spTgt spid="25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57">
                                            <p:txEl>
                                              <p:pRg st="3" end="3"/>
                                            </p:txEl>
                                          </p:spTgt>
                                        </p:tgtEl>
                                        <p:attrNameLst>
                                          <p:attrName>style.visibility</p:attrName>
                                        </p:attrNameLst>
                                      </p:cBhvr>
                                      <p:to>
                                        <p:strVal val="visible"/>
                                      </p:to>
                                    </p:set>
                                    <p:anim calcmode="lin" valueType="num">
                                      <p:cBhvr additive="base">
                                        <p:cTn id="29" dur="500" fill="hold"/>
                                        <p:tgtEl>
                                          <p:spTgt spid="25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57">
                                            <p:txEl>
                                              <p:pRg st="4" end="4"/>
                                            </p:txEl>
                                          </p:spTgt>
                                        </p:tgtEl>
                                        <p:attrNameLst>
                                          <p:attrName>style.visibility</p:attrName>
                                        </p:attrNameLst>
                                      </p:cBhvr>
                                      <p:to>
                                        <p:strVal val="visible"/>
                                      </p:to>
                                    </p:set>
                                    <p:anim calcmode="lin" valueType="num">
                                      <p:cBhvr additive="base">
                                        <p:cTn id="33" dur="500" fill="hold"/>
                                        <p:tgtEl>
                                          <p:spTgt spid="25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5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57">
                                            <p:txEl>
                                              <p:pRg st="5" end="5"/>
                                            </p:txEl>
                                          </p:spTgt>
                                        </p:tgtEl>
                                        <p:attrNameLst>
                                          <p:attrName>style.visibility</p:attrName>
                                        </p:attrNameLst>
                                      </p:cBhvr>
                                      <p:to>
                                        <p:strVal val="visible"/>
                                      </p:to>
                                    </p:set>
                                    <p:anim calcmode="lin" valueType="num">
                                      <p:cBhvr additive="base">
                                        <p:cTn id="37" dur="500" fill="hold"/>
                                        <p:tgtEl>
                                          <p:spTgt spid="25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9"/>
          <p:cNvSpPr txBox="1">
            <a:spLocks noGrp="1"/>
          </p:cNvSpPr>
          <p:nvPr>
            <p:ph type="title"/>
          </p:nvPr>
        </p:nvSpPr>
        <p:spPr>
          <a:xfrm>
            <a:off x="774145" y="1163433"/>
            <a:ext cx="4998484"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Thời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điểm</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thực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hàm</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chọn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lựa</a:t>
            </a:r>
            <a:endParaRPr sz="2400" dirty="0">
              <a:solidFill>
                <a:schemeClr val="bg1"/>
              </a:solidFill>
              <a:latin typeface="Arial" panose="020B0604020202020204" pitchFamily="34" charset="0"/>
              <a:ea typeface="+mn-ea"/>
              <a:cs typeface="Arial" panose="020B0604020202020204" pitchFamily="34" charset="0"/>
            </a:endParaRPr>
          </a:p>
        </p:txBody>
      </p:sp>
      <p:sp>
        <p:nvSpPr>
          <p:cNvPr id="267" name="Google Shape;267;p19"/>
          <p:cNvSpPr txBox="1">
            <a:spLocks noGrp="1"/>
          </p:cNvSpPr>
          <p:nvPr>
            <p:ph idx="1"/>
          </p:nvPr>
        </p:nvSpPr>
        <p:spPr>
          <a:xfrm>
            <a:off x="774145" y="1825666"/>
            <a:ext cx="5234769" cy="4123327"/>
          </a:xfrm>
          <a:prstGeom prst="rect">
            <a:avLst/>
          </a:prstGeom>
          <a:noFill/>
          <a:ln>
            <a:noFill/>
          </a:ln>
        </p:spPr>
        <p:txBody>
          <a:bodyPr spcFirstLastPara="1" wrap="square" lIns="91425" tIns="45700" rIns="91425" bIns="45700" anchor="t" anchorCtr="0">
            <a:noAutofit/>
          </a:bodyPr>
          <a:lstStyle/>
          <a:p>
            <a:pPr marL="342900" indent="-342900"/>
            <a:r>
              <a:rPr lang="en-US" sz="2000" dirty="0" err="1"/>
              <a:t>Hàm</a:t>
            </a:r>
            <a:r>
              <a:rPr lang="en-US" sz="2000" dirty="0"/>
              <a:t> </a:t>
            </a:r>
            <a:r>
              <a:rPr lang="en-US" sz="2000" dirty="0" err="1"/>
              <a:t>chọn</a:t>
            </a:r>
            <a:r>
              <a:rPr lang="en-US" sz="2000" dirty="0"/>
              <a:t> </a:t>
            </a:r>
            <a:r>
              <a:rPr lang="en-US" sz="2000" dirty="0" err="1"/>
              <a:t>lựa</a:t>
            </a:r>
            <a:r>
              <a:rPr lang="en-US" sz="2000" dirty="0"/>
              <a:t> </a:t>
            </a:r>
            <a:r>
              <a:rPr lang="en-US" sz="2000" dirty="0" err="1"/>
              <a:t>được</a:t>
            </a:r>
            <a:r>
              <a:rPr lang="en-US" sz="2000" dirty="0"/>
              <a:t> </a:t>
            </a:r>
            <a:r>
              <a:rPr lang="en-US" sz="2000" dirty="0" err="1"/>
              <a:t>thực</a:t>
            </a:r>
            <a:r>
              <a:rPr lang="en-US" sz="2000" dirty="0"/>
              <a:t> </a:t>
            </a:r>
            <a:r>
              <a:rPr lang="en-US" sz="2000" dirty="0" err="1"/>
              <a:t>thi</a:t>
            </a:r>
            <a:r>
              <a:rPr lang="en-US" sz="2000" dirty="0"/>
              <a:t> </a:t>
            </a:r>
            <a:r>
              <a:rPr lang="en-US" sz="2000" dirty="0" err="1"/>
              <a:t>vào</a:t>
            </a:r>
            <a:r>
              <a:rPr lang="en-US" sz="2000" dirty="0"/>
              <a:t> </a:t>
            </a:r>
            <a:r>
              <a:rPr lang="en-US" sz="2000" dirty="0" err="1"/>
              <a:t>các</a:t>
            </a:r>
            <a:r>
              <a:rPr lang="en-US" sz="2000" dirty="0"/>
              <a:t> </a:t>
            </a:r>
            <a:r>
              <a:rPr lang="en-US" sz="2000" dirty="0" err="1"/>
              <a:t>thời</a:t>
            </a:r>
            <a:r>
              <a:rPr lang="en-US" sz="2000" dirty="0"/>
              <a:t> </a:t>
            </a:r>
            <a:r>
              <a:rPr lang="en-US" sz="2000" dirty="0" err="1"/>
              <a:t>điểm</a:t>
            </a:r>
            <a:r>
              <a:rPr lang="en-US" sz="2000" dirty="0"/>
              <a:t> </a:t>
            </a:r>
            <a:r>
              <a:rPr lang="en-US" sz="2000" dirty="0" err="1"/>
              <a:t>sau</a:t>
            </a:r>
            <a:r>
              <a:rPr lang="en-US" sz="2000" dirty="0"/>
              <a:t>:</a:t>
            </a:r>
            <a:endParaRPr sz="2000" dirty="0"/>
          </a:p>
          <a:p>
            <a:pPr marL="457200" lvl="1" indent="0">
              <a:buNone/>
            </a:pPr>
            <a:r>
              <a:rPr lang="en-US" sz="2000" dirty="0"/>
              <a:t>(1)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chuyển</a:t>
            </a:r>
            <a:r>
              <a:rPr lang="en-US" sz="2000" dirty="0"/>
              <a:t> </a:t>
            </a:r>
            <a:r>
              <a:rPr lang="en-US" sz="2000" dirty="0" err="1"/>
              <a:t>từ</a:t>
            </a:r>
            <a:r>
              <a:rPr lang="en-US" sz="2000" dirty="0"/>
              <a:t> </a:t>
            </a:r>
            <a:r>
              <a:rPr lang="en-US" sz="2000" dirty="0" err="1"/>
              <a:t>trạng</a:t>
            </a:r>
            <a:r>
              <a:rPr lang="en-US" sz="2000" dirty="0"/>
              <a:t> </a:t>
            </a:r>
            <a:r>
              <a:rPr lang="en-US" sz="2000" dirty="0" err="1"/>
              <a:t>thái</a:t>
            </a:r>
            <a:r>
              <a:rPr lang="en-US" sz="2000" dirty="0"/>
              <a:t> </a:t>
            </a:r>
            <a:r>
              <a:rPr lang="en-US" sz="2000" b="1" dirty="0">
                <a:solidFill>
                  <a:schemeClr val="accent5"/>
                </a:solidFill>
              </a:rPr>
              <a:t>running</a:t>
            </a:r>
            <a:r>
              <a:rPr lang="en-US" sz="2000" dirty="0"/>
              <a:t> sang </a:t>
            </a:r>
            <a:r>
              <a:rPr lang="en-US" sz="2000" b="1" dirty="0">
                <a:solidFill>
                  <a:schemeClr val="accent6"/>
                </a:solidFill>
              </a:rPr>
              <a:t>waiting</a:t>
            </a:r>
            <a:r>
              <a:rPr lang="en-US" sz="2000" b="1" dirty="0">
                <a:solidFill>
                  <a:schemeClr val="bg2">
                    <a:lumMod val="10000"/>
                  </a:schemeClr>
                </a:solidFill>
              </a:rPr>
              <a:t>.</a:t>
            </a:r>
            <a:r>
              <a:rPr lang="en-US" sz="2000" dirty="0"/>
              <a:t> </a:t>
            </a:r>
            <a:endParaRPr sz="2000" dirty="0"/>
          </a:p>
          <a:p>
            <a:pPr marL="457200" lvl="1" indent="0">
              <a:buNone/>
            </a:pPr>
            <a:r>
              <a:rPr lang="en-US" sz="2000" dirty="0"/>
              <a:t>(2)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chuyển</a:t>
            </a:r>
            <a:r>
              <a:rPr lang="en-US" sz="2000" dirty="0"/>
              <a:t> </a:t>
            </a:r>
            <a:r>
              <a:rPr lang="en-US" sz="2000" dirty="0" err="1"/>
              <a:t>từ</a:t>
            </a:r>
            <a:r>
              <a:rPr lang="en-US" sz="2000" dirty="0"/>
              <a:t> </a:t>
            </a:r>
            <a:r>
              <a:rPr lang="en-US" sz="2000" dirty="0" err="1"/>
              <a:t>trạng</a:t>
            </a:r>
            <a:r>
              <a:rPr lang="en-US" sz="2000" dirty="0"/>
              <a:t> </a:t>
            </a:r>
            <a:r>
              <a:rPr lang="en-US" sz="2000" dirty="0" err="1"/>
              <a:t>thái</a:t>
            </a:r>
            <a:r>
              <a:rPr lang="en-US" sz="2000" dirty="0"/>
              <a:t> </a:t>
            </a:r>
            <a:r>
              <a:rPr lang="en-US" sz="2000" b="1" dirty="0">
                <a:solidFill>
                  <a:schemeClr val="accent5"/>
                </a:solidFill>
              </a:rPr>
              <a:t>running</a:t>
            </a:r>
            <a:r>
              <a:rPr lang="en-US" sz="2000" dirty="0"/>
              <a:t> sang </a:t>
            </a:r>
            <a:r>
              <a:rPr lang="en-US" sz="2000" b="1" dirty="0">
                <a:solidFill>
                  <a:schemeClr val="accent6"/>
                </a:solidFill>
              </a:rPr>
              <a:t>ready</a:t>
            </a:r>
            <a:r>
              <a:rPr lang="en-US" sz="2000" b="1" dirty="0">
                <a:solidFill>
                  <a:schemeClr val="bg2">
                    <a:lumMod val="10000"/>
                  </a:schemeClr>
                </a:solidFill>
              </a:rPr>
              <a:t>.</a:t>
            </a:r>
            <a:endParaRPr sz="2000" b="1" dirty="0">
              <a:solidFill>
                <a:schemeClr val="bg2">
                  <a:lumMod val="10000"/>
                </a:schemeClr>
              </a:solidFill>
            </a:endParaRPr>
          </a:p>
          <a:p>
            <a:pPr marL="457200" lvl="1" indent="0">
              <a:buNone/>
            </a:pPr>
            <a:r>
              <a:rPr lang="en-US" sz="2000" dirty="0"/>
              <a:t>(3)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chuyển</a:t>
            </a:r>
            <a:r>
              <a:rPr lang="en-US" sz="2000" dirty="0"/>
              <a:t> </a:t>
            </a:r>
            <a:r>
              <a:rPr lang="en-US" sz="2000" dirty="0" err="1"/>
              <a:t>từ</a:t>
            </a:r>
            <a:r>
              <a:rPr lang="en-US" sz="2000" dirty="0"/>
              <a:t> </a:t>
            </a:r>
            <a:r>
              <a:rPr lang="en-US" sz="2000" dirty="0" err="1"/>
              <a:t>trạng</a:t>
            </a:r>
            <a:r>
              <a:rPr lang="en-US" sz="2000" dirty="0"/>
              <a:t> </a:t>
            </a:r>
            <a:r>
              <a:rPr lang="en-US" sz="2000" dirty="0" err="1"/>
              <a:t>thái</a:t>
            </a:r>
            <a:r>
              <a:rPr lang="en-US" sz="2000" dirty="0"/>
              <a:t> </a:t>
            </a:r>
            <a:r>
              <a:rPr lang="en-US" sz="2000" b="1" dirty="0">
                <a:solidFill>
                  <a:schemeClr val="accent6"/>
                </a:solidFill>
              </a:rPr>
              <a:t>waiting</a:t>
            </a:r>
            <a:r>
              <a:rPr lang="en-US" sz="2000" dirty="0"/>
              <a:t>, </a:t>
            </a:r>
            <a:r>
              <a:rPr lang="en-US" sz="2000" b="1" dirty="0">
                <a:solidFill>
                  <a:schemeClr val="accent2">
                    <a:lumMod val="75000"/>
                  </a:schemeClr>
                </a:solidFill>
              </a:rPr>
              <a:t>new</a:t>
            </a:r>
            <a:r>
              <a:rPr lang="en-US" sz="2000" dirty="0"/>
              <a:t> sang </a:t>
            </a:r>
            <a:r>
              <a:rPr lang="en-US" sz="2000" b="1" dirty="0">
                <a:solidFill>
                  <a:schemeClr val="accent3"/>
                </a:solidFill>
              </a:rPr>
              <a:t>ready</a:t>
            </a:r>
            <a:r>
              <a:rPr lang="en-US" sz="2000" b="1" dirty="0">
                <a:solidFill>
                  <a:schemeClr val="bg2">
                    <a:lumMod val="10000"/>
                  </a:schemeClr>
                </a:solidFill>
              </a:rPr>
              <a:t>.</a:t>
            </a:r>
            <a:endParaRPr sz="2000" b="1" dirty="0">
              <a:solidFill>
                <a:schemeClr val="bg2">
                  <a:lumMod val="10000"/>
                </a:schemeClr>
              </a:solidFill>
            </a:endParaRPr>
          </a:p>
          <a:p>
            <a:pPr marL="457200" lvl="1" indent="0">
              <a:buNone/>
            </a:pPr>
            <a:r>
              <a:rPr lang="en-US" sz="2000" dirty="0"/>
              <a:t>(4) </a:t>
            </a:r>
            <a:r>
              <a:rPr lang="en-US" sz="2000" dirty="0" err="1"/>
              <a:t>Kết</a:t>
            </a:r>
            <a:r>
              <a:rPr lang="en-US" sz="2000" dirty="0"/>
              <a:t> </a:t>
            </a:r>
            <a:r>
              <a:rPr lang="en-US" sz="2000" dirty="0" err="1"/>
              <a:t>thúc</a:t>
            </a:r>
            <a:r>
              <a:rPr lang="en-US" sz="2000" dirty="0"/>
              <a:t> </a:t>
            </a:r>
            <a:r>
              <a:rPr lang="en-US" sz="2000" dirty="0" err="1"/>
              <a:t>thực</a:t>
            </a:r>
            <a:r>
              <a:rPr lang="en-US" sz="2000" dirty="0"/>
              <a:t> </a:t>
            </a:r>
            <a:r>
              <a:rPr lang="en-US" sz="2000" dirty="0" err="1"/>
              <a:t>thi</a:t>
            </a:r>
            <a:r>
              <a:rPr lang="en-US" sz="2000" dirty="0"/>
              <a:t> </a:t>
            </a:r>
            <a:r>
              <a:rPr lang="en-US" sz="2000" dirty="0" err="1"/>
              <a:t>của</a:t>
            </a:r>
            <a:r>
              <a:rPr lang="en-US" sz="2000" dirty="0"/>
              <a:t> </a:t>
            </a:r>
            <a:r>
              <a:rPr lang="en-US" sz="2000" dirty="0" err="1"/>
              <a:t>một</a:t>
            </a:r>
            <a:r>
              <a:rPr lang="en-US" sz="2000" dirty="0"/>
              <a:t> </a:t>
            </a:r>
            <a:r>
              <a:rPr lang="en-US" sz="2000" dirty="0" err="1"/>
              <a:t>tiến</a:t>
            </a:r>
            <a:r>
              <a:rPr lang="en-US" sz="2000" dirty="0"/>
              <a:t> </a:t>
            </a:r>
            <a:r>
              <a:rPr lang="en-US" sz="2000" dirty="0" err="1"/>
              <a:t>trình</a:t>
            </a:r>
            <a:r>
              <a:rPr lang="en-US" sz="2000" dirty="0"/>
              <a:t>.</a:t>
            </a:r>
            <a:endParaRPr sz="2000" dirty="0"/>
          </a:p>
        </p:txBody>
      </p:sp>
      <p:sp>
        <p:nvSpPr>
          <p:cNvPr id="270" name="Google Shape;270;p1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4" name="TextBox 3"/>
          <p:cNvSpPr txBox="1"/>
          <p:nvPr/>
        </p:nvSpPr>
        <p:spPr>
          <a:xfrm>
            <a:off x="6565345" y="1825666"/>
            <a:ext cx="5234769" cy="4682692"/>
          </a:xfrm>
          <a:prstGeom prst="rect">
            <a:avLst/>
          </a:prstGeom>
          <a:noFill/>
        </p:spPr>
        <p:txBody>
          <a:bodyPr wrap="square">
            <a:spAutoFit/>
          </a:bodyPr>
          <a:lstStyle/>
          <a:p>
            <a:pPr algn="just">
              <a:lnSpc>
                <a:spcPct val="130000"/>
              </a:lnSpc>
              <a:spcBef>
                <a:spcPts val="300"/>
              </a:spcBef>
              <a:spcAft>
                <a:spcPts val="300"/>
              </a:spcAft>
            </a:pPr>
            <a:r>
              <a:rPr lang="en-US" sz="2000" b="1" dirty="0">
                <a:latin typeface="Arial" panose="020B0604020202020204" pitchFamily="34" charset="0"/>
                <a:cs typeface="Arial" panose="020B0604020202020204" pitchFamily="34" charset="0"/>
                <a:sym typeface="Wingdings" panose="05000000000000000000" pitchFamily="2" charset="2"/>
              </a:rPr>
              <a:t> </a:t>
            </a:r>
            <a:r>
              <a:rPr lang="en-US" sz="2000" b="1" dirty="0">
                <a:latin typeface="Arial" panose="020B0604020202020204" pitchFamily="34" charset="0"/>
                <a:cs typeface="Arial" panose="020B0604020202020204" pitchFamily="34" charset="0"/>
              </a:rPr>
              <a:t>(1) </a:t>
            </a:r>
            <a:r>
              <a:rPr lang="en-US" sz="2000" b="1" dirty="0" err="1">
                <a:latin typeface="Arial" panose="020B0604020202020204" pitchFamily="34" charset="0"/>
                <a:cs typeface="Arial" panose="020B0604020202020204" pitchFamily="34" charset="0"/>
              </a:rPr>
              <a:t>và</a:t>
            </a:r>
            <a:r>
              <a:rPr lang="en-US" sz="2000" b="1" dirty="0">
                <a:latin typeface="Arial" panose="020B0604020202020204" pitchFamily="34" charset="0"/>
                <a:cs typeface="Arial" panose="020B0604020202020204" pitchFamily="34" charset="0"/>
              </a:rPr>
              <a:t> (4) </a:t>
            </a:r>
            <a:r>
              <a:rPr lang="en-US" sz="2000" b="1" dirty="0" err="1">
                <a:latin typeface="Arial" panose="020B0604020202020204" pitchFamily="34" charset="0"/>
                <a:cs typeface="Arial" panose="020B0604020202020204" pitchFamily="34" charset="0"/>
              </a:rPr>
              <a:t>không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cần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lựa</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chọn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loại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định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thời</a:t>
            </a:r>
            <a:r>
              <a:rPr lang="en-US" sz="2000" b="1" dirty="0">
                <a:latin typeface="Arial" panose="020B0604020202020204" pitchFamily="34" charset="0"/>
                <a:cs typeface="Arial" panose="020B0604020202020204" pitchFamily="34" charset="0"/>
              </a:rPr>
              <a:t>, (2) </a:t>
            </a:r>
            <a:r>
              <a:rPr lang="en-US" sz="2000" b="1" dirty="0" err="1">
                <a:latin typeface="Arial" panose="020B0604020202020204" pitchFamily="34" charset="0"/>
                <a:cs typeface="Arial" panose="020B0604020202020204" pitchFamily="34" charset="0"/>
              </a:rPr>
              <a:t>và</a:t>
            </a:r>
            <a:r>
              <a:rPr lang="en-US" sz="2000" b="1" dirty="0">
                <a:latin typeface="Arial" panose="020B0604020202020204" pitchFamily="34" charset="0"/>
                <a:cs typeface="Arial" panose="020B0604020202020204" pitchFamily="34" charset="0"/>
              </a:rPr>
              <a:t> (3) </a:t>
            </a:r>
            <a:r>
              <a:rPr lang="en-US" sz="2000" b="1" dirty="0" err="1">
                <a:latin typeface="Arial" panose="020B0604020202020204" pitchFamily="34" charset="0"/>
                <a:cs typeface="Arial" panose="020B0604020202020204" pitchFamily="34" charset="0"/>
              </a:rPr>
              <a:t>cần</a:t>
            </a:r>
            <a:r>
              <a:rPr lang="en-US" sz="2000" b="1" dirty="0">
                <a:latin typeface="Arial" panose="020B0604020202020204" pitchFamily="34" charset="0"/>
                <a:cs typeface="Arial" panose="020B0604020202020204" pitchFamily="34" charset="0"/>
              </a:rPr>
              <a:t>.</a:t>
            </a:r>
            <a:endParaRPr lang="vi-VN" sz="2000" b="1" dirty="0">
              <a:latin typeface="Arial" panose="020B0604020202020204" pitchFamily="34" charset="0"/>
              <a:cs typeface="Arial" panose="020B0604020202020204" pitchFamily="34" charset="0"/>
            </a:endParaRPr>
          </a:p>
          <a:p>
            <a:pPr marL="342900" indent="-342900" algn="just">
              <a:lnSpc>
                <a:spcPct val="130000"/>
              </a:lnSpc>
              <a:spcBef>
                <a:spcPts val="300"/>
              </a:spcBef>
              <a:spcAft>
                <a:spcPts val="300"/>
              </a:spcAft>
              <a:buFont typeface="Arial" panose="020B0604020202020204" pitchFamily="34" charset="0"/>
              <a:buChar char="•"/>
            </a:pPr>
            <a:r>
              <a:rPr lang="vi-VN" sz="2000" dirty="0">
                <a:latin typeface="Arial" panose="020B0604020202020204" pitchFamily="34" charset="0"/>
                <a:cs typeface="Arial" panose="020B0604020202020204" pitchFamily="34" charset="0"/>
              </a:rPr>
              <a:t>Việc thực thi hàm chọn lựa trong trường hợp (1) và (4) không phụ thuộc vào loại giải thuật định thời và thường áp dụng chế độ không trưng dụng.</a:t>
            </a:r>
            <a:endParaRPr lang="vi-VN" sz="2000" dirty="0">
              <a:latin typeface="Arial" panose="020B0604020202020204" pitchFamily="34" charset="0"/>
              <a:cs typeface="Arial" panose="020B0604020202020204" pitchFamily="34" charset="0"/>
            </a:endParaRPr>
          </a:p>
          <a:p>
            <a:pPr marL="342900" indent="-342900" algn="just">
              <a:lnSpc>
                <a:spcPct val="130000"/>
              </a:lnSpc>
              <a:spcBef>
                <a:spcPts val="300"/>
              </a:spcBef>
              <a:spcAft>
                <a:spcPts val="300"/>
              </a:spcAft>
              <a:buFont typeface="Arial" panose="020B0604020202020204" pitchFamily="34" charset="0"/>
              <a:buChar char="•"/>
            </a:pPr>
            <a:r>
              <a:rPr lang="vi-VN" sz="2000" dirty="0">
                <a:latin typeface="Arial" panose="020B0604020202020204" pitchFamily="34" charset="0"/>
                <a:cs typeface="Arial" panose="020B0604020202020204" pitchFamily="34" charset="0"/>
              </a:rPr>
              <a:t>Ngược lại, trường hợp (2) và (3) phụ thuộc vào loại giải thuật định thời và thường áp dụng chế độ trưng dụng.</a:t>
            </a:r>
            <a:endParaRPr lang="vi-VN" sz="2000" dirty="0">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Arial" panose="020B0604020202020204" pitchFamily="34" charset="0"/>
            </a:pPr>
            <a:r>
              <a:rPr lang="vi-VN" sz="2000" b="1" dirty="0">
                <a:latin typeface="Arial" panose="020B0604020202020204" pitchFamily="34" charset="0"/>
                <a:cs typeface="Arial" panose="020B0604020202020204" pitchFamily="34" charset="0"/>
                <a:sym typeface="Wingdings" panose="05000000000000000000" pitchFamily="2" charset="2"/>
              </a:rPr>
              <a:t> </a:t>
            </a:r>
            <a:r>
              <a:rPr lang="vi-VN" sz="2000" b="1" dirty="0">
                <a:latin typeface="Arial" panose="020B0604020202020204" pitchFamily="34" charset="0"/>
                <a:cs typeface="Arial" panose="020B0604020202020204" pitchFamily="34" charset="0"/>
              </a:rPr>
              <a:t>Thực hiện theo cơ chế nào khó hơn? Tại sao?</a:t>
            </a:r>
            <a:endParaRPr lang="vi-VN" sz="2000" b="1" dirty="0">
              <a:latin typeface="Arial" panose="020B0604020202020204" pitchFamily="34" charset="0"/>
              <a:cs typeface="Arial" panose="020B0604020202020204" pitchFamily="34" charset="0"/>
            </a:endParaRPr>
          </a:p>
        </p:txBody>
      </p:sp>
      <p:sp>
        <p:nvSpPr>
          <p:cNvPr id="7" name="Google Shape;247;p17"/>
          <p:cNvSpPr txBox="1"/>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4.1.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anim calcmode="lin" valueType="num">
                                      <p:cBhvr additive="base">
                                        <p:cTn id="7" dur="500" fill="hold"/>
                                        <p:tgtEl>
                                          <p:spTgt spid="266"/>
                                        </p:tgtEl>
                                        <p:attrNameLst>
                                          <p:attrName>ppt_x</p:attrName>
                                        </p:attrNameLst>
                                      </p:cBhvr>
                                      <p:tavLst>
                                        <p:tav tm="0">
                                          <p:val>
                                            <p:strVal val="#ppt_x"/>
                                          </p:val>
                                        </p:tav>
                                        <p:tav tm="100000">
                                          <p:val>
                                            <p:strVal val="#ppt_x"/>
                                          </p:val>
                                        </p:tav>
                                      </p:tavLst>
                                    </p:anim>
                                    <p:anim calcmode="lin" valueType="num">
                                      <p:cBhvr additive="base">
                                        <p:cTn id="8" dur="500" fill="hold"/>
                                        <p:tgtEl>
                                          <p:spTgt spid="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7">
                                            <p:txEl>
                                              <p:pRg st="0" end="0"/>
                                            </p:txEl>
                                          </p:spTgt>
                                        </p:tgtEl>
                                        <p:attrNameLst>
                                          <p:attrName>style.visibility</p:attrName>
                                        </p:attrNameLst>
                                      </p:cBhvr>
                                      <p:to>
                                        <p:strVal val="visible"/>
                                      </p:to>
                                    </p:set>
                                    <p:anim calcmode="lin" valueType="num">
                                      <p:cBhvr additive="base">
                                        <p:cTn id="13" dur="500" fill="hold"/>
                                        <p:tgtEl>
                                          <p:spTgt spid="2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7">
                                            <p:txEl>
                                              <p:pRg st="1" end="1"/>
                                            </p:txEl>
                                          </p:spTgt>
                                        </p:tgtEl>
                                        <p:attrNameLst>
                                          <p:attrName>style.visibility</p:attrName>
                                        </p:attrNameLst>
                                      </p:cBhvr>
                                      <p:to>
                                        <p:strVal val="visible"/>
                                      </p:to>
                                    </p:set>
                                    <p:anim calcmode="lin" valueType="num">
                                      <p:cBhvr additive="base">
                                        <p:cTn id="19" dur="500" fill="hold"/>
                                        <p:tgtEl>
                                          <p:spTgt spid="2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7">
                                            <p:txEl>
                                              <p:pRg st="2" end="2"/>
                                            </p:txEl>
                                          </p:spTgt>
                                        </p:tgtEl>
                                        <p:attrNameLst>
                                          <p:attrName>style.visibility</p:attrName>
                                        </p:attrNameLst>
                                      </p:cBhvr>
                                      <p:to>
                                        <p:strVal val="visible"/>
                                      </p:to>
                                    </p:set>
                                    <p:anim calcmode="lin" valueType="num">
                                      <p:cBhvr additive="base">
                                        <p:cTn id="25" dur="500" fill="hold"/>
                                        <p:tgtEl>
                                          <p:spTgt spid="2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67">
                                            <p:txEl>
                                              <p:pRg st="3" end="3"/>
                                            </p:txEl>
                                          </p:spTgt>
                                        </p:tgtEl>
                                        <p:attrNameLst>
                                          <p:attrName>style.visibility</p:attrName>
                                        </p:attrNameLst>
                                      </p:cBhvr>
                                      <p:to>
                                        <p:strVal val="visible"/>
                                      </p:to>
                                    </p:set>
                                    <p:anim calcmode="lin" valueType="num">
                                      <p:cBhvr additive="base">
                                        <p:cTn id="31" dur="500" fill="hold"/>
                                        <p:tgtEl>
                                          <p:spTgt spid="2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7">
                                            <p:txEl>
                                              <p:pRg st="4" end="4"/>
                                            </p:txEl>
                                          </p:spTgt>
                                        </p:tgtEl>
                                        <p:attrNameLst>
                                          <p:attrName>style.visibility</p:attrName>
                                        </p:attrNameLst>
                                      </p:cBhvr>
                                      <p:to>
                                        <p:strVal val="visible"/>
                                      </p:to>
                                    </p:set>
                                    <p:anim calcmode="lin" valueType="num">
                                      <p:cBhvr additive="base">
                                        <p:cTn id="37" dur="500" fill="hold"/>
                                        <p:tgtEl>
                                          <p:spTgt spid="26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additive="base">
                                        <p:cTn id="4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 calcmode="lin" valueType="num">
                                      <p:cBhvr additive="base">
                                        <p:cTn id="5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 calcmode="lin" valueType="num">
                                      <p:cBhvr additive="base">
                                        <p:cTn id="6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774145" y="1221989"/>
            <a:ext cx="3613490"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a:solidFill>
                  <a:schemeClr val="bg1"/>
                </a:solidFill>
                <a:latin typeface="Arial" panose="020B0604020202020204" pitchFamily="34" charset="0"/>
                <a:ea typeface="+mn-ea"/>
                <a:cs typeface="Arial" panose="020B0604020202020204" pitchFamily="34" charset="0"/>
              </a:rPr>
              <a:t>Các giải thuật định thời</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276" name="Google Shape;276;p20"/>
          <p:cNvSpPr txBox="1">
            <a:spLocks noGrp="1"/>
          </p:cNvSpPr>
          <p:nvPr>
            <p:ph idx="1"/>
          </p:nvPr>
        </p:nvSpPr>
        <p:spPr>
          <a:xfrm>
            <a:off x="774145" y="1928868"/>
            <a:ext cx="5964112" cy="4546751"/>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dirty="0"/>
              <a:t>First-Come, First-Served (FCFS)</a:t>
            </a:r>
            <a:endParaRPr sz="2400" dirty="0"/>
          </a:p>
          <a:p>
            <a:pPr marL="342900" indent="-342900"/>
            <a:r>
              <a:rPr lang="en-US" sz="2400" dirty="0"/>
              <a:t>Shortest Job First (SJF)</a:t>
            </a:r>
            <a:endParaRPr sz="2400" dirty="0"/>
          </a:p>
          <a:p>
            <a:pPr marL="342900" indent="-342900"/>
            <a:r>
              <a:rPr lang="en-US" sz="2400" dirty="0"/>
              <a:t>Shortest Remaining Time First (SRTF)</a:t>
            </a:r>
            <a:endParaRPr sz="2400" dirty="0"/>
          </a:p>
          <a:p>
            <a:pPr marL="342900" indent="-342900"/>
            <a:r>
              <a:rPr lang="en-US" sz="2400" dirty="0"/>
              <a:t>Round-Robin (RR)</a:t>
            </a:r>
            <a:endParaRPr lang="en-US" sz="2400" dirty="0"/>
          </a:p>
          <a:p>
            <a:pPr marL="342900" indent="-342900" algn="just">
              <a:lnSpc>
                <a:spcPct val="130000"/>
              </a:lnSpc>
              <a:spcAft>
                <a:spcPts val="300"/>
              </a:spcAft>
              <a:buFont typeface="Arial" panose="020B0604020202020204" pitchFamily="34" charset="0"/>
              <a:buChar char="•"/>
            </a:pPr>
            <a:r>
              <a:rPr lang="en-US" sz="2400" dirty="0">
                <a:latin typeface="Arial" panose="020B0604020202020204" pitchFamily="34" charset="0"/>
                <a:cs typeface="Arial" panose="020B0604020202020204" pitchFamily="34" charset="0"/>
              </a:rPr>
              <a:t>Priority Scheduling</a:t>
            </a:r>
            <a:endParaRPr lang="en-US" sz="2400" dirty="0">
              <a:latin typeface="Arial" panose="020B0604020202020204" pitchFamily="34" charset="0"/>
              <a:cs typeface="Arial" panose="020B0604020202020204" pitchFamily="34" charset="0"/>
            </a:endParaRPr>
          </a:p>
          <a:p>
            <a:pPr marL="342900" indent="-342900" algn="just">
              <a:lnSpc>
                <a:spcPct val="130000"/>
              </a:lnSpc>
              <a:spcAft>
                <a:spcPts val="300"/>
              </a:spcAft>
              <a:buFont typeface="Arial" panose="020B0604020202020204" pitchFamily="34" charset="0"/>
              <a:buChar char="•"/>
            </a:pPr>
            <a:r>
              <a:rPr lang="en-US" sz="2400" dirty="0">
                <a:latin typeface="Arial" panose="020B0604020202020204" pitchFamily="34" charset="0"/>
                <a:cs typeface="Arial" panose="020B0604020202020204" pitchFamily="34" charset="0"/>
              </a:rPr>
              <a:t>Highest Response Ratio Next (HRRN)</a:t>
            </a:r>
            <a:endParaRPr lang="en-US" sz="2400" dirty="0">
              <a:latin typeface="Arial" panose="020B0604020202020204" pitchFamily="34" charset="0"/>
              <a:cs typeface="Arial" panose="020B0604020202020204" pitchFamily="34" charset="0"/>
            </a:endParaRPr>
          </a:p>
          <a:p>
            <a:pPr marL="342900" indent="-342900" algn="just">
              <a:lnSpc>
                <a:spcPct val="130000"/>
              </a:lnSpc>
              <a:spcAft>
                <a:spcPts val="300"/>
              </a:spcAft>
              <a:buFont typeface="Arial" panose="020B0604020202020204" pitchFamily="34" charset="0"/>
              <a:buChar char="•"/>
            </a:pPr>
            <a:r>
              <a:rPr lang="en-US" sz="2400" dirty="0">
                <a:latin typeface="Arial" panose="020B0604020202020204" pitchFamily="34" charset="0"/>
                <a:cs typeface="Arial" panose="020B0604020202020204" pitchFamily="34" charset="0"/>
              </a:rPr>
              <a:t>Multilevel Queue </a:t>
            </a:r>
            <a:endParaRPr lang="en-US" sz="2400" dirty="0">
              <a:latin typeface="Arial" panose="020B0604020202020204" pitchFamily="34" charset="0"/>
              <a:cs typeface="Arial" panose="020B0604020202020204" pitchFamily="34" charset="0"/>
            </a:endParaRPr>
          </a:p>
          <a:p>
            <a:pPr marL="342900" indent="-342900" algn="just">
              <a:lnSpc>
                <a:spcPct val="130000"/>
              </a:lnSpc>
              <a:spcAft>
                <a:spcPts val="300"/>
              </a:spcAft>
              <a:buFont typeface="Arial" panose="020B0604020202020204" pitchFamily="34" charset="0"/>
              <a:buChar char="•"/>
            </a:pPr>
            <a:r>
              <a:rPr lang="en-US" sz="2400" dirty="0">
                <a:latin typeface="Arial" panose="020B0604020202020204" pitchFamily="34" charset="0"/>
                <a:cs typeface="Arial" panose="020B0604020202020204" pitchFamily="34" charset="0"/>
              </a:rPr>
              <a:t>Multilevel Feedback Queue</a:t>
            </a:r>
            <a:endParaRPr sz="2400" dirty="0"/>
          </a:p>
        </p:txBody>
      </p:sp>
      <p:sp>
        <p:nvSpPr>
          <p:cNvPr id="279" name="Google Shape;279;p2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5" name="Google Shape;247;p17"/>
          <p:cNvSpPr txBox="1"/>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4.1.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70929" y="1972235"/>
            <a:ext cx="8506789" cy="1007448"/>
          </a:xfrm>
        </p:spPr>
        <p:txBody>
          <a:bodyPr>
            <a:normAutofit/>
          </a:bodyPr>
          <a:lstStyle/>
          <a:p>
            <a:r>
              <a:rPr lang="en-US" dirty="0"/>
              <a:t>CÁC GIẢI THUẬT ĐỊNH THỜI</a:t>
            </a:r>
            <a:endParaRPr lang="en-US" dirty="0"/>
          </a:p>
        </p:txBody>
      </p:sp>
      <p:sp>
        <p:nvSpPr>
          <p:cNvPr id="3" name="Text Placeholder 2"/>
          <p:cNvSpPr>
            <a:spLocks noGrp="1"/>
          </p:cNvSpPr>
          <p:nvPr>
            <p:ph type="body" sz="quarter" idx="14"/>
          </p:nvPr>
        </p:nvSpPr>
        <p:spPr/>
        <p:txBody>
          <a:bodyPr/>
          <a:lstStyle/>
          <a:p>
            <a:r>
              <a:rPr lang="en-US" dirty="0"/>
              <a:t>4.2. </a:t>
            </a:r>
            <a:r>
              <a:rPr lang="en-US" dirty="0"/>
              <a:t>First-Come, First-Served (FCFS)</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04.</a:t>
            </a:r>
            <a:endParaRPr lang="en-US" dirty="0"/>
          </a:p>
        </p:txBody>
      </p:sp>
      <p:sp>
        <p:nvSpPr>
          <p:cNvPr id="7" name="Footer Placeholder 6"/>
          <p:cNvSpPr>
            <a:spLocks noGrp="1"/>
          </p:cNvSpPr>
          <p:nvPr>
            <p:ph type="ftr" sz="quarter" idx="18"/>
          </p:nvPr>
        </p:nvSpPr>
        <p:spPr/>
        <p:txBody>
          <a:bodyPr/>
          <a:lstStyle/>
          <a:p>
            <a:r>
              <a:rPr lang="vi-VN"/>
              <a:t>Thực hiện bởi Trường Đại học Công nghệ Thông tin, ĐHQG-HCM</a:t>
            </a:r>
            <a:endParaRPr lang="en-US"/>
          </a:p>
        </p:txBody>
      </p:sp>
      <p:sp>
        <p:nvSpPr>
          <p:cNvPr id="8" name="Slide Number Placeholder 7"/>
          <p:cNvSpPr>
            <a:spLocks noGrp="1"/>
          </p:cNvSpPr>
          <p:nvPr>
            <p:ph type="sldNum" sz="quarter" idx="12"/>
          </p:nvPr>
        </p:nvSpPr>
        <p:spPr/>
        <p:txBody>
          <a:bodyPr/>
          <a:lstStyle/>
          <a:p>
            <a:fld id="{00000000-1234-1234-1234-123412341234}"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4.2. First-Come, First-Served (FCFS)</a:t>
            </a:r>
            <a:endParaRPr dirty="0"/>
          </a:p>
        </p:txBody>
      </p:sp>
      <p:sp>
        <p:nvSpPr>
          <p:cNvPr id="286" name="Google Shape;286;p21"/>
          <p:cNvSpPr txBox="1">
            <a:spLocks noGrp="1"/>
          </p:cNvSpPr>
          <p:nvPr>
            <p:ph idx="1"/>
          </p:nvPr>
        </p:nvSpPr>
        <p:spPr>
          <a:xfrm>
            <a:off x="774145" y="1233824"/>
            <a:ext cx="10579654" cy="3697405"/>
          </a:xfrm>
          <a:prstGeom prst="rect">
            <a:avLst/>
          </a:prstGeom>
          <a:noFill/>
          <a:ln>
            <a:noFill/>
          </a:ln>
        </p:spPr>
        <p:txBody>
          <a:bodyPr spcFirstLastPara="1" wrap="square" lIns="91425" tIns="45700" rIns="91425" bIns="45700" anchor="t" anchorCtr="0">
            <a:noAutofit/>
          </a:bodyPr>
          <a:lstStyle/>
          <a:p>
            <a:pPr>
              <a:spcBef>
                <a:spcPts val="0"/>
              </a:spcBef>
            </a:pPr>
            <a:r>
              <a:rPr lang="en-US" sz="2400" dirty="0" err="1"/>
              <a:t>Hàm</a:t>
            </a:r>
            <a:r>
              <a:rPr lang="en-US" sz="2400" dirty="0"/>
              <a:t> </a:t>
            </a:r>
            <a:r>
              <a:rPr lang="en-US" sz="2400" dirty="0" err="1"/>
              <a:t>lựa</a:t>
            </a:r>
            <a:r>
              <a:rPr lang="en-US" sz="2400" dirty="0"/>
              <a:t> </a:t>
            </a:r>
            <a:r>
              <a:rPr lang="en-US" sz="2400" dirty="0" err="1"/>
              <a:t>chọn</a:t>
            </a:r>
            <a:r>
              <a:rPr lang="en-US" sz="2400" dirty="0"/>
              <a:t>: </a:t>
            </a:r>
            <a:endParaRPr sz="2400" dirty="0"/>
          </a:p>
          <a:p>
            <a:pPr lvl="1"/>
            <a:r>
              <a:rPr lang="en-US" sz="2000" dirty="0" err="1"/>
              <a:t>Tiến</a:t>
            </a:r>
            <a:r>
              <a:rPr lang="en-US" sz="2000" dirty="0"/>
              <a:t> </a:t>
            </a:r>
            <a:r>
              <a:rPr lang="en-US" sz="2000" dirty="0" err="1"/>
              <a:t>trình</a:t>
            </a:r>
            <a:r>
              <a:rPr lang="en-US" sz="2000" dirty="0"/>
              <a:t> </a:t>
            </a:r>
            <a:r>
              <a:rPr lang="en-US" sz="2000" dirty="0" err="1"/>
              <a:t>nào</a:t>
            </a:r>
            <a:r>
              <a:rPr lang="en-US" sz="2000" dirty="0"/>
              <a:t> </a:t>
            </a:r>
            <a:r>
              <a:rPr lang="en-US" sz="2000" dirty="0" err="1"/>
              <a:t>yêu</a:t>
            </a:r>
            <a:r>
              <a:rPr lang="en-US" sz="2000" dirty="0"/>
              <a:t> </a:t>
            </a:r>
            <a:r>
              <a:rPr lang="en-US" sz="2000" dirty="0" err="1"/>
              <a:t>cầu</a:t>
            </a:r>
            <a:r>
              <a:rPr lang="en-US" sz="2000" dirty="0"/>
              <a:t> CPU </a:t>
            </a:r>
            <a:r>
              <a:rPr lang="en-US" sz="2000" dirty="0" err="1"/>
              <a:t>trước</a:t>
            </a:r>
            <a:r>
              <a:rPr lang="en-US" sz="2000" dirty="0"/>
              <a:t> </a:t>
            </a:r>
            <a:r>
              <a:rPr lang="en-US" sz="2000" dirty="0" err="1"/>
              <a:t>sẽ</a:t>
            </a:r>
            <a:r>
              <a:rPr lang="en-US" sz="2000" dirty="0"/>
              <a:t> </a:t>
            </a:r>
            <a:r>
              <a:rPr lang="en-US" sz="2000" dirty="0" err="1"/>
              <a:t>được</a:t>
            </a:r>
            <a:r>
              <a:rPr lang="en-US" sz="2000" dirty="0"/>
              <a:t> </a:t>
            </a:r>
            <a:r>
              <a:rPr lang="en-US" sz="2000" dirty="0" err="1"/>
              <a:t>cấp</a:t>
            </a:r>
            <a:r>
              <a:rPr lang="en-US" sz="2000" dirty="0"/>
              <a:t> </a:t>
            </a:r>
            <a:r>
              <a:rPr lang="en-US" sz="2000" dirty="0" err="1"/>
              <a:t>phát</a:t>
            </a:r>
            <a:r>
              <a:rPr lang="en-US" sz="2000" dirty="0"/>
              <a:t> CPU </a:t>
            </a:r>
            <a:r>
              <a:rPr lang="en-US" sz="2000" dirty="0" err="1"/>
              <a:t>trước</a:t>
            </a:r>
            <a:r>
              <a:rPr lang="en-US" sz="2000" dirty="0"/>
              <a:t>.</a:t>
            </a:r>
            <a:endParaRPr sz="2000" dirty="0"/>
          </a:p>
          <a:p>
            <a:pPr lvl="1"/>
            <a:r>
              <a:rPr lang="en-US" sz="2000" dirty="0" err="1"/>
              <a:t>Tiến</a:t>
            </a:r>
            <a:r>
              <a:rPr lang="en-US" sz="2000" dirty="0"/>
              <a:t> </a:t>
            </a:r>
            <a:r>
              <a:rPr lang="en-US" sz="2000" dirty="0" err="1"/>
              <a:t>trình</a:t>
            </a:r>
            <a:r>
              <a:rPr lang="en-US" sz="2000" dirty="0"/>
              <a:t> </a:t>
            </a:r>
            <a:r>
              <a:rPr lang="en-US" sz="2000" dirty="0" err="1"/>
              <a:t>sẽ</a:t>
            </a:r>
            <a:r>
              <a:rPr lang="en-US" sz="2000" dirty="0"/>
              <a:t> </a:t>
            </a:r>
            <a:r>
              <a:rPr lang="en-US" sz="2000" dirty="0" err="1"/>
              <a:t>thực</a:t>
            </a:r>
            <a:r>
              <a:rPr lang="en-US" sz="2000" dirty="0"/>
              <a:t> </a:t>
            </a:r>
            <a:r>
              <a:rPr lang="en-US" sz="2000" dirty="0" err="1"/>
              <a:t>thi</a:t>
            </a:r>
            <a:r>
              <a:rPr lang="en-US" sz="2000" dirty="0"/>
              <a:t> </a:t>
            </a:r>
            <a:r>
              <a:rPr lang="en-US" sz="2000" dirty="0" err="1"/>
              <a:t>đến</a:t>
            </a:r>
            <a:r>
              <a:rPr lang="en-US" sz="2000" dirty="0"/>
              <a:t> </a:t>
            </a:r>
            <a:r>
              <a:rPr lang="en-US" sz="2000" dirty="0" err="1"/>
              <a:t>khi</a:t>
            </a:r>
            <a:r>
              <a:rPr lang="en-US" sz="2000" dirty="0"/>
              <a:t> </a:t>
            </a:r>
            <a:r>
              <a:rPr lang="en-US" sz="2000" dirty="0" err="1"/>
              <a:t>kết</a:t>
            </a:r>
            <a:r>
              <a:rPr lang="en-US" sz="2000" dirty="0"/>
              <a:t> </a:t>
            </a:r>
            <a:r>
              <a:rPr lang="en-US" sz="2000" dirty="0" err="1"/>
              <a:t>thúc</a:t>
            </a:r>
            <a:r>
              <a:rPr lang="en-US" sz="2000" dirty="0"/>
              <a:t> </a:t>
            </a:r>
            <a:r>
              <a:rPr lang="en-US" sz="2000" dirty="0" err="1"/>
              <a:t>hoặc</a:t>
            </a:r>
            <a:r>
              <a:rPr lang="en-US" sz="2000" dirty="0"/>
              <a:t> </a:t>
            </a:r>
            <a:r>
              <a:rPr lang="en-US" sz="2000" dirty="0" err="1"/>
              <a:t>bị</a:t>
            </a:r>
            <a:r>
              <a:rPr lang="en-US" sz="2000" dirty="0"/>
              <a:t> blocked do I/O.</a:t>
            </a:r>
            <a:endParaRPr sz="2000" dirty="0"/>
          </a:p>
          <a:p>
            <a:r>
              <a:rPr lang="en-US" sz="2400" dirty="0" err="1"/>
              <a:t>Chế</a:t>
            </a:r>
            <a:r>
              <a:rPr lang="en-US" sz="2400" dirty="0"/>
              <a:t> </a:t>
            </a:r>
            <a:r>
              <a:rPr lang="en-US" sz="2400" dirty="0" err="1"/>
              <a:t>độ</a:t>
            </a:r>
            <a:r>
              <a:rPr lang="en-US" sz="2400" dirty="0"/>
              <a:t> </a:t>
            </a:r>
            <a:r>
              <a:rPr lang="en-US" sz="2400" dirty="0" err="1"/>
              <a:t>quyết</a:t>
            </a:r>
            <a:r>
              <a:rPr lang="en-US" sz="2400" dirty="0"/>
              <a:t> </a:t>
            </a:r>
            <a:r>
              <a:rPr lang="en-US" sz="2400" dirty="0" err="1"/>
              <a:t>định</a:t>
            </a:r>
            <a:r>
              <a:rPr lang="en-US" sz="2400" dirty="0"/>
              <a:t>: </a:t>
            </a:r>
            <a:r>
              <a:rPr lang="en-US" sz="2400" dirty="0" err="1"/>
              <a:t>không</a:t>
            </a:r>
            <a:r>
              <a:rPr lang="en-US" sz="2400" dirty="0"/>
              <a:t> </a:t>
            </a:r>
            <a:r>
              <a:rPr lang="en-US" sz="2400" dirty="0" err="1"/>
              <a:t>trưng</a:t>
            </a:r>
            <a:r>
              <a:rPr lang="en-US" sz="2400" dirty="0"/>
              <a:t> </a:t>
            </a:r>
            <a:r>
              <a:rPr lang="en-US" sz="2400" dirty="0" err="1"/>
              <a:t>dụng</a:t>
            </a:r>
            <a:r>
              <a:rPr lang="en-US" sz="2400" dirty="0"/>
              <a:t> (non-preemptive).</a:t>
            </a:r>
            <a:endParaRPr sz="2400" dirty="0"/>
          </a:p>
          <a:p>
            <a:r>
              <a:rPr lang="en-US" sz="2400" dirty="0" err="1"/>
              <a:t>Hiện</a:t>
            </a:r>
            <a:r>
              <a:rPr lang="en-US" sz="2400" dirty="0"/>
              <a:t> </a:t>
            </a:r>
            <a:r>
              <a:rPr lang="en-US" sz="2400" dirty="0" err="1"/>
              <a:t>thực</a:t>
            </a:r>
            <a:r>
              <a:rPr lang="en-US" sz="2400" dirty="0"/>
              <a:t>: </a:t>
            </a:r>
            <a:r>
              <a:rPr lang="en-US" sz="2400" dirty="0" err="1"/>
              <a:t>sử</a:t>
            </a:r>
            <a:r>
              <a:rPr lang="en-US" sz="2400" dirty="0"/>
              <a:t> </a:t>
            </a:r>
            <a:r>
              <a:rPr lang="en-US" sz="2400" dirty="0" err="1"/>
              <a:t>dụng</a:t>
            </a:r>
            <a:r>
              <a:rPr lang="en-US" sz="2400" dirty="0"/>
              <a:t> </a:t>
            </a:r>
            <a:r>
              <a:rPr lang="en-US" sz="2400" dirty="0" err="1"/>
              <a:t>hàng</a:t>
            </a:r>
            <a:r>
              <a:rPr lang="en-US" sz="2400" dirty="0"/>
              <a:t> </a:t>
            </a:r>
            <a:r>
              <a:rPr lang="en-US" sz="2400" dirty="0" err="1"/>
              <a:t>đợi</a:t>
            </a:r>
            <a:r>
              <a:rPr lang="en-US" sz="2400" dirty="0"/>
              <a:t> FIFO (FIFO queues)</a:t>
            </a:r>
            <a:endParaRPr sz="2400" dirty="0"/>
          </a:p>
          <a:p>
            <a:pPr lvl="1"/>
            <a:r>
              <a:rPr lang="en-US" sz="2000" dirty="0" err="1"/>
              <a:t>Tiến</a:t>
            </a:r>
            <a:r>
              <a:rPr lang="en-US" sz="2000" dirty="0"/>
              <a:t> </a:t>
            </a:r>
            <a:r>
              <a:rPr lang="en-US" sz="2000" dirty="0" err="1"/>
              <a:t>trình</a:t>
            </a:r>
            <a:r>
              <a:rPr lang="en-US" sz="2000" dirty="0"/>
              <a:t> </a:t>
            </a:r>
            <a:r>
              <a:rPr lang="en-US" sz="2000" dirty="0" err="1"/>
              <a:t>mới</a:t>
            </a:r>
            <a:r>
              <a:rPr lang="en-US" sz="2000" dirty="0"/>
              <a:t> </a:t>
            </a:r>
            <a:r>
              <a:rPr lang="en-US" sz="2000" dirty="0" err="1"/>
              <a:t>xuất</a:t>
            </a:r>
            <a:r>
              <a:rPr lang="en-US" sz="2000" dirty="0"/>
              <a:t> </a:t>
            </a:r>
            <a:r>
              <a:rPr lang="en-US" sz="2000" dirty="0" err="1"/>
              <a:t>hiện</a:t>
            </a:r>
            <a:r>
              <a:rPr lang="en-US" sz="2000" dirty="0"/>
              <a:t> </a:t>
            </a:r>
            <a:r>
              <a:rPr lang="en-US" sz="2000" dirty="0" err="1"/>
              <a:t>được</a:t>
            </a:r>
            <a:r>
              <a:rPr lang="en-US" sz="2000" dirty="0"/>
              <a:t> </a:t>
            </a:r>
            <a:r>
              <a:rPr lang="en-US" sz="2000" dirty="0" err="1"/>
              <a:t>thêm</a:t>
            </a:r>
            <a:r>
              <a:rPr lang="en-US" sz="2000" dirty="0"/>
              <a:t> </a:t>
            </a:r>
            <a:r>
              <a:rPr lang="en-US" sz="2000" dirty="0" err="1"/>
              <a:t>vào</a:t>
            </a:r>
            <a:r>
              <a:rPr lang="en-US" sz="2000" dirty="0"/>
              <a:t> </a:t>
            </a:r>
            <a:r>
              <a:rPr lang="en-US" sz="2000" dirty="0" err="1"/>
              <a:t>cuối</a:t>
            </a:r>
            <a:r>
              <a:rPr lang="en-US" sz="2000" dirty="0"/>
              <a:t> </a:t>
            </a:r>
            <a:r>
              <a:rPr lang="en-US" sz="2000" dirty="0" err="1"/>
              <a:t>hàng</a:t>
            </a:r>
            <a:r>
              <a:rPr lang="en-US" sz="2000" dirty="0"/>
              <a:t> </a:t>
            </a:r>
            <a:r>
              <a:rPr lang="en-US" sz="2000" dirty="0" err="1"/>
              <a:t>đợi</a:t>
            </a:r>
            <a:r>
              <a:rPr lang="en-US" sz="2000" dirty="0"/>
              <a:t>.</a:t>
            </a:r>
            <a:endParaRPr sz="2000" dirty="0"/>
          </a:p>
          <a:p>
            <a:pPr lvl="1"/>
            <a:r>
              <a:rPr lang="en-US" sz="2000" dirty="0" err="1"/>
              <a:t>Tiến</a:t>
            </a:r>
            <a:r>
              <a:rPr lang="en-US" sz="2000" dirty="0"/>
              <a:t> </a:t>
            </a:r>
            <a:r>
              <a:rPr lang="en-US" sz="2000" dirty="0" err="1"/>
              <a:t>trình</a:t>
            </a:r>
            <a:r>
              <a:rPr lang="en-US" sz="2000" dirty="0"/>
              <a:t> </a:t>
            </a:r>
            <a:r>
              <a:rPr lang="en-US" sz="2000" dirty="0" err="1"/>
              <a:t>được</a:t>
            </a:r>
            <a:r>
              <a:rPr lang="en-US" sz="2000" dirty="0"/>
              <a:t> </a:t>
            </a:r>
            <a:r>
              <a:rPr lang="en-US" sz="2000" dirty="0" err="1"/>
              <a:t>lựa</a:t>
            </a:r>
            <a:r>
              <a:rPr lang="en-US" sz="2000" dirty="0"/>
              <a:t> </a:t>
            </a:r>
            <a:r>
              <a:rPr lang="en-US" sz="2000" dirty="0" err="1"/>
              <a:t>chọn</a:t>
            </a:r>
            <a:r>
              <a:rPr lang="en-US" sz="2000" dirty="0"/>
              <a:t> </a:t>
            </a:r>
            <a:r>
              <a:rPr lang="en-US" sz="2000" dirty="0" err="1"/>
              <a:t>để</a:t>
            </a:r>
            <a:r>
              <a:rPr lang="en-US" sz="2000" dirty="0"/>
              <a:t> </a:t>
            </a:r>
            <a:r>
              <a:rPr lang="en-US" sz="2000" dirty="0" err="1"/>
              <a:t>xử</a:t>
            </a:r>
            <a:r>
              <a:rPr lang="en-US" sz="2000" dirty="0"/>
              <a:t> </a:t>
            </a:r>
            <a:r>
              <a:rPr lang="en-US" sz="2000" dirty="0" err="1"/>
              <a:t>lý</a:t>
            </a:r>
            <a:r>
              <a:rPr lang="en-US" sz="2000" dirty="0"/>
              <a:t> </a:t>
            </a:r>
            <a:r>
              <a:rPr lang="en-US" sz="2000" dirty="0" err="1"/>
              <a:t>được</a:t>
            </a:r>
            <a:r>
              <a:rPr lang="en-US" sz="2000" dirty="0"/>
              <a:t> </a:t>
            </a:r>
            <a:r>
              <a:rPr lang="en-US" sz="2000" dirty="0" err="1"/>
              <a:t>lấy</a:t>
            </a:r>
            <a:r>
              <a:rPr lang="en-US" sz="2000" dirty="0"/>
              <a:t> </a:t>
            </a:r>
            <a:r>
              <a:rPr lang="en-US" sz="2000" dirty="0" err="1"/>
              <a:t>từ</a:t>
            </a:r>
            <a:r>
              <a:rPr lang="en-US" sz="2000" dirty="0"/>
              <a:t> </a:t>
            </a:r>
            <a:r>
              <a:rPr lang="en-US" sz="2000" dirty="0" err="1"/>
              <a:t>đầu</a:t>
            </a:r>
            <a:r>
              <a:rPr lang="en-US" sz="2000" dirty="0"/>
              <a:t> </a:t>
            </a:r>
            <a:r>
              <a:rPr lang="en-US" sz="2000" dirty="0" err="1"/>
              <a:t>của</a:t>
            </a:r>
            <a:r>
              <a:rPr lang="en-US" sz="2000" dirty="0"/>
              <a:t> </a:t>
            </a:r>
            <a:r>
              <a:rPr lang="en-US" sz="2000" dirty="0" err="1"/>
              <a:t>hạng</a:t>
            </a:r>
            <a:r>
              <a:rPr lang="en-US" sz="2000" dirty="0"/>
              <a:t> </a:t>
            </a:r>
            <a:r>
              <a:rPr lang="en-US" sz="2000" dirty="0" err="1"/>
              <a:t>đợi</a:t>
            </a:r>
            <a:r>
              <a:rPr lang="en-US" sz="2000" dirty="0"/>
              <a:t>.</a:t>
            </a:r>
            <a:endParaRPr sz="2000" dirty="0"/>
          </a:p>
        </p:txBody>
      </p:sp>
      <p:sp>
        <p:nvSpPr>
          <p:cNvPr id="289" name="Google Shape;289;p2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pic>
        <p:nvPicPr>
          <p:cNvPr id="290" name="Google Shape;290;p21"/>
          <p:cNvPicPr preferRelativeResize="0"/>
          <p:nvPr/>
        </p:nvPicPr>
        <p:blipFill rotWithShape="1">
          <a:blip r:embed="rId1"/>
          <a:srcRect/>
          <a:stretch>
            <a:fillRect/>
          </a:stretch>
        </p:blipFill>
        <p:spPr>
          <a:xfrm>
            <a:off x="6522426" y="4828977"/>
            <a:ext cx="4831373" cy="1854202"/>
          </a:xfrm>
          <a:prstGeom prst="rect">
            <a:avLst/>
          </a:prstGeom>
          <a:noFill/>
          <a:ln>
            <a:noFill/>
          </a:ln>
        </p:spPr>
      </p:pic>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anim calcmode="lin" valueType="num">
                                      <p:cBhvr additive="base">
                                        <p:cTn id="7" dur="500" fill="hold"/>
                                        <p:tgtEl>
                                          <p:spTgt spid="2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
                                            <p:txEl>
                                              <p:pRg st="1" end="1"/>
                                            </p:txEl>
                                          </p:spTgt>
                                        </p:tgtEl>
                                        <p:attrNameLst>
                                          <p:attrName>style.visibility</p:attrName>
                                        </p:attrNameLst>
                                      </p:cBhvr>
                                      <p:to>
                                        <p:strVal val="visible"/>
                                      </p:to>
                                    </p:set>
                                    <p:anim calcmode="lin" valueType="num">
                                      <p:cBhvr additive="base">
                                        <p:cTn id="13" dur="500" fill="hold"/>
                                        <p:tgtEl>
                                          <p:spTgt spid="2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
                                            <p:txEl>
                                              <p:pRg st="2" end="2"/>
                                            </p:txEl>
                                          </p:spTgt>
                                        </p:tgtEl>
                                        <p:attrNameLst>
                                          <p:attrName>style.visibility</p:attrName>
                                        </p:attrNameLst>
                                      </p:cBhvr>
                                      <p:to>
                                        <p:strVal val="visible"/>
                                      </p:to>
                                    </p:set>
                                    <p:anim calcmode="lin" valueType="num">
                                      <p:cBhvr additive="base">
                                        <p:cTn id="19" dur="500" fill="hold"/>
                                        <p:tgtEl>
                                          <p:spTgt spid="28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6">
                                            <p:txEl>
                                              <p:pRg st="3" end="3"/>
                                            </p:txEl>
                                          </p:spTgt>
                                        </p:tgtEl>
                                        <p:attrNameLst>
                                          <p:attrName>style.visibility</p:attrName>
                                        </p:attrNameLst>
                                      </p:cBhvr>
                                      <p:to>
                                        <p:strVal val="visible"/>
                                      </p:to>
                                    </p:set>
                                    <p:anim calcmode="lin" valueType="num">
                                      <p:cBhvr additive="base">
                                        <p:cTn id="25" dur="500" fill="hold"/>
                                        <p:tgtEl>
                                          <p:spTgt spid="28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6">
                                            <p:txEl>
                                              <p:pRg st="4" end="4"/>
                                            </p:txEl>
                                          </p:spTgt>
                                        </p:tgtEl>
                                        <p:attrNameLst>
                                          <p:attrName>style.visibility</p:attrName>
                                        </p:attrNameLst>
                                      </p:cBhvr>
                                      <p:to>
                                        <p:strVal val="visible"/>
                                      </p:to>
                                    </p:set>
                                    <p:anim calcmode="lin" valueType="num">
                                      <p:cBhvr additive="base">
                                        <p:cTn id="31" dur="500" fill="hold"/>
                                        <p:tgtEl>
                                          <p:spTgt spid="28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86">
                                            <p:txEl>
                                              <p:pRg st="5" end="5"/>
                                            </p:txEl>
                                          </p:spTgt>
                                        </p:tgtEl>
                                        <p:attrNameLst>
                                          <p:attrName>style.visibility</p:attrName>
                                        </p:attrNameLst>
                                      </p:cBhvr>
                                      <p:to>
                                        <p:strVal val="visible"/>
                                      </p:to>
                                    </p:set>
                                    <p:anim calcmode="lin" valueType="num">
                                      <p:cBhvr additive="base">
                                        <p:cTn id="37" dur="500" fill="hold"/>
                                        <p:tgtEl>
                                          <p:spTgt spid="28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86">
                                            <p:txEl>
                                              <p:pRg st="6" end="6"/>
                                            </p:txEl>
                                          </p:spTgt>
                                        </p:tgtEl>
                                        <p:attrNameLst>
                                          <p:attrName>style.visibility</p:attrName>
                                        </p:attrNameLst>
                                      </p:cBhvr>
                                      <p:to>
                                        <p:strVal val="visible"/>
                                      </p:to>
                                    </p:set>
                                    <p:anim calcmode="lin" valueType="num">
                                      <p:cBhvr additive="base">
                                        <p:cTn id="43" dur="500" fill="hold"/>
                                        <p:tgtEl>
                                          <p:spTgt spid="28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90"/>
                                        </p:tgtEl>
                                        <p:attrNameLst>
                                          <p:attrName>style.visibility</p:attrName>
                                        </p:attrNameLst>
                                      </p:cBhvr>
                                      <p:to>
                                        <p:strVal val="visible"/>
                                      </p:to>
                                    </p:set>
                                    <p:anim calcmode="lin" valueType="num">
                                      <p:cBhvr additive="base">
                                        <p:cTn id="49" dur="500" fill="hold"/>
                                        <p:tgtEl>
                                          <p:spTgt spid="290"/>
                                        </p:tgtEl>
                                        <p:attrNameLst>
                                          <p:attrName>ppt_x</p:attrName>
                                        </p:attrNameLst>
                                      </p:cBhvr>
                                      <p:tavLst>
                                        <p:tav tm="0">
                                          <p:val>
                                            <p:strVal val="#ppt_x"/>
                                          </p:val>
                                        </p:tav>
                                        <p:tav tm="100000">
                                          <p:val>
                                            <p:strVal val="#ppt_x"/>
                                          </p:val>
                                        </p:tav>
                                      </p:tavLst>
                                    </p:anim>
                                    <p:anim calcmode="lin" valueType="num">
                                      <p:cBhvr additive="base">
                                        <p:cTn id="50" dur="500" fill="hold"/>
                                        <p:tgtEl>
                                          <p:spTgt spid="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7" name="Google Shape;77;p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79" name="Google Shape;79;p3"/>
          <p:cNvSpPr txBox="1">
            <a:spLocks noGrp="1"/>
          </p:cNvSpPr>
          <p:nvPr>
            <p:ph type="body" sz="quarter" idx="13"/>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a:p>
            <a:pPr marL="342900" indent="-342900"/>
            <a:r>
              <a:rPr lang="en-US" dirty="0" err="1"/>
              <a:t>Các</a:t>
            </a:r>
            <a:r>
              <a:rPr lang="en-US" dirty="0"/>
              <a:t> </a:t>
            </a:r>
            <a:r>
              <a:rPr lang="en-US" dirty="0" err="1"/>
              <a:t>loại</a:t>
            </a:r>
            <a:r>
              <a:rPr lang="en-US" dirty="0"/>
              <a:t> </a:t>
            </a:r>
            <a:r>
              <a:rPr lang="en-US" dirty="0" err="1"/>
              <a:t>định</a:t>
            </a:r>
            <a:r>
              <a:rPr lang="en-US" dirty="0"/>
              <a:t> </a:t>
            </a:r>
            <a:r>
              <a:rPr lang="en-US" dirty="0" err="1"/>
              <a:t>thời</a:t>
            </a:r>
            <a:endParaRPr dirty="0"/>
          </a:p>
          <a:p>
            <a:pPr marL="342900" indent="-342900"/>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endParaRPr dirty="0"/>
          </a:p>
          <a:p>
            <a:pPr marL="342900" indent="-342900"/>
            <a:r>
              <a:rPr lang="en-US" dirty="0" err="1"/>
              <a:t>Các</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dirty="0"/>
          </a:p>
          <a:p>
            <a:pPr marL="800100" lvl="1" indent="-342900" algn="just">
              <a:buFont typeface="Arial" panose="020B0604020202020204" pitchFamily="34" charset="0"/>
              <a:buChar char="•"/>
            </a:pPr>
            <a:r>
              <a:rPr lang="en-US" dirty="0"/>
              <a:t>First-Come, First-Served (FCFS)</a:t>
            </a:r>
            <a:endParaRPr dirty="0"/>
          </a:p>
          <a:p>
            <a:pPr marL="800100" lvl="1" indent="-342900" algn="just">
              <a:buFont typeface="Arial" panose="020B0604020202020204" pitchFamily="34" charset="0"/>
              <a:buChar char="•"/>
            </a:pPr>
            <a:r>
              <a:rPr lang="en-US" dirty="0"/>
              <a:t>Shortest Job First (SJF)</a:t>
            </a:r>
            <a:endParaRPr dirty="0"/>
          </a:p>
          <a:p>
            <a:pPr marL="800100" lvl="1" indent="-342900" algn="just">
              <a:buFont typeface="Arial" panose="020B0604020202020204" pitchFamily="34" charset="0"/>
              <a:buChar char="•"/>
            </a:pPr>
            <a:r>
              <a:rPr lang="en-US" dirty="0"/>
              <a:t>Shortest Remaining Time First (SRTF)</a:t>
            </a:r>
            <a:endParaRPr dirty="0"/>
          </a:p>
          <a:p>
            <a:pPr marL="800100" lvl="1" indent="-342900" algn="just">
              <a:buFont typeface="Arial" panose="020B0604020202020204" pitchFamily="34" charset="0"/>
              <a:buChar char="•"/>
            </a:pPr>
            <a:r>
              <a:rPr lang="en-US" dirty="0"/>
              <a:t>Priority Scheduling</a:t>
            </a:r>
            <a:endParaRPr dirty="0"/>
          </a:p>
        </p:txBody>
      </p:sp>
      <p:sp>
        <p:nvSpPr>
          <p:cNvPr id="3" name="Text Placeholder 2"/>
          <p:cNvSpPr>
            <a:spLocks noGrp="1"/>
          </p:cNvSpPr>
          <p:nvPr>
            <p:ph type="body" sz="quarter" idx="15"/>
          </p:nvPr>
        </p:nvSpPr>
        <p:spPr/>
        <p:txBody>
          <a:bodyPr/>
          <a:lstStyle/>
          <a:p>
            <a:r>
              <a:rPr lang="en-US" dirty="0"/>
              <a:t>NỘI DUNG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 calcmode="lin" valueType="num">
                                      <p:cBhvr additive="base">
                                        <p:cTn id="7"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
                                            <p:txEl>
                                              <p:pRg st="1" end="1"/>
                                            </p:txEl>
                                          </p:spTgt>
                                        </p:tgtEl>
                                        <p:attrNameLst>
                                          <p:attrName>style.visibility</p:attrName>
                                        </p:attrNameLst>
                                      </p:cBhvr>
                                      <p:to>
                                        <p:strVal val="visible"/>
                                      </p:to>
                                    </p:set>
                                    <p:anim calcmode="lin" valueType="num">
                                      <p:cBhvr additive="base">
                                        <p:cTn id="13" dur="500" fill="hold"/>
                                        <p:tgtEl>
                                          <p:spTgt spid="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9">
                                            <p:txEl>
                                              <p:pRg st="2" end="2"/>
                                            </p:txEl>
                                          </p:spTgt>
                                        </p:tgtEl>
                                        <p:attrNameLst>
                                          <p:attrName>style.visibility</p:attrName>
                                        </p:attrNameLst>
                                      </p:cBhvr>
                                      <p:to>
                                        <p:strVal val="visible"/>
                                      </p:to>
                                    </p:set>
                                    <p:anim calcmode="lin" valueType="num">
                                      <p:cBhvr additive="base">
                                        <p:cTn id="19" dur="500" fill="hold"/>
                                        <p:tgtEl>
                                          <p:spTgt spid="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9">
                                            <p:txEl>
                                              <p:pRg st="3" end="3"/>
                                            </p:txEl>
                                          </p:spTgt>
                                        </p:tgtEl>
                                        <p:attrNameLst>
                                          <p:attrName>style.visibility</p:attrName>
                                        </p:attrNameLst>
                                      </p:cBhvr>
                                      <p:to>
                                        <p:strVal val="visible"/>
                                      </p:to>
                                    </p:set>
                                    <p:anim calcmode="lin" valueType="num">
                                      <p:cBhvr additive="base">
                                        <p:cTn id="25" dur="500" fill="hold"/>
                                        <p:tgtEl>
                                          <p:spTgt spid="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9">
                                            <p:txEl>
                                              <p:pRg st="4" end="4"/>
                                            </p:txEl>
                                          </p:spTgt>
                                        </p:tgtEl>
                                        <p:attrNameLst>
                                          <p:attrName>style.visibility</p:attrName>
                                        </p:attrNameLst>
                                      </p:cBhvr>
                                      <p:to>
                                        <p:strVal val="visible"/>
                                      </p:to>
                                    </p:set>
                                    <p:anim calcmode="lin" valueType="num">
                                      <p:cBhvr additive="base">
                                        <p:cTn id="31" dur="500" fill="hold"/>
                                        <p:tgtEl>
                                          <p:spTgt spid="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9">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9">
                                            <p:txEl>
                                              <p:pRg st="5" end="5"/>
                                            </p:txEl>
                                          </p:spTgt>
                                        </p:tgtEl>
                                        <p:attrNameLst>
                                          <p:attrName>style.visibility</p:attrName>
                                        </p:attrNameLst>
                                      </p:cBhvr>
                                      <p:to>
                                        <p:strVal val="visible"/>
                                      </p:to>
                                    </p:set>
                                    <p:anim calcmode="lin" valueType="num">
                                      <p:cBhvr additive="base">
                                        <p:cTn id="35" dur="500" fill="hold"/>
                                        <p:tgtEl>
                                          <p:spTgt spid="7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9">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9">
                                            <p:txEl>
                                              <p:pRg st="6" end="6"/>
                                            </p:txEl>
                                          </p:spTgt>
                                        </p:tgtEl>
                                        <p:attrNameLst>
                                          <p:attrName>style.visibility</p:attrName>
                                        </p:attrNameLst>
                                      </p:cBhvr>
                                      <p:to>
                                        <p:strVal val="visible"/>
                                      </p:to>
                                    </p:set>
                                    <p:anim calcmode="lin" valueType="num">
                                      <p:cBhvr additive="base">
                                        <p:cTn id="39" dur="500" fill="hold"/>
                                        <p:tgtEl>
                                          <p:spTgt spid="79">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9">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9">
                                            <p:txEl>
                                              <p:pRg st="7" end="7"/>
                                            </p:txEl>
                                          </p:spTgt>
                                        </p:tgtEl>
                                        <p:attrNameLst>
                                          <p:attrName>style.visibility</p:attrName>
                                        </p:attrNameLst>
                                      </p:cBhvr>
                                      <p:to>
                                        <p:strVal val="visible"/>
                                      </p:to>
                                    </p:set>
                                    <p:anim calcmode="lin" valueType="num">
                                      <p:cBhvr additive="base">
                                        <p:cTn id="43" dur="500" fill="hold"/>
                                        <p:tgtEl>
                                          <p:spTgt spid="7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4.2. First-Come, First-Served (FCFS)</a:t>
            </a:r>
            <a:endParaRPr dirty="0"/>
          </a:p>
        </p:txBody>
      </p:sp>
      <p:sp>
        <p:nvSpPr>
          <p:cNvPr id="299" name="Google Shape;299;p2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graphicFrame>
        <p:nvGraphicFramePr>
          <p:cNvPr id="300" name="Google Shape;300;p22"/>
          <p:cNvGraphicFramePr/>
          <p:nvPr/>
        </p:nvGraphicFramePr>
        <p:xfrm>
          <a:off x="2950029" y="1389054"/>
          <a:ext cx="6291942" cy="2363406"/>
        </p:xfrm>
        <a:graphic>
          <a:graphicData uri="http://schemas.openxmlformats.org/drawingml/2006/table">
            <a:tbl>
              <a:tblPr firstRow="1" bandRow="1">
                <a:tableStyleId>{69012ECD-51FC-41F1-AA8D-1B2483CD663E}</a:tableStyleId>
              </a:tblPr>
              <a:tblGrid>
                <a:gridCol w="2097314"/>
                <a:gridCol w="2097314"/>
                <a:gridCol w="2097314"/>
              </a:tblGrid>
              <a:tr h="356425">
                <a:tc>
                  <a:txBody>
                    <a:bodyPr/>
                    <a:lstStyle/>
                    <a:p>
                      <a:pPr marL="0" marR="0" lvl="0" indent="0" algn="ctr" rtl="0">
                        <a:lnSpc>
                          <a:spcPct val="107000"/>
                        </a:lnSpc>
                        <a:spcBef>
                          <a:spcPts val="0"/>
                        </a:spcBef>
                        <a:spcAft>
                          <a:spcPts val="0"/>
                        </a:spcAft>
                        <a:buNone/>
                      </a:pPr>
                      <a:r>
                        <a:rPr lang="en-US" sz="2000" b="1" u="none" strike="noStrike" cap="none" dirty="0">
                          <a:latin typeface="Arial" panose="020B0604020202020204" pitchFamily="34" charset="0"/>
                          <a:cs typeface="Arial" panose="020B0604020202020204" pitchFamily="34" charset="0"/>
                          <a:sym typeface="Times New Roman" panose="02020603050405020304"/>
                        </a:rPr>
                        <a:t>Process</a:t>
                      </a:r>
                      <a:endParaRPr sz="2000" b="1" u="none" strike="noStrike" cap="none" dirty="0">
                        <a:latin typeface="Arial" panose="020B0604020202020204" pitchFamily="34" charset="0"/>
                        <a:ea typeface="Times New Roman" panose="02020603050405020304"/>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panose="02020603050405020304"/>
                        </a:rPr>
                        <a:t>Arrival Time</a:t>
                      </a:r>
                      <a:endParaRPr sz="2000" b="1" u="none" strike="noStrike" cap="none">
                        <a:latin typeface="Arial" panose="020B0604020202020204" pitchFamily="34" charset="0"/>
                        <a:ea typeface="Times New Roman" panose="02020603050405020304"/>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panose="02020603050405020304"/>
                        </a:rPr>
                        <a:t> Burst Time</a:t>
                      </a:r>
                      <a:endParaRPr sz="2000" b="1" u="none" strike="noStrike" cap="none">
                        <a:latin typeface="Arial" panose="020B0604020202020204" pitchFamily="34" charset="0"/>
                        <a:ea typeface="Times New Roman" panose="02020603050405020304"/>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panose="02020603050405020304"/>
                        </a:rPr>
                        <a:t>P1</a:t>
                      </a:r>
                      <a:endParaRPr sz="2000" b="1" u="none" strike="noStrike" cap="none">
                        <a:latin typeface="Arial" panose="020B0604020202020204" pitchFamily="34" charset="0"/>
                        <a:ea typeface="Times New Roman" panose="02020603050405020304"/>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panose="02020603050405020304"/>
                        </a:rPr>
                        <a:t>0</a:t>
                      </a:r>
                      <a:endParaRPr sz="2000" b="1" u="none" strike="noStrike" cap="none">
                        <a:latin typeface="Arial" panose="020B0604020202020204" pitchFamily="34" charset="0"/>
                        <a:ea typeface="Times New Roman" panose="02020603050405020304"/>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panose="02020603050405020304"/>
                        </a:rPr>
                        <a:t>12</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panose="02020603050405020304"/>
                        </a:rPr>
                        <a:t>P2</a:t>
                      </a:r>
                      <a:endParaRPr sz="2000" b="1" u="none" strike="noStrike" cap="none">
                        <a:latin typeface="Arial" panose="020B0604020202020204" pitchFamily="34" charset="0"/>
                        <a:ea typeface="Times New Roman" panose="02020603050405020304"/>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panose="02020603050405020304"/>
                        </a:rPr>
                        <a:t>2</a:t>
                      </a:r>
                      <a:endParaRPr sz="2000" b="1" u="none" strike="noStrike" cap="none">
                        <a:latin typeface="Arial" panose="020B0604020202020204" pitchFamily="34" charset="0"/>
                        <a:ea typeface="Times New Roman" panose="02020603050405020304"/>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panose="02020603050405020304"/>
                        </a:rPr>
                        <a:t>7</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panose="02020603050405020304"/>
                        </a:rPr>
                        <a:t>P3</a:t>
                      </a:r>
                      <a:endParaRPr sz="2000" b="1" u="none" strike="noStrike" cap="none">
                        <a:latin typeface="Arial" panose="020B0604020202020204" pitchFamily="34" charset="0"/>
                        <a:ea typeface="Times New Roman" panose="02020603050405020304"/>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panose="02020603050405020304"/>
                        </a:rPr>
                        <a:t>5</a:t>
                      </a:r>
                      <a:endParaRPr sz="2000" b="1" u="none" strike="noStrike" cap="none">
                        <a:latin typeface="Arial" panose="020B0604020202020204" pitchFamily="34" charset="0"/>
                        <a:ea typeface="Times New Roman" panose="02020603050405020304"/>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dirty="0">
                          <a:latin typeface="Arial" panose="020B0604020202020204" pitchFamily="34" charset="0"/>
                          <a:cs typeface="Arial" panose="020B0604020202020204" pitchFamily="34" charset="0"/>
                          <a:sym typeface="Times New Roman" panose="02020603050405020304"/>
                        </a:rPr>
                        <a:t>8</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panose="02020603050405020304"/>
                        </a:rPr>
                        <a:t>P4</a:t>
                      </a:r>
                      <a:endParaRPr sz="2000" b="1" u="none" strike="noStrike" cap="none">
                        <a:latin typeface="Arial" panose="020B0604020202020204" pitchFamily="34" charset="0"/>
                        <a:ea typeface="Times New Roman" panose="02020603050405020304"/>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panose="02020603050405020304"/>
                        </a:rPr>
                        <a:t>9</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dirty="0">
                          <a:latin typeface="Arial" panose="020B0604020202020204" pitchFamily="34" charset="0"/>
                          <a:cs typeface="Arial" panose="020B0604020202020204" pitchFamily="34" charset="0"/>
                          <a:sym typeface="Times New Roman" panose="02020603050405020304"/>
                        </a:rPr>
                        <a:t>3</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panose="02020603050405020304"/>
                        </a:rPr>
                        <a:t>P5</a:t>
                      </a:r>
                      <a:endParaRPr sz="2000" b="1" u="none" strike="noStrike" cap="none">
                        <a:latin typeface="Arial" panose="020B0604020202020204" pitchFamily="34" charset="0"/>
                        <a:ea typeface="Times New Roman" panose="02020603050405020304"/>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panose="02020603050405020304"/>
                        </a:rPr>
                        <a:t>12</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dirty="0">
                          <a:latin typeface="Arial" panose="020B0604020202020204" pitchFamily="34" charset="0"/>
                          <a:cs typeface="Arial" panose="020B0604020202020204" pitchFamily="34" charset="0"/>
                          <a:sym typeface="Times New Roman" panose="02020603050405020304"/>
                        </a:rPr>
                        <a:t>6</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5" name="TextBox 4"/>
          <p:cNvSpPr txBox="1"/>
          <p:nvPr/>
        </p:nvSpPr>
        <p:spPr>
          <a:xfrm>
            <a:off x="1181610"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US" dirty="0"/>
              <a:t>Giản đồ Gantt</a:t>
            </a:r>
            <a:endParaRPr lang="en-US" dirty="0"/>
          </a:p>
        </p:txBody>
      </p:sp>
      <p:sp>
        <p:nvSpPr>
          <p:cNvPr id="8" name="Text Box 13"/>
          <p:cNvSpPr txBox="1">
            <a:spLocks noChangeArrowheads="1"/>
          </p:cNvSpPr>
          <p:nvPr/>
        </p:nvSpPr>
        <p:spPr bwMode="auto">
          <a:xfrm>
            <a:off x="2418674"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0</a:t>
            </a:r>
            <a:endParaRPr kumimoji="0" lang="en-US" altLang="en-US" sz="2000" b="1" dirty="0">
              <a:latin typeface="Times New Roman" panose="02020603050405020304" pitchFamily="18" charset="0"/>
              <a:ea typeface="DFKai-SB" pitchFamily="65" charset="-128"/>
            </a:endParaRPr>
          </a:p>
        </p:txBody>
      </p:sp>
      <p:sp>
        <p:nvSpPr>
          <p:cNvPr id="9" name="Text Box 13"/>
          <p:cNvSpPr txBox="1">
            <a:spLocks noChangeArrowheads="1"/>
          </p:cNvSpPr>
          <p:nvPr/>
        </p:nvSpPr>
        <p:spPr bwMode="auto">
          <a:xfrm>
            <a:off x="4638379"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endParaRPr kumimoji="0" lang="en-US" altLang="en-US" sz="2000" b="1">
              <a:latin typeface="Times New Roman" panose="02020603050405020304" pitchFamily="18" charset="0"/>
              <a:ea typeface="DFKai-SB" pitchFamily="65" charset="-128"/>
            </a:endParaRPr>
          </a:p>
        </p:txBody>
      </p:sp>
      <p:sp>
        <p:nvSpPr>
          <p:cNvPr id="10" name="Text Box 13"/>
          <p:cNvSpPr txBox="1">
            <a:spLocks noChangeArrowheads="1"/>
          </p:cNvSpPr>
          <p:nvPr/>
        </p:nvSpPr>
        <p:spPr bwMode="auto">
          <a:xfrm>
            <a:off x="5933779"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endParaRPr kumimoji="0" lang="en-US" altLang="en-US" sz="2000" b="1">
              <a:latin typeface="Times New Roman" panose="02020603050405020304" pitchFamily="18" charset="0"/>
              <a:ea typeface="DFKai-SB" pitchFamily="65" charset="-128"/>
            </a:endParaRPr>
          </a:p>
        </p:txBody>
      </p:sp>
      <p:sp>
        <p:nvSpPr>
          <p:cNvPr id="11" name="Text Box 13"/>
          <p:cNvSpPr txBox="1">
            <a:spLocks noChangeArrowheads="1"/>
          </p:cNvSpPr>
          <p:nvPr/>
        </p:nvSpPr>
        <p:spPr bwMode="auto">
          <a:xfrm>
            <a:off x="7383106"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27</a:t>
            </a:r>
            <a:endParaRPr kumimoji="0" lang="en-US" altLang="en-US" sz="2000" b="1">
              <a:latin typeface="Times New Roman" panose="02020603050405020304" pitchFamily="18" charset="0"/>
              <a:ea typeface="DFKai-SB" pitchFamily="65" charset="-128"/>
            </a:endParaRPr>
          </a:p>
        </p:txBody>
      </p:sp>
      <p:sp>
        <p:nvSpPr>
          <p:cNvPr id="12" name="Text Box 13"/>
          <p:cNvSpPr txBox="1">
            <a:spLocks noChangeArrowheads="1"/>
          </p:cNvSpPr>
          <p:nvPr/>
        </p:nvSpPr>
        <p:spPr bwMode="auto">
          <a:xfrm>
            <a:off x="7887992"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endParaRPr kumimoji="0" lang="en-US" altLang="en-US" sz="2000" b="1">
              <a:latin typeface="Times New Roman" panose="02020603050405020304" pitchFamily="18" charset="0"/>
              <a:ea typeface="DFKai-SB" pitchFamily="65" charset="-128"/>
            </a:endParaRPr>
          </a:p>
        </p:txBody>
      </p:sp>
      <p:sp>
        <p:nvSpPr>
          <p:cNvPr id="13" name="Text Box 13"/>
          <p:cNvSpPr txBox="1">
            <a:spLocks noChangeArrowheads="1"/>
          </p:cNvSpPr>
          <p:nvPr/>
        </p:nvSpPr>
        <p:spPr bwMode="auto">
          <a:xfrm>
            <a:off x="8982672"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endParaRPr kumimoji="0" lang="en-US" altLang="en-US" sz="2000" b="1">
              <a:latin typeface="Times New Roman" panose="02020603050405020304" pitchFamily="18" charset="0"/>
              <a:ea typeface="DFKai-SB" pitchFamily="65" charset="-128"/>
            </a:endParaRPr>
          </a:p>
        </p:txBody>
      </p:sp>
      <p:graphicFrame>
        <p:nvGraphicFramePr>
          <p:cNvPr id="14" name="Table 8"/>
          <p:cNvGraphicFramePr>
            <a:graphicFrameLocks noGrp="1"/>
          </p:cNvGraphicFramePr>
          <p:nvPr/>
        </p:nvGraphicFramePr>
        <p:xfrm>
          <a:off x="2652950" y="4988102"/>
          <a:ext cx="2194560" cy="457200"/>
        </p:xfrm>
        <a:graphic>
          <a:graphicData uri="http://schemas.openxmlformats.org/drawingml/2006/table">
            <a:tbl>
              <a:tblPr firstRow="1" bandRow="1">
                <a:tableStyleId>{5C22544A-7EE6-4342-B048-85BDC9FD1C3A}</a:tableStyleId>
              </a:tblPr>
              <a:tblGrid>
                <a:gridCol w="2194560"/>
              </a:tblGrid>
              <a:tr h="457200">
                <a:tc>
                  <a:txBody>
                    <a:bodyPr/>
                    <a:lstStyle/>
                    <a:p>
                      <a:pPr algn="ctr"/>
                      <a:r>
                        <a:rPr lang="en-US" dirty="0">
                          <a:solidFill>
                            <a:schemeClr val="tx1"/>
                          </a:solidFill>
                          <a:latin typeface="Arial" panose="020B0604020202020204" pitchFamily="34" charset="0"/>
                          <a:cs typeface="Arial" panose="020B0604020202020204" pitchFamily="34" charset="0"/>
                        </a:rPr>
                        <a:t>P1</a:t>
                      </a:r>
                      <a:endParaRPr lang="en-US"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bl>
          </a:graphicData>
        </a:graphic>
      </p:graphicFrame>
      <p:graphicFrame>
        <p:nvGraphicFramePr>
          <p:cNvPr id="15" name="Table 10"/>
          <p:cNvGraphicFramePr>
            <a:graphicFrameLocks noGrp="1"/>
          </p:cNvGraphicFramePr>
          <p:nvPr/>
        </p:nvGraphicFramePr>
        <p:xfrm>
          <a:off x="4850218" y="4988102"/>
          <a:ext cx="1280160" cy="457200"/>
        </p:xfrm>
        <a:graphic>
          <a:graphicData uri="http://schemas.openxmlformats.org/drawingml/2006/table">
            <a:tbl>
              <a:tblPr firstRow="1" bandRow="1">
                <a:effectLst/>
                <a:tableStyleId>{5C22544A-7EE6-4342-B048-85BDC9FD1C3A}</a:tableStyleId>
              </a:tblPr>
              <a:tblGrid>
                <a:gridCol w="1280160"/>
              </a:tblGrid>
              <a:tr h="457200">
                <a:tc>
                  <a:txBody>
                    <a:bodyPr/>
                    <a:lstStyle/>
                    <a:p>
                      <a:pPr algn="ctr"/>
                      <a:r>
                        <a:rPr lang="en-US" dirty="0">
                          <a:solidFill>
                            <a:schemeClr val="tx1"/>
                          </a:solidFill>
                          <a:latin typeface="Arial" panose="020B0604020202020204" pitchFamily="34" charset="0"/>
                          <a:cs typeface="Arial" panose="020B0604020202020204" pitchFamily="34" charset="0"/>
                        </a:rPr>
                        <a:t>P2</a:t>
                      </a:r>
                      <a:endParaRPr lang="en-US"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16" name="Table 30"/>
          <p:cNvGraphicFramePr>
            <a:graphicFrameLocks noGrp="1"/>
          </p:cNvGraphicFramePr>
          <p:nvPr/>
        </p:nvGraphicFramePr>
        <p:xfrm>
          <a:off x="6130379" y="4988102"/>
          <a:ext cx="1463040" cy="457200"/>
        </p:xfrm>
        <a:graphic>
          <a:graphicData uri="http://schemas.openxmlformats.org/drawingml/2006/table">
            <a:tbl>
              <a:tblPr firstRow="1" bandRow="1">
                <a:tableStyleId>{5C22544A-7EE6-4342-B048-85BDC9FD1C3A}</a:tableStyleId>
              </a:tblPr>
              <a:tblGrid>
                <a:gridCol w="1463040"/>
              </a:tblGrid>
              <a:tr h="457200">
                <a:tc>
                  <a:txBody>
                    <a:bodyPr/>
                    <a:lstStyle/>
                    <a:p>
                      <a:pPr algn="ctr"/>
                      <a:r>
                        <a:rPr lang="en-US" dirty="0">
                          <a:solidFill>
                            <a:schemeClr val="tx1"/>
                          </a:solidFill>
                          <a:latin typeface="Arial" panose="020B0604020202020204" pitchFamily="34" charset="0"/>
                          <a:cs typeface="Arial" panose="020B0604020202020204" pitchFamily="34" charset="0"/>
                        </a:rPr>
                        <a:t>P3</a:t>
                      </a:r>
                      <a:endParaRPr lang="en-US"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17" name="Table 32"/>
          <p:cNvGraphicFramePr>
            <a:graphicFrameLocks noGrp="1"/>
          </p:cNvGraphicFramePr>
          <p:nvPr/>
        </p:nvGraphicFramePr>
        <p:xfrm>
          <a:off x="7590370" y="4988102"/>
          <a:ext cx="548640" cy="457200"/>
        </p:xfrm>
        <a:graphic>
          <a:graphicData uri="http://schemas.openxmlformats.org/drawingml/2006/table">
            <a:tbl>
              <a:tblPr firstRow="1" bandRow="1">
                <a:tableStyleId>{5C22544A-7EE6-4342-B048-85BDC9FD1C3A}</a:tableStyleId>
              </a:tblPr>
              <a:tblGrid>
                <a:gridCol w="548640"/>
              </a:tblGrid>
              <a:tr h="457200">
                <a:tc>
                  <a:txBody>
                    <a:bodyPr/>
                    <a:lstStyle/>
                    <a:p>
                      <a:pPr algn="ctr"/>
                      <a:r>
                        <a:rPr lang="en-US" dirty="0">
                          <a:solidFill>
                            <a:schemeClr val="tx1"/>
                          </a:solidFill>
                          <a:latin typeface="Arial" panose="020B0604020202020204" pitchFamily="34" charset="0"/>
                          <a:cs typeface="Arial" panose="020B0604020202020204" pitchFamily="34" charset="0"/>
                        </a:rPr>
                        <a:t>P4</a:t>
                      </a:r>
                      <a:endParaRPr lang="en-US"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18" name="Table 34"/>
          <p:cNvGraphicFramePr>
            <a:graphicFrameLocks noGrp="1"/>
          </p:cNvGraphicFramePr>
          <p:nvPr/>
        </p:nvGraphicFramePr>
        <p:xfrm>
          <a:off x="8142057" y="4988102"/>
          <a:ext cx="1097280" cy="457200"/>
        </p:xfrm>
        <a:graphic>
          <a:graphicData uri="http://schemas.openxmlformats.org/drawingml/2006/table">
            <a:tbl>
              <a:tblPr firstRow="1" bandRow="1">
                <a:tableStyleId>{5C22544A-7EE6-4342-B048-85BDC9FD1C3A}</a:tableStyleId>
              </a:tblPr>
              <a:tblGrid>
                <a:gridCol w="1097280"/>
              </a:tblGrid>
              <a:tr h="457200">
                <a:tc>
                  <a:txBody>
                    <a:bodyPr/>
                    <a:lstStyle/>
                    <a:p>
                      <a:pPr algn="ctr"/>
                      <a:r>
                        <a:rPr lang="en-US" dirty="0">
                          <a:solidFill>
                            <a:schemeClr val="tx1"/>
                          </a:solidFill>
                          <a:latin typeface="Arial" panose="020B0604020202020204" pitchFamily="34" charset="0"/>
                          <a:cs typeface="Arial" panose="020B0604020202020204" pitchFamily="34" charset="0"/>
                        </a:rPr>
                        <a:t>P5</a:t>
                      </a:r>
                      <a:endParaRPr lang="en-US"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sp>
        <p:nvSpPr>
          <p:cNvPr id="19" name="Line 18"/>
          <p:cNvSpPr>
            <a:spLocks noChangeShapeType="1"/>
          </p:cNvSpPr>
          <p:nvPr/>
        </p:nvSpPr>
        <p:spPr bwMode="auto">
          <a:xfrm>
            <a:off x="2648473" y="4983305"/>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p:cNvSpPr>
            <a:spLocks noChangeShapeType="1"/>
          </p:cNvSpPr>
          <p:nvPr/>
        </p:nvSpPr>
        <p:spPr bwMode="auto">
          <a:xfrm>
            <a:off x="4850577" y="4983305"/>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8"/>
          <p:cNvSpPr>
            <a:spLocks noChangeShapeType="1"/>
          </p:cNvSpPr>
          <p:nvPr/>
        </p:nvSpPr>
        <p:spPr bwMode="auto">
          <a:xfrm>
            <a:off x="6126988" y="4995579"/>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8"/>
          <p:cNvSpPr>
            <a:spLocks noChangeShapeType="1"/>
          </p:cNvSpPr>
          <p:nvPr/>
        </p:nvSpPr>
        <p:spPr bwMode="auto">
          <a:xfrm>
            <a:off x="7589281" y="4983305"/>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8"/>
          <p:cNvSpPr>
            <a:spLocks noChangeShapeType="1"/>
          </p:cNvSpPr>
          <p:nvPr/>
        </p:nvSpPr>
        <p:spPr bwMode="auto">
          <a:xfrm>
            <a:off x="8138668" y="4983305"/>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8"/>
          <p:cNvSpPr>
            <a:spLocks noChangeShapeType="1"/>
          </p:cNvSpPr>
          <p:nvPr/>
        </p:nvSpPr>
        <p:spPr bwMode="auto">
          <a:xfrm>
            <a:off x="9241338" y="501893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p:bldP spid="11" grpId="0"/>
      <p:bldP spid="12" grpId="0"/>
      <p:bldP spid="13" grpId="0"/>
      <p:bldP spid="19" grpId="0" animBg="1"/>
      <p:bldP spid="20" grpId="0" animBg="1"/>
      <p:bldP spid="21" grpId="0" animBg="1"/>
      <p:bldP spid="22" grpId="0" animBg="1"/>
      <p:bldP spid="2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4.2. First-Come, First-Served (FCFS)</a:t>
            </a:r>
            <a:endParaRPr dirty="0"/>
          </a:p>
        </p:txBody>
      </p:sp>
      <p:sp>
        <p:nvSpPr>
          <p:cNvPr id="324" name="Google Shape;324;p23"/>
          <p:cNvSpPr txBox="1">
            <a:spLocks noGrp="1"/>
          </p:cNvSpPr>
          <p:nvPr>
            <p:ph idx="1"/>
          </p:nvPr>
        </p:nvSpPr>
        <p:spPr>
          <a:xfrm>
            <a:off x="6422577" y="1428840"/>
            <a:ext cx="5453740" cy="2872970"/>
          </a:xfrm>
          <a:prstGeom prst="rect">
            <a:avLst/>
          </a:prstGeom>
          <a:noFill/>
          <a:ln>
            <a:noFill/>
          </a:ln>
        </p:spPr>
        <p:txBody>
          <a:bodyPr spcFirstLastPara="1" wrap="square" lIns="91425" tIns="45700" rIns="91425" bIns="45700" anchor="t" anchorCtr="0">
            <a:noAutofit/>
          </a:bodyPr>
          <a:lstStyle/>
          <a:p>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endParaRPr lang="en-US" dirty="0"/>
          </a:p>
          <a:p>
            <a:pPr lvl="1" algn="l"/>
            <a:r>
              <a:rPr lang="en-US" dirty="0"/>
              <a:t>P1 = 0, P2 = 10, P3 = 14, </a:t>
            </a:r>
            <a:br>
              <a:rPr lang="en-US" dirty="0"/>
            </a:br>
            <a:r>
              <a:rPr lang="en-US" dirty="0"/>
              <a:t>P4 = 18, P5 = 18</a:t>
            </a:r>
            <a:endParaRPr lang="en-US" dirty="0"/>
          </a:p>
          <a:p>
            <a:pPr lvl="1" algn="l"/>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trung</a:t>
            </a:r>
            <a:r>
              <a:rPr lang="en-US" dirty="0"/>
              <a:t> </a:t>
            </a:r>
            <a:r>
              <a:rPr lang="en-US" dirty="0" err="1"/>
              <a:t>bình</a:t>
            </a:r>
            <a:r>
              <a:rPr lang="en-US" dirty="0"/>
              <a:t>:</a:t>
            </a:r>
            <a:br>
              <a:rPr lang="en-US" dirty="0"/>
            </a:br>
            <a:r>
              <a:rPr lang="en-US" dirty="0"/>
              <a:t>(0 + 10 + 14 + 18 + 18)/5 = 12</a:t>
            </a:r>
            <a:endParaRPr lang="en-US" dirty="0"/>
          </a:p>
        </p:txBody>
      </p:sp>
      <p:sp>
        <p:nvSpPr>
          <p:cNvPr id="327" name="Google Shape;327;p2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graphicFrame>
        <p:nvGraphicFramePr>
          <p:cNvPr id="328" name="Google Shape;328;p23"/>
          <p:cNvGraphicFramePr/>
          <p:nvPr/>
        </p:nvGraphicFramePr>
        <p:xfrm>
          <a:off x="838201" y="1428840"/>
          <a:ext cx="5348055" cy="2363406"/>
        </p:xfrm>
        <a:graphic>
          <a:graphicData uri="http://schemas.openxmlformats.org/drawingml/2006/table">
            <a:tbl>
              <a:tblPr firstRow="1" bandRow="1">
                <a:noFill/>
                <a:tableStyleId>{78499D3B-A6AB-417D-A109-BA75AA7E94FD}</a:tableStyleId>
              </a:tblPr>
              <a:tblGrid>
                <a:gridCol w="1782685"/>
                <a:gridCol w="1782685"/>
                <a:gridCol w="1782685"/>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Arrival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 Burst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0</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7</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5</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9</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pSp>
        <p:nvGrpSpPr>
          <p:cNvPr id="4" name="Group 3"/>
          <p:cNvGrpSpPr/>
          <p:nvPr/>
        </p:nvGrpSpPr>
        <p:grpSpPr>
          <a:xfrm>
            <a:off x="578139" y="4976031"/>
            <a:ext cx="7031869" cy="1085910"/>
            <a:chOff x="2494025" y="4114800"/>
            <a:chExt cx="7031869" cy="1085910"/>
          </a:xfrm>
        </p:grpSpPr>
        <p:sp>
          <p:nvSpPr>
            <p:cNvPr id="329" name="Google Shape;329;p23"/>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330" name="Google Shape;330;p23"/>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1" name="Google Shape;331;p23"/>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2" name="Google Shape;332;p23"/>
            <p:cNvCxnSpPr/>
            <p:nvPr/>
          </p:nvCxnSpPr>
          <p:spPr>
            <a:xfrm>
              <a:off x="62057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3" name="Google Shape;333;p23"/>
            <p:cNvCxnSpPr/>
            <p:nvPr/>
          </p:nvCxnSpPr>
          <p:spPr>
            <a:xfrm>
              <a:off x="76687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4" name="Google Shape;334;p23"/>
            <p:cNvCxnSpPr/>
            <p:nvPr/>
          </p:nvCxnSpPr>
          <p:spPr>
            <a:xfrm>
              <a:off x="821740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335" name="Google Shape;335;p23"/>
            <p:cNvSpPr txBox="1"/>
            <p:nvPr/>
          </p:nvSpPr>
          <p:spPr>
            <a:xfrm>
              <a:off x="3627121"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dirty="0"/>
            </a:p>
          </p:txBody>
        </p:sp>
        <p:sp>
          <p:nvSpPr>
            <p:cNvPr id="336" name="Google Shape;336;p23"/>
            <p:cNvSpPr txBox="1"/>
            <p:nvPr/>
          </p:nvSpPr>
          <p:spPr>
            <a:xfrm>
              <a:off x="536448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7" name="Google Shape;337;p23"/>
            <p:cNvSpPr txBox="1"/>
            <p:nvPr/>
          </p:nvSpPr>
          <p:spPr>
            <a:xfrm>
              <a:off x="669036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P3</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8" name="Google Shape;338;p23"/>
            <p:cNvSpPr txBox="1"/>
            <p:nvPr/>
          </p:nvSpPr>
          <p:spPr>
            <a:xfrm>
              <a:off x="7709154"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P4</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9" name="Google Shape;339;p23"/>
            <p:cNvSpPr txBox="1"/>
            <p:nvPr/>
          </p:nvSpPr>
          <p:spPr>
            <a:xfrm>
              <a:off x="8530083"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P5</a:t>
              </a:r>
              <a:endParaRPr dirty="0"/>
            </a:p>
          </p:txBody>
        </p:sp>
        <p:sp>
          <p:nvSpPr>
            <p:cNvPr id="340" name="Google Shape;340;p23"/>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1" name="Google Shape;341;p23"/>
            <p:cNvSpPr txBox="1"/>
            <p:nvPr/>
          </p:nvSpPr>
          <p:spPr>
            <a:xfrm>
              <a:off x="47137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2" name="Google Shape;342;p23"/>
            <p:cNvSpPr txBox="1"/>
            <p:nvPr/>
          </p:nvSpPr>
          <p:spPr>
            <a:xfrm>
              <a:off x="60091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19</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3" name="Google Shape;343;p23"/>
            <p:cNvSpPr txBox="1"/>
            <p:nvPr/>
          </p:nvSpPr>
          <p:spPr>
            <a:xfrm>
              <a:off x="74569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27</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4" name="Google Shape;344;p23"/>
            <p:cNvSpPr txBox="1"/>
            <p:nvPr/>
          </p:nvSpPr>
          <p:spPr>
            <a:xfrm>
              <a:off x="796334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30</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5" name="Google Shape;345;p23"/>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46" name="Google Shape;346;p23"/>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5" name="TextBox 4"/>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US" dirty="0"/>
              <a:t>Giản đồ Gantt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anim calcmode="lin" valueType="num">
                                      <p:cBhvr additive="base">
                                        <p:cTn id="7" dur="500" fill="hold"/>
                                        <p:tgtEl>
                                          <p:spTgt spid="3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4">
                                            <p:txEl>
                                              <p:pRg st="1" end="1"/>
                                            </p:txEl>
                                          </p:spTgt>
                                        </p:tgtEl>
                                        <p:attrNameLst>
                                          <p:attrName>style.visibility</p:attrName>
                                        </p:attrNameLst>
                                      </p:cBhvr>
                                      <p:to>
                                        <p:strVal val="visible"/>
                                      </p:to>
                                    </p:set>
                                    <p:anim calcmode="lin" valueType="num">
                                      <p:cBhvr additive="base">
                                        <p:cTn id="13" dur="500" fill="hold"/>
                                        <p:tgtEl>
                                          <p:spTgt spid="3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4">
                                            <p:txEl>
                                              <p:pRg st="2" end="2"/>
                                            </p:txEl>
                                          </p:spTgt>
                                        </p:tgtEl>
                                        <p:attrNameLst>
                                          <p:attrName>style.visibility</p:attrName>
                                        </p:attrNameLst>
                                      </p:cBhvr>
                                      <p:to>
                                        <p:strVal val="visible"/>
                                      </p:to>
                                    </p:set>
                                    <p:anim calcmode="lin" valueType="num">
                                      <p:cBhvr additive="base">
                                        <p:cTn id="19" dur="500" fill="hold"/>
                                        <p:tgtEl>
                                          <p:spTgt spid="3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4.2. First-Come, First-Served (FCFS)</a:t>
            </a:r>
            <a:endParaRPr dirty="0"/>
          </a:p>
        </p:txBody>
      </p:sp>
      <p:sp>
        <p:nvSpPr>
          <p:cNvPr id="324" name="Google Shape;324;p23"/>
          <p:cNvSpPr txBox="1">
            <a:spLocks noGrp="1"/>
          </p:cNvSpPr>
          <p:nvPr>
            <p:ph idx="1"/>
          </p:nvPr>
        </p:nvSpPr>
        <p:spPr>
          <a:xfrm>
            <a:off x="6422577" y="1428840"/>
            <a:ext cx="5453740" cy="2872970"/>
          </a:xfrm>
          <a:prstGeom prst="rect">
            <a:avLst/>
          </a:prstGeom>
          <a:noFill/>
          <a:ln>
            <a:noFill/>
          </a:ln>
        </p:spPr>
        <p:txBody>
          <a:bodyPr spcFirstLastPara="1" wrap="square" lIns="91425" tIns="45700" rIns="91425" bIns="45700" anchor="t" anchorCtr="0">
            <a:noAutofit/>
          </a:bodyPr>
          <a:lstStyle/>
          <a:p>
            <a:r>
              <a:rPr lang="en-US" dirty="0" err="1"/>
              <a:t>Thời</a:t>
            </a:r>
            <a:r>
              <a:rPr lang="en-US" dirty="0"/>
              <a:t> </a:t>
            </a:r>
            <a:r>
              <a:rPr lang="en-US" dirty="0" err="1"/>
              <a:t>gian</a:t>
            </a:r>
            <a:r>
              <a:rPr lang="en-US" dirty="0"/>
              <a:t> </a:t>
            </a:r>
            <a:r>
              <a:rPr lang="en-US" dirty="0" err="1"/>
              <a:t>chờ</a:t>
            </a:r>
            <a:r>
              <a:rPr lang="en-US" dirty="0"/>
              <a:t>: </a:t>
            </a:r>
            <a:endParaRPr lang="en-US" dirty="0"/>
          </a:p>
          <a:p>
            <a:pPr lvl="1" algn="l"/>
            <a:r>
              <a:rPr lang="en-US" dirty="0"/>
              <a:t>P1 = 0, P2 = 10, P3 = 14, </a:t>
            </a:r>
            <a:br>
              <a:rPr lang="en-US" dirty="0"/>
            </a:br>
            <a:r>
              <a:rPr lang="en-US" dirty="0"/>
              <a:t>P4 = 18, P5 = 18</a:t>
            </a:r>
            <a:endParaRPr lang="en-US" dirty="0"/>
          </a:p>
          <a:p>
            <a:pPr lvl="1" algn="l"/>
            <a:r>
              <a:rPr lang="en-US" dirty="0" err="1"/>
              <a:t>Thời</a:t>
            </a:r>
            <a:r>
              <a:rPr lang="en-US" dirty="0"/>
              <a:t> </a:t>
            </a:r>
            <a:r>
              <a:rPr lang="en-US" dirty="0" err="1"/>
              <a:t>gian</a:t>
            </a:r>
            <a:r>
              <a:rPr lang="en-US" dirty="0"/>
              <a:t> </a:t>
            </a:r>
            <a:r>
              <a:rPr lang="en-US" dirty="0" err="1"/>
              <a:t>chờ</a:t>
            </a:r>
            <a:r>
              <a:rPr lang="en-US" dirty="0"/>
              <a:t> </a:t>
            </a:r>
            <a:r>
              <a:rPr lang="en-US" dirty="0" err="1"/>
              <a:t>trung</a:t>
            </a:r>
            <a:r>
              <a:rPr lang="en-US" dirty="0"/>
              <a:t> </a:t>
            </a:r>
            <a:r>
              <a:rPr lang="en-US" dirty="0" err="1"/>
              <a:t>bình</a:t>
            </a:r>
            <a:r>
              <a:rPr lang="en-US" dirty="0"/>
              <a:t>:</a:t>
            </a:r>
            <a:br>
              <a:rPr lang="en-US" dirty="0"/>
            </a:br>
            <a:r>
              <a:rPr lang="en-US" dirty="0"/>
              <a:t>(0 + 10 + 14 + 18 + 18)/5 = 12</a:t>
            </a:r>
            <a:endParaRPr lang="en-US" dirty="0"/>
          </a:p>
        </p:txBody>
      </p:sp>
      <p:sp>
        <p:nvSpPr>
          <p:cNvPr id="327" name="Google Shape;327;p2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graphicFrame>
        <p:nvGraphicFramePr>
          <p:cNvPr id="328" name="Google Shape;328;p23"/>
          <p:cNvGraphicFramePr/>
          <p:nvPr/>
        </p:nvGraphicFramePr>
        <p:xfrm>
          <a:off x="838201" y="1428840"/>
          <a:ext cx="5348055" cy="2363406"/>
        </p:xfrm>
        <a:graphic>
          <a:graphicData uri="http://schemas.openxmlformats.org/drawingml/2006/table">
            <a:tbl>
              <a:tblPr firstRow="1" bandRow="1">
                <a:noFill/>
                <a:tableStyleId>{78499D3B-A6AB-417D-A109-BA75AA7E94FD}</a:tableStyleId>
              </a:tblPr>
              <a:tblGrid>
                <a:gridCol w="1782685"/>
                <a:gridCol w="1782685"/>
                <a:gridCol w="1782685"/>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Arrival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 Burst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0</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7</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5</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9</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pSp>
        <p:nvGrpSpPr>
          <p:cNvPr id="4" name="Group 3"/>
          <p:cNvGrpSpPr/>
          <p:nvPr/>
        </p:nvGrpSpPr>
        <p:grpSpPr>
          <a:xfrm>
            <a:off x="578139" y="4976031"/>
            <a:ext cx="7031869" cy="1085910"/>
            <a:chOff x="2494025" y="4114800"/>
            <a:chExt cx="7031869" cy="1085910"/>
          </a:xfrm>
        </p:grpSpPr>
        <p:sp>
          <p:nvSpPr>
            <p:cNvPr id="329" name="Google Shape;329;p23"/>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330" name="Google Shape;330;p23"/>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1" name="Google Shape;331;p23"/>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2" name="Google Shape;332;p23"/>
            <p:cNvCxnSpPr/>
            <p:nvPr/>
          </p:nvCxnSpPr>
          <p:spPr>
            <a:xfrm>
              <a:off x="62057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3" name="Google Shape;333;p23"/>
            <p:cNvCxnSpPr/>
            <p:nvPr/>
          </p:nvCxnSpPr>
          <p:spPr>
            <a:xfrm>
              <a:off x="76687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4" name="Google Shape;334;p23"/>
            <p:cNvCxnSpPr/>
            <p:nvPr/>
          </p:nvCxnSpPr>
          <p:spPr>
            <a:xfrm>
              <a:off x="821740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335" name="Google Shape;335;p23"/>
            <p:cNvSpPr txBox="1"/>
            <p:nvPr/>
          </p:nvSpPr>
          <p:spPr>
            <a:xfrm>
              <a:off x="3627121"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dirty="0"/>
            </a:p>
          </p:txBody>
        </p:sp>
        <p:sp>
          <p:nvSpPr>
            <p:cNvPr id="336" name="Google Shape;336;p23"/>
            <p:cNvSpPr txBox="1"/>
            <p:nvPr/>
          </p:nvSpPr>
          <p:spPr>
            <a:xfrm>
              <a:off x="536448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7" name="Google Shape;337;p23"/>
            <p:cNvSpPr txBox="1"/>
            <p:nvPr/>
          </p:nvSpPr>
          <p:spPr>
            <a:xfrm>
              <a:off x="669036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P3</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8" name="Google Shape;338;p23"/>
            <p:cNvSpPr txBox="1"/>
            <p:nvPr/>
          </p:nvSpPr>
          <p:spPr>
            <a:xfrm>
              <a:off x="7709154"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P4</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9" name="Google Shape;339;p23"/>
            <p:cNvSpPr txBox="1"/>
            <p:nvPr/>
          </p:nvSpPr>
          <p:spPr>
            <a:xfrm>
              <a:off x="8530083"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P5</a:t>
              </a:r>
              <a:endParaRPr dirty="0"/>
            </a:p>
          </p:txBody>
        </p:sp>
        <p:sp>
          <p:nvSpPr>
            <p:cNvPr id="340" name="Google Shape;340;p23"/>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1" name="Google Shape;341;p23"/>
            <p:cNvSpPr txBox="1"/>
            <p:nvPr/>
          </p:nvSpPr>
          <p:spPr>
            <a:xfrm>
              <a:off x="47137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2" name="Google Shape;342;p23"/>
            <p:cNvSpPr txBox="1"/>
            <p:nvPr/>
          </p:nvSpPr>
          <p:spPr>
            <a:xfrm>
              <a:off x="60091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19</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3" name="Google Shape;343;p23"/>
            <p:cNvSpPr txBox="1"/>
            <p:nvPr/>
          </p:nvSpPr>
          <p:spPr>
            <a:xfrm>
              <a:off x="74569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27</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4" name="Google Shape;344;p23"/>
            <p:cNvSpPr txBox="1"/>
            <p:nvPr/>
          </p:nvSpPr>
          <p:spPr>
            <a:xfrm>
              <a:off x="796334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30</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5" name="Google Shape;345;p23"/>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46" name="Google Shape;346;p23"/>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5" name="TextBox 4"/>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US" dirty="0"/>
              <a:t>Giản đồ Gantt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anim calcmode="lin" valueType="num">
                                      <p:cBhvr additive="base">
                                        <p:cTn id="7" dur="500" fill="hold"/>
                                        <p:tgtEl>
                                          <p:spTgt spid="3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4">
                                            <p:txEl>
                                              <p:pRg st="1" end="1"/>
                                            </p:txEl>
                                          </p:spTgt>
                                        </p:tgtEl>
                                        <p:attrNameLst>
                                          <p:attrName>style.visibility</p:attrName>
                                        </p:attrNameLst>
                                      </p:cBhvr>
                                      <p:to>
                                        <p:strVal val="visible"/>
                                      </p:to>
                                    </p:set>
                                    <p:anim calcmode="lin" valueType="num">
                                      <p:cBhvr additive="base">
                                        <p:cTn id="13" dur="500" fill="hold"/>
                                        <p:tgtEl>
                                          <p:spTgt spid="3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4">
                                            <p:txEl>
                                              <p:pRg st="2" end="2"/>
                                            </p:txEl>
                                          </p:spTgt>
                                        </p:tgtEl>
                                        <p:attrNameLst>
                                          <p:attrName>style.visibility</p:attrName>
                                        </p:attrNameLst>
                                      </p:cBhvr>
                                      <p:to>
                                        <p:strVal val="visible"/>
                                      </p:to>
                                    </p:set>
                                    <p:anim calcmode="lin" valueType="num">
                                      <p:cBhvr additive="base">
                                        <p:cTn id="19" dur="500" fill="hold"/>
                                        <p:tgtEl>
                                          <p:spTgt spid="3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4.2. First-Come, First-Served (FCFS)</a:t>
            </a:r>
            <a:endParaRPr dirty="0"/>
          </a:p>
        </p:txBody>
      </p:sp>
      <p:sp>
        <p:nvSpPr>
          <p:cNvPr id="324" name="Google Shape;324;p23"/>
          <p:cNvSpPr txBox="1">
            <a:spLocks noGrp="1"/>
          </p:cNvSpPr>
          <p:nvPr>
            <p:ph idx="1"/>
          </p:nvPr>
        </p:nvSpPr>
        <p:spPr>
          <a:xfrm>
            <a:off x="6422577" y="1428840"/>
            <a:ext cx="5453740" cy="2872970"/>
          </a:xfrm>
          <a:prstGeom prst="rect">
            <a:avLst/>
          </a:prstGeom>
          <a:noFill/>
          <a:ln>
            <a:noFill/>
          </a:ln>
        </p:spPr>
        <p:txBody>
          <a:bodyPr spcFirstLastPara="1" wrap="square" lIns="91425" tIns="45700" rIns="91425" bIns="45700" anchor="t" anchorCtr="0">
            <a:noAutofit/>
          </a:bodyPr>
          <a:lstStyle/>
          <a:p>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endParaRPr lang="en-US" dirty="0"/>
          </a:p>
          <a:p>
            <a:pPr lvl="1" algn="l"/>
            <a:r>
              <a:rPr lang="en-US" dirty="0"/>
              <a:t>P1 = 12, P2 = 17, P3 = 22,</a:t>
            </a:r>
            <a:br>
              <a:rPr lang="en-US" dirty="0"/>
            </a:br>
            <a:r>
              <a:rPr lang="en-US" dirty="0"/>
              <a:t>P4 = 21, P5 = 24</a:t>
            </a:r>
            <a:endParaRPr lang="en-US" dirty="0"/>
          </a:p>
          <a:p>
            <a:pPr lvl="1" algn="l"/>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(12 + 17 + 22 + 21 + 24)/5 = 19.2</a:t>
            </a:r>
            <a:endParaRPr lang="en-US" dirty="0"/>
          </a:p>
        </p:txBody>
      </p:sp>
      <p:sp>
        <p:nvSpPr>
          <p:cNvPr id="327" name="Google Shape;327;p2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graphicFrame>
        <p:nvGraphicFramePr>
          <p:cNvPr id="328" name="Google Shape;328;p23"/>
          <p:cNvGraphicFramePr/>
          <p:nvPr/>
        </p:nvGraphicFramePr>
        <p:xfrm>
          <a:off x="838201" y="1428840"/>
          <a:ext cx="5348055" cy="2363406"/>
        </p:xfrm>
        <a:graphic>
          <a:graphicData uri="http://schemas.openxmlformats.org/drawingml/2006/table">
            <a:tbl>
              <a:tblPr firstRow="1" bandRow="1">
                <a:noFill/>
                <a:tableStyleId>{78499D3B-A6AB-417D-A109-BA75AA7E94FD}</a:tableStyleId>
              </a:tblPr>
              <a:tblGrid>
                <a:gridCol w="1782685"/>
                <a:gridCol w="1782685"/>
                <a:gridCol w="1782685"/>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Arrival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 Burst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0</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7</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5</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9</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pSp>
        <p:nvGrpSpPr>
          <p:cNvPr id="4" name="Group 3"/>
          <p:cNvGrpSpPr/>
          <p:nvPr/>
        </p:nvGrpSpPr>
        <p:grpSpPr>
          <a:xfrm>
            <a:off x="578139" y="4976031"/>
            <a:ext cx="7031869" cy="1085910"/>
            <a:chOff x="2494025" y="4114800"/>
            <a:chExt cx="7031869" cy="1085910"/>
          </a:xfrm>
        </p:grpSpPr>
        <p:sp>
          <p:nvSpPr>
            <p:cNvPr id="329" name="Google Shape;329;p23"/>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330" name="Google Shape;330;p23"/>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1" name="Google Shape;331;p23"/>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2" name="Google Shape;332;p23"/>
            <p:cNvCxnSpPr/>
            <p:nvPr/>
          </p:nvCxnSpPr>
          <p:spPr>
            <a:xfrm>
              <a:off x="62057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3" name="Google Shape;333;p23"/>
            <p:cNvCxnSpPr/>
            <p:nvPr/>
          </p:nvCxnSpPr>
          <p:spPr>
            <a:xfrm>
              <a:off x="76687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4" name="Google Shape;334;p23"/>
            <p:cNvCxnSpPr/>
            <p:nvPr/>
          </p:nvCxnSpPr>
          <p:spPr>
            <a:xfrm>
              <a:off x="821740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335" name="Google Shape;335;p23"/>
            <p:cNvSpPr txBox="1"/>
            <p:nvPr/>
          </p:nvSpPr>
          <p:spPr>
            <a:xfrm>
              <a:off x="3627121"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6" name="Google Shape;336;p23"/>
            <p:cNvSpPr txBox="1"/>
            <p:nvPr/>
          </p:nvSpPr>
          <p:spPr>
            <a:xfrm>
              <a:off x="536448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7" name="Google Shape;337;p23"/>
            <p:cNvSpPr txBox="1"/>
            <p:nvPr/>
          </p:nvSpPr>
          <p:spPr>
            <a:xfrm>
              <a:off x="669036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P3</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8" name="Google Shape;338;p23"/>
            <p:cNvSpPr txBox="1"/>
            <p:nvPr/>
          </p:nvSpPr>
          <p:spPr>
            <a:xfrm>
              <a:off x="7709154"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P4</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9" name="Google Shape;339;p23"/>
            <p:cNvSpPr txBox="1"/>
            <p:nvPr/>
          </p:nvSpPr>
          <p:spPr>
            <a:xfrm>
              <a:off x="8530083"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P5</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0" name="Google Shape;340;p23"/>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1" name="Google Shape;341;p23"/>
            <p:cNvSpPr txBox="1"/>
            <p:nvPr/>
          </p:nvSpPr>
          <p:spPr>
            <a:xfrm>
              <a:off x="47137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2" name="Google Shape;342;p23"/>
            <p:cNvSpPr txBox="1"/>
            <p:nvPr/>
          </p:nvSpPr>
          <p:spPr>
            <a:xfrm>
              <a:off x="60091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19</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3" name="Google Shape;343;p23"/>
            <p:cNvSpPr txBox="1"/>
            <p:nvPr/>
          </p:nvSpPr>
          <p:spPr>
            <a:xfrm>
              <a:off x="74569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27</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4" name="Google Shape;344;p23"/>
            <p:cNvSpPr txBox="1"/>
            <p:nvPr/>
          </p:nvSpPr>
          <p:spPr>
            <a:xfrm>
              <a:off x="796334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30</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5" name="Google Shape;345;p23"/>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46" name="Google Shape;346;p23"/>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5" name="TextBox 4"/>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US" dirty="0"/>
              <a:t>Giản đồ Gantt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anim calcmode="lin" valueType="num">
                                      <p:cBhvr additive="base">
                                        <p:cTn id="7" dur="500" fill="hold"/>
                                        <p:tgtEl>
                                          <p:spTgt spid="3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4">
                                            <p:txEl>
                                              <p:pRg st="1" end="1"/>
                                            </p:txEl>
                                          </p:spTgt>
                                        </p:tgtEl>
                                        <p:attrNameLst>
                                          <p:attrName>style.visibility</p:attrName>
                                        </p:attrNameLst>
                                      </p:cBhvr>
                                      <p:to>
                                        <p:strVal val="visible"/>
                                      </p:to>
                                    </p:set>
                                    <p:anim calcmode="lin" valueType="num">
                                      <p:cBhvr additive="base">
                                        <p:cTn id="13" dur="500" fill="hold"/>
                                        <p:tgtEl>
                                          <p:spTgt spid="3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4">
                                            <p:txEl>
                                              <p:pRg st="2" end="2"/>
                                            </p:txEl>
                                          </p:spTgt>
                                        </p:tgtEl>
                                        <p:attrNameLst>
                                          <p:attrName>style.visibility</p:attrName>
                                        </p:attrNameLst>
                                      </p:cBhvr>
                                      <p:to>
                                        <p:strVal val="visible"/>
                                      </p:to>
                                    </p:set>
                                    <p:anim calcmode="lin" valueType="num">
                                      <p:cBhvr additive="base">
                                        <p:cTn id="19" dur="500" fill="hold"/>
                                        <p:tgtEl>
                                          <p:spTgt spid="3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70929" y="1972235"/>
            <a:ext cx="8506789" cy="1007448"/>
          </a:xfrm>
        </p:spPr>
        <p:txBody>
          <a:bodyPr>
            <a:normAutofit/>
          </a:bodyPr>
          <a:lstStyle/>
          <a:p>
            <a:r>
              <a:rPr lang="en-US" dirty="0"/>
              <a:t>CÁC GIẢI THUẬT ĐỊNH THỜI</a:t>
            </a:r>
            <a:endParaRPr lang="en-US" dirty="0"/>
          </a:p>
        </p:txBody>
      </p:sp>
      <p:sp>
        <p:nvSpPr>
          <p:cNvPr id="3" name="Text Placeholder 2"/>
          <p:cNvSpPr>
            <a:spLocks noGrp="1"/>
          </p:cNvSpPr>
          <p:nvPr>
            <p:ph type="body" sz="quarter" idx="14"/>
          </p:nvPr>
        </p:nvSpPr>
        <p:spPr/>
        <p:txBody>
          <a:bodyPr/>
          <a:lstStyle/>
          <a:p>
            <a:r>
              <a:rPr lang="en-US" dirty="0"/>
              <a:t>4.3. </a:t>
            </a:r>
            <a:r>
              <a:rPr lang="en-US" dirty="0"/>
              <a:t>Shortest-Job-First (SJF)</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04.</a:t>
            </a:r>
            <a:endParaRPr lang="en-US" dirty="0"/>
          </a:p>
        </p:txBody>
      </p:sp>
      <p:sp>
        <p:nvSpPr>
          <p:cNvPr id="7" name="Footer Placeholder 6"/>
          <p:cNvSpPr>
            <a:spLocks noGrp="1"/>
          </p:cNvSpPr>
          <p:nvPr>
            <p:ph type="ftr" sz="quarter" idx="18"/>
          </p:nvPr>
        </p:nvSpPr>
        <p:spPr/>
        <p:txBody>
          <a:bodyPr/>
          <a:lstStyle/>
          <a:p>
            <a:r>
              <a:rPr lang="vi-VN"/>
              <a:t>Thực hiện bởi Trường Đại học Công nghệ Thông tin, ĐHQG-HCM</a:t>
            </a:r>
            <a:endParaRPr lang="en-US"/>
          </a:p>
        </p:txBody>
      </p:sp>
      <p:sp>
        <p:nvSpPr>
          <p:cNvPr id="8" name="Slide Number Placeholder 7"/>
          <p:cNvSpPr>
            <a:spLocks noGrp="1"/>
          </p:cNvSpPr>
          <p:nvPr>
            <p:ph type="sldNum" sz="quarter" idx="12"/>
          </p:nvPr>
        </p:nvSpPr>
        <p:spPr/>
        <p:txBody>
          <a:bodyPr/>
          <a:lstStyle/>
          <a:p>
            <a:fld id="{00000000-1234-1234-1234-123412341234}"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381" name="Google Shape;381;p25"/>
          <p:cNvSpPr txBox="1">
            <a:spLocks noGrp="1"/>
          </p:cNvSpPr>
          <p:nvPr>
            <p:ph idx="1"/>
          </p:nvPr>
        </p:nvSpPr>
        <p:spPr>
          <a:xfrm>
            <a:off x="774145" y="1363153"/>
            <a:ext cx="10579654" cy="4557376"/>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Hàm</a:t>
            </a:r>
            <a:r>
              <a:rPr lang="en-US" dirty="0"/>
              <a:t> </a:t>
            </a:r>
            <a:r>
              <a:rPr lang="en-US" dirty="0" err="1"/>
              <a:t>chọn</a:t>
            </a:r>
            <a:r>
              <a:rPr lang="en-US" dirty="0"/>
              <a:t> </a:t>
            </a:r>
            <a:r>
              <a:rPr lang="en-US" dirty="0" err="1"/>
              <a:t>lựa</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yêu</a:t>
            </a:r>
            <a:r>
              <a:rPr lang="en-US" dirty="0"/>
              <a:t> </a:t>
            </a:r>
            <a:r>
              <a:rPr lang="en-US" dirty="0" err="1"/>
              <a:t>cầu</a:t>
            </a:r>
            <a:r>
              <a:rPr lang="en-US" dirty="0"/>
              <a:t> </a:t>
            </a:r>
            <a:r>
              <a:rPr lang="en-US" dirty="0" err="1"/>
              <a:t>thực</a:t>
            </a:r>
            <a:r>
              <a:rPr lang="en-US" dirty="0"/>
              <a:t> </a:t>
            </a:r>
            <a:r>
              <a:rPr lang="en-US" dirty="0" err="1"/>
              <a:t>thi</a:t>
            </a:r>
            <a:r>
              <a:rPr lang="en-US" dirty="0"/>
              <a:t> (CPU burst) </a:t>
            </a:r>
            <a:r>
              <a:rPr lang="en-US" dirty="0" err="1"/>
              <a:t>ngắn</a:t>
            </a:r>
            <a:r>
              <a:rPr lang="en-US" dirty="0"/>
              <a:t> </a:t>
            </a:r>
            <a:r>
              <a:rPr lang="en-US" dirty="0" err="1"/>
              <a:t>nhất</a:t>
            </a:r>
            <a:r>
              <a:rPr lang="en-US" dirty="0"/>
              <a:t> </a:t>
            </a:r>
            <a:r>
              <a:rPr lang="en-US" dirty="0" err="1"/>
              <a:t>sẽ</a:t>
            </a:r>
            <a:r>
              <a:rPr lang="en-US" dirty="0"/>
              <a:t> </a:t>
            </a:r>
            <a:r>
              <a:rPr lang="en-US" dirty="0" err="1"/>
              <a:t>được</a:t>
            </a:r>
            <a:r>
              <a:rPr lang="en-US" dirty="0"/>
              <a:t> </a:t>
            </a:r>
            <a:r>
              <a:rPr lang="en-US" dirty="0" err="1"/>
              <a:t>chọn</a:t>
            </a:r>
            <a:r>
              <a:rPr lang="en-US" dirty="0"/>
              <a:t>.</a:t>
            </a:r>
            <a:endParaRPr dirty="0"/>
          </a:p>
          <a:p>
            <a:pPr marL="742950" lvl="1" indent="-285750">
              <a:buFont typeface="Noto Sans Symbols"/>
              <a:buChar char="▪"/>
            </a:pPr>
            <a:r>
              <a:rPr lang="en-US" dirty="0"/>
              <a:t>Khi CPU </a:t>
            </a:r>
            <a:r>
              <a:rPr lang="en-US" dirty="0" err="1"/>
              <a:t>trống</a:t>
            </a:r>
            <a:r>
              <a:rPr lang="en-US" dirty="0"/>
              <a:t>, HĐH </a:t>
            </a:r>
            <a:r>
              <a:rPr lang="en-US" dirty="0" err="1"/>
              <a:t>sẽ</a:t>
            </a:r>
            <a:r>
              <a:rPr lang="en-US" dirty="0"/>
              <a:t> </a:t>
            </a:r>
            <a:r>
              <a:rPr lang="en-US" dirty="0" err="1"/>
              <a:t>chọn</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i="1" dirty="0"/>
              <a:t>CPU Burst </a:t>
            </a:r>
            <a:r>
              <a:rPr lang="en-US" dirty="0" err="1"/>
              <a:t>ngắn</a:t>
            </a:r>
            <a:r>
              <a:rPr lang="en-US" dirty="0"/>
              <a:t> </a:t>
            </a:r>
            <a:r>
              <a:rPr lang="en-US" dirty="0" err="1"/>
              <a:t>nhất</a:t>
            </a:r>
            <a:r>
              <a:rPr lang="en-US" dirty="0"/>
              <a:t> </a:t>
            </a:r>
            <a:r>
              <a:rPr lang="en-US" dirty="0" err="1"/>
              <a:t>để</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tiếp</a:t>
            </a:r>
            <a:r>
              <a:rPr lang="en-US" dirty="0"/>
              <a:t> </a:t>
            </a:r>
            <a:r>
              <a:rPr lang="en-US" dirty="0" err="1"/>
              <a:t>theo.</a:t>
            </a:r>
            <a:endParaRPr dirty="0"/>
          </a:p>
          <a:p>
            <a:pPr marL="742950" lvl="1" indent="-285750">
              <a:buFont typeface="Noto Sans Symbols"/>
              <a:buChar char="▪"/>
            </a:pPr>
            <a:r>
              <a:rPr lang="en-US" dirty="0" err="1"/>
              <a:t>Giải</a:t>
            </a:r>
            <a:r>
              <a:rPr lang="en-US" dirty="0"/>
              <a:t> </a:t>
            </a:r>
            <a:r>
              <a:rPr lang="en-US" dirty="0" err="1"/>
              <a:t>thuật</a:t>
            </a:r>
            <a:r>
              <a:rPr lang="en-US" dirty="0"/>
              <a:t> </a:t>
            </a:r>
            <a:r>
              <a:rPr lang="en-US" dirty="0" err="1"/>
              <a:t>này</a:t>
            </a:r>
            <a:r>
              <a:rPr lang="en-US" dirty="0"/>
              <a:t> </a:t>
            </a:r>
            <a:r>
              <a:rPr lang="en-US" dirty="0" err="1"/>
              <a:t>sử</a:t>
            </a:r>
            <a:r>
              <a:rPr lang="en-US" dirty="0"/>
              <a:t> </a:t>
            </a:r>
            <a:r>
              <a:rPr lang="en-US" dirty="0" err="1"/>
              <a:t>dụng</a:t>
            </a:r>
            <a:r>
              <a:rPr lang="en-US" dirty="0"/>
              <a:t> </a:t>
            </a:r>
            <a:r>
              <a:rPr lang="en-US" dirty="0" err="1"/>
              <a:t>chiều</a:t>
            </a:r>
            <a:r>
              <a:rPr lang="en-US" dirty="0"/>
              <a:t> </a:t>
            </a:r>
            <a:r>
              <a:rPr lang="en-US" dirty="0" err="1"/>
              <a:t>dài</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làm</a:t>
            </a:r>
            <a:r>
              <a:rPr lang="en-US" dirty="0"/>
              <a:t> </a:t>
            </a:r>
            <a:r>
              <a:rPr lang="en-US" dirty="0" err="1"/>
              <a:t>căn</a:t>
            </a:r>
            <a:r>
              <a:rPr lang="en-US" dirty="0"/>
              <a:t> </a:t>
            </a:r>
            <a:r>
              <a:rPr lang="en-US" dirty="0" err="1"/>
              <a:t>cứ</a:t>
            </a:r>
            <a:r>
              <a:rPr lang="en-US" dirty="0"/>
              <a:t> </a:t>
            </a:r>
            <a:r>
              <a:rPr lang="en-US" dirty="0" err="1"/>
              <a:t>để</a:t>
            </a:r>
            <a:r>
              <a:rPr lang="en-US" dirty="0"/>
              <a:t> </a:t>
            </a:r>
            <a:r>
              <a:rPr lang="en-US" dirty="0" err="1"/>
              <a:t>chọn</a:t>
            </a:r>
            <a:r>
              <a:rPr lang="en-US" dirty="0"/>
              <a:t> </a:t>
            </a:r>
            <a:r>
              <a:rPr lang="en-US" dirty="0" err="1"/>
              <a:t>lựa</a:t>
            </a:r>
            <a:r>
              <a:rPr lang="en-US" dirty="0"/>
              <a:t>.</a:t>
            </a:r>
            <a:endParaRPr dirty="0"/>
          </a:p>
          <a:p>
            <a:pPr marL="342900" indent="-342900"/>
            <a:r>
              <a:rPr lang="en-US" dirty="0"/>
              <a:t>SJF </a:t>
            </a:r>
            <a:r>
              <a:rPr lang="en-US" dirty="0" err="1"/>
              <a:t>có</a:t>
            </a:r>
            <a:r>
              <a:rPr lang="en-US" dirty="0"/>
              <a:t> </a:t>
            </a:r>
            <a:r>
              <a:rPr lang="en-US" dirty="0" err="1"/>
              <a:t>thể</a:t>
            </a:r>
            <a:r>
              <a:rPr lang="en-US" dirty="0"/>
              <a:t> </a:t>
            </a:r>
            <a:r>
              <a:rPr lang="en-US" dirty="0" err="1"/>
              <a:t>được</a:t>
            </a:r>
            <a:r>
              <a:rPr lang="en-US" dirty="0"/>
              <a:t> </a:t>
            </a:r>
            <a:r>
              <a:rPr lang="en-US" dirty="0" err="1"/>
              <a:t>hiện</a:t>
            </a:r>
            <a:r>
              <a:rPr lang="en-US" dirty="0"/>
              <a:t> </a:t>
            </a:r>
            <a:r>
              <a:rPr lang="en-US" dirty="0" err="1"/>
              <a:t>thực</a:t>
            </a:r>
            <a:r>
              <a:rPr lang="en-US" dirty="0"/>
              <a:t> </a:t>
            </a:r>
            <a:r>
              <a:rPr lang="en-US" dirty="0" err="1"/>
              <a:t>với</a:t>
            </a:r>
            <a:r>
              <a:rPr lang="en-US" dirty="0"/>
              <a:t> </a:t>
            </a:r>
            <a:r>
              <a:rPr lang="en-US" dirty="0" err="1"/>
              <a:t>cả</a:t>
            </a:r>
            <a:r>
              <a:rPr lang="en-US" dirty="0"/>
              <a:t> </a:t>
            </a:r>
            <a:r>
              <a:rPr lang="en-US" dirty="0" err="1"/>
              <a:t>hai</a:t>
            </a:r>
            <a:r>
              <a:rPr lang="en-US" dirty="0"/>
              <a:t> </a:t>
            </a:r>
            <a:r>
              <a:rPr lang="en-US" dirty="0" err="1"/>
              <a:t>chiến</a:t>
            </a:r>
            <a:r>
              <a:rPr lang="en-US" dirty="0"/>
              <a:t> </a:t>
            </a:r>
            <a:r>
              <a:rPr lang="en-US" dirty="0" err="1"/>
              <a:t>lược</a:t>
            </a:r>
            <a:r>
              <a:rPr lang="en-US" dirty="0"/>
              <a:t>: </a:t>
            </a:r>
            <a:r>
              <a:rPr lang="en-US" dirty="0" err="1"/>
              <a:t>trưng</a:t>
            </a:r>
            <a:r>
              <a:rPr lang="en-US" dirty="0"/>
              <a:t> </a:t>
            </a:r>
            <a:r>
              <a:rPr lang="en-US" dirty="0" err="1"/>
              <a:t>dụng</a:t>
            </a:r>
            <a:r>
              <a:rPr lang="en-US" dirty="0"/>
              <a:t> </a:t>
            </a:r>
            <a:r>
              <a:rPr lang="en-US" dirty="0" err="1"/>
              <a:t>và</a:t>
            </a:r>
            <a:r>
              <a:rPr lang="en-US" dirty="0"/>
              <a:t> </a:t>
            </a:r>
            <a:r>
              <a:rPr lang="en-US" dirty="0" err="1"/>
              <a:t>không</a:t>
            </a:r>
            <a:r>
              <a:rPr lang="en-US" dirty="0"/>
              <a:t> </a:t>
            </a:r>
            <a:r>
              <a:rPr lang="en-US" dirty="0" err="1"/>
              <a:t>trưng</a:t>
            </a:r>
            <a:r>
              <a:rPr lang="en-US" dirty="0"/>
              <a:t> </a:t>
            </a:r>
            <a:r>
              <a:rPr lang="en-US" dirty="0" err="1"/>
              <a:t>dụng</a:t>
            </a:r>
            <a:r>
              <a:rPr lang="en-US" dirty="0"/>
              <a:t>.</a:t>
            </a:r>
            <a:endParaRPr dirty="0"/>
          </a:p>
        </p:txBody>
      </p:sp>
      <p:sp>
        <p:nvSpPr>
          <p:cNvPr id="384" name="Google Shape;384;p2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3" name="Slide Number Placeholder 2"/>
          <p:cNvSpPr>
            <a:spLocks noGrp="1"/>
          </p:cNvSpPr>
          <p:nvPr>
            <p:ph type="sldNum" sz="quarter" idx="12"/>
          </p:nvPr>
        </p:nvSpPr>
        <p:spPr/>
        <p:txBody>
          <a:bodyPr/>
          <a:lstStyle/>
          <a:p>
            <a:fld id="{00000000-1234-1234-1234-12341234123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anim calcmode="lin" valueType="num">
                                      <p:cBhvr additive="base">
                                        <p:cTn id="7" dur="500" fill="hold"/>
                                        <p:tgtEl>
                                          <p:spTgt spid="3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1">
                                            <p:txEl>
                                              <p:pRg st="1" end="1"/>
                                            </p:txEl>
                                          </p:spTgt>
                                        </p:tgtEl>
                                        <p:attrNameLst>
                                          <p:attrName>style.visibility</p:attrName>
                                        </p:attrNameLst>
                                      </p:cBhvr>
                                      <p:to>
                                        <p:strVal val="visible"/>
                                      </p:to>
                                    </p:set>
                                    <p:anim calcmode="lin" valueType="num">
                                      <p:cBhvr additive="base">
                                        <p:cTn id="13" dur="500" fill="hold"/>
                                        <p:tgtEl>
                                          <p:spTgt spid="38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1">
                                            <p:txEl>
                                              <p:pRg st="2" end="2"/>
                                            </p:txEl>
                                          </p:spTgt>
                                        </p:tgtEl>
                                        <p:attrNameLst>
                                          <p:attrName>style.visibility</p:attrName>
                                        </p:attrNameLst>
                                      </p:cBhvr>
                                      <p:to>
                                        <p:strVal val="visible"/>
                                      </p:to>
                                    </p:set>
                                    <p:anim calcmode="lin" valueType="num">
                                      <p:cBhvr additive="base">
                                        <p:cTn id="19" dur="500" fill="hold"/>
                                        <p:tgtEl>
                                          <p:spTgt spid="38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1">
                                            <p:txEl>
                                              <p:pRg st="3" end="3"/>
                                            </p:txEl>
                                          </p:spTgt>
                                        </p:tgtEl>
                                        <p:attrNameLst>
                                          <p:attrName>style.visibility</p:attrName>
                                        </p:attrNameLst>
                                      </p:cBhvr>
                                      <p:to>
                                        <p:strVal val="visible"/>
                                      </p:to>
                                    </p:set>
                                    <p:anim calcmode="lin" valueType="num">
                                      <p:cBhvr additive="base">
                                        <p:cTn id="25" dur="500" fill="hold"/>
                                        <p:tgtEl>
                                          <p:spTgt spid="38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391" name="Google Shape;391;p2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a:spcBef>
                <a:spcPts val="0"/>
              </a:spcBef>
            </a:pPr>
            <a:r>
              <a:rPr lang="en-US" dirty="0"/>
              <a:t>SJF </a:t>
            </a:r>
            <a:r>
              <a:rPr lang="en-US" dirty="0" err="1"/>
              <a:t>ở</a:t>
            </a:r>
            <a:r>
              <a:rPr lang="en-US" dirty="0"/>
              <a:t> </a:t>
            </a:r>
            <a:r>
              <a:rPr lang="en-US" dirty="0" err="1"/>
              <a:t>chế</a:t>
            </a:r>
            <a:r>
              <a:rPr lang="en-US" dirty="0"/>
              <a:t> </a:t>
            </a:r>
            <a:r>
              <a:rPr lang="en-US" dirty="0" err="1"/>
              <a:t>độ</a:t>
            </a:r>
            <a:r>
              <a:rPr lang="en-US" dirty="0"/>
              <a:t> </a:t>
            </a:r>
            <a:r>
              <a:rPr lang="en-US" dirty="0" err="1"/>
              <a:t>không</a:t>
            </a:r>
            <a:r>
              <a:rPr lang="en-US" dirty="0"/>
              <a:t> </a:t>
            </a:r>
            <a:r>
              <a:rPr lang="en-US" dirty="0" err="1"/>
              <a:t>trưng</a:t>
            </a:r>
            <a:r>
              <a:rPr lang="en-US" dirty="0"/>
              <a:t> </a:t>
            </a:r>
            <a:r>
              <a:rPr lang="en-US" dirty="0" err="1"/>
              <a:t>dụng</a:t>
            </a:r>
            <a:r>
              <a:rPr lang="en-US" dirty="0"/>
              <a:t>:</a:t>
            </a:r>
            <a:endParaRPr dirty="0"/>
          </a:p>
          <a:p>
            <a:pPr lvl="1"/>
            <a:r>
              <a:rPr lang="en-US" dirty="0" err="1"/>
              <a:t>Hàm</a:t>
            </a:r>
            <a:r>
              <a:rPr lang="en-US" dirty="0"/>
              <a:t> </a:t>
            </a:r>
            <a:r>
              <a:rPr lang="en-US" dirty="0" err="1"/>
              <a:t>chọn</a:t>
            </a:r>
            <a:r>
              <a:rPr lang="en-US" dirty="0"/>
              <a:t> </a:t>
            </a:r>
            <a:r>
              <a:rPr lang="en-US" dirty="0" err="1"/>
              <a:t>lựa</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khi</a:t>
            </a:r>
            <a:r>
              <a:rPr lang="en-US" dirty="0"/>
              <a:t> CPU </a:t>
            </a:r>
            <a:r>
              <a:rPr lang="en-US" dirty="0" err="1"/>
              <a:t>trống</a:t>
            </a:r>
            <a:r>
              <a:rPr lang="en-US" dirty="0"/>
              <a:t>.</a:t>
            </a:r>
            <a:endParaRPr dirty="0"/>
          </a:p>
          <a:p>
            <a:pPr lvl="1"/>
            <a:r>
              <a:rPr lang="en-US" dirty="0"/>
              <a:t>Khi </a:t>
            </a:r>
            <a:r>
              <a:rPr lang="en-US" dirty="0" err="1"/>
              <a:t>tiến</a:t>
            </a:r>
            <a:r>
              <a:rPr lang="en-US" dirty="0"/>
              <a:t> </a:t>
            </a:r>
            <a:r>
              <a:rPr lang="en-US" dirty="0" err="1"/>
              <a:t>trình</a:t>
            </a:r>
            <a:r>
              <a:rPr lang="en-US" dirty="0"/>
              <a:t> </a:t>
            </a:r>
            <a:r>
              <a:rPr lang="en-US" dirty="0" err="1"/>
              <a:t>được</a:t>
            </a:r>
            <a:r>
              <a:rPr lang="en-US" dirty="0"/>
              <a:t> </a:t>
            </a:r>
            <a:r>
              <a:rPr lang="en-US" dirty="0" err="1"/>
              <a:t>cấp</a:t>
            </a:r>
            <a:r>
              <a:rPr lang="en-US" dirty="0"/>
              <a:t> CPU </a:t>
            </a:r>
            <a:r>
              <a:rPr lang="en-US" dirty="0" err="1"/>
              <a:t>thì</a:t>
            </a:r>
            <a:r>
              <a:rPr lang="en-US" dirty="0"/>
              <a:t> </a:t>
            </a:r>
            <a:r>
              <a:rPr lang="en-US" dirty="0" err="1"/>
              <a:t>sẽ</a:t>
            </a:r>
            <a:r>
              <a:rPr lang="en-US" dirty="0"/>
              <a:t> </a:t>
            </a:r>
            <a:r>
              <a:rPr lang="en-US" dirty="0" err="1"/>
              <a:t>thực</a:t>
            </a:r>
            <a:r>
              <a:rPr lang="en-US" dirty="0"/>
              <a:t> </a:t>
            </a:r>
            <a:r>
              <a:rPr lang="en-US" dirty="0" err="1"/>
              <a:t>thi</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kết</a:t>
            </a:r>
            <a:r>
              <a:rPr lang="en-US" dirty="0"/>
              <a:t> </a:t>
            </a:r>
            <a:r>
              <a:rPr lang="en-US" dirty="0" err="1"/>
              <a:t>thúc</a:t>
            </a:r>
            <a:r>
              <a:rPr lang="en-US" dirty="0"/>
              <a:t>.</a:t>
            </a:r>
            <a:endParaRPr dirty="0"/>
          </a:p>
          <a:p>
            <a:pPr lvl="1"/>
            <a:r>
              <a:rPr lang="en-US" dirty="0"/>
              <a:t>Khi </a:t>
            </a:r>
            <a:r>
              <a:rPr lang="en-US" dirty="0" err="1"/>
              <a:t>một</a:t>
            </a:r>
            <a:r>
              <a:rPr lang="en-US" dirty="0"/>
              <a:t> </a:t>
            </a:r>
            <a:r>
              <a:rPr lang="en-US" dirty="0" err="1"/>
              <a:t>tiến</a:t>
            </a:r>
            <a:r>
              <a:rPr lang="en-US" dirty="0"/>
              <a:t> </a:t>
            </a:r>
            <a:r>
              <a:rPr lang="en-US" dirty="0" err="1"/>
              <a:t>trình</a:t>
            </a:r>
            <a:r>
              <a:rPr lang="en-US" dirty="0"/>
              <a:t> </a:t>
            </a:r>
            <a:r>
              <a:rPr lang="en-US" dirty="0" err="1"/>
              <a:t>kết</a:t>
            </a:r>
            <a:r>
              <a:rPr lang="en-US" dirty="0"/>
              <a:t> </a:t>
            </a:r>
            <a:r>
              <a:rPr lang="en-US" dirty="0" err="1"/>
              <a:t>thúc</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khác</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ngắn</a:t>
            </a:r>
            <a:r>
              <a:rPr lang="en-US" dirty="0"/>
              <a:t> </a:t>
            </a:r>
            <a:r>
              <a:rPr lang="en-US" dirty="0" err="1"/>
              <a:t>nhất</a:t>
            </a:r>
            <a:r>
              <a:rPr lang="en-US" dirty="0"/>
              <a:t> </a:t>
            </a:r>
            <a:r>
              <a:rPr lang="en-US" dirty="0" err="1"/>
              <a:t>sẽ</a:t>
            </a:r>
            <a:r>
              <a:rPr lang="en-US" dirty="0"/>
              <a:t> </a:t>
            </a:r>
            <a:r>
              <a:rPr lang="en-US" dirty="0" err="1"/>
              <a:t>được</a:t>
            </a:r>
            <a:r>
              <a:rPr lang="en-US" dirty="0"/>
              <a:t> </a:t>
            </a:r>
            <a:r>
              <a:rPr lang="en-US" dirty="0" err="1"/>
              <a:t>chọn</a:t>
            </a:r>
            <a:r>
              <a:rPr lang="en-US" dirty="0"/>
              <a:t>.</a:t>
            </a:r>
            <a:endParaRPr dirty="0"/>
          </a:p>
        </p:txBody>
      </p:sp>
      <p:sp>
        <p:nvSpPr>
          <p:cNvPr id="394" name="Google Shape;394;p26"/>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1">
                                            <p:txEl>
                                              <p:pRg st="0" end="0"/>
                                            </p:txEl>
                                          </p:spTgt>
                                        </p:tgtEl>
                                        <p:attrNameLst>
                                          <p:attrName>style.visibility</p:attrName>
                                        </p:attrNameLst>
                                      </p:cBhvr>
                                      <p:to>
                                        <p:strVal val="visible"/>
                                      </p:to>
                                    </p:set>
                                    <p:anim calcmode="lin" valueType="num">
                                      <p:cBhvr additive="base">
                                        <p:cTn id="7" dur="500" fill="hold"/>
                                        <p:tgtEl>
                                          <p:spTgt spid="3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1">
                                            <p:txEl>
                                              <p:pRg st="1" end="1"/>
                                            </p:txEl>
                                          </p:spTgt>
                                        </p:tgtEl>
                                        <p:attrNameLst>
                                          <p:attrName>style.visibility</p:attrName>
                                        </p:attrNameLst>
                                      </p:cBhvr>
                                      <p:to>
                                        <p:strVal val="visible"/>
                                      </p:to>
                                    </p:set>
                                    <p:anim calcmode="lin" valueType="num">
                                      <p:cBhvr additive="base">
                                        <p:cTn id="13" dur="500" fill="hold"/>
                                        <p:tgtEl>
                                          <p:spTgt spid="3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1">
                                            <p:txEl>
                                              <p:pRg st="2" end="2"/>
                                            </p:txEl>
                                          </p:spTgt>
                                        </p:tgtEl>
                                        <p:attrNameLst>
                                          <p:attrName>style.visibility</p:attrName>
                                        </p:attrNameLst>
                                      </p:cBhvr>
                                      <p:to>
                                        <p:strVal val="visible"/>
                                      </p:to>
                                    </p:set>
                                    <p:anim calcmode="lin" valueType="num">
                                      <p:cBhvr additive="base">
                                        <p:cTn id="19" dur="500" fill="hold"/>
                                        <p:tgtEl>
                                          <p:spTgt spid="3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1">
                                            <p:txEl>
                                              <p:pRg st="3" end="3"/>
                                            </p:txEl>
                                          </p:spTgt>
                                        </p:tgtEl>
                                        <p:attrNameLst>
                                          <p:attrName>style.visibility</p:attrName>
                                        </p:attrNameLst>
                                      </p:cBhvr>
                                      <p:to>
                                        <p:strVal val="visible"/>
                                      </p:to>
                                    </p:set>
                                    <p:anim calcmode="lin" valueType="num">
                                      <p:cBhvr additive="base">
                                        <p:cTn id="25" dur="500" fill="hold"/>
                                        <p:tgtEl>
                                          <p:spTgt spid="3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Ví dụ: SJF ở chế độ không trưng dụng</a:t>
            </a:r>
            <a:endParaRPr lang="en-US"/>
          </a:p>
        </p:txBody>
      </p:sp>
      <p:sp>
        <p:nvSpPr>
          <p:cNvPr id="403" name="Google Shape;403;p2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404" name="Google Shape;404;p27"/>
          <p:cNvGraphicFramePr/>
          <p:nvPr/>
        </p:nvGraphicFramePr>
        <p:xfrm>
          <a:off x="914399" y="1169840"/>
          <a:ext cx="5181597" cy="2363406"/>
        </p:xfrm>
        <a:graphic>
          <a:graphicData uri="http://schemas.openxmlformats.org/drawingml/2006/table">
            <a:tbl>
              <a:tblPr firstRow="1" bandRow="1">
                <a:noFill/>
                <a:tableStyleId>{78499D3B-A6AB-417D-A109-BA75AA7E94FD}</a:tableStyleId>
              </a:tblPr>
              <a:tblGrid>
                <a:gridCol w="1727199"/>
                <a:gridCol w="1727199"/>
                <a:gridCol w="1727199"/>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 Burst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8</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9</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5" name="TextBox 4"/>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US" dirty="0"/>
              <a:t>Giản đồ Gantt</a:t>
            </a:r>
            <a:endParaRPr lang="en-US" dirty="0"/>
          </a:p>
        </p:txBody>
      </p:sp>
      <p:sp>
        <p:nvSpPr>
          <p:cNvPr id="4" name="Google Shape;324;p23"/>
          <p:cNvSpPr txBox="1"/>
          <p:nvPr/>
        </p:nvSpPr>
        <p:spPr>
          <a:xfrm>
            <a:off x="6422577" y="142884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endParaRPr lang="en-US" dirty="0"/>
          </a:p>
          <a:p>
            <a:pPr marL="742950" lvl="1" indent="-285750"/>
            <a:r>
              <a:rPr lang="en-US" dirty="0"/>
              <a:t>P1 = 0, P2 = 19, P3 = 23, P4 = 3, P5 = 3</a:t>
            </a:r>
            <a:endParaRPr lang="en-US" dirty="0"/>
          </a:p>
          <a:p>
            <a:pPr marL="742950" lvl="1" indent="-285750"/>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trung</a:t>
            </a:r>
            <a:r>
              <a:rPr lang="en-US" dirty="0"/>
              <a:t> </a:t>
            </a:r>
            <a:r>
              <a:rPr lang="en-US" dirty="0" err="1"/>
              <a:t>bình</a:t>
            </a:r>
            <a:r>
              <a:rPr lang="en-US" dirty="0"/>
              <a:t>: </a:t>
            </a:r>
            <a:br>
              <a:rPr lang="en-US" dirty="0"/>
            </a:br>
            <a:r>
              <a:rPr lang="en-US" dirty="0"/>
              <a:t>(0 + 19 + 23 + 3 + 3)/5 = 9.6</a:t>
            </a:r>
            <a:endParaRPr lang="en-US" dirty="0"/>
          </a:p>
        </p:txBody>
      </p:sp>
      <p:sp>
        <p:nvSpPr>
          <p:cNvPr id="6" name="Rectangle 5"/>
          <p:cNvSpPr>
            <a:spLocks noChangeArrowheads="1"/>
          </p:cNvSpPr>
          <p:nvPr/>
        </p:nvSpPr>
        <p:spPr bwMode="auto">
          <a:xfrm>
            <a:off x="810260" y="5105400"/>
            <a:ext cx="6583680" cy="457200"/>
          </a:xfrm>
          <a:prstGeom prst="rect">
            <a:avLst/>
          </a:prstGeom>
          <a:solidFill>
            <a:srgbClr val="92D050"/>
          </a:solidFill>
          <a:ln w="9525">
            <a:solidFill>
              <a:schemeClr val="tx1"/>
            </a:solidFill>
            <a:miter lim="800000"/>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7" name="Line 18"/>
          <p:cNvSpPr>
            <a:spLocks noChangeShapeType="1"/>
          </p:cNvSpPr>
          <p:nvPr/>
        </p:nvSpPr>
        <p:spPr bwMode="auto">
          <a:xfrm>
            <a:off x="810260" y="51054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8"/>
          <p:cNvSpPr>
            <a:spLocks noChangeShapeType="1"/>
          </p:cNvSpPr>
          <p:nvPr/>
        </p:nvSpPr>
        <p:spPr bwMode="auto">
          <a:xfrm>
            <a:off x="3007868" y="51054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8"/>
          <p:cNvSpPr>
            <a:spLocks noChangeShapeType="1"/>
          </p:cNvSpPr>
          <p:nvPr/>
        </p:nvSpPr>
        <p:spPr bwMode="auto">
          <a:xfrm>
            <a:off x="3556508" y="51054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8"/>
          <p:cNvSpPr>
            <a:spLocks noChangeShapeType="1"/>
          </p:cNvSpPr>
          <p:nvPr/>
        </p:nvSpPr>
        <p:spPr bwMode="auto">
          <a:xfrm>
            <a:off x="4653788" y="51054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8"/>
          <p:cNvSpPr>
            <a:spLocks noChangeShapeType="1"/>
          </p:cNvSpPr>
          <p:nvPr/>
        </p:nvSpPr>
        <p:spPr bwMode="auto">
          <a:xfrm>
            <a:off x="5933948" y="51054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3"/>
          <p:cNvSpPr txBox="1">
            <a:spLocks noChangeArrowheads="1"/>
          </p:cNvSpPr>
          <p:nvPr/>
        </p:nvSpPr>
        <p:spPr bwMode="auto">
          <a:xfrm>
            <a:off x="1709420" y="51236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endParaRPr kumimoji="0" lang="en-US" altLang="en-US" sz="2000" b="1">
              <a:latin typeface="Times New Roman" panose="02020603050405020304" pitchFamily="18" charset="0"/>
              <a:ea typeface="DFKai-SB" pitchFamily="65" charset="-128"/>
            </a:endParaRPr>
          </a:p>
        </p:txBody>
      </p:sp>
      <p:sp>
        <p:nvSpPr>
          <p:cNvPr id="13" name="Text Box 13"/>
          <p:cNvSpPr txBox="1">
            <a:spLocks noChangeArrowheads="1"/>
          </p:cNvSpPr>
          <p:nvPr/>
        </p:nvSpPr>
        <p:spPr bwMode="auto">
          <a:xfrm>
            <a:off x="3035300" y="5123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endParaRPr kumimoji="0" lang="en-US" altLang="en-US" sz="2000" b="1">
              <a:latin typeface="Times New Roman" panose="02020603050405020304" pitchFamily="18" charset="0"/>
              <a:ea typeface="DFKai-SB" pitchFamily="65" charset="-128"/>
            </a:endParaRPr>
          </a:p>
        </p:txBody>
      </p:sp>
      <p:sp>
        <p:nvSpPr>
          <p:cNvPr id="14" name="Text Box 13"/>
          <p:cNvSpPr txBox="1">
            <a:spLocks noChangeArrowheads="1"/>
          </p:cNvSpPr>
          <p:nvPr/>
        </p:nvSpPr>
        <p:spPr bwMode="auto">
          <a:xfrm>
            <a:off x="3873500" y="5123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endParaRPr kumimoji="0" lang="en-US" altLang="en-US" sz="2000" b="1">
              <a:latin typeface="Times New Roman" panose="02020603050405020304" pitchFamily="18" charset="0"/>
              <a:ea typeface="DFKai-SB" pitchFamily="65" charset="-128"/>
            </a:endParaRPr>
          </a:p>
        </p:txBody>
      </p:sp>
      <p:sp>
        <p:nvSpPr>
          <p:cNvPr id="15" name="Text Box 13"/>
          <p:cNvSpPr txBox="1">
            <a:spLocks noChangeArrowheads="1"/>
          </p:cNvSpPr>
          <p:nvPr/>
        </p:nvSpPr>
        <p:spPr bwMode="auto">
          <a:xfrm>
            <a:off x="5082029" y="5123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endParaRPr kumimoji="0" lang="en-US" altLang="en-US" sz="2000" b="1">
              <a:latin typeface="Times New Roman" panose="02020603050405020304" pitchFamily="18" charset="0"/>
              <a:ea typeface="DFKai-SB" pitchFamily="65" charset="-128"/>
            </a:endParaRPr>
          </a:p>
        </p:txBody>
      </p:sp>
      <p:sp>
        <p:nvSpPr>
          <p:cNvPr id="16" name="Text Box 13"/>
          <p:cNvSpPr txBox="1">
            <a:spLocks noChangeArrowheads="1"/>
          </p:cNvSpPr>
          <p:nvPr/>
        </p:nvSpPr>
        <p:spPr bwMode="auto">
          <a:xfrm>
            <a:off x="6388100" y="5123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endParaRPr kumimoji="0" lang="en-US" altLang="en-US" sz="2000" b="1">
              <a:latin typeface="Times New Roman" panose="02020603050405020304" pitchFamily="18" charset="0"/>
              <a:ea typeface="DFKai-SB" pitchFamily="65" charset="-128"/>
            </a:endParaRPr>
          </a:p>
        </p:txBody>
      </p:sp>
      <p:sp>
        <p:nvSpPr>
          <p:cNvPr id="17" name="Text Box 13"/>
          <p:cNvSpPr txBox="1">
            <a:spLocks noChangeArrowheads="1"/>
          </p:cNvSpPr>
          <p:nvPr/>
        </p:nvSpPr>
        <p:spPr bwMode="auto">
          <a:xfrm>
            <a:off x="576324"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endParaRPr kumimoji="0" lang="en-US" altLang="en-US" sz="2000" b="1">
              <a:latin typeface="Times New Roman" panose="02020603050405020304" pitchFamily="18" charset="0"/>
              <a:ea typeface="DFKai-SB" pitchFamily="65" charset="-128"/>
            </a:endParaRPr>
          </a:p>
        </p:txBody>
      </p:sp>
      <p:sp>
        <p:nvSpPr>
          <p:cNvPr id="18" name="Text Box 13"/>
          <p:cNvSpPr txBox="1">
            <a:spLocks noChangeArrowheads="1"/>
          </p:cNvSpPr>
          <p:nvPr/>
        </p:nvSpPr>
        <p:spPr bwMode="auto">
          <a:xfrm>
            <a:off x="2796029"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endParaRPr kumimoji="0" lang="en-US" altLang="en-US" sz="2000" b="1">
              <a:latin typeface="Times New Roman" panose="02020603050405020304" pitchFamily="18" charset="0"/>
              <a:ea typeface="DFKai-SB" pitchFamily="65" charset="-128"/>
            </a:endParaRPr>
          </a:p>
        </p:txBody>
      </p:sp>
      <p:sp>
        <p:nvSpPr>
          <p:cNvPr id="19" name="Text Box 13"/>
          <p:cNvSpPr txBox="1">
            <a:spLocks noChangeArrowheads="1"/>
          </p:cNvSpPr>
          <p:nvPr/>
        </p:nvSpPr>
        <p:spPr bwMode="auto">
          <a:xfrm>
            <a:off x="3340100"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15</a:t>
            </a:r>
            <a:endParaRPr kumimoji="0" lang="en-US" altLang="en-US" sz="2000" b="1">
              <a:latin typeface="Times New Roman" panose="02020603050405020304" pitchFamily="18" charset="0"/>
              <a:ea typeface="DFKai-SB" pitchFamily="65" charset="-128"/>
            </a:endParaRPr>
          </a:p>
        </p:txBody>
      </p:sp>
      <p:sp>
        <p:nvSpPr>
          <p:cNvPr id="20" name="Text Box 13"/>
          <p:cNvSpPr txBox="1">
            <a:spLocks noChangeArrowheads="1"/>
          </p:cNvSpPr>
          <p:nvPr/>
        </p:nvSpPr>
        <p:spPr bwMode="auto">
          <a:xfrm>
            <a:off x="4406900"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21</a:t>
            </a:r>
            <a:endParaRPr kumimoji="0" lang="en-US" altLang="en-US" sz="2000" b="1">
              <a:latin typeface="Times New Roman" panose="02020603050405020304" pitchFamily="18" charset="0"/>
              <a:ea typeface="DFKai-SB" pitchFamily="65" charset="-128"/>
            </a:endParaRPr>
          </a:p>
        </p:txBody>
      </p:sp>
      <p:sp>
        <p:nvSpPr>
          <p:cNvPr id="21" name="Text Box 13"/>
          <p:cNvSpPr txBox="1">
            <a:spLocks noChangeArrowheads="1"/>
          </p:cNvSpPr>
          <p:nvPr/>
        </p:nvSpPr>
        <p:spPr bwMode="auto">
          <a:xfrm>
            <a:off x="5702300"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endParaRPr kumimoji="0" lang="en-US" altLang="en-US" sz="2000" b="1">
              <a:latin typeface="Times New Roman" panose="02020603050405020304" pitchFamily="18" charset="0"/>
              <a:ea typeface="DFKai-SB" pitchFamily="65" charset="-128"/>
            </a:endParaRPr>
          </a:p>
        </p:txBody>
      </p:sp>
      <p:sp>
        <p:nvSpPr>
          <p:cNvPr id="22" name="Text Box 13"/>
          <p:cNvSpPr txBox="1">
            <a:spLocks noChangeArrowheads="1"/>
          </p:cNvSpPr>
          <p:nvPr/>
        </p:nvSpPr>
        <p:spPr bwMode="auto">
          <a:xfrm>
            <a:off x="7140322"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endParaRPr kumimoji="0" lang="en-US" altLang="en-US" sz="2000" b="1">
              <a:latin typeface="Times New Roman" panose="02020603050405020304" pitchFamily="18" charset="0"/>
              <a:ea typeface="DFKai-SB" pitchFamily="65" charset="-128"/>
            </a:endParaRPr>
          </a:p>
        </p:txBody>
      </p:sp>
      <p:sp>
        <p:nvSpPr>
          <p:cNvPr id="23" name="Line 18"/>
          <p:cNvSpPr>
            <a:spLocks noChangeShapeType="1"/>
          </p:cNvSpPr>
          <p:nvPr/>
        </p:nvSpPr>
        <p:spPr bwMode="auto">
          <a:xfrm>
            <a:off x="7396988" y="51054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0" end="0"/>
                                            </p:txEl>
                                          </p:spTgt>
                                        </p:tgtEl>
                                        <p:attrNameLst>
                                          <p:attrName>style.visibility</p:attrName>
                                        </p:attrNameLst>
                                      </p:cBhvr>
                                      <p:to>
                                        <p:strVal val="visible"/>
                                      </p:to>
                                    </p:set>
                                    <p:anim calcmode="lin" valueType="num">
                                      <p:cBhvr additive="base">
                                        <p:cTn id="7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anim calcmode="lin" valueType="num">
                                      <p:cBhvr additive="base">
                                        <p:cTn id="7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
                                            <p:txEl>
                                              <p:pRg st="2" end="2"/>
                                            </p:txEl>
                                          </p:spTgt>
                                        </p:tgtEl>
                                        <p:attrNameLst>
                                          <p:attrName>style.visibility</p:attrName>
                                        </p:attrNameLst>
                                      </p:cBhvr>
                                      <p:to>
                                        <p:strVal val="visible"/>
                                      </p:to>
                                    </p:set>
                                    <p:anim calcmode="lin" valueType="num">
                                      <p:cBhvr additive="base">
                                        <p:cTn id="8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1" grpId="0"/>
      <p:bldP spid="22" grpId="0"/>
      <p:bldP spid="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Ví dụ: SJF ở chế độ không trưng dụng</a:t>
            </a:r>
            <a:endParaRPr lang="en-US"/>
          </a:p>
        </p:txBody>
      </p:sp>
      <p:sp>
        <p:nvSpPr>
          <p:cNvPr id="403" name="Google Shape;403;p2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404" name="Google Shape;404;p27"/>
          <p:cNvGraphicFramePr/>
          <p:nvPr/>
        </p:nvGraphicFramePr>
        <p:xfrm>
          <a:off x="914399" y="1169840"/>
          <a:ext cx="5181597" cy="2363406"/>
        </p:xfrm>
        <a:graphic>
          <a:graphicData uri="http://schemas.openxmlformats.org/drawingml/2006/table">
            <a:tbl>
              <a:tblPr firstRow="1" bandRow="1">
                <a:noFill/>
                <a:tableStyleId>{78499D3B-A6AB-417D-A109-BA75AA7E94FD}</a:tableStyleId>
              </a:tblPr>
              <a:tblGrid>
                <a:gridCol w="1727199"/>
                <a:gridCol w="1727199"/>
                <a:gridCol w="1727199"/>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 Burst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8</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9</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pSp>
        <p:nvGrpSpPr>
          <p:cNvPr id="3" name="Group 2"/>
          <p:cNvGrpSpPr/>
          <p:nvPr/>
        </p:nvGrpSpPr>
        <p:grpSpPr>
          <a:xfrm>
            <a:off x="686996" y="5081221"/>
            <a:ext cx="7031869" cy="1085910"/>
            <a:chOff x="2494025" y="4114800"/>
            <a:chExt cx="7031869" cy="1085910"/>
          </a:xfrm>
        </p:grpSpPr>
        <p:sp>
          <p:nvSpPr>
            <p:cNvPr id="405" name="Google Shape;405;p27"/>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406" name="Google Shape;406;p27"/>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7" name="Google Shape;407;p27"/>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8" name="Google Shape;408;p27"/>
            <p:cNvCxnSpPr/>
            <p:nvPr/>
          </p:nvCxnSpPr>
          <p:spPr>
            <a:xfrm>
              <a:off x="547420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9" name="Google Shape;409;p27"/>
            <p:cNvCxnSpPr/>
            <p:nvPr/>
          </p:nvCxnSpPr>
          <p:spPr>
            <a:xfrm>
              <a:off x="65714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10" name="Google Shape;410;p27"/>
            <p:cNvCxnSpPr/>
            <p:nvPr/>
          </p:nvCxnSpPr>
          <p:spPr>
            <a:xfrm>
              <a:off x="785164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411" name="Google Shape;411;p27"/>
            <p:cNvSpPr txBox="1"/>
            <p:nvPr/>
          </p:nvSpPr>
          <p:spPr>
            <a:xfrm>
              <a:off x="3627121"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2" name="Google Shape;412;p27"/>
            <p:cNvSpPr txBox="1"/>
            <p:nvPr/>
          </p:nvSpPr>
          <p:spPr>
            <a:xfrm>
              <a:off x="49530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P4</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3" name="Google Shape;413;p27"/>
            <p:cNvSpPr txBox="1"/>
            <p:nvPr/>
          </p:nvSpPr>
          <p:spPr>
            <a:xfrm>
              <a:off x="57912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P5</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4" name="Google Shape;414;p27"/>
            <p:cNvSpPr txBox="1"/>
            <p:nvPr/>
          </p:nvSpPr>
          <p:spPr>
            <a:xfrm>
              <a:off x="6999730"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5" name="Google Shape;415;p27"/>
            <p:cNvSpPr txBox="1"/>
            <p:nvPr/>
          </p:nvSpPr>
          <p:spPr>
            <a:xfrm>
              <a:off x="83058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P3</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6" name="Google Shape;416;p27"/>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7" name="Google Shape;417;p27"/>
            <p:cNvSpPr txBox="1"/>
            <p:nvPr/>
          </p:nvSpPr>
          <p:spPr>
            <a:xfrm>
              <a:off x="47137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8" name="Google Shape;418;p27"/>
            <p:cNvSpPr txBox="1"/>
            <p:nvPr/>
          </p:nvSpPr>
          <p:spPr>
            <a:xfrm>
              <a:off x="52578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15</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9" name="Google Shape;419;p27"/>
            <p:cNvSpPr txBox="1"/>
            <p:nvPr/>
          </p:nvSpPr>
          <p:spPr>
            <a:xfrm>
              <a:off x="63246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21</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20" name="Google Shape;420;p27"/>
            <p:cNvSpPr txBox="1"/>
            <p:nvPr/>
          </p:nvSpPr>
          <p:spPr>
            <a:xfrm>
              <a:off x="76200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28</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21" name="Google Shape;421;p27"/>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422" name="Google Shape;422;p27"/>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5" name="TextBox 4"/>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US" dirty="0"/>
              <a:t>Giản đồ Gantt</a:t>
            </a:r>
            <a:endParaRPr lang="en-US" dirty="0"/>
          </a:p>
        </p:txBody>
      </p:sp>
      <p:sp>
        <p:nvSpPr>
          <p:cNvPr id="4" name="Google Shape;324;p23"/>
          <p:cNvSpPr txBox="1"/>
          <p:nvPr/>
        </p:nvSpPr>
        <p:spPr>
          <a:xfrm>
            <a:off x="6422577" y="142884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chờ</a:t>
            </a:r>
            <a:r>
              <a:rPr lang="en-US" dirty="0"/>
              <a:t>: </a:t>
            </a:r>
            <a:endParaRPr lang="en-US" dirty="0"/>
          </a:p>
          <a:p>
            <a:pPr marL="742950" lvl="1" indent="-285750"/>
            <a:r>
              <a:rPr lang="en-US" dirty="0"/>
              <a:t>P1 = 0, P2 = 19, P3 = 23, P4 = 3, P5 = 3</a:t>
            </a:r>
            <a:endParaRPr lang="en-US" dirty="0"/>
          </a:p>
          <a:p>
            <a:pPr marL="742950" lvl="1" indent="-285750"/>
            <a:r>
              <a:rPr lang="en-US" dirty="0" err="1"/>
              <a:t>Thời</a:t>
            </a:r>
            <a:r>
              <a:rPr lang="en-US" dirty="0"/>
              <a:t> </a:t>
            </a:r>
            <a:r>
              <a:rPr lang="en-US" dirty="0" err="1"/>
              <a:t>gian</a:t>
            </a:r>
            <a:r>
              <a:rPr lang="en-US" dirty="0"/>
              <a:t> </a:t>
            </a:r>
            <a:r>
              <a:rPr lang="en-US" dirty="0" err="1"/>
              <a:t>chờ</a:t>
            </a:r>
            <a:r>
              <a:rPr lang="en-US" dirty="0"/>
              <a:t> </a:t>
            </a:r>
            <a:r>
              <a:rPr lang="en-US" dirty="0" err="1"/>
              <a:t>trung</a:t>
            </a:r>
            <a:r>
              <a:rPr lang="en-US" dirty="0"/>
              <a:t> </a:t>
            </a:r>
            <a:r>
              <a:rPr lang="en-US" dirty="0" err="1"/>
              <a:t>bình</a:t>
            </a:r>
            <a:r>
              <a:rPr lang="en-US" dirty="0"/>
              <a:t>: </a:t>
            </a:r>
            <a:br>
              <a:rPr lang="en-US" dirty="0"/>
            </a:br>
            <a:r>
              <a:rPr lang="en-US" dirty="0"/>
              <a:t>(0 + 19 + 23 + 3 + 3)/5 = 9.6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Ví dụ: SJF ở chế độ không trưng dụng</a:t>
            </a:r>
            <a:endParaRPr lang="en-US"/>
          </a:p>
        </p:txBody>
      </p:sp>
      <p:sp>
        <p:nvSpPr>
          <p:cNvPr id="403" name="Google Shape;403;p2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404" name="Google Shape;404;p27"/>
          <p:cNvGraphicFramePr/>
          <p:nvPr/>
        </p:nvGraphicFramePr>
        <p:xfrm>
          <a:off x="914399" y="1169840"/>
          <a:ext cx="5181597" cy="2363406"/>
        </p:xfrm>
        <a:graphic>
          <a:graphicData uri="http://schemas.openxmlformats.org/drawingml/2006/table">
            <a:tbl>
              <a:tblPr firstRow="1" bandRow="1">
                <a:noFill/>
                <a:tableStyleId>{78499D3B-A6AB-417D-A109-BA75AA7E94FD}</a:tableStyleId>
              </a:tblPr>
              <a:tblGrid>
                <a:gridCol w="1727199"/>
                <a:gridCol w="1727199"/>
                <a:gridCol w="1727199"/>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 Burst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8</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9</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pSp>
        <p:nvGrpSpPr>
          <p:cNvPr id="3" name="Group 2"/>
          <p:cNvGrpSpPr/>
          <p:nvPr/>
        </p:nvGrpSpPr>
        <p:grpSpPr>
          <a:xfrm>
            <a:off x="686996" y="5081221"/>
            <a:ext cx="7031869" cy="1085910"/>
            <a:chOff x="2494025" y="4114800"/>
            <a:chExt cx="7031869" cy="1085910"/>
          </a:xfrm>
        </p:grpSpPr>
        <p:sp>
          <p:nvSpPr>
            <p:cNvPr id="405" name="Google Shape;405;p27"/>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406" name="Google Shape;406;p27"/>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7" name="Google Shape;407;p27"/>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8" name="Google Shape;408;p27"/>
            <p:cNvCxnSpPr/>
            <p:nvPr/>
          </p:nvCxnSpPr>
          <p:spPr>
            <a:xfrm>
              <a:off x="547420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9" name="Google Shape;409;p27"/>
            <p:cNvCxnSpPr/>
            <p:nvPr/>
          </p:nvCxnSpPr>
          <p:spPr>
            <a:xfrm>
              <a:off x="65714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10" name="Google Shape;410;p27"/>
            <p:cNvCxnSpPr/>
            <p:nvPr/>
          </p:nvCxnSpPr>
          <p:spPr>
            <a:xfrm>
              <a:off x="785164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411" name="Google Shape;411;p27"/>
            <p:cNvSpPr txBox="1"/>
            <p:nvPr/>
          </p:nvSpPr>
          <p:spPr>
            <a:xfrm>
              <a:off x="3627121"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2" name="Google Shape;412;p27"/>
            <p:cNvSpPr txBox="1"/>
            <p:nvPr/>
          </p:nvSpPr>
          <p:spPr>
            <a:xfrm>
              <a:off x="49530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P4</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3" name="Google Shape;413;p27"/>
            <p:cNvSpPr txBox="1"/>
            <p:nvPr/>
          </p:nvSpPr>
          <p:spPr>
            <a:xfrm>
              <a:off x="57912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P5</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4" name="Google Shape;414;p27"/>
            <p:cNvSpPr txBox="1"/>
            <p:nvPr/>
          </p:nvSpPr>
          <p:spPr>
            <a:xfrm>
              <a:off x="6999730"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5" name="Google Shape;415;p27"/>
            <p:cNvSpPr txBox="1"/>
            <p:nvPr/>
          </p:nvSpPr>
          <p:spPr>
            <a:xfrm>
              <a:off x="83058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P3</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6" name="Google Shape;416;p27"/>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7" name="Google Shape;417;p27"/>
            <p:cNvSpPr txBox="1"/>
            <p:nvPr/>
          </p:nvSpPr>
          <p:spPr>
            <a:xfrm>
              <a:off x="47137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8" name="Google Shape;418;p27"/>
            <p:cNvSpPr txBox="1"/>
            <p:nvPr/>
          </p:nvSpPr>
          <p:spPr>
            <a:xfrm>
              <a:off x="52578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15</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9" name="Google Shape;419;p27"/>
            <p:cNvSpPr txBox="1"/>
            <p:nvPr/>
          </p:nvSpPr>
          <p:spPr>
            <a:xfrm>
              <a:off x="63246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21</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20" name="Google Shape;420;p27"/>
            <p:cNvSpPr txBox="1"/>
            <p:nvPr/>
          </p:nvSpPr>
          <p:spPr>
            <a:xfrm>
              <a:off x="76200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28</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21" name="Google Shape;421;p27"/>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422" name="Google Shape;422;p27"/>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5" name="TextBox 4"/>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US" dirty="0"/>
              <a:t>Giản đồ Gantt</a:t>
            </a:r>
            <a:endParaRPr lang="en-US" dirty="0"/>
          </a:p>
        </p:txBody>
      </p:sp>
      <p:sp>
        <p:nvSpPr>
          <p:cNvPr id="4" name="Google Shape;324;p23"/>
          <p:cNvSpPr txBox="1"/>
          <p:nvPr/>
        </p:nvSpPr>
        <p:spPr>
          <a:xfrm>
            <a:off x="6498772" y="1163845"/>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endParaRPr lang="en-US" dirty="0"/>
          </a:p>
          <a:p>
            <a:pPr marL="742950" lvl="1" indent="-285750"/>
            <a:r>
              <a:rPr lang="en-US" dirty="0"/>
              <a:t>P1 = 12, P2 = 26, P3 = 31, P4 = 6, P5 = 9</a:t>
            </a:r>
            <a:endParaRPr lang="en-US" dirty="0"/>
          </a:p>
          <a:p>
            <a:pPr marL="742950" lvl="1" indent="-285750"/>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(12 + 26 + 31 + 6 + 9)/5 = 16.8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70929" y="1461247"/>
            <a:ext cx="8506789" cy="1518436"/>
          </a:xfrm>
        </p:spPr>
        <p:txBody>
          <a:bodyPr>
            <a:normAutofit/>
          </a:bodyPr>
          <a:lstStyle/>
          <a:p>
            <a:r>
              <a:rPr lang="en-US" dirty="0"/>
              <a:t>CÁC KHÁI NIỆM CƠ BẢN</a:t>
            </a:r>
            <a:br>
              <a:rPr lang="en-US" dirty="0"/>
            </a:br>
            <a:r>
              <a:rPr lang="en-US" dirty="0"/>
              <a:t>VỀ ĐỊNH THỜI</a:t>
            </a:r>
            <a:endParaRPr lang="en-US" dirty="0"/>
          </a:p>
        </p:txBody>
      </p:sp>
      <p:sp>
        <p:nvSpPr>
          <p:cNvPr id="3" name="Text Placeholder 2"/>
          <p:cNvSpPr>
            <a:spLocks noGrp="1"/>
          </p:cNvSpPr>
          <p:nvPr>
            <p:ph type="body" sz="quarter" idx="14"/>
          </p:nvPr>
        </p:nvSpPr>
        <p:spPr/>
        <p:txBody>
          <a:bodyPr/>
          <a:lstStyle/>
          <a:p>
            <a:endParaRPr lang="en-US"/>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01.</a:t>
            </a:r>
            <a:endParaRPr lang="en-US" dirty="0"/>
          </a:p>
        </p:txBody>
      </p:sp>
      <p:sp>
        <p:nvSpPr>
          <p:cNvPr id="7" name="Footer Placeholder 6"/>
          <p:cNvSpPr>
            <a:spLocks noGrp="1"/>
          </p:cNvSpPr>
          <p:nvPr>
            <p:ph type="ftr" sz="quarter" idx="18"/>
          </p:nvPr>
        </p:nvSpPr>
        <p:spPr/>
        <p:txBody>
          <a:bodyPr/>
          <a:lstStyle/>
          <a:p>
            <a:r>
              <a:rPr lang="vi-VN"/>
              <a:t>Thực hiện bởi Trường Đại học Công nghệ Thông tin, ĐHQG-HCM</a:t>
            </a:r>
            <a:endParaRPr lang="en-US"/>
          </a:p>
        </p:txBody>
      </p:sp>
      <p:sp>
        <p:nvSpPr>
          <p:cNvPr id="8" name="Slide Number Placeholder 7"/>
          <p:cNvSpPr>
            <a:spLocks noGrp="1"/>
          </p:cNvSpPr>
          <p:nvPr>
            <p:ph type="sldNum" sz="quarter" idx="12"/>
          </p:nvPr>
        </p:nvSpPr>
        <p:spPr/>
        <p:txBody>
          <a:bodyPr/>
          <a:lstStyle/>
          <a:p>
            <a:fld id="{00000000-1234-1234-1234-123412341234}"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485" name="Google Shape;485;p30"/>
          <p:cNvSpPr txBox="1">
            <a:spLocks noGrp="1"/>
          </p:cNvSpPr>
          <p:nvPr>
            <p:ph idx="1"/>
          </p:nvPr>
        </p:nvSpPr>
        <p:spPr>
          <a:xfrm>
            <a:off x="774145" y="1233824"/>
            <a:ext cx="10579654" cy="3588547"/>
          </a:xfrm>
          <a:prstGeom prst="rect">
            <a:avLst/>
          </a:prstGeom>
          <a:noFill/>
          <a:ln>
            <a:noFill/>
          </a:ln>
        </p:spPr>
        <p:txBody>
          <a:bodyPr spcFirstLastPara="1" wrap="square" lIns="91425" tIns="45700" rIns="91425" bIns="45700" anchor="t" anchorCtr="0">
            <a:noAutofit/>
          </a:bodyPr>
          <a:lstStyle/>
          <a:p>
            <a:pPr>
              <a:spcBef>
                <a:spcPts val="0"/>
              </a:spcBef>
            </a:pPr>
            <a:r>
              <a:rPr lang="en-US" sz="2200" b="1" dirty="0">
                <a:gradFill>
                  <a:gsLst>
                    <a:gs pos="0">
                      <a:srgbClr val="0072FF"/>
                    </a:gs>
                    <a:gs pos="100000">
                      <a:srgbClr val="00C6FF"/>
                    </a:gs>
                  </a:gsLst>
                  <a:lin ang="2700000" scaled="1"/>
                </a:gradFill>
              </a:rPr>
              <a:t>SJF </a:t>
            </a:r>
            <a:r>
              <a:rPr lang="en-US" sz="2200" b="1" dirty="0" err="1">
                <a:gradFill>
                  <a:gsLst>
                    <a:gs pos="0">
                      <a:srgbClr val="0072FF"/>
                    </a:gs>
                    <a:gs pos="100000">
                      <a:srgbClr val="00C6FF"/>
                    </a:gs>
                  </a:gsLst>
                  <a:lin ang="2700000" scaled="1"/>
                </a:gradFill>
              </a:rPr>
              <a:t>ở</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chế</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độ</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trưng</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dụng</a:t>
            </a:r>
            <a:endParaRPr sz="2200" b="1" dirty="0">
              <a:gradFill>
                <a:gsLst>
                  <a:gs pos="0">
                    <a:srgbClr val="0072FF"/>
                  </a:gs>
                  <a:gs pos="100000">
                    <a:srgbClr val="00C6FF"/>
                  </a:gs>
                </a:gsLst>
                <a:lin ang="2700000" scaled="1"/>
              </a:gradFill>
            </a:endParaRPr>
          </a:p>
          <a:p>
            <a:pPr lvl="1">
              <a:spcBef>
                <a:spcPts val="400"/>
              </a:spcBef>
              <a:buSzPts val="2000"/>
            </a:pPr>
            <a:r>
              <a:rPr lang="en-US" sz="2000" dirty="0" err="1"/>
              <a:t>Hàm</a:t>
            </a:r>
            <a:r>
              <a:rPr lang="en-US" sz="2000" dirty="0"/>
              <a:t> </a:t>
            </a:r>
            <a:r>
              <a:rPr lang="en-US" sz="2000" dirty="0" err="1"/>
              <a:t>chọn</a:t>
            </a:r>
            <a:r>
              <a:rPr lang="en-US" sz="2000" dirty="0"/>
              <a:t> </a:t>
            </a:r>
            <a:r>
              <a:rPr lang="en-US" sz="2000" dirty="0" err="1"/>
              <a:t>lựa</a:t>
            </a:r>
            <a:r>
              <a:rPr lang="en-US" sz="2000" dirty="0"/>
              <a:t> </a:t>
            </a:r>
            <a:r>
              <a:rPr lang="en-US" sz="2000" dirty="0" err="1"/>
              <a:t>được</a:t>
            </a:r>
            <a:r>
              <a:rPr lang="en-US" sz="2000" dirty="0"/>
              <a:t> </a:t>
            </a:r>
            <a:r>
              <a:rPr lang="en-US" sz="2000" dirty="0" err="1"/>
              <a:t>thực</a:t>
            </a:r>
            <a:r>
              <a:rPr lang="en-US" sz="2000" dirty="0"/>
              <a:t> </a:t>
            </a:r>
            <a:r>
              <a:rPr lang="en-US" sz="2000" dirty="0" err="1"/>
              <a:t>thi</a:t>
            </a:r>
            <a:r>
              <a:rPr lang="en-US" sz="2000" dirty="0"/>
              <a:t> </a:t>
            </a:r>
            <a:r>
              <a:rPr lang="en-US" sz="2000" dirty="0" err="1"/>
              <a:t>khi</a:t>
            </a:r>
            <a:r>
              <a:rPr lang="en-US" sz="2000" dirty="0"/>
              <a:t>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mới</a:t>
            </a:r>
            <a:r>
              <a:rPr lang="en-US" sz="2000" dirty="0"/>
              <a:t> </a:t>
            </a:r>
            <a:r>
              <a:rPr lang="en-US" sz="2000" dirty="0" err="1"/>
              <a:t>xuất</a:t>
            </a:r>
            <a:r>
              <a:rPr lang="en-US" sz="2000" dirty="0"/>
              <a:t> </a:t>
            </a:r>
            <a:r>
              <a:rPr lang="en-US" sz="2000" dirty="0" err="1"/>
              <a:t>hiện</a:t>
            </a:r>
            <a:r>
              <a:rPr lang="en-US" sz="2000" dirty="0"/>
              <a:t> </a:t>
            </a:r>
            <a:r>
              <a:rPr lang="en-US" sz="2000" dirty="0" err="1"/>
              <a:t>hoặc</a:t>
            </a:r>
            <a:r>
              <a:rPr lang="en-US" sz="2000" dirty="0"/>
              <a:t>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kết</a:t>
            </a:r>
            <a:r>
              <a:rPr lang="en-US" sz="2000" dirty="0"/>
              <a:t> </a:t>
            </a:r>
            <a:r>
              <a:rPr lang="en-US" sz="2000" dirty="0" err="1"/>
              <a:t>thúc</a:t>
            </a:r>
            <a:r>
              <a:rPr lang="en-US" sz="2000" dirty="0"/>
              <a:t>.</a:t>
            </a:r>
            <a:endParaRPr sz="2000" dirty="0"/>
          </a:p>
          <a:p>
            <a:pPr lvl="1">
              <a:spcBef>
                <a:spcPts val="400"/>
              </a:spcBef>
              <a:buSzPts val="2000"/>
            </a:pPr>
            <a:r>
              <a:rPr lang="en-US" sz="2000" dirty="0"/>
              <a:t>Khi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mới</a:t>
            </a:r>
            <a:r>
              <a:rPr lang="en-US" sz="2000" dirty="0"/>
              <a:t> </a:t>
            </a:r>
            <a:r>
              <a:rPr lang="en-US" sz="2000" dirty="0" err="1"/>
              <a:t>xuất</a:t>
            </a:r>
            <a:r>
              <a:rPr lang="en-US" sz="2000" dirty="0"/>
              <a:t> </a:t>
            </a:r>
            <a:r>
              <a:rPr lang="en-US" sz="2000" dirty="0" err="1"/>
              <a:t>hiện</a:t>
            </a:r>
            <a:r>
              <a:rPr lang="en-US" sz="2000" dirty="0"/>
              <a:t> </a:t>
            </a:r>
            <a:r>
              <a:rPr lang="en-US" sz="2000" dirty="0" err="1"/>
              <a:t>với</a:t>
            </a:r>
            <a:r>
              <a:rPr lang="en-US" sz="2000" dirty="0"/>
              <a:t> </a:t>
            </a:r>
            <a:r>
              <a:rPr lang="en-US" sz="2000" b="1" i="1" dirty="0"/>
              <a:t>CPU-burst</a:t>
            </a:r>
            <a:r>
              <a:rPr lang="en-US" sz="2000" b="1" dirty="0"/>
              <a:t> </a:t>
            </a:r>
            <a:r>
              <a:rPr lang="en-US" sz="2000" b="1" dirty="0" err="1"/>
              <a:t>nhỏ</a:t>
            </a:r>
            <a:r>
              <a:rPr lang="en-US" sz="2000" b="1" dirty="0"/>
              <a:t> </a:t>
            </a:r>
            <a:r>
              <a:rPr lang="en-US" sz="2000" b="1" dirty="0" err="1"/>
              <a:t>hơn</a:t>
            </a:r>
            <a:r>
              <a:rPr lang="en-US" sz="2000" b="1" dirty="0"/>
              <a:t> </a:t>
            </a:r>
            <a:r>
              <a:rPr lang="en-US" sz="2000" b="1" dirty="0" err="1"/>
              <a:t>thời</a:t>
            </a:r>
            <a:r>
              <a:rPr lang="en-US" sz="2000" b="1" dirty="0"/>
              <a:t> </a:t>
            </a:r>
            <a:r>
              <a:rPr lang="en-US" sz="2000" b="1" dirty="0" err="1"/>
              <a:t>gian</a:t>
            </a:r>
            <a:r>
              <a:rPr lang="en-US" sz="2000" b="1" dirty="0"/>
              <a:t> </a:t>
            </a:r>
            <a:r>
              <a:rPr lang="en-US" sz="2000" b="1" dirty="0" err="1"/>
              <a:t>yêu</a:t>
            </a:r>
            <a:r>
              <a:rPr lang="en-US" sz="2000" b="1" dirty="0"/>
              <a:t> </a:t>
            </a:r>
            <a:r>
              <a:rPr lang="en-US" sz="2000" b="1" dirty="0" err="1"/>
              <a:t>cầu</a:t>
            </a:r>
            <a:r>
              <a:rPr lang="en-US" sz="2000" b="1" dirty="0"/>
              <a:t> </a:t>
            </a:r>
            <a:r>
              <a:rPr lang="en-US" sz="2000" b="1" dirty="0" err="1"/>
              <a:t>còn</a:t>
            </a:r>
            <a:r>
              <a:rPr lang="en-US" sz="2000" b="1" dirty="0"/>
              <a:t> </a:t>
            </a:r>
            <a:r>
              <a:rPr lang="en-US" sz="2000" b="1" dirty="0" err="1"/>
              <a:t>lại</a:t>
            </a:r>
            <a:r>
              <a:rPr lang="en-US" sz="2000" b="1" dirty="0"/>
              <a:t> </a:t>
            </a:r>
            <a:r>
              <a:rPr lang="en-US" sz="2000" dirty="0"/>
              <a:t>(remaining time) </a:t>
            </a:r>
            <a:r>
              <a:rPr lang="en-US" sz="2000" dirty="0" err="1"/>
              <a:t>của</a:t>
            </a:r>
            <a:r>
              <a:rPr lang="en-US" sz="2000" dirty="0"/>
              <a:t> </a:t>
            </a:r>
            <a:r>
              <a:rPr lang="en-US" sz="2000" dirty="0" err="1"/>
              <a:t>tiến</a:t>
            </a:r>
            <a:r>
              <a:rPr lang="en-US" sz="2000" dirty="0"/>
              <a:t> </a:t>
            </a:r>
            <a:r>
              <a:rPr lang="en-US" sz="2000" dirty="0" err="1"/>
              <a:t>trình</a:t>
            </a:r>
            <a:r>
              <a:rPr lang="en-US" sz="2000" dirty="0"/>
              <a:t> </a:t>
            </a:r>
            <a:r>
              <a:rPr lang="en-US" sz="2000" dirty="0" err="1"/>
              <a:t>đang</a:t>
            </a:r>
            <a:r>
              <a:rPr lang="en-US" sz="2000" dirty="0"/>
              <a:t> </a:t>
            </a:r>
            <a:r>
              <a:rPr lang="en-US" sz="2000" dirty="0" err="1"/>
              <a:t>thực</a:t>
            </a:r>
            <a:r>
              <a:rPr lang="en-US" sz="2000" dirty="0"/>
              <a:t> </a:t>
            </a:r>
            <a:r>
              <a:rPr lang="en-US" sz="2000" dirty="0" err="1"/>
              <a:t>thi</a:t>
            </a:r>
            <a:r>
              <a:rPr lang="en-US" sz="2000" dirty="0"/>
              <a:t>, </a:t>
            </a:r>
            <a:r>
              <a:rPr lang="en-US" sz="2000" b="1" dirty="0" err="1"/>
              <a:t>tiến</a:t>
            </a:r>
            <a:r>
              <a:rPr lang="en-US" sz="2000" b="1" dirty="0"/>
              <a:t> </a:t>
            </a:r>
            <a:r>
              <a:rPr lang="en-US" sz="2000" b="1" dirty="0" err="1"/>
              <a:t>trình</a:t>
            </a:r>
            <a:r>
              <a:rPr lang="en-US" sz="2000" b="1" dirty="0"/>
              <a:t> </a:t>
            </a:r>
            <a:r>
              <a:rPr lang="en-US" sz="2000" b="1" dirty="0" err="1"/>
              <a:t>mới</a:t>
            </a:r>
            <a:r>
              <a:rPr lang="en-US" sz="2000" b="1" dirty="0"/>
              <a:t> </a:t>
            </a:r>
            <a:r>
              <a:rPr lang="en-US" sz="2000" b="1" dirty="0" err="1"/>
              <a:t>sẽ</a:t>
            </a:r>
            <a:r>
              <a:rPr lang="en-US" sz="2000" b="1" dirty="0"/>
              <a:t> </a:t>
            </a:r>
            <a:r>
              <a:rPr lang="en-US" sz="2000" b="1" dirty="0" err="1"/>
              <a:t>được</a:t>
            </a:r>
            <a:r>
              <a:rPr lang="en-US" sz="2000" b="1" dirty="0"/>
              <a:t> </a:t>
            </a:r>
            <a:r>
              <a:rPr lang="en-US" sz="2000" b="1" dirty="0" err="1"/>
              <a:t>chọn</a:t>
            </a:r>
            <a:r>
              <a:rPr lang="en-US" sz="2000" b="1" dirty="0"/>
              <a:t> </a:t>
            </a:r>
            <a:r>
              <a:rPr lang="en-US" sz="2000" b="1" dirty="0" err="1"/>
              <a:t>và</a:t>
            </a:r>
            <a:r>
              <a:rPr lang="en-US" sz="2000" b="1" dirty="0"/>
              <a:t> </a:t>
            </a:r>
            <a:r>
              <a:rPr lang="en-US" sz="2000" b="1" dirty="0" err="1"/>
              <a:t>tiến</a:t>
            </a:r>
            <a:r>
              <a:rPr lang="en-US" sz="2000" b="1" dirty="0"/>
              <a:t> </a:t>
            </a:r>
            <a:r>
              <a:rPr lang="en-US" sz="2000" b="1" dirty="0" err="1"/>
              <a:t>trình</a:t>
            </a:r>
            <a:r>
              <a:rPr lang="en-US" sz="2000" b="1" dirty="0"/>
              <a:t> </a:t>
            </a:r>
            <a:r>
              <a:rPr lang="en-US" sz="2000" b="1" dirty="0" err="1"/>
              <a:t>đang</a:t>
            </a:r>
            <a:r>
              <a:rPr lang="en-US" sz="2000" b="1" dirty="0"/>
              <a:t> </a:t>
            </a:r>
            <a:r>
              <a:rPr lang="en-US" sz="2000" b="1" dirty="0" err="1"/>
              <a:t>thực</a:t>
            </a:r>
            <a:r>
              <a:rPr lang="en-US" sz="2000" b="1" dirty="0"/>
              <a:t> </a:t>
            </a:r>
            <a:r>
              <a:rPr lang="en-US" sz="2000" b="1" dirty="0" err="1"/>
              <a:t>thi</a:t>
            </a:r>
            <a:r>
              <a:rPr lang="en-US" sz="2000" b="1" dirty="0"/>
              <a:t> </a:t>
            </a:r>
            <a:r>
              <a:rPr lang="en-US" sz="2000" b="1" dirty="0" err="1"/>
              <a:t>sẽ</a:t>
            </a:r>
            <a:r>
              <a:rPr lang="en-US" sz="2000" b="1" dirty="0"/>
              <a:t> </a:t>
            </a:r>
            <a:r>
              <a:rPr lang="en-US" sz="2000" b="1" dirty="0" err="1"/>
              <a:t>bị</a:t>
            </a:r>
            <a:r>
              <a:rPr lang="en-US" sz="2000" b="1" dirty="0"/>
              <a:t> </a:t>
            </a:r>
            <a:r>
              <a:rPr lang="en-US" sz="2000" b="1" dirty="0" err="1"/>
              <a:t>dừng</a:t>
            </a:r>
            <a:r>
              <a:rPr lang="en-US" sz="2000" b="1" dirty="0"/>
              <a:t> </a:t>
            </a:r>
            <a:r>
              <a:rPr lang="en-US" sz="2000" b="1" dirty="0" err="1"/>
              <a:t>lại</a:t>
            </a:r>
            <a:r>
              <a:rPr lang="en-US" sz="2000" dirty="0"/>
              <a:t>.</a:t>
            </a:r>
            <a:endParaRPr sz="2000" dirty="0"/>
          </a:p>
          <a:p>
            <a:pPr lvl="1">
              <a:spcBef>
                <a:spcPts val="400"/>
              </a:spcBef>
              <a:buSzPts val="2000"/>
            </a:pPr>
            <a:r>
              <a:rPr lang="en-US" sz="2000" dirty="0"/>
              <a:t>Khi </a:t>
            </a:r>
            <a:r>
              <a:rPr lang="en-US" sz="2000" dirty="0" err="1"/>
              <a:t>một</a:t>
            </a:r>
            <a:r>
              <a:rPr lang="en-US" sz="2000" dirty="0"/>
              <a:t> </a:t>
            </a:r>
            <a:r>
              <a:rPr lang="en-US" sz="2000" dirty="0" err="1"/>
              <a:t>tiến</a:t>
            </a:r>
            <a:r>
              <a:rPr lang="en-US" sz="2000" dirty="0"/>
              <a:t> </a:t>
            </a:r>
            <a:r>
              <a:rPr lang="en-US" sz="2000" dirty="0" err="1"/>
              <a:t>trình</a:t>
            </a:r>
            <a:r>
              <a:rPr lang="en-US" sz="2000" dirty="0"/>
              <a:t> </a:t>
            </a:r>
            <a:r>
              <a:rPr lang="en-US" sz="2000" dirty="0" err="1"/>
              <a:t>kết</a:t>
            </a:r>
            <a:r>
              <a:rPr lang="en-US" sz="2000" dirty="0"/>
              <a:t> </a:t>
            </a:r>
            <a:r>
              <a:rPr lang="en-US" sz="2000" dirty="0" err="1"/>
              <a:t>thúc</a:t>
            </a:r>
            <a:r>
              <a:rPr lang="en-US" sz="2000" dirty="0"/>
              <a:t>, </a:t>
            </a:r>
            <a:r>
              <a:rPr lang="en-US" sz="2000" dirty="0" err="1"/>
              <a:t>một</a:t>
            </a:r>
            <a:r>
              <a:rPr lang="en-US" sz="2000" dirty="0"/>
              <a:t> </a:t>
            </a:r>
            <a:r>
              <a:rPr lang="en-US" sz="2000" dirty="0" err="1"/>
              <a:t>tiến</a:t>
            </a:r>
            <a:r>
              <a:rPr lang="en-US" sz="2000" dirty="0"/>
              <a:t> </a:t>
            </a:r>
            <a:r>
              <a:rPr lang="en-US" sz="2000" dirty="0" err="1"/>
              <a:t>trình</a:t>
            </a:r>
            <a:r>
              <a:rPr lang="en-US" sz="2000" dirty="0"/>
              <a:t> </a:t>
            </a:r>
            <a:r>
              <a:rPr lang="en-US" sz="2000" dirty="0" err="1"/>
              <a:t>khác</a:t>
            </a:r>
            <a:r>
              <a:rPr lang="en-US" sz="2000" dirty="0"/>
              <a:t> </a:t>
            </a:r>
            <a:r>
              <a:rPr lang="en-US" sz="2000" dirty="0" err="1"/>
              <a:t>có</a:t>
            </a:r>
            <a:r>
              <a:rPr lang="en-US" sz="2000" dirty="0"/>
              <a:t> </a:t>
            </a:r>
            <a:r>
              <a:rPr lang="en-US" sz="2000" i="1" dirty="0"/>
              <a:t>CPU-burst</a:t>
            </a:r>
            <a:r>
              <a:rPr lang="en-US" sz="2000" dirty="0"/>
              <a:t> (</a:t>
            </a:r>
            <a:r>
              <a:rPr lang="en-US" sz="2000" dirty="0" err="1"/>
              <a:t>hoặc</a:t>
            </a:r>
            <a:r>
              <a:rPr lang="en-US" sz="2000" dirty="0"/>
              <a:t> </a:t>
            </a:r>
            <a:r>
              <a:rPr lang="en-US" sz="2000" dirty="0" err="1"/>
              <a:t>thời</a:t>
            </a:r>
            <a:r>
              <a:rPr lang="en-US" sz="2000" dirty="0"/>
              <a:t> </a:t>
            </a:r>
            <a:r>
              <a:rPr lang="en-US" sz="2000" dirty="0" err="1"/>
              <a:t>gian</a:t>
            </a:r>
            <a:r>
              <a:rPr lang="en-US" sz="2000" dirty="0"/>
              <a:t> </a:t>
            </a:r>
            <a:r>
              <a:rPr lang="en-US" sz="2000" dirty="0" err="1"/>
              <a:t>yêu</a:t>
            </a:r>
            <a:r>
              <a:rPr lang="en-US" sz="2000" dirty="0"/>
              <a:t> </a:t>
            </a:r>
            <a:r>
              <a:rPr lang="en-US" sz="2000" dirty="0" err="1"/>
              <a:t>cầu</a:t>
            </a:r>
            <a:r>
              <a:rPr lang="en-US" sz="2000" dirty="0"/>
              <a:t> </a:t>
            </a:r>
            <a:r>
              <a:rPr lang="en-US" sz="2000" dirty="0" err="1"/>
              <a:t>còn</a:t>
            </a:r>
            <a:r>
              <a:rPr lang="en-US" sz="2000" dirty="0"/>
              <a:t> </a:t>
            </a:r>
            <a:r>
              <a:rPr lang="en-US" sz="2000" dirty="0" err="1"/>
              <a:t>lại</a:t>
            </a:r>
            <a:r>
              <a:rPr lang="en-US" sz="2000" dirty="0"/>
              <a:t>) </a:t>
            </a:r>
            <a:r>
              <a:rPr lang="en-US" sz="2000" dirty="0" err="1"/>
              <a:t>nhỏ</a:t>
            </a:r>
            <a:r>
              <a:rPr lang="en-US" sz="2000" dirty="0"/>
              <a:t> </a:t>
            </a:r>
            <a:r>
              <a:rPr lang="en-US" sz="2000" dirty="0" err="1"/>
              <a:t>nhất</a:t>
            </a:r>
            <a:r>
              <a:rPr lang="en-US" sz="2000" dirty="0"/>
              <a:t> </a:t>
            </a:r>
            <a:r>
              <a:rPr lang="en-US" sz="2000" dirty="0" err="1"/>
              <a:t>sẽ</a:t>
            </a:r>
            <a:r>
              <a:rPr lang="en-US" sz="2000" dirty="0"/>
              <a:t> </a:t>
            </a:r>
            <a:r>
              <a:rPr lang="en-US" sz="2000" dirty="0" err="1"/>
              <a:t>được</a:t>
            </a:r>
            <a:r>
              <a:rPr lang="en-US" sz="2000" dirty="0"/>
              <a:t> </a:t>
            </a:r>
            <a:r>
              <a:rPr lang="en-US" sz="2000" dirty="0" err="1"/>
              <a:t>chọn</a:t>
            </a:r>
            <a:r>
              <a:rPr lang="en-US" sz="2000" dirty="0"/>
              <a:t> </a:t>
            </a:r>
            <a:r>
              <a:rPr lang="en-US" sz="2000" dirty="0" err="1"/>
              <a:t>tiếp</a:t>
            </a:r>
            <a:r>
              <a:rPr lang="en-US" sz="2000" dirty="0"/>
              <a:t> </a:t>
            </a:r>
            <a:r>
              <a:rPr lang="en-US" sz="2000" dirty="0" err="1"/>
              <a:t>theo.</a:t>
            </a:r>
            <a:endParaRPr sz="2000" i="1" dirty="0"/>
          </a:p>
          <a:p>
            <a:pPr lvl="1">
              <a:spcBef>
                <a:spcPts val="400"/>
              </a:spcBef>
              <a:buSzPts val="2000"/>
            </a:pPr>
            <a:r>
              <a:rPr lang="en-US" sz="2000" b="1" dirty="0"/>
              <a:t>SJF ở </a:t>
            </a:r>
            <a:r>
              <a:rPr lang="en-US" sz="2000" b="1" dirty="0" err="1"/>
              <a:t>chế</a:t>
            </a:r>
            <a:r>
              <a:rPr lang="en-US" sz="2000" b="1" dirty="0"/>
              <a:t> </a:t>
            </a:r>
            <a:r>
              <a:rPr lang="en-US" sz="2000" b="1" dirty="0" err="1"/>
              <a:t>độ</a:t>
            </a:r>
            <a:r>
              <a:rPr lang="en-US" sz="2000" b="1" dirty="0"/>
              <a:t> </a:t>
            </a:r>
            <a:r>
              <a:rPr lang="en-US" sz="2000" b="1" dirty="0" err="1"/>
              <a:t>trưng</a:t>
            </a:r>
            <a:r>
              <a:rPr lang="en-US" sz="2000" b="1" dirty="0"/>
              <a:t> </a:t>
            </a:r>
            <a:r>
              <a:rPr lang="en-US" sz="2000" b="1" dirty="0" err="1"/>
              <a:t>dụng</a:t>
            </a:r>
            <a:r>
              <a:rPr lang="en-US" sz="2000" b="1" dirty="0"/>
              <a:t> </a:t>
            </a:r>
            <a:r>
              <a:rPr lang="en-US" sz="2000" b="1" dirty="0" err="1"/>
              <a:t>còn</a:t>
            </a:r>
            <a:r>
              <a:rPr lang="en-US" sz="2000" b="1" dirty="0"/>
              <a:t> </a:t>
            </a:r>
            <a:r>
              <a:rPr lang="en-US" sz="2000" b="1" dirty="0" err="1"/>
              <a:t>được</a:t>
            </a:r>
            <a:r>
              <a:rPr lang="en-US" sz="2000" b="1" dirty="0"/>
              <a:t> </a:t>
            </a:r>
            <a:r>
              <a:rPr lang="en-US" sz="2000" b="1" dirty="0" err="1"/>
              <a:t>gọi</a:t>
            </a:r>
            <a:r>
              <a:rPr lang="en-US" sz="2000" b="1" dirty="0"/>
              <a:t> </a:t>
            </a:r>
            <a:r>
              <a:rPr lang="en-US" sz="2000" b="1" dirty="0" err="1"/>
              <a:t>là</a:t>
            </a:r>
            <a:r>
              <a:rPr lang="en-US" sz="2000" b="1" dirty="0"/>
              <a:t> </a:t>
            </a:r>
            <a:r>
              <a:rPr lang="en-US" sz="2000" b="1" dirty="0">
                <a:gradFill>
                  <a:gsLst>
                    <a:gs pos="0">
                      <a:srgbClr val="0072FF"/>
                    </a:gs>
                    <a:gs pos="100000">
                      <a:srgbClr val="00C6FF"/>
                    </a:gs>
                  </a:gsLst>
                  <a:lin ang="2700000" scaled="1"/>
                </a:gradFill>
              </a:rPr>
              <a:t>Shortest-Remaining-Time-First (SRTF)</a:t>
            </a:r>
            <a:r>
              <a:rPr lang="en-US" sz="2000" b="1" dirty="0"/>
              <a:t>.</a:t>
            </a:r>
            <a:endParaRPr sz="2000" b="1" dirty="0"/>
          </a:p>
        </p:txBody>
      </p:sp>
      <p:sp>
        <p:nvSpPr>
          <p:cNvPr id="488" name="Google Shape;488;p3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4" name="TextBox 3"/>
          <p:cNvSpPr txBox="1"/>
          <p:nvPr/>
        </p:nvSpPr>
        <p:spPr>
          <a:xfrm>
            <a:off x="774145" y="5364833"/>
            <a:ext cx="10579653" cy="769441"/>
          </a:xfrm>
          <a:prstGeom prst="rect">
            <a:avLst/>
          </a:prstGeom>
          <a:gradFill>
            <a:gsLst>
              <a:gs pos="0">
                <a:srgbClr val="0072FF"/>
              </a:gs>
              <a:gs pos="100000">
                <a:srgbClr val="00C6FF"/>
              </a:gs>
            </a:gsLst>
            <a:lin ang="2700000" scaled="1"/>
          </a:gradFill>
        </p:spPr>
        <p:txBody>
          <a:bodyPr wrap="square">
            <a:spAutoFit/>
          </a:bodyPr>
          <a:lstStyle/>
          <a:p>
            <a:r>
              <a:rPr lang="vi-VN" sz="2200" b="1" dirty="0">
                <a:solidFill>
                  <a:schemeClr val="bg1"/>
                </a:solidFill>
              </a:rPr>
              <a:t>SJF là tối ưu về thời gian đợi: có thời gian chờ đợi trung bình ngắn nhất với một tập tiến trình cho trước</a:t>
            </a:r>
            <a:r>
              <a:rPr lang="en-US" sz="2200" b="1" dirty="0">
                <a:solidFill>
                  <a:schemeClr val="bg1"/>
                </a:solidFill>
              </a:rPr>
              <a:t>.</a:t>
            </a:r>
            <a:endParaRPr lang="vi-VN" sz="22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5">
                                            <p:txEl>
                                              <p:pRg st="0" end="0"/>
                                            </p:txEl>
                                          </p:spTgt>
                                        </p:tgtEl>
                                        <p:attrNameLst>
                                          <p:attrName>style.visibility</p:attrName>
                                        </p:attrNameLst>
                                      </p:cBhvr>
                                      <p:to>
                                        <p:strVal val="visible"/>
                                      </p:to>
                                    </p:set>
                                    <p:anim calcmode="lin" valueType="num">
                                      <p:cBhvr additive="base">
                                        <p:cTn id="7" dur="500" fill="hold"/>
                                        <p:tgtEl>
                                          <p:spTgt spid="4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5">
                                            <p:txEl>
                                              <p:pRg st="1" end="1"/>
                                            </p:txEl>
                                          </p:spTgt>
                                        </p:tgtEl>
                                        <p:attrNameLst>
                                          <p:attrName>style.visibility</p:attrName>
                                        </p:attrNameLst>
                                      </p:cBhvr>
                                      <p:to>
                                        <p:strVal val="visible"/>
                                      </p:to>
                                    </p:set>
                                    <p:anim calcmode="lin" valueType="num">
                                      <p:cBhvr additive="base">
                                        <p:cTn id="13" dur="500" fill="hold"/>
                                        <p:tgtEl>
                                          <p:spTgt spid="4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5">
                                            <p:txEl>
                                              <p:pRg st="2" end="2"/>
                                            </p:txEl>
                                          </p:spTgt>
                                        </p:tgtEl>
                                        <p:attrNameLst>
                                          <p:attrName>style.visibility</p:attrName>
                                        </p:attrNameLst>
                                      </p:cBhvr>
                                      <p:to>
                                        <p:strVal val="visible"/>
                                      </p:to>
                                    </p:set>
                                    <p:anim calcmode="lin" valueType="num">
                                      <p:cBhvr additive="base">
                                        <p:cTn id="19" dur="500" fill="hold"/>
                                        <p:tgtEl>
                                          <p:spTgt spid="4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5">
                                            <p:txEl>
                                              <p:pRg st="3" end="3"/>
                                            </p:txEl>
                                          </p:spTgt>
                                        </p:tgtEl>
                                        <p:attrNameLst>
                                          <p:attrName>style.visibility</p:attrName>
                                        </p:attrNameLst>
                                      </p:cBhvr>
                                      <p:to>
                                        <p:strVal val="visible"/>
                                      </p:to>
                                    </p:set>
                                    <p:anim calcmode="lin" valueType="num">
                                      <p:cBhvr additive="base">
                                        <p:cTn id="25" dur="500" fill="hold"/>
                                        <p:tgtEl>
                                          <p:spTgt spid="48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85">
                                            <p:txEl>
                                              <p:pRg st="4" end="4"/>
                                            </p:txEl>
                                          </p:spTgt>
                                        </p:tgtEl>
                                        <p:attrNameLst>
                                          <p:attrName>style.visibility</p:attrName>
                                        </p:attrNameLst>
                                      </p:cBhvr>
                                      <p:to>
                                        <p:strVal val="visible"/>
                                      </p:to>
                                    </p:set>
                                    <p:anim calcmode="lin" valueType="num">
                                      <p:cBhvr additive="base">
                                        <p:cTn id="31" dur="500" fill="hold"/>
                                        <p:tgtEl>
                                          <p:spTgt spid="48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6" name="Google Shape;496;p3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graphicFrame>
        <p:nvGraphicFramePr>
          <p:cNvPr id="497" name="Google Shape;497;p31"/>
          <p:cNvGraphicFramePr/>
          <p:nvPr/>
        </p:nvGraphicFramePr>
        <p:xfrm>
          <a:off x="780289" y="2057400"/>
          <a:ext cx="5105400" cy="2363406"/>
        </p:xfrm>
        <a:graphic>
          <a:graphicData uri="http://schemas.openxmlformats.org/drawingml/2006/table">
            <a:tbl>
              <a:tblPr firstRow="1" bandRow="1">
                <a:noFill/>
                <a:tableStyleId>{78499D3B-A6AB-417D-A109-BA75AA7E94FD}</a:tableStyleId>
              </a:tblPr>
              <a:tblGrid>
                <a:gridCol w="1701800"/>
                <a:gridCol w="1701800"/>
                <a:gridCol w="1701800"/>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 Burst Time</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8</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9</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Slide Number Placeholder 2"/>
          <p:cNvSpPr>
            <a:spLocks noGrp="1"/>
          </p:cNvSpPr>
          <p:nvPr>
            <p:ph type="sldNum" sz="quarter" idx="12"/>
          </p:nvPr>
        </p:nvSpPr>
        <p:spPr/>
        <p:txBody>
          <a:bodyPr/>
          <a:lstStyle/>
          <a:p>
            <a:fld id="{00000000-1234-1234-1234-123412341234}" type="slidenum">
              <a:rPr lang="en-US" smtClean="0"/>
            </a:fld>
            <a:endParaRPr lang="en-US" dirty="0"/>
          </a:p>
        </p:txBody>
      </p:sp>
      <p:sp>
        <p:nvSpPr>
          <p:cNvPr id="4" name="Google Shape;484;p30"/>
          <p:cNvSpPr txBox="1">
            <a:spLocks noGrp="1"/>
          </p:cNvSpPr>
          <p:nvPr>
            <p:ph type="title"/>
          </p:nvPr>
        </p:nvSpPr>
        <p:spPr>
          <a:xfrm>
            <a:off x="774145" y="223964"/>
            <a:ext cx="10579655" cy="785896"/>
          </a:xfrm>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5" name="Google Shape;275;p20"/>
          <p:cNvSpPr txBox="1"/>
          <p:nvPr/>
        </p:nvSpPr>
        <p:spPr>
          <a:xfrm>
            <a:off x="774145" y="1221989"/>
            <a:ext cx="2489784"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a:solidFill>
                  <a:schemeClr val="bg1"/>
                </a:solidFill>
                <a:latin typeface="Arial" panose="020B0604020202020204" pitchFamily="34" charset="0"/>
                <a:ea typeface="+mn-ea"/>
                <a:cs typeface="Arial" panose="020B0604020202020204" pitchFamily="34" charset="0"/>
              </a:rPr>
              <a:t>SJF </a:t>
            </a:r>
            <a:r>
              <a:rPr lang="en-US" sz="2400" dirty="0" err="1">
                <a:solidFill>
                  <a:schemeClr val="bg1"/>
                </a:solidFill>
                <a:latin typeface="Arial" panose="020B0604020202020204" pitchFamily="34" charset="0"/>
                <a:ea typeface="+mn-ea"/>
                <a:cs typeface="Arial" panose="020B0604020202020204" pitchFamily="34" charset="0"/>
              </a:rPr>
              <a:t>trưng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dụng</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7" name="Google Shape;324;p23"/>
          <p:cNvSpPr txBox="1"/>
          <p:nvPr/>
        </p:nvSpPr>
        <p:spPr>
          <a:xfrm>
            <a:off x="6498772" y="205740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endParaRPr lang="en-US" dirty="0"/>
          </a:p>
          <a:p>
            <a:pPr marL="742950" lvl="1" indent="-285750"/>
            <a:r>
              <a:rPr lang="en-US" dirty="0"/>
              <a:t>P1 = 0, P2 = 0, P3 = 13, P4 = 0, P5 = 0</a:t>
            </a:r>
            <a:endParaRPr lang="en-US" dirty="0"/>
          </a:p>
          <a:p>
            <a:pPr marL="742950" lvl="1" indent="-285750"/>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trung</a:t>
            </a:r>
            <a:r>
              <a:rPr lang="en-US" dirty="0"/>
              <a:t> </a:t>
            </a:r>
            <a:r>
              <a:rPr lang="en-US" dirty="0" err="1"/>
              <a:t>bình</a:t>
            </a:r>
            <a:r>
              <a:rPr lang="en-US" dirty="0"/>
              <a:t>: </a:t>
            </a:r>
            <a:br>
              <a:rPr lang="en-US" dirty="0"/>
            </a:br>
            <a:r>
              <a:rPr lang="en-US" dirty="0"/>
              <a:t>(0 + 0 + 13 + 0 + 0)/5 = 2.6</a:t>
            </a:r>
            <a:endParaRPr lang="en-US" dirty="0"/>
          </a:p>
        </p:txBody>
      </p:sp>
      <p:sp>
        <p:nvSpPr>
          <p:cNvPr id="10" name="TextBox 9"/>
          <p:cNvSpPr txBox="1"/>
          <p:nvPr/>
        </p:nvSpPr>
        <p:spPr>
          <a:xfrm>
            <a:off x="812074" y="4714876"/>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US" dirty="0"/>
              <a:t>Giản đồ Gantt</a:t>
            </a:r>
            <a:endParaRPr lang="en-US" dirty="0"/>
          </a:p>
        </p:txBody>
      </p:sp>
      <p:sp>
        <p:nvSpPr>
          <p:cNvPr id="2" name="Rectangle 5"/>
          <p:cNvSpPr>
            <a:spLocks noChangeArrowheads="1"/>
          </p:cNvSpPr>
          <p:nvPr/>
        </p:nvSpPr>
        <p:spPr bwMode="auto">
          <a:xfrm>
            <a:off x="822960" y="5346700"/>
            <a:ext cx="6583680" cy="457200"/>
          </a:xfrm>
          <a:prstGeom prst="rect">
            <a:avLst/>
          </a:prstGeom>
          <a:solidFill>
            <a:srgbClr val="92D050"/>
          </a:solidFill>
          <a:ln w="9525">
            <a:solidFill>
              <a:schemeClr val="tx1"/>
            </a:solidFill>
            <a:miter lim="800000"/>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8" name="Line 18"/>
          <p:cNvSpPr>
            <a:spLocks noChangeShapeType="1"/>
          </p:cNvSpPr>
          <p:nvPr/>
        </p:nvSpPr>
        <p:spPr bwMode="auto">
          <a:xfrm>
            <a:off x="822960" y="53467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8"/>
          <p:cNvSpPr>
            <a:spLocks noChangeShapeType="1"/>
          </p:cNvSpPr>
          <p:nvPr/>
        </p:nvSpPr>
        <p:spPr bwMode="auto">
          <a:xfrm>
            <a:off x="2471928" y="53467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8"/>
          <p:cNvSpPr>
            <a:spLocks noChangeShapeType="1"/>
          </p:cNvSpPr>
          <p:nvPr/>
        </p:nvSpPr>
        <p:spPr bwMode="auto">
          <a:xfrm>
            <a:off x="3020568" y="53467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8"/>
          <p:cNvSpPr>
            <a:spLocks noChangeShapeType="1"/>
          </p:cNvSpPr>
          <p:nvPr/>
        </p:nvSpPr>
        <p:spPr bwMode="auto">
          <a:xfrm>
            <a:off x="4117848" y="53467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8"/>
          <p:cNvSpPr>
            <a:spLocks noChangeShapeType="1"/>
          </p:cNvSpPr>
          <p:nvPr/>
        </p:nvSpPr>
        <p:spPr bwMode="auto">
          <a:xfrm>
            <a:off x="5580888" y="53467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3"/>
          <p:cNvSpPr txBox="1">
            <a:spLocks noChangeArrowheads="1"/>
          </p:cNvSpPr>
          <p:nvPr/>
        </p:nvSpPr>
        <p:spPr bwMode="auto">
          <a:xfrm>
            <a:off x="780288" y="53649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endParaRPr kumimoji="0" lang="en-US" altLang="en-US" sz="2000" b="1">
              <a:latin typeface="Times New Roman" panose="02020603050405020304" pitchFamily="18" charset="0"/>
              <a:ea typeface="DFKai-SB" pitchFamily="65" charset="-128"/>
            </a:endParaRPr>
          </a:p>
        </p:txBody>
      </p:sp>
      <p:sp>
        <p:nvSpPr>
          <p:cNvPr id="15" name="Text Box 13"/>
          <p:cNvSpPr txBox="1">
            <a:spLocks noChangeArrowheads="1"/>
          </p:cNvSpPr>
          <p:nvPr/>
        </p:nvSpPr>
        <p:spPr bwMode="auto">
          <a:xfrm>
            <a:off x="2517648" y="53649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endParaRPr kumimoji="0" lang="en-US" altLang="en-US" sz="2000" b="1">
              <a:latin typeface="Times New Roman" panose="02020603050405020304" pitchFamily="18" charset="0"/>
              <a:ea typeface="DFKai-SB" pitchFamily="65" charset="-128"/>
            </a:endParaRPr>
          </a:p>
        </p:txBody>
      </p:sp>
      <p:sp>
        <p:nvSpPr>
          <p:cNvPr id="16" name="Text Box 13"/>
          <p:cNvSpPr txBox="1">
            <a:spLocks noChangeArrowheads="1"/>
          </p:cNvSpPr>
          <p:nvPr/>
        </p:nvSpPr>
        <p:spPr bwMode="auto">
          <a:xfrm>
            <a:off x="3340608" y="53649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endParaRPr kumimoji="0" lang="en-US" altLang="en-US" sz="2000" b="1">
              <a:latin typeface="Times New Roman" panose="02020603050405020304" pitchFamily="18" charset="0"/>
              <a:ea typeface="DFKai-SB" pitchFamily="65" charset="-128"/>
            </a:endParaRPr>
          </a:p>
        </p:txBody>
      </p:sp>
      <p:sp>
        <p:nvSpPr>
          <p:cNvPr id="17" name="Text Box 13"/>
          <p:cNvSpPr txBox="1">
            <a:spLocks noChangeArrowheads="1"/>
          </p:cNvSpPr>
          <p:nvPr/>
        </p:nvSpPr>
        <p:spPr bwMode="auto">
          <a:xfrm>
            <a:off x="4620768" y="53649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endParaRPr kumimoji="0" lang="en-US" altLang="en-US" sz="2000" b="1">
              <a:latin typeface="Times New Roman" panose="02020603050405020304" pitchFamily="18" charset="0"/>
              <a:ea typeface="DFKai-SB" pitchFamily="65" charset="-128"/>
            </a:endParaRPr>
          </a:p>
        </p:txBody>
      </p:sp>
      <p:sp>
        <p:nvSpPr>
          <p:cNvPr id="18" name="Text Box 13"/>
          <p:cNvSpPr txBox="1">
            <a:spLocks noChangeArrowheads="1"/>
          </p:cNvSpPr>
          <p:nvPr/>
        </p:nvSpPr>
        <p:spPr bwMode="auto">
          <a:xfrm>
            <a:off x="6220968" y="53649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endParaRPr kumimoji="0" lang="en-US" altLang="en-US" sz="2000" b="1">
              <a:latin typeface="Times New Roman" panose="02020603050405020304" pitchFamily="18" charset="0"/>
              <a:ea typeface="DFKai-SB" pitchFamily="65" charset="-128"/>
            </a:endParaRPr>
          </a:p>
        </p:txBody>
      </p:sp>
      <p:sp>
        <p:nvSpPr>
          <p:cNvPr id="19" name="Text Box 13"/>
          <p:cNvSpPr txBox="1">
            <a:spLocks noChangeArrowheads="1"/>
          </p:cNvSpPr>
          <p:nvPr/>
        </p:nvSpPr>
        <p:spPr bwMode="auto">
          <a:xfrm>
            <a:off x="589024"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endParaRPr kumimoji="0" lang="en-US" altLang="en-US" sz="2000" b="1">
              <a:latin typeface="Times New Roman" panose="02020603050405020304" pitchFamily="18" charset="0"/>
              <a:ea typeface="DFKai-SB" pitchFamily="65" charset="-128"/>
            </a:endParaRPr>
          </a:p>
        </p:txBody>
      </p:sp>
      <p:sp>
        <p:nvSpPr>
          <p:cNvPr id="20" name="Text Box 13"/>
          <p:cNvSpPr txBox="1">
            <a:spLocks noChangeArrowheads="1"/>
          </p:cNvSpPr>
          <p:nvPr/>
        </p:nvSpPr>
        <p:spPr bwMode="auto">
          <a:xfrm>
            <a:off x="2218416"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9</a:t>
            </a:r>
            <a:endParaRPr kumimoji="0" lang="en-US" altLang="en-US" sz="2000" b="1">
              <a:latin typeface="Times New Roman" panose="02020603050405020304" pitchFamily="18" charset="0"/>
              <a:ea typeface="DFKai-SB" pitchFamily="65" charset="-128"/>
            </a:endParaRPr>
          </a:p>
        </p:txBody>
      </p:sp>
      <p:sp>
        <p:nvSpPr>
          <p:cNvPr id="21" name="Text Box 13"/>
          <p:cNvSpPr txBox="1">
            <a:spLocks noChangeArrowheads="1"/>
          </p:cNvSpPr>
          <p:nvPr/>
        </p:nvSpPr>
        <p:spPr bwMode="auto">
          <a:xfrm>
            <a:off x="2801112"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endParaRPr kumimoji="0" lang="en-US" altLang="en-US" sz="2000" b="1">
              <a:latin typeface="Times New Roman" panose="02020603050405020304" pitchFamily="18" charset="0"/>
              <a:ea typeface="DFKai-SB" pitchFamily="65" charset="-128"/>
            </a:endParaRPr>
          </a:p>
        </p:txBody>
      </p:sp>
      <p:sp>
        <p:nvSpPr>
          <p:cNvPr id="22" name="Text Box 13"/>
          <p:cNvSpPr txBox="1">
            <a:spLocks noChangeArrowheads="1"/>
          </p:cNvSpPr>
          <p:nvPr/>
        </p:nvSpPr>
        <p:spPr bwMode="auto">
          <a:xfrm>
            <a:off x="3916680"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18</a:t>
            </a:r>
            <a:endParaRPr kumimoji="0" lang="en-US" altLang="en-US" sz="2000" b="1">
              <a:latin typeface="Times New Roman" panose="02020603050405020304" pitchFamily="18" charset="0"/>
              <a:ea typeface="DFKai-SB" pitchFamily="65" charset="-128"/>
            </a:endParaRPr>
          </a:p>
        </p:txBody>
      </p:sp>
      <p:sp>
        <p:nvSpPr>
          <p:cNvPr id="23" name="Text Box 13"/>
          <p:cNvSpPr txBox="1">
            <a:spLocks noChangeArrowheads="1"/>
          </p:cNvSpPr>
          <p:nvPr/>
        </p:nvSpPr>
        <p:spPr bwMode="auto">
          <a:xfrm>
            <a:off x="5379720"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endParaRPr kumimoji="0" lang="en-US" altLang="en-US" sz="2000" b="1">
              <a:latin typeface="Times New Roman" panose="02020603050405020304" pitchFamily="18" charset="0"/>
              <a:ea typeface="DFKai-SB" pitchFamily="65" charset="-128"/>
            </a:endParaRPr>
          </a:p>
        </p:txBody>
      </p:sp>
      <p:sp>
        <p:nvSpPr>
          <p:cNvPr id="24" name="Text Box 13"/>
          <p:cNvSpPr txBox="1">
            <a:spLocks noChangeArrowheads="1"/>
          </p:cNvSpPr>
          <p:nvPr/>
        </p:nvSpPr>
        <p:spPr bwMode="auto">
          <a:xfrm>
            <a:off x="7153022"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endParaRPr kumimoji="0" lang="en-US" altLang="en-US" sz="2000" b="1">
              <a:latin typeface="Times New Roman" panose="02020603050405020304" pitchFamily="18" charset="0"/>
              <a:ea typeface="DFKai-SB" pitchFamily="65" charset="-128"/>
            </a:endParaRPr>
          </a:p>
        </p:txBody>
      </p:sp>
      <p:sp>
        <p:nvSpPr>
          <p:cNvPr id="25" name="Line 18"/>
          <p:cNvSpPr>
            <a:spLocks noChangeShapeType="1"/>
          </p:cNvSpPr>
          <p:nvPr/>
        </p:nvSpPr>
        <p:spPr bwMode="auto">
          <a:xfrm>
            <a:off x="7409688" y="53467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8"/>
          <p:cNvSpPr>
            <a:spLocks noChangeShapeType="1"/>
          </p:cNvSpPr>
          <p:nvPr/>
        </p:nvSpPr>
        <p:spPr bwMode="auto">
          <a:xfrm>
            <a:off x="1191768" y="53467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13"/>
          <p:cNvSpPr txBox="1">
            <a:spLocks noChangeArrowheads="1"/>
          </p:cNvSpPr>
          <p:nvPr/>
        </p:nvSpPr>
        <p:spPr bwMode="auto">
          <a:xfrm>
            <a:off x="979929"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a:t>
            </a:r>
            <a:endParaRPr kumimoji="0" lang="en-US" altLang="en-US" sz="2000" b="1">
              <a:latin typeface="Times New Roman" panose="02020603050405020304" pitchFamily="18" charset="0"/>
              <a:ea typeface="DFKai-SB" pitchFamily="65" charset="-128"/>
            </a:endParaRPr>
          </a:p>
        </p:txBody>
      </p:sp>
      <p:sp>
        <p:nvSpPr>
          <p:cNvPr id="28" name="Text Box 13"/>
          <p:cNvSpPr txBox="1">
            <a:spLocks noChangeArrowheads="1"/>
          </p:cNvSpPr>
          <p:nvPr/>
        </p:nvSpPr>
        <p:spPr bwMode="auto">
          <a:xfrm>
            <a:off x="1524000" y="53649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endParaRPr kumimoji="0" lang="en-US" altLang="en-US" sz="2000" b="1">
              <a:latin typeface="Times New Roman" panose="02020603050405020304" pitchFamily="18" charset="0"/>
              <a:ea typeface="DFKai-SB" pitchFamily="65"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7">
                                            <p:txEl>
                                              <p:pRg st="0" end="0"/>
                                            </p:txEl>
                                          </p:spTgt>
                                        </p:tgtEl>
                                        <p:attrNameLst>
                                          <p:attrName>style.visibility</p:attrName>
                                        </p:attrNameLst>
                                      </p:cBhvr>
                                      <p:to>
                                        <p:strVal val="visible"/>
                                      </p:to>
                                    </p:set>
                                    <p:anim calcmode="lin" valueType="num">
                                      <p:cBhvr additive="base">
                                        <p:cTn id="8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7">
                                            <p:txEl>
                                              <p:pRg st="1" end="1"/>
                                            </p:txEl>
                                          </p:spTgt>
                                        </p:tgtEl>
                                        <p:attrNameLst>
                                          <p:attrName>style.visibility</p:attrName>
                                        </p:attrNameLst>
                                      </p:cBhvr>
                                      <p:to>
                                        <p:strVal val="visible"/>
                                      </p:to>
                                    </p:set>
                                    <p:anim calcmode="lin" valueType="num">
                                      <p:cBhvr additive="base">
                                        <p:cTn id="90"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7">
                                            <p:txEl>
                                              <p:pRg st="2" end="2"/>
                                            </p:txEl>
                                          </p:spTgt>
                                        </p:tgtEl>
                                        <p:attrNameLst>
                                          <p:attrName>style.visibility</p:attrName>
                                        </p:attrNameLst>
                                      </p:cBhvr>
                                      <p:to>
                                        <p:strVal val="visible"/>
                                      </p:to>
                                    </p:set>
                                    <p:anim calcmode="lin" valueType="num">
                                      <p:cBhvr additive="base">
                                        <p:cTn id="96"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1" grpId="0" animBg="1"/>
      <p:bldP spid="12" grpId="0" animBg="1"/>
      <p:bldP spid="13" grpId="0" animBg="1"/>
      <p:bldP spid="14" grpId="0"/>
      <p:bldP spid="15" grpId="0"/>
      <p:bldP spid="16" grpId="0"/>
      <p:bldP spid="17" grpId="0"/>
      <p:bldP spid="18" grpId="0"/>
      <p:bldP spid="19" grpId="0"/>
      <p:bldP spid="20" grpId="0"/>
      <p:bldP spid="21" grpId="0"/>
      <p:bldP spid="22" grpId="0"/>
      <p:bldP spid="23" grpId="0"/>
      <p:bldP spid="24" grpId="0"/>
      <p:bldP spid="25" grpId="0" animBg="1"/>
      <p:bldP spid="26" grpId="0" animBg="1"/>
      <p:bldP spid="27" grpId="0"/>
      <p:bldP spid="2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6" name="Google Shape;496;p3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graphicFrame>
        <p:nvGraphicFramePr>
          <p:cNvPr id="497" name="Google Shape;497;p31"/>
          <p:cNvGraphicFramePr/>
          <p:nvPr/>
        </p:nvGraphicFramePr>
        <p:xfrm>
          <a:off x="780289" y="2057400"/>
          <a:ext cx="5105400" cy="2363406"/>
        </p:xfrm>
        <a:graphic>
          <a:graphicData uri="http://schemas.openxmlformats.org/drawingml/2006/table">
            <a:tbl>
              <a:tblPr firstRow="1" bandRow="1">
                <a:noFill/>
                <a:tableStyleId>{78499D3B-A6AB-417D-A109-BA75AA7E94FD}</a:tableStyleId>
              </a:tblPr>
              <a:tblGrid>
                <a:gridCol w="1701800"/>
                <a:gridCol w="1701800"/>
                <a:gridCol w="1701800"/>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 Burst Time</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8</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9</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pSp>
        <p:nvGrpSpPr>
          <p:cNvPr id="6" name="Group 5"/>
          <p:cNvGrpSpPr/>
          <p:nvPr/>
        </p:nvGrpSpPr>
        <p:grpSpPr>
          <a:xfrm>
            <a:off x="545483" y="5422448"/>
            <a:ext cx="7031869" cy="1085910"/>
            <a:chOff x="2494025" y="4114800"/>
            <a:chExt cx="7031869" cy="1085910"/>
          </a:xfrm>
        </p:grpSpPr>
        <p:sp>
          <p:nvSpPr>
            <p:cNvPr id="498" name="Google Shape;498;p31"/>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499" name="Google Shape;499;p31"/>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0" name="Google Shape;500;p31"/>
            <p:cNvCxnSpPr/>
            <p:nvPr/>
          </p:nvCxnSpPr>
          <p:spPr>
            <a:xfrm>
              <a:off x="43769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1" name="Google Shape;501;p31"/>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2" name="Google Shape;502;p31"/>
            <p:cNvCxnSpPr/>
            <p:nvPr/>
          </p:nvCxnSpPr>
          <p:spPr>
            <a:xfrm>
              <a:off x="602284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3" name="Google Shape;503;p31"/>
            <p:cNvCxnSpPr/>
            <p:nvPr/>
          </p:nvCxnSpPr>
          <p:spPr>
            <a:xfrm>
              <a:off x="748588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1"/>
            <p:cNvSpPr txBox="1"/>
            <p:nvPr/>
          </p:nvSpPr>
          <p:spPr>
            <a:xfrm>
              <a:off x="2685289"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5" name="Google Shape;505;p31"/>
            <p:cNvSpPr txBox="1"/>
            <p:nvPr/>
          </p:nvSpPr>
          <p:spPr>
            <a:xfrm>
              <a:off x="442264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P4</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6" name="Google Shape;506;p31"/>
            <p:cNvSpPr txBox="1"/>
            <p:nvPr/>
          </p:nvSpPr>
          <p:spPr>
            <a:xfrm>
              <a:off x="524560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P5</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7" name="Google Shape;507;p31"/>
            <p:cNvSpPr txBox="1"/>
            <p:nvPr/>
          </p:nvSpPr>
          <p:spPr>
            <a:xfrm>
              <a:off x="652576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P3</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8" name="Google Shape;508;p31"/>
            <p:cNvSpPr txBox="1"/>
            <p:nvPr/>
          </p:nvSpPr>
          <p:spPr>
            <a:xfrm>
              <a:off x="812596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9" name="Google Shape;509;p31"/>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0" name="Google Shape;510;p31"/>
            <p:cNvSpPr txBox="1"/>
            <p:nvPr/>
          </p:nvSpPr>
          <p:spPr>
            <a:xfrm>
              <a:off x="4123417"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9</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1" name="Google Shape;511;p31"/>
            <p:cNvSpPr txBox="1"/>
            <p:nvPr/>
          </p:nvSpPr>
          <p:spPr>
            <a:xfrm>
              <a:off x="470611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2" name="Google Shape;512;p31"/>
            <p:cNvSpPr txBox="1"/>
            <p:nvPr/>
          </p:nvSpPr>
          <p:spPr>
            <a:xfrm>
              <a:off x="582168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18</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3" name="Google Shape;513;p31"/>
            <p:cNvSpPr txBox="1"/>
            <p:nvPr/>
          </p:nvSpPr>
          <p:spPr>
            <a:xfrm>
              <a:off x="728472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26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4" name="Google Shape;514;p31"/>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515" name="Google Shape;515;p31"/>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31"/>
            <p:cNvCxnSpPr/>
            <p:nvPr/>
          </p:nvCxnSpPr>
          <p:spPr>
            <a:xfrm>
              <a:off x="309676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517" name="Google Shape;517;p31"/>
            <p:cNvSpPr txBox="1"/>
            <p:nvPr/>
          </p:nvSpPr>
          <p:spPr>
            <a:xfrm>
              <a:off x="28849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8" name="Google Shape;518;p31"/>
            <p:cNvSpPr txBox="1"/>
            <p:nvPr/>
          </p:nvSpPr>
          <p:spPr>
            <a:xfrm>
              <a:off x="34290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3" name="Slide Number Placeholder 2"/>
          <p:cNvSpPr>
            <a:spLocks noGrp="1"/>
          </p:cNvSpPr>
          <p:nvPr>
            <p:ph type="sldNum" sz="quarter" idx="12"/>
          </p:nvPr>
        </p:nvSpPr>
        <p:spPr/>
        <p:txBody>
          <a:bodyPr/>
          <a:lstStyle/>
          <a:p>
            <a:fld id="{00000000-1234-1234-1234-123412341234}" type="slidenum">
              <a:rPr lang="en-US" smtClean="0"/>
            </a:fld>
            <a:endParaRPr lang="en-US" dirty="0"/>
          </a:p>
        </p:txBody>
      </p:sp>
      <p:sp>
        <p:nvSpPr>
          <p:cNvPr id="4" name="Google Shape;484;p30"/>
          <p:cNvSpPr txBox="1">
            <a:spLocks noGrp="1"/>
          </p:cNvSpPr>
          <p:nvPr>
            <p:ph type="title"/>
          </p:nvPr>
        </p:nvSpPr>
        <p:spPr>
          <a:xfrm>
            <a:off x="774145" y="223964"/>
            <a:ext cx="10579655" cy="785896"/>
          </a:xfrm>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5" name="Google Shape;275;p20"/>
          <p:cNvSpPr txBox="1"/>
          <p:nvPr/>
        </p:nvSpPr>
        <p:spPr>
          <a:xfrm>
            <a:off x="774145" y="1221989"/>
            <a:ext cx="2489784"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a:solidFill>
                  <a:schemeClr val="bg1"/>
                </a:solidFill>
                <a:latin typeface="Arial" panose="020B0604020202020204" pitchFamily="34" charset="0"/>
                <a:ea typeface="+mn-ea"/>
                <a:cs typeface="Arial" panose="020B0604020202020204" pitchFamily="34" charset="0"/>
              </a:rPr>
              <a:t>SJF </a:t>
            </a:r>
            <a:r>
              <a:rPr lang="en-US" sz="2400" dirty="0" err="1">
                <a:solidFill>
                  <a:schemeClr val="bg1"/>
                </a:solidFill>
                <a:latin typeface="Arial" panose="020B0604020202020204" pitchFamily="34" charset="0"/>
                <a:ea typeface="+mn-ea"/>
                <a:cs typeface="Arial" panose="020B0604020202020204" pitchFamily="34" charset="0"/>
              </a:rPr>
              <a:t>trưng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dụng</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7" name="Google Shape;324;p23"/>
          <p:cNvSpPr txBox="1"/>
          <p:nvPr/>
        </p:nvSpPr>
        <p:spPr>
          <a:xfrm>
            <a:off x="6498772" y="205740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chờ</a:t>
            </a:r>
            <a:r>
              <a:rPr lang="en-US" dirty="0"/>
              <a:t>: </a:t>
            </a:r>
            <a:endParaRPr lang="en-US" dirty="0"/>
          </a:p>
          <a:p>
            <a:pPr marL="742950" lvl="1" indent="-285750"/>
            <a:r>
              <a:rPr lang="en-US" dirty="0"/>
              <a:t>P1 = 24, P2 = 0, P3 = 13, P4 = 0, P5 = 0</a:t>
            </a:r>
            <a:endParaRPr lang="en-US" dirty="0"/>
          </a:p>
          <a:p>
            <a:pPr marL="742950" lvl="1" indent="-285750"/>
            <a:r>
              <a:rPr lang="en-US" dirty="0" err="1"/>
              <a:t>Thời</a:t>
            </a:r>
            <a:r>
              <a:rPr lang="en-US" dirty="0"/>
              <a:t> </a:t>
            </a:r>
            <a:r>
              <a:rPr lang="en-US" dirty="0" err="1"/>
              <a:t>gian</a:t>
            </a:r>
            <a:r>
              <a:rPr lang="en-US" dirty="0"/>
              <a:t> </a:t>
            </a:r>
            <a:r>
              <a:rPr lang="en-US" dirty="0" err="1"/>
              <a:t>chờ</a:t>
            </a:r>
            <a:r>
              <a:rPr lang="en-US" dirty="0"/>
              <a:t> </a:t>
            </a:r>
            <a:r>
              <a:rPr lang="en-US" dirty="0" err="1"/>
              <a:t>trung</a:t>
            </a:r>
            <a:r>
              <a:rPr lang="en-US" dirty="0"/>
              <a:t> </a:t>
            </a:r>
            <a:r>
              <a:rPr lang="en-US" dirty="0" err="1"/>
              <a:t>bình</a:t>
            </a:r>
            <a:r>
              <a:rPr lang="en-US" dirty="0"/>
              <a:t>: </a:t>
            </a:r>
            <a:br>
              <a:rPr lang="en-US" dirty="0"/>
            </a:br>
            <a:r>
              <a:rPr lang="en-US" dirty="0"/>
              <a:t>(24 + 0 + 13 + 0 + 0)/5 = 7.4</a:t>
            </a:r>
            <a:endParaRPr lang="en-US" dirty="0"/>
          </a:p>
        </p:txBody>
      </p:sp>
      <p:sp>
        <p:nvSpPr>
          <p:cNvPr id="10" name="TextBox 9"/>
          <p:cNvSpPr txBox="1"/>
          <p:nvPr/>
        </p:nvSpPr>
        <p:spPr>
          <a:xfrm>
            <a:off x="812074" y="4714876"/>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US" dirty="0"/>
              <a:t>Giản đồ Gantt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6" name="Google Shape;496;p3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graphicFrame>
        <p:nvGraphicFramePr>
          <p:cNvPr id="497" name="Google Shape;497;p31"/>
          <p:cNvGraphicFramePr/>
          <p:nvPr/>
        </p:nvGraphicFramePr>
        <p:xfrm>
          <a:off x="780289" y="2057400"/>
          <a:ext cx="5105400" cy="2363406"/>
        </p:xfrm>
        <a:graphic>
          <a:graphicData uri="http://schemas.openxmlformats.org/drawingml/2006/table">
            <a:tbl>
              <a:tblPr firstRow="1" bandRow="1">
                <a:noFill/>
                <a:tableStyleId>{78499D3B-A6AB-417D-A109-BA75AA7E94FD}</a:tableStyleId>
              </a:tblPr>
              <a:tblGrid>
                <a:gridCol w="1701800"/>
                <a:gridCol w="1701800"/>
                <a:gridCol w="1701800"/>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 Burst Time</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8</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9</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pSp>
        <p:nvGrpSpPr>
          <p:cNvPr id="6" name="Group 5"/>
          <p:cNvGrpSpPr/>
          <p:nvPr/>
        </p:nvGrpSpPr>
        <p:grpSpPr>
          <a:xfrm>
            <a:off x="545483" y="5422448"/>
            <a:ext cx="7031869" cy="1085910"/>
            <a:chOff x="2494025" y="4114800"/>
            <a:chExt cx="7031869" cy="1085910"/>
          </a:xfrm>
        </p:grpSpPr>
        <p:sp>
          <p:nvSpPr>
            <p:cNvPr id="498" name="Google Shape;498;p31"/>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499" name="Google Shape;499;p31"/>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0" name="Google Shape;500;p31"/>
            <p:cNvCxnSpPr/>
            <p:nvPr/>
          </p:nvCxnSpPr>
          <p:spPr>
            <a:xfrm>
              <a:off x="43769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1" name="Google Shape;501;p31"/>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2" name="Google Shape;502;p31"/>
            <p:cNvCxnSpPr/>
            <p:nvPr/>
          </p:nvCxnSpPr>
          <p:spPr>
            <a:xfrm>
              <a:off x="602284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3" name="Google Shape;503;p31"/>
            <p:cNvCxnSpPr/>
            <p:nvPr/>
          </p:nvCxnSpPr>
          <p:spPr>
            <a:xfrm>
              <a:off x="748588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1"/>
            <p:cNvSpPr txBox="1"/>
            <p:nvPr/>
          </p:nvSpPr>
          <p:spPr>
            <a:xfrm>
              <a:off x="2685289"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5" name="Google Shape;505;p31"/>
            <p:cNvSpPr txBox="1"/>
            <p:nvPr/>
          </p:nvSpPr>
          <p:spPr>
            <a:xfrm>
              <a:off x="442264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P4</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6" name="Google Shape;506;p31"/>
            <p:cNvSpPr txBox="1"/>
            <p:nvPr/>
          </p:nvSpPr>
          <p:spPr>
            <a:xfrm>
              <a:off x="524560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P5</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7" name="Google Shape;507;p31"/>
            <p:cNvSpPr txBox="1"/>
            <p:nvPr/>
          </p:nvSpPr>
          <p:spPr>
            <a:xfrm>
              <a:off x="652576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P3</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8" name="Google Shape;508;p31"/>
            <p:cNvSpPr txBox="1"/>
            <p:nvPr/>
          </p:nvSpPr>
          <p:spPr>
            <a:xfrm>
              <a:off x="812596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dirty="0"/>
            </a:p>
          </p:txBody>
        </p:sp>
        <p:sp>
          <p:nvSpPr>
            <p:cNvPr id="509" name="Google Shape;509;p31"/>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0" name="Google Shape;510;p31"/>
            <p:cNvSpPr txBox="1"/>
            <p:nvPr/>
          </p:nvSpPr>
          <p:spPr>
            <a:xfrm>
              <a:off x="4123417"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9</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1" name="Google Shape;511;p31"/>
            <p:cNvSpPr txBox="1"/>
            <p:nvPr/>
          </p:nvSpPr>
          <p:spPr>
            <a:xfrm>
              <a:off x="470611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2" name="Google Shape;512;p31"/>
            <p:cNvSpPr txBox="1"/>
            <p:nvPr/>
          </p:nvSpPr>
          <p:spPr>
            <a:xfrm>
              <a:off x="582168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18</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3" name="Google Shape;513;p31"/>
            <p:cNvSpPr txBox="1"/>
            <p:nvPr/>
          </p:nvSpPr>
          <p:spPr>
            <a:xfrm>
              <a:off x="728472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26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4" name="Google Shape;514;p31"/>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515" name="Google Shape;515;p31"/>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31"/>
            <p:cNvCxnSpPr/>
            <p:nvPr/>
          </p:nvCxnSpPr>
          <p:spPr>
            <a:xfrm>
              <a:off x="309676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517" name="Google Shape;517;p31"/>
            <p:cNvSpPr txBox="1"/>
            <p:nvPr/>
          </p:nvSpPr>
          <p:spPr>
            <a:xfrm>
              <a:off x="28849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8" name="Google Shape;518;p31"/>
            <p:cNvSpPr txBox="1"/>
            <p:nvPr/>
          </p:nvSpPr>
          <p:spPr>
            <a:xfrm>
              <a:off x="34290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3" name="Slide Number Placeholder 2"/>
          <p:cNvSpPr>
            <a:spLocks noGrp="1"/>
          </p:cNvSpPr>
          <p:nvPr>
            <p:ph type="sldNum" sz="quarter" idx="12"/>
          </p:nvPr>
        </p:nvSpPr>
        <p:spPr/>
        <p:txBody>
          <a:bodyPr/>
          <a:lstStyle/>
          <a:p>
            <a:fld id="{00000000-1234-1234-1234-123412341234}" type="slidenum">
              <a:rPr lang="en-US" smtClean="0"/>
            </a:fld>
            <a:endParaRPr lang="en-US" dirty="0"/>
          </a:p>
        </p:txBody>
      </p:sp>
      <p:sp>
        <p:nvSpPr>
          <p:cNvPr id="4" name="Google Shape;484;p30"/>
          <p:cNvSpPr txBox="1">
            <a:spLocks noGrp="1"/>
          </p:cNvSpPr>
          <p:nvPr>
            <p:ph type="title"/>
          </p:nvPr>
        </p:nvSpPr>
        <p:spPr>
          <a:xfrm>
            <a:off x="774145" y="223964"/>
            <a:ext cx="10579655" cy="785896"/>
          </a:xfrm>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5" name="Google Shape;275;p20"/>
          <p:cNvSpPr txBox="1"/>
          <p:nvPr/>
        </p:nvSpPr>
        <p:spPr>
          <a:xfrm>
            <a:off x="774145" y="1221989"/>
            <a:ext cx="2489784"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a:solidFill>
                  <a:schemeClr val="bg1"/>
                </a:solidFill>
                <a:latin typeface="Arial" panose="020B0604020202020204" pitchFamily="34" charset="0"/>
                <a:ea typeface="+mn-ea"/>
                <a:cs typeface="Arial" panose="020B0604020202020204" pitchFamily="34" charset="0"/>
              </a:rPr>
              <a:t>SJF </a:t>
            </a:r>
            <a:r>
              <a:rPr lang="en-US" sz="2400" dirty="0" err="1">
                <a:solidFill>
                  <a:schemeClr val="bg1"/>
                </a:solidFill>
                <a:latin typeface="Arial" panose="020B0604020202020204" pitchFamily="34" charset="0"/>
                <a:ea typeface="+mn-ea"/>
                <a:cs typeface="Arial" panose="020B0604020202020204" pitchFamily="34" charset="0"/>
              </a:rPr>
              <a:t>trưng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dụng</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7" name="Google Shape;324;p23"/>
          <p:cNvSpPr txBox="1"/>
          <p:nvPr/>
        </p:nvSpPr>
        <p:spPr>
          <a:xfrm>
            <a:off x="6498772" y="205740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endParaRPr lang="en-US" dirty="0"/>
          </a:p>
          <a:p>
            <a:pPr marL="742950" lvl="1" indent="-285750"/>
            <a:r>
              <a:rPr lang="en-US" dirty="0"/>
              <a:t>P1 = 36, P2 = 7, P3 = 21, P4 = 3, P5 = 6</a:t>
            </a:r>
            <a:endParaRPr lang="en-US" dirty="0"/>
          </a:p>
          <a:p>
            <a:pPr marL="742950" lvl="1" indent="-285750"/>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(36 + 7 + 21 + 3 + 6)/5 = 14.6</a:t>
            </a:r>
            <a:endParaRPr lang="en-US" dirty="0"/>
          </a:p>
        </p:txBody>
      </p:sp>
      <p:sp>
        <p:nvSpPr>
          <p:cNvPr id="10" name="TextBox 9"/>
          <p:cNvSpPr txBox="1"/>
          <p:nvPr/>
        </p:nvSpPr>
        <p:spPr>
          <a:xfrm>
            <a:off x="812074" y="4714876"/>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US" dirty="0"/>
              <a:t>Giản đồ Gantt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4"/>
          <p:cNvSpPr txBox="1">
            <a:spLocks noGrp="1"/>
          </p:cNvSpPr>
          <p:nvPr>
            <p:ph type="title"/>
          </p:nvPr>
        </p:nvSpPr>
        <p:spPr>
          <a:xfrm>
            <a:off x="774145" y="1159072"/>
            <a:ext cx="4012637"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Nhận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xét</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về</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giải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thuật</a:t>
            </a:r>
            <a:r>
              <a:rPr lang="en-US" sz="2400" dirty="0">
                <a:solidFill>
                  <a:schemeClr val="bg1"/>
                </a:solidFill>
                <a:latin typeface="Arial" panose="020B0604020202020204" pitchFamily="34" charset="0"/>
                <a:ea typeface="+mn-ea"/>
                <a:cs typeface="Arial" panose="020B0604020202020204" pitchFamily="34" charset="0"/>
              </a:rPr>
              <a:t> SJF</a:t>
            </a:r>
            <a:endParaRPr sz="2400" dirty="0">
              <a:solidFill>
                <a:schemeClr val="bg1"/>
              </a:solidFill>
              <a:latin typeface="Arial" panose="020B0604020202020204" pitchFamily="34" charset="0"/>
              <a:ea typeface="+mn-ea"/>
              <a:cs typeface="Arial" panose="020B0604020202020204" pitchFamily="34" charset="0"/>
            </a:endParaRPr>
          </a:p>
        </p:txBody>
      </p:sp>
      <p:sp>
        <p:nvSpPr>
          <p:cNvPr id="588" name="Google Shape;588;p34"/>
          <p:cNvSpPr txBox="1">
            <a:spLocks noGrp="1"/>
          </p:cNvSpPr>
          <p:nvPr>
            <p:ph idx="1"/>
          </p:nvPr>
        </p:nvSpPr>
        <p:spPr>
          <a:xfrm>
            <a:off x="774145" y="1948544"/>
            <a:ext cx="10579654" cy="3750384"/>
          </a:xfrm>
          <a:prstGeom prst="rect">
            <a:avLst/>
          </a:prstGeom>
          <a:noFill/>
          <a:ln>
            <a:noFill/>
          </a:ln>
        </p:spPr>
        <p:txBody>
          <a:bodyPr spcFirstLastPara="1" wrap="square" lIns="91425" tIns="45700" rIns="91425" bIns="45700" anchor="t" anchorCtr="0">
            <a:noAutofit/>
          </a:bodyPr>
          <a:lstStyle/>
          <a:p>
            <a:pPr marL="342900" indent="-342900"/>
            <a:r>
              <a:rPr lang="en-US" sz="2000" dirty="0" err="1"/>
              <a:t>Có</a:t>
            </a:r>
            <a:r>
              <a:rPr lang="en-US" sz="2000" dirty="0"/>
              <a:t> </a:t>
            </a:r>
            <a:r>
              <a:rPr lang="en-US" sz="2000" dirty="0" err="1"/>
              <a:t>thể</a:t>
            </a:r>
            <a:r>
              <a:rPr lang="en-US" sz="2000" dirty="0"/>
              <a:t> </a:t>
            </a:r>
            <a:r>
              <a:rPr lang="en-US" sz="2000" dirty="0" err="1"/>
              <a:t>xảy</a:t>
            </a:r>
            <a:r>
              <a:rPr lang="en-US" sz="2000" dirty="0"/>
              <a:t> </a:t>
            </a:r>
            <a:r>
              <a:rPr lang="en-US" sz="2000" dirty="0" err="1"/>
              <a:t>ra</a:t>
            </a:r>
            <a:r>
              <a:rPr lang="en-US" sz="2000" dirty="0"/>
              <a:t> </a:t>
            </a:r>
            <a:r>
              <a:rPr lang="en-US" sz="2000" dirty="0" err="1"/>
              <a:t>tình</a:t>
            </a:r>
            <a:r>
              <a:rPr lang="en-US" sz="2000" dirty="0"/>
              <a:t> </a:t>
            </a:r>
            <a:r>
              <a:rPr lang="en-US" sz="2000" dirty="0" err="1"/>
              <a:t>trạng</a:t>
            </a:r>
            <a:r>
              <a:rPr lang="en-US" sz="2000" dirty="0"/>
              <a:t> “</a:t>
            </a:r>
            <a:r>
              <a:rPr lang="en-US" sz="2000" dirty="0" err="1"/>
              <a:t>đói</a:t>
            </a:r>
            <a:r>
              <a:rPr lang="en-US" sz="2000" dirty="0"/>
              <a:t>” </a:t>
            </a:r>
            <a:r>
              <a:rPr lang="en-US" sz="2000" dirty="0" err="1"/>
              <a:t>tài</a:t>
            </a:r>
            <a:r>
              <a:rPr lang="en-US" sz="2000" dirty="0"/>
              <a:t> </a:t>
            </a:r>
            <a:r>
              <a:rPr lang="en-US" sz="2000" dirty="0" err="1"/>
              <a:t>nguyên</a:t>
            </a:r>
            <a:r>
              <a:rPr lang="en-US" sz="2000" dirty="0"/>
              <a:t> (</a:t>
            </a:r>
            <a:r>
              <a:rPr lang="en-US" sz="2000" b="1" dirty="0">
                <a:gradFill>
                  <a:gsLst>
                    <a:gs pos="0">
                      <a:srgbClr val="0072FF"/>
                    </a:gs>
                    <a:gs pos="100000">
                      <a:srgbClr val="00C6FF"/>
                    </a:gs>
                  </a:gsLst>
                  <a:lin ang="2700000" scaled="1"/>
                </a:gradFill>
              </a:rPr>
              <a:t>starvation</a:t>
            </a:r>
            <a:r>
              <a:rPr lang="en-US" sz="2000" dirty="0"/>
              <a:t>) </a:t>
            </a:r>
            <a:r>
              <a:rPr lang="en-US" sz="2000" dirty="0" err="1"/>
              <a:t>đối</a:t>
            </a:r>
            <a:r>
              <a:rPr lang="en-US" sz="2000" dirty="0"/>
              <a:t> </a:t>
            </a:r>
            <a:r>
              <a:rPr lang="en-US" sz="2000" dirty="0" err="1"/>
              <a:t>với</a:t>
            </a:r>
            <a:r>
              <a:rPr lang="en-US" sz="2000" dirty="0"/>
              <a:t> </a:t>
            </a:r>
            <a:r>
              <a:rPr lang="en-US" sz="2000" dirty="0" err="1"/>
              <a:t>các</a:t>
            </a:r>
            <a:r>
              <a:rPr lang="en-US" sz="2000" dirty="0"/>
              <a:t> </a:t>
            </a:r>
            <a:r>
              <a:rPr lang="en-US" sz="2000" dirty="0" err="1"/>
              <a:t>tiến</a:t>
            </a:r>
            <a:r>
              <a:rPr lang="en-US" sz="2000" dirty="0"/>
              <a:t> </a:t>
            </a:r>
            <a:r>
              <a:rPr lang="en-US" sz="2000" dirty="0" err="1"/>
              <a:t>trình</a:t>
            </a:r>
            <a:r>
              <a:rPr lang="en-US" sz="2000" dirty="0"/>
              <a:t> </a:t>
            </a:r>
            <a:r>
              <a:rPr lang="en-US" sz="2000" dirty="0" err="1"/>
              <a:t>có</a:t>
            </a:r>
            <a:r>
              <a:rPr lang="en-US" sz="2000" dirty="0"/>
              <a:t> </a:t>
            </a:r>
            <a:r>
              <a:rPr lang="en-US" sz="2000" i="1" dirty="0"/>
              <a:t>CPU-burst</a:t>
            </a:r>
            <a:r>
              <a:rPr lang="en-US" sz="2000" dirty="0"/>
              <a:t> </a:t>
            </a:r>
            <a:r>
              <a:rPr lang="en-US" sz="2000" dirty="0" err="1"/>
              <a:t>lớn</a:t>
            </a:r>
            <a:r>
              <a:rPr lang="en-US" sz="2000" dirty="0"/>
              <a:t> </a:t>
            </a:r>
            <a:r>
              <a:rPr lang="en-US" sz="2000" dirty="0" err="1"/>
              <a:t>nếu</a:t>
            </a:r>
            <a:r>
              <a:rPr lang="en-US" sz="2000" dirty="0"/>
              <a:t> </a:t>
            </a:r>
            <a:r>
              <a:rPr lang="en-US" sz="2000" dirty="0" err="1"/>
              <a:t>có</a:t>
            </a:r>
            <a:r>
              <a:rPr lang="en-US" sz="2000" dirty="0"/>
              <a:t> </a:t>
            </a:r>
            <a:r>
              <a:rPr lang="en-US" sz="2000" dirty="0" err="1"/>
              <a:t>nhiều</a:t>
            </a:r>
            <a:r>
              <a:rPr lang="en-US" sz="2000" dirty="0"/>
              <a:t> </a:t>
            </a:r>
            <a:r>
              <a:rPr lang="en-US" sz="2000" dirty="0" err="1"/>
              <a:t>tiến</a:t>
            </a:r>
            <a:r>
              <a:rPr lang="en-US" sz="2000" dirty="0"/>
              <a:t> </a:t>
            </a:r>
            <a:r>
              <a:rPr lang="en-US" sz="2000" dirty="0" err="1"/>
              <a:t>trình</a:t>
            </a:r>
            <a:r>
              <a:rPr lang="en-US" sz="2000" dirty="0"/>
              <a:t> </a:t>
            </a:r>
            <a:r>
              <a:rPr lang="en-US" sz="2000" dirty="0" err="1"/>
              <a:t>với</a:t>
            </a:r>
            <a:r>
              <a:rPr lang="en-US" sz="2000" dirty="0"/>
              <a:t> </a:t>
            </a:r>
            <a:r>
              <a:rPr lang="en-US" sz="2000" i="1" dirty="0"/>
              <a:t>CPU-burst</a:t>
            </a:r>
            <a:r>
              <a:rPr lang="en-US" sz="2000" dirty="0"/>
              <a:t> </a:t>
            </a:r>
            <a:r>
              <a:rPr lang="en-US" sz="2000" dirty="0" err="1"/>
              <a:t>nhỏ</a:t>
            </a:r>
            <a:r>
              <a:rPr lang="en-US" sz="2000" dirty="0"/>
              <a:t> (</a:t>
            </a:r>
            <a:r>
              <a:rPr lang="en-US" sz="2000" dirty="0" err="1"/>
              <a:t>liên</a:t>
            </a:r>
            <a:r>
              <a:rPr lang="en-US" sz="2000" dirty="0"/>
              <a:t> </a:t>
            </a:r>
            <a:r>
              <a:rPr lang="en-US" sz="2000" dirty="0" err="1"/>
              <a:t>tục</a:t>
            </a:r>
            <a:r>
              <a:rPr lang="en-US" sz="2000" dirty="0"/>
              <a:t>) </a:t>
            </a:r>
            <a:r>
              <a:rPr lang="en-US" sz="2000" dirty="0" err="1"/>
              <a:t>xuất</a:t>
            </a:r>
            <a:r>
              <a:rPr lang="en-US" sz="2000" dirty="0"/>
              <a:t> </a:t>
            </a:r>
            <a:r>
              <a:rPr lang="en-US" sz="2000" dirty="0" err="1"/>
              <a:t>hiện</a:t>
            </a:r>
            <a:r>
              <a:rPr lang="en-US" sz="2000" dirty="0"/>
              <a:t> </a:t>
            </a:r>
            <a:r>
              <a:rPr lang="en-US" sz="2000" dirty="0" err="1"/>
              <a:t>trong</a:t>
            </a:r>
            <a:r>
              <a:rPr lang="en-US" sz="2000" dirty="0"/>
              <a:t> </a:t>
            </a:r>
            <a:r>
              <a:rPr lang="en-US" sz="2000" dirty="0" err="1"/>
              <a:t>hệ</a:t>
            </a:r>
            <a:r>
              <a:rPr lang="en-US" sz="2000" dirty="0"/>
              <a:t> </a:t>
            </a:r>
            <a:r>
              <a:rPr lang="en-US" sz="2000" dirty="0" err="1"/>
              <a:t>thống</a:t>
            </a:r>
            <a:r>
              <a:rPr lang="en-US" sz="2000" dirty="0"/>
              <a:t>.</a:t>
            </a:r>
            <a:endParaRPr sz="2000" dirty="0"/>
          </a:p>
          <a:p>
            <a:pPr marL="342900" indent="-342900"/>
            <a:r>
              <a:rPr lang="en-US" sz="2000" dirty="0" err="1"/>
              <a:t>Cơ</a:t>
            </a:r>
            <a:r>
              <a:rPr lang="en-US" sz="2000" dirty="0"/>
              <a:t> </a:t>
            </a:r>
            <a:r>
              <a:rPr lang="en-US" sz="2000" dirty="0" err="1"/>
              <a:t>chế</a:t>
            </a:r>
            <a:r>
              <a:rPr lang="en-US" sz="2000" dirty="0"/>
              <a:t> </a:t>
            </a:r>
            <a:r>
              <a:rPr lang="en-US" sz="2000" dirty="0" err="1"/>
              <a:t>không</a:t>
            </a:r>
            <a:r>
              <a:rPr lang="en-US" sz="2000" dirty="0"/>
              <a:t> </a:t>
            </a:r>
            <a:r>
              <a:rPr lang="en-US" sz="2000" dirty="0" err="1"/>
              <a:t>trưng</a:t>
            </a:r>
            <a:r>
              <a:rPr lang="en-US" sz="2000" dirty="0"/>
              <a:t> </a:t>
            </a:r>
            <a:r>
              <a:rPr lang="en-US" sz="2000" dirty="0" err="1"/>
              <a:t>dụng</a:t>
            </a:r>
            <a:r>
              <a:rPr lang="en-US" sz="2000" dirty="0"/>
              <a:t> </a:t>
            </a:r>
            <a:r>
              <a:rPr lang="en-US" sz="2000" dirty="0" err="1"/>
              <a:t>không</a:t>
            </a:r>
            <a:r>
              <a:rPr lang="en-US" sz="2000" dirty="0"/>
              <a:t> </a:t>
            </a:r>
            <a:r>
              <a:rPr lang="en-US" sz="2000" dirty="0" err="1"/>
              <a:t>phù</a:t>
            </a:r>
            <a:r>
              <a:rPr lang="en-US" sz="2000" dirty="0"/>
              <a:t> </a:t>
            </a:r>
            <a:r>
              <a:rPr lang="en-US" sz="2000" dirty="0" err="1"/>
              <a:t>hợp</a:t>
            </a:r>
            <a:r>
              <a:rPr lang="en-US" sz="2000" dirty="0"/>
              <a:t> </a:t>
            </a:r>
            <a:r>
              <a:rPr lang="en-US" sz="2000" dirty="0" err="1"/>
              <a:t>cho</a:t>
            </a:r>
            <a:r>
              <a:rPr lang="en-US" sz="2000" dirty="0"/>
              <a:t> </a:t>
            </a:r>
            <a:r>
              <a:rPr lang="en-US" sz="2000" dirty="0" err="1"/>
              <a:t>hệ</a:t>
            </a:r>
            <a:r>
              <a:rPr lang="en-US" sz="2000" dirty="0"/>
              <a:t> </a:t>
            </a:r>
            <a:r>
              <a:rPr lang="en-US" sz="2000" dirty="0" err="1"/>
              <a:t>thống</a:t>
            </a:r>
            <a:r>
              <a:rPr lang="en-US" sz="2000" dirty="0"/>
              <a:t> time sharing (interactive).</a:t>
            </a:r>
            <a:endParaRPr sz="2000" dirty="0"/>
          </a:p>
          <a:p>
            <a:pPr marL="342900" indent="-342900"/>
            <a:r>
              <a:rPr lang="en-US" sz="2000" dirty="0" err="1"/>
              <a:t>Giải</a:t>
            </a:r>
            <a:r>
              <a:rPr lang="en-US" sz="2000" dirty="0"/>
              <a:t> </a:t>
            </a:r>
            <a:r>
              <a:rPr lang="en-US" sz="2000" dirty="0" err="1"/>
              <a:t>thuật</a:t>
            </a:r>
            <a:r>
              <a:rPr lang="en-US" sz="2000" dirty="0"/>
              <a:t> SJF </a:t>
            </a:r>
            <a:r>
              <a:rPr lang="en-US" sz="2000" dirty="0" err="1"/>
              <a:t>ngầm</a:t>
            </a:r>
            <a:r>
              <a:rPr lang="en-US" sz="2000" dirty="0"/>
              <a:t> </a:t>
            </a:r>
            <a:r>
              <a:rPr lang="en-US" sz="2000" dirty="0" err="1"/>
              <a:t>định</a:t>
            </a:r>
            <a:r>
              <a:rPr lang="en-US" sz="2000" dirty="0"/>
              <a:t> </a:t>
            </a:r>
            <a:r>
              <a:rPr lang="en-US" sz="2000" dirty="0" err="1"/>
              <a:t>rằng</a:t>
            </a:r>
            <a:r>
              <a:rPr lang="en-US" sz="2000" dirty="0"/>
              <a:t> </a:t>
            </a:r>
            <a:r>
              <a:rPr lang="en-US" sz="2000" dirty="0" err="1"/>
              <a:t>độ</a:t>
            </a:r>
            <a:r>
              <a:rPr lang="en-US" sz="2000" dirty="0"/>
              <a:t> </a:t>
            </a:r>
            <a:r>
              <a:rPr lang="en-US" sz="2000" dirty="0" err="1"/>
              <a:t>ưu</a:t>
            </a:r>
            <a:r>
              <a:rPr lang="en-US" sz="2000" dirty="0"/>
              <a:t> </a:t>
            </a:r>
            <a:r>
              <a:rPr lang="en-US" sz="2000" dirty="0" err="1"/>
              <a:t>tiên</a:t>
            </a:r>
            <a:r>
              <a:rPr lang="en-US" sz="2000" dirty="0"/>
              <a:t> </a:t>
            </a:r>
            <a:r>
              <a:rPr lang="en-US" sz="2000" dirty="0" err="1"/>
              <a:t>được</a:t>
            </a:r>
            <a:r>
              <a:rPr lang="en-US" sz="2000" dirty="0"/>
              <a:t> </a:t>
            </a:r>
            <a:r>
              <a:rPr lang="en-US" sz="2000" dirty="0" err="1"/>
              <a:t>xác</a:t>
            </a:r>
            <a:r>
              <a:rPr lang="en-US" sz="2000" dirty="0"/>
              <a:t> </a:t>
            </a:r>
            <a:r>
              <a:rPr lang="en-US" sz="2000" dirty="0" err="1"/>
              <a:t>định</a:t>
            </a:r>
            <a:r>
              <a:rPr lang="en-US" sz="2000" dirty="0"/>
              <a:t> </a:t>
            </a:r>
            <a:r>
              <a:rPr lang="en-US" sz="2000" dirty="0" err="1"/>
              <a:t>dựa</a:t>
            </a:r>
            <a:r>
              <a:rPr lang="en-US" sz="2000" dirty="0"/>
              <a:t> </a:t>
            </a:r>
            <a:r>
              <a:rPr lang="en-US" sz="2000" dirty="0" err="1"/>
              <a:t>theo</a:t>
            </a:r>
            <a:r>
              <a:rPr lang="en-US" sz="2000" dirty="0"/>
              <a:t> </a:t>
            </a:r>
            <a:r>
              <a:rPr lang="en-US" sz="2000" dirty="0" err="1"/>
              <a:t>độ</a:t>
            </a:r>
            <a:r>
              <a:rPr lang="en-US" sz="2000" dirty="0"/>
              <a:t> </a:t>
            </a:r>
            <a:r>
              <a:rPr lang="en-US" sz="2000" dirty="0" err="1"/>
              <a:t>dài</a:t>
            </a:r>
            <a:r>
              <a:rPr lang="en-US" sz="2000" dirty="0"/>
              <a:t> </a:t>
            </a:r>
            <a:r>
              <a:rPr lang="en-US" sz="2000" i="1" dirty="0"/>
              <a:t>CPU-burst</a:t>
            </a:r>
            <a:r>
              <a:rPr lang="en-US" sz="2000" dirty="0"/>
              <a:t>. </a:t>
            </a:r>
            <a:endParaRPr sz="2000" dirty="0"/>
          </a:p>
          <a:p>
            <a:pPr marL="0" indent="0">
              <a:buNone/>
            </a:pPr>
            <a:r>
              <a:rPr lang="en-US" sz="2000" dirty="0">
                <a:sym typeface="Wingdings" panose="05000000000000000000" pitchFamily="2" charset="2"/>
              </a:rPr>
              <a:t> </a:t>
            </a:r>
            <a:r>
              <a:rPr lang="en-US" sz="2000" dirty="0" err="1"/>
              <a:t>Các</a:t>
            </a:r>
            <a:r>
              <a:rPr lang="en-US" sz="2000" dirty="0"/>
              <a:t> </a:t>
            </a:r>
            <a:r>
              <a:rPr lang="en-US" sz="2000" dirty="0" err="1"/>
              <a:t>tiến</a:t>
            </a:r>
            <a:r>
              <a:rPr lang="en-US" sz="2000" dirty="0"/>
              <a:t> </a:t>
            </a:r>
            <a:r>
              <a:rPr lang="en-US" sz="2000" dirty="0" err="1"/>
              <a:t>trình</a:t>
            </a:r>
            <a:r>
              <a:rPr lang="en-US" sz="2000" dirty="0"/>
              <a:t> </a:t>
            </a:r>
            <a:r>
              <a:rPr lang="en-US" sz="2000" dirty="0" err="1"/>
              <a:t>hướng</a:t>
            </a:r>
            <a:r>
              <a:rPr lang="en-US" sz="2000" dirty="0"/>
              <a:t> CPU (CPU-bound) </a:t>
            </a:r>
            <a:r>
              <a:rPr lang="en-US" sz="2000" dirty="0" err="1"/>
              <a:t>có</a:t>
            </a:r>
            <a:r>
              <a:rPr lang="en-US" sz="2000" dirty="0"/>
              <a:t> </a:t>
            </a:r>
            <a:r>
              <a:rPr lang="en-US" sz="2000" dirty="0" err="1"/>
              <a:t>độ</a:t>
            </a:r>
            <a:r>
              <a:rPr lang="en-US" sz="2000" dirty="0"/>
              <a:t> </a:t>
            </a:r>
            <a:r>
              <a:rPr lang="en-US" sz="2000" dirty="0" err="1"/>
              <a:t>ưu</a:t>
            </a:r>
            <a:r>
              <a:rPr lang="en-US" sz="2000" dirty="0"/>
              <a:t> </a:t>
            </a:r>
            <a:r>
              <a:rPr lang="en-US" sz="2000" dirty="0" err="1"/>
              <a:t>tiên</a:t>
            </a:r>
            <a:r>
              <a:rPr lang="en-US" sz="2000" dirty="0"/>
              <a:t> </a:t>
            </a:r>
            <a:r>
              <a:rPr lang="en-US" sz="2000" dirty="0" err="1"/>
              <a:t>thấp</a:t>
            </a:r>
            <a:r>
              <a:rPr lang="en-US" sz="2000" dirty="0"/>
              <a:t> </a:t>
            </a:r>
            <a:r>
              <a:rPr lang="en-US" sz="2000" dirty="0" err="1"/>
              <a:t>hơn</a:t>
            </a:r>
            <a:r>
              <a:rPr lang="en-US" sz="2000" dirty="0"/>
              <a:t> so </a:t>
            </a:r>
            <a:r>
              <a:rPr lang="en-US" sz="2000" dirty="0" err="1"/>
              <a:t>với</a:t>
            </a:r>
            <a:r>
              <a:rPr lang="en-US" sz="2000" dirty="0"/>
              <a:t> </a:t>
            </a:r>
            <a:r>
              <a:rPr lang="en-US" sz="2000" dirty="0" err="1"/>
              <a:t>tiến</a:t>
            </a:r>
            <a:r>
              <a:rPr lang="en-US" sz="2000" dirty="0"/>
              <a:t> </a:t>
            </a:r>
            <a:r>
              <a:rPr lang="en-US" sz="2000" dirty="0" err="1"/>
              <a:t>trình</a:t>
            </a:r>
            <a:r>
              <a:rPr lang="en-US" sz="2000" dirty="0"/>
              <a:t> </a:t>
            </a:r>
            <a:r>
              <a:rPr lang="en-US" sz="2000" dirty="0" err="1"/>
              <a:t>hướng</a:t>
            </a:r>
            <a:r>
              <a:rPr lang="en-US" sz="2000" dirty="0"/>
              <a:t> I/O (I/O-bound).</a:t>
            </a:r>
            <a:endParaRPr sz="2000" dirty="0"/>
          </a:p>
          <a:p>
            <a:pPr marL="0" indent="0">
              <a:buNone/>
            </a:pPr>
            <a:r>
              <a:rPr lang="en-US" sz="2000" dirty="0">
                <a:sym typeface="Wingdings" panose="05000000000000000000" pitchFamily="2" charset="2"/>
              </a:rPr>
              <a:t> </a:t>
            </a:r>
            <a:r>
              <a:rPr lang="en-US" sz="2000" dirty="0" err="1"/>
              <a:t>Tuy</a:t>
            </a:r>
            <a:r>
              <a:rPr lang="en-US" sz="2000" dirty="0"/>
              <a:t> </a:t>
            </a:r>
            <a:r>
              <a:rPr lang="en-US" sz="2000" dirty="0" err="1"/>
              <a:t>nhiên</a:t>
            </a:r>
            <a:r>
              <a:rPr lang="en-US" sz="2000" dirty="0"/>
              <a:t>, </a:t>
            </a:r>
            <a:r>
              <a:rPr lang="en-US" sz="2000" dirty="0" err="1"/>
              <a:t>khi</a:t>
            </a:r>
            <a:r>
              <a:rPr lang="en-US" sz="2000" dirty="0"/>
              <a:t> </a:t>
            </a:r>
            <a:r>
              <a:rPr lang="en-US" sz="2000" dirty="0" err="1"/>
              <a:t>một</a:t>
            </a:r>
            <a:r>
              <a:rPr lang="en-US" sz="2000" dirty="0"/>
              <a:t> </a:t>
            </a:r>
            <a:r>
              <a:rPr lang="en-US" sz="2000" dirty="0" err="1"/>
              <a:t>tiến</a:t>
            </a:r>
            <a:r>
              <a:rPr lang="en-US" sz="2000" dirty="0"/>
              <a:t> </a:t>
            </a:r>
            <a:r>
              <a:rPr lang="en-US" sz="2000" dirty="0" err="1"/>
              <a:t>trình</a:t>
            </a:r>
            <a:r>
              <a:rPr lang="en-US" sz="2000" dirty="0"/>
              <a:t> </a:t>
            </a:r>
            <a:r>
              <a:rPr lang="en-US" sz="2000" dirty="0" err="1"/>
              <a:t>hướng</a:t>
            </a:r>
            <a:r>
              <a:rPr lang="en-US" sz="2000" dirty="0"/>
              <a:t> CPU </a:t>
            </a:r>
            <a:r>
              <a:rPr lang="en-US" sz="2000" dirty="0" err="1"/>
              <a:t>được</a:t>
            </a:r>
            <a:r>
              <a:rPr lang="en-US" sz="2000" dirty="0"/>
              <a:t> </a:t>
            </a:r>
            <a:r>
              <a:rPr lang="en-US" sz="2000" dirty="0" err="1"/>
              <a:t>thực</a:t>
            </a:r>
            <a:r>
              <a:rPr lang="en-US" sz="2000" dirty="0"/>
              <a:t> </a:t>
            </a:r>
            <a:r>
              <a:rPr lang="en-US" sz="2000" dirty="0" err="1"/>
              <a:t>thi</a:t>
            </a:r>
            <a:r>
              <a:rPr lang="en-US" sz="2000" dirty="0"/>
              <a:t> </a:t>
            </a:r>
            <a:r>
              <a:rPr lang="en-US" sz="2000" dirty="0" err="1"/>
              <a:t>thì</a:t>
            </a:r>
            <a:r>
              <a:rPr lang="en-US" sz="2000" dirty="0"/>
              <a:t> </a:t>
            </a:r>
            <a:r>
              <a:rPr lang="en-US" sz="2000" dirty="0" err="1"/>
              <a:t>nó</a:t>
            </a:r>
            <a:r>
              <a:rPr lang="en-US" sz="2000" dirty="0"/>
              <a:t> </a:t>
            </a:r>
            <a:r>
              <a:rPr lang="en-US" sz="2000" dirty="0" err="1"/>
              <a:t>độc</a:t>
            </a:r>
            <a:r>
              <a:rPr lang="en-US" sz="2000" dirty="0"/>
              <a:t> </a:t>
            </a:r>
            <a:r>
              <a:rPr lang="en-US" sz="2000" dirty="0" err="1"/>
              <a:t>chiếm</a:t>
            </a:r>
            <a:r>
              <a:rPr lang="en-US" sz="2000" dirty="0"/>
              <a:t> CPU </a:t>
            </a:r>
            <a:r>
              <a:rPr lang="en-US" sz="2000" dirty="0" err="1"/>
              <a:t>cho</a:t>
            </a:r>
            <a:r>
              <a:rPr lang="en-US" sz="2000" dirty="0"/>
              <a:t> </a:t>
            </a:r>
            <a:r>
              <a:rPr lang="en-US" sz="2000" dirty="0" err="1"/>
              <a:t>đến</a:t>
            </a:r>
            <a:r>
              <a:rPr lang="en-US" sz="2000" dirty="0"/>
              <a:t> </a:t>
            </a:r>
            <a:r>
              <a:rPr lang="en-US" sz="2000" dirty="0" err="1"/>
              <a:t>khi</a:t>
            </a:r>
            <a:r>
              <a:rPr lang="en-US" sz="2000" dirty="0"/>
              <a:t> </a:t>
            </a:r>
            <a:r>
              <a:rPr lang="en-US" sz="2000" dirty="0" err="1"/>
              <a:t>kết</a:t>
            </a:r>
            <a:r>
              <a:rPr lang="en-US" sz="2000" dirty="0"/>
              <a:t> </a:t>
            </a:r>
            <a:r>
              <a:rPr lang="en-US" sz="2000" dirty="0" err="1"/>
              <a:t>thúc</a:t>
            </a:r>
            <a:r>
              <a:rPr lang="en-US" sz="2000" dirty="0"/>
              <a:t>.</a:t>
            </a:r>
            <a:endParaRPr sz="2000" dirty="0"/>
          </a:p>
        </p:txBody>
      </p:sp>
      <p:sp>
        <p:nvSpPr>
          <p:cNvPr id="591" name="Google Shape;591;p3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3" name="Google Shape;484;p30"/>
          <p:cNvSpPr txBox="1"/>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a:t>4.3. Shortest-Job-First (SJF)</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7"/>
                                        </p:tgtEl>
                                        <p:attrNameLst>
                                          <p:attrName>style.visibility</p:attrName>
                                        </p:attrNameLst>
                                      </p:cBhvr>
                                      <p:to>
                                        <p:strVal val="visible"/>
                                      </p:to>
                                    </p:set>
                                    <p:anim calcmode="lin" valueType="num">
                                      <p:cBhvr additive="base">
                                        <p:cTn id="7" dur="500" fill="hold"/>
                                        <p:tgtEl>
                                          <p:spTgt spid="587"/>
                                        </p:tgtEl>
                                        <p:attrNameLst>
                                          <p:attrName>ppt_x</p:attrName>
                                        </p:attrNameLst>
                                      </p:cBhvr>
                                      <p:tavLst>
                                        <p:tav tm="0">
                                          <p:val>
                                            <p:strVal val="#ppt_x"/>
                                          </p:val>
                                        </p:tav>
                                        <p:tav tm="100000">
                                          <p:val>
                                            <p:strVal val="#ppt_x"/>
                                          </p:val>
                                        </p:tav>
                                      </p:tavLst>
                                    </p:anim>
                                    <p:anim calcmode="lin" valueType="num">
                                      <p:cBhvr additive="base">
                                        <p:cTn id="8" dur="500" fill="hold"/>
                                        <p:tgtEl>
                                          <p:spTgt spid="5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8">
                                            <p:txEl>
                                              <p:pRg st="0" end="0"/>
                                            </p:txEl>
                                          </p:spTgt>
                                        </p:tgtEl>
                                        <p:attrNameLst>
                                          <p:attrName>style.visibility</p:attrName>
                                        </p:attrNameLst>
                                      </p:cBhvr>
                                      <p:to>
                                        <p:strVal val="visible"/>
                                      </p:to>
                                    </p:set>
                                    <p:anim calcmode="lin" valueType="num">
                                      <p:cBhvr additive="base">
                                        <p:cTn id="13" dur="500" fill="hold"/>
                                        <p:tgtEl>
                                          <p:spTgt spid="58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8">
                                            <p:txEl>
                                              <p:pRg st="1" end="1"/>
                                            </p:txEl>
                                          </p:spTgt>
                                        </p:tgtEl>
                                        <p:attrNameLst>
                                          <p:attrName>style.visibility</p:attrName>
                                        </p:attrNameLst>
                                      </p:cBhvr>
                                      <p:to>
                                        <p:strVal val="visible"/>
                                      </p:to>
                                    </p:set>
                                    <p:anim calcmode="lin" valueType="num">
                                      <p:cBhvr additive="base">
                                        <p:cTn id="19" dur="500" fill="hold"/>
                                        <p:tgtEl>
                                          <p:spTgt spid="58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8">
                                            <p:txEl>
                                              <p:pRg st="2" end="2"/>
                                            </p:txEl>
                                          </p:spTgt>
                                        </p:tgtEl>
                                        <p:attrNameLst>
                                          <p:attrName>style.visibility</p:attrName>
                                        </p:attrNameLst>
                                      </p:cBhvr>
                                      <p:to>
                                        <p:strVal val="visible"/>
                                      </p:to>
                                    </p:set>
                                    <p:anim calcmode="lin" valueType="num">
                                      <p:cBhvr additive="base">
                                        <p:cTn id="25" dur="500" fill="hold"/>
                                        <p:tgtEl>
                                          <p:spTgt spid="58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8">
                                            <p:txEl>
                                              <p:pRg st="3" end="3"/>
                                            </p:txEl>
                                          </p:spTgt>
                                        </p:tgtEl>
                                        <p:attrNameLst>
                                          <p:attrName>style.visibility</p:attrName>
                                        </p:attrNameLst>
                                      </p:cBhvr>
                                      <p:to>
                                        <p:strVal val="visible"/>
                                      </p:to>
                                    </p:set>
                                    <p:anim calcmode="lin" valueType="num">
                                      <p:cBhvr additive="base">
                                        <p:cTn id="31" dur="500" fill="hold"/>
                                        <p:tgtEl>
                                          <p:spTgt spid="58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8">
                                            <p:txEl>
                                              <p:pRg st="4" end="4"/>
                                            </p:txEl>
                                          </p:spTgt>
                                        </p:tgtEl>
                                        <p:attrNameLst>
                                          <p:attrName>style.visibility</p:attrName>
                                        </p:attrNameLst>
                                      </p:cBhvr>
                                      <p:to>
                                        <p:strVal val="visible"/>
                                      </p:to>
                                    </p:set>
                                    <p:anim calcmode="lin" valueType="num">
                                      <p:cBhvr additive="base">
                                        <p:cTn id="37" dur="500" fill="hold"/>
                                        <p:tgtEl>
                                          <p:spTgt spid="58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4"/>
          <p:cNvSpPr txBox="1">
            <a:spLocks noGrp="1"/>
          </p:cNvSpPr>
          <p:nvPr>
            <p:ph type="title"/>
          </p:nvPr>
        </p:nvSpPr>
        <p:spPr>
          <a:xfrm>
            <a:off x="774145" y="1159072"/>
            <a:ext cx="4012637"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a:solidFill>
                  <a:schemeClr val="bg1"/>
                </a:solidFill>
                <a:latin typeface="Arial" panose="020B0604020202020204" pitchFamily="34" charset="0"/>
                <a:ea typeface="+mn-ea"/>
                <a:cs typeface="Arial" panose="020B0604020202020204" pitchFamily="34" charset="0"/>
              </a:rPr>
              <a:t>Nhận xét về giải thuật</a:t>
            </a:r>
            <a:r>
              <a:rPr lang="en-US" sz="2400" dirty="0">
                <a:solidFill>
                  <a:schemeClr val="bg1"/>
                </a:solidFill>
                <a:latin typeface="Arial" panose="020B0604020202020204" pitchFamily="34" charset="0"/>
                <a:ea typeface="+mn-ea"/>
                <a:cs typeface="Arial" panose="020B0604020202020204" pitchFamily="34" charset="0"/>
              </a:rPr>
              <a:t> SJF</a:t>
            </a:r>
            <a:endParaRPr sz="2400" dirty="0">
              <a:solidFill>
                <a:schemeClr val="bg1"/>
              </a:solidFill>
              <a:latin typeface="Arial" panose="020B0604020202020204" pitchFamily="34" charset="0"/>
              <a:ea typeface="+mn-ea"/>
              <a:cs typeface="Arial" panose="020B0604020202020204" pitchFamily="34" charset="0"/>
            </a:endParaRPr>
          </a:p>
        </p:txBody>
      </p:sp>
      <p:sp>
        <p:nvSpPr>
          <p:cNvPr id="588" name="Google Shape;588;p34"/>
          <p:cNvSpPr txBox="1">
            <a:spLocks noGrp="1"/>
          </p:cNvSpPr>
          <p:nvPr>
            <p:ph idx="1"/>
          </p:nvPr>
        </p:nvSpPr>
        <p:spPr>
          <a:xfrm>
            <a:off x="774145" y="1948544"/>
            <a:ext cx="10579654" cy="1883227"/>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vi-VN" sz="2400" b="1" dirty="0"/>
              <a:t>Ưu điểm: </a:t>
            </a:r>
            <a:r>
              <a:rPr lang="vi-VN" sz="2400" dirty="0"/>
              <a:t>SJF tối ưu trong việc giảm thời gian đợi trung bình</a:t>
            </a:r>
            <a:r>
              <a:rPr lang="en-US" sz="2400" dirty="0"/>
              <a:t>.</a:t>
            </a:r>
            <a:endParaRPr lang="vi-VN" sz="2400" dirty="0"/>
          </a:p>
          <a:p>
            <a:pPr marL="342900" indent="-342900"/>
            <a:r>
              <a:rPr lang="vi-VN" sz="2400" b="1" dirty="0"/>
              <a:t>Hạn chế: </a:t>
            </a:r>
            <a:r>
              <a:rPr lang="vi-VN" sz="2400" dirty="0"/>
              <a:t>Cần phải ước lượng thời gian cần CPU tiếp theo của </a:t>
            </a:r>
            <a:r>
              <a:rPr lang="en-US" sz="2400" dirty="0" err="1"/>
              <a:t>tiến</a:t>
            </a:r>
            <a:r>
              <a:rPr lang="en-US" sz="2400" dirty="0"/>
              <a:t> </a:t>
            </a:r>
            <a:r>
              <a:rPr lang="en-US" sz="2400" dirty="0" err="1"/>
              <a:t>trình</a:t>
            </a:r>
            <a:r>
              <a:rPr lang="en-US" sz="2400" dirty="0"/>
              <a:t>.</a:t>
            </a:r>
            <a:endParaRPr lang="vi-VN" sz="2400" dirty="0"/>
          </a:p>
          <a:p>
            <a:pPr marL="0" indent="0">
              <a:buNone/>
            </a:pPr>
            <a:r>
              <a:rPr lang="vi-VN" sz="2400" b="1" dirty="0"/>
              <a:t> </a:t>
            </a:r>
            <a:r>
              <a:rPr lang="vi-VN" sz="2400" b="1" dirty="0">
                <a:sym typeface="Wingdings" panose="05000000000000000000" pitchFamily="2" charset="2"/>
              </a:rPr>
              <a:t> </a:t>
            </a:r>
            <a:r>
              <a:rPr lang="vi-VN" sz="2400" b="1" dirty="0"/>
              <a:t>Giải pháp cho vấn đề này?</a:t>
            </a:r>
            <a:endParaRPr sz="2400" b="1" dirty="0"/>
          </a:p>
        </p:txBody>
      </p:sp>
      <p:sp>
        <p:nvSpPr>
          <p:cNvPr id="591" name="Google Shape;591;p3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3" name="Google Shape;484;p30"/>
          <p:cNvSpPr txBox="1"/>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a:t>4.3. Shortest-Job-First (SJF)</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8">
                                            <p:txEl>
                                              <p:pRg st="0" end="0"/>
                                            </p:txEl>
                                          </p:spTgt>
                                        </p:tgtEl>
                                        <p:attrNameLst>
                                          <p:attrName>style.visibility</p:attrName>
                                        </p:attrNameLst>
                                      </p:cBhvr>
                                      <p:to>
                                        <p:strVal val="visible"/>
                                      </p:to>
                                    </p:set>
                                    <p:anim calcmode="lin" valueType="num">
                                      <p:cBhvr additive="base">
                                        <p:cTn id="7" dur="500" fill="hold"/>
                                        <p:tgtEl>
                                          <p:spTgt spid="5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8">
                                            <p:txEl>
                                              <p:pRg st="1" end="1"/>
                                            </p:txEl>
                                          </p:spTgt>
                                        </p:tgtEl>
                                        <p:attrNameLst>
                                          <p:attrName>style.visibility</p:attrName>
                                        </p:attrNameLst>
                                      </p:cBhvr>
                                      <p:to>
                                        <p:strVal val="visible"/>
                                      </p:to>
                                    </p:set>
                                    <p:anim calcmode="lin" valueType="num">
                                      <p:cBhvr additive="base">
                                        <p:cTn id="13" dur="500" fill="hold"/>
                                        <p:tgtEl>
                                          <p:spTgt spid="5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8">
                                            <p:txEl>
                                              <p:pRg st="2" end="2"/>
                                            </p:txEl>
                                          </p:spTgt>
                                        </p:tgtEl>
                                        <p:attrNameLst>
                                          <p:attrName>style.visibility</p:attrName>
                                        </p:attrNameLst>
                                      </p:cBhvr>
                                      <p:to>
                                        <p:strVal val="visible"/>
                                      </p:to>
                                    </p:set>
                                    <p:anim calcmode="lin" valueType="num">
                                      <p:cBhvr additive="base">
                                        <p:cTn id="19" dur="500" fill="hold"/>
                                        <p:tgtEl>
                                          <p:spTgt spid="5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4"/>
          <p:cNvSpPr txBox="1">
            <a:spLocks noGrp="1"/>
          </p:cNvSpPr>
          <p:nvPr>
            <p:ph type="title"/>
          </p:nvPr>
        </p:nvSpPr>
        <p:spPr>
          <a:xfrm>
            <a:off x="774145" y="1159072"/>
            <a:ext cx="4012637"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Nhận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xét</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về</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giải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thuật</a:t>
            </a:r>
            <a:r>
              <a:rPr lang="en-US" sz="2400" dirty="0">
                <a:solidFill>
                  <a:schemeClr val="bg1"/>
                </a:solidFill>
                <a:latin typeface="Arial" panose="020B0604020202020204" pitchFamily="34" charset="0"/>
                <a:ea typeface="+mn-ea"/>
                <a:cs typeface="Arial" panose="020B0604020202020204" pitchFamily="34" charset="0"/>
              </a:rPr>
              <a:t> SJF</a:t>
            </a:r>
            <a:endParaRPr sz="2400" dirty="0">
              <a:solidFill>
                <a:schemeClr val="bg1"/>
              </a:solidFill>
              <a:latin typeface="Arial" panose="020B0604020202020204" pitchFamily="34" charset="0"/>
              <a:ea typeface="+mn-ea"/>
              <a:cs typeface="Arial" panose="020B0604020202020204" pitchFamily="34" charset="0"/>
            </a:endParaRPr>
          </a:p>
        </p:txBody>
      </p:sp>
      <p:sp>
        <p:nvSpPr>
          <p:cNvPr id="588" name="Google Shape;588;p34"/>
          <p:cNvSpPr txBox="1">
            <a:spLocks noGrp="1"/>
          </p:cNvSpPr>
          <p:nvPr>
            <p:ph idx="1"/>
          </p:nvPr>
        </p:nvSpPr>
        <p:spPr>
          <a:xfrm>
            <a:off x="774144" y="1948544"/>
            <a:ext cx="10712363" cy="2269701"/>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vi-VN" sz="2200" dirty="0"/>
              <a:t>Thời gian sử dụng CPU chính là độ dài của CPU burst</a:t>
            </a:r>
            <a:r>
              <a:rPr lang="en-US" sz="2200" dirty="0"/>
              <a:t>:</a:t>
            </a:r>
            <a:endParaRPr lang="vi-VN" sz="2200" dirty="0"/>
          </a:p>
          <a:p>
            <a:pPr marL="800100" lvl="1" indent="-342900">
              <a:spcBef>
                <a:spcPts val="0"/>
              </a:spcBef>
            </a:pPr>
            <a:r>
              <a:rPr lang="vi-VN" sz="1800" dirty="0"/>
              <a:t>Trung bình tất cả các CPU Burst đo được trong quá khứ</a:t>
            </a:r>
            <a:r>
              <a:rPr lang="en-US" sz="1800" dirty="0"/>
              <a:t>.</a:t>
            </a:r>
            <a:endParaRPr lang="vi-VN" sz="1800" dirty="0"/>
          </a:p>
          <a:p>
            <a:pPr marL="800100" lvl="1" indent="-342900">
              <a:spcBef>
                <a:spcPts val="0"/>
              </a:spcBef>
            </a:pPr>
            <a:r>
              <a:rPr lang="vi-VN" sz="1800" dirty="0"/>
              <a:t>Nhưng thông thường những CPU Burst càng mới càng phản ánh đúng hành của tiến trình trong tương lai</a:t>
            </a:r>
            <a:r>
              <a:rPr lang="en-US" sz="1800" dirty="0"/>
              <a:t>.</a:t>
            </a:r>
            <a:endParaRPr lang="vi-VN" sz="1800" dirty="0"/>
          </a:p>
          <a:p>
            <a:pPr marL="342900" indent="-342900">
              <a:spcBef>
                <a:spcPts val="0"/>
              </a:spcBef>
            </a:pPr>
            <a:r>
              <a:rPr lang="vi-VN" sz="2200" dirty="0"/>
              <a:t>Một kỹ thuật thường dùng là sử dụng tr</a:t>
            </a:r>
            <a:r>
              <a:rPr lang="en-US" sz="2200" dirty="0" err="1"/>
              <a:t>ung</a:t>
            </a:r>
            <a:r>
              <a:rPr lang="vi-VN" sz="2200" dirty="0"/>
              <a:t> bình hàm mũ (exponential averaging)</a:t>
            </a:r>
            <a:r>
              <a:rPr lang="en-US" sz="2200" dirty="0"/>
              <a:t>:</a:t>
            </a:r>
            <a:endParaRPr lang="en-US" sz="2200" dirty="0"/>
          </a:p>
          <a:p>
            <a:pPr marL="342900" indent="-342900">
              <a:spcBef>
                <a:spcPts val="0"/>
              </a:spcBef>
            </a:pPr>
            <a:endParaRPr lang="en-US" sz="2200" dirty="0"/>
          </a:p>
          <a:p>
            <a:pPr marL="342900" indent="-342900">
              <a:spcBef>
                <a:spcPts val="0"/>
              </a:spcBef>
            </a:pPr>
            <a:endParaRPr sz="2200" dirty="0"/>
          </a:p>
        </p:txBody>
      </p:sp>
      <p:sp>
        <p:nvSpPr>
          <p:cNvPr id="591" name="Google Shape;591;p3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3" name="Google Shape;484;p30"/>
          <p:cNvSpPr txBox="1"/>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4.3. Shortest-Job-First (SJF)</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1154105" y="4683304"/>
                <a:ext cx="8973482" cy="445122"/>
              </a:xfrm>
              <a:prstGeom prst="rect">
                <a:avLst/>
              </a:prstGeom>
              <a:noFill/>
            </p:spPr>
            <p:txBody>
              <a:bodyPr wrap="none" lIns="0" tIns="0" rIns="0" bIns="0" rtlCol="0">
                <a:spAutoFit/>
              </a:bodyPr>
              <a:lstStyle/>
              <a:p>
                <a:pPr>
                  <a:lnSpc>
                    <a:spcPct val="120000"/>
                  </a:lnSpc>
                  <a:spcBef>
                    <a:spcPts val="200"/>
                  </a:spcBef>
                  <a:spcAft>
                    <a:spcPts val="200"/>
                  </a:spcAft>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cs typeface="Arial" panose="020B0604020202020204" pitchFamily="34" charset="0"/>
                            </a:rPr>
                          </m:ctrlPr>
                        </m:sSubPr>
                        <m:e>
                          <m:r>
                            <a:rPr lang="en-US" sz="2000" i="1" smtClean="0">
                              <a:latin typeface="Cambria Math" panose="02040503050406030204" pitchFamily="18" charset="0"/>
                              <a:ea typeface="Cambria Math" panose="02040503050406030204" pitchFamily="18" charset="0"/>
                              <a:cs typeface="Arial" panose="020B0604020202020204" pitchFamily="34" charset="0"/>
                            </a:rPr>
                            <m:t>𝜏</m:t>
                          </m:r>
                        </m:e>
                        <m:sub>
                          <m:r>
                            <a:rPr lang="en-US" sz="2000" b="0" i="1" smtClean="0">
                              <a:latin typeface="Cambria Math" panose="02040503050406030204" pitchFamily="18" charset="0"/>
                              <a:cs typeface="Arial" panose="020B0604020202020204" pitchFamily="34" charset="0"/>
                            </a:rPr>
                            <m:t>𝑛</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𝑡</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𝑛</m:t>
                          </m:r>
                        </m:sub>
                      </m:sSub>
                      <m:r>
                        <a:rPr lang="en-US" sz="2000" b="0" i="1" smtClean="0">
                          <a:latin typeface="Cambria Math" panose="02040503050406030204" pitchFamily="18" charset="0"/>
                          <a:ea typeface="Cambria Math" panose="02040503050406030204" pitchFamily="18" charset="0"/>
                          <a:cs typeface="Arial" panose="020B0604020202020204" pitchFamily="34" charset="0"/>
                        </a:rPr>
                        <m:t>+</m:t>
                      </m:r>
                      <m:d>
                        <m:d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1</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e>
                      </m:d>
                      <m:r>
                        <a:rPr lang="en-US" sz="2000" i="1">
                          <a:latin typeface="Cambria Math" panose="02040503050406030204" pitchFamily="18" charset="0"/>
                          <a:ea typeface="Cambria Math" panose="02040503050406030204" pitchFamily="18" charset="0"/>
                          <a:cs typeface="Arial" panose="020B0604020202020204" pitchFamily="34" charset="0"/>
                        </a:rPr>
                        <m:t>𝛼</m:t>
                      </m:r>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a:rPr lang="en-US" sz="2000" i="1">
                              <a:latin typeface="Cambria Math" panose="02040503050406030204" pitchFamily="18" charset="0"/>
                              <a:ea typeface="Cambria Math" panose="02040503050406030204" pitchFamily="18" charset="0"/>
                              <a:cs typeface="Arial" panose="020B0604020202020204" pitchFamily="34" charset="0"/>
                            </a:rPr>
                            <m:t>𝑡</m:t>
                          </m:r>
                        </m:e>
                        <m:sub>
                          <m:r>
                            <a:rPr lang="en-US" sz="2000" i="1">
                              <a:latin typeface="Cambria Math" panose="02040503050406030204" pitchFamily="18" charset="0"/>
                              <a:ea typeface="Cambria Math" panose="02040503050406030204" pitchFamily="18" charset="0"/>
                              <a:cs typeface="Arial" panose="020B0604020202020204" pitchFamily="34" charset="0"/>
                            </a:rPr>
                            <m:t>𝑛</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2000" i="1" smtClean="0">
                              <a:latin typeface="Cambria Math" panose="02040503050406030204" pitchFamily="18" charset="0"/>
                              <a:ea typeface="Cambria Math" panose="02040503050406030204" pitchFamily="18" charset="0"/>
                              <a:cs typeface="Arial" panose="020B0604020202020204" pitchFamily="34" charset="0"/>
                            </a:rPr>
                          </m:ctrlPr>
                        </m:sSupPr>
                        <m:e>
                          <m:d>
                            <m:dPr>
                              <m:ctrlPr>
                                <a:rPr lang="en-US" sz="2000" i="1">
                                  <a:latin typeface="Cambria Math" panose="02040503050406030204" pitchFamily="18" charset="0"/>
                                  <a:ea typeface="Cambria Math" panose="02040503050406030204" pitchFamily="18" charset="0"/>
                                  <a:cs typeface="Arial" panose="020B0604020202020204" pitchFamily="34" charset="0"/>
                                </a:rPr>
                              </m:ctrlPr>
                            </m:dPr>
                            <m:e>
                              <m:r>
                                <a:rPr lang="en-US" sz="2000" i="1">
                                  <a:latin typeface="Cambria Math" panose="02040503050406030204" pitchFamily="18" charset="0"/>
                                  <a:ea typeface="Cambria Math" panose="02040503050406030204" pitchFamily="18" charset="0"/>
                                  <a:cs typeface="Arial" panose="020B0604020202020204" pitchFamily="34" charset="0"/>
                                </a:rPr>
                                <m:t>1</m:t>
                              </m:r>
                              <m:r>
                                <a:rPr lang="en-US" sz="2000" i="1">
                                  <a:latin typeface="Cambria Math" panose="02040503050406030204" pitchFamily="18" charset="0"/>
                                  <a:ea typeface="Cambria Math" panose="02040503050406030204" pitchFamily="18" charset="0"/>
                                  <a:cs typeface="Arial" panose="020B0604020202020204" pitchFamily="34" charset="0"/>
                                </a:rPr>
                                <m:t>−</m:t>
                              </m:r>
                              <m:r>
                                <a:rPr lang="en-US" sz="2000" i="1">
                                  <a:latin typeface="Cambria Math" panose="02040503050406030204" pitchFamily="18" charset="0"/>
                                  <a:ea typeface="Cambria Math" panose="02040503050406030204" pitchFamily="18" charset="0"/>
                                  <a:cs typeface="Arial" panose="020B0604020202020204" pitchFamily="34" charset="0"/>
                                </a:rPr>
                                <m:t>𝛼</m:t>
                              </m:r>
                            </m:e>
                          </m:d>
                        </m:e>
                        <m:sup>
                          <m:r>
                            <a:rPr lang="en-US" sz="2000" b="0" i="1" smtClean="0">
                              <a:latin typeface="Cambria Math" panose="02040503050406030204" pitchFamily="18" charset="0"/>
                              <a:ea typeface="Cambria Math" panose="02040503050406030204" pitchFamily="18" charset="0"/>
                              <a:cs typeface="Arial" panose="020B0604020202020204" pitchFamily="34" charset="0"/>
                            </a:rPr>
                            <m:t>𝑗</m:t>
                          </m:r>
                        </m:sup>
                      </m:sSup>
                      <m:r>
                        <a:rPr lang="en-US" sz="2000" i="1">
                          <a:latin typeface="Cambria Math" panose="02040503050406030204" pitchFamily="18" charset="0"/>
                          <a:ea typeface="Cambria Math" panose="02040503050406030204" pitchFamily="18" charset="0"/>
                          <a:cs typeface="Arial" panose="020B0604020202020204" pitchFamily="34" charset="0"/>
                        </a:rPr>
                        <m:t>𝛼</m:t>
                      </m:r>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a:rPr lang="en-US" sz="2000" i="1">
                              <a:latin typeface="Cambria Math" panose="02040503050406030204" pitchFamily="18" charset="0"/>
                              <a:ea typeface="Cambria Math" panose="02040503050406030204" pitchFamily="18" charset="0"/>
                              <a:cs typeface="Arial" panose="020B0604020202020204" pitchFamily="34" charset="0"/>
                            </a:rPr>
                            <m:t>𝑡</m:t>
                          </m:r>
                        </m:e>
                        <m:sub>
                          <m:r>
                            <a:rPr lang="en-US" sz="2000" i="1">
                              <a:latin typeface="Cambria Math" panose="02040503050406030204" pitchFamily="18" charset="0"/>
                              <a:ea typeface="Cambria Math" panose="02040503050406030204" pitchFamily="18" charset="0"/>
                              <a:cs typeface="Arial" panose="020B0604020202020204" pitchFamily="34" charset="0"/>
                            </a:rPr>
                            <m:t>𝑛</m:t>
                          </m:r>
                          <m:r>
                            <a:rPr lang="en-US" sz="2000" i="1">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𝑗</m:t>
                          </m:r>
                        </m:sub>
                      </m:sSub>
                      <m:r>
                        <a:rPr lang="en-US" sz="20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pPr>
                        <m:e>
                          <m:d>
                            <m:dPr>
                              <m:ctrlPr>
                                <a:rPr lang="en-US" sz="2000" i="1">
                                  <a:latin typeface="Cambria Math" panose="02040503050406030204" pitchFamily="18" charset="0"/>
                                  <a:ea typeface="Cambria Math" panose="02040503050406030204" pitchFamily="18" charset="0"/>
                                  <a:cs typeface="Arial" panose="020B0604020202020204" pitchFamily="34" charset="0"/>
                                </a:rPr>
                              </m:ctrlPr>
                            </m:dPr>
                            <m:e>
                              <m:r>
                                <a:rPr lang="en-US" sz="2000" i="1">
                                  <a:latin typeface="Cambria Math" panose="02040503050406030204" pitchFamily="18" charset="0"/>
                                  <a:ea typeface="Cambria Math" panose="02040503050406030204" pitchFamily="18" charset="0"/>
                                  <a:cs typeface="Arial" panose="020B0604020202020204" pitchFamily="34" charset="0"/>
                                </a:rPr>
                                <m:t>1</m:t>
                              </m:r>
                              <m:r>
                                <a:rPr lang="en-US" sz="2000" i="1">
                                  <a:latin typeface="Cambria Math" panose="02040503050406030204" pitchFamily="18" charset="0"/>
                                  <a:ea typeface="Cambria Math" panose="02040503050406030204" pitchFamily="18" charset="0"/>
                                  <a:cs typeface="Arial" panose="020B0604020202020204" pitchFamily="34" charset="0"/>
                                </a:rPr>
                                <m:t>−</m:t>
                              </m:r>
                              <m:r>
                                <a:rPr lang="en-US" sz="2000" i="1">
                                  <a:latin typeface="Cambria Math" panose="02040503050406030204" pitchFamily="18" charset="0"/>
                                  <a:ea typeface="Cambria Math" panose="02040503050406030204" pitchFamily="18" charset="0"/>
                                  <a:cs typeface="Arial" panose="020B0604020202020204" pitchFamily="34" charset="0"/>
                                </a:rPr>
                                <m:t>𝛼</m:t>
                              </m:r>
                            </m:e>
                          </m:d>
                        </m:e>
                        <m:sup>
                          <m:r>
                            <a:rPr lang="en-US" sz="2000" b="0" i="1" smtClean="0">
                              <a:latin typeface="Cambria Math" panose="02040503050406030204" pitchFamily="18" charset="0"/>
                              <a:ea typeface="Cambria Math" panose="02040503050406030204" pitchFamily="18" charset="0"/>
                              <a:cs typeface="Arial" panose="020B0604020202020204" pitchFamily="34" charset="0"/>
                            </a:rPr>
                            <m:t>𝑛</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1</m:t>
                          </m:r>
                        </m:sup>
                      </m:sSup>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𝜏</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0</m:t>
                          </m:r>
                        </m:sub>
                      </m:sSub>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0</m:t>
                      </m:r>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1</m:t>
                      </m:r>
                    </m:oMath>
                  </m:oMathPara>
                </a14:m>
                <a:endParaRPr lang="en-US" sz="2000" dirty="0">
                  <a:latin typeface="Arial" panose="020B0604020202020204" pitchFamily="34" charset="0"/>
                  <a:cs typeface="Arial" panose="020B0604020202020204" pitchFamily="34"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154105" y="4683304"/>
                <a:ext cx="8973482" cy="445122"/>
              </a:xfrm>
              <a:prstGeom prst="rect">
                <a:avLst/>
              </a:prstGeom>
              <a:blipFill rotWithShape="1">
                <a:blip r:embed="rId1"/>
                <a:stretch>
                  <a:fillRect l="-3" t="-40" r="7" b="37"/>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774144" y="5389249"/>
                <a:ext cx="10579655" cy="797078"/>
              </a:xfrm>
              <a:prstGeom prst="rect">
                <a:avLst/>
              </a:prstGeom>
              <a:noFill/>
            </p:spPr>
            <p:txBody>
              <a:bodyPr wrap="square" rtlCol="0">
                <a:spAutoFit/>
              </a:bodyPr>
              <a:lstStyle/>
              <a:p>
                <a:pPr algn="just">
                  <a:lnSpc>
                    <a:spcPct val="120000"/>
                  </a:lnSpc>
                  <a:spcBef>
                    <a:spcPts val="200"/>
                  </a:spcBef>
                  <a:spcAft>
                    <a:spcPts val="200"/>
                  </a:spcAft>
                </a:pP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Nếu chọn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rial" panose="020B0604020202020204" pitchFamily="34" charset="0"/>
                      </a:rPr>
                      <m:t>𝛼</m:t>
                    </m:r>
                    <m:r>
                      <a:rPr lang="en-US" sz="2000" i="1" dirty="0" smtClean="0">
                        <a:latin typeface="Cambria Math" panose="02040503050406030204" pitchFamily="18" charset="0"/>
                        <a:cs typeface="Arial" panose="020B0604020202020204" pitchFamily="34" charset="0"/>
                      </a:rPr>
                      <m:t> = ½ </m:t>
                    </m:r>
                  </m:oMath>
                </a14:m>
                <a:r>
                  <a:rPr lang="en-US" sz="2000" dirty="0">
                    <a:latin typeface="Arial" panose="020B0604020202020204" pitchFamily="34" charset="0"/>
                    <a:cs typeface="Arial" panose="020B0604020202020204" pitchFamily="34" charset="0"/>
                  </a:rPr>
                  <a:t>thì có nghĩa là trị đo được </a:t>
                </a:r>
                <a14:m>
                  <m:oMath xmlns:m="http://schemas.openxmlformats.org/officeDocument/2006/math">
                    <m:sSub>
                      <m:sSubPr>
                        <m:ctrlPr>
                          <a:rPr lang="en-US" sz="2000" i="1" dirty="0">
                            <a:latin typeface="Cambria Math" panose="02040503050406030204" pitchFamily="18" charset="0"/>
                            <a:cs typeface="Arial" panose="020B0604020202020204" pitchFamily="34" charset="0"/>
                          </a:rPr>
                        </m:ctrlPr>
                      </m:sSubPr>
                      <m:e>
                        <m:r>
                          <a:rPr lang="en-US" sz="2000" i="1" dirty="0">
                            <a:latin typeface="Cambria Math" panose="02040503050406030204" pitchFamily="18" charset="0"/>
                            <a:cs typeface="Arial" panose="020B0604020202020204" pitchFamily="34" charset="0"/>
                          </a:rPr>
                          <m:t>𝑡</m:t>
                        </m:r>
                      </m:e>
                      <m:sub>
                        <m:r>
                          <a:rPr lang="en-US" sz="2000" i="1" dirty="0">
                            <a:latin typeface="Cambria Math" panose="02040503050406030204" pitchFamily="18" charset="0"/>
                            <a:cs typeface="Arial" panose="020B0604020202020204" pitchFamily="34" charset="0"/>
                          </a:rPr>
                          <m:t>𝑛</m:t>
                        </m:r>
                      </m:sub>
                    </m:sSub>
                  </m:oMath>
                </a14:m>
                <a:r>
                  <a:rPr lang="en-US" sz="2000" dirty="0">
                    <a:latin typeface="Arial" panose="020B0604020202020204" pitchFamily="34" charset="0"/>
                    <a:cs typeface="Arial" panose="020B0604020202020204" pitchFamily="34" charset="0"/>
                  </a:rPr>
                  <a:t> và trị dự đoán </a:t>
                </a:r>
                <a14:m>
                  <m:oMath xmlns:m="http://schemas.openxmlformats.org/officeDocument/2006/math">
                    <m:sSub>
                      <m:sSubPr>
                        <m:ctrlPr>
                          <a:rPr lang="en-US" sz="2000" i="1" dirty="0" smtClean="0">
                            <a:latin typeface="Cambria Math" panose="02040503050406030204" pitchFamily="18" charset="0"/>
                            <a:cs typeface="Arial" panose="020B0604020202020204" pitchFamily="34" charset="0"/>
                          </a:rPr>
                        </m:ctrlPr>
                      </m:sSubPr>
                      <m:e>
                        <m:r>
                          <a:rPr lang="en-US" sz="2000" b="0" i="1" dirty="0" smtClean="0">
                            <a:latin typeface="Cambria Math" panose="02040503050406030204" pitchFamily="18" charset="0"/>
                            <a:ea typeface="Cambria Math" panose="02040503050406030204" pitchFamily="18" charset="0"/>
                            <a:cs typeface="Arial" panose="020B0604020202020204" pitchFamily="34" charset="0"/>
                          </a:rPr>
                          <m:t>𝜏</m:t>
                        </m:r>
                      </m:e>
                      <m:sub>
                        <m:r>
                          <a:rPr lang="en-US" sz="2000" b="0" i="1" dirty="0" smtClean="0">
                            <a:latin typeface="Cambria Math" panose="02040503050406030204" pitchFamily="18" charset="0"/>
                            <a:cs typeface="Arial" panose="020B0604020202020204" pitchFamily="34" charset="0"/>
                          </a:rPr>
                          <m:t>𝑛</m:t>
                        </m:r>
                      </m:sub>
                    </m:sSub>
                  </m:oMath>
                </a14:m>
                <a:r>
                  <a:rPr lang="en-US" sz="2000" dirty="0">
                    <a:latin typeface="Arial" panose="020B0604020202020204" pitchFamily="34" charset="0"/>
                    <a:cs typeface="Arial" panose="020B0604020202020204" pitchFamily="34" charset="0"/>
                  </a:rPr>
                  <a:t> được xem quan trọng </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như nhau.</a:t>
                </a:r>
                <a:endParaRPr lang="en-US" sz="2000" dirty="0">
                  <a:latin typeface="Arial" panose="020B0604020202020204" pitchFamily="34" charset="0"/>
                  <a:cs typeface="Arial" panose="020B0604020202020204" pitchFamily="34"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774144" y="5389249"/>
                <a:ext cx="10579655" cy="797078"/>
              </a:xfrm>
              <a:prstGeom prst="rect">
                <a:avLst/>
              </a:prstGeom>
              <a:blipFill rotWithShape="1">
                <a:blip r:embed="rId2"/>
                <a:stretch>
                  <a:fillRect l="-1" t="-1" r="6" b="2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154105" y="4191393"/>
                <a:ext cx="4334713" cy="394980"/>
              </a:xfrm>
              <a:prstGeom prst="rect">
                <a:avLst/>
              </a:prstGeom>
              <a:noFill/>
            </p:spPr>
            <p:txBody>
              <a:bodyPr wrap="square" lIns="0" tIns="0" rIns="0" bIns="0" rtlCol="0">
                <a:spAutoFit/>
              </a:bodyPr>
              <a:lstStyle/>
              <a:p>
                <a:pPr>
                  <a:lnSpc>
                    <a:spcPct val="120000"/>
                  </a:lnSpc>
                  <a:spcBef>
                    <a:spcPts val="200"/>
                  </a:spcBef>
                  <a:spcAft>
                    <a:spcPts val="200"/>
                  </a:spcAft>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cs typeface="Arial" panose="020B0604020202020204" pitchFamily="34" charset="0"/>
                            </a:rPr>
                          </m:ctrlPr>
                        </m:sSubPr>
                        <m:e>
                          <m:r>
                            <a:rPr lang="en-US" sz="2000" i="1" smtClean="0">
                              <a:latin typeface="Cambria Math" panose="02040503050406030204" pitchFamily="18" charset="0"/>
                              <a:ea typeface="Cambria Math" panose="02040503050406030204" pitchFamily="18" charset="0"/>
                              <a:cs typeface="Arial" panose="020B0604020202020204" pitchFamily="34" charset="0"/>
                            </a:rPr>
                            <m:t>𝜏</m:t>
                          </m:r>
                        </m:e>
                        <m:sub>
                          <m:r>
                            <a:rPr lang="en-US" sz="2000" b="0" i="1" smtClean="0">
                              <a:latin typeface="Cambria Math" panose="02040503050406030204" pitchFamily="18" charset="0"/>
                              <a:cs typeface="Arial" panose="020B0604020202020204" pitchFamily="34" charset="0"/>
                            </a:rPr>
                            <m:t>𝑛</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𝑡</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𝑛</m:t>
                          </m:r>
                        </m:sub>
                      </m:sSub>
                      <m:r>
                        <a:rPr lang="en-US" sz="2000" b="0" i="1" smtClean="0">
                          <a:latin typeface="Cambria Math" panose="02040503050406030204" pitchFamily="18" charset="0"/>
                          <a:ea typeface="Cambria Math" panose="02040503050406030204" pitchFamily="18" charset="0"/>
                          <a:cs typeface="Arial" panose="020B0604020202020204" pitchFamily="34" charset="0"/>
                        </a:rPr>
                        <m:t>+</m:t>
                      </m:r>
                      <m:d>
                        <m:d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1</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e>
                      </m:d>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ea typeface="Cambria Math" panose="02040503050406030204" pitchFamily="18" charset="0"/>
                              <a:cs typeface="Arial" panose="020B0604020202020204" pitchFamily="34" charset="0"/>
                            </a:rPr>
                            <m:t>𝜏</m:t>
                          </m:r>
                        </m:e>
                        <m:sub>
                          <m:r>
                            <a:rPr lang="en-US" sz="2000" i="1">
                              <a:latin typeface="Cambria Math" panose="02040503050406030204" pitchFamily="18" charset="0"/>
                              <a:cs typeface="Arial" panose="020B0604020202020204" pitchFamily="34" charset="0"/>
                            </a:rPr>
                            <m:t>𝑛</m:t>
                          </m:r>
                        </m:sub>
                      </m:sSub>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0</m:t>
                      </m:r>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1</m:t>
                      </m:r>
                    </m:oMath>
                  </m:oMathPara>
                </a14:m>
                <a:endParaRPr lang="en-US" sz="2000" dirty="0">
                  <a:latin typeface="Arial" panose="020B0604020202020204" pitchFamily="34" charset="0"/>
                  <a:cs typeface="Arial" panose="020B0604020202020204" pitchFamily="34"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1154105" y="4191393"/>
                <a:ext cx="4334713" cy="394980"/>
              </a:xfrm>
              <a:prstGeom prst="rect">
                <a:avLst/>
              </a:prstGeom>
              <a:blipFill rotWithShape="1">
                <a:blip r:embed="rId3"/>
                <a:stretch>
                  <a:fillRect l="-7" t="-99" r="12" b="102"/>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8">
                                            <p:txEl>
                                              <p:pRg st="0" end="0"/>
                                            </p:txEl>
                                          </p:spTgt>
                                        </p:tgtEl>
                                        <p:attrNameLst>
                                          <p:attrName>style.visibility</p:attrName>
                                        </p:attrNameLst>
                                      </p:cBhvr>
                                      <p:to>
                                        <p:strVal val="visible"/>
                                      </p:to>
                                    </p:set>
                                    <p:anim calcmode="lin" valueType="num">
                                      <p:cBhvr additive="base">
                                        <p:cTn id="7" dur="500" fill="hold"/>
                                        <p:tgtEl>
                                          <p:spTgt spid="5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8">
                                            <p:txEl>
                                              <p:pRg st="1" end="1"/>
                                            </p:txEl>
                                          </p:spTgt>
                                        </p:tgtEl>
                                        <p:attrNameLst>
                                          <p:attrName>style.visibility</p:attrName>
                                        </p:attrNameLst>
                                      </p:cBhvr>
                                      <p:to>
                                        <p:strVal val="visible"/>
                                      </p:to>
                                    </p:set>
                                    <p:anim calcmode="lin" valueType="num">
                                      <p:cBhvr additive="base">
                                        <p:cTn id="13" dur="500" fill="hold"/>
                                        <p:tgtEl>
                                          <p:spTgt spid="5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8">
                                            <p:txEl>
                                              <p:pRg st="2" end="2"/>
                                            </p:txEl>
                                          </p:spTgt>
                                        </p:tgtEl>
                                        <p:attrNameLst>
                                          <p:attrName>style.visibility</p:attrName>
                                        </p:attrNameLst>
                                      </p:cBhvr>
                                      <p:to>
                                        <p:strVal val="visible"/>
                                      </p:to>
                                    </p:set>
                                    <p:anim calcmode="lin" valueType="num">
                                      <p:cBhvr additive="base">
                                        <p:cTn id="19" dur="500" fill="hold"/>
                                        <p:tgtEl>
                                          <p:spTgt spid="5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8">
                                            <p:txEl>
                                              <p:pRg st="3" end="3"/>
                                            </p:txEl>
                                          </p:spTgt>
                                        </p:tgtEl>
                                        <p:attrNameLst>
                                          <p:attrName>style.visibility</p:attrName>
                                        </p:attrNameLst>
                                      </p:cBhvr>
                                      <p:to>
                                        <p:strVal val="visible"/>
                                      </p:to>
                                    </p:set>
                                    <p:anim calcmode="lin" valueType="num">
                                      <p:cBhvr additive="base">
                                        <p:cTn id="25" dur="500" fill="hold"/>
                                        <p:tgtEl>
                                          <p:spTgt spid="5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20" name="Google Shape;620;p3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pic>
        <p:nvPicPr>
          <p:cNvPr id="621" name="Google Shape;621;p37"/>
          <p:cNvPicPr preferRelativeResize="0"/>
          <p:nvPr/>
        </p:nvPicPr>
        <p:blipFill rotWithShape="1">
          <a:blip r:embed="rId1"/>
          <a:srcRect l="641" t="2280" r="641" b="2849"/>
          <a:stretch>
            <a:fillRect/>
          </a:stretch>
        </p:blipFill>
        <p:spPr>
          <a:xfrm>
            <a:off x="2014539" y="2126432"/>
            <a:ext cx="5140325" cy="3705225"/>
          </a:xfrm>
          <a:prstGeom prst="rect">
            <a:avLst/>
          </a:prstGeom>
          <a:noFill/>
          <a:ln w="38100" cap="flat" cmpd="dbl">
            <a:solidFill>
              <a:srgbClr val="CC6600"/>
            </a:solidFill>
            <a:prstDash val="solid"/>
            <a:miter lim="800000"/>
            <a:headEnd type="none" w="sm" len="sm"/>
            <a:tailEnd type="none" w="sm" len="sm"/>
          </a:ln>
        </p:spPr>
      </p:pic>
      <p:cxnSp>
        <p:nvCxnSpPr>
          <p:cNvPr id="622" name="Google Shape;622;p37"/>
          <p:cNvCxnSpPr/>
          <p:nvPr/>
        </p:nvCxnSpPr>
        <p:spPr>
          <a:xfrm rot="10800000">
            <a:off x="5156200" y="3099568"/>
            <a:ext cx="2400300" cy="495300"/>
          </a:xfrm>
          <a:prstGeom prst="straightConnector1">
            <a:avLst/>
          </a:prstGeom>
          <a:noFill/>
          <a:ln w="25400" cap="flat" cmpd="sng">
            <a:solidFill>
              <a:schemeClr val="dk1"/>
            </a:solidFill>
            <a:prstDash val="solid"/>
            <a:round/>
            <a:headEnd type="none" w="med" len="med"/>
            <a:tailEnd type="triangle" w="med" len="med"/>
          </a:ln>
        </p:spPr>
      </p:cxnSp>
      <p:cxnSp>
        <p:nvCxnSpPr>
          <p:cNvPr id="623" name="Google Shape;623;p37"/>
          <p:cNvCxnSpPr/>
          <p:nvPr/>
        </p:nvCxnSpPr>
        <p:spPr>
          <a:xfrm flipH="1">
            <a:off x="6330951" y="1994904"/>
            <a:ext cx="1498600" cy="266700"/>
          </a:xfrm>
          <a:prstGeom prst="straightConnector1">
            <a:avLst/>
          </a:prstGeom>
          <a:noFill/>
          <a:ln w="25400" cap="flat" cmpd="sng">
            <a:solidFill>
              <a:schemeClr val="dk1"/>
            </a:solidFill>
            <a:prstDash val="solid"/>
            <a:round/>
            <a:headEnd type="none" w="med" len="med"/>
            <a:tailEnd type="triangle" w="med" len="med"/>
          </a:ln>
        </p:spPr>
      </p:cxnSp>
      <p:sp>
        <p:nvSpPr>
          <p:cNvPr id="624" name="Google Shape;624;p37"/>
          <p:cNvSpPr txBox="1"/>
          <p:nvPr/>
        </p:nvSpPr>
        <p:spPr>
          <a:xfrm>
            <a:off x="7829551" y="1654943"/>
            <a:ext cx="2581275" cy="831850"/>
          </a:xfrm>
          <a:prstGeom prst="rect">
            <a:avLst/>
          </a:prstGeom>
          <a:noFill/>
          <a:ln>
            <a:noFill/>
          </a:ln>
        </p:spPr>
        <p:txBody>
          <a:bodyPr spcFirstLastPara="1" wrap="square" lIns="91425" tIns="45700" rIns="91425" bIns="45700" anchor="t" anchorCtr="0">
            <a:spAutoFit/>
          </a:bodyPr>
          <a:lstStyle/>
          <a:p>
            <a:r>
              <a:rPr lang="en-US" sz="2400" dirty="0" err="1">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Độ</a:t>
            </a:r>
            <a:r>
              <a:rPr lang="en-US" sz="2400" dirty="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 </a:t>
            </a:r>
            <a:r>
              <a:rPr lang="en-US" sz="2400" dirty="0" err="1">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dài</a:t>
            </a:r>
            <a:r>
              <a:rPr lang="en-US" sz="2400" dirty="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 CPU burst</a:t>
            </a:r>
            <a:endParaRPr dirty="0">
              <a:latin typeface="Arial" panose="020B0604020202020204" pitchFamily="34" charset="0"/>
              <a:cs typeface="Arial" panose="020B0604020202020204" pitchFamily="34" charset="0"/>
            </a:endParaRPr>
          </a:p>
          <a:p>
            <a:r>
              <a:rPr lang="en-US" sz="2400" dirty="0" err="1">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đo</a:t>
            </a:r>
            <a:r>
              <a:rPr lang="en-US" sz="2400" dirty="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 </a:t>
            </a:r>
            <a:r>
              <a:rPr lang="en-US" sz="2400" dirty="0" err="1">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được</a:t>
            </a:r>
            <a:endParaRPr sz="2400" dirty="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endParaRPr>
          </a:p>
        </p:txBody>
      </p:sp>
      <p:sp>
        <p:nvSpPr>
          <p:cNvPr id="3" name="Slide Number Placeholder 2"/>
          <p:cNvSpPr>
            <a:spLocks noGrp="1"/>
          </p:cNvSpPr>
          <p:nvPr>
            <p:ph type="sldNum" sz="quarter" idx="12"/>
          </p:nvPr>
        </p:nvSpPr>
        <p:spPr/>
        <p:txBody>
          <a:bodyPr/>
          <a:lstStyle/>
          <a:p>
            <a:fld id="{00000000-1234-1234-1234-123412341234}" type="slidenum">
              <a:rPr lang="en-US" smtClean="0"/>
            </a:fld>
            <a:endParaRPr lang="en-US" dirty="0"/>
          </a:p>
        </p:txBody>
      </p:sp>
      <p:sp>
        <p:nvSpPr>
          <p:cNvPr id="4" name="Google Shape;587;p34"/>
          <p:cNvSpPr txBox="1"/>
          <p:nvPr/>
        </p:nvSpPr>
        <p:spPr>
          <a:xfrm>
            <a:off x="774145" y="1159072"/>
            <a:ext cx="4895892"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err="1">
                <a:solidFill>
                  <a:schemeClr val="bg1"/>
                </a:solidFill>
                <a:latin typeface="Arial" panose="020B0604020202020204" pitchFamily="34" charset="0"/>
                <a:ea typeface="+mn-ea"/>
                <a:cs typeface="Arial" panose="020B0604020202020204" pitchFamily="34" charset="0"/>
              </a:rPr>
              <a:t>Dự</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đoán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thời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gian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sử</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dụng</a:t>
            </a:r>
            <a:r>
              <a:rPr lang="en-US" sz="2400" dirty="0">
                <a:solidFill>
                  <a:schemeClr val="bg1"/>
                </a:solidFill>
                <a:latin typeface="Arial" panose="020B0604020202020204" pitchFamily="34" charset="0"/>
                <a:ea typeface="+mn-ea"/>
                <a:cs typeface="Arial" panose="020B0604020202020204" pitchFamily="34" charset="0"/>
              </a:rPr>
              <a:t> CPU</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5" name="Google Shape;484;p30"/>
          <p:cNvSpPr txBox="1"/>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4.3. Shortest-Job-First (SJF)</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7696200" y="3383817"/>
                <a:ext cx="4358886" cy="989245"/>
              </a:xfrm>
              <a:prstGeom prst="rect">
                <a:avLst/>
              </a:prstGeom>
              <a:noFill/>
            </p:spPr>
            <p:txBody>
              <a:bodyPr wrap="none" rtlCol="0">
                <a:spAutoFit/>
              </a:bodyPr>
              <a:lstStyle/>
              <a:p>
                <a:pPr>
                  <a:lnSpc>
                    <a:spcPct val="120000"/>
                  </a:lnSpc>
                  <a:spcBef>
                    <a:spcPts val="200"/>
                  </a:spcBef>
                  <a:spcAft>
                    <a:spcPts val="200"/>
                  </a:spcAft>
                </a:pPr>
                <a:r>
                  <a:rPr lang="en-US" sz="2400" dirty="0">
                    <a:latin typeface="Arial" panose="020B0604020202020204" pitchFamily="34" charset="0"/>
                    <a:cs typeface="Arial" panose="020B0604020202020204" pitchFamily="34" charset="0"/>
                  </a:rPr>
                  <a:t>Độ dài CPU Burst dự đoán với</a:t>
                </a:r>
                <a:endParaRPr lang="en-US" sz="2400" dirty="0">
                  <a:latin typeface="Arial" panose="020B0604020202020204" pitchFamily="34" charset="0"/>
                  <a:cs typeface="Arial" panose="020B0604020202020204" pitchFamily="34" charset="0"/>
                </a:endParaRPr>
              </a:p>
              <a:p>
                <a:pPr>
                  <a:lnSpc>
                    <a:spcPct val="120000"/>
                  </a:lnSpc>
                  <a:spcBef>
                    <a:spcPts val="200"/>
                  </a:spcBef>
                  <a:spcAft>
                    <a:spcPts val="200"/>
                  </a:spcAft>
                </a:pP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Arial" panose="020B0604020202020204" pitchFamily="34" charset="0"/>
                      </a:rPr>
                      <m:t>𝛼</m:t>
                    </m:r>
                    <m:r>
                      <a:rPr lang="en-US" sz="2400" i="1" dirty="0" smtClean="0">
                        <a:latin typeface="Cambria Math" panose="02040503050406030204" pitchFamily="18" charset="0"/>
                        <a:cs typeface="Arial" panose="020B0604020202020204" pitchFamily="34" charset="0"/>
                      </a:rPr>
                      <m:t> = ½ </m:t>
                    </m:r>
                  </m:oMath>
                </a14:m>
                <a:r>
                  <a:rPr lang="en-US" sz="2400" dirty="0">
                    <a:latin typeface="Arial" panose="020B0604020202020204" pitchFamily="34" charset="0"/>
                    <a:cs typeface="Arial" panose="020B0604020202020204" pitchFamily="34" charset="0"/>
                  </a:rPr>
                  <a:t>và </a:t>
                </a:r>
                <a14:m>
                  <m:oMath xmlns:m="http://schemas.openxmlformats.org/officeDocument/2006/math">
                    <m:sSub>
                      <m:sSubPr>
                        <m:ctrlPr>
                          <a:rPr lang="en-US" sz="2400" i="1" dirty="0" smtClean="0">
                            <a:latin typeface="Cambria Math" panose="02040503050406030204" pitchFamily="18" charset="0"/>
                            <a:cs typeface="Arial" panose="020B0604020202020204" pitchFamily="34" charset="0"/>
                          </a:rPr>
                        </m:ctrlPr>
                      </m:sSubPr>
                      <m:e>
                        <m:r>
                          <a:rPr lang="en-US" sz="2400" i="1" dirty="0" smtClean="0">
                            <a:latin typeface="Cambria Math" panose="02040503050406030204" pitchFamily="18" charset="0"/>
                            <a:ea typeface="Cambria Math" panose="02040503050406030204" pitchFamily="18" charset="0"/>
                            <a:cs typeface="Arial" panose="020B0604020202020204" pitchFamily="34" charset="0"/>
                          </a:rPr>
                          <m:t>𝜏</m:t>
                        </m:r>
                      </m:e>
                      <m:sub>
                        <m:r>
                          <a:rPr lang="en-US" sz="2400" b="0" i="1" dirty="0" smtClean="0">
                            <a:latin typeface="Cambria Math" panose="02040503050406030204" pitchFamily="18" charset="0"/>
                            <a:cs typeface="Arial" panose="020B0604020202020204" pitchFamily="34" charset="0"/>
                          </a:rPr>
                          <m:t>0</m:t>
                        </m:r>
                      </m:sub>
                    </m:sSub>
                  </m:oMath>
                </a14:m>
                <a:r>
                  <a:rPr lang="en-US" sz="2400" dirty="0">
                    <a:latin typeface="Arial" panose="020B0604020202020204" pitchFamily="34" charset="0"/>
                    <a:cs typeface="Arial" panose="020B0604020202020204" pitchFamily="34" charset="0"/>
                  </a:rPr>
                  <a:t> = 10</a:t>
                </a:r>
                <a:endParaRPr lang="en-US" sz="2400" dirty="0">
                  <a:latin typeface="Arial" panose="020B0604020202020204" pitchFamily="34" charset="0"/>
                  <a:cs typeface="Arial" panose="020B0604020202020204" pitchFamily="34"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7696200" y="3383817"/>
                <a:ext cx="4358886" cy="989245"/>
              </a:xfrm>
              <a:prstGeom prst="rect">
                <a:avLst/>
              </a:prstGeom>
              <a:blipFill rotWithShape="1">
                <a:blip r:embed="rId2"/>
                <a:stretch>
                  <a:fillRect t="-54" r="6" b="46"/>
                </a:stretch>
              </a:blipFill>
            </p:spPr>
            <p:txBody>
              <a:bodyPr/>
              <a:lstStyle/>
              <a:p>
                <a:r>
                  <a:rPr lang="en-US" altLang="en-US">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70929" y="1972235"/>
            <a:ext cx="8506789" cy="1007448"/>
          </a:xfrm>
        </p:spPr>
        <p:txBody>
          <a:bodyPr>
            <a:normAutofit/>
          </a:bodyPr>
          <a:lstStyle/>
          <a:p>
            <a:r>
              <a:rPr lang="en-US" dirty="0"/>
              <a:t>CÁC GIẢI THUẬT ĐỊNH THỜI</a:t>
            </a:r>
            <a:endParaRPr lang="en-US" dirty="0"/>
          </a:p>
        </p:txBody>
      </p:sp>
      <p:sp>
        <p:nvSpPr>
          <p:cNvPr id="3" name="Text Placeholder 2"/>
          <p:cNvSpPr>
            <a:spLocks noGrp="1"/>
          </p:cNvSpPr>
          <p:nvPr>
            <p:ph type="body" sz="quarter" idx="14"/>
          </p:nvPr>
        </p:nvSpPr>
        <p:spPr/>
        <p:txBody>
          <a:bodyPr/>
          <a:lstStyle/>
          <a:p>
            <a:r>
              <a:rPr lang="en-US" dirty="0"/>
              <a:t>4.4. Định thời theo độ ưu tiên - </a:t>
            </a:r>
            <a:r>
              <a:rPr lang="en-US" dirty="0"/>
              <a:t>Priority Scheduling</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04.</a:t>
            </a:r>
            <a:endParaRPr lang="en-US" dirty="0"/>
          </a:p>
        </p:txBody>
      </p:sp>
      <p:sp>
        <p:nvSpPr>
          <p:cNvPr id="7" name="Footer Placeholder 6"/>
          <p:cNvSpPr>
            <a:spLocks noGrp="1"/>
          </p:cNvSpPr>
          <p:nvPr>
            <p:ph type="ftr" sz="quarter" idx="18"/>
          </p:nvPr>
        </p:nvSpPr>
        <p:spPr/>
        <p:txBody>
          <a:bodyPr/>
          <a:lstStyle/>
          <a:p>
            <a:r>
              <a:rPr lang="vi-VN"/>
              <a:t>Thực hiện bởi Trường Đại học Công nghệ Thông tin, ĐHQG-HCM</a:t>
            </a:r>
            <a:endParaRPr lang="en-US"/>
          </a:p>
        </p:txBody>
      </p:sp>
      <p:sp>
        <p:nvSpPr>
          <p:cNvPr id="8" name="Slide Number Placeholder 7"/>
          <p:cNvSpPr>
            <a:spLocks noGrp="1"/>
          </p:cNvSpPr>
          <p:nvPr>
            <p:ph type="sldNum" sz="quarter" idx="12"/>
          </p:nvPr>
        </p:nvSpPr>
        <p:spPr/>
        <p:txBody>
          <a:bodyPr/>
          <a:lstStyle/>
          <a:p>
            <a:fld id="{00000000-1234-1234-1234-123412341234}" type="slidenum">
              <a:rPr lang="en-US" smtClean="0"/>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38"/>
          <p:cNvSpPr txBox="1">
            <a:spLocks noGrp="1"/>
          </p:cNvSpPr>
          <p:nvPr>
            <p:ph type="title"/>
          </p:nvPr>
        </p:nvSpPr>
        <p:spPr>
          <a:xfrm>
            <a:off x="774146" y="223964"/>
            <a:ext cx="10579654" cy="1681036"/>
          </a:xfrm>
          <a:prstGeom prst="rect">
            <a:avLst/>
          </a:prstGeom>
          <a:noFill/>
          <a:ln>
            <a:noFill/>
          </a:ln>
        </p:spPr>
        <p:txBody>
          <a:bodyPr spcFirstLastPara="1" wrap="square" lIns="91425" tIns="45700" rIns="91425" bIns="45700" anchor="ctr" anchorCtr="0">
            <a:noAutofit/>
          </a:bodyPr>
          <a:lstStyle/>
          <a:p>
            <a:pPr marL="889000" indent="-889000"/>
            <a:r>
              <a:rPr lang="en-US" sz="4000" dirty="0"/>
              <a:t>4.4. </a:t>
            </a:r>
            <a:r>
              <a:rPr lang="en-US" sz="4000" dirty="0" err="1"/>
              <a:t>Định</a:t>
            </a:r>
            <a:r>
              <a:rPr lang="en-US" sz="4000" dirty="0"/>
              <a:t> </a:t>
            </a:r>
            <a:r>
              <a:rPr lang="en-US" sz="4000" dirty="0" err="1"/>
              <a:t>thời</a:t>
            </a:r>
            <a:r>
              <a:rPr lang="en-US" sz="4000" dirty="0"/>
              <a:t> </a:t>
            </a:r>
            <a:r>
              <a:rPr lang="en-US" sz="4000" dirty="0" err="1"/>
              <a:t>theo</a:t>
            </a:r>
            <a:r>
              <a:rPr lang="en-US" sz="4000" dirty="0"/>
              <a:t> </a:t>
            </a:r>
            <a:r>
              <a:rPr lang="en-US" sz="4000" dirty="0" err="1"/>
              <a:t>độ</a:t>
            </a:r>
            <a:r>
              <a:rPr lang="en-US" sz="4000" dirty="0"/>
              <a:t> </a:t>
            </a:r>
            <a:r>
              <a:rPr lang="en-US" sz="4000" dirty="0" err="1"/>
              <a:t>ưu</a:t>
            </a:r>
            <a:r>
              <a:rPr lang="en-US" sz="4000" dirty="0"/>
              <a:t> </a:t>
            </a:r>
            <a:r>
              <a:rPr lang="en-US" sz="4000" dirty="0" err="1"/>
              <a:t>tiên</a:t>
            </a:r>
            <a:r>
              <a:rPr lang="en-US" sz="4000" dirty="0"/>
              <a:t> –</a:t>
            </a:r>
            <a:br>
              <a:rPr lang="en-US" sz="4000" dirty="0"/>
            </a:br>
            <a:r>
              <a:rPr lang="en-US" sz="4000" dirty="0"/>
              <a:t>Priority Scheduling</a:t>
            </a:r>
            <a:endParaRPr sz="4000" dirty="0"/>
          </a:p>
        </p:txBody>
      </p:sp>
      <p:sp>
        <p:nvSpPr>
          <p:cNvPr id="632" name="Google Shape;632;p38"/>
          <p:cNvSpPr txBox="1">
            <a:spLocks noGrp="1"/>
          </p:cNvSpPr>
          <p:nvPr>
            <p:ph idx="1"/>
          </p:nvPr>
        </p:nvSpPr>
        <p:spPr>
          <a:xfrm>
            <a:off x="774145" y="1905000"/>
            <a:ext cx="10579654" cy="4271963"/>
          </a:xfrm>
          <a:prstGeom prst="rect">
            <a:avLst/>
          </a:prstGeom>
          <a:noFill/>
          <a:ln>
            <a:noFill/>
          </a:ln>
        </p:spPr>
        <p:txBody>
          <a:bodyPr spcFirstLastPara="1" wrap="square" lIns="91425" tIns="45700" rIns="91425" bIns="45700" anchor="t" anchorCtr="0">
            <a:noAutofit/>
          </a:bodyPr>
          <a:lstStyle/>
          <a:p>
            <a:pPr>
              <a:spcBef>
                <a:spcPts val="0"/>
              </a:spcBef>
            </a:pPr>
            <a:r>
              <a:rPr lang="en-US" sz="2400" dirty="0" err="1"/>
              <a:t>Mỗi</a:t>
            </a:r>
            <a:r>
              <a:rPr lang="en-US" sz="2400" dirty="0"/>
              <a:t> </a:t>
            </a:r>
            <a:r>
              <a:rPr lang="en-US" sz="2400" dirty="0" err="1"/>
              <a:t>tiến</a:t>
            </a:r>
            <a:r>
              <a:rPr lang="en-US" sz="2400" dirty="0"/>
              <a:t> </a:t>
            </a:r>
            <a:r>
              <a:rPr lang="en-US" sz="2400" dirty="0" err="1"/>
              <a:t>trình</a:t>
            </a:r>
            <a:r>
              <a:rPr lang="en-US" sz="2400" dirty="0"/>
              <a:t> </a:t>
            </a:r>
            <a:r>
              <a:rPr lang="en-US" sz="2400" dirty="0" err="1"/>
              <a:t>sẽ</a:t>
            </a:r>
            <a:r>
              <a:rPr lang="en-US" sz="2400" dirty="0"/>
              <a:t> </a:t>
            </a:r>
            <a:r>
              <a:rPr lang="en-US" sz="2400" dirty="0" err="1"/>
              <a:t>được</a:t>
            </a:r>
            <a:r>
              <a:rPr lang="en-US" sz="2400" dirty="0"/>
              <a:t> </a:t>
            </a:r>
            <a:r>
              <a:rPr lang="en-US" sz="2400" dirty="0" err="1"/>
              <a:t>gán</a:t>
            </a:r>
            <a:r>
              <a:rPr lang="en-US" sz="2400" dirty="0"/>
              <a:t> </a:t>
            </a:r>
            <a:r>
              <a:rPr lang="en-US" sz="2400" dirty="0" err="1"/>
              <a:t>một</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thường</a:t>
            </a:r>
            <a:r>
              <a:rPr lang="en-US" sz="2400" dirty="0"/>
              <a:t> </a:t>
            </a:r>
            <a:r>
              <a:rPr lang="en-US" sz="2400" dirty="0" err="1"/>
              <a:t>biểu</a:t>
            </a:r>
            <a:r>
              <a:rPr lang="en-US" sz="2400" dirty="0"/>
              <a:t> </a:t>
            </a:r>
            <a:r>
              <a:rPr lang="en-US" sz="2400" dirty="0" err="1"/>
              <a:t>diễn</a:t>
            </a:r>
            <a:r>
              <a:rPr lang="en-US" sz="2400" dirty="0"/>
              <a:t> </a:t>
            </a:r>
            <a:r>
              <a:rPr lang="en-US" sz="2400" dirty="0" err="1"/>
              <a:t>bởi</a:t>
            </a:r>
            <a:r>
              <a:rPr lang="en-US" sz="2400" dirty="0"/>
              <a:t> </a:t>
            </a:r>
            <a:r>
              <a:rPr lang="en-US" sz="2400" dirty="0" err="1"/>
              <a:t>một</a:t>
            </a:r>
            <a:r>
              <a:rPr lang="en-US" sz="2400" dirty="0"/>
              <a:t> con </a:t>
            </a:r>
            <a:r>
              <a:rPr lang="en-US" sz="2400" dirty="0" err="1"/>
              <a:t>số</a:t>
            </a:r>
            <a:r>
              <a:rPr lang="en-US" sz="2400" dirty="0"/>
              <a:t>).</a:t>
            </a:r>
            <a:endParaRPr sz="2400" dirty="0"/>
          </a:p>
          <a:p>
            <a:r>
              <a:rPr lang="en-US" sz="2400" dirty="0"/>
              <a:t>CPU </a:t>
            </a:r>
            <a:r>
              <a:rPr lang="en-US" sz="2400" dirty="0" err="1"/>
              <a:t>sẽ</a:t>
            </a:r>
            <a:r>
              <a:rPr lang="en-US" sz="2400" dirty="0"/>
              <a:t> </a:t>
            </a:r>
            <a:r>
              <a:rPr lang="en-US" sz="2400" dirty="0" err="1"/>
              <a:t>được</a:t>
            </a:r>
            <a:r>
              <a:rPr lang="en-US" sz="2400" dirty="0"/>
              <a:t> </a:t>
            </a:r>
            <a:r>
              <a:rPr lang="en-US" sz="2400" dirty="0" err="1"/>
              <a:t>cấp</a:t>
            </a:r>
            <a:r>
              <a:rPr lang="en-US" sz="2400" dirty="0"/>
              <a:t> </a:t>
            </a:r>
            <a:r>
              <a:rPr lang="en-US" sz="2400" dirty="0" err="1"/>
              <a:t>cho</a:t>
            </a:r>
            <a:r>
              <a:rPr lang="en-US" sz="2400" dirty="0"/>
              <a:t> </a:t>
            </a:r>
            <a:r>
              <a:rPr lang="en-US" sz="2400" dirty="0" err="1"/>
              <a:t>tiến</a:t>
            </a:r>
            <a:r>
              <a:rPr lang="en-US" sz="2400" dirty="0"/>
              <a:t> </a:t>
            </a:r>
            <a:r>
              <a:rPr lang="en-US" sz="2400" dirty="0" err="1"/>
              <a:t>trình</a:t>
            </a:r>
            <a:r>
              <a:rPr lang="en-US" sz="2400" dirty="0"/>
              <a:t> </a:t>
            </a:r>
            <a:r>
              <a:rPr lang="en-US" sz="2400" dirty="0" err="1"/>
              <a:t>có</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cao</a:t>
            </a:r>
            <a:r>
              <a:rPr lang="en-US" sz="2400" dirty="0"/>
              <a:t> </a:t>
            </a:r>
            <a:r>
              <a:rPr lang="en-US" sz="2400" dirty="0" err="1"/>
              <a:t>nhất</a:t>
            </a:r>
            <a:r>
              <a:rPr lang="en-US" sz="2400" dirty="0"/>
              <a:t> </a:t>
            </a:r>
            <a:r>
              <a:rPr lang="en-US" sz="2400" dirty="0" err="1"/>
              <a:t>theo</a:t>
            </a:r>
            <a:r>
              <a:rPr lang="en-US" sz="2400" dirty="0"/>
              <a:t> </a:t>
            </a:r>
            <a:r>
              <a:rPr lang="en-US" sz="2400" dirty="0" err="1"/>
              <a:t>các</a:t>
            </a:r>
            <a:r>
              <a:rPr lang="en-US" sz="2400" dirty="0"/>
              <a:t> </a:t>
            </a:r>
            <a:r>
              <a:rPr lang="en-US" sz="2400" dirty="0" err="1"/>
              <a:t>giá</a:t>
            </a:r>
            <a:r>
              <a:rPr lang="en-US" sz="2400" dirty="0"/>
              <a:t> </a:t>
            </a:r>
            <a:r>
              <a:rPr lang="en-US" sz="2400" dirty="0" err="1"/>
              <a:t>trị</a:t>
            </a:r>
            <a:r>
              <a:rPr lang="en-US" sz="2400" dirty="0"/>
              <a:t> </a:t>
            </a:r>
            <a:r>
              <a:rPr lang="en-US" sz="2400" dirty="0" err="1"/>
              <a:t>số</a:t>
            </a:r>
            <a:r>
              <a:rPr lang="en-US" sz="2400" dirty="0"/>
              <a:t> </a:t>
            </a:r>
            <a:r>
              <a:rPr lang="en-US" sz="2400" dirty="0" err="1"/>
              <a:t>được</a:t>
            </a:r>
            <a:r>
              <a:rPr lang="en-US" sz="2400" dirty="0"/>
              <a:t> </a:t>
            </a:r>
            <a:r>
              <a:rPr lang="en-US" sz="2400" dirty="0" err="1"/>
              <a:t>gán</a:t>
            </a:r>
            <a:r>
              <a:rPr lang="en-US" sz="2400" dirty="0"/>
              <a:t> (</a:t>
            </a:r>
            <a:r>
              <a:rPr lang="en-US" sz="2400" dirty="0" err="1"/>
              <a:t>có</a:t>
            </a:r>
            <a:r>
              <a:rPr lang="en-US" sz="2400" dirty="0"/>
              <a:t> </a:t>
            </a:r>
            <a:r>
              <a:rPr lang="en-US" sz="2400" dirty="0" err="1"/>
              <a:t>thể</a:t>
            </a:r>
            <a:r>
              <a:rPr lang="en-US" sz="2400" dirty="0"/>
              <a:t> </a:t>
            </a:r>
            <a:r>
              <a:rPr lang="en-US" sz="2400" dirty="0" err="1"/>
              <a:t>theo</a:t>
            </a:r>
            <a:r>
              <a:rPr lang="en-US" sz="2400" dirty="0"/>
              <a:t> </a:t>
            </a:r>
            <a:r>
              <a:rPr lang="en-US" sz="2400" dirty="0" err="1"/>
              <a:t>thứ</a:t>
            </a:r>
            <a:r>
              <a:rPr lang="en-US" sz="2400" dirty="0"/>
              <a:t> </a:t>
            </a:r>
            <a:r>
              <a:rPr lang="en-US" sz="2400" dirty="0" err="1"/>
              <a:t>tự</a:t>
            </a:r>
            <a:r>
              <a:rPr lang="en-US" sz="2400" dirty="0"/>
              <a:t> </a:t>
            </a:r>
            <a:r>
              <a:rPr lang="en-US" sz="2400" dirty="0" err="1"/>
              <a:t>tăng</a:t>
            </a:r>
            <a:r>
              <a:rPr lang="en-US" sz="2400" dirty="0"/>
              <a:t> </a:t>
            </a:r>
            <a:r>
              <a:rPr lang="en-US" sz="2400" dirty="0" err="1"/>
              <a:t>dần</a:t>
            </a:r>
            <a:r>
              <a:rPr lang="en-US" sz="2400" dirty="0"/>
              <a:t> hay </a:t>
            </a:r>
            <a:r>
              <a:rPr lang="en-US" sz="2400" dirty="0" err="1"/>
              <a:t>giảm</a:t>
            </a:r>
            <a:r>
              <a:rPr lang="en-US" sz="2400" dirty="0"/>
              <a:t> </a:t>
            </a:r>
            <a:r>
              <a:rPr lang="en-US" sz="2400" dirty="0" err="1"/>
              <a:t>dần</a:t>
            </a:r>
            <a:r>
              <a:rPr lang="en-US" sz="2400" dirty="0"/>
              <a:t>).</a:t>
            </a:r>
            <a:endParaRPr sz="2400" dirty="0"/>
          </a:p>
          <a:p>
            <a:r>
              <a:rPr lang="en-US" sz="2400" dirty="0" err="1"/>
              <a:t>Định</a:t>
            </a:r>
            <a:r>
              <a:rPr lang="en-US" sz="2400" dirty="0"/>
              <a:t> </a:t>
            </a:r>
            <a:r>
              <a:rPr lang="en-US" sz="2400" dirty="0" err="1"/>
              <a:t>thời</a:t>
            </a:r>
            <a:r>
              <a:rPr lang="en-US" sz="2400" dirty="0"/>
              <a:t> </a:t>
            </a:r>
            <a:r>
              <a:rPr lang="en-US" sz="2400" dirty="0" err="1"/>
              <a:t>sử</a:t>
            </a:r>
            <a:r>
              <a:rPr lang="en-US" sz="2400" dirty="0"/>
              <a:t> </a:t>
            </a:r>
            <a:r>
              <a:rPr lang="en-US" sz="2400" dirty="0" err="1"/>
              <a:t>dụng</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có</a:t>
            </a:r>
            <a:r>
              <a:rPr lang="en-US" sz="2400" dirty="0"/>
              <a:t> </a:t>
            </a:r>
            <a:r>
              <a:rPr lang="en-US" sz="2400" dirty="0" err="1"/>
              <a:t>thể</a:t>
            </a:r>
            <a:r>
              <a:rPr lang="en-US" sz="2400" dirty="0"/>
              <a:t>:</a:t>
            </a:r>
            <a:endParaRPr sz="2400" dirty="0"/>
          </a:p>
          <a:p>
            <a:pPr lvl="1"/>
            <a:r>
              <a:rPr lang="en-US" sz="2200" dirty="0"/>
              <a:t>Preemptive</a:t>
            </a:r>
            <a:endParaRPr sz="2200" dirty="0"/>
          </a:p>
          <a:p>
            <a:pPr lvl="1"/>
            <a:r>
              <a:rPr lang="en-US" sz="2200" dirty="0"/>
              <a:t>Non-preemptive</a:t>
            </a:r>
            <a:endParaRPr sz="2200" dirty="0"/>
          </a:p>
        </p:txBody>
      </p:sp>
      <p:sp>
        <p:nvSpPr>
          <p:cNvPr id="635" name="Google Shape;635;p3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2">
                                            <p:txEl>
                                              <p:pRg st="0" end="0"/>
                                            </p:txEl>
                                          </p:spTgt>
                                        </p:tgtEl>
                                        <p:attrNameLst>
                                          <p:attrName>style.visibility</p:attrName>
                                        </p:attrNameLst>
                                      </p:cBhvr>
                                      <p:to>
                                        <p:strVal val="visible"/>
                                      </p:to>
                                    </p:set>
                                    <p:anim calcmode="lin" valueType="num">
                                      <p:cBhvr additive="base">
                                        <p:cTn id="7" dur="500" fill="hold"/>
                                        <p:tgtEl>
                                          <p:spTgt spid="6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2">
                                            <p:txEl>
                                              <p:pRg st="1" end="1"/>
                                            </p:txEl>
                                          </p:spTgt>
                                        </p:tgtEl>
                                        <p:attrNameLst>
                                          <p:attrName>style.visibility</p:attrName>
                                        </p:attrNameLst>
                                      </p:cBhvr>
                                      <p:to>
                                        <p:strVal val="visible"/>
                                      </p:to>
                                    </p:set>
                                    <p:anim calcmode="lin" valueType="num">
                                      <p:cBhvr additive="base">
                                        <p:cTn id="13" dur="500" fill="hold"/>
                                        <p:tgtEl>
                                          <p:spTgt spid="6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2">
                                            <p:txEl>
                                              <p:pRg st="2" end="2"/>
                                            </p:txEl>
                                          </p:spTgt>
                                        </p:tgtEl>
                                        <p:attrNameLst>
                                          <p:attrName>style.visibility</p:attrName>
                                        </p:attrNameLst>
                                      </p:cBhvr>
                                      <p:to>
                                        <p:strVal val="visible"/>
                                      </p:to>
                                    </p:set>
                                    <p:anim calcmode="lin" valueType="num">
                                      <p:cBhvr additive="base">
                                        <p:cTn id="19" dur="500" fill="hold"/>
                                        <p:tgtEl>
                                          <p:spTgt spid="6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32">
                                            <p:txEl>
                                              <p:pRg st="3" end="3"/>
                                            </p:txEl>
                                          </p:spTgt>
                                        </p:tgtEl>
                                        <p:attrNameLst>
                                          <p:attrName>style.visibility</p:attrName>
                                        </p:attrNameLst>
                                      </p:cBhvr>
                                      <p:to>
                                        <p:strVal val="visible"/>
                                      </p:to>
                                    </p:set>
                                    <p:anim calcmode="lin" valueType="num">
                                      <p:cBhvr additive="base">
                                        <p:cTn id="23" dur="500" fill="hold"/>
                                        <p:tgtEl>
                                          <p:spTgt spid="63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3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32">
                                            <p:txEl>
                                              <p:pRg st="4" end="4"/>
                                            </p:txEl>
                                          </p:spTgt>
                                        </p:tgtEl>
                                        <p:attrNameLst>
                                          <p:attrName>style.visibility</p:attrName>
                                        </p:attrNameLst>
                                      </p:cBhvr>
                                      <p:to>
                                        <p:strVal val="visible"/>
                                      </p:to>
                                    </p:set>
                                    <p:anim calcmode="lin" valueType="num">
                                      <p:cBhvr additive="base">
                                        <p:cTn id="27" dur="500" fill="hold"/>
                                        <p:tgtEl>
                                          <p:spTgt spid="63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3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1.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p:txBody>
      </p:sp>
      <p:sp>
        <p:nvSpPr>
          <p:cNvPr id="85" name="Google Shape;85;p4"/>
          <p:cNvSpPr txBox="1">
            <a:spLocks noGrp="1"/>
          </p:cNvSpPr>
          <p:nvPr>
            <p:ph idx="1"/>
          </p:nvPr>
        </p:nvSpPr>
        <p:spPr>
          <a:xfrm>
            <a:off x="774145" y="1233824"/>
            <a:ext cx="10579654" cy="3664747"/>
          </a:xfrm>
          <a:prstGeom prst="rect">
            <a:avLst/>
          </a:prstGeom>
          <a:noFill/>
          <a:ln>
            <a:noFill/>
          </a:ln>
        </p:spPr>
        <p:txBody>
          <a:bodyPr spcFirstLastPara="1" wrap="square" lIns="91425" tIns="45700" rIns="91425" bIns="45700" anchor="t" anchorCtr="0">
            <a:noAutofit/>
          </a:bodyPr>
          <a:lstStyle/>
          <a:p>
            <a:pPr marL="342900" indent="-342900"/>
            <a:r>
              <a:rPr lang="en-US" sz="2200" dirty="0" err="1"/>
              <a:t>Trong</a:t>
            </a:r>
            <a:r>
              <a:rPr lang="en-US" sz="2200" dirty="0"/>
              <a:t> </a:t>
            </a:r>
            <a:r>
              <a:rPr lang="en-US" sz="2200" dirty="0" err="1"/>
              <a:t>các</a:t>
            </a:r>
            <a:r>
              <a:rPr lang="en-US" sz="2200" dirty="0"/>
              <a:t> </a:t>
            </a:r>
            <a:r>
              <a:rPr lang="en-US" sz="2200" dirty="0" err="1"/>
              <a:t>hệ</a:t>
            </a:r>
            <a:r>
              <a:rPr lang="en-US" sz="2200" dirty="0"/>
              <a:t> </a:t>
            </a:r>
            <a:r>
              <a:rPr lang="en-US" sz="2200" dirty="0" err="1"/>
              <a:t>thống</a:t>
            </a:r>
            <a:r>
              <a:rPr lang="en-US" sz="2200" dirty="0"/>
              <a:t> </a:t>
            </a:r>
            <a:r>
              <a:rPr lang="en-US" sz="2200" dirty="0" err="1"/>
              <a:t>đa</a:t>
            </a:r>
            <a:r>
              <a:rPr lang="en-US" sz="2200" dirty="0"/>
              <a:t> </a:t>
            </a:r>
            <a:r>
              <a:rPr lang="en-US" sz="2200" dirty="0" err="1"/>
              <a:t>nhiệm</a:t>
            </a:r>
            <a:r>
              <a:rPr lang="en-US" sz="2200" dirty="0"/>
              <a:t> (multitasking), </a:t>
            </a:r>
            <a:r>
              <a:rPr lang="en-US" sz="2200" dirty="0" err="1"/>
              <a:t>đơn</a:t>
            </a:r>
            <a:r>
              <a:rPr lang="en-US" sz="2200" dirty="0"/>
              <a:t> </a:t>
            </a:r>
            <a:r>
              <a:rPr lang="en-US" sz="2200" dirty="0" err="1"/>
              <a:t>vị</a:t>
            </a:r>
            <a:r>
              <a:rPr lang="en-US" sz="2200" dirty="0"/>
              <a:t> </a:t>
            </a:r>
            <a:r>
              <a:rPr lang="en-US" sz="2200" dirty="0" err="1"/>
              <a:t>xử</a:t>
            </a:r>
            <a:r>
              <a:rPr lang="en-US" sz="2200" dirty="0"/>
              <a:t> </a:t>
            </a:r>
            <a:r>
              <a:rPr lang="en-US" sz="2200" dirty="0" err="1"/>
              <a:t>lý</a:t>
            </a:r>
            <a:endParaRPr sz="2200" dirty="0"/>
          </a:p>
          <a:p>
            <a:pPr marL="742950" lvl="1" indent="-285750"/>
            <a:r>
              <a:rPr lang="en-US" sz="2200" dirty="0"/>
              <a:t>Cho </a:t>
            </a:r>
            <a:r>
              <a:rPr lang="en-US" sz="2200" dirty="0" err="1"/>
              <a:t>phép</a:t>
            </a:r>
            <a:r>
              <a:rPr lang="en-US" sz="2200" dirty="0"/>
              <a:t> </a:t>
            </a:r>
            <a:r>
              <a:rPr lang="en-US" sz="2200" dirty="0" err="1"/>
              <a:t>thực</a:t>
            </a:r>
            <a:r>
              <a:rPr lang="en-US" sz="2200" dirty="0"/>
              <a:t> </a:t>
            </a:r>
            <a:r>
              <a:rPr lang="en-US" sz="2200" dirty="0" err="1"/>
              <a:t>thi</a:t>
            </a:r>
            <a:r>
              <a:rPr lang="en-US" sz="2200" dirty="0"/>
              <a:t> </a:t>
            </a:r>
            <a:r>
              <a:rPr lang="en-US" sz="2200" dirty="0" err="1"/>
              <a:t>đồng</a:t>
            </a:r>
            <a:r>
              <a:rPr lang="en-US" sz="2200" dirty="0"/>
              <a:t> </a:t>
            </a:r>
            <a:r>
              <a:rPr lang="en-US" sz="2200" dirty="0" err="1"/>
              <a:t>thời</a:t>
            </a:r>
            <a:r>
              <a:rPr lang="en-US" sz="2200" dirty="0"/>
              <a:t> </a:t>
            </a:r>
            <a:r>
              <a:rPr lang="en-US" sz="2200" dirty="0" err="1"/>
              <a:t>nhiều</a:t>
            </a:r>
            <a:r>
              <a:rPr lang="en-US" sz="2200" dirty="0"/>
              <a:t> </a:t>
            </a:r>
            <a:r>
              <a:rPr lang="en-US" sz="2200" dirty="0" err="1"/>
              <a:t>chương</a:t>
            </a:r>
            <a:r>
              <a:rPr lang="en-US" sz="2200" dirty="0"/>
              <a:t> </a:t>
            </a:r>
            <a:r>
              <a:rPr lang="en-US" sz="2200" dirty="0" err="1"/>
              <a:t>trình</a:t>
            </a:r>
            <a:r>
              <a:rPr lang="en-US" sz="2200" dirty="0"/>
              <a:t> </a:t>
            </a:r>
            <a:r>
              <a:rPr lang="en-US" sz="2200" dirty="0" err="1"/>
              <a:t>để</a:t>
            </a:r>
            <a:r>
              <a:rPr lang="en-US" sz="2200" dirty="0"/>
              <a:t> </a:t>
            </a:r>
            <a:r>
              <a:rPr lang="en-US" sz="2200" dirty="0" err="1"/>
              <a:t>làm</a:t>
            </a:r>
            <a:r>
              <a:rPr lang="en-US" sz="2200" dirty="0"/>
              <a:t> </a:t>
            </a:r>
            <a:r>
              <a:rPr lang="en-US" sz="2200" dirty="0" err="1"/>
              <a:t>tăng</a:t>
            </a:r>
            <a:r>
              <a:rPr lang="en-US" sz="2200" dirty="0"/>
              <a:t> </a:t>
            </a:r>
            <a:r>
              <a:rPr lang="en-US" sz="2200" dirty="0" err="1"/>
              <a:t>hiệu</a:t>
            </a:r>
            <a:r>
              <a:rPr lang="en-US" sz="2200" dirty="0"/>
              <a:t> </a:t>
            </a:r>
            <a:r>
              <a:rPr lang="en-US" sz="2200" dirty="0" err="1"/>
              <a:t>suất</a:t>
            </a:r>
            <a:r>
              <a:rPr lang="en-US" sz="2200" dirty="0"/>
              <a:t> </a:t>
            </a:r>
            <a:r>
              <a:rPr lang="en-US" sz="2200" dirty="0" err="1"/>
              <a:t>hệ</a:t>
            </a:r>
            <a:r>
              <a:rPr lang="en-US" sz="2200" dirty="0"/>
              <a:t> </a:t>
            </a:r>
            <a:r>
              <a:rPr lang="en-US" sz="2200" dirty="0" err="1"/>
              <a:t>thống</a:t>
            </a:r>
            <a:r>
              <a:rPr lang="en-US" sz="2200" dirty="0"/>
              <a:t> </a:t>
            </a:r>
            <a:r>
              <a:rPr lang="en-US" sz="2200" i="1" dirty="0"/>
              <a:t>(Cho </a:t>
            </a:r>
            <a:r>
              <a:rPr lang="en-US" sz="2200" i="1" dirty="0" err="1"/>
              <a:t>phép</a:t>
            </a:r>
            <a:r>
              <a:rPr lang="en-US" sz="2200" i="1" dirty="0"/>
              <a:t> </a:t>
            </a:r>
            <a:r>
              <a:rPr lang="en-US" sz="2200" i="1" dirty="0" err="1"/>
              <a:t>nhiều</a:t>
            </a:r>
            <a:r>
              <a:rPr lang="en-US" sz="2200" i="1" dirty="0"/>
              <a:t> </a:t>
            </a:r>
            <a:r>
              <a:rPr lang="en-US" sz="2200" i="1" dirty="0" err="1"/>
              <a:t>chương</a:t>
            </a:r>
            <a:r>
              <a:rPr lang="en-US" sz="2200" i="1" dirty="0"/>
              <a:t> </a:t>
            </a:r>
            <a:r>
              <a:rPr lang="en-US" sz="2200" i="1" dirty="0" err="1"/>
              <a:t>trình</a:t>
            </a:r>
            <a:r>
              <a:rPr lang="en-US" sz="2200" i="1" dirty="0"/>
              <a:t> </a:t>
            </a:r>
            <a:r>
              <a:rPr lang="en-US" sz="2200" i="1" dirty="0" err="1"/>
              <a:t>được</a:t>
            </a:r>
            <a:r>
              <a:rPr lang="en-US" sz="2200" i="1" dirty="0"/>
              <a:t> </a:t>
            </a:r>
            <a:r>
              <a:rPr lang="en-US" sz="2200" i="1" dirty="0" err="1"/>
              <a:t>nạp</a:t>
            </a:r>
            <a:r>
              <a:rPr lang="en-US" sz="2200" i="1" dirty="0"/>
              <a:t> </a:t>
            </a:r>
            <a:r>
              <a:rPr lang="en-US" sz="2200" i="1" dirty="0" err="1"/>
              <a:t>vào</a:t>
            </a:r>
            <a:r>
              <a:rPr lang="en-US" sz="2200" i="1" dirty="0"/>
              <a:t> </a:t>
            </a:r>
            <a:r>
              <a:rPr lang="en-US" sz="2200" i="1" dirty="0" err="1"/>
              <a:t>bộ</a:t>
            </a:r>
            <a:r>
              <a:rPr lang="en-US" sz="2200" i="1" dirty="0"/>
              <a:t> </a:t>
            </a:r>
            <a:r>
              <a:rPr lang="en-US" sz="2200" i="1" dirty="0" err="1"/>
              <a:t>nhớ</a:t>
            </a:r>
            <a:r>
              <a:rPr lang="en-US" sz="2200" i="1" dirty="0"/>
              <a:t>).</a:t>
            </a:r>
            <a:endParaRPr sz="2200" i="1" dirty="0"/>
          </a:p>
          <a:p>
            <a:pPr marL="742950" lvl="1" indent="-285750"/>
            <a:r>
              <a:rPr lang="en-US" sz="2200" dirty="0" err="1"/>
              <a:t>Tại</a:t>
            </a:r>
            <a:r>
              <a:rPr lang="en-US" sz="2200" dirty="0"/>
              <a:t> </a:t>
            </a:r>
            <a:r>
              <a:rPr lang="en-US" sz="2200" dirty="0" err="1"/>
              <a:t>mỗi</a:t>
            </a:r>
            <a:r>
              <a:rPr lang="en-US" sz="2200" dirty="0"/>
              <a:t> </a:t>
            </a:r>
            <a:r>
              <a:rPr lang="en-US" sz="2200" dirty="0" err="1"/>
              <a:t>thời</a:t>
            </a:r>
            <a:r>
              <a:rPr lang="en-US" sz="2200" dirty="0"/>
              <a:t> </a:t>
            </a:r>
            <a:r>
              <a:rPr lang="en-US" sz="2200" dirty="0" err="1"/>
              <a:t>điểm</a:t>
            </a:r>
            <a:r>
              <a:rPr lang="en-US" sz="2200" dirty="0"/>
              <a:t>, </a:t>
            </a:r>
            <a:r>
              <a:rPr lang="en-US" sz="2200" dirty="0" err="1"/>
              <a:t>chỉ</a:t>
            </a:r>
            <a:r>
              <a:rPr lang="en-US" sz="2200" dirty="0"/>
              <a:t> </a:t>
            </a:r>
            <a:r>
              <a:rPr lang="en-US" sz="2200" dirty="0" err="1"/>
              <a:t>có</a:t>
            </a:r>
            <a:r>
              <a:rPr lang="en-US" sz="2200" dirty="0"/>
              <a:t> </a:t>
            </a:r>
            <a:r>
              <a:rPr lang="en-US" sz="2200" dirty="0" err="1"/>
              <a:t>một</a:t>
            </a:r>
            <a:r>
              <a:rPr lang="en-US" sz="2200" dirty="0"/>
              <a:t> </a:t>
            </a:r>
            <a:r>
              <a:rPr lang="en-US" sz="2200" dirty="0" err="1"/>
              <a:t>tiến</a:t>
            </a:r>
            <a:r>
              <a:rPr lang="en-US" sz="2200" dirty="0"/>
              <a:t> </a:t>
            </a:r>
            <a:r>
              <a:rPr lang="en-US" sz="2200" dirty="0" err="1"/>
              <a:t>trình</a:t>
            </a:r>
            <a:r>
              <a:rPr lang="en-US" sz="2200" dirty="0"/>
              <a:t> </a:t>
            </a:r>
            <a:r>
              <a:rPr lang="en-US" sz="2200" dirty="0" err="1"/>
              <a:t>được</a:t>
            </a:r>
            <a:r>
              <a:rPr lang="en-US" sz="2200" dirty="0"/>
              <a:t> </a:t>
            </a:r>
            <a:r>
              <a:rPr lang="en-US" sz="2200" dirty="0" err="1"/>
              <a:t>thực</a:t>
            </a:r>
            <a:r>
              <a:rPr lang="en-US" sz="2200" dirty="0"/>
              <a:t> </a:t>
            </a:r>
            <a:r>
              <a:rPr lang="en-US" sz="2200" dirty="0" err="1"/>
              <a:t>thi</a:t>
            </a:r>
            <a:r>
              <a:rPr lang="en-US" sz="2200" dirty="0"/>
              <a:t>.</a:t>
            </a:r>
            <a:endParaRPr sz="2200" dirty="0"/>
          </a:p>
          <a:p>
            <a:pPr marL="342900" indent="-342900"/>
            <a:r>
              <a:rPr lang="en-US" sz="2200" dirty="0" err="1"/>
              <a:t>Cần</a:t>
            </a:r>
            <a:r>
              <a:rPr lang="en-US" sz="2200" dirty="0"/>
              <a:t> </a:t>
            </a:r>
            <a:r>
              <a:rPr lang="en-US" sz="2200" dirty="0" err="1"/>
              <a:t>phải</a:t>
            </a:r>
            <a:r>
              <a:rPr lang="en-US" sz="2200" dirty="0"/>
              <a:t> </a:t>
            </a:r>
            <a:r>
              <a:rPr lang="en-US" sz="2200" dirty="0" err="1"/>
              <a:t>giải</a:t>
            </a:r>
            <a:r>
              <a:rPr lang="en-US" sz="2200" dirty="0"/>
              <a:t> </a:t>
            </a:r>
            <a:r>
              <a:rPr lang="en-US" sz="2200" dirty="0" err="1"/>
              <a:t>quyết</a:t>
            </a:r>
            <a:r>
              <a:rPr lang="en-US" sz="2200" dirty="0"/>
              <a:t> </a:t>
            </a:r>
            <a:r>
              <a:rPr lang="en-US" sz="2200" dirty="0" err="1"/>
              <a:t>vấn</a:t>
            </a:r>
            <a:r>
              <a:rPr lang="en-US" sz="2200" dirty="0"/>
              <a:t> </a:t>
            </a:r>
            <a:r>
              <a:rPr lang="en-US" sz="2200" dirty="0" err="1"/>
              <a:t>đề</a:t>
            </a:r>
            <a:r>
              <a:rPr lang="en-US" sz="2200" dirty="0"/>
              <a:t> </a:t>
            </a:r>
            <a:r>
              <a:rPr lang="en-US" sz="2200" dirty="0" err="1"/>
              <a:t>phân</a:t>
            </a:r>
            <a:r>
              <a:rPr lang="en-US" sz="2200" dirty="0"/>
              <a:t> chia, </a:t>
            </a:r>
            <a:r>
              <a:rPr lang="en-US" sz="2200" dirty="0" err="1"/>
              <a:t>lựa</a:t>
            </a:r>
            <a:r>
              <a:rPr lang="en-US" sz="2200" dirty="0"/>
              <a:t> </a:t>
            </a:r>
            <a:r>
              <a:rPr lang="en-US" sz="2200" dirty="0" err="1"/>
              <a:t>chọn</a:t>
            </a:r>
            <a:r>
              <a:rPr lang="en-US" sz="2200" dirty="0"/>
              <a:t> </a:t>
            </a:r>
            <a:r>
              <a:rPr lang="en-US" sz="2200" dirty="0" err="1"/>
              <a:t>tiến</a:t>
            </a:r>
            <a:r>
              <a:rPr lang="en-US" sz="2200" dirty="0"/>
              <a:t> </a:t>
            </a:r>
            <a:r>
              <a:rPr lang="en-US" sz="2200" dirty="0" err="1"/>
              <a:t>trình</a:t>
            </a:r>
            <a:r>
              <a:rPr lang="en-US" sz="2200" dirty="0"/>
              <a:t> </a:t>
            </a:r>
            <a:r>
              <a:rPr lang="en-US" sz="2200" dirty="0" err="1"/>
              <a:t>thực</a:t>
            </a:r>
            <a:r>
              <a:rPr lang="en-US" sz="2200" dirty="0"/>
              <a:t> </a:t>
            </a:r>
            <a:r>
              <a:rPr lang="en-US" sz="2200" dirty="0" err="1"/>
              <a:t>thi</a:t>
            </a:r>
            <a:r>
              <a:rPr lang="en-US" sz="2200" dirty="0"/>
              <a:t> </a:t>
            </a:r>
            <a:r>
              <a:rPr lang="en-US" sz="2200" dirty="0" err="1"/>
              <a:t>để</a:t>
            </a:r>
            <a:r>
              <a:rPr lang="en-US" sz="2200" dirty="0"/>
              <a:t> </a:t>
            </a:r>
            <a:r>
              <a:rPr lang="en-US" sz="2200" dirty="0" err="1"/>
              <a:t>đạt</a:t>
            </a:r>
            <a:r>
              <a:rPr lang="en-US" sz="2200" dirty="0"/>
              <a:t> </a:t>
            </a:r>
            <a:r>
              <a:rPr lang="en-US" sz="2200" dirty="0" err="1"/>
              <a:t>được</a:t>
            </a:r>
            <a:r>
              <a:rPr lang="en-US" sz="2200" dirty="0"/>
              <a:t> </a:t>
            </a:r>
            <a:r>
              <a:rPr lang="en-US" sz="2200" dirty="0" err="1"/>
              <a:t>hiệu</a:t>
            </a:r>
            <a:r>
              <a:rPr lang="en-US" sz="2200" dirty="0"/>
              <a:t> </a:t>
            </a:r>
            <a:r>
              <a:rPr lang="en-US" sz="2200" dirty="0" err="1"/>
              <a:t>quả</a:t>
            </a:r>
            <a:r>
              <a:rPr lang="en-US" sz="2200" dirty="0"/>
              <a:t> </a:t>
            </a:r>
            <a:r>
              <a:rPr lang="en-US" sz="2200" dirty="0" err="1"/>
              <a:t>cao</a:t>
            </a:r>
            <a:r>
              <a:rPr lang="en-US" sz="2200" dirty="0"/>
              <a:t> </a:t>
            </a:r>
            <a:r>
              <a:rPr lang="en-US" sz="2200" dirty="0" err="1"/>
              <a:t>nhất</a:t>
            </a:r>
            <a:r>
              <a:rPr lang="en-US" sz="2200" dirty="0"/>
              <a:t>.</a:t>
            </a:r>
            <a:endParaRPr sz="2200" dirty="0"/>
          </a:p>
          <a:p>
            <a:pPr marL="342900" indent="-342900"/>
            <a:r>
              <a:rPr lang="en-US" sz="2200" dirty="0" err="1"/>
              <a:t>Cần</a:t>
            </a:r>
            <a:r>
              <a:rPr lang="en-US" sz="2200" dirty="0"/>
              <a:t> </a:t>
            </a:r>
            <a:r>
              <a:rPr lang="en-US" sz="2200" dirty="0" err="1"/>
              <a:t>có</a:t>
            </a:r>
            <a:r>
              <a:rPr lang="en-US" sz="2200" dirty="0"/>
              <a:t> </a:t>
            </a:r>
            <a:r>
              <a:rPr lang="en-US" sz="2200" dirty="0" err="1"/>
              <a:t>những</a:t>
            </a:r>
            <a:r>
              <a:rPr lang="en-US" sz="2200" dirty="0"/>
              <a:t> </a:t>
            </a:r>
            <a:r>
              <a:rPr lang="en-US" sz="2200" dirty="0" err="1"/>
              <a:t>phương</a:t>
            </a:r>
            <a:r>
              <a:rPr lang="en-US" sz="2200" dirty="0"/>
              <a:t> </a:t>
            </a:r>
            <a:r>
              <a:rPr lang="en-US" sz="2200" dirty="0" err="1"/>
              <a:t>pháp</a:t>
            </a:r>
            <a:r>
              <a:rPr lang="en-US" sz="2200" dirty="0"/>
              <a:t> </a:t>
            </a:r>
            <a:r>
              <a:rPr lang="en-US" sz="2200" dirty="0" err="1"/>
              <a:t>chọn</a:t>
            </a:r>
            <a:r>
              <a:rPr lang="en-US" sz="2200" dirty="0"/>
              <a:t> </a:t>
            </a:r>
            <a:r>
              <a:rPr lang="en-US" sz="2200" dirty="0" err="1"/>
              <a:t>lựa</a:t>
            </a:r>
            <a:r>
              <a:rPr lang="en-US" sz="2200" dirty="0"/>
              <a:t> </a:t>
            </a:r>
            <a:r>
              <a:rPr lang="en-US" sz="2200" dirty="0" err="1"/>
              <a:t>phù</a:t>
            </a:r>
            <a:r>
              <a:rPr lang="en-US" sz="2200" dirty="0"/>
              <a:t> </a:t>
            </a:r>
            <a:r>
              <a:rPr lang="en-US" sz="2200" dirty="0" err="1"/>
              <a:t>hợp</a:t>
            </a:r>
            <a:r>
              <a:rPr lang="en-US" sz="2200" dirty="0"/>
              <a:t>.</a:t>
            </a:r>
            <a:endParaRPr sz="2200" dirty="0"/>
          </a:p>
        </p:txBody>
      </p:sp>
      <p:sp>
        <p:nvSpPr>
          <p:cNvPr id="88" name="Google Shape;88;p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dirty="0"/>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4" name="TextBox 3"/>
          <p:cNvSpPr txBox="1"/>
          <p:nvPr/>
        </p:nvSpPr>
        <p:spPr>
          <a:xfrm>
            <a:off x="774145" y="4939931"/>
            <a:ext cx="10579654" cy="867482"/>
          </a:xfrm>
          <a:prstGeom prst="rect">
            <a:avLst/>
          </a:prstGeom>
          <a:gradFill>
            <a:gsLst>
              <a:gs pos="0">
                <a:srgbClr val="0072FF"/>
              </a:gs>
              <a:gs pos="100000">
                <a:srgbClr val="00C6FF"/>
              </a:gs>
            </a:gsLst>
            <a:lin ang="2700000" scaled="1"/>
          </a:gradFill>
        </p:spPr>
        <p:txBody>
          <a:bodyPr vert="horz" wrap="square" lIns="91440" tIns="45720" rIns="91440" bIns="45720" rtlCol="0" anchor="ctr">
            <a:spAutoFit/>
          </a:bodyPr>
          <a:lstStyle>
            <a:defPPr>
              <a:defRPr lang="en-US"/>
            </a:defPPr>
            <a:lvl1pPr algn="ct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9pPr>
          </a:lstStyle>
          <a:p>
            <a:pPr algn="just"/>
            <a:r>
              <a:rPr lang="vi-VN" sz="2200" u="sng" dirty="0"/>
              <a:t>Định thời</a:t>
            </a:r>
            <a:r>
              <a:rPr lang="vi-VN" sz="2200" dirty="0"/>
              <a:t> </a:t>
            </a:r>
            <a:r>
              <a:rPr lang="vi-VN" sz="2200" b="0" dirty="0"/>
              <a:t>là chiến lược lựa chọn tiến trình phù hợp để được thực thi sao cho đạt được hiệu quả cao nhất</a:t>
            </a:r>
            <a:r>
              <a:rPr lang="en-US" sz="2200" b="0" dirty="0"/>
              <a:t>.</a:t>
            </a:r>
            <a:endParaRPr lang="vi-VN" sz="22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 calcmode="lin" valueType="num">
                                      <p:cBhvr additive="base">
                                        <p:cTn id="7"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5">
                                            <p:txEl>
                                              <p:pRg st="1" end="1"/>
                                            </p:txEl>
                                          </p:spTgt>
                                        </p:tgtEl>
                                        <p:attrNameLst>
                                          <p:attrName>style.visibility</p:attrName>
                                        </p:attrNameLst>
                                      </p:cBhvr>
                                      <p:to>
                                        <p:strVal val="visible"/>
                                      </p:to>
                                    </p:set>
                                    <p:anim calcmode="lin" valueType="num">
                                      <p:cBhvr additive="base">
                                        <p:cTn id="13" dur="500" fill="hold"/>
                                        <p:tgtEl>
                                          <p:spTgt spid="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5">
                                            <p:txEl>
                                              <p:pRg st="2" end="2"/>
                                            </p:txEl>
                                          </p:spTgt>
                                        </p:tgtEl>
                                        <p:attrNameLst>
                                          <p:attrName>style.visibility</p:attrName>
                                        </p:attrNameLst>
                                      </p:cBhvr>
                                      <p:to>
                                        <p:strVal val="visible"/>
                                      </p:to>
                                    </p:set>
                                    <p:anim calcmode="lin" valueType="num">
                                      <p:cBhvr additive="base">
                                        <p:cTn id="19" dur="500" fill="hold"/>
                                        <p:tgtEl>
                                          <p:spTgt spid="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5">
                                            <p:txEl>
                                              <p:pRg st="3" end="3"/>
                                            </p:txEl>
                                          </p:spTgt>
                                        </p:tgtEl>
                                        <p:attrNameLst>
                                          <p:attrName>style.visibility</p:attrName>
                                        </p:attrNameLst>
                                      </p:cBhvr>
                                      <p:to>
                                        <p:strVal val="visible"/>
                                      </p:to>
                                    </p:set>
                                    <p:anim calcmode="lin" valueType="num">
                                      <p:cBhvr additive="base">
                                        <p:cTn id="25" dur="500" fill="hold"/>
                                        <p:tgtEl>
                                          <p:spTgt spid="8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5">
                                            <p:txEl>
                                              <p:pRg st="4" end="4"/>
                                            </p:txEl>
                                          </p:spTgt>
                                        </p:tgtEl>
                                        <p:attrNameLst>
                                          <p:attrName>style.visibility</p:attrName>
                                        </p:attrNameLst>
                                      </p:cBhvr>
                                      <p:to>
                                        <p:strVal val="visible"/>
                                      </p:to>
                                    </p:set>
                                    <p:anim calcmode="lin" valueType="num">
                                      <p:cBhvr additive="base">
                                        <p:cTn id="31" dur="500" fill="hold"/>
                                        <p:tgtEl>
                                          <p:spTgt spid="8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9"/>
          <p:cNvSpPr txBox="1">
            <a:spLocks noGrp="1"/>
          </p:cNvSpPr>
          <p:nvPr>
            <p:ph type="title"/>
          </p:nvPr>
        </p:nvSpPr>
        <p:spPr>
          <a:xfrm>
            <a:off x="774145" y="1956281"/>
            <a:ext cx="5187639"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Cách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gán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độ</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ưu</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tiên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cho</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tiến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trình</a:t>
            </a:r>
            <a:endParaRPr sz="2400" dirty="0">
              <a:solidFill>
                <a:schemeClr val="bg1"/>
              </a:solidFill>
              <a:latin typeface="Arial" panose="020B0604020202020204" pitchFamily="34" charset="0"/>
              <a:ea typeface="+mn-ea"/>
              <a:cs typeface="Arial" panose="020B0604020202020204" pitchFamily="34" charset="0"/>
            </a:endParaRPr>
          </a:p>
        </p:txBody>
      </p:sp>
      <p:sp>
        <p:nvSpPr>
          <p:cNvPr id="641" name="Google Shape;641;p39"/>
          <p:cNvSpPr txBox="1">
            <a:spLocks noGrp="1"/>
          </p:cNvSpPr>
          <p:nvPr>
            <p:ph idx="1"/>
          </p:nvPr>
        </p:nvSpPr>
        <p:spPr>
          <a:xfrm>
            <a:off x="774145" y="2645229"/>
            <a:ext cx="10579654" cy="3531734"/>
          </a:xfrm>
          <a:prstGeom prst="rect">
            <a:avLst/>
          </a:prstGeom>
          <a:noFill/>
          <a:ln>
            <a:noFill/>
          </a:ln>
        </p:spPr>
        <p:txBody>
          <a:bodyPr spcFirstLastPara="1" wrap="square" lIns="91425" tIns="45700" rIns="91425" bIns="45700" anchor="t" anchorCtr="0">
            <a:noAutofit/>
          </a:bodyPr>
          <a:lstStyle/>
          <a:p>
            <a:pPr>
              <a:spcBef>
                <a:spcPts val="0"/>
              </a:spcBef>
            </a:pPr>
            <a:r>
              <a:rPr lang="en-US" sz="2400" dirty="0"/>
              <a:t>SJF </a:t>
            </a:r>
            <a:r>
              <a:rPr lang="en-US" sz="2400" dirty="0" err="1"/>
              <a:t>là</a:t>
            </a:r>
            <a:r>
              <a:rPr lang="en-US" sz="2400" dirty="0"/>
              <a:t> </a:t>
            </a:r>
            <a:r>
              <a:rPr lang="en-US" sz="2400" dirty="0" err="1"/>
              <a:t>một</a:t>
            </a:r>
            <a:r>
              <a:rPr lang="en-US" sz="2400" dirty="0"/>
              <a:t> </a:t>
            </a:r>
            <a:r>
              <a:rPr lang="en-US" sz="2400" dirty="0" err="1"/>
              <a:t>giải</a:t>
            </a:r>
            <a:r>
              <a:rPr lang="en-US" sz="2400" dirty="0"/>
              <a:t> </a:t>
            </a:r>
            <a:r>
              <a:rPr lang="en-US" sz="2400" dirty="0" err="1"/>
              <a:t>thuật</a:t>
            </a:r>
            <a:r>
              <a:rPr lang="en-US" sz="2400" dirty="0"/>
              <a:t> </a:t>
            </a:r>
            <a:r>
              <a:rPr lang="en-US" sz="2400" dirty="0" err="1"/>
              <a:t>định</a:t>
            </a:r>
            <a:r>
              <a:rPr lang="en-US" sz="2400" dirty="0"/>
              <a:t> </a:t>
            </a:r>
            <a:r>
              <a:rPr lang="en-US" sz="2400" dirty="0" err="1"/>
              <a:t>thời</a:t>
            </a:r>
            <a:r>
              <a:rPr lang="en-US" sz="2400" dirty="0"/>
              <a:t> </a:t>
            </a:r>
            <a:r>
              <a:rPr lang="en-US" sz="2400" dirty="0" err="1"/>
              <a:t>sử</a:t>
            </a:r>
            <a:r>
              <a:rPr lang="en-US" sz="2400" dirty="0"/>
              <a:t> </a:t>
            </a:r>
            <a:r>
              <a:rPr lang="en-US" sz="2400" dirty="0" err="1"/>
              <a:t>dụng</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được</a:t>
            </a:r>
            <a:r>
              <a:rPr lang="en-US" sz="2400" dirty="0"/>
              <a:t> </a:t>
            </a:r>
            <a:r>
              <a:rPr lang="en-US" sz="2400" dirty="0" err="1"/>
              <a:t>xác</a:t>
            </a:r>
            <a:r>
              <a:rPr lang="en-US" sz="2400" dirty="0"/>
              <a:t> </a:t>
            </a:r>
            <a:r>
              <a:rPr lang="en-US" sz="2400" dirty="0" err="1"/>
              <a:t>định</a:t>
            </a:r>
            <a:r>
              <a:rPr lang="en-US" sz="2400" dirty="0"/>
              <a:t> </a:t>
            </a:r>
            <a:r>
              <a:rPr lang="en-US" sz="2400" dirty="0" err="1"/>
              <a:t>dựa</a:t>
            </a:r>
            <a:r>
              <a:rPr lang="en-US" sz="2400" dirty="0"/>
              <a:t> </a:t>
            </a:r>
            <a:r>
              <a:rPr lang="en-US" sz="2400" dirty="0" err="1"/>
              <a:t>vào</a:t>
            </a:r>
            <a:r>
              <a:rPr lang="en-US" sz="2400" dirty="0"/>
              <a:t> </a:t>
            </a:r>
            <a:r>
              <a:rPr lang="en-US" sz="2400" dirty="0" err="1"/>
              <a:t>thời</a:t>
            </a:r>
            <a:r>
              <a:rPr lang="en-US" sz="2400" dirty="0"/>
              <a:t> </a:t>
            </a:r>
            <a:r>
              <a:rPr lang="en-US" sz="2400" dirty="0" err="1"/>
              <a:t>gian</a:t>
            </a:r>
            <a:r>
              <a:rPr lang="en-US" sz="2400" dirty="0"/>
              <a:t> </a:t>
            </a:r>
            <a:r>
              <a:rPr lang="en-US" sz="2400" dirty="0" err="1"/>
              <a:t>sử</a:t>
            </a:r>
            <a:r>
              <a:rPr lang="en-US" sz="2400" dirty="0"/>
              <a:t> </a:t>
            </a:r>
            <a:r>
              <a:rPr lang="en-US" sz="2400" dirty="0" err="1"/>
              <a:t>dụng</a:t>
            </a:r>
            <a:r>
              <a:rPr lang="en-US" sz="2400" dirty="0"/>
              <a:t> CPU (</a:t>
            </a:r>
            <a:r>
              <a:rPr lang="en-US" sz="2400" dirty="0" err="1"/>
              <a:t>giá</a:t>
            </a:r>
            <a:r>
              <a:rPr lang="en-US" sz="2400" dirty="0"/>
              <a:t> </a:t>
            </a:r>
            <a:r>
              <a:rPr lang="en-US" sz="2400" dirty="0" err="1"/>
              <a:t>trị</a:t>
            </a:r>
            <a:r>
              <a:rPr lang="en-US" sz="2400" dirty="0"/>
              <a:t> </a:t>
            </a:r>
            <a:r>
              <a:rPr lang="en-US" sz="2400" dirty="0" err="1"/>
              <a:t>được</a:t>
            </a:r>
            <a:r>
              <a:rPr lang="en-US" sz="2400" dirty="0"/>
              <a:t> </a:t>
            </a:r>
            <a:r>
              <a:rPr lang="en-US" sz="2400" dirty="0" err="1"/>
              <a:t>ước</a:t>
            </a:r>
            <a:r>
              <a:rPr lang="en-US" sz="2400" dirty="0"/>
              <a:t> </a:t>
            </a:r>
            <a:r>
              <a:rPr lang="en-US" sz="2400" dirty="0" err="1"/>
              <a:t>lượng</a:t>
            </a:r>
            <a:r>
              <a:rPr lang="en-US" sz="2400" dirty="0"/>
              <a:t>).</a:t>
            </a:r>
            <a:endParaRPr sz="2400" dirty="0"/>
          </a:p>
          <a:p>
            <a:r>
              <a:rPr lang="en-US" sz="2400" dirty="0" err="1"/>
              <a:t>Ngoài</a:t>
            </a:r>
            <a:r>
              <a:rPr lang="en-US" sz="2400" dirty="0"/>
              <a:t> </a:t>
            </a:r>
            <a:r>
              <a:rPr lang="en-US" sz="2400" dirty="0" err="1"/>
              <a:t>ra</a:t>
            </a:r>
            <a:r>
              <a:rPr lang="en-US" sz="2400" dirty="0"/>
              <a:t>, </a:t>
            </a:r>
            <a:r>
              <a:rPr lang="en-US" sz="2400" dirty="0" err="1"/>
              <a:t>việc</a:t>
            </a:r>
            <a:r>
              <a:rPr lang="en-US" sz="2400" dirty="0"/>
              <a:t> </a:t>
            </a:r>
            <a:r>
              <a:rPr lang="en-US" sz="2400" dirty="0" err="1"/>
              <a:t>gán</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còn</a:t>
            </a:r>
            <a:r>
              <a:rPr lang="en-US" sz="2400" dirty="0"/>
              <a:t> </a:t>
            </a:r>
            <a:r>
              <a:rPr lang="en-US" sz="2400" dirty="0" err="1"/>
              <a:t>có</a:t>
            </a:r>
            <a:r>
              <a:rPr lang="en-US" sz="2400" dirty="0"/>
              <a:t> </a:t>
            </a:r>
            <a:r>
              <a:rPr lang="en-US" sz="2400" dirty="0" err="1"/>
              <a:t>thể</a:t>
            </a:r>
            <a:r>
              <a:rPr lang="en-US" sz="2400" dirty="0"/>
              <a:t> </a:t>
            </a:r>
            <a:r>
              <a:rPr lang="en-US" sz="2400" dirty="0" err="1"/>
              <a:t>dựa</a:t>
            </a:r>
            <a:r>
              <a:rPr lang="en-US" sz="2400" dirty="0"/>
              <a:t> </a:t>
            </a:r>
            <a:r>
              <a:rPr lang="en-US" sz="2400" dirty="0" err="1"/>
              <a:t>vào</a:t>
            </a:r>
            <a:r>
              <a:rPr lang="en-US" sz="2400" dirty="0"/>
              <a:t>:</a:t>
            </a:r>
            <a:endParaRPr sz="2400" dirty="0"/>
          </a:p>
          <a:p>
            <a:pPr lvl="1"/>
            <a:r>
              <a:rPr lang="en-US" sz="2000" dirty="0" err="1"/>
              <a:t>Yêu</a:t>
            </a:r>
            <a:r>
              <a:rPr lang="en-US" sz="2000" dirty="0"/>
              <a:t> </a:t>
            </a:r>
            <a:r>
              <a:rPr lang="en-US" sz="2000" dirty="0" err="1"/>
              <a:t>cầu</a:t>
            </a:r>
            <a:r>
              <a:rPr lang="en-US" sz="2000" dirty="0"/>
              <a:t> </a:t>
            </a:r>
            <a:r>
              <a:rPr lang="en-US" sz="2000" dirty="0" err="1"/>
              <a:t>về</a:t>
            </a:r>
            <a:r>
              <a:rPr lang="en-US" sz="2000" dirty="0"/>
              <a:t> </a:t>
            </a:r>
            <a:r>
              <a:rPr lang="en-US" sz="2000" dirty="0" err="1"/>
              <a:t>bộ</a:t>
            </a:r>
            <a:r>
              <a:rPr lang="en-US" sz="2000" dirty="0"/>
              <a:t> </a:t>
            </a:r>
            <a:r>
              <a:rPr lang="en-US" sz="2000" dirty="0" err="1"/>
              <a:t>nhớ</a:t>
            </a:r>
            <a:r>
              <a:rPr lang="en-US" sz="2000" dirty="0"/>
              <a:t>.</a:t>
            </a:r>
            <a:endParaRPr sz="2000" dirty="0"/>
          </a:p>
          <a:p>
            <a:pPr lvl="1"/>
            <a:r>
              <a:rPr lang="en-US" sz="2000" dirty="0" err="1"/>
              <a:t>Số</a:t>
            </a:r>
            <a:r>
              <a:rPr lang="en-US" sz="2000" dirty="0"/>
              <a:t> </a:t>
            </a:r>
            <a:r>
              <a:rPr lang="en-US" sz="2000" dirty="0" err="1"/>
              <a:t>lượng</a:t>
            </a:r>
            <a:r>
              <a:rPr lang="en-US" sz="2000" dirty="0"/>
              <a:t> file </a:t>
            </a:r>
            <a:r>
              <a:rPr lang="en-US" sz="2000" dirty="0" err="1"/>
              <a:t>được</a:t>
            </a:r>
            <a:r>
              <a:rPr lang="en-US" sz="2000" dirty="0"/>
              <a:t> </a:t>
            </a:r>
            <a:r>
              <a:rPr lang="en-US" sz="2000" dirty="0" err="1"/>
              <a:t>mở</a:t>
            </a:r>
            <a:r>
              <a:rPr lang="en-US" sz="2000" dirty="0"/>
              <a:t>.</a:t>
            </a:r>
            <a:endParaRPr sz="2000" dirty="0"/>
          </a:p>
          <a:p>
            <a:pPr lvl="1"/>
            <a:r>
              <a:rPr lang="en-US" sz="2000" dirty="0" err="1"/>
              <a:t>Tỉ</a:t>
            </a:r>
            <a:r>
              <a:rPr lang="en-US" sz="2000" dirty="0"/>
              <a:t> </a:t>
            </a:r>
            <a:r>
              <a:rPr lang="en-US" sz="2000" dirty="0" err="1"/>
              <a:t>lệ</a:t>
            </a:r>
            <a:r>
              <a:rPr lang="en-US" sz="2000" dirty="0"/>
              <a:t> </a:t>
            </a:r>
            <a:r>
              <a:rPr lang="en-US" sz="2000" dirty="0" err="1"/>
              <a:t>thời</a:t>
            </a:r>
            <a:r>
              <a:rPr lang="en-US" sz="2000" dirty="0"/>
              <a:t> </a:t>
            </a:r>
            <a:r>
              <a:rPr lang="en-US" sz="2000" dirty="0" err="1"/>
              <a:t>gian</a:t>
            </a:r>
            <a:r>
              <a:rPr lang="en-US" sz="2000" dirty="0"/>
              <a:t> </a:t>
            </a:r>
            <a:r>
              <a:rPr lang="en-US" sz="2000" dirty="0" err="1"/>
              <a:t>dùng</a:t>
            </a:r>
            <a:r>
              <a:rPr lang="en-US" sz="2000" dirty="0"/>
              <a:t> </a:t>
            </a:r>
            <a:r>
              <a:rPr lang="en-US" sz="2000" dirty="0" err="1"/>
              <a:t>cho</a:t>
            </a:r>
            <a:r>
              <a:rPr lang="en-US" sz="2000" dirty="0"/>
              <a:t> I/O </a:t>
            </a:r>
            <a:r>
              <a:rPr lang="en-US" sz="2000" dirty="0" err="1"/>
              <a:t>trên</a:t>
            </a:r>
            <a:r>
              <a:rPr lang="en-US" sz="2000" dirty="0"/>
              <a:t> </a:t>
            </a:r>
            <a:r>
              <a:rPr lang="en-US" sz="2000" dirty="0" err="1"/>
              <a:t>thời</a:t>
            </a:r>
            <a:r>
              <a:rPr lang="en-US" sz="2000" dirty="0"/>
              <a:t> </a:t>
            </a:r>
            <a:r>
              <a:rPr lang="en-US" sz="2000" dirty="0" err="1"/>
              <a:t>gian</a:t>
            </a:r>
            <a:r>
              <a:rPr lang="en-US" sz="2000" dirty="0"/>
              <a:t> </a:t>
            </a:r>
            <a:r>
              <a:rPr lang="en-US" sz="2000" dirty="0" err="1"/>
              <a:t>sử</a:t>
            </a:r>
            <a:r>
              <a:rPr lang="en-US" sz="2000" dirty="0"/>
              <a:t> </a:t>
            </a:r>
            <a:r>
              <a:rPr lang="en-US" sz="2000" dirty="0" err="1"/>
              <a:t>dụng</a:t>
            </a:r>
            <a:r>
              <a:rPr lang="en-US" sz="2000" dirty="0"/>
              <a:t> CPU.</a:t>
            </a:r>
            <a:endParaRPr sz="2000" dirty="0"/>
          </a:p>
          <a:p>
            <a:pPr lvl="1"/>
            <a:r>
              <a:rPr lang="en-US" sz="2000" dirty="0" err="1"/>
              <a:t>Các</a:t>
            </a:r>
            <a:r>
              <a:rPr lang="en-US" sz="2000" dirty="0"/>
              <a:t> </a:t>
            </a:r>
            <a:r>
              <a:rPr lang="en-US" sz="2000" dirty="0" err="1"/>
              <a:t>yêu</a:t>
            </a:r>
            <a:r>
              <a:rPr lang="en-US" sz="2000" dirty="0"/>
              <a:t> </a:t>
            </a:r>
            <a:r>
              <a:rPr lang="en-US" sz="2000" dirty="0" err="1"/>
              <a:t>cầu</a:t>
            </a:r>
            <a:r>
              <a:rPr lang="en-US" sz="2000" dirty="0"/>
              <a:t> </a:t>
            </a:r>
            <a:r>
              <a:rPr lang="en-US" sz="2000" dirty="0" err="1"/>
              <a:t>bên</a:t>
            </a:r>
            <a:r>
              <a:rPr lang="en-US" sz="2000" dirty="0"/>
              <a:t> </a:t>
            </a:r>
            <a:r>
              <a:rPr lang="en-US" sz="2000" dirty="0" err="1"/>
              <a:t>ngoài</a:t>
            </a:r>
            <a:r>
              <a:rPr lang="en-US" sz="2000" dirty="0"/>
              <a:t> </a:t>
            </a:r>
            <a:r>
              <a:rPr lang="en-US" sz="2000" dirty="0" err="1"/>
              <a:t>ví</a:t>
            </a:r>
            <a:r>
              <a:rPr lang="en-US" sz="2000" dirty="0"/>
              <a:t> </a:t>
            </a:r>
            <a:r>
              <a:rPr lang="en-US" sz="2000" dirty="0" err="1"/>
              <a:t>dụ</a:t>
            </a:r>
            <a:r>
              <a:rPr lang="en-US" sz="2000" dirty="0"/>
              <a:t> </a:t>
            </a:r>
            <a:r>
              <a:rPr lang="en-US" sz="2000" dirty="0" err="1"/>
              <a:t>như</a:t>
            </a:r>
            <a:r>
              <a:rPr lang="en-US" sz="2000" dirty="0"/>
              <a:t>: </a:t>
            </a:r>
            <a:r>
              <a:rPr lang="en-US" sz="2000" dirty="0" err="1"/>
              <a:t>số</a:t>
            </a:r>
            <a:r>
              <a:rPr lang="en-US" sz="2000" dirty="0"/>
              <a:t> </a:t>
            </a:r>
            <a:r>
              <a:rPr lang="en-US" sz="2000" dirty="0" err="1"/>
              <a:t>tiền</a:t>
            </a:r>
            <a:r>
              <a:rPr lang="en-US" sz="2000" dirty="0"/>
              <a:t> </a:t>
            </a:r>
            <a:r>
              <a:rPr lang="en-US" sz="2000" dirty="0" err="1"/>
              <a:t>người</a:t>
            </a:r>
            <a:r>
              <a:rPr lang="en-US" sz="2000" dirty="0"/>
              <a:t> </a:t>
            </a:r>
            <a:r>
              <a:rPr lang="en-US" sz="2000" dirty="0" err="1"/>
              <a:t>dùng</a:t>
            </a:r>
            <a:r>
              <a:rPr lang="en-US" sz="2000" dirty="0"/>
              <a:t> </a:t>
            </a:r>
            <a:r>
              <a:rPr lang="en-US" sz="2000" dirty="0" err="1"/>
              <a:t>trả</a:t>
            </a:r>
            <a:r>
              <a:rPr lang="en-US" sz="2000" dirty="0"/>
              <a:t> </a:t>
            </a:r>
            <a:r>
              <a:rPr lang="en-US" sz="2000" dirty="0" err="1"/>
              <a:t>khi</a:t>
            </a:r>
            <a:r>
              <a:rPr lang="en-US" sz="2000" dirty="0"/>
              <a:t> </a:t>
            </a:r>
            <a:r>
              <a:rPr lang="en-US" sz="2000" dirty="0" err="1"/>
              <a:t>thực</a:t>
            </a:r>
            <a:r>
              <a:rPr lang="en-US" sz="2000" dirty="0"/>
              <a:t> </a:t>
            </a:r>
            <a:r>
              <a:rPr lang="en-US" sz="2000" dirty="0" err="1"/>
              <a:t>thi</a:t>
            </a:r>
            <a:r>
              <a:rPr lang="en-US" sz="2000" dirty="0"/>
              <a:t> </a:t>
            </a:r>
            <a:r>
              <a:rPr lang="en-US" sz="2000" dirty="0" err="1"/>
              <a:t>công</a:t>
            </a:r>
            <a:r>
              <a:rPr lang="en-US" sz="2000" dirty="0"/>
              <a:t> </a:t>
            </a:r>
            <a:r>
              <a:rPr lang="en-US" sz="2000" dirty="0" err="1"/>
              <a:t>việc</a:t>
            </a:r>
            <a:r>
              <a:rPr lang="en-US" sz="2000" dirty="0"/>
              <a:t>.</a:t>
            </a:r>
            <a:endParaRPr sz="2000" dirty="0"/>
          </a:p>
        </p:txBody>
      </p:sp>
      <p:sp>
        <p:nvSpPr>
          <p:cNvPr id="644" name="Google Shape;644;p3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3" name="Google Shape;631;p38"/>
          <p:cNvSpPr txBox="1"/>
          <p:nvPr/>
        </p:nvSpPr>
        <p:spPr>
          <a:xfrm>
            <a:off x="774146" y="223964"/>
            <a:ext cx="10579654" cy="168103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pPr marL="889000" indent="-889000"/>
            <a:r>
              <a:rPr lang="vi-VN" sz="4000"/>
              <a:t>4.4. Định thời theo độ ưu tiên –</a:t>
            </a:r>
            <a:br>
              <a:rPr lang="vi-VN" sz="4000"/>
            </a:br>
            <a:r>
              <a:rPr lang="vi-VN" sz="4000"/>
              <a:t>Priority Scheduling</a:t>
            </a:r>
            <a:endParaRPr lang="vi-VN"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0"/>
                                        </p:tgtEl>
                                        <p:attrNameLst>
                                          <p:attrName>style.visibility</p:attrName>
                                        </p:attrNameLst>
                                      </p:cBhvr>
                                      <p:to>
                                        <p:strVal val="visible"/>
                                      </p:to>
                                    </p:set>
                                    <p:anim calcmode="lin" valueType="num">
                                      <p:cBhvr additive="base">
                                        <p:cTn id="7" dur="500" fill="hold"/>
                                        <p:tgtEl>
                                          <p:spTgt spid="640"/>
                                        </p:tgtEl>
                                        <p:attrNameLst>
                                          <p:attrName>ppt_x</p:attrName>
                                        </p:attrNameLst>
                                      </p:cBhvr>
                                      <p:tavLst>
                                        <p:tav tm="0">
                                          <p:val>
                                            <p:strVal val="#ppt_x"/>
                                          </p:val>
                                        </p:tav>
                                        <p:tav tm="100000">
                                          <p:val>
                                            <p:strVal val="#ppt_x"/>
                                          </p:val>
                                        </p:tav>
                                      </p:tavLst>
                                    </p:anim>
                                    <p:anim calcmode="lin" valueType="num">
                                      <p:cBhvr additive="base">
                                        <p:cTn id="8" dur="500" fill="hold"/>
                                        <p:tgtEl>
                                          <p:spTgt spid="6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1">
                                            <p:txEl>
                                              <p:pRg st="0" end="0"/>
                                            </p:txEl>
                                          </p:spTgt>
                                        </p:tgtEl>
                                        <p:attrNameLst>
                                          <p:attrName>style.visibility</p:attrName>
                                        </p:attrNameLst>
                                      </p:cBhvr>
                                      <p:to>
                                        <p:strVal val="visible"/>
                                      </p:to>
                                    </p:set>
                                    <p:anim calcmode="lin" valueType="num">
                                      <p:cBhvr additive="base">
                                        <p:cTn id="13" dur="500" fill="hold"/>
                                        <p:tgtEl>
                                          <p:spTgt spid="64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1">
                                            <p:txEl>
                                              <p:pRg st="1" end="1"/>
                                            </p:txEl>
                                          </p:spTgt>
                                        </p:tgtEl>
                                        <p:attrNameLst>
                                          <p:attrName>style.visibility</p:attrName>
                                        </p:attrNameLst>
                                      </p:cBhvr>
                                      <p:to>
                                        <p:strVal val="visible"/>
                                      </p:to>
                                    </p:set>
                                    <p:anim calcmode="lin" valueType="num">
                                      <p:cBhvr additive="base">
                                        <p:cTn id="19" dur="500" fill="hold"/>
                                        <p:tgtEl>
                                          <p:spTgt spid="64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1">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41">
                                            <p:txEl>
                                              <p:pRg st="2" end="2"/>
                                            </p:txEl>
                                          </p:spTgt>
                                        </p:tgtEl>
                                        <p:attrNameLst>
                                          <p:attrName>style.visibility</p:attrName>
                                        </p:attrNameLst>
                                      </p:cBhvr>
                                      <p:to>
                                        <p:strVal val="visible"/>
                                      </p:to>
                                    </p:set>
                                    <p:anim calcmode="lin" valueType="num">
                                      <p:cBhvr additive="base">
                                        <p:cTn id="23" dur="500" fill="hold"/>
                                        <p:tgtEl>
                                          <p:spTgt spid="64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41">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41">
                                            <p:txEl>
                                              <p:pRg st="3" end="3"/>
                                            </p:txEl>
                                          </p:spTgt>
                                        </p:tgtEl>
                                        <p:attrNameLst>
                                          <p:attrName>style.visibility</p:attrName>
                                        </p:attrNameLst>
                                      </p:cBhvr>
                                      <p:to>
                                        <p:strVal val="visible"/>
                                      </p:to>
                                    </p:set>
                                    <p:anim calcmode="lin" valueType="num">
                                      <p:cBhvr additive="base">
                                        <p:cTn id="27" dur="500" fill="hold"/>
                                        <p:tgtEl>
                                          <p:spTgt spid="641">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41">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41">
                                            <p:txEl>
                                              <p:pRg st="4" end="4"/>
                                            </p:txEl>
                                          </p:spTgt>
                                        </p:tgtEl>
                                        <p:attrNameLst>
                                          <p:attrName>style.visibility</p:attrName>
                                        </p:attrNameLst>
                                      </p:cBhvr>
                                      <p:to>
                                        <p:strVal val="visible"/>
                                      </p:to>
                                    </p:set>
                                    <p:anim calcmode="lin" valueType="num">
                                      <p:cBhvr additive="base">
                                        <p:cTn id="31" dur="500" fill="hold"/>
                                        <p:tgtEl>
                                          <p:spTgt spid="64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41">
                                            <p:txEl>
                                              <p:pRg st="5" end="5"/>
                                            </p:txEl>
                                          </p:spTgt>
                                        </p:tgtEl>
                                        <p:attrNameLst>
                                          <p:attrName>style.visibility</p:attrName>
                                        </p:attrNameLst>
                                      </p:cBhvr>
                                      <p:to>
                                        <p:strVal val="visible"/>
                                      </p:to>
                                    </p:set>
                                    <p:anim calcmode="lin" valueType="num">
                                      <p:cBhvr additive="base">
                                        <p:cTn id="35" dur="500" fill="hold"/>
                                        <p:tgtEl>
                                          <p:spTgt spid="64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4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50" name="Google Shape;650;p40"/>
          <p:cNvSpPr txBox="1">
            <a:spLocks noGrp="1"/>
          </p:cNvSpPr>
          <p:nvPr>
            <p:ph idx="1"/>
          </p:nvPr>
        </p:nvSpPr>
        <p:spPr>
          <a:xfrm>
            <a:off x="774145" y="2862943"/>
            <a:ext cx="10579654" cy="331402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dirty="0" err="1"/>
              <a:t>Vấn</a:t>
            </a:r>
            <a:r>
              <a:rPr lang="en-US" sz="2400" dirty="0"/>
              <a:t> </a:t>
            </a:r>
            <a:r>
              <a:rPr lang="en-US" sz="2400" dirty="0" err="1"/>
              <a:t>đề</a:t>
            </a:r>
            <a:r>
              <a:rPr lang="en-US" sz="2400" dirty="0"/>
              <a:t> </a:t>
            </a:r>
            <a:r>
              <a:rPr lang="en-US" sz="2400" dirty="0" err="1"/>
              <a:t>trì</a:t>
            </a:r>
            <a:r>
              <a:rPr lang="en-US" sz="2400" dirty="0"/>
              <a:t> </a:t>
            </a:r>
            <a:r>
              <a:rPr lang="en-US" sz="2400" dirty="0" err="1"/>
              <a:t>hoãn</a:t>
            </a:r>
            <a:r>
              <a:rPr lang="en-US" sz="2400" dirty="0"/>
              <a:t> </a:t>
            </a:r>
            <a:r>
              <a:rPr lang="en-US" sz="2400" dirty="0" err="1"/>
              <a:t>vô</a:t>
            </a:r>
            <a:r>
              <a:rPr lang="en-US" sz="2400" dirty="0"/>
              <a:t> </a:t>
            </a:r>
            <a:r>
              <a:rPr lang="en-US" sz="2400" dirty="0" err="1"/>
              <a:t>hạn</a:t>
            </a:r>
            <a:r>
              <a:rPr lang="en-US" sz="2400" dirty="0"/>
              <a:t> </a:t>
            </a:r>
            <a:r>
              <a:rPr lang="en-US" sz="2400" dirty="0" err="1"/>
              <a:t>định</a:t>
            </a:r>
            <a:r>
              <a:rPr lang="en-US" sz="2400" dirty="0"/>
              <a:t>: </a:t>
            </a:r>
            <a:r>
              <a:rPr lang="en-US" sz="2400" dirty="0" err="1"/>
              <a:t>tiến</a:t>
            </a:r>
            <a:r>
              <a:rPr lang="en-US" sz="2400" dirty="0"/>
              <a:t> </a:t>
            </a:r>
            <a:r>
              <a:rPr lang="en-US" sz="2400" dirty="0" err="1"/>
              <a:t>trình</a:t>
            </a:r>
            <a:r>
              <a:rPr lang="en-US" sz="2400" dirty="0"/>
              <a:t> </a:t>
            </a:r>
            <a:r>
              <a:rPr lang="en-US" sz="2400" dirty="0" err="1"/>
              <a:t>có</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thấp</a:t>
            </a:r>
            <a:r>
              <a:rPr lang="en-US" sz="2400" dirty="0"/>
              <a:t> </a:t>
            </a:r>
            <a:r>
              <a:rPr lang="en-US" sz="2400" dirty="0" err="1"/>
              <a:t>có</a:t>
            </a:r>
            <a:r>
              <a:rPr lang="en-US" sz="2400" dirty="0"/>
              <a:t> </a:t>
            </a:r>
            <a:r>
              <a:rPr lang="en-US" sz="2400" dirty="0" err="1"/>
              <a:t>thể</a:t>
            </a:r>
            <a:r>
              <a:rPr lang="en-US" sz="2400" dirty="0"/>
              <a:t> </a:t>
            </a:r>
            <a:r>
              <a:rPr lang="en-US" sz="2400" dirty="0" err="1"/>
              <a:t>không</a:t>
            </a:r>
            <a:r>
              <a:rPr lang="en-US" sz="2400" dirty="0"/>
              <a:t> bao </a:t>
            </a:r>
            <a:r>
              <a:rPr lang="en-US" sz="2400" dirty="0" err="1"/>
              <a:t>giờ</a:t>
            </a:r>
            <a:r>
              <a:rPr lang="en-US" sz="2400" dirty="0"/>
              <a:t> </a:t>
            </a:r>
            <a:r>
              <a:rPr lang="en-US" sz="2400" dirty="0" err="1"/>
              <a:t>được</a:t>
            </a:r>
            <a:r>
              <a:rPr lang="en-US" sz="2400" dirty="0"/>
              <a:t> </a:t>
            </a:r>
            <a:r>
              <a:rPr lang="en-US" sz="2400" dirty="0" err="1"/>
              <a:t>thực</a:t>
            </a:r>
            <a:r>
              <a:rPr lang="en-US" sz="2400" dirty="0"/>
              <a:t> </a:t>
            </a:r>
            <a:r>
              <a:rPr lang="en-US" sz="2400" dirty="0" err="1"/>
              <a:t>thi</a:t>
            </a:r>
            <a:r>
              <a:rPr lang="en-US" sz="2400" dirty="0"/>
              <a:t> (do </a:t>
            </a:r>
            <a:r>
              <a:rPr lang="en-US" sz="2400" dirty="0" err="1"/>
              <a:t>có</a:t>
            </a:r>
            <a:r>
              <a:rPr lang="en-US" sz="2400" dirty="0"/>
              <a:t> </a:t>
            </a:r>
            <a:r>
              <a:rPr lang="en-US" sz="2400" dirty="0" err="1"/>
              <a:t>những</a:t>
            </a:r>
            <a:r>
              <a:rPr lang="en-US" sz="2400" dirty="0"/>
              <a:t> </a:t>
            </a:r>
            <a:r>
              <a:rPr lang="en-US" sz="2400" dirty="0" err="1"/>
              <a:t>tiến</a:t>
            </a:r>
            <a:r>
              <a:rPr lang="en-US" sz="2400" dirty="0"/>
              <a:t> </a:t>
            </a:r>
            <a:r>
              <a:rPr lang="en-US" sz="2400" dirty="0" err="1"/>
              <a:t>trình</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cao</a:t>
            </a:r>
            <a:r>
              <a:rPr lang="en-US" sz="2400" dirty="0"/>
              <a:t> </a:t>
            </a:r>
            <a:r>
              <a:rPr lang="en-US" sz="2400" dirty="0" err="1"/>
              <a:t>hơn</a:t>
            </a:r>
            <a:r>
              <a:rPr lang="en-US" sz="2400" dirty="0"/>
              <a:t> </a:t>
            </a:r>
            <a:r>
              <a:rPr lang="en-US" sz="2400" dirty="0" err="1"/>
              <a:t>liên</a:t>
            </a:r>
            <a:r>
              <a:rPr lang="en-US" sz="2400" dirty="0"/>
              <a:t> </a:t>
            </a:r>
            <a:r>
              <a:rPr lang="en-US" sz="2400" dirty="0" err="1"/>
              <a:t>tục</a:t>
            </a:r>
            <a:r>
              <a:rPr lang="en-US" sz="2400" dirty="0"/>
              <a:t> </a:t>
            </a:r>
            <a:r>
              <a:rPr lang="en-US" sz="2400" dirty="0" err="1"/>
              <a:t>xuất</a:t>
            </a:r>
            <a:r>
              <a:rPr lang="en-US" sz="2400" dirty="0"/>
              <a:t> </a:t>
            </a:r>
            <a:r>
              <a:rPr lang="en-US" sz="2400" dirty="0" err="1"/>
              <a:t>hiện</a:t>
            </a:r>
            <a:r>
              <a:rPr lang="en-US" sz="2400" dirty="0"/>
              <a:t>).</a:t>
            </a:r>
            <a:endParaRPr sz="2400" dirty="0"/>
          </a:p>
          <a:p>
            <a:pPr marL="342900" indent="-342900"/>
            <a:r>
              <a:rPr lang="en-US" sz="2400" dirty="0" err="1"/>
              <a:t>Giải</a:t>
            </a:r>
            <a:r>
              <a:rPr lang="en-US" sz="2400" dirty="0"/>
              <a:t> </a:t>
            </a:r>
            <a:r>
              <a:rPr lang="en-US" sz="2400" dirty="0" err="1"/>
              <a:t>pháp</a:t>
            </a:r>
            <a:r>
              <a:rPr lang="en-US" sz="2400" dirty="0"/>
              <a:t>: </a:t>
            </a:r>
            <a:r>
              <a:rPr lang="en-US" sz="2400" dirty="0" err="1"/>
              <a:t>làm</a:t>
            </a:r>
            <a:r>
              <a:rPr lang="en-US" sz="2400" dirty="0"/>
              <a:t> </a:t>
            </a:r>
            <a:r>
              <a:rPr lang="en-US" sz="2400" dirty="0" err="1"/>
              <a:t>mới</a:t>
            </a:r>
            <a:r>
              <a:rPr lang="en-US" sz="2400" dirty="0"/>
              <a:t> (aging) –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của</a:t>
            </a:r>
            <a:r>
              <a:rPr lang="en-US" sz="2400" dirty="0"/>
              <a:t> </a:t>
            </a:r>
            <a:r>
              <a:rPr lang="en-US" sz="2400" dirty="0" err="1"/>
              <a:t>tiến</a:t>
            </a:r>
            <a:r>
              <a:rPr lang="en-US" sz="2400" dirty="0"/>
              <a:t> </a:t>
            </a:r>
            <a:r>
              <a:rPr lang="en-US" sz="2400" dirty="0" err="1"/>
              <a:t>trình</a:t>
            </a:r>
            <a:r>
              <a:rPr lang="en-US" sz="2400" dirty="0"/>
              <a:t> </a:t>
            </a:r>
            <a:r>
              <a:rPr lang="en-US" sz="2400" dirty="0" err="1"/>
              <a:t>sẽ</a:t>
            </a:r>
            <a:r>
              <a:rPr lang="en-US" sz="2400" dirty="0"/>
              <a:t> </a:t>
            </a:r>
            <a:r>
              <a:rPr lang="en-US" sz="2400" dirty="0" err="1"/>
              <a:t>tăng</a:t>
            </a:r>
            <a:r>
              <a:rPr lang="en-US" sz="2400" dirty="0"/>
              <a:t> </a:t>
            </a:r>
            <a:r>
              <a:rPr lang="en-US" sz="2400" dirty="0" err="1"/>
              <a:t>theo</a:t>
            </a:r>
            <a:r>
              <a:rPr lang="en-US" sz="2400" dirty="0"/>
              <a:t> </a:t>
            </a:r>
            <a:r>
              <a:rPr lang="en-US" sz="2400" dirty="0" err="1"/>
              <a:t>thời</a:t>
            </a:r>
            <a:r>
              <a:rPr lang="en-US" sz="2400" dirty="0"/>
              <a:t> </a:t>
            </a:r>
            <a:r>
              <a:rPr lang="en-US" sz="2400" dirty="0" err="1"/>
              <a:t>gian</a:t>
            </a:r>
            <a:r>
              <a:rPr lang="en-US" sz="2400" dirty="0"/>
              <a:t>.</a:t>
            </a:r>
            <a:endParaRPr sz="2400" dirty="0"/>
          </a:p>
        </p:txBody>
      </p:sp>
      <p:sp>
        <p:nvSpPr>
          <p:cNvPr id="653" name="Google Shape;653;p4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3" name="Google Shape;640;p39"/>
          <p:cNvSpPr txBox="1"/>
          <p:nvPr/>
        </p:nvSpPr>
        <p:spPr>
          <a:xfrm>
            <a:off x="774145" y="1971488"/>
            <a:ext cx="5731056"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sz="2400" dirty="0">
                <a:solidFill>
                  <a:schemeClr val="bg1"/>
                </a:solidFill>
                <a:latin typeface="Arial" panose="020B0604020202020204" pitchFamily="34" charset="0"/>
                <a:ea typeface="+mn-ea"/>
                <a:cs typeface="Arial" panose="020B0604020202020204" pitchFamily="34" charset="0"/>
              </a:rPr>
              <a:t>Hạn chế của định thời theo độ ưu tiên</a:t>
            </a:r>
            <a:endParaRPr lang="vi-VN" sz="2400" dirty="0">
              <a:solidFill>
                <a:schemeClr val="bg1"/>
              </a:solidFill>
              <a:latin typeface="Arial" panose="020B0604020202020204" pitchFamily="34" charset="0"/>
              <a:ea typeface="+mn-ea"/>
              <a:cs typeface="Arial" panose="020B0604020202020204" pitchFamily="34" charset="0"/>
            </a:endParaRPr>
          </a:p>
        </p:txBody>
      </p:sp>
      <p:sp>
        <p:nvSpPr>
          <p:cNvPr id="4" name="Google Shape;631;p38"/>
          <p:cNvSpPr txBox="1"/>
          <p:nvPr/>
        </p:nvSpPr>
        <p:spPr>
          <a:xfrm>
            <a:off x="774146" y="223964"/>
            <a:ext cx="10579654" cy="168103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pPr marL="889000" indent="-889000"/>
            <a:r>
              <a:rPr lang="vi-VN" sz="4000" dirty="0"/>
              <a:t>4.4. Định thời theo độ ưu tiên –</a:t>
            </a:r>
            <a:br>
              <a:rPr lang="vi-VN" sz="4000" dirty="0"/>
            </a:br>
            <a:r>
              <a:rPr lang="vi-VN" sz="4000" dirty="0"/>
              <a:t>Priority Scheduling</a:t>
            </a:r>
            <a:endParaRPr lang="vi-VN"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0">
                                            <p:txEl>
                                              <p:pRg st="0" end="0"/>
                                            </p:txEl>
                                          </p:spTgt>
                                        </p:tgtEl>
                                        <p:attrNameLst>
                                          <p:attrName>style.visibility</p:attrName>
                                        </p:attrNameLst>
                                      </p:cBhvr>
                                      <p:to>
                                        <p:strVal val="visible"/>
                                      </p:to>
                                    </p:set>
                                    <p:anim calcmode="lin" valueType="num">
                                      <p:cBhvr additive="base">
                                        <p:cTn id="13" dur="500" fill="hold"/>
                                        <p:tgtEl>
                                          <p:spTgt spid="65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0">
                                            <p:txEl>
                                              <p:pRg st="1" end="1"/>
                                            </p:txEl>
                                          </p:spTgt>
                                        </p:tgtEl>
                                        <p:attrNameLst>
                                          <p:attrName>style.visibility</p:attrName>
                                        </p:attrNameLst>
                                      </p:cBhvr>
                                      <p:to>
                                        <p:strVal val="visible"/>
                                      </p:to>
                                    </p:set>
                                    <p:anim calcmode="lin" valueType="num">
                                      <p:cBhvr additive="base">
                                        <p:cTn id="19" dur="500" fill="hold"/>
                                        <p:tgtEl>
                                          <p:spTgt spid="65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62" name="Google Shape;662;p4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graphicFrame>
        <p:nvGraphicFramePr>
          <p:cNvPr id="663" name="Google Shape;663;p41"/>
          <p:cNvGraphicFramePr/>
          <p:nvPr/>
        </p:nvGraphicFramePr>
        <p:xfrm>
          <a:off x="841246" y="1980378"/>
          <a:ext cx="5657528" cy="2689542"/>
        </p:xfrm>
        <a:graphic>
          <a:graphicData uri="http://schemas.openxmlformats.org/drawingml/2006/table">
            <a:tbl>
              <a:tblPr firstRow="1" bandRow="1">
                <a:noFill/>
                <a:tableStyleId>{78499D3B-A6AB-417D-A109-BA75AA7E94FD}</a:tableStyleId>
              </a:tblPr>
              <a:tblGrid>
                <a:gridCol w="1414382"/>
                <a:gridCol w="1414382"/>
                <a:gridCol w="1414382"/>
                <a:gridCol w="1414382"/>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Process</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 Burst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Priority</a:t>
                      </a:r>
                      <a:endParaRPr sz="2000" b="1" i="0" u="none" strike="noStrike" kern="1200" cap="none">
                        <a:solidFill>
                          <a:schemeClr val="bg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P1</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0</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P2</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2</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7</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8</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5</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9</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4</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6</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5" name="Google Shape;631;p38"/>
          <p:cNvSpPr txBox="1"/>
          <p:nvPr/>
        </p:nvSpPr>
        <p:spPr>
          <a:xfrm>
            <a:off x="774146" y="223964"/>
            <a:ext cx="10579654" cy="168103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pPr marL="889000" indent="-889000"/>
            <a:r>
              <a:rPr lang="vi-VN" sz="4000" dirty="0"/>
              <a:t>4.4. Định thời theo độ ưu tiên –</a:t>
            </a:r>
            <a:br>
              <a:rPr lang="vi-VN" sz="4000" dirty="0"/>
            </a:br>
            <a:r>
              <a:rPr lang="vi-VN" sz="4000" dirty="0"/>
              <a:t>Priority Scheduling</a:t>
            </a:r>
            <a:endParaRPr lang="vi-VN" sz="4000" dirty="0"/>
          </a:p>
        </p:txBody>
      </p:sp>
      <p:sp>
        <p:nvSpPr>
          <p:cNvPr id="7" name="Google Shape;324;p23"/>
          <p:cNvSpPr txBox="1"/>
          <p:nvPr/>
        </p:nvSpPr>
        <p:spPr>
          <a:xfrm>
            <a:off x="7434766" y="1980378"/>
            <a:ext cx="4517746" cy="2689158"/>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chờ</a:t>
            </a:r>
            <a:r>
              <a:rPr lang="en-US" dirty="0"/>
              <a:t>?</a:t>
            </a:r>
            <a:endParaRPr lang="en-US" dirty="0"/>
          </a:p>
          <a:p>
            <a:pPr marL="342900" indent="-342900"/>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a:t>
            </a:r>
            <a:endParaRPr lang="en-US" dirty="0"/>
          </a:p>
          <a:p>
            <a:pPr marL="342900" indent="-342900"/>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a:t>
            </a:r>
            <a:endParaRPr lang="en-US" dirty="0"/>
          </a:p>
        </p:txBody>
      </p:sp>
      <p:sp>
        <p:nvSpPr>
          <p:cNvPr id="3" name="Rectangle 5"/>
          <p:cNvSpPr>
            <a:spLocks noChangeArrowheads="1"/>
          </p:cNvSpPr>
          <p:nvPr/>
        </p:nvSpPr>
        <p:spPr bwMode="auto">
          <a:xfrm>
            <a:off x="835660" y="5359400"/>
            <a:ext cx="6583680" cy="457200"/>
          </a:xfrm>
          <a:prstGeom prst="rect">
            <a:avLst/>
          </a:prstGeom>
          <a:solidFill>
            <a:srgbClr val="92D050"/>
          </a:solidFill>
          <a:ln w="9525">
            <a:solidFill>
              <a:schemeClr val="tx1"/>
            </a:solidFill>
            <a:miter lim="800000"/>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4" name="Line 18"/>
          <p:cNvSpPr>
            <a:spLocks noChangeShapeType="1"/>
          </p:cNvSpPr>
          <p:nvPr/>
        </p:nvSpPr>
        <p:spPr bwMode="auto">
          <a:xfrm>
            <a:off x="835660" y="53594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8"/>
          <p:cNvSpPr>
            <a:spLocks noChangeShapeType="1"/>
          </p:cNvSpPr>
          <p:nvPr/>
        </p:nvSpPr>
        <p:spPr bwMode="auto">
          <a:xfrm>
            <a:off x="5410708" y="53594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8"/>
          <p:cNvSpPr>
            <a:spLocks noChangeShapeType="1"/>
          </p:cNvSpPr>
          <p:nvPr/>
        </p:nvSpPr>
        <p:spPr bwMode="auto">
          <a:xfrm>
            <a:off x="3033268" y="53594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8"/>
          <p:cNvSpPr>
            <a:spLocks noChangeShapeType="1"/>
          </p:cNvSpPr>
          <p:nvPr/>
        </p:nvSpPr>
        <p:spPr bwMode="auto">
          <a:xfrm>
            <a:off x="4313428" y="53594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8"/>
          <p:cNvSpPr>
            <a:spLocks noChangeShapeType="1"/>
          </p:cNvSpPr>
          <p:nvPr/>
        </p:nvSpPr>
        <p:spPr bwMode="auto">
          <a:xfrm>
            <a:off x="5959348" y="53594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3"/>
          <p:cNvSpPr txBox="1">
            <a:spLocks noChangeArrowheads="1"/>
          </p:cNvSpPr>
          <p:nvPr/>
        </p:nvSpPr>
        <p:spPr bwMode="auto">
          <a:xfrm>
            <a:off x="1707388" y="53776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endParaRPr kumimoji="0" lang="en-US" altLang="en-US" sz="2000" b="1">
              <a:latin typeface="Times New Roman" panose="02020603050405020304" pitchFamily="18" charset="0"/>
              <a:ea typeface="DFKai-SB" pitchFamily="65" charset="-128"/>
            </a:endParaRPr>
          </a:p>
        </p:txBody>
      </p:sp>
      <p:sp>
        <p:nvSpPr>
          <p:cNvPr id="13" name="Text Box 13"/>
          <p:cNvSpPr txBox="1">
            <a:spLocks noChangeArrowheads="1"/>
          </p:cNvSpPr>
          <p:nvPr/>
        </p:nvSpPr>
        <p:spPr bwMode="auto">
          <a:xfrm>
            <a:off x="4633468" y="5377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endParaRPr kumimoji="0" lang="en-US" altLang="en-US" sz="2000" b="1">
              <a:latin typeface="Times New Roman" panose="02020603050405020304" pitchFamily="18" charset="0"/>
              <a:ea typeface="DFKai-SB" pitchFamily="65" charset="-128"/>
            </a:endParaRPr>
          </a:p>
        </p:txBody>
      </p:sp>
      <p:sp>
        <p:nvSpPr>
          <p:cNvPr id="14" name="Text Box 13"/>
          <p:cNvSpPr txBox="1">
            <a:spLocks noChangeArrowheads="1"/>
          </p:cNvSpPr>
          <p:nvPr/>
        </p:nvSpPr>
        <p:spPr bwMode="auto">
          <a:xfrm>
            <a:off x="5465572" y="5377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endParaRPr kumimoji="0" lang="en-US" altLang="en-US" sz="2000" b="1">
              <a:latin typeface="Times New Roman" panose="02020603050405020304" pitchFamily="18" charset="0"/>
              <a:ea typeface="DFKai-SB" pitchFamily="65" charset="-128"/>
            </a:endParaRPr>
          </a:p>
        </p:txBody>
      </p:sp>
      <p:sp>
        <p:nvSpPr>
          <p:cNvPr id="15" name="Text Box 13"/>
          <p:cNvSpPr txBox="1">
            <a:spLocks noChangeArrowheads="1"/>
          </p:cNvSpPr>
          <p:nvPr/>
        </p:nvSpPr>
        <p:spPr bwMode="auto">
          <a:xfrm>
            <a:off x="6471412" y="5377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endParaRPr kumimoji="0" lang="en-US" altLang="en-US" sz="2000" b="1">
              <a:latin typeface="Times New Roman" panose="02020603050405020304" pitchFamily="18" charset="0"/>
              <a:ea typeface="DFKai-SB" pitchFamily="65" charset="-128"/>
            </a:endParaRPr>
          </a:p>
        </p:txBody>
      </p:sp>
      <p:sp>
        <p:nvSpPr>
          <p:cNvPr id="16" name="Text Box 13"/>
          <p:cNvSpPr txBox="1">
            <a:spLocks noChangeArrowheads="1"/>
          </p:cNvSpPr>
          <p:nvPr/>
        </p:nvSpPr>
        <p:spPr bwMode="auto">
          <a:xfrm>
            <a:off x="601724"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endParaRPr kumimoji="0" lang="en-US" altLang="en-US" sz="2000" b="1">
              <a:latin typeface="Times New Roman" panose="02020603050405020304" pitchFamily="18" charset="0"/>
              <a:ea typeface="DFKai-SB" pitchFamily="65" charset="-128"/>
            </a:endParaRPr>
          </a:p>
        </p:txBody>
      </p:sp>
      <p:sp>
        <p:nvSpPr>
          <p:cNvPr id="17" name="Text Box 13"/>
          <p:cNvSpPr txBox="1">
            <a:spLocks noChangeArrowheads="1"/>
          </p:cNvSpPr>
          <p:nvPr/>
        </p:nvSpPr>
        <p:spPr bwMode="auto">
          <a:xfrm>
            <a:off x="5209540"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25</a:t>
            </a:r>
            <a:endParaRPr kumimoji="0" lang="en-US" altLang="en-US" sz="2000" b="1">
              <a:latin typeface="Times New Roman" panose="02020603050405020304" pitchFamily="18" charset="0"/>
              <a:ea typeface="DFKai-SB" pitchFamily="65" charset="-128"/>
            </a:endParaRPr>
          </a:p>
        </p:txBody>
      </p:sp>
      <p:sp>
        <p:nvSpPr>
          <p:cNvPr id="18" name="Text Box 13"/>
          <p:cNvSpPr txBox="1">
            <a:spLocks noChangeArrowheads="1"/>
          </p:cNvSpPr>
          <p:nvPr/>
        </p:nvSpPr>
        <p:spPr bwMode="auto">
          <a:xfrm>
            <a:off x="2813812"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endParaRPr kumimoji="0" lang="en-US" altLang="en-US" sz="2000" b="1">
              <a:latin typeface="Times New Roman" panose="02020603050405020304" pitchFamily="18" charset="0"/>
              <a:ea typeface="DFKai-SB" pitchFamily="65" charset="-128"/>
            </a:endParaRPr>
          </a:p>
        </p:txBody>
      </p:sp>
      <p:sp>
        <p:nvSpPr>
          <p:cNvPr id="19" name="Text Box 13"/>
          <p:cNvSpPr txBox="1">
            <a:spLocks noChangeArrowheads="1"/>
          </p:cNvSpPr>
          <p:nvPr/>
        </p:nvSpPr>
        <p:spPr bwMode="auto">
          <a:xfrm>
            <a:off x="4112260"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endParaRPr kumimoji="0" lang="en-US" altLang="en-US" sz="2000" b="1">
              <a:latin typeface="Times New Roman" panose="02020603050405020304" pitchFamily="18" charset="0"/>
              <a:ea typeface="DFKai-SB" pitchFamily="65" charset="-128"/>
            </a:endParaRPr>
          </a:p>
        </p:txBody>
      </p:sp>
      <p:sp>
        <p:nvSpPr>
          <p:cNvPr id="20" name="Text Box 13"/>
          <p:cNvSpPr txBox="1">
            <a:spLocks noChangeArrowheads="1"/>
          </p:cNvSpPr>
          <p:nvPr/>
        </p:nvSpPr>
        <p:spPr bwMode="auto">
          <a:xfrm>
            <a:off x="5758180"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endParaRPr kumimoji="0" lang="en-US" altLang="en-US" sz="2000" b="1">
              <a:latin typeface="Times New Roman" panose="02020603050405020304" pitchFamily="18" charset="0"/>
              <a:ea typeface="DFKai-SB" pitchFamily="65" charset="-128"/>
            </a:endParaRPr>
          </a:p>
        </p:txBody>
      </p:sp>
      <p:sp>
        <p:nvSpPr>
          <p:cNvPr id="21" name="Text Box 13"/>
          <p:cNvSpPr txBox="1">
            <a:spLocks noChangeArrowheads="1"/>
          </p:cNvSpPr>
          <p:nvPr/>
        </p:nvSpPr>
        <p:spPr bwMode="auto">
          <a:xfrm>
            <a:off x="7165722"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endParaRPr kumimoji="0" lang="en-US" altLang="en-US" sz="2000" b="1">
              <a:latin typeface="Times New Roman" panose="02020603050405020304" pitchFamily="18" charset="0"/>
              <a:ea typeface="DFKai-SB" pitchFamily="65" charset="-128"/>
            </a:endParaRPr>
          </a:p>
        </p:txBody>
      </p:sp>
      <p:sp>
        <p:nvSpPr>
          <p:cNvPr id="22" name="Line 18"/>
          <p:cNvSpPr>
            <a:spLocks noChangeShapeType="1"/>
          </p:cNvSpPr>
          <p:nvPr/>
        </p:nvSpPr>
        <p:spPr bwMode="auto">
          <a:xfrm>
            <a:off x="7422388" y="53594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13"/>
          <p:cNvSpPr txBox="1">
            <a:spLocks noChangeArrowheads="1"/>
          </p:cNvSpPr>
          <p:nvPr/>
        </p:nvSpPr>
        <p:spPr bwMode="auto">
          <a:xfrm>
            <a:off x="3453892" y="5377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endParaRPr kumimoji="0" lang="en-US" altLang="en-US" sz="2000" b="1">
              <a:latin typeface="Times New Roman" panose="02020603050405020304" pitchFamily="18" charset="0"/>
              <a:ea typeface="DFKai-SB" pitchFamily="65" charset="-128"/>
            </a:endParaRPr>
          </a:p>
        </p:txBody>
      </p:sp>
      <p:sp>
        <p:nvSpPr>
          <p:cNvPr id="42" name="TextBox 41"/>
          <p:cNvSpPr txBox="1"/>
          <p:nvPr/>
        </p:nvSpPr>
        <p:spPr>
          <a:xfrm>
            <a:off x="812074" y="4765676"/>
            <a:ext cx="4849404"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US" dirty="0"/>
              <a:t>Giản đồ Gantt</a:t>
            </a:r>
            <a:r>
              <a:rPr lang="en-US" dirty="0"/>
              <a:t> (</a:t>
            </a:r>
            <a:r>
              <a:rPr lang="en-US" sz="2400" dirty="0"/>
              <a:t>Non-preemptive)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0" end="0"/>
                                            </p:txEl>
                                          </p:spTgt>
                                        </p:tgtEl>
                                        <p:attrNameLst>
                                          <p:attrName>style.visibility</p:attrName>
                                        </p:attrNameLst>
                                      </p:cBhvr>
                                      <p:to>
                                        <p:strVal val="visible"/>
                                      </p:to>
                                    </p:set>
                                    <p:anim calcmode="lin" valueType="num">
                                      <p:cBhvr additive="base">
                                        <p:cTn id="7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
                                            <p:txEl>
                                              <p:pRg st="1" end="1"/>
                                            </p:txEl>
                                          </p:spTgt>
                                        </p:tgtEl>
                                        <p:attrNameLst>
                                          <p:attrName>style.visibility</p:attrName>
                                        </p:attrNameLst>
                                      </p:cBhvr>
                                      <p:to>
                                        <p:strVal val="visible"/>
                                      </p:to>
                                    </p:set>
                                    <p:anim calcmode="lin" valueType="num">
                                      <p:cBhvr additive="base">
                                        <p:cTn id="7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
                                            <p:txEl>
                                              <p:pRg st="2" end="2"/>
                                            </p:txEl>
                                          </p:spTgt>
                                        </p:tgtEl>
                                        <p:attrNameLst>
                                          <p:attrName>style.visibility</p:attrName>
                                        </p:attrNameLst>
                                      </p:cBhvr>
                                      <p:to>
                                        <p:strVal val="visible"/>
                                      </p:to>
                                    </p:set>
                                    <p:anim calcmode="lin" valueType="num">
                                      <p:cBhvr additive="base">
                                        <p:cTn id="8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1" grpId="0"/>
      <p:bldP spid="22" grpId="0" animBg="1"/>
      <p:bldP spid="2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CÁC GIẢI THUẬT ĐỊNH THỜI</a:t>
            </a:r>
            <a:endParaRPr lang="en-US" dirty="0"/>
          </a:p>
        </p:txBody>
      </p:sp>
      <p:sp>
        <p:nvSpPr>
          <p:cNvPr id="3" name="Text Placeholder 2"/>
          <p:cNvSpPr>
            <a:spLocks noGrp="1"/>
          </p:cNvSpPr>
          <p:nvPr>
            <p:ph type="body" sz="quarter" idx="14"/>
          </p:nvPr>
        </p:nvSpPr>
        <p:spPr/>
        <p:txBody>
          <a:bodyPr/>
          <a:lstStyle/>
          <a:p>
            <a:r>
              <a:rPr lang="en-US" dirty="0"/>
              <a:t>4.5. Round Robin (RR)</a:t>
            </a:r>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04.</a:t>
            </a:r>
            <a:endParaRPr lang="en-US" dirty="0"/>
          </a:p>
        </p:txBody>
      </p:sp>
      <p:sp>
        <p:nvSpPr>
          <p:cNvPr id="8" name="Footer Placeholder 7"/>
          <p:cNvSpPr>
            <a:spLocks noGrp="1"/>
          </p:cNvSpPr>
          <p:nvPr>
            <p:ph type="ftr" sz="quarter" idx="18"/>
          </p:nvPr>
        </p:nvSpPr>
        <p:spPr/>
        <p:txBody>
          <a:bodyPr/>
          <a:lstStyle/>
          <a:p>
            <a:r>
              <a:rPr lang="vi-VN"/>
              <a:t>Thực hiện bởi Trường Đại học Công nghệ Thông tin, ĐHQG-HCM.</a:t>
            </a:r>
            <a:endParaRPr lang="en-US"/>
          </a:p>
        </p:txBody>
      </p:sp>
      <p:sp>
        <p:nvSpPr>
          <p:cNvPr id="9" name="Slide Number Placeholder 8"/>
          <p:cNvSpPr>
            <a:spLocks noGrp="1"/>
          </p:cNvSpPr>
          <p:nvPr>
            <p:ph type="sldNum" sz="quarter" idx="12"/>
          </p:nvPr>
        </p:nvSpPr>
        <p:spPr/>
        <p:txBody>
          <a:bodyPr/>
          <a:lstStyle/>
          <a:p>
            <a:fld id="{00000000-1234-1234-1234-123412341234}" type="slidenum">
              <a:rPr lang="en-US" smtClean="0"/>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dirty="0" err="1"/>
              <a:t>Mỗi</a:t>
            </a:r>
            <a:r>
              <a:rPr lang="en-US" sz="2400" dirty="0"/>
              <a:t> </a:t>
            </a:r>
            <a:r>
              <a:rPr lang="en-US" sz="2400" dirty="0" err="1"/>
              <a:t>tiến</a:t>
            </a:r>
            <a:r>
              <a:rPr lang="en-US" sz="2400" dirty="0"/>
              <a:t> </a:t>
            </a:r>
            <a:r>
              <a:rPr lang="en-US" sz="2400" dirty="0" err="1"/>
              <a:t>trình</a:t>
            </a:r>
            <a:r>
              <a:rPr lang="en-US" sz="2400" dirty="0"/>
              <a:t> </a:t>
            </a:r>
            <a:r>
              <a:rPr lang="en-US" sz="2400" dirty="0" err="1"/>
              <a:t>nhận</a:t>
            </a:r>
            <a:r>
              <a:rPr lang="en-US" sz="2400" dirty="0"/>
              <a:t> </a:t>
            </a:r>
            <a:r>
              <a:rPr lang="en-US" sz="2400" dirty="0" err="1"/>
              <a:t>được</a:t>
            </a:r>
            <a:r>
              <a:rPr lang="en-US" sz="2400" dirty="0"/>
              <a:t> </a:t>
            </a:r>
            <a:r>
              <a:rPr lang="en-US" sz="2400" dirty="0" err="1"/>
              <a:t>một</a:t>
            </a:r>
            <a:r>
              <a:rPr lang="en-US" sz="2400" dirty="0"/>
              <a:t> </a:t>
            </a:r>
            <a:r>
              <a:rPr lang="en-US" sz="2400" dirty="0" err="1"/>
              <a:t>đơn</a:t>
            </a:r>
            <a:r>
              <a:rPr lang="en-US" sz="2400" dirty="0"/>
              <a:t> </a:t>
            </a:r>
            <a:r>
              <a:rPr lang="en-US" sz="2400" dirty="0" err="1"/>
              <a:t>vị</a:t>
            </a:r>
            <a:r>
              <a:rPr lang="en-US" sz="2400" dirty="0"/>
              <a:t> </a:t>
            </a:r>
            <a:r>
              <a:rPr lang="en-US" sz="2400" dirty="0" err="1"/>
              <a:t>thời</a:t>
            </a:r>
            <a:r>
              <a:rPr lang="en-US" sz="2400" dirty="0"/>
              <a:t> </a:t>
            </a:r>
            <a:r>
              <a:rPr lang="en-US" sz="2400" dirty="0" err="1"/>
              <a:t>gian</a:t>
            </a:r>
            <a:r>
              <a:rPr lang="en-US" sz="2400" dirty="0"/>
              <a:t> CPU (</a:t>
            </a:r>
            <a:r>
              <a:rPr lang="en-US" sz="2400" b="1" dirty="0">
                <a:gradFill>
                  <a:gsLst>
                    <a:gs pos="0">
                      <a:srgbClr val="0072FF"/>
                    </a:gs>
                    <a:gs pos="100000">
                      <a:srgbClr val="00C6FF"/>
                    </a:gs>
                  </a:gsLst>
                  <a:lin ang="2700000" scaled="1"/>
                </a:gradFill>
              </a:rPr>
              <a:t>time slice</a:t>
            </a:r>
            <a:r>
              <a:rPr lang="en-US" sz="2400" dirty="0"/>
              <a:t>, </a:t>
            </a:r>
            <a:r>
              <a:rPr lang="en-US" sz="2400" b="1" dirty="0">
                <a:gradFill>
                  <a:gsLst>
                    <a:gs pos="0">
                      <a:srgbClr val="0072FF"/>
                    </a:gs>
                    <a:gs pos="100000">
                      <a:srgbClr val="00C6FF"/>
                    </a:gs>
                  </a:gsLst>
                  <a:lin ang="2700000" scaled="1"/>
                </a:gradFill>
              </a:rPr>
              <a:t>quantum time</a:t>
            </a:r>
            <a:r>
              <a:rPr lang="en-US" sz="2400" dirty="0"/>
              <a:t>) </a:t>
            </a:r>
            <a:r>
              <a:rPr lang="en-US" sz="2400" dirty="0" err="1"/>
              <a:t>để</a:t>
            </a:r>
            <a:r>
              <a:rPr lang="en-US" sz="2400" dirty="0"/>
              <a:t> </a:t>
            </a:r>
            <a:r>
              <a:rPr lang="en-US" sz="2400" dirty="0" err="1"/>
              <a:t>thực</a:t>
            </a:r>
            <a:r>
              <a:rPr lang="en-US" sz="2400" dirty="0"/>
              <a:t> </a:t>
            </a:r>
            <a:r>
              <a:rPr lang="en-US" sz="2400" dirty="0" err="1"/>
              <a:t>thi</a:t>
            </a:r>
            <a:r>
              <a:rPr lang="en-US" sz="2400" dirty="0"/>
              <a:t>. </a:t>
            </a:r>
            <a:r>
              <a:rPr lang="en-US" sz="2400" b="1" dirty="0" err="1"/>
              <a:t>Thông</a:t>
            </a:r>
            <a:r>
              <a:rPr lang="en-US" sz="2400" b="1" dirty="0"/>
              <a:t> </a:t>
            </a:r>
            <a:r>
              <a:rPr lang="en-US" sz="2400" b="1" dirty="0" err="1"/>
              <a:t>thường</a:t>
            </a:r>
            <a:r>
              <a:rPr lang="en-US" sz="2400" b="1" dirty="0"/>
              <a:t> </a:t>
            </a:r>
            <a:r>
              <a:rPr lang="en-US" sz="2400" b="1" dirty="0" err="1"/>
              <a:t>khoảng</a:t>
            </a:r>
            <a:r>
              <a:rPr lang="en-US" sz="2400" b="1" dirty="0"/>
              <a:t> </a:t>
            </a:r>
            <a:r>
              <a:rPr lang="en-US" sz="2400" b="1" dirty="0" err="1"/>
              <a:t>thời</a:t>
            </a:r>
            <a:r>
              <a:rPr lang="en-US" sz="2400" b="1" dirty="0"/>
              <a:t> </a:t>
            </a:r>
            <a:r>
              <a:rPr lang="en-US" sz="2400" b="1" dirty="0" err="1"/>
              <a:t>gian</a:t>
            </a:r>
            <a:r>
              <a:rPr lang="en-US" sz="2400" b="1" dirty="0"/>
              <a:t> </a:t>
            </a:r>
            <a:r>
              <a:rPr lang="en-US" sz="2400" b="1" dirty="0" err="1"/>
              <a:t>này</a:t>
            </a:r>
            <a:r>
              <a:rPr lang="en-US" sz="2400" b="1" dirty="0"/>
              <a:t> </a:t>
            </a:r>
            <a:r>
              <a:rPr lang="en-US" sz="2400" b="1" dirty="0" err="1"/>
              <a:t>nhỏ</a:t>
            </a:r>
            <a:r>
              <a:rPr lang="en-US" sz="2400" dirty="0"/>
              <a:t>, </a:t>
            </a:r>
            <a:r>
              <a:rPr lang="en-US" sz="2400" dirty="0" err="1"/>
              <a:t>từ</a:t>
            </a:r>
            <a:r>
              <a:rPr lang="en-US" sz="2400" dirty="0"/>
              <a:t> 10-100 </a:t>
            </a:r>
            <a:r>
              <a:rPr lang="en-US" sz="2400" dirty="0" err="1"/>
              <a:t>ms.</a:t>
            </a:r>
            <a:endParaRPr sz="2400" dirty="0"/>
          </a:p>
          <a:p>
            <a:pPr marL="342900" indent="-342900"/>
            <a:r>
              <a:rPr lang="en-US" sz="2400" dirty="0"/>
              <a:t>Sau </a:t>
            </a:r>
            <a:r>
              <a:rPr lang="en-US" sz="2400" dirty="0" err="1"/>
              <a:t>khoảng</a:t>
            </a:r>
            <a:r>
              <a:rPr lang="en-US" sz="2400" dirty="0"/>
              <a:t> </a:t>
            </a:r>
            <a:r>
              <a:rPr lang="en-US" sz="2400" dirty="0" err="1"/>
              <a:t>thời</a:t>
            </a:r>
            <a:r>
              <a:rPr lang="en-US" sz="2400" dirty="0"/>
              <a:t> </a:t>
            </a:r>
            <a:r>
              <a:rPr lang="en-US" sz="2400" dirty="0" err="1"/>
              <a:t>gian</a:t>
            </a:r>
            <a:r>
              <a:rPr lang="en-US" sz="2400" dirty="0"/>
              <a:t> </a:t>
            </a:r>
            <a:r>
              <a:rPr lang="en-US" sz="2400" dirty="0" err="1"/>
              <a:t>đó</a:t>
            </a:r>
            <a:r>
              <a:rPr lang="en-US" sz="2400" dirty="0"/>
              <a:t>, </a:t>
            </a:r>
            <a:r>
              <a:rPr lang="en-US" sz="2400" dirty="0" err="1"/>
              <a:t>tiến</a:t>
            </a:r>
            <a:r>
              <a:rPr lang="en-US" sz="2400" dirty="0"/>
              <a:t> </a:t>
            </a:r>
            <a:r>
              <a:rPr lang="en-US" sz="2400" dirty="0" err="1"/>
              <a:t>trình</a:t>
            </a:r>
            <a:r>
              <a:rPr lang="en-US" sz="2400" dirty="0"/>
              <a:t> </a:t>
            </a:r>
            <a:r>
              <a:rPr lang="en-US" sz="2400" dirty="0" err="1"/>
              <a:t>bị</a:t>
            </a:r>
            <a:r>
              <a:rPr lang="en-US" sz="2400" dirty="0"/>
              <a:t> </a:t>
            </a:r>
            <a:r>
              <a:rPr lang="en-US" sz="2400" dirty="0" err="1"/>
              <a:t>đoạt</a:t>
            </a:r>
            <a:r>
              <a:rPr lang="en-US" sz="2400" dirty="0"/>
              <a:t> </a:t>
            </a:r>
            <a:r>
              <a:rPr lang="en-US" sz="2400" dirty="0" err="1"/>
              <a:t>quyền</a:t>
            </a:r>
            <a:r>
              <a:rPr lang="en-US" sz="2400" dirty="0"/>
              <a:t> </a:t>
            </a:r>
            <a:r>
              <a:rPr lang="en-US" sz="2400" dirty="0" err="1"/>
              <a:t>và</a:t>
            </a:r>
            <a:r>
              <a:rPr lang="en-US" sz="2400" dirty="0"/>
              <a:t> </a:t>
            </a:r>
            <a:r>
              <a:rPr lang="en-US" sz="2400" dirty="0" err="1"/>
              <a:t>trở</a:t>
            </a:r>
            <a:r>
              <a:rPr lang="en-US" sz="2400" dirty="0"/>
              <a:t> </a:t>
            </a:r>
            <a:r>
              <a:rPr lang="en-US" sz="2400" dirty="0" err="1"/>
              <a:t>về</a:t>
            </a:r>
            <a:r>
              <a:rPr lang="en-US" sz="2400" dirty="0"/>
              <a:t> </a:t>
            </a:r>
            <a:r>
              <a:rPr lang="en-US" sz="2400" dirty="0" err="1"/>
              <a:t>cuối</a:t>
            </a:r>
            <a:r>
              <a:rPr lang="en-US" sz="2400" dirty="0"/>
              <a:t> </a:t>
            </a:r>
            <a:r>
              <a:rPr lang="en-US" sz="2400" i="1" dirty="0"/>
              <a:t>ready queue</a:t>
            </a:r>
            <a:r>
              <a:rPr lang="en-US" sz="2400" dirty="0"/>
              <a:t>.</a:t>
            </a:r>
            <a:endParaRPr sz="2400" dirty="0"/>
          </a:p>
          <a:p>
            <a:pPr marL="342900" indent="-342900"/>
            <a:r>
              <a:rPr lang="en-US" sz="2400" dirty="0" err="1"/>
              <a:t>Gọi</a:t>
            </a:r>
            <a:r>
              <a:rPr lang="en-US" sz="2400" dirty="0"/>
              <a:t> </a:t>
            </a:r>
            <a:r>
              <a:rPr lang="en-US" sz="2400" b="1" i="1" dirty="0">
                <a:gradFill>
                  <a:gsLst>
                    <a:gs pos="0">
                      <a:srgbClr val="0072FF"/>
                    </a:gs>
                    <a:gs pos="100000">
                      <a:srgbClr val="00C6FF"/>
                    </a:gs>
                  </a:gsLst>
                  <a:lin ang="2700000" scaled="1"/>
                </a:gradFill>
                <a:latin typeface="Courier New" panose="02070309020205020404" pitchFamily="49" charset="0"/>
                <a:cs typeface="Courier New" panose="02070309020205020404" pitchFamily="49" charset="0"/>
              </a:rPr>
              <a:t>n</a:t>
            </a:r>
            <a:r>
              <a:rPr lang="en-US" sz="2400" b="1" i="1" dirty="0">
                <a:gradFill>
                  <a:gsLst>
                    <a:gs pos="0">
                      <a:srgbClr val="0072FF"/>
                    </a:gs>
                    <a:gs pos="100000">
                      <a:srgbClr val="00C6FF"/>
                    </a:gs>
                  </a:gsLst>
                  <a:lin ang="2700000" scaled="1"/>
                </a:gradFill>
              </a:rPr>
              <a:t> </a:t>
            </a:r>
            <a:r>
              <a:rPr lang="en-US" sz="2400" dirty="0" err="1"/>
              <a:t>là</a:t>
            </a:r>
            <a:r>
              <a:rPr lang="en-US" sz="2400" dirty="0"/>
              <a:t> </a:t>
            </a:r>
            <a:r>
              <a:rPr lang="en-US" sz="2400" dirty="0" err="1"/>
              <a:t>số</a:t>
            </a:r>
            <a:r>
              <a:rPr lang="en-US" sz="2400" dirty="0"/>
              <a:t> </a:t>
            </a:r>
            <a:r>
              <a:rPr lang="en-US" sz="2400" dirty="0" err="1"/>
              <a:t>lượng</a:t>
            </a:r>
            <a:r>
              <a:rPr lang="en-US" sz="2400" dirty="0"/>
              <a:t> </a:t>
            </a:r>
            <a:r>
              <a:rPr lang="en-US" sz="2400" dirty="0" err="1"/>
              <a:t>tiến</a:t>
            </a:r>
            <a:r>
              <a:rPr lang="en-US" sz="2400" dirty="0"/>
              <a:t> </a:t>
            </a:r>
            <a:r>
              <a:rPr lang="en-US" sz="2400" dirty="0" err="1"/>
              <a:t>trình</a:t>
            </a:r>
            <a:r>
              <a:rPr lang="en-US" sz="2400" dirty="0"/>
              <a:t> </a:t>
            </a:r>
            <a:r>
              <a:rPr lang="en-US" sz="2400" dirty="0" err="1"/>
              <a:t>trong</a:t>
            </a:r>
            <a:r>
              <a:rPr lang="en-US" sz="2400" dirty="0"/>
              <a:t> </a:t>
            </a:r>
            <a:r>
              <a:rPr lang="en-US" sz="2400" i="1" dirty="0"/>
              <a:t>ready queue </a:t>
            </a:r>
            <a:r>
              <a:rPr lang="en-US" sz="2400" dirty="0" err="1"/>
              <a:t>và</a:t>
            </a:r>
            <a:r>
              <a:rPr lang="en-US" sz="2400" dirty="0"/>
              <a:t> </a:t>
            </a:r>
            <a:r>
              <a:rPr lang="en-US" sz="2400" b="1" i="1" dirty="0">
                <a:gradFill>
                  <a:gsLst>
                    <a:gs pos="0">
                      <a:srgbClr val="0072FF"/>
                    </a:gs>
                    <a:gs pos="100000">
                      <a:srgbClr val="00C6FF"/>
                    </a:gs>
                  </a:gsLst>
                  <a:lin ang="2700000" scaled="1"/>
                </a:gradFill>
                <a:latin typeface="Courier New" panose="02070309020205020404" pitchFamily="49" charset="0"/>
                <a:cs typeface="Courier New" panose="02070309020205020404" pitchFamily="49" charset="0"/>
              </a:rPr>
              <a:t>q</a:t>
            </a:r>
            <a:r>
              <a:rPr lang="en-US" sz="2400" i="1" dirty="0"/>
              <a:t> </a:t>
            </a:r>
            <a:r>
              <a:rPr lang="en-US" sz="2400" dirty="0" err="1"/>
              <a:t>là</a:t>
            </a:r>
            <a:r>
              <a:rPr lang="en-US" sz="2400" dirty="0"/>
              <a:t> </a:t>
            </a:r>
            <a:r>
              <a:rPr lang="en-US" sz="2400" dirty="0" err="1"/>
              <a:t>khoảng</a:t>
            </a:r>
            <a:r>
              <a:rPr lang="en-US" sz="2400" dirty="0"/>
              <a:t> </a:t>
            </a:r>
            <a:r>
              <a:rPr lang="en-US" sz="2400" dirty="0" err="1"/>
              <a:t>thời</a:t>
            </a:r>
            <a:r>
              <a:rPr lang="en-US" sz="2400" dirty="0"/>
              <a:t> </a:t>
            </a:r>
            <a:r>
              <a:rPr lang="en-US" sz="2400" dirty="0" err="1"/>
              <a:t>gian</a:t>
            </a:r>
            <a:r>
              <a:rPr lang="en-US" sz="2400" dirty="0"/>
              <a:t> </a:t>
            </a:r>
            <a:r>
              <a:rPr lang="en-US" sz="2400" dirty="0" err="1"/>
              <a:t>đơn</a:t>
            </a:r>
            <a:r>
              <a:rPr lang="en-US" sz="2400" dirty="0"/>
              <a:t> </a:t>
            </a:r>
            <a:r>
              <a:rPr lang="en-US" sz="2400" dirty="0" err="1"/>
              <a:t>vị</a:t>
            </a:r>
            <a:r>
              <a:rPr lang="en-US" sz="2400" dirty="0"/>
              <a:t> </a:t>
            </a:r>
            <a:r>
              <a:rPr lang="en-US" sz="2400" dirty="0" err="1"/>
              <a:t>mà</a:t>
            </a:r>
            <a:r>
              <a:rPr lang="en-US" sz="2400" dirty="0"/>
              <a:t> CPU </a:t>
            </a:r>
            <a:r>
              <a:rPr lang="en-US" sz="2400" dirty="0" err="1"/>
              <a:t>được</a:t>
            </a:r>
            <a:r>
              <a:rPr lang="en-US" sz="2400" dirty="0"/>
              <a:t> </a:t>
            </a:r>
            <a:r>
              <a:rPr lang="en-US" sz="2400" dirty="0" err="1"/>
              <a:t>cấp</a:t>
            </a:r>
            <a:r>
              <a:rPr lang="en-US" sz="2400" dirty="0"/>
              <a:t> </a:t>
            </a:r>
            <a:r>
              <a:rPr lang="en-US" sz="2400" dirty="0" err="1"/>
              <a:t>phát</a:t>
            </a:r>
            <a:r>
              <a:rPr lang="en-US" sz="2400" dirty="0"/>
              <a:t> </a:t>
            </a:r>
            <a:r>
              <a:rPr lang="en-US" sz="2400" dirty="0" err="1"/>
              <a:t>cho</a:t>
            </a:r>
            <a:r>
              <a:rPr lang="en-US" sz="2400" dirty="0"/>
              <a:t> </a:t>
            </a:r>
            <a:r>
              <a:rPr lang="en-US" sz="2400" dirty="0" err="1"/>
              <a:t>tiến</a:t>
            </a:r>
            <a:r>
              <a:rPr lang="en-US" sz="2400" dirty="0"/>
              <a:t> </a:t>
            </a:r>
            <a:r>
              <a:rPr lang="en-US" sz="2400" dirty="0" err="1"/>
              <a:t>trình</a:t>
            </a:r>
            <a:r>
              <a:rPr lang="en-US" sz="2400" dirty="0"/>
              <a:t> (quantum time), </a:t>
            </a:r>
            <a:r>
              <a:rPr lang="en-US" sz="2400" dirty="0" err="1"/>
              <a:t>khi</a:t>
            </a:r>
            <a:r>
              <a:rPr lang="en-US" sz="2400" dirty="0"/>
              <a:t> </a:t>
            </a:r>
            <a:r>
              <a:rPr lang="en-US" sz="2400" dirty="0" err="1"/>
              <a:t>đó</a:t>
            </a:r>
            <a:r>
              <a:rPr lang="en-US" sz="2400" dirty="0"/>
              <a:t>, </a:t>
            </a:r>
            <a:r>
              <a:rPr lang="en-US" sz="2400" dirty="0" err="1"/>
              <a:t>không</a:t>
            </a:r>
            <a:r>
              <a:rPr lang="en-US" sz="2400" dirty="0"/>
              <a:t> </a:t>
            </a:r>
            <a:r>
              <a:rPr lang="en-US" sz="2400" dirty="0" err="1"/>
              <a:t>có</a:t>
            </a:r>
            <a:r>
              <a:rPr lang="en-US" sz="2400" dirty="0"/>
              <a:t> </a:t>
            </a:r>
            <a:r>
              <a:rPr lang="en-US" sz="2400" dirty="0" err="1"/>
              <a:t>tiến</a:t>
            </a:r>
            <a:r>
              <a:rPr lang="en-US" sz="2400" dirty="0"/>
              <a:t> </a:t>
            </a:r>
            <a:r>
              <a:rPr lang="en-US" sz="2400" dirty="0" err="1"/>
              <a:t>trình</a:t>
            </a:r>
            <a:r>
              <a:rPr lang="en-US" sz="2400" dirty="0"/>
              <a:t> </a:t>
            </a:r>
            <a:r>
              <a:rPr lang="en-US" sz="2400" dirty="0" err="1"/>
              <a:t>nào</a:t>
            </a:r>
            <a:r>
              <a:rPr lang="en-US" sz="2400" dirty="0"/>
              <a:t> </a:t>
            </a:r>
            <a:r>
              <a:rPr lang="en-US" sz="2400" dirty="0" err="1"/>
              <a:t>phải</a:t>
            </a:r>
            <a:r>
              <a:rPr lang="en-US" sz="2400" dirty="0"/>
              <a:t> </a:t>
            </a:r>
            <a:r>
              <a:rPr lang="en-US" sz="2400" dirty="0" err="1"/>
              <a:t>chờ</a:t>
            </a:r>
            <a:r>
              <a:rPr lang="en-US" sz="2400" dirty="0"/>
              <a:t> </a:t>
            </a:r>
            <a:r>
              <a:rPr lang="en-US" sz="2400" dirty="0" err="1"/>
              <a:t>đợi</a:t>
            </a:r>
            <a:r>
              <a:rPr lang="en-US" sz="2400" dirty="0"/>
              <a:t> </a:t>
            </a:r>
            <a:r>
              <a:rPr lang="en-US" sz="2400" dirty="0" err="1"/>
              <a:t>quá</a:t>
            </a:r>
            <a:r>
              <a:rPr lang="en-US" sz="2400" dirty="0"/>
              <a:t> </a:t>
            </a:r>
            <a:r>
              <a:rPr lang="en-US" sz="2400" b="1" i="1" dirty="0">
                <a:gradFill>
                  <a:gsLst>
                    <a:gs pos="0">
                      <a:srgbClr val="0072FF"/>
                    </a:gs>
                    <a:gs pos="100000">
                      <a:srgbClr val="00C6FF"/>
                    </a:gs>
                  </a:gsLst>
                  <a:lin ang="2700000" scaled="1"/>
                </a:gradFill>
                <a:latin typeface="Courier New" panose="02070309020205020404" pitchFamily="49" charset="0"/>
                <a:cs typeface="Courier New" panose="02070309020205020404" pitchFamily="49" charset="0"/>
              </a:rPr>
              <a:t>(n - 1)q</a:t>
            </a:r>
            <a:r>
              <a:rPr lang="en-US" sz="2400" i="1" dirty="0"/>
              <a:t> </a:t>
            </a:r>
            <a:r>
              <a:rPr lang="en-US" sz="2400" dirty="0" err="1"/>
              <a:t>đơn</a:t>
            </a:r>
            <a:r>
              <a:rPr lang="en-US" sz="2400" dirty="0"/>
              <a:t> </a:t>
            </a:r>
            <a:r>
              <a:rPr lang="en-US" sz="2400" dirty="0" err="1"/>
              <a:t>vị</a:t>
            </a:r>
            <a:r>
              <a:rPr lang="en-US" sz="2400" dirty="0"/>
              <a:t> </a:t>
            </a:r>
            <a:r>
              <a:rPr lang="en-US" sz="2400" dirty="0" err="1"/>
              <a:t>thời</a:t>
            </a:r>
            <a:r>
              <a:rPr lang="en-US" sz="2400" dirty="0"/>
              <a:t> </a:t>
            </a:r>
            <a:r>
              <a:rPr lang="en-US" sz="2400" dirty="0" err="1"/>
              <a:t>gian</a:t>
            </a:r>
            <a:r>
              <a:rPr lang="en-US" sz="2400" dirty="0"/>
              <a:t>.</a:t>
            </a:r>
            <a:endParaRPr sz="2400" dirty="0"/>
          </a:p>
        </p:txBody>
      </p:sp>
      <p:sp>
        <p:nvSpPr>
          <p:cNvPr id="84" name="Google Shape;84;p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4.5. Round Robin (RR)</a:t>
            </a:r>
            <a:endParaRPr dirty="0"/>
          </a:p>
        </p:txBody>
      </p:sp>
      <p:sp>
        <p:nvSpPr>
          <p:cNvPr id="88" name="Google Shape;88;p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 calcmode="lin" valueType="num">
                                      <p:cBhvr additive="base">
                                        <p:cTn id="7"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5">
                                            <p:txEl>
                                              <p:pRg st="1" end="1"/>
                                            </p:txEl>
                                          </p:spTgt>
                                        </p:tgtEl>
                                        <p:attrNameLst>
                                          <p:attrName>style.visibility</p:attrName>
                                        </p:attrNameLst>
                                      </p:cBhvr>
                                      <p:to>
                                        <p:strVal val="visible"/>
                                      </p:to>
                                    </p:set>
                                    <p:anim calcmode="lin" valueType="num">
                                      <p:cBhvr additive="base">
                                        <p:cTn id="13" dur="500" fill="hold"/>
                                        <p:tgtEl>
                                          <p:spTgt spid="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5">
                                            <p:txEl>
                                              <p:pRg st="2" end="2"/>
                                            </p:txEl>
                                          </p:spTgt>
                                        </p:tgtEl>
                                        <p:attrNameLst>
                                          <p:attrName>style.visibility</p:attrName>
                                        </p:attrNameLst>
                                      </p:cBhvr>
                                      <p:to>
                                        <p:strVal val="visible"/>
                                      </p:to>
                                    </p:set>
                                    <p:anim calcmode="lin" valueType="num">
                                      <p:cBhvr additive="base">
                                        <p:cTn id="19" dur="500" fill="hold"/>
                                        <p:tgtEl>
                                          <p:spTgt spid="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98" name="Google Shape;98;p5"/>
          <p:cNvGraphicFramePr/>
          <p:nvPr/>
        </p:nvGraphicFramePr>
        <p:xfrm>
          <a:off x="812074" y="1165258"/>
          <a:ext cx="4876800" cy="2689542"/>
        </p:xfrm>
        <a:graphic>
          <a:graphicData uri="http://schemas.openxmlformats.org/drawingml/2006/table">
            <a:tbl>
              <a:tblPr firstRow="1" bandRow="1">
                <a:noFill/>
              </a:tblPr>
              <a:tblGrid>
                <a:gridCol w="1625600"/>
                <a:gridCol w="1625600"/>
                <a:gridCol w="1625600"/>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Arrival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 Burst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0</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7</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9</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9" name="Google Shape;99;p5"/>
          <p:cNvSpPr/>
          <p:nvPr/>
        </p:nvSpPr>
        <p:spPr>
          <a:xfrm>
            <a:off x="814319" y="5010516"/>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100" name="Google Shape;100;p5"/>
          <p:cNvCxnSpPr/>
          <p:nvPr/>
        </p:nvCxnSpPr>
        <p:spPr>
          <a:xfrm>
            <a:off x="814319"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1" name="Google Shape;101;p5"/>
          <p:cNvCxnSpPr/>
          <p:nvPr/>
        </p:nvCxnSpPr>
        <p:spPr>
          <a:xfrm>
            <a:off x="228040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2" name="Google Shape;102;p5"/>
          <p:cNvCxnSpPr/>
          <p:nvPr/>
        </p:nvCxnSpPr>
        <p:spPr>
          <a:xfrm>
            <a:off x="301192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5"/>
          <p:cNvCxnSpPr/>
          <p:nvPr/>
        </p:nvCxnSpPr>
        <p:spPr>
          <a:xfrm>
            <a:off x="429208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5"/>
          <p:cNvCxnSpPr/>
          <p:nvPr/>
        </p:nvCxnSpPr>
        <p:spPr>
          <a:xfrm>
            <a:off x="55722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5"/>
          <p:cNvSpPr txBox="1"/>
          <p:nvPr/>
        </p:nvSpPr>
        <p:spPr>
          <a:xfrm>
            <a:off x="981960" y="5028804"/>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dirty="0"/>
          </a:p>
        </p:txBody>
      </p:sp>
      <p:sp>
        <p:nvSpPr>
          <p:cNvPr id="106" name="Google Shape;106;p5"/>
          <p:cNvSpPr txBox="1"/>
          <p:nvPr/>
        </p:nvSpPr>
        <p:spPr>
          <a:xfrm>
            <a:off x="24267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dirty="0"/>
          </a:p>
        </p:txBody>
      </p:sp>
      <p:sp>
        <p:nvSpPr>
          <p:cNvPr id="107" name="Google Shape;107;p5"/>
          <p:cNvSpPr txBox="1"/>
          <p:nvPr/>
        </p:nvSpPr>
        <p:spPr>
          <a:xfrm>
            <a:off x="31582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P3</a:t>
            </a:r>
            <a:endParaRPr dirty="0"/>
          </a:p>
        </p:txBody>
      </p:sp>
      <p:sp>
        <p:nvSpPr>
          <p:cNvPr id="108" name="Google Shape;108;p5"/>
          <p:cNvSpPr txBox="1"/>
          <p:nvPr/>
        </p:nvSpPr>
        <p:spPr>
          <a:xfrm>
            <a:off x="49870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P5</a:t>
            </a:r>
            <a:endParaRPr dirty="0"/>
          </a:p>
        </p:txBody>
      </p:sp>
      <p:sp>
        <p:nvSpPr>
          <p:cNvPr id="109" name="Google Shape;109;p5"/>
          <p:cNvSpPr txBox="1"/>
          <p:nvPr/>
        </p:nvSpPr>
        <p:spPr>
          <a:xfrm>
            <a:off x="57094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dirty="0"/>
          </a:p>
        </p:txBody>
      </p:sp>
      <p:sp>
        <p:nvSpPr>
          <p:cNvPr id="110" name="Google Shape;110;p5"/>
          <p:cNvSpPr txBox="1"/>
          <p:nvPr/>
        </p:nvSpPr>
        <p:spPr>
          <a:xfrm>
            <a:off x="580384"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5"/>
          <p:cNvSpPr txBox="1"/>
          <p:nvPr/>
        </p:nvSpPr>
        <p:spPr>
          <a:xfrm>
            <a:off x="207924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8</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5"/>
          <p:cNvSpPr txBox="1"/>
          <p:nvPr/>
        </p:nvSpPr>
        <p:spPr>
          <a:xfrm>
            <a:off x="279247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3" name="Google Shape;113;p5"/>
          <p:cNvSpPr txBox="1"/>
          <p:nvPr/>
        </p:nvSpPr>
        <p:spPr>
          <a:xfrm>
            <a:off x="409092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19</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4" name="Google Shape;114;p5"/>
          <p:cNvSpPr txBox="1"/>
          <p:nvPr/>
        </p:nvSpPr>
        <p:spPr>
          <a:xfrm>
            <a:off x="53527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26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5" name="Google Shape;115;p5"/>
          <p:cNvSpPr txBox="1"/>
          <p:nvPr/>
        </p:nvSpPr>
        <p:spPr>
          <a:xfrm>
            <a:off x="7172448"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16" name="Google Shape;116;p5"/>
          <p:cNvCxnSpPr/>
          <p:nvPr/>
        </p:nvCxnSpPr>
        <p:spPr>
          <a:xfrm>
            <a:off x="740104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17" name="Google Shape;117;p5"/>
          <p:cNvCxnSpPr/>
          <p:nvPr/>
        </p:nvCxnSpPr>
        <p:spPr>
          <a:xfrm>
            <a:off x="15488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18" name="Google Shape;118;p5"/>
          <p:cNvSpPr txBox="1"/>
          <p:nvPr/>
        </p:nvSpPr>
        <p:spPr>
          <a:xfrm>
            <a:off x="13294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4</a:t>
            </a:r>
            <a:endParaRPr dirty="0"/>
          </a:p>
        </p:txBody>
      </p:sp>
      <p:sp>
        <p:nvSpPr>
          <p:cNvPr id="119" name="Google Shape;119;p5"/>
          <p:cNvSpPr txBox="1"/>
          <p:nvPr/>
        </p:nvSpPr>
        <p:spPr>
          <a:xfrm>
            <a:off x="169519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P2</a:t>
            </a:r>
            <a:endParaRPr dirty="0"/>
          </a:p>
        </p:txBody>
      </p:sp>
      <p:cxnSp>
        <p:nvCxnSpPr>
          <p:cNvPr id="120" name="Google Shape;120;p5"/>
          <p:cNvCxnSpPr/>
          <p:nvPr/>
        </p:nvCxnSpPr>
        <p:spPr>
          <a:xfrm>
            <a:off x="37434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1" name="Google Shape;121;p5"/>
          <p:cNvSpPr txBox="1"/>
          <p:nvPr/>
        </p:nvSpPr>
        <p:spPr>
          <a:xfrm>
            <a:off x="35239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22" name="Google Shape;122;p5"/>
          <p:cNvCxnSpPr/>
          <p:nvPr/>
        </p:nvCxnSpPr>
        <p:spPr>
          <a:xfrm>
            <a:off x="484072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3" name="Google Shape;123;p5"/>
          <p:cNvSpPr txBox="1"/>
          <p:nvPr/>
        </p:nvSpPr>
        <p:spPr>
          <a:xfrm>
            <a:off x="46288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22</a:t>
            </a:r>
            <a:endParaRPr dirty="0"/>
          </a:p>
        </p:txBody>
      </p:sp>
      <p:sp>
        <p:nvSpPr>
          <p:cNvPr id="124" name="Google Shape;124;p5"/>
          <p:cNvSpPr txBox="1"/>
          <p:nvPr/>
        </p:nvSpPr>
        <p:spPr>
          <a:xfrm>
            <a:off x="60766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30</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5" name="Google Shape;125;p5"/>
          <p:cNvSpPr txBox="1"/>
          <p:nvPr/>
        </p:nvSpPr>
        <p:spPr>
          <a:xfrm>
            <a:off x="68158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34</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26" name="Google Shape;126;p5"/>
          <p:cNvCxnSpPr/>
          <p:nvPr/>
        </p:nvCxnSpPr>
        <p:spPr>
          <a:xfrm>
            <a:off x="630376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5"/>
          <p:cNvCxnSpPr/>
          <p:nvPr/>
        </p:nvCxnSpPr>
        <p:spPr>
          <a:xfrm>
            <a:off x="70352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8" name="Google Shape;128;p5"/>
          <p:cNvSpPr txBox="1"/>
          <p:nvPr/>
        </p:nvSpPr>
        <p:spPr>
          <a:xfrm>
            <a:off x="37983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P2</a:t>
            </a:r>
            <a:endParaRPr dirty="0"/>
          </a:p>
        </p:txBody>
      </p:sp>
      <p:sp>
        <p:nvSpPr>
          <p:cNvPr id="129" name="Google Shape;129;p5"/>
          <p:cNvSpPr txBox="1"/>
          <p:nvPr/>
        </p:nvSpPr>
        <p:spPr>
          <a:xfrm>
            <a:off x="43378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P4</a:t>
            </a:r>
            <a:endParaRPr dirty="0"/>
          </a:p>
        </p:txBody>
      </p:sp>
      <p:sp>
        <p:nvSpPr>
          <p:cNvPr id="130" name="Google Shape;130;p5"/>
          <p:cNvSpPr txBox="1"/>
          <p:nvPr/>
        </p:nvSpPr>
        <p:spPr>
          <a:xfrm>
            <a:off x="645007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P3</a:t>
            </a:r>
            <a:endParaRPr dirty="0"/>
          </a:p>
        </p:txBody>
      </p:sp>
      <p:sp>
        <p:nvSpPr>
          <p:cNvPr id="131" name="Google Shape;131;p5"/>
          <p:cNvSpPr txBox="1"/>
          <p:nvPr/>
        </p:nvSpPr>
        <p:spPr>
          <a:xfrm>
            <a:off x="6991089"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P5</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a:p>
        </p:txBody>
      </p:sp>
      <p:sp>
        <p:nvSpPr>
          <p:cNvPr id="3" name="Google Shape;84;p4"/>
          <p:cNvSpPr txBox="1"/>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a:t>4.5. Round Robin (RR)</a:t>
            </a:r>
            <a:endParaRPr lang="en-US" dirty="0"/>
          </a:p>
        </p:txBody>
      </p:sp>
      <p:sp>
        <p:nvSpPr>
          <p:cNvPr id="8" name="Google Shape;324;p23"/>
          <p:cNvSpPr txBox="1"/>
          <p:nvPr/>
        </p:nvSpPr>
        <p:spPr>
          <a:xfrm>
            <a:off x="6422577" y="142884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err="1"/>
              <a:t>Thời</a:t>
            </a:r>
            <a:r>
              <a:rPr lang="en-US" b="1" dirty="0"/>
              <a:t> </a:t>
            </a:r>
            <a:r>
              <a:rPr lang="en-US" b="1" dirty="0" err="1"/>
              <a:t>gian</a:t>
            </a:r>
            <a:r>
              <a:rPr lang="en-US" b="1" dirty="0"/>
              <a:t> </a:t>
            </a:r>
            <a:r>
              <a:rPr lang="en-US" b="1" dirty="0" err="1"/>
              <a:t>đáp</a:t>
            </a:r>
            <a:r>
              <a:rPr lang="en-US" b="1" dirty="0"/>
              <a:t> </a:t>
            </a:r>
            <a:r>
              <a:rPr lang="en-US" b="1" dirty="0" err="1"/>
              <a:t>ứng</a:t>
            </a:r>
            <a:r>
              <a:rPr lang="en-US" b="1" dirty="0"/>
              <a:t>: </a:t>
            </a:r>
            <a:endParaRPr lang="en-US" b="1" dirty="0"/>
          </a:p>
          <a:p>
            <a:pPr lvl="1"/>
            <a:r>
              <a:rPr lang="en-US" dirty="0"/>
              <a:t>P1 = 0, P2 = 2, P3 = 7, P4 = 10, P5 = 10</a:t>
            </a:r>
            <a:endParaRPr lang="en-US" dirty="0"/>
          </a:p>
          <a:p>
            <a:pPr lvl="1"/>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trung</a:t>
            </a:r>
            <a:r>
              <a:rPr lang="en-US" dirty="0"/>
              <a:t> </a:t>
            </a:r>
            <a:r>
              <a:rPr lang="en-US" dirty="0" err="1"/>
              <a:t>bình</a:t>
            </a:r>
            <a:r>
              <a:rPr lang="en-US" dirty="0"/>
              <a:t>: 5.8</a:t>
            </a:r>
            <a:endParaRPr lang="en-US" dirty="0"/>
          </a:p>
        </p:txBody>
      </p:sp>
      <p:sp>
        <p:nvSpPr>
          <p:cNvPr id="11" name="TextBox 10"/>
          <p:cNvSpPr txBox="1"/>
          <p:nvPr/>
        </p:nvSpPr>
        <p:spPr>
          <a:xfrm>
            <a:off x="812074" y="4136571"/>
            <a:ext cx="321434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US" dirty="0"/>
              <a:t>Giản đồ Gantt (q = 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ppt_x"/>
                                          </p:val>
                                        </p:tav>
                                        <p:tav tm="100000">
                                          <p:val>
                                            <p:strVal val="#ppt_x"/>
                                          </p:val>
                                        </p:tav>
                                      </p:tavLst>
                                    </p:anim>
                                    <p:anim calcmode="lin" valueType="num">
                                      <p:cBhvr additive="base">
                                        <p:cTn id="8"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7"/>
                                        </p:tgtEl>
                                        <p:attrNameLst>
                                          <p:attrName>style.visibility</p:attrName>
                                        </p:attrNameLst>
                                      </p:cBhvr>
                                      <p:to>
                                        <p:strVal val="visible"/>
                                      </p:to>
                                    </p:set>
                                    <p:animEffect transition="in" filter="fade">
                                      <p:cBhvr>
                                        <p:cTn id="13" dur="500"/>
                                        <p:tgtEl>
                                          <p:spTgt spid="1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fade">
                                      <p:cBhvr>
                                        <p:cTn id="16" dur="500"/>
                                        <p:tgtEl>
                                          <p:spTgt spid="1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fade">
                                      <p:cBhvr>
                                        <p:cTn id="19" dur="500"/>
                                        <p:tgtEl>
                                          <p:spTgt spid="10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0"/>
                                        </p:tgtEl>
                                        <p:attrNameLst>
                                          <p:attrName>style.visibility</p:attrName>
                                        </p:attrNameLst>
                                      </p:cBhvr>
                                      <p:to>
                                        <p:strVal val="visible"/>
                                      </p:to>
                                    </p:set>
                                    <p:animEffect transition="in" filter="fade">
                                      <p:cBhvr>
                                        <p:cTn id="22" dur="500"/>
                                        <p:tgtEl>
                                          <p:spTgt spid="110"/>
                                        </p:tgtEl>
                                      </p:cBhvr>
                                    </p:animEffect>
                                  </p:childTnLst>
                                </p:cTn>
                              </p:par>
                              <p:par>
                                <p:cTn id="23" presetID="10" presetClass="entr" presetSubtype="0" fill="hold" nodeType="with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fade">
                                      <p:cBhvr>
                                        <p:cTn id="25" dur="500"/>
                                        <p:tgtEl>
                                          <p:spTgt spid="10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fade">
                                      <p:cBhvr>
                                        <p:cTn id="30" dur="500"/>
                                        <p:tgtEl>
                                          <p:spTgt spid="10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1"/>
                                        </p:tgtEl>
                                        <p:attrNameLst>
                                          <p:attrName>style.visibility</p:attrName>
                                        </p:attrNameLst>
                                      </p:cBhvr>
                                      <p:to>
                                        <p:strVal val="visible"/>
                                      </p:to>
                                    </p:set>
                                    <p:animEffect transition="in" filter="fade">
                                      <p:cBhvr>
                                        <p:cTn id="33" dur="500"/>
                                        <p:tgtEl>
                                          <p:spTgt spid="1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9"/>
                                        </p:tgtEl>
                                        <p:attrNameLst>
                                          <p:attrName>style.visibility</p:attrName>
                                        </p:attrNameLst>
                                      </p:cBhvr>
                                      <p:to>
                                        <p:strVal val="visible"/>
                                      </p:to>
                                    </p:set>
                                    <p:animEffect transition="in" filter="fade">
                                      <p:cBhvr>
                                        <p:cTn id="36" dur="500"/>
                                        <p:tgtEl>
                                          <p:spTgt spid="1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fade">
                                      <p:cBhvr>
                                        <p:cTn id="41" dur="500"/>
                                        <p:tgtEl>
                                          <p:spTgt spid="10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fade">
                                      <p:cBhvr>
                                        <p:cTn id="44" dur="500"/>
                                        <p:tgtEl>
                                          <p:spTgt spid="1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6"/>
                                        </p:tgtEl>
                                        <p:attrNameLst>
                                          <p:attrName>style.visibility</p:attrName>
                                        </p:attrNameLst>
                                      </p:cBhvr>
                                      <p:to>
                                        <p:strVal val="visible"/>
                                      </p:to>
                                    </p:set>
                                    <p:animEffect transition="in" filter="fade">
                                      <p:cBhvr>
                                        <p:cTn id="47" dur="500"/>
                                        <p:tgtEl>
                                          <p:spTgt spid="10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7"/>
                                        </p:tgtEl>
                                        <p:attrNameLst>
                                          <p:attrName>style.visibility</p:attrName>
                                        </p:attrNameLst>
                                      </p:cBhvr>
                                      <p:to>
                                        <p:strVal val="visible"/>
                                      </p:to>
                                    </p:set>
                                    <p:animEffect transition="in" filter="fade">
                                      <p:cBhvr>
                                        <p:cTn id="52" dur="500"/>
                                        <p:tgtEl>
                                          <p:spTgt spid="107"/>
                                        </p:tgtEl>
                                      </p:cBhvr>
                                    </p:animEffect>
                                  </p:childTnLst>
                                </p:cTn>
                              </p:par>
                              <p:par>
                                <p:cTn id="53" presetID="10" presetClass="entr" presetSubtype="0" fill="hold" nodeType="with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fade">
                                      <p:cBhvr>
                                        <p:cTn id="55" dur="500"/>
                                        <p:tgtEl>
                                          <p:spTgt spid="1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1"/>
                                        </p:tgtEl>
                                        <p:attrNameLst>
                                          <p:attrName>style.visibility</p:attrName>
                                        </p:attrNameLst>
                                      </p:cBhvr>
                                      <p:to>
                                        <p:strVal val="visible"/>
                                      </p:to>
                                    </p:set>
                                    <p:animEffect transition="in" filter="fade">
                                      <p:cBhvr>
                                        <p:cTn id="58" dur="500"/>
                                        <p:tgtEl>
                                          <p:spTgt spid="12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03"/>
                                        </p:tgtEl>
                                        <p:attrNameLst>
                                          <p:attrName>style.visibility</p:attrName>
                                        </p:attrNameLst>
                                      </p:cBhvr>
                                      <p:to>
                                        <p:strVal val="visible"/>
                                      </p:to>
                                    </p:set>
                                    <p:animEffect transition="in" filter="fade">
                                      <p:cBhvr>
                                        <p:cTn id="63" dur="500"/>
                                        <p:tgtEl>
                                          <p:spTgt spid="10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fade">
                                      <p:cBhvr>
                                        <p:cTn id="66" dur="500"/>
                                        <p:tgtEl>
                                          <p:spTgt spid="11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8"/>
                                        </p:tgtEl>
                                        <p:attrNameLst>
                                          <p:attrName>style.visibility</p:attrName>
                                        </p:attrNameLst>
                                      </p:cBhvr>
                                      <p:to>
                                        <p:strVal val="visible"/>
                                      </p:to>
                                    </p:set>
                                    <p:animEffect transition="in" filter="fade">
                                      <p:cBhvr>
                                        <p:cTn id="69" dur="500"/>
                                        <p:tgtEl>
                                          <p:spTgt spid="12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22"/>
                                        </p:tgtEl>
                                        <p:attrNameLst>
                                          <p:attrName>style.visibility</p:attrName>
                                        </p:attrNameLst>
                                      </p:cBhvr>
                                      <p:to>
                                        <p:strVal val="visible"/>
                                      </p:to>
                                    </p:set>
                                    <p:animEffect transition="in" filter="fade">
                                      <p:cBhvr>
                                        <p:cTn id="74" dur="500"/>
                                        <p:tgtEl>
                                          <p:spTgt spid="12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23"/>
                                        </p:tgtEl>
                                        <p:attrNameLst>
                                          <p:attrName>style.visibility</p:attrName>
                                        </p:attrNameLst>
                                      </p:cBhvr>
                                      <p:to>
                                        <p:strVal val="visible"/>
                                      </p:to>
                                    </p:set>
                                    <p:animEffect transition="in" filter="fade">
                                      <p:cBhvr>
                                        <p:cTn id="77" dur="500"/>
                                        <p:tgtEl>
                                          <p:spTgt spid="12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29"/>
                                        </p:tgtEl>
                                        <p:attrNameLst>
                                          <p:attrName>style.visibility</p:attrName>
                                        </p:attrNameLst>
                                      </p:cBhvr>
                                      <p:to>
                                        <p:strVal val="visible"/>
                                      </p:to>
                                    </p:set>
                                    <p:animEffect transition="in" filter="fade">
                                      <p:cBhvr>
                                        <p:cTn id="80" dur="500"/>
                                        <p:tgtEl>
                                          <p:spTgt spid="12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04"/>
                                        </p:tgtEl>
                                        <p:attrNameLst>
                                          <p:attrName>style.visibility</p:attrName>
                                        </p:attrNameLst>
                                      </p:cBhvr>
                                      <p:to>
                                        <p:strVal val="visible"/>
                                      </p:to>
                                    </p:set>
                                    <p:animEffect transition="in" filter="fade">
                                      <p:cBhvr>
                                        <p:cTn id="85" dur="500"/>
                                        <p:tgtEl>
                                          <p:spTgt spid="10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4"/>
                                        </p:tgtEl>
                                        <p:attrNameLst>
                                          <p:attrName>style.visibility</p:attrName>
                                        </p:attrNameLst>
                                      </p:cBhvr>
                                      <p:to>
                                        <p:strVal val="visible"/>
                                      </p:to>
                                    </p:set>
                                    <p:animEffect transition="in" filter="fade">
                                      <p:cBhvr>
                                        <p:cTn id="88" dur="500"/>
                                        <p:tgtEl>
                                          <p:spTgt spid="11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fade">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26"/>
                                        </p:tgtEl>
                                        <p:attrNameLst>
                                          <p:attrName>style.visibility</p:attrName>
                                        </p:attrNameLst>
                                      </p:cBhvr>
                                      <p:to>
                                        <p:strVal val="visible"/>
                                      </p:to>
                                    </p:set>
                                    <p:animEffect transition="in" filter="fade">
                                      <p:cBhvr>
                                        <p:cTn id="96" dur="500"/>
                                        <p:tgtEl>
                                          <p:spTgt spid="12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09"/>
                                        </p:tgtEl>
                                        <p:attrNameLst>
                                          <p:attrName>style.visibility</p:attrName>
                                        </p:attrNameLst>
                                      </p:cBhvr>
                                      <p:to>
                                        <p:strVal val="visible"/>
                                      </p:to>
                                    </p:set>
                                    <p:animEffect transition="in" filter="fade">
                                      <p:cBhvr>
                                        <p:cTn id="99" dur="500"/>
                                        <p:tgtEl>
                                          <p:spTgt spid="10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24"/>
                                        </p:tgtEl>
                                        <p:attrNameLst>
                                          <p:attrName>style.visibility</p:attrName>
                                        </p:attrNameLst>
                                      </p:cBhvr>
                                      <p:to>
                                        <p:strVal val="visible"/>
                                      </p:to>
                                    </p:set>
                                    <p:animEffect transition="in" filter="fade">
                                      <p:cBhvr>
                                        <p:cTn id="102" dur="500"/>
                                        <p:tgtEl>
                                          <p:spTgt spid="12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27"/>
                                        </p:tgtEl>
                                        <p:attrNameLst>
                                          <p:attrName>style.visibility</p:attrName>
                                        </p:attrNameLst>
                                      </p:cBhvr>
                                      <p:to>
                                        <p:strVal val="visible"/>
                                      </p:to>
                                    </p:set>
                                    <p:animEffect transition="in" filter="fade">
                                      <p:cBhvr>
                                        <p:cTn id="107" dur="500"/>
                                        <p:tgtEl>
                                          <p:spTgt spid="127"/>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25"/>
                                        </p:tgtEl>
                                        <p:attrNameLst>
                                          <p:attrName>style.visibility</p:attrName>
                                        </p:attrNameLst>
                                      </p:cBhvr>
                                      <p:to>
                                        <p:strVal val="visible"/>
                                      </p:to>
                                    </p:set>
                                    <p:animEffect transition="in" filter="fade">
                                      <p:cBhvr>
                                        <p:cTn id="110" dur="500"/>
                                        <p:tgtEl>
                                          <p:spTgt spid="12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30"/>
                                        </p:tgtEl>
                                        <p:attrNameLst>
                                          <p:attrName>style.visibility</p:attrName>
                                        </p:attrNameLst>
                                      </p:cBhvr>
                                      <p:to>
                                        <p:strVal val="visible"/>
                                      </p:to>
                                    </p:set>
                                    <p:animEffect transition="in" filter="fade">
                                      <p:cBhvr>
                                        <p:cTn id="113" dur="500"/>
                                        <p:tgtEl>
                                          <p:spTgt spid="130"/>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16"/>
                                        </p:tgtEl>
                                        <p:attrNameLst>
                                          <p:attrName>style.visibility</p:attrName>
                                        </p:attrNameLst>
                                      </p:cBhvr>
                                      <p:to>
                                        <p:strVal val="visible"/>
                                      </p:to>
                                    </p:set>
                                    <p:animEffect transition="in" filter="fade">
                                      <p:cBhvr>
                                        <p:cTn id="118" dur="500"/>
                                        <p:tgtEl>
                                          <p:spTgt spid="116"/>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31"/>
                                        </p:tgtEl>
                                        <p:attrNameLst>
                                          <p:attrName>style.visibility</p:attrName>
                                        </p:attrNameLst>
                                      </p:cBhvr>
                                      <p:to>
                                        <p:strVal val="visible"/>
                                      </p:to>
                                    </p:set>
                                    <p:animEffect transition="in" filter="fade">
                                      <p:cBhvr>
                                        <p:cTn id="121" dur="500"/>
                                        <p:tgtEl>
                                          <p:spTgt spid="131"/>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15"/>
                                        </p:tgtEl>
                                        <p:attrNameLst>
                                          <p:attrName>style.visibility</p:attrName>
                                        </p:attrNameLst>
                                      </p:cBhvr>
                                      <p:to>
                                        <p:strVal val="visible"/>
                                      </p:to>
                                    </p:set>
                                    <p:animEffect transition="in" filter="fade">
                                      <p:cBhvr>
                                        <p:cTn id="124" dur="500"/>
                                        <p:tgtEl>
                                          <p:spTgt spid="115"/>
                                        </p:tgtEl>
                                      </p:cBhvr>
                                    </p:animEffect>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8">
                                            <p:txEl>
                                              <p:pRg st="0" end="0"/>
                                            </p:txEl>
                                          </p:spTgt>
                                        </p:tgtEl>
                                        <p:attrNameLst>
                                          <p:attrName>style.visibility</p:attrName>
                                        </p:attrNameLst>
                                      </p:cBhvr>
                                      <p:to>
                                        <p:strVal val="visible"/>
                                      </p:to>
                                    </p:set>
                                    <p:anim calcmode="lin" valueType="num">
                                      <p:cBhvr additive="base">
                                        <p:cTn id="12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8">
                                            <p:txEl>
                                              <p:pRg st="1" end="1"/>
                                            </p:txEl>
                                          </p:spTgt>
                                        </p:tgtEl>
                                        <p:attrNameLst>
                                          <p:attrName>style.visibility</p:attrName>
                                        </p:attrNameLst>
                                      </p:cBhvr>
                                      <p:to>
                                        <p:strVal val="visible"/>
                                      </p:to>
                                    </p:set>
                                    <p:anim calcmode="lin" valueType="num">
                                      <p:cBhvr additive="base">
                                        <p:cTn id="13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8">
                                            <p:txEl>
                                              <p:pRg st="2" end="2"/>
                                            </p:txEl>
                                          </p:spTgt>
                                        </p:tgtEl>
                                        <p:attrNameLst>
                                          <p:attrName>style.visibility</p:attrName>
                                        </p:attrNameLst>
                                      </p:cBhvr>
                                      <p:to>
                                        <p:strVal val="visible"/>
                                      </p:to>
                                    </p:set>
                                    <p:anim calcmode="lin" valueType="num">
                                      <p:cBhvr additive="base">
                                        <p:cTn id="14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5" grpId="0"/>
      <p:bldP spid="106" grpId="0"/>
      <p:bldP spid="107" grpId="0"/>
      <p:bldP spid="108" grpId="0"/>
      <p:bldP spid="109" grpId="0"/>
      <p:bldP spid="110" grpId="0"/>
      <p:bldP spid="111" grpId="0"/>
      <p:bldP spid="112" grpId="0"/>
      <p:bldP spid="113" grpId="0"/>
      <p:bldP spid="114" grpId="0"/>
      <p:bldP spid="115" grpId="0"/>
      <p:bldP spid="118" grpId="0"/>
      <p:bldP spid="119" grpId="0"/>
      <p:bldP spid="121" grpId="0"/>
      <p:bldP spid="123" grpId="0"/>
      <p:bldP spid="124" grpId="0"/>
      <p:bldP spid="125" grpId="0"/>
      <p:bldP spid="128" grpId="0"/>
      <p:bldP spid="129" grpId="0"/>
      <p:bldP spid="130" grpId="0"/>
      <p:bldP spid="13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98" name="Google Shape;98;p5"/>
          <p:cNvGraphicFramePr/>
          <p:nvPr/>
        </p:nvGraphicFramePr>
        <p:xfrm>
          <a:off x="812074" y="1165258"/>
          <a:ext cx="4876800" cy="2689542"/>
        </p:xfrm>
        <a:graphic>
          <a:graphicData uri="http://schemas.openxmlformats.org/drawingml/2006/table">
            <a:tbl>
              <a:tblPr firstRow="1" bandRow="1">
                <a:noFill/>
              </a:tblPr>
              <a:tblGrid>
                <a:gridCol w="1625600"/>
                <a:gridCol w="1625600"/>
                <a:gridCol w="1625600"/>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Arrival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 Burst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0</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7</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9</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9" name="Google Shape;99;p5"/>
          <p:cNvSpPr/>
          <p:nvPr/>
        </p:nvSpPr>
        <p:spPr>
          <a:xfrm>
            <a:off x="814319" y="5010516"/>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100" name="Google Shape;100;p5"/>
          <p:cNvCxnSpPr/>
          <p:nvPr/>
        </p:nvCxnSpPr>
        <p:spPr>
          <a:xfrm>
            <a:off x="814319"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1" name="Google Shape;101;p5"/>
          <p:cNvCxnSpPr/>
          <p:nvPr/>
        </p:nvCxnSpPr>
        <p:spPr>
          <a:xfrm>
            <a:off x="228040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2" name="Google Shape;102;p5"/>
          <p:cNvCxnSpPr/>
          <p:nvPr/>
        </p:nvCxnSpPr>
        <p:spPr>
          <a:xfrm>
            <a:off x="301192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5"/>
          <p:cNvCxnSpPr/>
          <p:nvPr/>
        </p:nvCxnSpPr>
        <p:spPr>
          <a:xfrm>
            <a:off x="429208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5"/>
          <p:cNvCxnSpPr/>
          <p:nvPr/>
        </p:nvCxnSpPr>
        <p:spPr>
          <a:xfrm>
            <a:off x="55722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5"/>
          <p:cNvSpPr txBox="1"/>
          <p:nvPr/>
        </p:nvSpPr>
        <p:spPr>
          <a:xfrm>
            <a:off x="981960" y="5028804"/>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5"/>
          <p:cNvSpPr txBox="1"/>
          <p:nvPr/>
        </p:nvSpPr>
        <p:spPr>
          <a:xfrm>
            <a:off x="24267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5"/>
          <p:cNvSpPr txBox="1"/>
          <p:nvPr/>
        </p:nvSpPr>
        <p:spPr>
          <a:xfrm>
            <a:off x="31582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P3</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8" name="Google Shape;108;p5"/>
          <p:cNvSpPr txBox="1"/>
          <p:nvPr/>
        </p:nvSpPr>
        <p:spPr>
          <a:xfrm>
            <a:off x="49870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P5</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9" name="Google Shape;109;p5"/>
          <p:cNvSpPr txBox="1"/>
          <p:nvPr/>
        </p:nvSpPr>
        <p:spPr>
          <a:xfrm>
            <a:off x="57094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0" name="Google Shape;110;p5"/>
          <p:cNvSpPr txBox="1"/>
          <p:nvPr/>
        </p:nvSpPr>
        <p:spPr>
          <a:xfrm>
            <a:off x="580384"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5"/>
          <p:cNvSpPr txBox="1"/>
          <p:nvPr/>
        </p:nvSpPr>
        <p:spPr>
          <a:xfrm>
            <a:off x="207924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8</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5"/>
          <p:cNvSpPr txBox="1"/>
          <p:nvPr/>
        </p:nvSpPr>
        <p:spPr>
          <a:xfrm>
            <a:off x="279247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3" name="Google Shape;113;p5"/>
          <p:cNvSpPr txBox="1"/>
          <p:nvPr/>
        </p:nvSpPr>
        <p:spPr>
          <a:xfrm>
            <a:off x="409092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19</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4" name="Google Shape;114;p5"/>
          <p:cNvSpPr txBox="1"/>
          <p:nvPr/>
        </p:nvSpPr>
        <p:spPr>
          <a:xfrm>
            <a:off x="53527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26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5" name="Google Shape;115;p5"/>
          <p:cNvSpPr txBox="1"/>
          <p:nvPr/>
        </p:nvSpPr>
        <p:spPr>
          <a:xfrm>
            <a:off x="7172448"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16" name="Google Shape;116;p5"/>
          <p:cNvCxnSpPr/>
          <p:nvPr/>
        </p:nvCxnSpPr>
        <p:spPr>
          <a:xfrm>
            <a:off x="740104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17" name="Google Shape;117;p5"/>
          <p:cNvCxnSpPr/>
          <p:nvPr/>
        </p:nvCxnSpPr>
        <p:spPr>
          <a:xfrm>
            <a:off x="15488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18" name="Google Shape;118;p5"/>
          <p:cNvSpPr txBox="1"/>
          <p:nvPr/>
        </p:nvSpPr>
        <p:spPr>
          <a:xfrm>
            <a:off x="13294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4</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9" name="Google Shape;119;p5"/>
          <p:cNvSpPr txBox="1"/>
          <p:nvPr/>
        </p:nvSpPr>
        <p:spPr>
          <a:xfrm>
            <a:off x="169519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20" name="Google Shape;120;p5"/>
          <p:cNvCxnSpPr/>
          <p:nvPr/>
        </p:nvCxnSpPr>
        <p:spPr>
          <a:xfrm>
            <a:off x="37434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1" name="Google Shape;121;p5"/>
          <p:cNvSpPr txBox="1"/>
          <p:nvPr/>
        </p:nvSpPr>
        <p:spPr>
          <a:xfrm>
            <a:off x="35239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22" name="Google Shape;122;p5"/>
          <p:cNvCxnSpPr/>
          <p:nvPr/>
        </p:nvCxnSpPr>
        <p:spPr>
          <a:xfrm>
            <a:off x="484072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3" name="Google Shape;123;p5"/>
          <p:cNvSpPr txBox="1"/>
          <p:nvPr/>
        </p:nvSpPr>
        <p:spPr>
          <a:xfrm>
            <a:off x="46288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22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4" name="Google Shape;124;p5"/>
          <p:cNvSpPr txBox="1"/>
          <p:nvPr/>
        </p:nvSpPr>
        <p:spPr>
          <a:xfrm>
            <a:off x="60766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30</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5" name="Google Shape;125;p5"/>
          <p:cNvSpPr txBox="1"/>
          <p:nvPr/>
        </p:nvSpPr>
        <p:spPr>
          <a:xfrm>
            <a:off x="68158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34</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26" name="Google Shape;126;p5"/>
          <p:cNvCxnSpPr/>
          <p:nvPr/>
        </p:nvCxnSpPr>
        <p:spPr>
          <a:xfrm>
            <a:off x="630376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5"/>
          <p:cNvCxnSpPr/>
          <p:nvPr/>
        </p:nvCxnSpPr>
        <p:spPr>
          <a:xfrm>
            <a:off x="70352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8" name="Google Shape;128;p5"/>
          <p:cNvSpPr txBox="1"/>
          <p:nvPr/>
        </p:nvSpPr>
        <p:spPr>
          <a:xfrm>
            <a:off x="37983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9" name="Google Shape;129;p5"/>
          <p:cNvSpPr txBox="1"/>
          <p:nvPr/>
        </p:nvSpPr>
        <p:spPr>
          <a:xfrm>
            <a:off x="43378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P4</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0" name="Google Shape;130;p5"/>
          <p:cNvSpPr txBox="1"/>
          <p:nvPr/>
        </p:nvSpPr>
        <p:spPr>
          <a:xfrm>
            <a:off x="645007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P3</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1" name="Google Shape;131;p5"/>
          <p:cNvSpPr txBox="1"/>
          <p:nvPr/>
        </p:nvSpPr>
        <p:spPr>
          <a:xfrm>
            <a:off x="6991089"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P5</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a:p>
        </p:txBody>
      </p:sp>
      <p:sp>
        <p:nvSpPr>
          <p:cNvPr id="3" name="Google Shape;84;p4"/>
          <p:cNvSpPr txBox="1"/>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a:t>4.5. Round Robin (RR)</a:t>
            </a:r>
            <a:endParaRPr lang="en-US" dirty="0"/>
          </a:p>
        </p:txBody>
      </p:sp>
      <p:sp>
        <p:nvSpPr>
          <p:cNvPr id="8" name="Google Shape;324;p23"/>
          <p:cNvSpPr txBox="1"/>
          <p:nvPr/>
        </p:nvSpPr>
        <p:spPr>
          <a:xfrm>
            <a:off x="6422577" y="142884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0"/>
              </a:spcBef>
            </a:pPr>
            <a:r>
              <a:rPr lang="en-US" b="1" dirty="0" err="1"/>
              <a:t>Thời</a:t>
            </a:r>
            <a:r>
              <a:rPr lang="en-US" b="1" dirty="0"/>
              <a:t> </a:t>
            </a:r>
            <a:r>
              <a:rPr lang="en-US" b="1" dirty="0" err="1"/>
              <a:t>gian</a:t>
            </a:r>
            <a:r>
              <a:rPr lang="en-US" b="1" dirty="0"/>
              <a:t> </a:t>
            </a:r>
            <a:r>
              <a:rPr lang="en-US" b="1" dirty="0" err="1"/>
              <a:t>chờ</a:t>
            </a:r>
            <a:r>
              <a:rPr lang="en-US" b="1" dirty="0"/>
              <a:t>:</a:t>
            </a:r>
            <a:endParaRPr lang="en-US" b="1" dirty="0"/>
          </a:p>
          <a:p>
            <a:pPr lvl="1"/>
            <a:r>
              <a:rPr lang="en-US" dirty="0"/>
              <a:t>P1 = 4 + 14, P2 = 2 + 8, P3 = 7 + 14, P4 = 10, P5 = 10 + 8</a:t>
            </a:r>
            <a:endParaRPr lang="en-US" dirty="0"/>
          </a:p>
          <a:p>
            <a:pPr lvl="1"/>
            <a:r>
              <a:rPr lang="en-US" dirty="0" err="1"/>
              <a:t>Thời</a:t>
            </a:r>
            <a:r>
              <a:rPr lang="en-US" dirty="0"/>
              <a:t> </a:t>
            </a:r>
            <a:r>
              <a:rPr lang="en-US" dirty="0" err="1"/>
              <a:t>gian</a:t>
            </a:r>
            <a:r>
              <a:rPr lang="en-US" dirty="0"/>
              <a:t> </a:t>
            </a:r>
            <a:r>
              <a:rPr lang="en-US" dirty="0" err="1"/>
              <a:t>chờ</a:t>
            </a:r>
            <a:r>
              <a:rPr lang="en-US" dirty="0"/>
              <a:t> </a:t>
            </a:r>
            <a:r>
              <a:rPr lang="en-US" dirty="0" err="1"/>
              <a:t>trung</a:t>
            </a:r>
            <a:r>
              <a:rPr lang="en-US" dirty="0"/>
              <a:t> </a:t>
            </a:r>
            <a:r>
              <a:rPr lang="en-US" dirty="0" err="1"/>
              <a:t>bình</a:t>
            </a:r>
            <a:r>
              <a:rPr lang="en-US" dirty="0"/>
              <a:t>: 15.4</a:t>
            </a:r>
            <a:endParaRPr lang="en-US" dirty="0"/>
          </a:p>
        </p:txBody>
      </p:sp>
      <p:sp>
        <p:nvSpPr>
          <p:cNvPr id="11" name="TextBox 10"/>
          <p:cNvSpPr txBox="1"/>
          <p:nvPr/>
        </p:nvSpPr>
        <p:spPr>
          <a:xfrm>
            <a:off x="812074" y="4136571"/>
            <a:ext cx="321434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US" dirty="0"/>
              <a:t>Giản đồ Gantt (q = 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98" name="Google Shape;98;p5"/>
          <p:cNvGraphicFramePr/>
          <p:nvPr/>
        </p:nvGraphicFramePr>
        <p:xfrm>
          <a:off x="812074" y="1165258"/>
          <a:ext cx="4876800" cy="2689542"/>
        </p:xfrm>
        <a:graphic>
          <a:graphicData uri="http://schemas.openxmlformats.org/drawingml/2006/table">
            <a:tbl>
              <a:tblPr firstRow="1" bandRow="1">
                <a:noFill/>
              </a:tblPr>
              <a:tblGrid>
                <a:gridCol w="1625600"/>
                <a:gridCol w="1625600"/>
                <a:gridCol w="1625600"/>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rPr>
                        <a:t>Arrival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rPr>
                        <a:t> Burst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0</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7</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9</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panose="02020603050405020304"/>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panose="02020603050405020304"/>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9" name="Google Shape;99;p5"/>
          <p:cNvSpPr/>
          <p:nvPr/>
        </p:nvSpPr>
        <p:spPr>
          <a:xfrm>
            <a:off x="814319" y="5010516"/>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100" name="Google Shape;100;p5"/>
          <p:cNvCxnSpPr/>
          <p:nvPr/>
        </p:nvCxnSpPr>
        <p:spPr>
          <a:xfrm>
            <a:off x="814319"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1" name="Google Shape;101;p5"/>
          <p:cNvCxnSpPr/>
          <p:nvPr/>
        </p:nvCxnSpPr>
        <p:spPr>
          <a:xfrm>
            <a:off x="228040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2" name="Google Shape;102;p5"/>
          <p:cNvCxnSpPr/>
          <p:nvPr/>
        </p:nvCxnSpPr>
        <p:spPr>
          <a:xfrm>
            <a:off x="301192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5"/>
          <p:cNvCxnSpPr/>
          <p:nvPr/>
        </p:nvCxnSpPr>
        <p:spPr>
          <a:xfrm>
            <a:off x="429208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5"/>
          <p:cNvCxnSpPr/>
          <p:nvPr/>
        </p:nvCxnSpPr>
        <p:spPr>
          <a:xfrm>
            <a:off x="55722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5"/>
          <p:cNvSpPr txBox="1"/>
          <p:nvPr/>
        </p:nvSpPr>
        <p:spPr>
          <a:xfrm>
            <a:off x="981960" y="5028804"/>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5"/>
          <p:cNvSpPr txBox="1"/>
          <p:nvPr/>
        </p:nvSpPr>
        <p:spPr>
          <a:xfrm>
            <a:off x="24267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5"/>
          <p:cNvSpPr txBox="1"/>
          <p:nvPr/>
        </p:nvSpPr>
        <p:spPr>
          <a:xfrm>
            <a:off x="31582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P3</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8" name="Google Shape;108;p5"/>
          <p:cNvSpPr txBox="1"/>
          <p:nvPr/>
        </p:nvSpPr>
        <p:spPr>
          <a:xfrm>
            <a:off x="49870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P5</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9" name="Google Shape;109;p5"/>
          <p:cNvSpPr txBox="1"/>
          <p:nvPr/>
        </p:nvSpPr>
        <p:spPr>
          <a:xfrm>
            <a:off x="57094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P1</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0" name="Google Shape;110;p5"/>
          <p:cNvSpPr txBox="1"/>
          <p:nvPr/>
        </p:nvSpPr>
        <p:spPr>
          <a:xfrm>
            <a:off x="580384"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5"/>
          <p:cNvSpPr txBox="1"/>
          <p:nvPr/>
        </p:nvSpPr>
        <p:spPr>
          <a:xfrm>
            <a:off x="207924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8</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5"/>
          <p:cNvSpPr txBox="1"/>
          <p:nvPr/>
        </p:nvSpPr>
        <p:spPr>
          <a:xfrm>
            <a:off x="279247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3" name="Google Shape;113;p5"/>
          <p:cNvSpPr txBox="1"/>
          <p:nvPr/>
        </p:nvSpPr>
        <p:spPr>
          <a:xfrm>
            <a:off x="409092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19</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4" name="Google Shape;114;p5"/>
          <p:cNvSpPr txBox="1"/>
          <p:nvPr/>
        </p:nvSpPr>
        <p:spPr>
          <a:xfrm>
            <a:off x="53527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26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5" name="Google Shape;115;p5"/>
          <p:cNvSpPr txBox="1"/>
          <p:nvPr/>
        </p:nvSpPr>
        <p:spPr>
          <a:xfrm>
            <a:off x="7172448"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16" name="Google Shape;116;p5"/>
          <p:cNvCxnSpPr/>
          <p:nvPr/>
        </p:nvCxnSpPr>
        <p:spPr>
          <a:xfrm>
            <a:off x="740104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17" name="Google Shape;117;p5"/>
          <p:cNvCxnSpPr/>
          <p:nvPr/>
        </p:nvCxnSpPr>
        <p:spPr>
          <a:xfrm>
            <a:off x="15488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18" name="Google Shape;118;p5"/>
          <p:cNvSpPr txBox="1"/>
          <p:nvPr/>
        </p:nvSpPr>
        <p:spPr>
          <a:xfrm>
            <a:off x="13294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4</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9" name="Google Shape;119;p5"/>
          <p:cNvSpPr txBox="1"/>
          <p:nvPr/>
        </p:nvSpPr>
        <p:spPr>
          <a:xfrm>
            <a:off x="169519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20" name="Google Shape;120;p5"/>
          <p:cNvCxnSpPr/>
          <p:nvPr/>
        </p:nvCxnSpPr>
        <p:spPr>
          <a:xfrm>
            <a:off x="37434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1" name="Google Shape;121;p5"/>
          <p:cNvSpPr txBox="1"/>
          <p:nvPr/>
        </p:nvSpPr>
        <p:spPr>
          <a:xfrm>
            <a:off x="35239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16</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22" name="Google Shape;122;p5"/>
          <p:cNvCxnSpPr/>
          <p:nvPr/>
        </p:nvCxnSpPr>
        <p:spPr>
          <a:xfrm>
            <a:off x="484072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3" name="Google Shape;123;p5"/>
          <p:cNvSpPr txBox="1"/>
          <p:nvPr/>
        </p:nvSpPr>
        <p:spPr>
          <a:xfrm>
            <a:off x="46288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22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4" name="Google Shape;124;p5"/>
          <p:cNvSpPr txBox="1"/>
          <p:nvPr/>
        </p:nvSpPr>
        <p:spPr>
          <a:xfrm>
            <a:off x="60766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30</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5" name="Google Shape;125;p5"/>
          <p:cNvSpPr txBox="1"/>
          <p:nvPr/>
        </p:nvSpPr>
        <p:spPr>
          <a:xfrm>
            <a:off x="68158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34</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26" name="Google Shape;126;p5"/>
          <p:cNvCxnSpPr/>
          <p:nvPr/>
        </p:nvCxnSpPr>
        <p:spPr>
          <a:xfrm>
            <a:off x="630376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5"/>
          <p:cNvCxnSpPr/>
          <p:nvPr/>
        </p:nvCxnSpPr>
        <p:spPr>
          <a:xfrm>
            <a:off x="70352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8" name="Google Shape;128;p5"/>
          <p:cNvSpPr txBox="1"/>
          <p:nvPr/>
        </p:nvSpPr>
        <p:spPr>
          <a:xfrm>
            <a:off x="37983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P2</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9" name="Google Shape;129;p5"/>
          <p:cNvSpPr txBox="1"/>
          <p:nvPr/>
        </p:nvSpPr>
        <p:spPr>
          <a:xfrm>
            <a:off x="43378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P4</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0" name="Google Shape;130;p5"/>
          <p:cNvSpPr txBox="1"/>
          <p:nvPr/>
        </p:nvSpPr>
        <p:spPr>
          <a:xfrm>
            <a:off x="645007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P3</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1" name="Google Shape;131;p5"/>
          <p:cNvSpPr txBox="1"/>
          <p:nvPr/>
        </p:nvSpPr>
        <p:spPr>
          <a:xfrm>
            <a:off x="6991089"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P5</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a:p>
        </p:txBody>
      </p:sp>
      <p:sp>
        <p:nvSpPr>
          <p:cNvPr id="3" name="Google Shape;84;p4"/>
          <p:cNvSpPr txBox="1"/>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4.5. Round Robin (RR)</a:t>
            </a:r>
            <a:endParaRPr lang="en-US" dirty="0"/>
          </a:p>
        </p:txBody>
      </p:sp>
      <p:sp>
        <p:nvSpPr>
          <p:cNvPr id="8" name="Google Shape;324;p23"/>
          <p:cNvSpPr txBox="1"/>
          <p:nvPr/>
        </p:nvSpPr>
        <p:spPr>
          <a:xfrm>
            <a:off x="6422577" y="142884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b="1" dirty="0" err="1"/>
              <a:t>Thời</a:t>
            </a:r>
            <a:r>
              <a:rPr lang="en-US" b="1" dirty="0"/>
              <a:t> </a:t>
            </a:r>
            <a:r>
              <a:rPr lang="en-US" b="1" dirty="0" err="1"/>
              <a:t>gian</a:t>
            </a:r>
            <a:r>
              <a:rPr lang="en-US" b="1" dirty="0"/>
              <a:t> </a:t>
            </a:r>
            <a:r>
              <a:rPr lang="en-US" b="1" dirty="0" err="1"/>
              <a:t>hoàn</a:t>
            </a:r>
            <a:r>
              <a:rPr lang="en-US" b="1" dirty="0"/>
              <a:t> </a:t>
            </a:r>
            <a:r>
              <a:rPr lang="en-US" b="1" dirty="0" err="1"/>
              <a:t>thành</a:t>
            </a:r>
            <a:r>
              <a:rPr lang="en-US" b="1" dirty="0"/>
              <a:t>:</a:t>
            </a:r>
            <a:endParaRPr lang="en-US" b="1" dirty="0"/>
          </a:p>
          <a:p>
            <a:pPr lvl="1"/>
            <a:r>
              <a:rPr lang="en-US" dirty="0"/>
              <a:t>P1 </a:t>
            </a:r>
            <a:r>
              <a:rPr lang="en-US"/>
              <a:t>= 30</a:t>
            </a:r>
            <a:r>
              <a:rPr lang="en-US" dirty="0"/>
              <a:t>, P2 = 17, P3 = 29, P4 = 13, P5 = 24</a:t>
            </a:r>
            <a:endParaRPr lang="en-US" dirty="0"/>
          </a:p>
          <a:p>
            <a:pPr lvl="1"/>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22.6</a:t>
            </a:r>
            <a:endParaRPr lang="en-US" dirty="0"/>
          </a:p>
        </p:txBody>
      </p:sp>
      <p:sp>
        <p:nvSpPr>
          <p:cNvPr id="11" name="TextBox 10"/>
          <p:cNvSpPr txBox="1"/>
          <p:nvPr/>
        </p:nvSpPr>
        <p:spPr>
          <a:xfrm>
            <a:off x="812074" y="4136571"/>
            <a:ext cx="321434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US" dirty="0"/>
              <a:t>Giản đồ Gantt (q = 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4.5. Round Robin (RR)</a:t>
            </a:r>
            <a:endParaRPr lang="en-US" dirty="0"/>
          </a:p>
        </p:txBody>
      </p:sp>
      <p:sp>
        <p:nvSpPr>
          <p:cNvPr id="146" name="Google Shape;146;p7"/>
          <p:cNvSpPr txBox="1">
            <a:spLocks noGrp="1"/>
          </p:cNvSpPr>
          <p:nvPr>
            <p:ph idx="1"/>
          </p:nvPr>
        </p:nvSpPr>
        <p:spPr>
          <a:xfrm>
            <a:off x="774145" y="1746504"/>
            <a:ext cx="10579654" cy="4430459"/>
          </a:xfrm>
          <a:prstGeom prst="rect">
            <a:avLst/>
          </a:prstGeom>
          <a:noFill/>
          <a:ln>
            <a:noFill/>
          </a:ln>
        </p:spPr>
        <p:txBody>
          <a:bodyPr spcFirstLastPara="1" wrap="square" lIns="91425" tIns="45700" rIns="91425" bIns="45700" anchor="t" anchorCtr="0">
            <a:noAutofit/>
          </a:bodyPr>
          <a:lstStyle/>
          <a:p>
            <a:pPr marL="227330" lvl="1" indent="-219075">
              <a:buSzPts val="2800"/>
            </a:pPr>
            <a:r>
              <a:rPr lang="en-US" sz="2200" b="1" dirty="0" err="1"/>
              <a:t>Nếu</a:t>
            </a:r>
            <a:r>
              <a:rPr lang="en-US" sz="2200" b="1" dirty="0"/>
              <a:t> </a:t>
            </a:r>
            <a:r>
              <a:rPr lang="en-US" sz="2200" b="1" i="1" dirty="0"/>
              <a:t>q</a:t>
            </a:r>
            <a:r>
              <a:rPr lang="en-US" sz="2200" b="1" dirty="0"/>
              <a:t> </a:t>
            </a:r>
            <a:r>
              <a:rPr lang="en-US" sz="2200" b="1" dirty="0" err="1"/>
              <a:t>lớn</a:t>
            </a:r>
            <a:r>
              <a:rPr lang="en-US" sz="2200" dirty="0"/>
              <a:t>: RR =&gt; FCFS.</a:t>
            </a:r>
            <a:endParaRPr sz="2200" dirty="0"/>
          </a:p>
          <a:p>
            <a:pPr marL="227330" lvl="1" indent="-219075">
              <a:buSzPts val="2800"/>
            </a:pPr>
            <a:r>
              <a:rPr lang="en-US" sz="2200" b="1" dirty="0" err="1"/>
              <a:t>Nếu</a:t>
            </a:r>
            <a:r>
              <a:rPr lang="en-US" sz="2200" b="1" dirty="0"/>
              <a:t> </a:t>
            </a:r>
            <a:r>
              <a:rPr lang="en-US" sz="2200" b="1" i="1" dirty="0"/>
              <a:t>q</a:t>
            </a:r>
            <a:r>
              <a:rPr lang="en-US" sz="2200" b="1" dirty="0"/>
              <a:t> </a:t>
            </a:r>
            <a:r>
              <a:rPr lang="en-US" sz="2200" b="1" dirty="0" err="1"/>
              <a:t>nhỏ</a:t>
            </a:r>
            <a:r>
              <a:rPr lang="en-US" sz="2200" dirty="0"/>
              <a:t>: </a:t>
            </a:r>
            <a:r>
              <a:rPr lang="en-US" sz="2200" dirty="0" err="1"/>
              <a:t>phải</a:t>
            </a:r>
            <a:r>
              <a:rPr lang="en-US" sz="2200" dirty="0"/>
              <a:t> </a:t>
            </a:r>
            <a:r>
              <a:rPr lang="en-US" sz="2200" dirty="0" err="1"/>
              <a:t>tốn</a:t>
            </a:r>
            <a:r>
              <a:rPr lang="en-US" sz="2200" dirty="0"/>
              <a:t> chi </a:t>
            </a:r>
            <a:r>
              <a:rPr lang="en-US" sz="2200" dirty="0" err="1"/>
              <a:t>phí</a:t>
            </a:r>
            <a:r>
              <a:rPr lang="en-US" sz="2200" dirty="0"/>
              <a:t> </a:t>
            </a:r>
            <a:r>
              <a:rPr lang="en-US" sz="2200" dirty="0" err="1"/>
              <a:t>chuyển</a:t>
            </a:r>
            <a:r>
              <a:rPr lang="en-US" sz="2200" dirty="0"/>
              <a:t> </a:t>
            </a:r>
            <a:r>
              <a:rPr lang="en-US" sz="2200" dirty="0" err="1"/>
              <a:t>ngữ</a:t>
            </a:r>
            <a:r>
              <a:rPr lang="en-US" sz="2200" dirty="0"/>
              <a:t> </a:t>
            </a:r>
            <a:r>
              <a:rPr lang="en-US" sz="2200" dirty="0" err="1"/>
              <a:t>cảnh</a:t>
            </a:r>
            <a:r>
              <a:rPr lang="en-US" sz="2200" dirty="0"/>
              <a:t> </a:t>
            </a:r>
            <a:r>
              <a:rPr lang="en-US" sz="2200" dirty="0" err="1"/>
              <a:t>giữa</a:t>
            </a:r>
            <a:r>
              <a:rPr lang="en-US" sz="2200" dirty="0"/>
              <a:t> </a:t>
            </a:r>
            <a:r>
              <a:rPr lang="en-US" sz="2200" dirty="0" err="1"/>
              <a:t>các</a:t>
            </a:r>
            <a:r>
              <a:rPr lang="en-US" sz="2200" dirty="0"/>
              <a:t> </a:t>
            </a:r>
            <a:r>
              <a:rPr lang="en-US" sz="2200" dirty="0" err="1"/>
              <a:t>tiến</a:t>
            </a:r>
            <a:r>
              <a:rPr lang="en-US" sz="2200" dirty="0"/>
              <a:t> </a:t>
            </a:r>
            <a:r>
              <a:rPr lang="en-US" sz="2200" dirty="0" err="1"/>
              <a:t>trình</a:t>
            </a:r>
            <a:r>
              <a:rPr lang="en-US" sz="2200" dirty="0"/>
              <a:t> =&gt; </a:t>
            </a:r>
            <a:r>
              <a:rPr lang="en-US" sz="2200" i="1" dirty="0"/>
              <a:t>q</a:t>
            </a:r>
            <a:r>
              <a:rPr lang="en-US" sz="2200" dirty="0"/>
              <a:t> </a:t>
            </a:r>
            <a:r>
              <a:rPr lang="en-US" sz="2200" dirty="0" err="1"/>
              <a:t>không</a:t>
            </a:r>
            <a:r>
              <a:rPr lang="en-US" sz="2200" dirty="0"/>
              <a:t> </a:t>
            </a:r>
            <a:r>
              <a:rPr lang="en-US" sz="2200" dirty="0" err="1"/>
              <a:t>nên</a:t>
            </a:r>
            <a:r>
              <a:rPr lang="en-US" sz="2200" dirty="0"/>
              <a:t> </a:t>
            </a:r>
            <a:r>
              <a:rPr lang="en-US" sz="2200" dirty="0" err="1"/>
              <a:t>quá</a:t>
            </a:r>
            <a:r>
              <a:rPr lang="en-US" sz="2200" dirty="0"/>
              <a:t> </a:t>
            </a:r>
            <a:r>
              <a:rPr lang="en-US" sz="2200" dirty="0" err="1"/>
              <a:t>nhỏ</a:t>
            </a:r>
            <a:r>
              <a:rPr lang="en-US" sz="2200" dirty="0"/>
              <a:t>.</a:t>
            </a:r>
            <a:endParaRPr sz="2200" dirty="0"/>
          </a:p>
          <a:p>
            <a:pPr marL="227330" lvl="1" indent="-219075">
              <a:buSzPts val="2800"/>
            </a:pPr>
            <a:r>
              <a:rPr lang="en-US" sz="2200" dirty="0" err="1"/>
              <a:t>Ưu</a:t>
            </a:r>
            <a:r>
              <a:rPr lang="en-US" sz="2200" dirty="0"/>
              <a:t> </a:t>
            </a:r>
            <a:r>
              <a:rPr lang="en-US" sz="2200" dirty="0" err="1"/>
              <a:t>tiên</a:t>
            </a:r>
            <a:r>
              <a:rPr lang="en-US" sz="2200" dirty="0"/>
              <a:t> </a:t>
            </a:r>
            <a:r>
              <a:rPr lang="en-US" sz="2200" dirty="0" err="1"/>
              <a:t>tiến</a:t>
            </a:r>
            <a:r>
              <a:rPr lang="en-US" sz="2200" dirty="0"/>
              <a:t> </a:t>
            </a:r>
            <a:r>
              <a:rPr lang="en-US" sz="2200" dirty="0" err="1"/>
              <a:t>trình</a:t>
            </a:r>
            <a:r>
              <a:rPr lang="en-US" sz="2200" dirty="0"/>
              <a:t> </a:t>
            </a:r>
            <a:r>
              <a:rPr lang="en-US" sz="2200" dirty="0" err="1"/>
              <a:t>hướng</a:t>
            </a:r>
            <a:r>
              <a:rPr lang="en-US" sz="2200" dirty="0"/>
              <a:t> CPU (CPU-bound process).</a:t>
            </a:r>
            <a:endParaRPr sz="2200" dirty="0"/>
          </a:p>
          <a:p>
            <a:pPr marL="227330" lvl="1" indent="-219075">
              <a:buSzPts val="2800"/>
            </a:pPr>
            <a:r>
              <a:rPr lang="en-US" sz="2200" b="1" i="1" dirty="0"/>
              <a:t>RR </a:t>
            </a:r>
            <a:r>
              <a:rPr lang="en-US" sz="2200" b="1" i="1" dirty="0" err="1"/>
              <a:t>sử</a:t>
            </a:r>
            <a:r>
              <a:rPr lang="en-US" sz="2200" b="1" i="1" dirty="0"/>
              <a:t> </a:t>
            </a:r>
            <a:r>
              <a:rPr lang="en-US" sz="2200" b="1" i="1" dirty="0" err="1"/>
              <a:t>dụng</a:t>
            </a:r>
            <a:r>
              <a:rPr lang="en-US" sz="2200" b="1" i="1" dirty="0"/>
              <a:t> </a:t>
            </a:r>
            <a:r>
              <a:rPr lang="en-US" sz="2200" b="1" i="1" dirty="0" err="1"/>
              <a:t>một</a:t>
            </a:r>
            <a:r>
              <a:rPr lang="en-US" sz="2200" b="1" i="1" dirty="0"/>
              <a:t> </a:t>
            </a:r>
            <a:r>
              <a:rPr lang="en-US" sz="2200" b="1" i="1" dirty="0" err="1"/>
              <a:t>giả</a:t>
            </a:r>
            <a:r>
              <a:rPr lang="en-US" sz="2200" b="1" i="1" dirty="0"/>
              <a:t> </a:t>
            </a:r>
            <a:r>
              <a:rPr lang="en-US" sz="2200" b="1" i="1" dirty="0" err="1"/>
              <a:t>thiết</a:t>
            </a:r>
            <a:r>
              <a:rPr lang="en-US" sz="2200" b="1" i="1" dirty="0"/>
              <a:t> </a:t>
            </a:r>
            <a:r>
              <a:rPr lang="en-US" sz="2200" b="1" i="1" dirty="0" err="1"/>
              <a:t>ngầm</a:t>
            </a:r>
            <a:r>
              <a:rPr lang="en-US" sz="2200" b="1" i="1" dirty="0"/>
              <a:t> </a:t>
            </a:r>
            <a:r>
              <a:rPr lang="en-US" sz="2200" b="1" i="1" dirty="0" err="1"/>
              <a:t>là</a:t>
            </a:r>
            <a:r>
              <a:rPr lang="en-US" sz="2200" b="1" i="1" dirty="0"/>
              <a:t> </a:t>
            </a:r>
            <a:r>
              <a:rPr lang="en-US" sz="2200" b="1" i="1" dirty="0" err="1"/>
              <a:t>tất</a:t>
            </a:r>
            <a:r>
              <a:rPr lang="en-US" sz="2200" b="1" i="1" dirty="0"/>
              <a:t> </a:t>
            </a:r>
            <a:r>
              <a:rPr lang="en-US" sz="2200" b="1" i="1" dirty="0" err="1"/>
              <a:t>cả</a:t>
            </a:r>
            <a:r>
              <a:rPr lang="en-US" sz="2200" b="1" i="1" dirty="0"/>
              <a:t> </a:t>
            </a:r>
            <a:r>
              <a:rPr lang="en-US" sz="2200" b="1" i="1" dirty="0" err="1"/>
              <a:t>các</a:t>
            </a:r>
            <a:r>
              <a:rPr lang="en-US" sz="2200" b="1" i="1" dirty="0"/>
              <a:t> </a:t>
            </a:r>
            <a:r>
              <a:rPr lang="en-US" sz="2200" b="1" i="1" dirty="0" err="1"/>
              <a:t>tiến</a:t>
            </a:r>
            <a:r>
              <a:rPr lang="en-US" sz="2200" b="1" i="1" dirty="0"/>
              <a:t> </a:t>
            </a:r>
            <a:r>
              <a:rPr lang="en-US" sz="2200" b="1" i="1" dirty="0" err="1"/>
              <a:t>trình</a:t>
            </a:r>
            <a:r>
              <a:rPr lang="en-US" sz="2200" b="1" i="1" dirty="0"/>
              <a:t> </a:t>
            </a:r>
            <a:r>
              <a:rPr lang="en-US" sz="2200" b="1" i="1" dirty="0" err="1"/>
              <a:t>đều</a:t>
            </a:r>
            <a:r>
              <a:rPr lang="en-US" sz="2200" b="1" i="1" dirty="0"/>
              <a:t> </a:t>
            </a:r>
            <a:r>
              <a:rPr lang="en-US" sz="2200" b="1" i="1" dirty="0" err="1"/>
              <a:t>có</a:t>
            </a:r>
            <a:r>
              <a:rPr lang="en-US" sz="2200" b="1" i="1" dirty="0"/>
              <a:t> </a:t>
            </a:r>
            <a:r>
              <a:rPr lang="en-US" sz="2200" b="1" i="1" dirty="0" err="1"/>
              <a:t>tầm</a:t>
            </a:r>
            <a:r>
              <a:rPr lang="en-US" sz="2200" b="1" i="1" dirty="0"/>
              <a:t> </a:t>
            </a:r>
            <a:r>
              <a:rPr lang="en-US" sz="2200" b="1" i="1" dirty="0" err="1"/>
              <a:t>quan</a:t>
            </a:r>
            <a:r>
              <a:rPr lang="en-US" sz="2200" b="1" i="1" dirty="0"/>
              <a:t> </a:t>
            </a:r>
            <a:r>
              <a:rPr lang="en-US" sz="2200" b="1" i="1" dirty="0" err="1"/>
              <a:t>trọng</a:t>
            </a:r>
            <a:r>
              <a:rPr lang="en-US" sz="2200" b="1" i="1" dirty="0"/>
              <a:t> </a:t>
            </a:r>
            <a:r>
              <a:rPr lang="en-US" sz="2200" b="1" i="1" dirty="0" err="1"/>
              <a:t>ngang</a:t>
            </a:r>
            <a:r>
              <a:rPr lang="en-US" sz="2200" b="1" i="1" dirty="0"/>
              <a:t> </a:t>
            </a:r>
            <a:r>
              <a:rPr lang="en-US" sz="2200" b="1" i="1" dirty="0" err="1"/>
              <a:t>nhau</a:t>
            </a:r>
            <a:r>
              <a:rPr lang="en-US" sz="2200" b="1" i="1" dirty="0"/>
              <a:t>.</a:t>
            </a:r>
            <a:endParaRPr sz="2200" b="1" i="1" dirty="0"/>
          </a:p>
          <a:p>
            <a:pPr marL="227330" lvl="1" indent="-219075">
              <a:buSzPts val="2800"/>
            </a:pPr>
            <a:r>
              <a:rPr lang="en-US" sz="2200" b="1" dirty="0" err="1"/>
              <a:t>Ưu</a:t>
            </a:r>
            <a:r>
              <a:rPr lang="en-US" sz="2200" b="1" dirty="0"/>
              <a:t> </a:t>
            </a:r>
            <a:r>
              <a:rPr lang="en-US" sz="2200" b="1" dirty="0" err="1"/>
              <a:t>điểm</a:t>
            </a:r>
            <a:r>
              <a:rPr lang="en-US" sz="2200" dirty="0"/>
              <a:t>: </a:t>
            </a:r>
            <a:r>
              <a:rPr lang="en-US" sz="2200" dirty="0" err="1"/>
              <a:t>Thời</a:t>
            </a:r>
            <a:r>
              <a:rPr lang="en-US" sz="2200" dirty="0"/>
              <a:t> </a:t>
            </a:r>
            <a:r>
              <a:rPr lang="en-US" sz="2200" dirty="0" err="1"/>
              <a:t>gian</a:t>
            </a:r>
            <a:r>
              <a:rPr lang="en-US" sz="2200" dirty="0"/>
              <a:t> </a:t>
            </a:r>
            <a:r>
              <a:rPr lang="en-US" sz="2200" dirty="0" err="1"/>
              <a:t>đáp</a:t>
            </a:r>
            <a:r>
              <a:rPr lang="en-US" sz="2200" dirty="0"/>
              <a:t> </a:t>
            </a:r>
            <a:r>
              <a:rPr lang="en-US" sz="2200" dirty="0" err="1"/>
              <a:t>ứng</a:t>
            </a:r>
            <a:r>
              <a:rPr lang="en-US" sz="2200" dirty="0"/>
              <a:t> </a:t>
            </a:r>
            <a:r>
              <a:rPr lang="en-US" sz="2200" dirty="0" err="1"/>
              <a:t>nhỏ</a:t>
            </a:r>
            <a:r>
              <a:rPr lang="en-US" sz="2200" dirty="0"/>
              <a:t>.</a:t>
            </a:r>
            <a:endParaRPr sz="2200" dirty="0"/>
          </a:p>
          <a:p>
            <a:pPr marL="227330" lvl="1" indent="-219075">
              <a:buSzPts val="2800"/>
            </a:pPr>
            <a:r>
              <a:rPr lang="en-US" sz="2200" b="1" dirty="0" err="1"/>
              <a:t>Hạn</a:t>
            </a:r>
            <a:r>
              <a:rPr lang="en-US" sz="2200" b="1" dirty="0"/>
              <a:t> </a:t>
            </a:r>
            <a:r>
              <a:rPr lang="en-US" sz="2200" b="1" dirty="0" err="1"/>
              <a:t>chế</a:t>
            </a:r>
            <a:r>
              <a:rPr lang="en-US" sz="2200" dirty="0"/>
              <a:t>: </a:t>
            </a:r>
            <a:r>
              <a:rPr lang="en-US" sz="2200" dirty="0" err="1"/>
              <a:t>Thời</a:t>
            </a:r>
            <a:r>
              <a:rPr lang="en-US" sz="2200" dirty="0"/>
              <a:t> </a:t>
            </a:r>
            <a:r>
              <a:rPr lang="en-US" sz="2200" dirty="0" err="1"/>
              <a:t>gian</a:t>
            </a:r>
            <a:r>
              <a:rPr lang="en-US" sz="2200" dirty="0"/>
              <a:t> </a:t>
            </a:r>
            <a:r>
              <a:rPr lang="en-US" sz="2200" dirty="0" err="1"/>
              <a:t>chờ</a:t>
            </a:r>
            <a:r>
              <a:rPr lang="en-US" sz="2200" dirty="0"/>
              <a:t> </a:t>
            </a:r>
            <a:r>
              <a:rPr lang="en-US" sz="2200" dirty="0" err="1"/>
              <a:t>đợi</a:t>
            </a:r>
            <a:r>
              <a:rPr lang="en-US" sz="2200" dirty="0"/>
              <a:t> </a:t>
            </a:r>
            <a:r>
              <a:rPr lang="en-US" sz="2200" dirty="0" err="1"/>
              <a:t>trung</a:t>
            </a:r>
            <a:r>
              <a:rPr lang="en-US" sz="2200" dirty="0"/>
              <a:t> </a:t>
            </a:r>
            <a:r>
              <a:rPr lang="en-US" sz="2200" dirty="0" err="1"/>
              <a:t>bình</a:t>
            </a:r>
            <a:r>
              <a:rPr lang="en-US" sz="2200" dirty="0"/>
              <a:t> </a:t>
            </a:r>
            <a:r>
              <a:rPr lang="en-US" sz="2200" dirty="0" err="1"/>
              <a:t>và</a:t>
            </a:r>
            <a:r>
              <a:rPr lang="en-US" sz="2200" dirty="0"/>
              <a:t> </a:t>
            </a:r>
            <a:r>
              <a:rPr lang="en-US" sz="2200" dirty="0" err="1"/>
              <a:t>thời</a:t>
            </a:r>
            <a:r>
              <a:rPr lang="en-US" sz="2200" dirty="0"/>
              <a:t> </a:t>
            </a:r>
            <a:r>
              <a:rPr lang="en-US" sz="2200" dirty="0" err="1"/>
              <a:t>gian</a:t>
            </a:r>
            <a:r>
              <a:rPr lang="en-US" sz="2200" dirty="0"/>
              <a:t> </a:t>
            </a:r>
            <a:r>
              <a:rPr lang="en-US" sz="2200" dirty="0" err="1"/>
              <a:t>hoàn</a:t>
            </a:r>
            <a:r>
              <a:rPr lang="en-US" sz="2200" dirty="0"/>
              <a:t> </a:t>
            </a:r>
            <a:r>
              <a:rPr lang="en-US" sz="2200" dirty="0" err="1"/>
              <a:t>thành</a:t>
            </a:r>
            <a:r>
              <a:rPr lang="en-US" sz="2200" dirty="0"/>
              <a:t> </a:t>
            </a:r>
            <a:r>
              <a:rPr lang="en-US" sz="2200" dirty="0" err="1"/>
              <a:t>trung</a:t>
            </a:r>
            <a:r>
              <a:rPr lang="en-US" sz="2200" dirty="0"/>
              <a:t> </a:t>
            </a:r>
            <a:r>
              <a:rPr lang="en-US" sz="2200" dirty="0" err="1"/>
              <a:t>bình</a:t>
            </a:r>
            <a:r>
              <a:rPr lang="en-US" sz="2200" dirty="0"/>
              <a:t> </a:t>
            </a:r>
            <a:r>
              <a:rPr lang="en-US" sz="2200" dirty="0" err="1"/>
              <a:t>của</a:t>
            </a:r>
            <a:r>
              <a:rPr lang="en-US" sz="2200" dirty="0"/>
              <a:t> </a:t>
            </a:r>
            <a:r>
              <a:rPr lang="en-US" sz="2200" dirty="0" err="1"/>
              <a:t>giải</a:t>
            </a:r>
            <a:r>
              <a:rPr lang="en-US" sz="2200" dirty="0"/>
              <a:t> </a:t>
            </a:r>
            <a:r>
              <a:rPr lang="en-US" sz="2200" dirty="0" err="1"/>
              <a:t>thuật</a:t>
            </a:r>
            <a:r>
              <a:rPr lang="en-US" sz="2200" dirty="0"/>
              <a:t> RR </a:t>
            </a:r>
            <a:r>
              <a:rPr lang="en-US" sz="2200" dirty="0" err="1"/>
              <a:t>thường</a:t>
            </a:r>
            <a:r>
              <a:rPr lang="en-US" sz="2200" dirty="0"/>
              <a:t> </a:t>
            </a:r>
            <a:r>
              <a:rPr lang="en-US" sz="2200" dirty="0" err="1"/>
              <a:t>khá</a:t>
            </a:r>
            <a:r>
              <a:rPr lang="en-US" sz="2200" dirty="0"/>
              <a:t> </a:t>
            </a:r>
            <a:r>
              <a:rPr lang="en-US" sz="2200" dirty="0" err="1"/>
              <a:t>lớn</a:t>
            </a:r>
            <a:r>
              <a:rPr lang="en-US" sz="2200" dirty="0"/>
              <a:t>.</a:t>
            </a:r>
            <a:endParaRPr sz="2200" dirty="0"/>
          </a:p>
        </p:txBody>
      </p:sp>
      <p:sp>
        <p:nvSpPr>
          <p:cNvPr id="149" name="Google Shape;149;p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a:p>
        </p:txBody>
      </p:sp>
      <p:sp>
        <p:nvSpPr>
          <p:cNvPr id="3" name="Title 1"/>
          <p:cNvSpPr txBox="1"/>
          <p:nvPr/>
        </p:nvSpPr>
        <p:spPr>
          <a:xfrm>
            <a:off x="926545" y="1130806"/>
            <a:ext cx="5376793" cy="494751"/>
          </a:xfrm>
          <a:prstGeom prst="rect">
            <a:avLst/>
          </a:prstGeom>
          <a:gradFill>
            <a:gsLst>
              <a:gs pos="0">
                <a:srgbClr val="0072FF"/>
              </a:gs>
              <a:gs pos="100000">
                <a:srgbClr val="00C6FF"/>
              </a:gs>
            </a:gsLst>
            <a:lin ang="2700000" scaled="1"/>
          </a:gradFill>
        </p:spPr>
        <p:txBody>
          <a:bodyPr wrap="none" rtlCol="0">
            <a:spAutoFit/>
          </a:bodyPr>
          <a:lstStyle>
            <a:defPPr>
              <a:defRPr lang="en-US"/>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err="1"/>
              <a:t>Nhận</a:t>
            </a:r>
            <a:r>
              <a:rPr lang="en-US" dirty="0"/>
              <a:t> </a:t>
            </a:r>
            <a:r>
              <a:rPr lang="en-US" dirty="0" err="1"/>
              <a:t>xét</a:t>
            </a:r>
            <a:r>
              <a:rPr lang="en-US" dirty="0"/>
              <a:t> </a:t>
            </a:r>
            <a:r>
              <a:rPr lang="en-US" dirty="0" err="1"/>
              <a:t>về</a:t>
            </a:r>
            <a:r>
              <a:rPr lang="en-US" dirty="0"/>
              <a:t> </a:t>
            </a:r>
            <a:r>
              <a:rPr lang="en-US" dirty="0" err="1"/>
              <a:t>giải</a:t>
            </a:r>
            <a:r>
              <a:rPr lang="en-US" dirty="0"/>
              <a:t> </a:t>
            </a:r>
            <a:r>
              <a:rPr lang="en-US" dirty="0" err="1"/>
              <a:t>thuật</a:t>
            </a:r>
            <a:r>
              <a:rPr lang="en-US" dirty="0"/>
              <a:t> Round Robin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anim calcmode="lin" valueType="num">
                                      <p:cBhvr additive="base">
                                        <p:cTn id="7" dur="500" fill="hold"/>
                                        <p:tgtEl>
                                          <p:spTgt spid="1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
                                            <p:txEl>
                                              <p:pRg st="1" end="1"/>
                                            </p:txEl>
                                          </p:spTgt>
                                        </p:tgtEl>
                                        <p:attrNameLst>
                                          <p:attrName>style.visibility</p:attrName>
                                        </p:attrNameLst>
                                      </p:cBhvr>
                                      <p:to>
                                        <p:strVal val="visible"/>
                                      </p:to>
                                    </p:set>
                                    <p:anim calcmode="lin" valueType="num">
                                      <p:cBhvr additive="base">
                                        <p:cTn id="13" dur="500" fill="hold"/>
                                        <p:tgtEl>
                                          <p:spTgt spid="14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
                                            <p:txEl>
                                              <p:pRg st="2" end="2"/>
                                            </p:txEl>
                                          </p:spTgt>
                                        </p:tgtEl>
                                        <p:attrNameLst>
                                          <p:attrName>style.visibility</p:attrName>
                                        </p:attrNameLst>
                                      </p:cBhvr>
                                      <p:to>
                                        <p:strVal val="visible"/>
                                      </p:to>
                                    </p:set>
                                    <p:anim calcmode="lin" valueType="num">
                                      <p:cBhvr additive="base">
                                        <p:cTn id="19" dur="500" fill="hold"/>
                                        <p:tgtEl>
                                          <p:spTgt spid="14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
                                            <p:txEl>
                                              <p:pRg st="3" end="3"/>
                                            </p:txEl>
                                          </p:spTgt>
                                        </p:tgtEl>
                                        <p:attrNameLst>
                                          <p:attrName>style.visibility</p:attrName>
                                        </p:attrNameLst>
                                      </p:cBhvr>
                                      <p:to>
                                        <p:strVal val="visible"/>
                                      </p:to>
                                    </p:set>
                                    <p:anim calcmode="lin" valueType="num">
                                      <p:cBhvr additive="base">
                                        <p:cTn id="25" dur="500" fill="hold"/>
                                        <p:tgtEl>
                                          <p:spTgt spid="14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6">
                                            <p:txEl>
                                              <p:pRg st="4" end="4"/>
                                            </p:txEl>
                                          </p:spTgt>
                                        </p:tgtEl>
                                        <p:attrNameLst>
                                          <p:attrName>style.visibility</p:attrName>
                                        </p:attrNameLst>
                                      </p:cBhvr>
                                      <p:to>
                                        <p:strVal val="visible"/>
                                      </p:to>
                                    </p:set>
                                    <p:anim calcmode="lin" valueType="num">
                                      <p:cBhvr additive="base">
                                        <p:cTn id="31" dur="500" fill="hold"/>
                                        <p:tgtEl>
                                          <p:spTgt spid="14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6">
                                            <p:txEl>
                                              <p:pRg st="5" end="5"/>
                                            </p:txEl>
                                          </p:spTgt>
                                        </p:tgtEl>
                                        <p:attrNameLst>
                                          <p:attrName>style.visibility</p:attrName>
                                        </p:attrNameLst>
                                      </p:cBhvr>
                                      <p:to>
                                        <p:strVal val="visible"/>
                                      </p:to>
                                    </p:set>
                                    <p:anim calcmode="lin" valueType="num">
                                      <p:cBhvr additive="base">
                                        <p:cTn id="37" dur="500" fill="hold"/>
                                        <p:tgtEl>
                                          <p:spTgt spid="14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4.5. Round Robin (RR)</a:t>
            </a:r>
            <a:endParaRPr dirty="0"/>
          </a:p>
        </p:txBody>
      </p:sp>
      <p:sp>
        <p:nvSpPr>
          <p:cNvPr id="157" name="Google Shape;157;p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a:p>
        </p:txBody>
      </p:sp>
      <p:sp>
        <p:nvSpPr>
          <p:cNvPr id="158" name="Google Shape;158;p8"/>
          <p:cNvSpPr txBox="1"/>
          <p:nvPr/>
        </p:nvSpPr>
        <p:spPr>
          <a:xfrm>
            <a:off x="1362457" y="2420169"/>
            <a:ext cx="3185412" cy="461624"/>
          </a:xfrm>
          <a:prstGeom prst="rect">
            <a:avLst/>
          </a:prstGeom>
          <a:noFill/>
          <a:ln>
            <a:noFill/>
          </a:ln>
        </p:spPr>
        <p:txBody>
          <a:bodyPr spcFirstLastPara="1" wrap="square" lIns="91425" tIns="45700" rIns="91425" bIns="45700" anchor="t" anchorCtr="0">
            <a:spAutoFit/>
          </a:bodyPr>
          <a:lstStyle/>
          <a:p>
            <a:pPr algn="ctr"/>
            <a:r>
              <a:rPr lang="en-US" sz="2400" b="1" dirty="0">
                <a:solidFill>
                  <a:schemeClr val="dk1"/>
                </a:solidFill>
                <a:latin typeface="Arial" panose="020B0604020202020204" pitchFamily="34" charset="0"/>
                <a:cs typeface="Arial" panose="020B0604020202020204" pitchFamily="34" charset="0"/>
              </a:rPr>
              <a:t>Process time = 10</a:t>
            </a:r>
            <a:endParaRPr b="1" dirty="0">
              <a:latin typeface="Arial" panose="020B0604020202020204" pitchFamily="34" charset="0"/>
              <a:cs typeface="Arial" panose="020B0604020202020204" pitchFamily="34" charset="0"/>
            </a:endParaRPr>
          </a:p>
        </p:txBody>
      </p:sp>
      <p:sp>
        <p:nvSpPr>
          <p:cNvPr id="159" name="Google Shape;159;p8"/>
          <p:cNvSpPr txBox="1"/>
          <p:nvPr/>
        </p:nvSpPr>
        <p:spPr>
          <a:xfrm>
            <a:off x="6736139" y="2420169"/>
            <a:ext cx="1658054" cy="461624"/>
          </a:xfrm>
          <a:prstGeom prst="rect">
            <a:avLst/>
          </a:prstGeom>
          <a:noFill/>
          <a:ln>
            <a:noFill/>
          </a:ln>
        </p:spPr>
        <p:txBody>
          <a:bodyPr spcFirstLastPara="1" wrap="square" lIns="91425" tIns="45700" rIns="91425" bIns="45700" anchor="t" anchorCtr="0">
            <a:spAutoFit/>
          </a:bodyPr>
          <a:lstStyle/>
          <a:p>
            <a:pPr algn="ctr"/>
            <a:r>
              <a:rPr lang="en-US" sz="2400" b="1" dirty="0">
                <a:solidFill>
                  <a:schemeClr val="dk1"/>
                </a:solidFill>
                <a:latin typeface="Arial" panose="020B0604020202020204" pitchFamily="34" charset="0"/>
                <a:cs typeface="Arial" panose="020B0604020202020204" pitchFamily="34" charset="0"/>
              </a:rPr>
              <a:t>Quantum </a:t>
            </a:r>
            <a:endParaRPr b="1" dirty="0">
              <a:latin typeface="Arial" panose="020B0604020202020204" pitchFamily="34" charset="0"/>
              <a:cs typeface="Arial" panose="020B0604020202020204" pitchFamily="34" charset="0"/>
            </a:endParaRPr>
          </a:p>
        </p:txBody>
      </p:sp>
      <p:sp>
        <p:nvSpPr>
          <p:cNvPr id="160" name="Google Shape;160;p8"/>
          <p:cNvSpPr txBox="1"/>
          <p:nvPr/>
        </p:nvSpPr>
        <p:spPr>
          <a:xfrm>
            <a:off x="8867775" y="2417957"/>
            <a:ext cx="2556639" cy="461624"/>
          </a:xfrm>
          <a:prstGeom prst="rect">
            <a:avLst/>
          </a:prstGeom>
          <a:noFill/>
          <a:ln>
            <a:noFill/>
          </a:ln>
        </p:spPr>
        <p:txBody>
          <a:bodyPr spcFirstLastPara="1" wrap="square" lIns="91425" tIns="45700" rIns="91425" bIns="45700" anchor="t" anchorCtr="0">
            <a:spAutoFit/>
          </a:bodyPr>
          <a:lstStyle/>
          <a:p>
            <a:pPr algn="ctr"/>
            <a:r>
              <a:rPr lang="en-US" sz="2400" b="1" dirty="0">
                <a:solidFill>
                  <a:schemeClr val="dk1"/>
                </a:solidFill>
                <a:latin typeface="Arial" panose="020B0604020202020204" pitchFamily="34" charset="0"/>
                <a:cs typeface="Arial" panose="020B0604020202020204" pitchFamily="34" charset="0"/>
              </a:rPr>
              <a:t>Context</a:t>
            </a:r>
            <a:r>
              <a:rPr lang="en-US" b="1" dirty="0">
                <a:latin typeface="Arial" panose="020B0604020202020204" pitchFamily="34" charset="0"/>
                <a:cs typeface="Arial" panose="020B0604020202020204" pitchFamily="34" charset="0"/>
              </a:rPr>
              <a:t> </a:t>
            </a:r>
            <a:r>
              <a:rPr lang="en-US" sz="2400" b="1" dirty="0">
                <a:solidFill>
                  <a:schemeClr val="dk1"/>
                </a:solidFill>
                <a:latin typeface="Arial" panose="020B0604020202020204" pitchFamily="34" charset="0"/>
                <a:cs typeface="Arial" panose="020B0604020202020204" pitchFamily="34" charset="0"/>
              </a:rPr>
              <a:t>switch</a:t>
            </a:r>
            <a:endParaRPr b="1" dirty="0">
              <a:latin typeface="Arial" panose="020B0604020202020204" pitchFamily="34" charset="0"/>
              <a:cs typeface="Arial" panose="020B0604020202020204" pitchFamily="34" charset="0"/>
            </a:endParaRPr>
          </a:p>
        </p:txBody>
      </p:sp>
      <p:sp>
        <p:nvSpPr>
          <p:cNvPr id="161" name="Google Shape;161;p8"/>
          <p:cNvSpPr/>
          <p:nvPr/>
        </p:nvSpPr>
        <p:spPr>
          <a:xfrm>
            <a:off x="9977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2" name="Google Shape;162;p8"/>
          <p:cNvSpPr/>
          <p:nvPr/>
        </p:nvSpPr>
        <p:spPr>
          <a:xfrm>
            <a:off x="14549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3" name="Google Shape;163;p8"/>
          <p:cNvSpPr/>
          <p:nvPr/>
        </p:nvSpPr>
        <p:spPr>
          <a:xfrm>
            <a:off x="19121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4" name="Google Shape;164;p8"/>
          <p:cNvSpPr/>
          <p:nvPr/>
        </p:nvSpPr>
        <p:spPr>
          <a:xfrm>
            <a:off x="23693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5" name="Google Shape;165;p8"/>
          <p:cNvSpPr/>
          <p:nvPr/>
        </p:nvSpPr>
        <p:spPr>
          <a:xfrm>
            <a:off x="28265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6" name="Google Shape;166;p8"/>
          <p:cNvSpPr/>
          <p:nvPr/>
        </p:nvSpPr>
        <p:spPr>
          <a:xfrm>
            <a:off x="32837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7" name="Google Shape;167;p8"/>
          <p:cNvSpPr/>
          <p:nvPr/>
        </p:nvSpPr>
        <p:spPr>
          <a:xfrm>
            <a:off x="37409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8" name="Google Shape;168;p8"/>
          <p:cNvSpPr/>
          <p:nvPr/>
        </p:nvSpPr>
        <p:spPr>
          <a:xfrm>
            <a:off x="41981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9" name="Google Shape;169;p8"/>
          <p:cNvSpPr/>
          <p:nvPr/>
        </p:nvSpPr>
        <p:spPr>
          <a:xfrm>
            <a:off x="46553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70" name="Google Shape;170;p8"/>
          <p:cNvSpPr/>
          <p:nvPr/>
        </p:nvSpPr>
        <p:spPr>
          <a:xfrm>
            <a:off x="51125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71" name="Google Shape;171;p8"/>
          <p:cNvSpPr txBox="1"/>
          <p:nvPr/>
        </p:nvSpPr>
        <p:spPr>
          <a:xfrm>
            <a:off x="1296224"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1</a:t>
            </a:r>
            <a:endParaRPr>
              <a:latin typeface="Arial" panose="020B0604020202020204" pitchFamily="34" charset="0"/>
              <a:cs typeface="Arial" panose="020B0604020202020204" pitchFamily="34" charset="0"/>
            </a:endParaRPr>
          </a:p>
        </p:txBody>
      </p:sp>
      <p:sp>
        <p:nvSpPr>
          <p:cNvPr id="172" name="Google Shape;172;p8"/>
          <p:cNvSpPr txBox="1"/>
          <p:nvPr/>
        </p:nvSpPr>
        <p:spPr>
          <a:xfrm>
            <a:off x="1750249"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2</a:t>
            </a:r>
            <a:endParaRPr>
              <a:latin typeface="Arial" panose="020B0604020202020204" pitchFamily="34" charset="0"/>
              <a:cs typeface="Arial" panose="020B0604020202020204" pitchFamily="34" charset="0"/>
            </a:endParaRPr>
          </a:p>
        </p:txBody>
      </p:sp>
      <p:sp>
        <p:nvSpPr>
          <p:cNvPr id="173" name="Google Shape;173;p8"/>
          <p:cNvSpPr txBox="1"/>
          <p:nvPr/>
        </p:nvSpPr>
        <p:spPr>
          <a:xfrm>
            <a:off x="2204274"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3</a:t>
            </a:r>
            <a:endParaRPr>
              <a:latin typeface="Arial" panose="020B0604020202020204" pitchFamily="34" charset="0"/>
              <a:cs typeface="Arial" panose="020B0604020202020204" pitchFamily="34" charset="0"/>
            </a:endParaRPr>
          </a:p>
        </p:txBody>
      </p:sp>
      <p:sp>
        <p:nvSpPr>
          <p:cNvPr id="174" name="Google Shape;174;p8"/>
          <p:cNvSpPr txBox="1"/>
          <p:nvPr/>
        </p:nvSpPr>
        <p:spPr>
          <a:xfrm>
            <a:off x="2658299"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4</a:t>
            </a:r>
            <a:endParaRPr>
              <a:latin typeface="Arial" panose="020B0604020202020204" pitchFamily="34" charset="0"/>
              <a:cs typeface="Arial" panose="020B0604020202020204" pitchFamily="34" charset="0"/>
            </a:endParaRPr>
          </a:p>
        </p:txBody>
      </p:sp>
      <p:sp>
        <p:nvSpPr>
          <p:cNvPr id="175" name="Google Shape;175;p8"/>
          <p:cNvSpPr txBox="1"/>
          <p:nvPr/>
        </p:nvSpPr>
        <p:spPr>
          <a:xfrm>
            <a:off x="3112324"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5</a:t>
            </a:r>
            <a:endParaRPr>
              <a:latin typeface="Arial" panose="020B0604020202020204" pitchFamily="34" charset="0"/>
              <a:cs typeface="Arial" panose="020B0604020202020204" pitchFamily="34" charset="0"/>
            </a:endParaRPr>
          </a:p>
        </p:txBody>
      </p:sp>
      <p:sp>
        <p:nvSpPr>
          <p:cNvPr id="176" name="Google Shape;176;p8"/>
          <p:cNvSpPr txBox="1"/>
          <p:nvPr/>
        </p:nvSpPr>
        <p:spPr>
          <a:xfrm>
            <a:off x="3566349"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6</a:t>
            </a:r>
            <a:endParaRPr>
              <a:latin typeface="Arial" panose="020B0604020202020204" pitchFamily="34" charset="0"/>
              <a:cs typeface="Arial" panose="020B0604020202020204" pitchFamily="34" charset="0"/>
            </a:endParaRPr>
          </a:p>
        </p:txBody>
      </p:sp>
      <p:sp>
        <p:nvSpPr>
          <p:cNvPr id="177" name="Google Shape;177;p8"/>
          <p:cNvSpPr txBox="1"/>
          <p:nvPr/>
        </p:nvSpPr>
        <p:spPr>
          <a:xfrm>
            <a:off x="4020374"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7</a:t>
            </a:r>
            <a:endParaRPr>
              <a:latin typeface="Arial" panose="020B0604020202020204" pitchFamily="34" charset="0"/>
              <a:cs typeface="Arial" panose="020B0604020202020204" pitchFamily="34" charset="0"/>
            </a:endParaRPr>
          </a:p>
        </p:txBody>
      </p:sp>
      <p:sp>
        <p:nvSpPr>
          <p:cNvPr id="178" name="Google Shape;178;p8"/>
          <p:cNvSpPr txBox="1"/>
          <p:nvPr/>
        </p:nvSpPr>
        <p:spPr>
          <a:xfrm>
            <a:off x="4474399"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8</a:t>
            </a:r>
            <a:endParaRPr>
              <a:latin typeface="Arial" panose="020B0604020202020204" pitchFamily="34" charset="0"/>
              <a:cs typeface="Arial" panose="020B0604020202020204" pitchFamily="34" charset="0"/>
            </a:endParaRPr>
          </a:p>
        </p:txBody>
      </p:sp>
      <p:sp>
        <p:nvSpPr>
          <p:cNvPr id="179" name="Google Shape;179;p8"/>
          <p:cNvSpPr txBox="1"/>
          <p:nvPr/>
        </p:nvSpPr>
        <p:spPr>
          <a:xfrm>
            <a:off x="4928424"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9</a:t>
            </a:r>
            <a:endParaRPr>
              <a:latin typeface="Arial" panose="020B0604020202020204" pitchFamily="34" charset="0"/>
              <a:cs typeface="Arial" panose="020B0604020202020204" pitchFamily="34" charset="0"/>
            </a:endParaRPr>
          </a:p>
        </p:txBody>
      </p:sp>
      <p:sp>
        <p:nvSpPr>
          <p:cNvPr id="180" name="Google Shape;180;p8"/>
          <p:cNvSpPr txBox="1"/>
          <p:nvPr/>
        </p:nvSpPr>
        <p:spPr>
          <a:xfrm>
            <a:off x="5318949" y="6172201"/>
            <a:ext cx="438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10</a:t>
            </a:r>
            <a:endParaRPr>
              <a:latin typeface="Arial" panose="020B0604020202020204" pitchFamily="34" charset="0"/>
              <a:cs typeface="Arial" panose="020B0604020202020204" pitchFamily="34" charset="0"/>
            </a:endParaRPr>
          </a:p>
        </p:txBody>
      </p:sp>
      <p:sp>
        <p:nvSpPr>
          <p:cNvPr id="181" name="Google Shape;181;p8"/>
          <p:cNvSpPr/>
          <p:nvPr/>
        </p:nvSpPr>
        <p:spPr>
          <a:xfrm>
            <a:off x="997775" y="4333984"/>
            <a:ext cx="2741613"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82" name="Google Shape;182;p8"/>
          <p:cNvSpPr/>
          <p:nvPr/>
        </p:nvSpPr>
        <p:spPr>
          <a:xfrm>
            <a:off x="3737800" y="4333984"/>
            <a:ext cx="1827213"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83" name="Google Shape;183;p8"/>
          <p:cNvSpPr txBox="1"/>
          <p:nvPr/>
        </p:nvSpPr>
        <p:spPr>
          <a:xfrm>
            <a:off x="5318949" y="4936440"/>
            <a:ext cx="438150" cy="366712"/>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10</a:t>
            </a:r>
            <a:endParaRPr>
              <a:latin typeface="Arial" panose="020B0604020202020204" pitchFamily="34" charset="0"/>
              <a:cs typeface="Arial" panose="020B0604020202020204" pitchFamily="34" charset="0"/>
            </a:endParaRPr>
          </a:p>
        </p:txBody>
      </p:sp>
      <p:sp>
        <p:nvSpPr>
          <p:cNvPr id="184" name="Google Shape;184;p8"/>
          <p:cNvSpPr txBox="1"/>
          <p:nvPr/>
        </p:nvSpPr>
        <p:spPr>
          <a:xfrm>
            <a:off x="3585399" y="4936440"/>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6</a:t>
            </a:r>
            <a:endParaRPr>
              <a:latin typeface="Arial" panose="020B0604020202020204" pitchFamily="34" charset="0"/>
              <a:cs typeface="Arial" panose="020B0604020202020204" pitchFamily="34" charset="0"/>
            </a:endParaRPr>
          </a:p>
        </p:txBody>
      </p:sp>
      <p:sp>
        <p:nvSpPr>
          <p:cNvPr id="185" name="Google Shape;185;p8"/>
          <p:cNvSpPr/>
          <p:nvPr/>
        </p:nvSpPr>
        <p:spPr>
          <a:xfrm>
            <a:off x="997775" y="3135558"/>
            <a:ext cx="4570413"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86" name="Google Shape;186;p8"/>
          <p:cNvSpPr txBox="1"/>
          <p:nvPr/>
        </p:nvSpPr>
        <p:spPr>
          <a:xfrm>
            <a:off x="5318949" y="3745159"/>
            <a:ext cx="438150" cy="366713"/>
          </a:xfrm>
          <a:prstGeom prst="rect">
            <a:avLst/>
          </a:prstGeom>
          <a:noFill/>
          <a:ln>
            <a:noFill/>
          </a:ln>
        </p:spPr>
        <p:txBody>
          <a:bodyPr spcFirstLastPara="1" wrap="square" lIns="91425" tIns="45700" rIns="91425" bIns="45700" anchor="t" anchorCtr="0">
            <a:spAutoFit/>
          </a:bodyPr>
          <a:lstStyle/>
          <a:p>
            <a:r>
              <a:rPr lang="en-US" sz="1800" b="1" dirty="0">
                <a:solidFill>
                  <a:schemeClr val="dk1"/>
                </a:solidFill>
                <a:latin typeface="Arial" panose="020B0604020202020204" pitchFamily="34" charset="0"/>
                <a:cs typeface="Arial" panose="020B0604020202020204" pitchFamily="34" charset="0"/>
              </a:rPr>
              <a:t>10</a:t>
            </a:r>
            <a:endParaRPr dirty="0">
              <a:latin typeface="Arial" panose="020B0604020202020204" pitchFamily="34" charset="0"/>
              <a:cs typeface="Arial" panose="020B0604020202020204" pitchFamily="34" charset="0"/>
            </a:endParaRPr>
          </a:p>
        </p:txBody>
      </p:sp>
      <p:sp>
        <p:nvSpPr>
          <p:cNvPr id="187" name="Google Shape;187;p8"/>
          <p:cNvSpPr txBox="1"/>
          <p:nvPr/>
        </p:nvSpPr>
        <p:spPr>
          <a:xfrm>
            <a:off x="7397683" y="3295896"/>
            <a:ext cx="184150" cy="366712"/>
          </a:xfrm>
          <a:prstGeom prst="rect">
            <a:avLst/>
          </a:prstGeom>
          <a:noFill/>
          <a:ln>
            <a:noFill/>
          </a:ln>
        </p:spPr>
        <p:txBody>
          <a:bodyPr spcFirstLastPara="1" wrap="square" lIns="91425" tIns="45700" rIns="91425" bIns="45700" anchor="t" anchorCtr="0">
            <a:spAutoFit/>
          </a:bodyPr>
          <a:lstStyle/>
          <a:p>
            <a:endParaRPr sz="1800">
              <a:solidFill>
                <a:schemeClr val="dk1"/>
              </a:solidFill>
              <a:latin typeface="Arial" panose="020B0604020202020204" pitchFamily="34" charset="0"/>
              <a:cs typeface="Arial" panose="020B0604020202020204" pitchFamily="34" charset="0"/>
            </a:endParaRPr>
          </a:p>
        </p:txBody>
      </p:sp>
      <p:sp>
        <p:nvSpPr>
          <p:cNvPr id="188" name="Google Shape;188;p8"/>
          <p:cNvSpPr txBox="1"/>
          <p:nvPr/>
        </p:nvSpPr>
        <p:spPr>
          <a:xfrm>
            <a:off x="7304022" y="3146671"/>
            <a:ext cx="523875" cy="457200"/>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Arial" panose="020B0604020202020204" pitchFamily="34" charset="0"/>
                <a:cs typeface="Arial" panose="020B0604020202020204" pitchFamily="34" charset="0"/>
              </a:rPr>
              <a:t>12</a:t>
            </a:r>
            <a:endParaRPr>
              <a:latin typeface="Arial" panose="020B0604020202020204" pitchFamily="34" charset="0"/>
              <a:cs typeface="Arial" panose="020B0604020202020204" pitchFamily="34" charset="0"/>
            </a:endParaRPr>
          </a:p>
        </p:txBody>
      </p:sp>
      <p:sp>
        <p:nvSpPr>
          <p:cNvPr id="189" name="Google Shape;189;p8"/>
          <p:cNvSpPr txBox="1"/>
          <p:nvPr/>
        </p:nvSpPr>
        <p:spPr>
          <a:xfrm>
            <a:off x="7345296" y="4395896"/>
            <a:ext cx="354012" cy="457200"/>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Arial" panose="020B0604020202020204" pitchFamily="34" charset="0"/>
                <a:cs typeface="Arial" panose="020B0604020202020204" pitchFamily="34" charset="0"/>
              </a:rPr>
              <a:t>6</a:t>
            </a:r>
            <a:endParaRPr>
              <a:latin typeface="Arial" panose="020B0604020202020204" pitchFamily="34" charset="0"/>
              <a:cs typeface="Arial" panose="020B0604020202020204" pitchFamily="34" charset="0"/>
            </a:endParaRPr>
          </a:p>
        </p:txBody>
      </p:sp>
      <p:sp>
        <p:nvSpPr>
          <p:cNvPr id="190" name="Google Shape;190;p8"/>
          <p:cNvSpPr txBox="1"/>
          <p:nvPr/>
        </p:nvSpPr>
        <p:spPr>
          <a:xfrm>
            <a:off x="7364346" y="5638800"/>
            <a:ext cx="354012" cy="457200"/>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Arial" panose="020B0604020202020204" pitchFamily="34" charset="0"/>
                <a:cs typeface="Arial" panose="020B0604020202020204" pitchFamily="34" charset="0"/>
              </a:rPr>
              <a:t>1</a:t>
            </a:r>
            <a:endParaRPr>
              <a:latin typeface="Arial" panose="020B0604020202020204" pitchFamily="34" charset="0"/>
              <a:cs typeface="Arial" panose="020B0604020202020204" pitchFamily="34" charset="0"/>
            </a:endParaRPr>
          </a:p>
        </p:txBody>
      </p:sp>
      <p:sp>
        <p:nvSpPr>
          <p:cNvPr id="191" name="Google Shape;191;p8"/>
          <p:cNvSpPr txBox="1"/>
          <p:nvPr/>
        </p:nvSpPr>
        <p:spPr>
          <a:xfrm>
            <a:off x="9969088" y="3124446"/>
            <a:ext cx="354012" cy="457200"/>
          </a:xfrm>
          <a:prstGeom prst="rect">
            <a:avLst/>
          </a:prstGeom>
          <a:noFill/>
          <a:ln>
            <a:noFill/>
          </a:ln>
        </p:spPr>
        <p:txBody>
          <a:bodyPr spcFirstLastPara="1" wrap="square" lIns="91425" tIns="45700" rIns="91425" bIns="45700" anchor="t" anchorCtr="0">
            <a:spAutoFit/>
          </a:bodyPr>
          <a:lstStyle/>
          <a:p>
            <a:r>
              <a:rPr lang="en-US" sz="2400" dirty="0">
                <a:solidFill>
                  <a:schemeClr val="dk1"/>
                </a:solidFill>
                <a:latin typeface="Arial" panose="020B0604020202020204" pitchFamily="34" charset="0"/>
                <a:cs typeface="Arial" panose="020B0604020202020204" pitchFamily="34" charset="0"/>
              </a:rPr>
              <a:t>0</a:t>
            </a:r>
            <a:endParaRPr dirty="0">
              <a:latin typeface="Arial" panose="020B0604020202020204" pitchFamily="34" charset="0"/>
              <a:cs typeface="Arial" panose="020B0604020202020204" pitchFamily="34" charset="0"/>
            </a:endParaRPr>
          </a:p>
        </p:txBody>
      </p:sp>
      <p:sp>
        <p:nvSpPr>
          <p:cNvPr id="192" name="Google Shape;192;p8"/>
          <p:cNvSpPr txBox="1"/>
          <p:nvPr/>
        </p:nvSpPr>
        <p:spPr>
          <a:xfrm>
            <a:off x="9969088" y="4395896"/>
            <a:ext cx="354013" cy="457200"/>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Arial" panose="020B0604020202020204" pitchFamily="34" charset="0"/>
                <a:cs typeface="Arial" panose="020B0604020202020204" pitchFamily="34" charset="0"/>
              </a:rPr>
              <a:t>1</a:t>
            </a:r>
            <a:endParaRPr>
              <a:latin typeface="Arial" panose="020B0604020202020204" pitchFamily="34" charset="0"/>
              <a:cs typeface="Arial" panose="020B0604020202020204" pitchFamily="34" charset="0"/>
            </a:endParaRPr>
          </a:p>
        </p:txBody>
      </p:sp>
      <p:sp>
        <p:nvSpPr>
          <p:cNvPr id="193" name="Google Shape;193;p8"/>
          <p:cNvSpPr txBox="1"/>
          <p:nvPr/>
        </p:nvSpPr>
        <p:spPr>
          <a:xfrm>
            <a:off x="9969088" y="5638800"/>
            <a:ext cx="354013" cy="457200"/>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Arial" panose="020B0604020202020204" pitchFamily="34" charset="0"/>
                <a:cs typeface="Arial" panose="020B0604020202020204" pitchFamily="34" charset="0"/>
              </a:rPr>
              <a:t>9</a:t>
            </a:r>
            <a:endParaRPr>
              <a:latin typeface="Arial" panose="020B0604020202020204" pitchFamily="34" charset="0"/>
              <a:cs typeface="Arial" panose="020B0604020202020204" pitchFamily="34" charset="0"/>
            </a:endParaRPr>
          </a:p>
        </p:txBody>
      </p:sp>
      <p:sp>
        <p:nvSpPr>
          <p:cNvPr id="4" name="Title 1"/>
          <p:cNvSpPr txBox="1"/>
          <p:nvPr/>
        </p:nvSpPr>
        <p:spPr>
          <a:xfrm>
            <a:off x="926545" y="1384814"/>
            <a:ext cx="6729727" cy="494751"/>
          </a:xfrm>
          <a:prstGeom prst="rect">
            <a:avLst/>
          </a:prstGeom>
          <a:gradFill>
            <a:gsLst>
              <a:gs pos="0">
                <a:srgbClr val="0072FF"/>
              </a:gs>
              <a:gs pos="100000">
                <a:srgbClr val="00C6FF"/>
              </a:gs>
            </a:gsLst>
            <a:lin ang="2700000" scaled="1"/>
          </a:gradFill>
        </p:spPr>
        <p:txBody>
          <a:bodyPr wrap="none" rtlCol="0">
            <a:spAutoFit/>
          </a:bodyPr>
          <a:lstStyle>
            <a:defPPr>
              <a:defRPr lang="en-US"/>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a:t>Quantum time </a:t>
            </a:r>
            <a:r>
              <a:rPr lang="en-US" dirty="0" err="1"/>
              <a:t>và</a:t>
            </a:r>
            <a:r>
              <a:rPr lang="en-US" dirty="0"/>
              <a:t> </a:t>
            </a:r>
            <a:r>
              <a:rPr lang="en-US" dirty="0" err="1"/>
              <a:t>chuyển</a:t>
            </a:r>
            <a:r>
              <a:rPr lang="en-US" dirty="0"/>
              <a:t> </a:t>
            </a:r>
            <a:r>
              <a:rPr lang="en-US" dirty="0" err="1"/>
              <a:t>ngữ</a:t>
            </a:r>
            <a:r>
              <a:rPr lang="en-US" dirty="0"/>
              <a:t> </a:t>
            </a:r>
            <a:r>
              <a:rPr lang="en-US" dirty="0" err="1"/>
              <a:t>cảnh</a:t>
            </a:r>
            <a:r>
              <a:rPr lang="en-US" dirty="0"/>
              <a:t> </a:t>
            </a:r>
            <a:r>
              <a:rPr lang="en-US" dirty="0" err="1"/>
              <a:t>trong</a:t>
            </a:r>
            <a:r>
              <a:rPr lang="en-US" dirty="0"/>
              <a:t> RR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1.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p:txBody>
      </p:sp>
      <p:sp>
        <p:nvSpPr>
          <p:cNvPr id="117" name="Google Shape;117;p7"/>
          <p:cNvSpPr txBox="1">
            <a:spLocks noGrp="1"/>
          </p:cNvSpPr>
          <p:nvPr>
            <p:ph idx="1"/>
          </p:nvPr>
        </p:nvSpPr>
        <p:spPr>
          <a:xfrm>
            <a:off x="774145" y="1921750"/>
            <a:ext cx="10579654" cy="1150146"/>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b="1" dirty="0"/>
              <a:t>Service time </a:t>
            </a:r>
            <a:r>
              <a:rPr lang="en-US" sz="2400" dirty="0" err="1"/>
              <a:t>là</a:t>
            </a:r>
            <a:r>
              <a:rPr lang="en-US" sz="2400" dirty="0"/>
              <a:t> </a:t>
            </a:r>
            <a:r>
              <a:rPr lang="en-US" sz="2400" dirty="0" err="1"/>
              <a:t>thời</a:t>
            </a:r>
            <a:r>
              <a:rPr lang="en-US" sz="2400" dirty="0"/>
              <a:t> </a:t>
            </a:r>
            <a:r>
              <a:rPr lang="en-US" sz="2400" dirty="0" err="1"/>
              <a:t>gian</a:t>
            </a:r>
            <a:r>
              <a:rPr lang="en-US" sz="2400" dirty="0"/>
              <a:t> </a:t>
            </a:r>
            <a:r>
              <a:rPr lang="en-US" sz="2400" dirty="0" err="1"/>
              <a:t>một</a:t>
            </a:r>
            <a:r>
              <a:rPr lang="en-US" sz="2400" dirty="0"/>
              <a:t> </a:t>
            </a:r>
            <a:r>
              <a:rPr lang="en-US" sz="2400" dirty="0" err="1"/>
              <a:t>tiến</a:t>
            </a:r>
            <a:r>
              <a:rPr lang="en-US" sz="2400" dirty="0"/>
              <a:t> </a:t>
            </a:r>
            <a:r>
              <a:rPr lang="en-US" sz="2400" dirty="0" err="1"/>
              <a:t>trình</a:t>
            </a:r>
            <a:r>
              <a:rPr lang="en-US" sz="2400" dirty="0"/>
              <a:t> </a:t>
            </a:r>
            <a:r>
              <a:rPr lang="en-US" sz="2400" dirty="0" err="1"/>
              <a:t>cần</a:t>
            </a:r>
            <a:r>
              <a:rPr lang="en-US" sz="2400" dirty="0"/>
              <a:t> CPU </a:t>
            </a:r>
            <a:r>
              <a:rPr lang="en-US" sz="2400" dirty="0" err="1"/>
              <a:t>trong</a:t>
            </a:r>
            <a:r>
              <a:rPr lang="en-US" sz="2400" dirty="0"/>
              <a:t> </a:t>
            </a:r>
            <a:r>
              <a:rPr lang="en-US" sz="2400" dirty="0" err="1"/>
              <a:t>một</a:t>
            </a:r>
            <a:r>
              <a:rPr lang="en-US" sz="2400" dirty="0"/>
              <a:t> chu </a:t>
            </a:r>
            <a:r>
              <a:rPr lang="en-US" sz="2400" dirty="0" err="1"/>
              <a:t>kỳ</a:t>
            </a:r>
            <a:br>
              <a:rPr lang="en-US" sz="2400" dirty="0"/>
            </a:br>
            <a:r>
              <a:rPr lang="en-US" sz="2400" dirty="0"/>
              <a:t>CPU - I/O (hay </a:t>
            </a:r>
            <a:r>
              <a:rPr lang="en-US" sz="2400" dirty="0" err="1"/>
              <a:t>còn</a:t>
            </a:r>
            <a:r>
              <a:rPr lang="en-US" sz="2400" dirty="0"/>
              <a:t> </a:t>
            </a:r>
            <a:r>
              <a:rPr lang="en-US" sz="2400" dirty="0" err="1"/>
              <a:t>gọi</a:t>
            </a:r>
            <a:r>
              <a:rPr lang="en-US" sz="2400" dirty="0"/>
              <a:t> </a:t>
            </a:r>
            <a:r>
              <a:rPr lang="en-US" sz="2400" dirty="0" err="1"/>
              <a:t>là</a:t>
            </a:r>
            <a:r>
              <a:rPr lang="en-US" sz="2400" dirty="0"/>
              <a:t> </a:t>
            </a:r>
            <a:r>
              <a:rPr lang="en-US" sz="2400" b="1" dirty="0">
                <a:gradFill>
                  <a:gsLst>
                    <a:gs pos="0">
                      <a:srgbClr val="0072FF"/>
                    </a:gs>
                    <a:gs pos="100000">
                      <a:srgbClr val="00C6FF"/>
                    </a:gs>
                  </a:gsLst>
                  <a:lin ang="2700000" scaled="1"/>
                </a:gradFill>
              </a:rPr>
              <a:t>burst time</a:t>
            </a:r>
            <a:r>
              <a:rPr lang="en-US" sz="2400" dirty="0"/>
              <a:t>).</a:t>
            </a:r>
            <a:endParaRPr sz="2400" dirty="0"/>
          </a:p>
        </p:txBody>
      </p:sp>
      <p:sp>
        <p:nvSpPr>
          <p:cNvPr id="120" name="Google Shape;120;p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pic>
        <p:nvPicPr>
          <p:cNvPr id="121" name="Google Shape;121;p7"/>
          <p:cNvPicPr preferRelativeResize="0"/>
          <p:nvPr/>
        </p:nvPicPr>
        <p:blipFill rotWithShape="1">
          <a:blip r:embed="rId1"/>
          <a:srcRect/>
          <a:stretch>
            <a:fillRect/>
          </a:stretch>
        </p:blipFill>
        <p:spPr>
          <a:xfrm>
            <a:off x="5769429" y="3305498"/>
            <a:ext cx="5829162" cy="3083543"/>
          </a:xfrm>
          <a:prstGeom prst="rect">
            <a:avLst/>
          </a:prstGeom>
          <a:noFill/>
          <a:ln>
            <a:noFill/>
          </a:ln>
        </p:spPr>
      </p:pic>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
        <p:nvSpPr>
          <p:cNvPr id="4" name="TextBox 3"/>
          <p:cNvSpPr txBox="1"/>
          <p:nvPr/>
        </p:nvSpPr>
        <p:spPr>
          <a:xfrm>
            <a:off x="774145" y="3207526"/>
            <a:ext cx="3961141" cy="1962845"/>
          </a:xfrm>
          <a:prstGeom prst="rect">
            <a:avLst/>
          </a:prstGeom>
          <a:noFill/>
        </p:spPr>
        <p:txBody>
          <a:bodyPr wrap="square">
            <a:spAutoFit/>
          </a:bodyPr>
          <a:lstStyle/>
          <a:p>
            <a:pPr marL="342900" indent="-342900">
              <a:lnSpc>
                <a:spcPct val="130000"/>
              </a:lnSpc>
              <a:spcAft>
                <a:spcPts val="300"/>
              </a:spcAft>
              <a:buFont typeface="Arial" panose="020B0604020202020204" pitchFamily="34" charset="0"/>
              <a:buChar char="•"/>
            </a:pPr>
            <a:r>
              <a:rPr lang="en-US" sz="2400" dirty="0" err="1">
                <a:latin typeface="Arial" panose="020B0604020202020204" pitchFamily="34" charset="0"/>
                <a:cs typeface="Arial" panose="020B0604020202020204" pitchFamily="34" charset="0"/>
              </a:rPr>
              <a:t>Tiến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service time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gọi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b="1" dirty="0" err="1">
                <a:gradFill>
                  <a:gsLst>
                    <a:gs pos="0">
                      <a:srgbClr val="0072FF"/>
                    </a:gs>
                    <a:gs pos="100000">
                      <a:srgbClr val="00C6FF"/>
                    </a:gs>
                  </a:gsLst>
                  <a:lin ang="2700000" scaled="1"/>
                </a:gradFill>
                <a:latin typeface="Arial" panose="020B0604020202020204" pitchFamily="34" charset="0"/>
                <a:cs typeface="Arial" panose="020B0604020202020204" pitchFamily="34" charset="0"/>
              </a:rPr>
              <a:t>tiến</a:t>
            </a:r>
            <a:r>
              <a:rPr lang="en-US" sz="2400" b="1" dirty="0">
                <a:gradFill>
                  <a:gsLst>
                    <a:gs pos="0">
                      <a:srgbClr val="0072FF"/>
                    </a:gs>
                    <a:gs pos="100000">
                      <a:srgbClr val="00C6FF"/>
                    </a:gs>
                  </a:gsLst>
                  <a:lin ang="2700000" scaled="1"/>
                </a:gradFill>
                <a:latin typeface="Arial" panose="020B0604020202020204" pitchFamily="34" charset="0"/>
                <a:cs typeface="Arial" panose="020B0604020202020204" pitchFamily="34" charset="0"/>
              </a:rPr>
              <a:t> </a:t>
            </a:r>
            <a:r>
              <a:rPr lang="en-US" sz="2400" b="1" dirty="0" err="1">
                <a:gradFill>
                  <a:gsLst>
                    <a:gs pos="0">
                      <a:srgbClr val="0072FF"/>
                    </a:gs>
                    <a:gs pos="100000">
                      <a:srgbClr val="00C6FF"/>
                    </a:gs>
                  </a:gsLst>
                  <a:lin ang="2700000" scaled="1"/>
                </a:gradFill>
                <a:latin typeface="Arial" panose="020B0604020202020204" pitchFamily="34" charset="0"/>
                <a:cs typeface="Arial" panose="020B0604020202020204" pitchFamily="34" charset="0"/>
              </a:rPr>
              <a:t>trình</a:t>
            </a:r>
            <a:r>
              <a:rPr lang="en-US" sz="2400" b="1" dirty="0">
                <a:gradFill>
                  <a:gsLst>
                    <a:gs pos="0">
                      <a:srgbClr val="0072FF"/>
                    </a:gs>
                    <a:gs pos="100000">
                      <a:srgbClr val="00C6FF"/>
                    </a:gs>
                  </a:gsLst>
                  <a:lin ang="2700000" scaled="1"/>
                </a:gradFill>
                <a:latin typeface="Arial" panose="020B0604020202020204" pitchFamily="34" charset="0"/>
                <a:cs typeface="Arial" panose="020B0604020202020204" pitchFamily="34" charset="0"/>
              </a:rPr>
              <a:t> </a:t>
            </a:r>
            <a:r>
              <a:rPr lang="en-US" sz="2400" b="1" dirty="0" err="1">
                <a:gradFill>
                  <a:gsLst>
                    <a:gs pos="0">
                      <a:srgbClr val="0072FF"/>
                    </a:gs>
                    <a:gs pos="100000">
                      <a:srgbClr val="00C6FF"/>
                    </a:gs>
                  </a:gsLst>
                  <a:lin ang="2700000" scaled="1"/>
                </a:gradFill>
                <a:latin typeface="Arial" panose="020B0604020202020204" pitchFamily="34" charset="0"/>
                <a:cs typeface="Arial" panose="020B0604020202020204" pitchFamily="34" charset="0"/>
              </a:rPr>
              <a:t>hướng</a:t>
            </a:r>
            <a:r>
              <a:rPr lang="en-US" sz="2400" b="1" dirty="0">
                <a:gradFill>
                  <a:gsLst>
                    <a:gs pos="0">
                      <a:srgbClr val="0072FF"/>
                    </a:gs>
                    <a:gs pos="100000">
                      <a:srgbClr val="00C6FF"/>
                    </a:gs>
                  </a:gsLst>
                  <a:lin ang="2700000" scaled="1"/>
                </a:gradFill>
                <a:latin typeface="Arial" panose="020B0604020202020204" pitchFamily="34" charset="0"/>
                <a:cs typeface="Arial" panose="020B0604020202020204" pitchFamily="34" charset="0"/>
              </a:rPr>
              <a:t> CPU</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(CPU-bound process).</a:t>
            </a:r>
            <a:endParaRPr lang="en-US" sz="2400" dirty="0">
              <a:latin typeface="Arial" panose="020B0604020202020204" pitchFamily="34" charset="0"/>
              <a:cs typeface="Arial" panose="020B0604020202020204" pitchFamily="34" charset="0"/>
            </a:endParaRPr>
          </a:p>
        </p:txBody>
      </p:sp>
      <p:sp>
        <p:nvSpPr>
          <p:cNvPr id="5" name="Title 1"/>
          <p:cNvSpPr txBox="1"/>
          <p:nvPr/>
        </p:nvSpPr>
        <p:spPr>
          <a:xfrm>
            <a:off x="926545" y="1168708"/>
            <a:ext cx="2457724" cy="494751"/>
          </a:xfrm>
          <a:prstGeom prst="rect">
            <a:avLst/>
          </a:prstGeom>
          <a:gradFill>
            <a:gsLst>
              <a:gs pos="0">
                <a:srgbClr val="0072FF"/>
              </a:gs>
              <a:gs pos="100000">
                <a:srgbClr val="00C6FF"/>
              </a:gs>
            </a:gsLst>
            <a:lin ang="2700000" scaled="1"/>
          </a:gradFill>
        </p:spPr>
        <p:txBody>
          <a:bodyPr wrap="none" rtlCol="0">
            <a:spAutoFit/>
          </a:bodyPr>
          <a:lstStyle>
            <a:defPPr>
              <a:defRPr lang="en-US"/>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a:t>Chu </a:t>
            </a:r>
            <a:r>
              <a:rPr lang="en-US" dirty="0" err="1"/>
              <a:t>kỳ</a:t>
            </a:r>
            <a:r>
              <a:rPr lang="en-US" dirty="0"/>
              <a:t> CPU-I/O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 calcmode="lin" valueType="num">
                                      <p:cBhvr additive="base">
                                        <p:cTn id="7" dur="500" fill="hold"/>
                                        <p:tgtEl>
                                          <p:spTgt spid="1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4.5. Round Robin (RR)</a:t>
            </a:r>
            <a:endParaRPr dirty="0"/>
          </a:p>
        </p:txBody>
      </p:sp>
      <p:sp>
        <p:nvSpPr>
          <p:cNvPr id="200" name="Google Shape;200;p9"/>
          <p:cNvSpPr txBox="1">
            <a:spLocks noGrp="1"/>
          </p:cNvSpPr>
          <p:nvPr>
            <p:ph idx="1"/>
          </p:nvPr>
        </p:nvSpPr>
        <p:spPr>
          <a:xfrm>
            <a:off x="774145" y="2212233"/>
            <a:ext cx="4977431" cy="211288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a:t>
            </a:r>
            <a:r>
              <a:rPr lang="en-US" dirty="0" err="1"/>
              <a:t>không</a:t>
            </a:r>
            <a:r>
              <a:rPr lang="en-US" dirty="0"/>
              <a:t> </a:t>
            </a:r>
            <a:r>
              <a:rPr lang="en-US" dirty="0" err="1"/>
              <a:t>chắc</a:t>
            </a:r>
            <a:r>
              <a:rPr lang="en-US" dirty="0"/>
              <a:t> </a:t>
            </a:r>
            <a:r>
              <a:rPr lang="en-US" dirty="0" err="1"/>
              <a:t>sẽ</a:t>
            </a:r>
            <a:r>
              <a:rPr lang="en-US" dirty="0"/>
              <a:t> </a:t>
            </a:r>
            <a:r>
              <a:rPr lang="en-US" dirty="0" err="1"/>
              <a:t>được</a:t>
            </a:r>
            <a:r>
              <a:rPr lang="en-US" dirty="0"/>
              <a:t> </a:t>
            </a:r>
            <a:r>
              <a:rPr lang="en-US" dirty="0" err="1"/>
              <a:t>cải</a:t>
            </a:r>
            <a:r>
              <a:rPr lang="en-US" dirty="0"/>
              <a:t> </a:t>
            </a:r>
            <a:r>
              <a:rPr lang="en-US" dirty="0" err="1"/>
              <a:t>thiện</a:t>
            </a:r>
            <a:r>
              <a:rPr lang="en-US" dirty="0"/>
              <a:t> </a:t>
            </a:r>
            <a:r>
              <a:rPr lang="en-US" dirty="0" err="1"/>
              <a:t>khi</a:t>
            </a:r>
            <a:r>
              <a:rPr lang="en-US" dirty="0"/>
              <a:t> quantum </a:t>
            </a:r>
            <a:r>
              <a:rPr lang="en-US" dirty="0" err="1"/>
              <a:t>lớn</a:t>
            </a:r>
            <a:endParaRPr dirty="0"/>
          </a:p>
          <a:p>
            <a:pPr marL="342900" indent="-177800">
              <a:buNone/>
            </a:pPr>
            <a:endParaRPr dirty="0"/>
          </a:p>
        </p:txBody>
      </p:sp>
      <p:sp>
        <p:nvSpPr>
          <p:cNvPr id="203" name="Google Shape;203;p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a:p>
        </p:txBody>
      </p:sp>
      <p:pic>
        <p:nvPicPr>
          <p:cNvPr id="204" name="Google Shape;204;p9"/>
          <p:cNvPicPr preferRelativeResize="0"/>
          <p:nvPr/>
        </p:nvPicPr>
        <p:blipFill rotWithShape="1">
          <a:blip r:embed="rId1"/>
          <a:srcRect l="5371" t="768" r="5178" b="1021"/>
          <a:stretch>
            <a:fillRect/>
          </a:stretch>
        </p:blipFill>
        <p:spPr>
          <a:xfrm>
            <a:off x="6557265" y="2212233"/>
            <a:ext cx="4672013" cy="3846924"/>
          </a:xfrm>
          <a:prstGeom prst="rect">
            <a:avLst/>
          </a:prstGeom>
          <a:noFill/>
          <a:ln w="38100" cap="flat" cmpd="dbl">
            <a:solidFill>
              <a:srgbClr val="CC6600"/>
            </a:solidFill>
            <a:prstDash val="solid"/>
            <a:miter lim="800000"/>
            <a:headEnd type="none" w="sm" len="sm"/>
            <a:tailEnd type="none" w="sm" len="sm"/>
          </a:ln>
        </p:spPr>
      </p:pic>
      <p:sp>
        <p:nvSpPr>
          <p:cNvPr id="3" name="Title 1"/>
          <p:cNvSpPr txBox="1"/>
          <p:nvPr/>
        </p:nvSpPr>
        <p:spPr>
          <a:xfrm>
            <a:off x="926545" y="1384814"/>
            <a:ext cx="5902578" cy="494751"/>
          </a:xfrm>
          <a:prstGeom prst="rect">
            <a:avLst/>
          </a:prstGeom>
          <a:gradFill>
            <a:gsLst>
              <a:gs pos="0">
                <a:srgbClr val="0072FF"/>
              </a:gs>
              <a:gs pos="100000">
                <a:srgbClr val="00C6FF"/>
              </a:gs>
            </a:gsLst>
            <a:lin ang="2700000" scaled="1"/>
          </a:gradFill>
        </p:spPr>
        <p:txBody>
          <a:bodyPr wrap="none" rtlCol="0">
            <a:spAutoFit/>
          </a:bodyPr>
          <a:lstStyle>
            <a:defPPr>
              <a:defRPr lang="en-US"/>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a:t>Quantum time </a:t>
            </a:r>
            <a:r>
              <a:rPr lang="en-US" dirty="0" err="1"/>
              <a:t>và</a:t>
            </a:r>
            <a:r>
              <a:rPr lang="en-US" dirty="0"/>
              <a:t> </a:t>
            </a:r>
            <a:r>
              <a:rPr lang="en-US" dirty="0" err="1"/>
              <a:t>Thời</a:t>
            </a:r>
            <a:r>
              <a:rPr lang="en-US" dirty="0"/>
              <a:t> </a:t>
            </a:r>
            <a:r>
              <a:rPr lang="en-US" dirty="0" err="1"/>
              <a:t>gian</a:t>
            </a:r>
            <a:r>
              <a:rPr lang="en-US" dirty="0"/>
              <a:t> </a:t>
            </a:r>
            <a:r>
              <a:rPr lang="en-US" dirty="0" err="1"/>
              <a:t>hoàn</a:t>
            </a:r>
            <a:r>
              <a:rPr lang="en-US" dirty="0"/>
              <a:t> </a:t>
            </a:r>
            <a:r>
              <a:rPr lang="en-US" dirty="0" err="1"/>
              <a:t>thành</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0"/>
          <p:cNvSpPr txBox="1">
            <a:spLocks noGrp="1"/>
          </p:cNvSpPr>
          <p:nvPr>
            <p:ph type="title"/>
          </p:nvPr>
        </p:nvSpPr>
        <p:spPr>
          <a:xfrm>
            <a:off x="774145" y="1160908"/>
            <a:ext cx="5476179" cy="494751"/>
          </a:xfrm>
          <a:prstGeom prst="rect">
            <a:avLst/>
          </a:prstGeom>
          <a:gradFill>
            <a:gsLst>
              <a:gs pos="0">
                <a:srgbClr val="0072FF"/>
              </a:gs>
              <a:gs pos="100000">
                <a:srgbClr val="00C6FF"/>
              </a:gs>
            </a:gsLst>
            <a:lin ang="2700000" scaled="1"/>
          </a:gradFill>
        </p:spPr>
        <p:txBody>
          <a:bodyPr wrap="none" rtlCol="0">
            <a:spAutoFit/>
          </a:bodyPr>
          <a:lstStyle/>
          <a:p>
            <a:r>
              <a:rPr lang="en-US" sz="2400" dirty="0">
                <a:solidFill>
                  <a:schemeClr val="bg1"/>
                </a:solidFill>
                <a:latin typeface="Arial" panose="020B0604020202020204" pitchFamily="34" charset="0"/>
                <a:ea typeface="+mn-ea"/>
                <a:cs typeface="Arial" panose="020B0604020202020204" pitchFamily="34" charset="0"/>
              </a:rPr>
              <a:t>Quantum </a:t>
            </a:r>
            <a:r>
              <a:rPr lang="en-US" sz="2400">
                <a:solidFill>
                  <a:schemeClr val="bg1"/>
                </a:solidFill>
                <a:latin typeface="Arial" panose="020B0604020202020204" pitchFamily="34" charset="0"/>
                <a:ea typeface="+mn-ea"/>
                <a:cs typeface="Arial" panose="020B0604020202020204" pitchFamily="34" charset="0"/>
              </a:rPr>
              <a:t>time và Thời gian đáp ứng</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213" name="Google Shape;213;p1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a:p>
        </p:txBody>
      </p:sp>
      <p:graphicFrame>
        <p:nvGraphicFramePr>
          <p:cNvPr id="214" name="Google Shape;214;p10"/>
          <p:cNvGraphicFramePr/>
          <p:nvPr/>
        </p:nvGraphicFramePr>
        <p:xfrm>
          <a:off x="2333877" y="2020688"/>
          <a:ext cx="7477636" cy="4454932"/>
        </p:xfrm>
        <a:graphic>
          <a:graphicData uri="http://schemas.openxmlformats.org/presentationml/2006/ole">
            <mc:AlternateContent xmlns:mc="http://schemas.openxmlformats.org/markup-compatibility/2006">
              <mc:Choice xmlns:v="urn:schemas-microsoft-com:vml" Requires="v">
                <p:oleObj spid="_x0000_s0" name="" r:id="rId1" imgW="6334125" imgH="3771900" progId="Adobe.Illustrator.7">
                  <p:embed/>
                </p:oleObj>
              </mc:Choice>
              <mc:Fallback>
                <p:oleObj name="" r:id="rId1" imgW="6334125" imgH="3771900" progId="Adobe.Illustrator.7">
                  <p:embed/>
                  <p:pic>
                    <p:nvPicPr>
                      <p:cNvPr id="0" name="Google Shape;214;p10"/>
                      <p:cNvPicPr preferRelativeResize="0"/>
                      <p:nvPr/>
                    </p:nvPicPr>
                    <p:blipFill rotWithShape="1">
                      <a:blip r:embed="rId2"/>
                      <a:srcRect/>
                      <a:stretch>
                        <a:fillRect/>
                      </a:stretch>
                    </p:blipFill>
                    <p:spPr>
                      <a:xfrm>
                        <a:off x="2333877" y="2020688"/>
                        <a:ext cx="7477636" cy="4454932"/>
                      </a:xfrm>
                      <a:prstGeom prst="rect">
                        <a:avLst/>
                      </a:prstGeom>
                      <a:noFill/>
                      <a:ln>
                        <a:noFill/>
                      </a:ln>
                    </p:spPr>
                  </p:pic>
                </p:oleObj>
              </mc:Fallback>
            </mc:AlternateContent>
          </a:graphicData>
        </a:graphic>
      </p:graphicFrame>
      <p:sp>
        <p:nvSpPr>
          <p:cNvPr id="6" name="Google Shape;199;p9"/>
          <p:cNvSpPr txBox="1"/>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4.5. Round Robin (RR)</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1"/>
          <p:cNvSpPr txBox="1">
            <a:spLocks noGrp="1"/>
          </p:cNvSpPr>
          <p:nvPr>
            <p:ph type="title"/>
          </p:nvPr>
        </p:nvSpPr>
        <p:spPr>
          <a:xfrm>
            <a:off x="774145" y="1120076"/>
            <a:ext cx="10579655" cy="785896"/>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a:solidFill>
                  <a:schemeClr val="bg1"/>
                </a:solidFill>
                <a:latin typeface="Arial" panose="020B0604020202020204" pitchFamily="34" charset="0"/>
                <a:ea typeface="+mn-ea"/>
                <a:cs typeface="Arial" panose="020B0604020202020204" pitchFamily="34" charset="0"/>
              </a:rPr>
              <a:t>Quantum </a:t>
            </a:r>
            <a:r>
              <a:rPr lang="en-US" sz="2400">
                <a:solidFill>
                  <a:schemeClr val="bg1"/>
                </a:solidFill>
                <a:latin typeface="Arial" panose="020B0604020202020204" pitchFamily="34" charset="0"/>
                <a:ea typeface="+mn-ea"/>
                <a:cs typeface="Arial" panose="020B0604020202020204" pitchFamily="34" charset="0"/>
              </a:rPr>
              <a:t>time và hiệu suất hệ </a:t>
            </a:r>
            <a:r>
              <a:rPr lang="en-US" sz="2400" dirty="0" err="1">
                <a:solidFill>
                  <a:schemeClr val="bg1"/>
                </a:solidFill>
                <a:latin typeface="Arial" panose="020B0604020202020204" pitchFamily="34" charset="0"/>
                <a:ea typeface="+mn-ea"/>
                <a:cs typeface="Arial" panose="020B0604020202020204" pitchFamily="34" charset="0"/>
              </a:rPr>
              <a:t>thống</a:t>
            </a:r>
            <a:endParaRPr sz="2400" dirty="0">
              <a:solidFill>
                <a:schemeClr val="bg1"/>
              </a:solidFill>
              <a:latin typeface="Arial" panose="020B0604020202020204" pitchFamily="34" charset="0"/>
              <a:ea typeface="+mn-ea"/>
              <a:cs typeface="Arial" panose="020B0604020202020204" pitchFamily="34" charset="0"/>
            </a:endParaRPr>
          </a:p>
        </p:txBody>
      </p:sp>
      <p:sp>
        <p:nvSpPr>
          <p:cNvPr id="221" name="Google Shape;221;p11"/>
          <p:cNvSpPr txBox="1">
            <a:spLocks noGrp="1"/>
          </p:cNvSpPr>
          <p:nvPr>
            <p:ph idx="1"/>
          </p:nvPr>
        </p:nvSpPr>
        <p:spPr>
          <a:xfrm>
            <a:off x="774145" y="2050631"/>
            <a:ext cx="4693967" cy="4134756"/>
          </a:xfrm>
          <a:prstGeom prst="rect">
            <a:avLst/>
          </a:prstGeom>
          <a:noFill/>
          <a:ln>
            <a:noFill/>
          </a:ln>
        </p:spPr>
        <p:txBody>
          <a:bodyPr spcFirstLastPara="1" wrap="square" lIns="91425" tIns="45700" rIns="91425" bIns="45700" anchor="t" anchorCtr="0">
            <a:noAutofit/>
          </a:bodyPr>
          <a:lstStyle/>
          <a:p>
            <a:pPr marL="342900" indent="-342900"/>
            <a:r>
              <a:rPr lang="en-US" sz="2400" dirty="0"/>
              <a:t>Khi </a:t>
            </a:r>
            <a:r>
              <a:rPr lang="en-US" sz="2400" dirty="0" err="1"/>
              <a:t>thực</a:t>
            </a:r>
            <a:r>
              <a:rPr lang="en-US" sz="2400" dirty="0"/>
              <a:t> </a:t>
            </a:r>
            <a:r>
              <a:rPr lang="en-US" sz="2400" dirty="0" err="1"/>
              <a:t>hiện</a:t>
            </a:r>
            <a:r>
              <a:rPr lang="en-US" sz="2400" dirty="0"/>
              <a:t> </a:t>
            </a:r>
            <a:r>
              <a:rPr lang="en-US" sz="2400" dirty="0" err="1"/>
              <a:t>chuyển</a:t>
            </a:r>
            <a:r>
              <a:rPr lang="en-US" sz="2400" dirty="0"/>
              <a:t> </a:t>
            </a:r>
            <a:r>
              <a:rPr lang="en-US" sz="2400" dirty="0" err="1"/>
              <a:t>ngữ</a:t>
            </a:r>
            <a:r>
              <a:rPr lang="en-US" sz="2400" dirty="0"/>
              <a:t> </a:t>
            </a:r>
            <a:r>
              <a:rPr lang="en-US" sz="2400" dirty="0" err="1"/>
              <a:t>cảnh</a:t>
            </a:r>
            <a:r>
              <a:rPr lang="en-US" sz="2400" dirty="0"/>
              <a:t>, </a:t>
            </a:r>
            <a:r>
              <a:rPr lang="en-US" sz="2400" i="1" dirty="0">
                <a:gradFill flip="none" rotWithShape="1">
                  <a:gsLst>
                    <a:gs pos="0">
                      <a:srgbClr val="0072FF"/>
                    </a:gs>
                    <a:gs pos="100000">
                      <a:srgbClr val="00C6FF"/>
                    </a:gs>
                  </a:gsLst>
                  <a:lin ang="2700000" scaled="1"/>
                  <a:tileRect/>
                </a:gradFill>
              </a:rPr>
              <a:t>kernel thread</a:t>
            </a:r>
            <a:r>
              <a:rPr lang="en-US" sz="2400" dirty="0">
                <a:gradFill flip="none" rotWithShape="1">
                  <a:gsLst>
                    <a:gs pos="0">
                      <a:srgbClr val="0072FF"/>
                    </a:gs>
                    <a:gs pos="100000">
                      <a:srgbClr val="00C6FF"/>
                    </a:gs>
                  </a:gsLst>
                  <a:lin ang="2700000" scaled="1"/>
                  <a:tileRect/>
                </a:gradFill>
              </a:rPr>
              <a:t> </a:t>
            </a:r>
            <a:r>
              <a:rPr lang="en-US" sz="2400" dirty="0" err="1"/>
              <a:t>sẽ</a:t>
            </a:r>
            <a:r>
              <a:rPr lang="en-US" sz="2400" dirty="0"/>
              <a:t> </a:t>
            </a:r>
            <a:r>
              <a:rPr lang="en-US" sz="2400" dirty="0" err="1"/>
              <a:t>sử</a:t>
            </a:r>
            <a:r>
              <a:rPr lang="en-US" sz="2400" dirty="0"/>
              <a:t> </a:t>
            </a:r>
            <a:r>
              <a:rPr lang="en-US" sz="2400" dirty="0" err="1"/>
              <a:t>dụng</a:t>
            </a:r>
            <a:r>
              <a:rPr lang="en-US" sz="2400" dirty="0"/>
              <a:t> CPU, </a:t>
            </a:r>
            <a:r>
              <a:rPr lang="en-US" sz="2400" dirty="0" err="1"/>
              <a:t>không</a:t>
            </a:r>
            <a:r>
              <a:rPr lang="en-US" sz="2400" dirty="0"/>
              <a:t> </a:t>
            </a:r>
            <a:r>
              <a:rPr lang="en-US" sz="2400" dirty="0" err="1"/>
              <a:t>phải</a:t>
            </a:r>
            <a:r>
              <a:rPr lang="en-US" sz="2400" dirty="0"/>
              <a:t> </a:t>
            </a:r>
            <a:r>
              <a:rPr lang="en-US" sz="2400" i="1" dirty="0">
                <a:gradFill flip="none" rotWithShape="1">
                  <a:gsLst>
                    <a:gs pos="0">
                      <a:schemeClr val="accent2">
                        <a:lumMod val="75000"/>
                      </a:schemeClr>
                    </a:gs>
                    <a:gs pos="100000">
                      <a:schemeClr val="accent3">
                        <a:lumMod val="75000"/>
                      </a:schemeClr>
                    </a:gs>
                  </a:gsLst>
                  <a:lin ang="2700000" scaled="1"/>
                  <a:tileRect/>
                </a:gradFill>
              </a:rPr>
              <a:t>user thread</a:t>
            </a:r>
            <a:r>
              <a:rPr lang="en-US" sz="2400" dirty="0"/>
              <a:t>.</a:t>
            </a:r>
            <a:endParaRPr sz="2400" dirty="0"/>
          </a:p>
          <a:p>
            <a:pPr marL="342900" indent="-342900"/>
            <a:r>
              <a:rPr lang="en-US" sz="2400" b="1" dirty="0" err="1"/>
              <a:t>Phí</a:t>
            </a:r>
            <a:r>
              <a:rPr lang="en-US" sz="2400" dirty="0"/>
              <a:t> </a:t>
            </a:r>
            <a:r>
              <a:rPr lang="en-US" sz="2400" b="1" dirty="0" err="1"/>
              <a:t>tổn</a:t>
            </a:r>
            <a:r>
              <a:rPr lang="en-US" sz="2400" b="1" dirty="0"/>
              <a:t> </a:t>
            </a:r>
            <a:r>
              <a:rPr lang="en-US" sz="2400" b="1" dirty="0" err="1"/>
              <a:t>hệ</a:t>
            </a:r>
            <a:r>
              <a:rPr lang="en-US" sz="2400" b="1" dirty="0"/>
              <a:t> </a:t>
            </a:r>
            <a:r>
              <a:rPr lang="en-US" sz="2400" b="1" dirty="0" err="1"/>
              <a:t>thống</a:t>
            </a:r>
            <a:r>
              <a:rPr lang="en-US" sz="2400" b="1" dirty="0"/>
              <a:t> (OS Overhead): </a:t>
            </a:r>
            <a:r>
              <a:rPr lang="en-US" sz="2400" dirty="0" err="1"/>
              <a:t>thời</a:t>
            </a:r>
            <a:r>
              <a:rPr lang="en-US" sz="2400" dirty="0"/>
              <a:t> </a:t>
            </a:r>
            <a:r>
              <a:rPr lang="en-US" sz="2400" dirty="0" err="1"/>
              <a:t>gian</a:t>
            </a:r>
            <a:r>
              <a:rPr lang="en-US" sz="2400" dirty="0"/>
              <a:t> OS </a:t>
            </a:r>
            <a:r>
              <a:rPr lang="en-US" sz="2400" dirty="0" err="1"/>
              <a:t>sử</a:t>
            </a:r>
            <a:r>
              <a:rPr lang="en-US" sz="2400" dirty="0"/>
              <a:t> </a:t>
            </a:r>
            <a:r>
              <a:rPr lang="en-US" sz="2400" dirty="0" err="1"/>
              <a:t>dụng</a:t>
            </a:r>
            <a:r>
              <a:rPr lang="en-US" sz="2400" dirty="0"/>
              <a:t> CPU </a:t>
            </a:r>
            <a:r>
              <a:rPr lang="en-US" sz="2400" dirty="0" err="1"/>
              <a:t>để</a:t>
            </a:r>
            <a:r>
              <a:rPr lang="en-US" sz="2400" dirty="0"/>
              <a:t> </a:t>
            </a:r>
            <a:r>
              <a:rPr lang="en-US" sz="2400" dirty="0" err="1"/>
              <a:t>thực</a:t>
            </a:r>
            <a:r>
              <a:rPr lang="en-US" sz="2400" dirty="0"/>
              <a:t> </a:t>
            </a:r>
            <a:r>
              <a:rPr lang="en-US" sz="2400" dirty="0" err="1"/>
              <a:t>hiện</a:t>
            </a:r>
            <a:r>
              <a:rPr lang="en-US" sz="2400" dirty="0"/>
              <a:t> </a:t>
            </a:r>
            <a:r>
              <a:rPr lang="en-US" sz="2400" dirty="0" err="1"/>
              <a:t>chuyển</a:t>
            </a:r>
            <a:r>
              <a:rPr lang="en-US" sz="2400" dirty="0"/>
              <a:t> </a:t>
            </a:r>
            <a:r>
              <a:rPr lang="en-US" sz="2400" dirty="0" err="1"/>
              <a:t>ngữ</a:t>
            </a:r>
            <a:r>
              <a:rPr lang="en-US" sz="2400" dirty="0"/>
              <a:t> </a:t>
            </a:r>
            <a:r>
              <a:rPr lang="en-US" sz="2400" dirty="0" err="1"/>
              <a:t>cảnh</a:t>
            </a:r>
            <a:r>
              <a:rPr lang="en-US" sz="2400" dirty="0"/>
              <a:t>.</a:t>
            </a:r>
            <a:endParaRPr sz="2400" dirty="0"/>
          </a:p>
        </p:txBody>
      </p:sp>
      <p:sp>
        <p:nvSpPr>
          <p:cNvPr id="224" name="Google Shape;224;p1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a:p>
        </p:txBody>
      </p:sp>
      <p:sp>
        <p:nvSpPr>
          <p:cNvPr id="5" name="TextBox 4"/>
          <p:cNvSpPr txBox="1"/>
          <p:nvPr/>
        </p:nvSpPr>
        <p:spPr>
          <a:xfrm>
            <a:off x="5827776" y="2050631"/>
            <a:ext cx="6099048" cy="4450001"/>
          </a:xfrm>
          <a:prstGeom prst="rect">
            <a:avLst/>
          </a:prstGeom>
          <a:noFill/>
        </p:spPr>
        <p:txBody>
          <a:bodyPr wrap="square">
            <a:spAutoFit/>
          </a:bodyPr>
          <a:lstStyle/>
          <a:p>
            <a:pPr marL="342900" indent="-342900">
              <a:lnSpc>
                <a:spcPct val="130000"/>
              </a:lnSpc>
              <a:spcBef>
                <a:spcPts val="300"/>
              </a:spcBef>
              <a:spcAft>
                <a:spcPts val="300"/>
              </a:spcAft>
              <a:buFont typeface="Arial" panose="020B0604020202020204" pitchFamily="34" charset="0"/>
              <a:buChar char="•"/>
            </a:pPr>
            <a:r>
              <a:rPr lang="vi-VN" sz="2400" dirty="0"/>
              <a:t>Hiệu suất hệ thống: tùy thuộc vào kích thước của </a:t>
            </a:r>
            <a:r>
              <a:rPr lang="vi-VN" sz="2400" i="1" dirty="0">
                <a:gradFill flip="none" rotWithShape="1">
                  <a:gsLst>
                    <a:gs pos="0">
                      <a:srgbClr val="0072FF"/>
                    </a:gs>
                    <a:gs pos="100000">
                      <a:srgbClr val="00C6FF"/>
                    </a:gs>
                  </a:gsLst>
                  <a:lin ang="2700000" scaled="1"/>
                  <a:tileRect/>
                </a:gradFill>
              </a:rPr>
              <a:t>quantum time </a:t>
            </a:r>
            <a:endParaRPr lang="vi-VN" sz="2400" i="1" dirty="0">
              <a:gradFill flip="none" rotWithShape="1">
                <a:gsLst>
                  <a:gs pos="0">
                    <a:srgbClr val="0072FF"/>
                  </a:gs>
                  <a:gs pos="100000">
                    <a:srgbClr val="00C6FF"/>
                  </a:gs>
                </a:gsLst>
                <a:lin ang="2700000" scaled="1"/>
                <a:tileRect/>
              </a:gradFill>
            </a:endParaRPr>
          </a:p>
          <a:p>
            <a:pPr marL="800100" lvl="1" indent="-342900">
              <a:lnSpc>
                <a:spcPct val="130000"/>
              </a:lnSpc>
              <a:spcBef>
                <a:spcPts val="300"/>
              </a:spcBef>
              <a:spcAft>
                <a:spcPts val="300"/>
              </a:spcAft>
              <a:buFont typeface="Arial" panose="020B0604020202020204" pitchFamily="34" charset="0"/>
              <a:buChar char="•"/>
            </a:pPr>
            <a:r>
              <a:rPr lang="vi-VN" sz="2000" b="1" dirty="0"/>
              <a:t>Nếu quantum time </a:t>
            </a:r>
            <a:r>
              <a:rPr lang="vi-VN" sz="2000" b="1" u="sng" dirty="0"/>
              <a:t>ngắn</a:t>
            </a:r>
            <a:r>
              <a:rPr lang="vi-VN" sz="2000" dirty="0"/>
              <a:t>: thời gian đáp ứng nhanh, nhưng phí tổn hệ thống lớn do số lần chuyển ngữ cảnh t</a:t>
            </a:r>
            <a:r>
              <a:rPr lang="en-US" sz="2000" dirty="0">
                <a:latin typeface="Arial" panose="020B0604020202020204" pitchFamily="34" charset="0"/>
                <a:cs typeface="Arial" panose="020B0604020202020204" pitchFamily="34" charset="0"/>
              </a:rPr>
              <a:t>ă</a:t>
            </a:r>
            <a:r>
              <a:rPr lang="vi-VN" sz="2000" dirty="0"/>
              <a:t>ng</a:t>
            </a:r>
            <a:r>
              <a:rPr lang="en-US" sz="2000" dirty="0"/>
              <a:t>.</a:t>
            </a:r>
            <a:endParaRPr lang="vi-VN" sz="2000" dirty="0"/>
          </a:p>
          <a:p>
            <a:pPr marL="800100" lvl="1" indent="-342900">
              <a:lnSpc>
                <a:spcPct val="130000"/>
              </a:lnSpc>
              <a:spcBef>
                <a:spcPts val="300"/>
              </a:spcBef>
              <a:spcAft>
                <a:spcPts val="300"/>
              </a:spcAft>
              <a:buFont typeface="Arial" panose="020B0604020202020204" pitchFamily="34" charset="0"/>
              <a:buChar char="•"/>
            </a:pPr>
            <a:r>
              <a:rPr lang="vi-VN" sz="2000" b="1" dirty="0"/>
              <a:t>Nếu quantum time </a:t>
            </a:r>
            <a:r>
              <a:rPr lang="vi-VN" sz="2000" b="1" u="sng" dirty="0"/>
              <a:t>dài</a:t>
            </a:r>
            <a:r>
              <a:rPr lang="vi-VN" sz="2000" dirty="0"/>
              <a:t>: hiệu quả sử dụng CPU tốt hơn, nhưng thời gian đáp ứng cũng lớn.</a:t>
            </a:r>
            <a:endParaRPr lang="vi-VN" sz="2000" dirty="0"/>
          </a:p>
          <a:p>
            <a:pPr marL="800100" lvl="1" indent="-342900">
              <a:lnSpc>
                <a:spcPct val="130000"/>
              </a:lnSpc>
              <a:spcBef>
                <a:spcPts val="300"/>
              </a:spcBef>
              <a:spcAft>
                <a:spcPts val="300"/>
              </a:spcAft>
              <a:buFont typeface="Arial" panose="020B0604020202020204" pitchFamily="34" charset="0"/>
              <a:buChar char="•"/>
            </a:pPr>
            <a:r>
              <a:rPr lang="vi-VN" sz="2000" b="1" dirty="0">
                <a:gradFill>
                  <a:gsLst>
                    <a:gs pos="0">
                      <a:schemeClr val="accent2">
                        <a:lumMod val="75000"/>
                      </a:schemeClr>
                    </a:gs>
                    <a:gs pos="100000">
                      <a:schemeClr val="accent3">
                        <a:lumMod val="75000"/>
                      </a:schemeClr>
                    </a:gs>
                  </a:gsLst>
                  <a:lin ang="2700000" scaled="1"/>
                </a:gradFill>
              </a:rPr>
              <a:t>Nếu quantum time quá lớn, RR trở thành FCFS</a:t>
            </a:r>
            <a:r>
              <a:rPr lang="vi-VN" sz="2000" dirty="0"/>
              <a:t>.</a:t>
            </a:r>
            <a:endParaRPr lang="en-US" dirty="0"/>
          </a:p>
        </p:txBody>
      </p:sp>
      <p:sp>
        <p:nvSpPr>
          <p:cNvPr id="6" name="Google Shape;199;p9"/>
          <p:cNvSpPr txBox="1"/>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4.5. Round Robin (RR)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anim calcmode="lin" valueType="num">
                                      <p:cBhvr additive="base">
                                        <p:cTn id="7" dur="500" fill="hold"/>
                                        <p:tgtEl>
                                          <p:spTgt spid="2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1">
                                            <p:txEl>
                                              <p:pRg st="1" end="1"/>
                                            </p:txEl>
                                          </p:spTgt>
                                        </p:tgtEl>
                                        <p:attrNameLst>
                                          <p:attrName>style.visibility</p:attrName>
                                        </p:attrNameLst>
                                      </p:cBhvr>
                                      <p:to>
                                        <p:strVal val="visible"/>
                                      </p:to>
                                    </p:set>
                                    <p:anim calcmode="lin" valueType="num">
                                      <p:cBhvr additive="base">
                                        <p:cTn id="13" dur="500" fill="hold"/>
                                        <p:tgtEl>
                                          <p:spTgt spid="22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2"/>
          <p:cNvSpPr txBox="1">
            <a:spLocks noGrp="1"/>
          </p:cNvSpPr>
          <p:nvPr>
            <p:ph type="title"/>
          </p:nvPr>
        </p:nvSpPr>
        <p:spPr>
          <a:xfrm>
            <a:off x="774145" y="1167382"/>
            <a:ext cx="3858749"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a:solidFill>
                  <a:schemeClr val="bg1"/>
                </a:solidFill>
                <a:latin typeface="Arial" panose="020B0604020202020204" pitchFamily="34" charset="0"/>
                <a:ea typeface="+mn-ea"/>
                <a:cs typeface="Arial" panose="020B0604020202020204" pitchFamily="34" charset="0"/>
              </a:rPr>
              <a:t>Cách chọn</a:t>
            </a:r>
            <a:r>
              <a:rPr lang="en-US" sz="2400" dirty="0">
                <a:solidFill>
                  <a:schemeClr val="bg1"/>
                </a:solidFill>
                <a:latin typeface="Arial" panose="020B0604020202020204" pitchFamily="34" charset="0"/>
                <a:ea typeface="+mn-ea"/>
                <a:cs typeface="Arial" panose="020B0604020202020204" pitchFamily="34" charset="0"/>
              </a:rPr>
              <a:t> quantum time</a:t>
            </a:r>
            <a:endParaRPr sz="2400" dirty="0">
              <a:solidFill>
                <a:schemeClr val="bg1"/>
              </a:solidFill>
              <a:latin typeface="Arial" panose="020B0604020202020204" pitchFamily="34" charset="0"/>
              <a:ea typeface="+mn-ea"/>
              <a:cs typeface="Arial" panose="020B0604020202020204" pitchFamily="34" charset="0"/>
            </a:endParaRPr>
          </a:p>
        </p:txBody>
      </p:sp>
      <p:sp>
        <p:nvSpPr>
          <p:cNvPr id="231" name="Google Shape;231;p12"/>
          <p:cNvSpPr txBox="1">
            <a:spLocks noGrp="1"/>
          </p:cNvSpPr>
          <p:nvPr>
            <p:ph idx="1"/>
          </p:nvPr>
        </p:nvSpPr>
        <p:spPr>
          <a:xfrm>
            <a:off x="774145" y="1819656"/>
            <a:ext cx="10579654" cy="4357307"/>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200" dirty="0"/>
              <a:t>Quantum time </a:t>
            </a:r>
            <a:r>
              <a:rPr lang="en-US" sz="2200" dirty="0" err="1"/>
              <a:t>và</a:t>
            </a:r>
            <a:r>
              <a:rPr lang="en-US" sz="2200" dirty="0"/>
              <a:t> </a:t>
            </a:r>
            <a:r>
              <a:rPr lang="en-US" sz="2200" dirty="0" err="1"/>
              <a:t>thời</a:t>
            </a:r>
            <a:r>
              <a:rPr lang="en-US" sz="2200" dirty="0"/>
              <a:t> </a:t>
            </a:r>
            <a:r>
              <a:rPr lang="en-US" sz="2200" dirty="0" err="1"/>
              <a:t>gian</a:t>
            </a:r>
            <a:r>
              <a:rPr lang="en-US" sz="2200" dirty="0"/>
              <a:t> </a:t>
            </a:r>
            <a:r>
              <a:rPr lang="en-US" sz="2200" dirty="0" err="1"/>
              <a:t>cho</a:t>
            </a:r>
            <a:r>
              <a:rPr lang="en-US" sz="2200" dirty="0"/>
              <a:t> </a:t>
            </a:r>
            <a:r>
              <a:rPr lang="en-US" sz="2200" dirty="0" err="1"/>
              <a:t>chuyển</a:t>
            </a:r>
            <a:r>
              <a:rPr lang="en-US" sz="2200" dirty="0"/>
              <a:t> </a:t>
            </a:r>
            <a:r>
              <a:rPr lang="en-US" sz="2200" dirty="0" err="1"/>
              <a:t>ngữ</a:t>
            </a:r>
            <a:r>
              <a:rPr lang="en-US" sz="2200" dirty="0"/>
              <a:t> </a:t>
            </a:r>
            <a:r>
              <a:rPr lang="en-US" sz="2200" dirty="0" err="1"/>
              <a:t>cảnh</a:t>
            </a:r>
            <a:r>
              <a:rPr lang="en-US" sz="2200" dirty="0"/>
              <a:t>:</a:t>
            </a:r>
            <a:endParaRPr sz="2200" dirty="0"/>
          </a:p>
          <a:p>
            <a:pPr marL="742950" lvl="1" indent="-285750">
              <a:buFont typeface="Noto Sans Symbols"/>
              <a:buChar char="▪"/>
            </a:pPr>
            <a:r>
              <a:rPr lang="en-US" sz="2200" dirty="0" err="1"/>
              <a:t>Nếu</a:t>
            </a:r>
            <a:r>
              <a:rPr lang="en-US" sz="2200" dirty="0"/>
              <a:t> quantum time </a:t>
            </a:r>
            <a:r>
              <a:rPr lang="en-US" sz="2200" dirty="0" err="1"/>
              <a:t>là</a:t>
            </a:r>
            <a:r>
              <a:rPr lang="en-US" sz="2200" dirty="0"/>
              <a:t> 20 </a:t>
            </a:r>
            <a:r>
              <a:rPr lang="en-US" sz="2200" dirty="0" err="1"/>
              <a:t>ms</a:t>
            </a:r>
            <a:r>
              <a:rPr lang="en-US" sz="2200" dirty="0"/>
              <a:t> </a:t>
            </a:r>
            <a:r>
              <a:rPr lang="en-US" sz="2200" dirty="0" err="1"/>
              <a:t>và</a:t>
            </a:r>
            <a:r>
              <a:rPr lang="en-US" sz="2200" dirty="0"/>
              <a:t> </a:t>
            </a:r>
            <a:r>
              <a:rPr lang="en-US" sz="2200" dirty="0" err="1"/>
              <a:t>thời</a:t>
            </a:r>
            <a:r>
              <a:rPr lang="en-US" sz="2200" dirty="0"/>
              <a:t> </a:t>
            </a:r>
            <a:r>
              <a:rPr lang="en-US" sz="2200" dirty="0" err="1"/>
              <a:t>gian</a:t>
            </a:r>
            <a:r>
              <a:rPr lang="en-US" sz="2200" dirty="0"/>
              <a:t> </a:t>
            </a:r>
            <a:r>
              <a:rPr lang="en-US" sz="2200" dirty="0" err="1"/>
              <a:t>chuyển</a:t>
            </a:r>
            <a:r>
              <a:rPr lang="en-US" sz="2200" dirty="0"/>
              <a:t> </a:t>
            </a:r>
            <a:r>
              <a:rPr lang="en-US" sz="2200" dirty="0" err="1"/>
              <a:t>ngữ</a:t>
            </a:r>
            <a:r>
              <a:rPr lang="en-US" sz="2200" dirty="0"/>
              <a:t> </a:t>
            </a:r>
            <a:r>
              <a:rPr lang="en-US" sz="2200" dirty="0" err="1"/>
              <a:t>cảnh</a:t>
            </a:r>
            <a:r>
              <a:rPr lang="en-US" sz="2200" dirty="0"/>
              <a:t> </a:t>
            </a:r>
            <a:r>
              <a:rPr lang="en-US" sz="2200" dirty="0" err="1"/>
              <a:t>là</a:t>
            </a:r>
            <a:r>
              <a:rPr lang="en-US" sz="2200" dirty="0"/>
              <a:t> 5 </a:t>
            </a:r>
            <a:r>
              <a:rPr lang="en-US" sz="2200" dirty="0" err="1"/>
              <a:t>ms</a:t>
            </a:r>
            <a:r>
              <a:rPr lang="en-US" sz="2200" dirty="0"/>
              <a:t>, </a:t>
            </a:r>
            <a:r>
              <a:rPr lang="en-US" sz="2200" dirty="0" err="1"/>
              <a:t>như</a:t>
            </a:r>
            <a:r>
              <a:rPr lang="en-US" sz="2200" dirty="0"/>
              <a:t> </a:t>
            </a:r>
            <a:r>
              <a:rPr lang="en-US" sz="2200" dirty="0" err="1"/>
              <a:t>vậy</a:t>
            </a:r>
            <a:r>
              <a:rPr lang="en-US" sz="2200" dirty="0"/>
              <a:t> OS overhead </a:t>
            </a:r>
            <a:r>
              <a:rPr lang="en-US" sz="2200" dirty="0" err="1"/>
              <a:t>chiếm</a:t>
            </a:r>
            <a:r>
              <a:rPr lang="en-US" sz="2200" dirty="0"/>
              <a:t> 5/25 = 20%.</a:t>
            </a:r>
            <a:endParaRPr sz="2200" dirty="0"/>
          </a:p>
          <a:p>
            <a:pPr marL="742950" lvl="1" indent="-285750">
              <a:buFont typeface="Noto Sans Symbols"/>
              <a:buChar char="▪"/>
            </a:pPr>
            <a:r>
              <a:rPr lang="en-US" sz="2200" dirty="0" err="1"/>
              <a:t>Nếu</a:t>
            </a:r>
            <a:r>
              <a:rPr lang="en-US" sz="2200" dirty="0"/>
              <a:t> quantum </a:t>
            </a:r>
            <a:r>
              <a:rPr lang="en-US" sz="2200" dirty="0" err="1"/>
              <a:t>là</a:t>
            </a:r>
            <a:r>
              <a:rPr lang="en-US" sz="2200" dirty="0"/>
              <a:t> 500 </a:t>
            </a:r>
            <a:r>
              <a:rPr lang="en-US" sz="2200" dirty="0" err="1"/>
              <a:t>ms</a:t>
            </a:r>
            <a:r>
              <a:rPr lang="en-US" sz="2200" dirty="0"/>
              <a:t>, </a:t>
            </a:r>
            <a:r>
              <a:rPr lang="en-US" sz="2200" dirty="0" err="1"/>
              <a:t>thì</a:t>
            </a:r>
            <a:r>
              <a:rPr lang="en-US" sz="2200" dirty="0"/>
              <a:t> </a:t>
            </a:r>
            <a:r>
              <a:rPr lang="en-US" sz="2200" dirty="0" err="1"/>
              <a:t>phí</a:t>
            </a:r>
            <a:r>
              <a:rPr lang="en-US" sz="2200" dirty="0"/>
              <a:t> </a:t>
            </a:r>
            <a:r>
              <a:rPr lang="en-US" sz="2200" dirty="0" err="1"/>
              <a:t>tổn</a:t>
            </a:r>
            <a:r>
              <a:rPr lang="en-US" sz="2200" dirty="0"/>
              <a:t> </a:t>
            </a:r>
            <a:r>
              <a:rPr lang="en-US" sz="2200" dirty="0" err="1"/>
              <a:t>chỉ</a:t>
            </a:r>
            <a:r>
              <a:rPr lang="en-US" sz="2200" dirty="0"/>
              <a:t> </a:t>
            </a:r>
            <a:r>
              <a:rPr lang="en-US" sz="2200" dirty="0" err="1"/>
              <a:t>còn</a:t>
            </a:r>
            <a:r>
              <a:rPr lang="en-US" sz="2200" dirty="0"/>
              <a:t> 1%. </a:t>
            </a:r>
            <a:r>
              <a:rPr lang="en-US" sz="2200" dirty="0" err="1"/>
              <a:t>Nhưng</a:t>
            </a:r>
            <a:r>
              <a:rPr lang="en-US" sz="2200" dirty="0"/>
              <a:t> </a:t>
            </a:r>
            <a:r>
              <a:rPr lang="en-US" sz="2200" dirty="0" err="1"/>
              <a:t>nếu</a:t>
            </a:r>
            <a:r>
              <a:rPr lang="en-US" sz="2200" dirty="0"/>
              <a:t> </a:t>
            </a:r>
            <a:r>
              <a:rPr lang="en-US" sz="2200" dirty="0" err="1"/>
              <a:t>có</a:t>
            </a:r>
            <a:r>
              <a:rPr lang="en-US" sz="2200" dirty="0"/>
              <a:t> </a:t>
            </a:r>
            <a:r>
              <a:rPr lang="en-US" sz="2200" dirty="0" err="1"/>
              <a:t>nhiều</a:t>
            </a:r>
            <a:r>
              <a:rPr lang="en-US" sz="2200" dirty="0"/>
              <a:t> </a:t>
            </a:r>
            <a:r>
              <a:rPr lang="en-US" sz="2200" dirty="0" err="1"/>
              <a:t>người</a:t>
            </a:r>
            <a:r>
              <a:rPr lang="en-US" sz="2200" dirty="0"/>
              <a:t> </a:t>
            </a:r>
            <a:r>
              <a:rPr lang="en-US" sz="2200" dirty="0" err="1"/>
              <a:t>sử</a:t>
            </a:r>
            <a:r>
              <a:rPr lang="en-US" sz="2200" dirty="0"/>
              <a:t> </a:t>
            </a:r>
            <a:r>
              <a:rPr lang="en-US" sz="2200" dirty="0" err="1"/>
              <a:t>dụng</a:t>
            </a:r>
            <a:r>
              <a:rPr lang="en-US" sz="2200" dirty="0"/>
              <a:t> </a:t>
            </a:r>
            <a:r>
              <a:rPr lang="en-US" sz="2200" dirty="0" err="1"/>
              <a:t>trên</a:t>
            </a:r>
            <a:r>
              <a:rPr lang="en-US" sz="2200" dirty="0"/>
              <a:t> </a:t>
            </a:r>
            <a:r>
              <a:rPr lang="en-US" sz="2200" dirty="0" err="1"/>
              <a:t>hệ</a:t>
            </a:r>
            <a:r>
              <a:rPr lang="en-US" sz="2200" dirty="0"/>
              <a:t> </a:t>
            </a:r>
            <a:r>
              <a:rPr lang="en-US" sz="2200" dirty="0" err="1"/>
              <a:t>thống</a:t>
            </a:r>
            <a:r>
              <a:rPr lang="en-US" sz="2200" dirty="0"/>
              <a:t> </a:t>
            </a:r>
            <a:r>
              <a:rPr lang="en-US" sz="2200" dirty="0" err="1"/>
              <a:t>và</a:t>
            </a:r>
            <a:r>
              <a:rPr lang="en-US" sz="2200" dirty="0"/>
              <a:t> </a:t>
            </a:r>
            <a:r>
              <a:rPr lang="en-US" sz="2200" dirty="0" err="1"/>
              <a:t>thuộc</a:t>
            </a:r>
            <a:r>
              <a:rPr lang="en-US" sz="2200" dirty="0"/>
              <a:t> </a:t>
            </a:r>
            <a:r>
              <a:rPr lang="en-US" sz="2200" dirty="0" err="1"/>
              <a:t>loại</a:t>
            </a:r>
            <a:r>
              <a:rPr lang="en-US" sz="2200" dirty="0"/>
              <a:t> interactive </a:t>
            </a:r>
            <a:r>
              <a:rPr lang="en-US" sz="2200" dirty="0" err="1"/>
              <a:t>thì</a:t>
            </a:r>
            <a:r>
              <a:rPr lang="en-US" sz="2200" dirty="0"/>
              <a:t> </a:t>
            </a:r>
            <a:r>
              <a:rPr lang="en-US" sz="2200" dirty="0" err="1"/>
              <a:t>sẽ</a:t>
            </a:r>
            <a:r>
              <a:rPr lang="en-US" sz="2200" dirty="0"/>
              <a:t> </a:t>
            </a:r>
            <a:r>
              <a:rPr lang="en-US" sz="2200" dirty="0" err="1"/>
              <a:t>thấy</a:t>
            </a:r>
            <a:r>
              <a:rPr lang="en-US" sz="2200" dirty="0"/>
              <a:t> </a:t>
            </a:r>
            <a:r>
              <a:rPr lang="en-US" sz="2200" dirty="0" err="1"/>
              <a:t>đáp</a:t>
            </a:r>
            <a:r>
              <a:rPr lang="en-US" sz="2200" dirty="0"/>
              <a:t> </a:t>
            </a:r>
            <a:r>
              <a:rPr lang="en-US" sz="2200" dirty="0" err="1"/>
              <a:t>ứng</a:t>
            </a:r>
            <a:r>
              <a:rPr lang="en-US" sz="2200" dirty="0"/>
              <a:t> </a:t>
            </a:r>
            <a:r>
              <a:rPr lang="en-US" sz="2200" dirty="0" err="1"/>
              <a:t>rất</a:t>
            </a:r>
            <a:r>
              <a:rPr lang="en-US" sz="2200" dirty="0"/>
              <a:t> </a:t>
            </a:r>
            <a:r>
              <a:rPr lang="en-US" sz="2200" dirty="0" err="1"/>
              <a:t>chậm</a:t>
            </a:r>
            <a:r>
              <a:rPr lang="en-US" sz="2200" dirty="0"/>
              <a:t>.</a:t>
            </a:r>
            <a:endParaRPr sz="2200" dirty="0"/>
          </a:p>
          <a:p>
            <a:pPr marL="742950" lvl="1" indent="-285750">
              <a:buFont typeface="Noto Sans Symbols"/>
              <a:buChar char="▪"/>
            </a:pPr>
            <a:r>
              <a:rPr lang="en-US" sz="2200" dirty="0" err="1"/>
              <a:t>Tùy</a:t>
            </a:r>
            <a:r>
              <a:rPr lang="en-US" sz="2200" dirty="0"/>
              <a:t> </a:t>
            </a:r>
            <a:r>
              <a:rPr lang="en-US" sz="2200" dirty="0" err="1"/>
              <a:t>thuộc</a:t>
            </a:r>
            <a:r>
              <a:rPr lang="en-US" sz="2200" dirty="0"/>
              <a:t> </a:t>
            </a:r>
            <a:r>
              <a:rPr lang="en-US" sz="2200" dirty="0" err="1"/>
              <a:t>vào</a:t>
            </a:r>
            <a:r>
              <a:rPr lang="en-US" sz="2200" dirty="0"/>
              <a:t> </a:t>
            </a:r>
            <a:r>
              <a:rPr lang="en-US" sz="2200" dirty="0" err="1"/>
              <a:t>tập</a:t>
            </a:r>
            <a:r>
              <a:rPr lang="en-US" sz="2200" dirty="0"/>
              <a:t> </a:t>
            </a:r>
            <a:r>
              <a:rPr lang="en-US" sz="2200" dirty="0" err="1"/>
              <a:t>công</a:t>
            </a:r>
            <a:r>
              <a:rPr lang="en-US" sz="2200" dirty="0"/>
              <a:t> </a:t>
            </a:r>
            <a:r>
              <a:rPr lang="en-US" sz="2200" dirty="0" err="1"/>
              <a:t>việc</a:t>
            </a:r>
            <a:r>
              <a:rPr lang="en-US" sz="2200" dirty="0"/>
              <a:t> </a:t>
            </a:r>
            <a:r>
              <a:rPr lang="en-US" sz="2200" dirty="0" err="1"/>
              <a:t>mà</a:t>
            </a:r>
            <a:r>
              <a:rPr lang="en-US" sz="2200" dirty="0"/>
              <a:t> </a:t>
            </a:r>
            <a:r>
              <a:rPr lang="en-US" sz="2200" dirty="0" err="1"/>
              <a:t>lựa</a:t>
            </a:r>
            <a:r>
              <a:rPr lang="en-US" sz="2200" dirty="0"/>
              <a:t> </a:t>
            </a:r>
            <a:r>
              <a:rPr lang="en-US" sz="2200" dirty="0" err="1"/>
              <a:t>chọn</a:t>
            </a:r>
            <a:r>
              <a:rPr lang="en-US" sz="2200" dirty="0"/>
              <a:t> quantum time.</a:t>
            </a:r>
            <a:endParaRPr sz="2200" dirty="0"/>
          </a:p>
          <a:p>
            <a:pPr marL="742950" lvl="1" indent="-285750">
              <a:buFont typeface="Noto Sans Symbols"/>
              <a:buChar char="▪"/>
            </a:pPr>
            <a:r>
              <a:rPr lang="en-US" sz="2200" dirty="0"/>
              <a:t>Quantum time </a:t>
            </a:r>
            <a:r>
              <a:rPr lang="en-US" sz="2200" dirty="0" err="1"/>
              <a:t>nên</a:t>
            </a:r>
            <a:r>
              <a:rPr lang="en-US" sz="2200" dirty="0"/>
              <a:t> </a:t>
            </a:r>
            <a:r>
              <a:rPr lang="en-US" sz="2200" dirty="0" err="1"/>
              <a:t>lớn</a:t>
            </a:r>
            <a:r>
              <a:rPr lang="en-US" sz="2200" dirty="0"/>
              <a:t> </a:t>
            </a:r>
            <a:r>
              <a:rPr lang="en-US" sz="2200" dirty="0" err="1"/>
              <a:t>trong</a:t>
            </a:r>
            <a:r>
              <a:rPr lang="en-US" sz="2200" dirty="0"/>
              <a:t> </a:t>
            </a:r>
            <a:r>
              <a:rPr lang="en-US" sz="2200" dirty="0" err="1"/>
              <a:t>tương</a:t>
            </a:r>
            <a:r>
              <a:rPr lang="en-US" sz="2200" dirty="0"/>
              <a:t> </a:t>
            </a:r>
            <a:r>
              <a:rPr lang="en-US" sz="2200" dirty="0" err="1"/>
              <a:t>quan</a:t>
            </a:r>
            <a:r>
              <a:rPr lang="en-US" sz="2200" dirty="0"/>
              <a:t> so </a:t>
            </a:r>
            <a:r>
              <a:rPr lang="en-US" sz="2200" dirty="0" err="1"/>
              <a:t>sánh</a:t>
            </a:r>
            <a:r>
              <a:rPr lang="en-US" sz="2200" dirty="0"/>
              <a:t> </a:t>
            </a:r>
            <a:r>
              <a:rPr lang="en-US" sz="2200" dirty="0" err="1"/>
              <a:t>với</a:t>
            </a:r>
            <a:r>
              <a:rPr lang="en-US" sz="2200" dirty="0"/>
              <a:t> </a:t>
            </a:r>
            <a:r>
              <a:rPr lang="en-US" sz="2200" dirty="0" err="1"/>
              <a:t>thời</a:t>
            </a:r>
            <a:r>
              <a:rPr lang="en-US" sz="2200" dirty="0"/>
              <a:t> </a:t>
            </a:r>
            <a:r>
              <a:rPr lang="en-US" sz="2200" dirty="0" err="1"/>
              <a:t>gian</a:t>
            </a:r>
            <a:r>
              <a:rPr lang="en-US" sz="2200" dirty="0"/>
              <a:t> </a:t>
            </a:r>
            <a:r>
              <a:rPr lang="en-US" sz="2200" dirty="0" err="1"/>
              <a:t>cho</a:t>
            </a:r>
            <a:r>
              <a:rPr lang="en-US" sz="2200" dirty="0"/>
              <a:t> </a:t>
            </a:r>
            <a:r>
              <a:rPr lang="en-US" sz="2200" dirty="0" err="1"/>
              <a:t>chuyển</a:t>
            </a:r>
            <a:r>
              <a:rPr lang="en-US" sz="2200" dirty="0"/>
              <a:t> </a:t>
            </a:r>
            <a:r>
              <a:rPr lang="en-US" sz="2200" dirty="0" err="1"/>
              <a:t>ngữ</a:t>
            </a:r>
            <a:r>
              <a:rPr lang="en-US" sz="2200" dirty="0"/>
              <a:t> </a:t>
            </a:r>
            <a:r>
              <a:rPr lang="en-US" sz="2200" dirty="0" err="1"/>
              <a:t>cảnh</a:t>
            </a:r>
            <a:r>
              <a:rPr lang="en-US" sz="2200" dirty="0"/>
              <a:t>.</a:t>
            </a:r>
            <a:endParaRPr sz="2200" dirty="0"/>
          </a:p>
          <a:p>
            <a:pPr marL="1143000" lvl="2" indent="-228600"/>
            <a:r>
              <a:rPr lang="en-US" sz="2200" dirty="0" err="1"/>
              <a:t>Ví</a:t>
            </a:r>
            <a:r>
              <a:rPr lang="en-US" sz="2200" dirty="0"/>
              <a:t> </a:t>
            </a:r>
            <a:r>
              <a:rPr lang="en-US" sz="2200" dirty="0" err="1"/>
              <a:t>dụ</a:t>
            </a:r>
            <a:r>
              <a:rPr lang="en-US" sz="2200" dirty="0"/>
              <a:t> </a:t>
            </a:r>
            <a:r>
              <a:rPr lang="en-US" sz="2200" dirty="0" err="1"/>
              <a:t>với</a:t>
            </a:r>
            <a:r>
              <a:rPr lang="en-US" sz="2200" dirty="0"/>
              <a:t> 4.3 BSD UNIX, quantum time </a:t>
            </a:r>
            <a:r>
              <a:rPr lang="en-US" sz="2200" dirty="0" err="1"/>
              <a:t>là</a:t>
            </a:r>
            <a:r>
              <a:rPr lang="en-US" sz="2200" dirty="0"/>
              <a:t> 1s.</a:t>
            </a:r>
            <a:endParaRPr sz="2200" dirty="0"/>
          </a:p>
        </p:txBody>
      </p:sp>
      <p:sp>
        <p:nvSpPr>
          <p:cNvPr id="234" name="Google Shape;234;p1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a:p>
        </p:txBody>
      </p:sp>
      <p:sp>
        <p:nvSpPr>
          <p:cNvPr id="3" name="Google Shape;199;p9"/>
          <p:cNvSpPr txBox="1"/>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4.5. Round Robin (RR)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anim calcmode="lin" valueType="num">
                                      <p:cBhvr additive="base">
                                        <p:cTn id="7" dur="500" fill="hold"/>
                                        <p:tgtEl>
                                          <p:spTgt spid="2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1">
                                            <p:txEl>
                                              <p:pRg st="1" end="1"/>
                                            </p:txEl>
                                          </p:spTgt>
                                        </p:tgtEl>
                                        <p:attrNameLst>
                                          <p:attrName>style.visibility</p:attrName>
                                        </p:attrNameLst>
                                      </p:cBhvr>
                                      <p:to>
                                        <p:strVal val="visible"/>
                                      </p:to>
                                    </p:set>
                                    <p:anim calcmode="lin" valueType="num">
                                      <p:cBhvr additive="base">
                                        <p:cTn id="13" dur="500" fill="hold"/>
                                        <p:tgtEl>
                                          <p:spTgt spid="2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1">
                                            <p:txEl>
                                              <p:pRg st="2" end="2"/>
                                            </p:txEl>
                                          </p:spTgt>
                                        </p:tgtEl>
                                        <p:attrNameLst>
                                          <p:attrName>style.visibility</p:attrName>
                                        </p:attrNameLst>
                                      </p:cBhvr>
                                      <p:to>
                                        <p:strVal val="visible"/>
                                      </p:to>
                                    </p:set>
                                    <p:anim calcmode="lin" valueType="num">
                                      <p:cBhvr additive="base">
                                        <p:cTn id="19" dur="500" fill="hold"/>
                                        <p:tgtEl>
                                          <p:spTgt spid="2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1">
                                            <p:txEl>
                                              <p:pRg st="3" end="3"/>
                                            </p:txEl>
                                          </p:spTgt>
                                        </p:tgtEl>
                                        <p:attrNameLst>
                                          <p:attrName>style.visibility</p:attrName>
                                        </p:attrNameLst>
                                      </p:cBhvr>
                                      <p:to>
                                        <p:strVal val="visible"/>
                                      </p:to>
                                    </p:set>
                                    <p:anim calcmode="lin" valueType="num">
                                      <p:cBhvr additive="base">
                                        <p:cTn id="25" dur="500" fill="hold"/>
                                        <p:tgtEl>
                                          <p:spTgt spid="2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1">
                                            <p:txEl>
                                              <p:pRg st="4" end="4"/>
                                            </p:txEl>
                                          </p:spTgt>
                                        </p:tgtEl>
                                        <p:attrNameLst>
                                          <p:attrName>style.visibility</p:attrName>
                                        </p:attrNameLst>
                                      </p:cBhvr>
                                      <p:to>
                                        <p:strVal val="visible"/>
                                      </p:to>
                                    </p:set>
                                    <p:anim calcmode="lin" valueType="num">
                                      <p:cBhvr additive="base">
                                        <p:cTn id="31" dur="500" fill="hold"/>
                                        <p:tgtEl>
                                          <p:spTgt spid="2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1">
                                            <p:txEl>
                                              <p:pRg st="5" end="5"/>
                                            </p:txEl>
                                          </p:spTgt>
                                        </p:tgtEl>
                                        <p:attrNameLst>
                                          <p:attrName>style.visibility</p:attrName>
                                        </p:attrNameLst>
                                      </p:cBhvr>
                                      <p:to>
                                        <p:strVal val="visible"/>
                                      </p:to>
                                    </p:set>
                                    <p:anim calcmode="lin" valueType="num">
                                      <p:cBhvr additive="base">
                                        <p:cTn id="35" dur="500" fill="hold"/>
                                        <p:tgtEl>
                                          <p:spTgt spid="23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Tóm tắt lại nội dung buổi học</a:t>
            </a:r>
            <a:endParaRPr lang="en-US"/>
          </a:p>
        </p:txBody>
      </p:sp>
      <p:sp>
        <p:nvSpPr>
          <p:cNvPr id="691" name="Google Shape;691;p4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a:p>
            <a:pPr marL="342900" indent="-342900"/>
            <a:r>
              <a:rPr lang="en-US" dirty="0" err="1"/>
              <a:t>Các</a:t>
            </a:r>
            <a:r>
              <a:rPr lang="en-US" dirty="0"/>
              <a:t> </a:t>
            </a:r>
            <a:r>
              <a:rPr lang="en-US" dirty="0" err="1"/>
              <a:t>bộ</a:t>
            </a:r>
            <a:r>
              <a:rPr lang="en-US" dirty="0"/>
              <a:t> </a:t>
            </a:r>
            <a:r>
              <a:rPr lang="en-US" dirty="0" err="1"/>
              <a:t>định</a:t>
            </a:r>
            <a:r>
              <a:rPr lang="en-US" dirty="0"/>
              <a:t> </a:t>
            </a:r>
            <a:r>
              <a:rPr lang="en-US" dirty="0" err="1"/>
              <a:t>thời</a:t>
            </a:r>
            <a:endParaRPr dirty="0"/>
          </a:p>
          <a:p>
            <a:pPr marL="342900" indent="-342900"/>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endParaRPr dirty="0"/>
          </a:p>
          <a:p>
            <a:pPr marL="342900" indent="-342900"/>
            <a:r>
              <a:rPr lang="en-US" dirty="0" err="1"/>
              <a:t>Các</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dirty="0"/>
          </a:p>
          <a:p>
            <a:pPr marL="742950" lvl="1" indent="-285750"/>
            <a:r>
              <a:rPr lang="en-US" dirty="0"/>
              <a:t>First-Come, First-Served (FCFS)</a:t>
            </a:r>
            <a:endParaRPr dirty="0"/>
          </a:p>
          <a:p>
            <a:pPr marL="742950" lvl="1" indent="-285750"/>
            <a:r>
              <a:rPr lang="en-US" dirty="0"/>
              <a:t>Shortest Job First (SJF)</a:t>
            </a:r>
            <a:endParaRPr dirty="0"/>
          </a:p>
          <a:p>
            <a:pPr marL="742950" lvl="1" indent="-285750"/>
            <a:r>
              <a:rPr lang="en-US" dirty="0"/>
              <a:t>Shortest Remaining Time First (SRTF)</a:t>
            </a:r>
            <a:endParaRPr dirty="0"/>
          </a:p>
          <a:p>
            <a:pPr marL="742950" lvl="1" indent="-285750"/>
            <a:r>
              <a:rPr lang="en-US" dirty="0"/>
              <a:t>Priority Scheduling</a:t>
            </a:r>
            <a:endParaRPr lang="en-US" dirty="0"/>
          </a:p>
          <a:p>
            <a:pPr marL="742950" lvl="1" indent="-285750"/>
            <a:r>
              <a:rPr lang="en-US" dirty="0"/>
              <a:t>Round Robin</a:t>
            </a:r>
            <a:endParaRPr dirty="0"/>
          </a:p>
        </p:txBody>
      </p:sp>
      <p:sp>
        <p:nvSpPr>
          <p:cNvPr id="689" name="Google Shape;689;p4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err="1"/>
              <a:t>Câu</a:t>
            </a:r>
            <a:r>
              <a:rPr lang="en-US" dirty="0"/>
              <a:t> </a:t>
            </a:r>
            <a:r>
              <a:rPr lang="en-US" dirty="0" err="1"/>
              <a:t>hỏi</a:t>
            </a:r>
            <a:r>
              <a:rPr lang="en-US" dirty="0"/>
              <a:t> </a:t>
            </a:r>
            <a:r>
              <a:rPr lang="en-US" dirty="0" err="1"/>
              <a:t>ôn</a:t>
            </a:r>
            <a:r>
              <a:rPr lang="en-US" dirty="0"/>
              <a:t> </a:t>
            </a:r>
            <a:r>
              <a:rPr lang="en-US" dirty="0" err="1"/>
              <a:t>tập</a:t>
            </a:r>
            <a:endParaRPr dirty="0"/>
          </a:p>
        </p:txBody>
      </p:sp>
      <p:sp>
        <p:nvSpPr>
          <p:cNvPr id="352" name="Google Shape;352;p2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Tại</a:t>
            </a:r>
            <a:r>
              <a:rPr lang="en-US" dirty="0"/>
              <a:t> </a:t>
            </a:r>
            <a:r>
              <a:rPr lang="en-US" dirty="0" err="1"/>
              <a:t>sao</a:t>
            </a:r>
            <a:r>
              <a:rPr lang="en-US" dirty="0"/>
              <a:t> </a:t>
            </a:r>
            <a:r>
              <a:rPr lang="en-US" dirty="0" err="1"/>
              <a:t>phải</a:t>
            </a:r>
            <a:r>
              <a:rPr lang="en-US" dirty="0"/>
              <a:t> </a:t>
            </a:r>
            <a:r>
              <a:rPr lang="en-US" dirty="0" err="1"/>
              <a:t>định</a:t>
            </a:r>
            <a:r>
              <a:rPr lang="en-US" dirty="0"/>
              <a:t> </a:t>
            </a:r>
            <a:r>
              <a:rPr lang="en-US" dirty="0" err="1"/>
              <a:t>thời</a:t>
            </a:r>
            <a:r>
              <a:rPr lang="en-US" dirty="0"/>
              <a:t>? </a:t>
            </a:r>
            <a:r>
              <a:rPr lang="en-US" dirty="0" err="1"/>
              <a:t>Nêu</a:t>
            </a:r>
            <a:r>
              <a:rPr lang="en-US" dirty="0"/>
              <a:t> </a:t>
            </a:r>
            <a:r>
              <a:rPr lang="en-US" dirty="0" err="1"/>
              <a:t>các</a:t>
            </a:r>
            <a:r>
              <a:rPr lang="en-US" dirty="0"/>
              <a:t> </a:t>
            </a:r>
            <a:r>
              <a:rPr lang="en-US" dirty="0" err="1"/>
              <a:t>bộ</a:t>
            </a:r>
            <a:r>
              <a:rPr lang="en-US" dirty="0"/>
              <a:t> </a:t>
            </a:r>
            <a:r>
              <a:rPr lang="en-US" dirty="0" err="1"/>
              <a:t>định</a:t>
            </a:r>
            <a:r>
              <a:rPr lang="en-US" dirty="0"/>
              <a:t> </a:t>
            </a:r>
            <a:r>
              <a:rPr lang="en-US" dirty="0" err="1"/>
              <a:t>thời</a:t>
            </a:r>
            <a:r>
              <a:rPr lang="en-US" dirty="0"/>
              <a:t> </a:t>
            </a:r>
            <a:r>
              <a:rPr lang="en-US" dirty="0" err="1"/>
              <a:t>và</a:t>
            </a:r>
            <a:r>
              <a:rPr lang="en-US" dirty="0"/>
              <a:t> </a:t>
            </a:r>
            <a:r>
              <a:rPr lang="en-US" dirty="0" err="1"/>
              <a:t>mô</a:t>
            </a:r>
            <a:r>
              <a:rPr lang="en-US" dirty="0"/>
              <a:t> </a:t>
            </a:r>
            <a:r>
              <a:rPr lang="en-US" dirty="0" err="1"/>
              <a:t>tả</a:t>
            </a:r>
            <a:r>
              <a:rPr lang="en-US" dirty="0"/>
              <a:t> </a:t>
            </a:r>
            <a:r>
              <a:rPr lang="en-US" dirty="0" err="1"/>
              <a:t>về</a:t>
            </a:r>
            <a:r>
              <a:rPr lang="en-US" dirty="0"/>
              <a:t> </a:t>
            </a:r>
            <a:r>
              <a:rPr lang="en-US" dirty="0" err="1"/>
              <a:t>chúng</a:t>
            </a:r>
            <a:r>
              <a:rPr lang="en-US" dirty="0"/>
              <a:t>?</a:t>
            </a:r>
            <a:endParaRPr dirty="0"/>
          </a:p>
          <a:p>
            <a:pPr marL="342900" indent="-342900"/>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endParaRPr dirty="0"/>
          </a:p>
          <a:p>
            <a:pPr marL="342900" indent="-342900"/>
            <a:r>
              <a:rPr lang="en-US" dirty="0" err="1"/>
              <a:t>Có</a:t>
            </a:r>
            <a:r>
              <a:rPr lang="en-US" dirty="0"/>
              <a:t> bao </a:t>
            </a:r>
            <a:r>
              <a:rPr lang="en-US" dirty="0" err="1"/>
              <a:t>nhiêu</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a:t>
            </a:r>
            <a:r>
              <a:rPr lang="en-US" dirty="0" err="1"/>
              <a:t>Kể</a:t>
            </a:r>
            <a:r>
              <a:rPr lang="en-US" dirty="0"/>
              <a:t> </a:t>
            </a:r>
            <a:r>
              <a:rPr lang="en-US" dirty="0" err="1"/>
              <a:t>tên</a:t>
            </a:r>
            <a:r>
              <a:rPr lang="en-US" dirty="0"/>
              <a:t>?</a:t>
            </a:r>
            <a:endParaRPr dirty="0"/>
          </a:p>
          <a:p>
            <a:pPr marL="342900" indent="-342900"/>
            <a:r>
              <a:rPr lang="en-US" dirty="0" err="1"/>
              <a:t>Mô</a:t>
            </a:r>
            <a:r>
              <a:rPr lang="en-US" dirty="0"/>
              <a:t> </a:t>
            </a:r>
            <a:r>
              <a:rPr lang="en-US" dirty="0" err="1"/>
              <a:t>tả</a:t>
            </a:r>
            <a:r>
              <a:rPr lang="en-US" dirty="0"/>
              <a:t> </a:t>
            </a:r>
            <a:r>
              <a:rPr lang="en-US" dirty="0" err="1"/>
              <a:t>và</a:t>
            </a:r>
            <a:r>
              <a:rPr lang="en-US" dirty="0"/>
              <a:t> </a:t>
            </a:r>
            <a:r>
              <a:rPr lang="en-US" dirty="0" err="1"/>
              <a:t>nêu</a:t>
            </a:r>
            <a:r>
              <a:rPr lang="en-US" dirty="0"/>
              <a:t> </a:t>
            </a:r>
            <a:r>
              <a:rPr lang="en-US" dirty="0" err="1"/>
              <a:t>ưu</a:t>
            </a:r>
            <a:r>
              <a:rPr lang="en-US" dirty="0"/>
              <a:t> </a:t>
            </a:r>
            <a:r>
              <a:rPr lang="en-US" dirty="0" err="1"/>
              <a:t>điểm</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từng</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FCFS, SJF, SRTF, RR, Priority Scheduling.</a:t>
            </a:r>
            <a:endParaRPr dirty="0"/>
          </a:p>
          <a:p>
            <a:pPr marL="342900" indent="-190500">
              <a:spcBef>
                <a:spcPts val="480"/>
              </a:spcBef>
              <a:buSzPts val="2400"/>
              <a:buNone/>
            </a:pPr>
            <a:endParaRPr sz="2400" dirty="0"/>
          </a:p>
          <a:p>
            <a:pPr marL="342900" indent="-190500">
              <a:spcBef>
                <a:spcPts val="480"/>
              </a:spcBef>
              <a:buSzPts val="2400"/>
              <a:buNone/>
            </a:pPr>
            <a:endParaRPr sz="2400" dirty="0"/>
          </a:p>
          <a:p>
            <a:pPr marL="342900" indent="-190500">
              <a:spcBef>
                <a:spcPts val="480"/>
              </a:spcBef>
              <a:buSzPts val="2400"/>
              <a:buNone/>
            </a:pPr>
            <a:endParaRPr sz="2400" dirty="0"/>
          </a:p>
        </p:txBody>
      </p:sp>
      <p:sp>
        <p:nvSpPr>
          <p:cNvPr id="354" name="Google Shape;354;p2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2" name="Slide Number Placeholder 1"/>
          <p:cNvSpPr>
            <a:spLocks noGrp="1"/>
          </p:cNvSpPr>
          <p:nvPr>
            <p:ph type="sldNum" sz="quarter" idx="12"/>
          </p:nvPr>
        </p:nvSpPr>
        <p:spPr/>
        <p:txBody>
          <a:bodyPr/>
          <a:lstStyle/>
          <a:p>
            <a:fld id="{00000000-1234-1234-1234-123412341234}"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1</a:t>
            </a:r>
            <a:endParaRPr lang="en-US"/>
          </a:p>
        </p:txBody>
      </p:sp>
      <p:sp>
        <p:nvSpPr>
          <p:cNvPr id="362" name="Google Shape;362;p24"/>
          <p:cNvSpPr txBox="1">
            <a:spLocks noGrp="1"/>
          </p:cNvSpPr>
          <p:nvPr>
            <p:ph idx="1"/>
          </p:nvPr>
        </p:nvSpPr>
        <p:spPr>
          <a:xfrm>
            <a:off x="774145" y="1078376"/>
            <a:ext cx="10579654" cy="2195175"/>
          </a:xfrm>
          <a:prstGeom prst="rect">
            <a:avLst/>
          </a:prstGeom>
          <a:noFill/>
          <a:ln>
            <a:noFill/>
          </a:ln>
        </p:spPr>
        <p:txBody>
          <a:bodyPr spcFirstLastPara="1" wrap="square" lIns="91425" tIns="45700" rIns="91425" bIns="45700" anchor="t" anchorCtr="0">
            <a:noAutofit/>
          </a:bodyPr>
          <a:lstStyle/>
          <a:p>
            <a:pPr marL="0" indent="0">
              <a:spcBef>
                <a:spcPts val="0"/>
              </a:spcBef>
              <a:buSzPts val="2400"/>
              <a:buNone/>
            </a:pPr>
            <a:r>
              <a:rPr lang="en-US" sz="2200" dirty="0" err="1"/>
              <a:t>Sử</a:t>
            </a:r>
            <a:r>
              <a:rPr lang="en-US" sz="2200" dirty="0"/>
              <a:t> </a:t>
            </a:r>
            <a:r>
              <a:rPr lang="en-US" sz="2200" dirty="0" err="1"/>
              <a:t>dụng</a:t>
            </a:r>
            <a:r>
              <a:rPr lang="en-US" sz="2200" dirty="0"/>
              <a:t> </a:t>
            </a:r>
            <a:r>
              <a:rPr lang="en-US" sz="2200" dirty="0" err="1"/>
              <a:t>các</a:t>
            </a:r>
            <a:r>
              <a:rPr lang="en-US" sz="2200" dirty="0"/>
              <a:t> </a:t>
            </a:r>
            <a:r>
              <a:rPr lang="en-US" sz="2200" dirty="0" err="1"/>
              <a:t>giải</a:t>
            </a:r>
            <a:r>
              <a:rPr lang="en-US" sz="2200" dirty="0"/>
              <a:t> </a:t>
            </a:r>
            <a:r>
              <a:rPr lang="en-US" sz="2200" dirty="0" err="1"/>
              <a:t>thuật</a:t>
            </a:r>
            <a:r>
              <a:rPr lang="en-US" sz="2200" dirty="0"/>
              <a:t> FCFS, SJF, SRTF, Priority -Pre, RR (10) </a:t>
            </a:r>
            <a:r>
              <a:rPr lang="en-US" sz="2200" dirty="0" err="1"/>
              <a:t>để</a:t>
            </a:r>
            <a:r>
              <a:rPr lang="en-US" sz="2200" dirty="0"/>
              <a:t> </a:t>
            </a:r>
            <a:r>
              <a:rPr lang="en-US" sz="2200" dirty="0" err="1"/>
              <a:t>tính</a:t>
            </a:r>
            <a:r>
              <a:rPr lang="en-US" sz="2200" dirty="0"/>
              <a:t> </a:t>
            </a:r>
            <a:r>
              <a:rPr lang="en-US" sz="2200" dirty="0" err="1"/>
              <a:t>các</a:t>
            </a:r>
            <a:r>
              <a:rPr lang="en-US" sz="2200" dirty="0"/>
              <a:t> </a:t>
            </a:r>
            <a:r>
              <a:rPr lang="en-US" sz="2200" dirty="0" err="1"/>
              <a:t>giá</a:t>
            </a:r>
            <a:r>
              <a:rPr lang="en-US" sz="2200" dirty="0"/>
              <a:t> </a:t>
            </a:r>
            <a:r>
              <a:rPr lang="en-US" sz="2200" dirty="0" err="1"/>
              <a:t>trị</a:t>
            </a:r>
            <a:r>
              <a:rPr lang="en-US" sz="2200" dirty="0"/>
              <a:t> </a:t>
            </a:r>
            <a:r>
              <a:rPr lang="en-US" sz="2200" dirty="0" err="1"/>
              <a:t>thời</a:t>
            </a:r>
            <a:r>
              <a:rPr lang="en-US" sz="2200" dirty="0"/>
              <a:t> </a:t>
            </a:r>
            <a:r>
              <a:rPr lang="en-US" sz="2200" dirty="0" err="1"/>
              <a:t>gian</a:t>
            </a:r>
            <a:r>
              <a:rPr lang="en-US" sz="2200" dirty="0"/>
              <a:t> </a:t>
            </a:r>
            <a:r>
              <a:rPr lang="en-US" sz="2200" dirty="0" err="1"/>
              <a:t>đợi</a:t>
            </a:r>
            <a:r>
              <a:rPr lang="en-US" sz="2200" dirty="0"/>
              <a:t>, </a:t>
            </a:r>
            <a:r>
              <a:rPr lang="en-US" sz="2200" dirty="0" err="1"/>
              <a:t>thời</a:t>
            </a:r>
            <a:r>
              <a:rPr lang="en-US" sz="2200" dirty="0"/>
              <a:t> </a:t>
            </a:r>
            <a:r>
              <a:rPr lang="en-US" sz="2200" dirty="0" err="1"/>
              <a:t>gian</a:t>
            </a:r>
            <a:r>
              <a:rPr lang="en-US" sz="2200" dirty="0"/>
              <a:t> </a:t>
            </a:r>
            <a:r>
              <a:rPr lang="en-US" sz="2200" dirty="0" err="1"/>
              <a:t>đáp</a:t>
            </a:r>
            <a:r>
              <a:rPr lang="en-US" sz="2200" dirty="0"/>
              <a:t> </a:t>
            </a:r>
            <a:r>
              <a:rPr lang="en-US" sz="2200" dirty="0" err="1"/>
              <a:t>ứng</a:t>
            </a:r>
            <a:r>
              <a:rPr lang="en-US" sz="2200" dirty="0"/>
              <a:t>, </a:t>
            </a:r>
            <a:r>
              <a:rPr lang="en-US" sz="2200" dirty="0" err="1"/>
              <a:t>thời</a:t>
            </a:r>
            <a:r>
              <a:rPr lang="en-US" sz="2200" dirty="0"/>
              <a:t> </a:t>
            </a:r>
            <a:r>
              <a:rPr lang="en-US" sz="2200" dirty="0" err="1"/>
              <a:t>gian</a:t>
            </a:r>
            <a:r>
              <a:rPr lang="en-US" sz="2200" dirty="0"/>
              <a:t> </a:t>
            </a:r>
            <a:r>
              <a:rPr lang="en-US" sz="2200" dirty="0" err="1"/>
              <a:t>hoàn</a:t>
            </a:r>
            <a:r>
              <a:rPr lang="en-US" sz="2200" dirty="0"/>
              <a:t> </a:t>
            </a:r>
            <a:r>
              <a:rPr lang="en-US" sz="2200" dirty="0" err="1"/>
              <a:t>thành</a:t>
            </a:r>
            <a:r>
              <a:rPr lang="en-US" sz="2200" dirty="0"/>
              <a:t> </a:t>
            </a:r>
            <a:r>
              <a:rPr lang="en-US" sz="2200" dirty="0" err="1"/>
              <a:t>trung</a:t>
            </a:r>
            <a:r>
              <a:rPr lang="en-US" sz="2200" dirty="0"/>
              <a:t> </a:t>
            </a:r>
            <a:r>
              <a:rPr lang="en-US" sz="2200" dirty="0" err="1"/>
              <a:t>bình</a:t>
            </a:r>
            <a:r>
              <a:rPr lang="en-US" sz="2200" dirty="0"/>
              <a:t> </a:t>
            </a:r>
            <a:r>
              <a:rPr lang="en-US" sz="2200" dirty="0" err="1"/>
              <a:t>và</a:t>
            </a:r>
            <a:r>
              <a:rPr lang="en-US" sz="2200" dirty="0"/>
              <a:t> </a:t>
            </a:r>
            <a:r>
              <a:rPr lang="en-US" sz="2200" dirty="0" err="1"/>
              <a:t>vẽ</a:t>
            </a:r>
            <a:r>
              <a:rPr lang="en-US" sz="2200" dirty="0"/>
              <a:t> </a:t>
            </a:r>
            <a:r>
              <a:rPr lang="en-US" sz="2200" dirty="0" err="1"/>
              <a:t>giản</a:t>
            </a:r>
            <a:r>
              <a:rPr lang="en-US" sz="2200" dirty="0"/>
              <a:t> </a:t>
            </a:r>
            <a:r>
              <a:rPr lang="en-US" sz="2200" dirty="0" err="1"/>
              <a:t>đồ</a:t>
            </a:r>
            <a:r>
              <a:rPr lang="en-US" sz="2200" dirty="0"/>
              <a:t> Gantt.</a:t>
            </a:r>
            <a:endParaRPr sz="2200" dirty="0"/>
          </a:p>
          <a:p>
            <a:pPr marL="0" indent="0">
              <a:spcBef>
                <a:spcPts val="480"/>
              </a:spcBef>
              <a:buSzPts val="2400"/>
              <a:buNone/>
            </a:pPr>
            <a:r>
              <a:rPr lang="en-US" sz="2200" dirty="0" err="1"/>
              <a:t>Với</a:t>
            </a:r>
            <a:r>
              <a:rPr lang="en-US" sz="2200" dirty="0"/>
              <a:t> RR, </a:t>
            </a:r>
            <a:r>
              <a:rPr lang="en-US" sz="2200" dirty="0" err="1"/>
              <a:t>điều</a:t>
            </a:r>
            <a:r>
              <a:rPr lang="en-US" sz="2200" dirty="0"/>
              <a:t> </a:t>
            </a:r>
            <a:r>
              <a:rPr lang="en-US" sz="2200" dirty="0" err="1"/>
              <a:t>gì</a:t>
            </a:r>
            <a:r>
              <a:rPr lang="en-US" sz="2200" dirty="0"/>
              <a:t> </a:t>
            </a:r>
            <a:r>
              <a:rPr lang="en-US" sz="2200" dirty="0" err="1"/>
              <a:t>sẽ</a:t>
            </a:r>
            <a:r>
              <a:rPr lang="en-US" sz="2200" dirty="0"/>
              <a:t> </a:t>
            </a:r>
            <a:r>
              <a:rPr lang="en-US" sz="2200" dirty="0" err="1"/>
              <a:t>xảy</a:t>
            </a:r>
            <a:r>
              <a:rPr lang="en-US" sz="2200" dirty="0"/>
              <a:t> </a:t>
            </a:r>
            <a:r>
              <a:rPr lang="en-US" sz="2200" dirty="0" err="1"/>
              <a:t>ra</a:t>
            </a:r>
            <a:r>
              <a:rPr lang="en-US" sz="2200" dirty="0"/>
              <a:t> </a:t>
            </a:r>
            <a:r>
              <a:rPr lang="en-US" sz="2200" dirty="0" err="1"/>
              <a:t>khi</a:t>
            </a:r>
            <a:r>
              <a:rPr lang="en-US" sz="2200" dirty="0"/>
              <a:t> P5 </a:t>
            </a:r>
            <a:r>
              <a:rPr lang="en-US" sz="2200" dirty="0" err="1"/>
              <a:t>vào</a:t>
            </a:r>
            <a:r>
              <a:rPr lang="en-US" sz="2200" dirty="0"/>
              <a:t> </a:t>
            </a:r>
            <a:r>
              <a:rPr lang="en-US" sz="2200" dirty="0" err="1"/>
              <a:t>tại</a:t>
            </a:r>
            <a:r>
              <a:rPr lang="en-US" sz="2200" dirty="0"/>
              <a:t> </a:t>
            </a:r>
            <a:r>
              <a:rPr lang="en-US" sz="2200" dirty="0" err="1"/>
              <a:t>thời</a:t>
            </a:r>
            <a:r>
              <a:rPr lang="en-US" sz="2200" dirty="0"/>
              <a:t> </a:t>
            </a:r>
            <a:r>
              <a:rPr lang="en-US" sz="2200" dirty="0" err="1"/>
              <a:t>điểm</a:t>
            </a:r>
            <a:r>
              <a:rPr lang="en-US" sz="2200" dirty="0"/>
              <a:t> P1 </a:t>
            </a:r>
            <a:r>
              <a:rPr lang="en-US" sz="2200" dirty="0" err="1"/>
              <a:t>vừa</a:t>
            </a:r>
            <a:r>
              <a:rPr lang="en-US" sz="2200" dirty="0"/>
              <a:t> </a:t>
            </a:r>
            <a:r>
              <a:rPr lang="en-US" sz="2200" dirty="0" err="1"/>
              <a:t>hết</a:t>
            </a:r>
            <a:r>
              <a:rPr lang="en-US" sz="2200" dirty="0"/>
              <a:t> quantum time?</a:t>
            </a:r>
            <a:endParaRPr sz="2200" dirty="0"/>
          </a:p>
        </p:txBody>
      </p:sp>
      <p:sp>
        <p:nvSpPr>
          <p:cNvPr id="364" name="Google Shape;364;p2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graphicFrame>
        <p:nvGraphicFramePr>
          <p:cNvPr id="366" name="Google Shape;366;p24"/>
          <p:cNvGraphicFramePr/>
          <p:nvPr/>
        </p:nvGraphicFramePr>
        <p:xfrm>
          <a:off x="3709410" y="3429000"/>
          <a:ext cx="5243203" cy="2805152"/>
        </p:xfrm>
        <a:graphic>
          <a:graphicData uri="http://schemas.openxmlformats.org/drawingml/2006/table">
            <a:tbl>
              <a:tblPr firstRow="1" bandRow="1">
                <a:noFill/>
              </a:tblPr>
              <a:tblGrid>
                <a:gridCol w="1348599"/>
                <a:gridCol w="1348599"/>
                <a:gridCol w="1348599"/>
                <a:gridCol w="1197406"/>
              </a:tblGrid>
              <a:tr h="364590">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Process</a:t>
                      </a:r>
                      <a:endParaRPr sz="2200" dirty="0">
                        <a:solidFill>
                          <a:schemeClr val="tx1"/>
                        </a:solidFill>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Arrival</a:t>
                      </a:r>
                      <a:endParaRPr sz="2200" dirty="0">
                        <a:solidFill>
                          <a:schemeClr val="tx1"/>
                        </a:solidFill>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Burst</a:t>
                      </a:r>
                      <a:endParaRPr sz="2200" dirty="0">
                        <a:solidFill>
                          <a:schemeClr val="tx1"/>
                        </a:solidFill>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Priority</a:t>
                      </a:r>
                      <a:endParaRPr sz="2200" dirty="0">
                        <a:solidFill>
                          <a:schemeClr val="tx1"/>
                        </a:solidFill>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64590">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P1</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0</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20</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20</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4590">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P2</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25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25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30</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459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P3</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20</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25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15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459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P4</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35</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15</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35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459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P5</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10</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35</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459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P6</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15</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50</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10</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2</a:t>
            </a:r>
            <a:endParaRPr lang="en-US"/>
          </a:p>
        </p:txBody>
      </p:sp>
      <p:sp>
        <p:nvSpPr>
          <p:cNvPr id="373" name="Google Shape;373;p25"/>
          <p:cNvSpPr txBox="1">
            <a:spLocks noGrp="1"/>
          </p:cNvSpPr>
          <p:nvPr>
            <p:ph idx="1"/>
          </p:nvPr>
        </p:nvSpPr>
        <p:spPr>
          <a:xfrm>
            <a:off x="774145" y="1233825"/>
            <a:ext cx="10579654" cy="503536"/>
          </a:xfrm>
          <a:prstGeom prst="rect">
            <a:avLst/>
          </a:prstGeom>
          <a:noFill/>
          <a:ln>
            <a:noFill/>
          </a:ln>
        </p:spPr>
        <p:txBody>
          <a:bodyPr spcFirstLastPara="1" wrap="square" lIns="91425" tIns="45700" rIns="91425" bIns="45700" anchor="t" anchorCtr="0">
            <a:noAutofit/>
          </a:bodyPr>
          <a:lstStyle/>
          <a:p>
            <a:pPr marL="0" indent="0">
              <a:spcBef>
                <a:spcPts val="0"/>
              </a:spcBef>
              <a:buSzPts val="2200"/>
              <a:buNone/>
            </a:pPr>
            <a:r>
              <a:rPr lang="en-US" sz="2200" dirty="0"/>
              <a:t>Cho 5 </a:t>
            </a:r>
            <a:r>
              <a:rPr lang="en-US" sz="2200" dirty="0" err="1"/>
              <a:t>tiến</a:t>
            </a:r>
            <a:r>
              <a:rPr lang="en-US" sz="2200" dirty="0"/>
              <a:t> </a:t>
            </a:r>
            <a:r>
              <a:rPr lang="en-US" sz="2200" dirty="0" err="1"/>
              <a:t>trình</a:t>
            </a:r>
            <a:r>
              <a:rPr lang="en-US" sz="2200" dirty="0"/>
              <a:t> </a:t>
            </a:r>
            <a:r>
              <a:rPr lang="en-US" sz="2200" dirty="0" err="1"/>
              <a:t>với</a:t>
            </a:r>
            <a:r>
              <a:rPr lang="en-US" sz="2200" dirty="0"/>
              <a:t> </a:t>
            </a:r>
            <a:r>
              <a:rPr lang="en-US" sz="2200" dirty="0" err="1"/>
              <a:t>thời</a:t>
            </a:r>
            <a:r>
              <a:rPr lang="en-US" sz="2200" dirty="0"/>
              <a:t> </a:t>
            </a:r>
            <a:r>
              <a:rPr lang="en-US" sz="2200" dirty="0" err="1"/>
              <a:t>gian</a:t>
            </a:r>
            <a:r>
              <a:rPr lang="en-US" sz="2200" dirty="0"/>
              <a:t> </a:t>
            </a:r>
            <a:r>
              <a:rPr lang="en-US" sz="2200" dirty="0" err="1"/>
              <a:t>vào</a:t>
            </a:r>
            <a:r>
              <a:rPr lang="en-US" sz="2200" dirty="0"/>
              <a:t> </a:t>
            </a:r>
            <a:r>
              <a:rPr lang="en-US" sz="2200" dirty="0" err="1"/>
              <a:t>và</a:t>
            </a:r>
            <a:r>
              <a:rPr lang="en-US" sz="2200" dirty="0"/>
              <a:t> </a:t>
            </a:r>
            <a:r>
              <a:rPr lang="en-US" sz="2200" dirty="0" err="1"/>
              <a:t>thời</a:t>
            </a:r>
            <a:r>
              <a:rPr lang="en-US" sz="2200" dirty="0"/>
              <a:t> </a:t>
            </a:r>
            <a:r>
              <a:rPr lang="en-US" sz="2200" dirty="0" err="1"/>
              <a:t>gian</a:t>
            </a:r>
            <a:r>
              <a:rPr lang="en-US" sz="2200" dirty="0"/>
              <a:t> </a:t>
            </a:r>
            <a:r>
              <a:rPr lang="en-US" sz="2200" dirty="0" err="1"/>
              <a:t>cần</a:t>
            </a:r>
            <a:r>
              <a:rPr lang="en-US" sz="2200" dirty="0"/>
              <a:t> CPU </a:t>
            </a:r>
            <a:r>
              <a:rPr lang="en-US" sz="2200" dirty="0" err="1"/>
              <a:t>tương</a:t>
            </a:r>
            <a:r>
              <a:rPr lang="en-US" sz="2200" dirty="0"/>
              <a:t> </a:t>
            </a:r>
            <a:r>
              <a:rPr lang="en-US" sz="2200" dirty="0" err="1"/>
              <a:t>ứng</a:t>
            </a:r>
            <a:r>
              <a:rPr lang="en-US" sz="2200" dirty="0"/>
              <a:t> </a:t>
            </a:r>
            <a:r>
              <a:rPr lang="en-US" sz="2200" dirty="0" err="1"/>
              <a:t>như</a:t>
            </a:r>
            <a:r>
              <a:rPr lang="en-US" sz="2200" dirty="0"/>
              <a:t> </a:t>
            </a:r>
            <a:r>
              <a:rPr lang="en-US" sz="2200" dirty="0" err="1"/>
              <a:t>bảng</a:t>
            </a:r>
            <a:r>
              <a:rPr lang="en-US" sz="2200" dirty="0"/>
              <a:t> </a:t>
            </a:r>
            <a:r>
              <a:rPr lang="en-US" sz="2200" dirty="0" err="1"/>
              <a:t>sau</a:t>
            </a:r>
            <a:r>
              <a:rPr lang="en-US" sz="2200" dirty="0"/>
              <a:t>:</a:t>
            </a:r>
            <a:endParaRPr sz="2200" dirty="0"/>
          </a:p>
        </p:txBody>
      </p:sp>
      <p:sp>
        <p:nvSpPr>
          <p:cNvPr id="375" name="Google Shape;375;p2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377" name="Google Shape;377;p25"/>
          <p:cNvSpPr/>
          <p:nvPr/>
        </p:nvSpPr>
        <p:spPr>
          <a:xfrm>
            <a:off x="1524000" y="-184645"/>
            <a:ext cx="9144000" cy="369291"/>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2A2F4F"/>
              </a:solidFill>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378" name="Google Shape;378;p25"/>
          <p:cNvGraphicFramePr/>
          <p:nvPr/>
        </p:nvGraphicFramePr>
        <p:xfrm>
          <a:off x="3883897" y="1803879"/>
          <a:ext cx="4424205" cy="2297292"/>
        </p:xfrm>
        <a:graphic>
          <a:graphicData uri="http://schemas.openxmlformats.org/drawingml/2006/table">
            <a:tbl>
              <a:tblPr firstRow="1" bandRow="1">
                <a:noFill/>
              </a:tblPr>
              <a:tblGrid>
                <a:gridCol w="1474735"/>
                <a:gridCol w="1474735"/>
                <a:gridCol w="1474735"/>
              </a:tblGrid>
              <a:tr h="338330">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Process</a:t>
                      </a:r>
                      <a:endParaRPr sz="2000" dirty="0">
                        <a:solidFill>
                          <a:schemeClr val="tx1"/>
                        </a:solidFill>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Arrival</a:t>
                      </a:r>
                      <a:endParaRPr sz="2000" dirty="0">
                        <a:solidFill>
                          <a:schemeClr val="tx1"/>
                        </a:solidFill>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Burst</a:t>
                      </a:r>
                      <a:endParaRPr sz="2000" dirty="0">
                        <a:solidFill>
                          <a:schemeClr val="tx1"/>
                        </a:solidFill>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38330">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cs typeface="Arial" panose="020B0604020202020204" pitchFamily="34" charset="0"/>
                        </a:rPr>
                        <a:t>P1</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0</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10</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8330">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cs typeface="Arial" panose="020B0604020202020204" pitchFamily="34" charset="0"/>
                        </a:rPr>
                        <a:t>P2</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2</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29</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833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P3</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4</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3</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833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P4</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5</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7</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833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P5</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7</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12</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extBox 3"/>
          <p:cNvSpPr txBox="1"/>
          <p:nvPr/>
        </p:nvSpPr>
        <p:spPr>
          <a:xfrm>
            <a:off x="893032" y="4030436"/>
            <a:ext cx="10524822" cy="2477922"/>
          </a:xfrm>
          <a:prstGeom prst="rect">
            <a:avLst/>
          </a:prstGeom>
          <a:noFill/>
        </p:spPr>
        <p:txBody>
          <a:bodyPr wrap="square">
            <a:spAutoFit/>
          </a:bodyPr>
          <a:lstStyle/>
          <a:p>
            <a:pPr marL="0" marR="0" lvl="0" indent="0" algn="l" defTabSz="914400" rtl="0" eaLnBrk="1" fontAlgn="auto" latinLnBrk="0" hangingPunct="1">
              <a:lnSpc>
                <a:spcPct val="130000"/>
              </a:lnSpc>
              <a:spcBef>
                <a:spcPts val="300"/>
              </a:spcBef>
              <a:spcAft>
                <a:spcPts val="300"/>
              </a:spcAft>
              <a:buClrTx/>
              <a:buSzPts val="2200"/>
              <a:buFontTx/>
              <a:buNone/>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Vẽ giản đồ Gantt và tính thời gian đợi trung bình, thời gian đáp ứng trung bình</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 thời gia</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n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hoàn</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thành</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trung bình cho các giải thuật</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sau</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endParaRPr>
          </a:p>
          <a:p>
            <a:pPr marL="0" marR="0" lvl="0" indent="-457200" algn="l" defTabSz="914400" rtl="0" eaLnBrk="1" fontAlgn="auto" latinLnBrk="0" hangingPunct="1">
              <a:lnSpc>
                <a:spcPct val="130000"/>
              </a:lnSpc>
              <a:spcBef>
                <a:spcPts val="300"/>
              </a:spcBef>
              <a:spcAft>
                <a:spcPts val="300"/>
              </a:spcAft>
              <a:buClrTx/>
              <a:buSzPts val="2200"/>
              <a:buFont typeface="Times New Roman" panose="02020603050405020304"/>
              <a:buAutoNum type="alphaLcPeriod"/>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FCFS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endParaRPr>
          </a:p>
          <a:p>
            <a:pPr marL="0" marR="0" lvl="0" indent="-457200" algn="l" defTabSz="914400" rtl="0" eaLnBrk="1" fontAlgn="auto" latinLnBrk="0" hangingPunct="1">
              <a:lnSpc>
                <a:spcPct val="130000"/>
              </a:lnSpc>
              <a:spcBef>
                <a:spcPts val="300"/>
              </a:spcBef>
              <a:spcAft>
                <a:spcPts val="300"/>
              </a:spcAft>
              <a:buClrTx/>
              <a:buSzPts val="2200"/>
              <a:buFont typeface="Times New Roman" panose="02020603050405020304"/>
              <a:buAutoNum type="alphaLcPeriod"/>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SJF preemptive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endParaRPr>
          </a:p>
          <a:p>
            <a:pPr marL="0" marR="0" lvl="0" indent="-457200" algn="l" defTabSz="914400" rtl="0" eaLnBrk="1" fontAlgn="auto" latinLnBrk="0" hangingPunct="1">
              <a:lnSpc>
                <a:spcPct val="130000"/>
              </a:lnSpc>
              <a:spcBef>
                <a:spcPts val="300"/>
              </a:spcBef>
              <a:spcAft>
                <a:spcPts val="300"/>
              </a:spcAft>
              <a:buClrTx/>
              <a:buSzPts val="2200"/>
              <a:buFont typeface="Times New Roman" panose="02020603050405020304"/>
              <a:buAutoNum type="alphaLcPeriod"/>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RR với quantum time = 10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3</a:t>
            </a:r>
            <a:endParaRPr lang="en-US"/>
          </a:p>
        </p:txBody>
      </p:sp>
      <p:sp>
        <p:nvSpPr>
          <p:cNvPr id="385" name="Google Shape;385;p26"/>
          <p:cNvSpPr txBox="1">
            <a:spLocks noGrp="1"/>
          </p:cNvSpPr>
          <p:nvPr>
            <p:ph idx="1"/>
          </p:nvPr>
        </p:nvSpPr>
        <p:spPr>
          <a:xfrm>
            <a:off x="774145" y="1233825"/>
            <a:ext cx="10579654" cy="613264"/>
          </a:xfrm>
          <a:prstGeom prst="rect">
            <a:avLst/>
          </a:prstGeom>
          <a:noFill/>
          <a:ln>
            <a:noFill/>
          </a:ln>
        </p:spPr>
        <p:txBody>
          <a:bodyPr spcFirstLastPara="1" wrap="square" lIns="91425" tIns="45700" rIns="91425" bIns="45700" anchor="t" anchorCtr="0">
            <a:noAutofit/>
          </a:bodyPr>
          <a:lstStyle/>
          <a:p>
            <a:pPr marL="0" indent="0">
              <a:spcBef>
                <a:spcPts val="0"/>
              </a:spcBef>
              <a:buSzPts val="2200"/>
              <a:buNone/>
            </a:pPr>
            <a:r>
              <a:rPr lang="en-US" sz="2200" dirty="0" err="1"/>
              <a:t>Xét</a:t>
            </a:r>
            <a:r>
              <a:rPr lang="en-US" sz="2200" dirty="0"/>
              <a:t> </a:t>
            </a:r>
            <a:r>
              <a:rPr lang="en-US" sz="2200" dirty="0" err="1"/>
              <a:t>tập</a:t>
            </a:r>
            <a:r>
              <a:rPr lang="en-US" sz="2200" dirty="0"/>
              <a:t> </a:t>
            </a:r>
            <a:r>
              <a:rPr lang="en-US" sz="2200" dirty="0" err="1"/>
              <a:t>các</a:t>
            </a:r>
            <a:r>
              <a:rPr lang="en-US" sz="2200" dirty="0"/>
              <a:t> </a:t>
            </a:r>
            <a:r>
              <a:rPr lang="en-US" sz="2200" dirty="0" err="1"/>
              <a:t>tiến</a:t>
            </a:r>
            <a:r>
              <a:rPr lang="en-US" sz="2200" dirty="0"/>
              <a:t> </a:t>
            </a:r>
            <a:r>
              <a:rPr lang="en-US" sz="2200" dirty="0" err="1"/>
              <a:t>trình</a:t>
            </a:r>
            <a:r>
              <a:rPr lang="en-US" sz="2200" dirty="0"/>
              <a:t> </a:t>
            </a:r>
            <a:r>
              <a:rPr lang="en-US" sz="2200" dirty="0" err="1"/>
              <a:t>sau</a:t>
            </a:r>
            <a:r>
              <a:rPr lang="en-US" sz="2200" dirty="0"/>
              <a:t> (</a:t>
            </a:r>
            <a:r>
              <a:rPr lang="en-US" sz="2200" dirty="0" err="1"/>
              <a:t>với</a:t>
            </a:r>
            <a:r>
              <a:rPr lang="en-US" sz="2200" dirty="0"/>
              <a:t> </a:t>
            </a:r>
            <a:r>
              <a:rPr lang="en-US" sz="2200" dirty="0" err="1"/>
              <a:t>thời</a:t>
            </a:r>
            <a:r>
              <a:rPr lang="en-US" sz="2200" dirty="0"/>
              <a:t> </a:t>
            </a:r>
            <a:r>
              <a:rPr lang="en-US" sz="2200" dirty="0" err="1"/>
              <a:t>gian</a:t>
            </a:r>
            <a:r>
              <a:rPr lang="en-US" sz="2200" dirty="0"/>
              <a:t> </a:t>
            </a:r>
            <a:r>
              <a:rPr lang="en-US" sz="2200" dirty="0" err="1"/>
              <a:t>vào</a:t>
            </a:r>
            <a:r>
              <a:rPr lang="en-US" sz="2200" dirty="0"/>
              <a:t> </a:t>
            </a:r>
            <a:r>
              <a:rPr lang="en-US" sz="2200" dirty="0" err="1"/>
              <a:t>hệ</a:t>
            </a:r>
            <a:r>
              <a:rPr lang="en-US" sz="2200" dirty="0"/>
              <a:t> </a:t>
            </a:r>
            <a:r>
              <a:rPr lang="en-US" sz="2200" dirty="0" err="1"/>
              <a:t>thống</a:t>
            </a:r>
            <a:r>
              <a:rPr lang="en-US" sz="2200" dirty="0"/>
              <a:t>, </a:t>
            </a:r>
            <a:r>
              <a:rPr lang="en-US" sz="2200" dirty="0" err="1"/>
              <a:t>thời</a:t>
            </a:r>
            <a:r>
              <a:rPr lang="en-US" sz="2200" dirty="0"/>
              <a:t> </a:t>
            </a:r>
            <a:r>
              <a:rPr lang="en-US" sz="2200" dirty="0" err="1"/>
              <a:t>gian</a:t>
            </a:r>
            <a:r>
              <a:rPr lang="en-US" sz="2200" dirty="0"/>
              <a:t> </a:t>
            </a:r>
            <a:r>
              <a:rPr lang="en-US" sz="2200" dirty="0" err="1"/>
              <a:t>yêu</a:t>
            </a:r>
            <a:r>
              <a:rPr lang="en-US" sz="2200" dirty="0"/>
              <a:t> </a:t>
            </a:r>
            <a:r>
              <a:rPr lang="en-US" sz="2200" dirty="0" err="1"/>
              <a:t>cầu</a:t>
            </a:r>
            <a:r>
              <a:rPr lang="en-US" sz="2200" dirty="0"/>
              <a:t> CPU </a:t>
            </a:r>
            <a:r>
              <a:rPr lang="en-US" sz="2200" dirty="0" err="1"/>
              <a:t>và</a:t>
            </a:r>
            <a:r>
              <a:rPr lang="en-US" sz="2200" dirty="0"/>
              <a:t> </a:t>
            </a:r>
            <a:r>
              <a:rPr lang="en-US" sz="2200" dirty="0" err="1"/>
              <a:t>độ</a:t>
            </a:r>
            <a:r>
              <a:rPr lang="en-US" sz="2200" dirty="0"/>
              <a:t> </a:t>
            </a:r>
            <a:r>
              <a:rPr lang="en-US" sz="2200" dirty="0" err="1"/>
              <a:t>ưu</a:t>
            </a:r>
            <a:r>
              <a:rPr lang="en-US" sz="2200" dirty="0"/>
              <a:t> </a:t>
            </a:r>
            <a:r>
              <a:rPr lang="en-US" sz="2200" dirty="0" err="1"/>
              <a:t>tiên</a:t>
            </a:r>
            <a:r>
              <a:rPr lang="en-US" sz="2200" dirty="0"/>
              <a:t> </a:t>
            </a:r>
            <a:r>
              <a:rPr lang="en-US" sz="2200" dirty="0" err="1"/>
              <a:t>kèm</a:t>
            </a:r>
            <a:r>
              <a:rPr lang="en-US" sz="2200" dirty="0"/>
              <a:t> </a:t>
            </a:r>
            <a:r>
              <a:rPr lang="en-US" sz="2200" dirty="0" err="1"/>
              <a:t>theo</a:t>
            </a:r>
            <a:r>
              <a:rPr lang="en-US" sz="2200" dirty="0"/>
              <a:t>) :</a:t>
            </a:r>
            <a:endParaRPr sz="2200" dirty="0"/>
          </a:p>
        </p:txBody>
      </p:sp>
      <p:sp>
        <p:nvSpPr>
          <p:cNvPr id="387" name="Google Shape;387;p26"/>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389" name="Google Shape;389;p26"/>
          <p:cNvSpPr/>
          <p:nvPr/>
        </p:nvSpPr>
        <p:spPr>
          <a:xfrm>
            <a:off x="1524000" y="-184645"/>
            <a:ext cx="9144000" cy="369291"/>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2A2F4F"/>
              </a:solidFill>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390" name="Google Shape;390;p26"/>
          <p:cNvGraphicFramePr/>
          <p:nvPr/>
        </p:nvGraphicFramePr>
        <p:xfrm>
          <a:off x="4027169" y="1867959"/>
          <a:ext cx="4501940" cy="2213256"/>
        </p:xfrm>
        <a:graphic>
          <a:graphicData uri="http://schemas.openxmlformats.org/drawingml/2006/table">
            <a:tbl>
              <a:tblPr firstRow="1" bandRow="1">
                <a:noFill/>
              </a:tblPr>
              <a:tblGrid>
                <a:gridCol w="1125485"/>
                <a:gridCol w="1125485"/>
                <a:gridCol w="1125485"/>
                <a:gridCol w="1125485"/>
              </a:tblGrid>
              <a:tr h="326190">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Process</a:t>
                      </a:r>
                      <a:endParaRPr sz="2000" dirty="0">
                        <a:solidFill>
                          <a:schemeClr val="tx1"/>
                        </a:solidFill>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Arrival</a:t>
                      </a:r>
                      <a:endParaRPr sz="2000" dirty="0">
                        <a:solidFill>
                          <a:schemeClr val="tx1"/>
                        </a:solidFill>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Burst</a:t>
                      </a:r>
                      <a:endParaRPr sz="2000" dirty="0">
                        <a:solidFill>
                          <a:schemeClr val="tx1"/>
                        </a:solidFill>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Priority</a:t>
                      </a:r>
                      <a:endParaRPr sz="2000" dirty="0">
                        <a:solidFill>
                          <a:schemeClr val="tx1"/>
                        </a:solidFill>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26190">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cs typeface="Arial" panose="020B0604020202020204" pitchFamily="34" charset="0"/>
                        </a:rPr>
                        <a:t>P1</a:t>
                      </a:r>
                      <a:endParaRPr sz="2000" dirty="0">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0</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10</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3</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6190">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cs typeface="Arial" panose="020B0604020202020204" pitchFamily="34" charset="0"/>
                        </a:rPr>
                        <a:t>P2</a:t>
                      </a:r>
                      <a:endParaRPr sz="2000" dirty="0">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1</a:t>
                      </a:r>
                      <a:endParaRPr sz="2000" dirty="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3</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2</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619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P3</a:t>
                      </a:r>
                      <a:endParaRPr sz="2000">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2</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2</a:t>
                      </a:r>
                      <a:endParaRPr sz="2000" dirty="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1</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619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P4</a:t>
                      </a:r>
                      <a:endParaRPr sz="2000">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3</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1</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2</a:t>
                      </a:r>
                      <a:endParaRPr sz="2000" dirty="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619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P5</a:t>
                      </a:r>
                      <a:endParaRPr sz="2000">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4</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5</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4</a:t>
                      </a:r>
                      <a:endParaRPr sz="2000" dirty="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extBox 3"/>
          <p:cNvSpPr txBox="1"/>
          <p:nvPr/>
        </p:nvSpPr>
        <p:spPr>
          <a:xfrm>
            <a:off x="775669" y="4030436"/>
            <a:ext cx="10578130" cy="2477922"/>
          </a:xfrm>
          <a:prstGeom prst="rect">
            <a:avLst/>
          </a:prstGeom>
          <a:noFill/>
        </p:spPr>
        <p:txBody>
          <a:bodyPr wrap="square">
            <a:spAutoFit/>
          </a:bodyPr>
          <a:lstStyle/>
          <a:p>
            <a:pPr marL="0" marR="0" lvl="0" indent="0" algn="l" defTabSz="914400" rtl="0" eaLnBrk="1" fontAlgn="auto" latinLnBrk="0" hangingPunct="1">
              <a:lnSpc>
                <a:spcPct val="130000"/>
              </a:lnSpc>
              <a:spcBef>
                <a:spcPts val="300"/>
              </a:spcBef>
              <a:spcAft>
                <a:spcPts val="300"/>
              </a:spcAft>
              <a:buClrTx/>
              <a:buSzPts val="2200"/>
              <a:buFontTx/>
              <a:buNone/>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Vẽ giản đồ Gantt và tính thời gian đợi trung bình, thời gian đáp ứng trung bình</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 thời gia</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n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hoàn</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thành</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trung bình cho các giải thuật</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sau</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endParaRPr>
          </a:p>
          <a:p>
            <a:pPr marL="0" marR="0" lvl="0" indent="-457200" algn="l" defTabSz="914400" rtl="0" eaLnBrk="1" fontAlgn="auto" latinLnBrk="0" hangingPunct="1">
              <a:lnSpc>
                <a:spcPct val="130000"/>
              </a:lnSpc>
              <a:spcBef>
                <a:spcPts val="300"/>
              </a:spcBef>
              <a:spcAft>
                <a:spcPts val="300"/>
              </a:spcAft>
              <a:buClrTx/>
              <a:buSzPts val="2200"/>
              <a:buFont typeface="Times New Roman" panose="02020603050405020304"/>
              <a:buAutoNum type="alphaLcPeriod"/>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SJF Preemptive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endParaRPr>
          </a:p>
          <a:p>
            <a:pPr marL="0" marR="0" lvl="0" indent="-457200" algn="l" defTabSz="914400" rtl="0" eaLnBrk="1" fontAlgn="auto" latinLnBrk="0" hangingPunct="1">
              <a:lnSpc>
                <a:spcPct val="130000"/>
              </a:lnSpc>
              <a:spcBef>
                <a:spcPts val="300"/>
              </a:spcBef>
              <a:spcAft>
                <a:spcPts val="300"/>
              </a:spcAft>
              <a:buClrTx/>
              <a:buSzPts val="2200"/>
              <a:buFont typeface="Times New Roman" panose="02020603050405020304"/>
              <a:buAutoNum type="alphaLcPeriod"/>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RR với quantum time = 2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endParaRPr>
          </a:p>
          <a:p>
            <a:pPr marL="0" marR="0" lvl="0" indent="-457200" algn="l" defTabSz="914400" rtl="0" eaLnBrk="1" fontAlgn="auto" latinLnBrk="0" hangingPunct="1">
              <a:lnSpc>
                <a:spcPct val="130000"/>
              </a:lnSpc>
              <a:spcBef>
                <a:spcPts val="300"/>
              </a:spcBef>
              <a:spcAft>
                <a:spcPts val="300"/>
              </a:spcAft>
              <a:buClrTx/>
              <a:buSzPts val="2200"/>
              <a:buFont typeface="Times New Roman" panose="02020603050405020304"/>
              <a:buAutoNum type="alphaLcPeriod"/>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Điều phối theo độ ưu tiên độc quyền (độ ưu tiên 1 &gt; 2 &gt;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4</a:t>
            </a:r>
            <a:endParaRPr lang="en-US"/>
          </a:p>
        </p:txBody>
      </p:sp>
      <p:sp>
        <p:nvSpPr>
          <p:cNvPr id="397" name="Google Shape;397;p27"/>
          <p:cNvSpPr txBox="1">
            <a:spLocks noGrp="1"/>
          </p:cNvSpPr>
          <p:nvPr>
            <p:ph idx="1"/>
          </p:nvPr>
        </p:nvSpPr>
        <p:spPr>
          <a:xfrm>
            <a:off x="774145" y="1233825"/>
            <a:ext cx="10579654" cy="2195176"/>
          </a:xfrm>
          <a:prstGeom prst="rect">
            <a:avLst/>
          </a:prstGeom>
          <a:noFill/>
          <a:ln>
            <a:noFill/>
          </a:ln>
        </p:spPr>
        <p:txBody>
          <a:bodyPr spcFirstLastPara="1" wrap="square" lIns="91425" tIns="45700" rIns="91425" bIns="45700" anchor="t" anchorCtr="0">
            <a:noAutofit/>
          </a:bodyPr>
          <a:lstStyle/>
          <a:p>
            <a:pPr marL="0" indent="0">
              <a:lnSpc>
                <a:spcPct val="130000"/>
              </a:lnSpc>
              <a:spcBef>
                <a:spcPts val="300"/>
              </a:spcBef>
              <a:spcAft>
                <a:spcPts val="300"/>
              </a:spcAft>
              <a:buSzPts val="2200"/>
              <a:buNone/>
            </a:pPr>
            <a:r>
              <a:rPr lang="vi-VN" sz="2200" dirty="0"/>
              <a:t>Vẽ giản đồ Gantt và tính thời gian đợi trung bình, thời gian đáp ứng trung bình</a:t>
            </a:r>
            <a:r>
              <a:rPr lang="en-US" sz="2200" dirty="0"/>
              <a:t>,</a:t>
            </a:r>
            <a:r>
              <a:rPr lang="vi-VN" sz="2200" dirty="0"/>
              <a:t> thời gia</a:t>
            </a:r>
            <a:r>
              <a:rPr lang="en-US" sz="2200" dirty="0">
                <a:latin typeface="Arial" panose="020B0604020202020204" pitchFamily="34" charset="0"/>
                <a:cs typeface="Arial" panose="020B0604020202020204" pitchFamily="34" charset="0"/>
              </a:rPr>
              <a:t>n </a:t>
            </a:r>
            <a:r>
              <a:rPr lang="en-US" sz="2200" dirty="0" err="1">
                <a:latin typeface="Arial" panose="020B0604020202020204" pitchFamily="34" charset="0"/>
                <a:cs typeface="Arial" panose="020B0604020202020204" pitchFamily="34" charset="0"/>
              </a:rPr>
              <a:t>hoàn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thành</a:t>
            </a:r>
            <a:r>
              <a:rPr lang="vi-VN" sz="2200" dirty="0">
                <a:latin typeface="Arial" panose="020B0604020202020204" pitchFamily="34" charset="0"/>
                <a:cs typeface="Arial" panose="020B0604020202020204" pitchFamily="34" charset="0"/>
              </a:rPr>
              <a:t> </a:t>
            </a:r>
            <a:r>
              <a:rPr lang="vi-VN" sz="2200" dirty="0"/>
              <a:t>trung bình cho các giải thuật</a:t>
            </a:r>
            <a:r>
              <a:rPr lang="en-US" sz="2200" dirty="0"/>
              <a:t> </a:t>
            </a:r>
            <a:r>
              <a:rPr lang="en-US" sz="2200" dirty="0" err="1">
                <a:latin typeface="Arial" panose="020B0604020202020204" pitchFamily="34" charset="0"/>
                <a:cs typeface="Arial" panose="020B0604020202020204" pitchFamily="34" charset="0"/>
              </a:rPr>
              <a:t>sau</a:t>
            </a:r>
            <a:r>
              <a:rPr lang="en-US" sz="2200" dirty="0">
                <a:latin typeface="Arial" panose="020B0604020202020204" pitchFamily="34" charset="0"/>
                <a:cs typeface="Arial" panose="020B0604020202020204" pitchFamily="34" charset="0"/>
              </a:rPr>
              <a:t>: </a:t>
            </a:r>
            <a:endParaRPr lang="vi-VN" sz="2200" dirty="0">
              <a:latin typeface="Arial" panose="020B0604020202020204" pitchFamily="34" charset="0"/>
              <a:cs typeface="Arial" panose="020B0604020202020204" pitchFamily="34" charset="0"/>
            </a:endParaRPr>
          </a:p>
          <a:p>
            <a:pPr indent="-457200">
              <a:spcBef>
                <a:spcPts val="440"/>
              </a:spcBef>
              <a:buSzPts val="2200"/>
              <a:buFont typeface="Times New Roman" panose="02020603050405020304"/>
              <a:buAutoNum type="alphaLcPeriod"/>
            </a:pPr>
            <a:r>
              <a:rPr lang="en-US" sz="2200" dirty="0"/>
              <a:t>FCFS, SJF </a:t>
            </a:r>
            <a:endParaRPr lang="en-US" sz="2200" dirty="0"/>
          </a:p>
          <a:p>
            <a:pPr indent="-457200">
              <a:spcBef>
                <a:spcPts val="440"/>
              </a:spcBef>
              <a:buSzPts val="2200"/>
              <a:buFont typeface="Times New Roman" panose="02020603050405020304"/>
              <a:buAutoNum type="alphaLcPeriod"/>
            </a:pPr>
            <a:r>
              <a:rPr lang="en-US" sz="2200" dirty="0"/>
              <a:t>RR </a:t>
            </a:r>
            <a:r>
              <a:rPr lang="en-US" sz="2200" dirty="0" err="1"/>
              <a:t>với</a:t>
            </a:r>
            <a:r>
              <a:rPr lang="en-US" sz="2200" dirty="0"/>
              <a:t> quantum time = 10 </a:t>
            </a:r>
            <a:endParaRPr lang="en-US" sz="2400" dirty="0"/>
          </a:p>
        </p:txBody>
      </p:sp>
      <p:sp>
        <p:nvSpPr>
          <p:cNvPr id="399" name="Google Shape;399;p2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401" name="Google Shape;401;p27"/>
          <p:cNvSpPr/>
          <p:nvPr/>
        </p:nvSpPr>
        <p:spPr>
          <a:xfrm>
            <a:off x="1524000" y="-184645"/>
            <a:ext cx="9144000" cy="369291"/>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2A2F4F"/>
              </a:solidFill>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402" name="Google Shape;402;p27"/>
          <p:cNvGraphicFramePr/>
          <p:nvPr/>
        </p:nvGraphicFramePr>
        <p:xfrm>
          <a:off x="3047207" y="3429000"/>
          <a:ext cx="6096000" cy="2560380"/>
        </p:xfrm>
        <a:graphic>
          <a:graphicData uri="http://schemas.openxmlformats.org/drawingml/2006/table">
            <a:tbl>
              <a:tblPr firstRow="1" bandRow="1">
                <a:noFill/>
              </a:tblPr>
              <a:tblGrid>
                <a:gridCol w="2032000"/>
                <a:gridCol w="2032000"/>
                <a:gridCol w="2032000"/>
              </a:tblGrid>
              <a:tr h="370850">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Process</a:t>
                      </a:r>
                      <a:endParaRPr b="1" dirty="0">
                        <a:solidFill>
                          <a:schemeClr val="tx1"/>
                        </a:solidFill>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Burst Time</a:t>
                      </a:r>
                      <a:endParaRPr sz="2200" b="1" u="none" strike="noStrike" cap="none" dirty="0">
                        <a:solidFill>
                          <a:schemeClr val="tx1"/>
                        </a:solidFill>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Arrival Time</a:t>
                      </a:r>
                      <a:endParaRPr b="1" dirty="0">
                        <a:solidFill>
                          <a:schemeClr val="tx1"/>
                        </a:solidFill>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50">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P1</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10</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5</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1325">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P2</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29</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2</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5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P3</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3</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5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P4</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7</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1</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5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P5</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12</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7</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1.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p:txBody>
      </p:sp>
      <p:sp>
        <p:nvSpPr>
          <p:cNvPr id="130" name="Google Shape;130;p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132" name="Google Shape;132;p8"/>
          <p:cNvSpPr txBox="1"/>
          <p:nvPr/>
        </p:nvSpPr>
        <p:spPr>
          <a:xfrm>
            <a:off x="774145" y="1834357"/>
            <a:ext cx="5538042" cy="2006663"/>
          </a:xfrm>
          <a:prstGeom prst="rect">
            <a:avLst/>
          </a:prstGeom>
          <a:noFill/>
          <a:ln>
            <a:noFill/>
          </a:ln>
        </p:spPr>
        <p:txBody>
          <a:bodyPr spcFirstLastPara="1" wrap="square" lIns="91425" tIns="45700" rIns="91425" bIns="45700" anchor="t" anchorCtr="0">
            <a:spAutoFit/>
          </a:bodyPr>
          <a:lstStyle/>
          <a:p>
            <a:pPr marL="357505" lvl="1" indent="-336550" algn="just">
              <a:lnSpc>
                <a:spcPct val="130000"/>
              </a:lnSpc>
              <a:spcBef>
                <a:spcPts val="300"/>
              </a:spcBef>
              <a:spcAft>
                <a:spcPts val="300"/>
              </a:spcAft>
              <a:buClr>
                <a:schemeClr val="dk1"/>
              </a:buClr>
              <a:buSzPts val="2400"/>
              <a:buFont typeface="Arial" panose="020B0604020202020204" pitchFamily="34" charset="0"/>
              <a:buChar char="•"/>
            </a:pP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Tiến</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trình</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yêu</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cầu</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thời</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gian</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thực</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thi</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trên</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CPU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nhiều</a:t>
            </a:r>
            <a:r>
              <a:rPr lang="en-US" sz="2200" dirty="0">
                <a:solidFill>
                  <a:schemeClr val="dk1"/>
                </a:solidFill>
                <a:latin typeface="Arial" panose="020B0604020202020204" pitchFamily="34" charset="0"/>
                <a:cs typeface="Arial" panose="020B0604020202020204" pitchFamily="34" charset="0"/>
                <a:sym typeface="Times New Roman" panose="02020603050405020304"/>
              </a:rPr>
              <a:t>.</a:t>
            </a:r>
            <a:endParaRPr sz="2200" dirty="0">
              <a:solidFill>
                <a:schemeClr val="dk1"/>
              </a:solidFill>
              <a:latin typeface="Arial" panose="020B0604020202020204" pitchFamily="34" charset="0"/>
              <a:cs typeface="Arial" panose="020B0604020202020204" pitchFamily="34" charset="0"/>
              <a:sym typeface="Times New Roman" panose="02020603050405020304"/>
            </a:endParaRPr>
          </a:p>
          <a:p>
            <a:pPr marL="357505" lvl="1" indent="-336550" algn="just">
              <a:lnSpc>
                <a:spcPct val="130000"/>
              </a:lnSpc>
              <a:spcBef>
                <a:spcPts val="300"/>
              </a:spcBef>
              <a:spcAft>
                <a:spcPts val="300"/>
              </a:spcAft>
              <a:buClr>
                <a:schemeClr val="dk1"/>
              </a:buClr>
              <a:buSzPts val="2400"/>
              <a:buFont typeface="Arial" panose="020B0604020202020204" pitchFamily="34" charset="0"/>
              <a:buChar char="•"/>
            </a:pP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Thời</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gian</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hoàn</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thành</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chương</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trình</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phụ</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thuộc</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vào</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tốc</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độ</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thực</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thi</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của</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CPU.</a:t>
            </a:r>
            <a:endParaRPr sz="2200" dirty="0">
              <a:solidFill>
                <a:schemeClr val="dk1"/>
              </a:solidFill>
              <a:latin typeface="Arial" panose="020B0604020202020204" pitchFamily="34" charset="0"/>
              <a:cs typeface="Arial" panose="020B0604020202020204" pitchFamily="34" charset="0"/>
              <a:sym typeface="Times New Roman" panose="02020603050405020304"/>
            </a:endParaRPr>
          </a:p>
        </p:txBody>
      </p:sp>
      <p:pic>
        <p:nvPicPr>
          <p:cNvPr id="133" name="Google Shape;133;p8" descr="Example of CPU Bound"/>
          <p:cNvPicPr preferRelativeResize="0"/>
          <p:nvPr/>
        </p:nvPicPr>
        <p:blipFill rotWithShape="1">
          <a:blip r:embed="rId1">
            <a:clrChange>
              <a:clrFrom>
                <a:srgbClr val="FFFFFF"/>
              </a:clrFrom>
              <a:clrTo>
                <a:srgbClr val="FFFFFF">
                  <a:alpha val="0"/>
                </a:srgbClr>
              </a:clrTo>
            </a:clrChange>
          </a:blip>
          <a:srcRect l="5098"/>
          <a:stretch>
            <a:fillRect/>
          </a:stretch>
        </p:blipFill>
        <p:spPr>
          <a:xfrm>
            <a:off x="774145" y="4376514"/>
            <a:ext cx="6890924" cy="1937344"/>
          </a:xfrm>
          <a:prstGeom prst="rect">
            <a:avLst/>
          </a:prstGeom>
          <a:noFill/>
          <a:ln>
            <a:noFill/>
          </a:ln>
        </p:spPr>
      </p:pic>
      <p:sp>
        <p:nvSpPr>
          <p:cNvPr id="3" name="Slide Number Placeholder 2"/>
          <p:cNvSpPr>
            <a:spLocks noGrp="1"/>
          </p:cNvSpPr>
          <p:nvPr>
            <p:ph type="sldNum" sz="quarter" idx="12"/>
          </p:nvPr>
        </p:nvSpPr>
        <p:spPr/>
        <p:txBody>
          <a:bodyPr/>
          <a:lstStyle/>
          <a:p>
            <a:fld id="{00000000-1234-1234-1234-123412341234}" type="slidenum">
              <a:rPr lang="en-US" smtClean="0"/>
            </a:fld>
            <a:endParaRPr lang="en-US" dirty="0"/>
          </a:p>
        </p:txBody>
      </p:sp>
      <p:sp>
        <p:nvSpPr>
          <p:cNvPr id="131" name="Google Shape;131;p8"/>
          <p:cNvSpPr txBox="1"/>
          <p:nvPr/>
        </p:nvSpPr>
        <p:spPr>
          <a:xfrm>
            <a:off x="6647576" y="1475129"/>
            <a:ext cx="5280365" cy="4071121"/>
          </a:xfrm>
          <a:prstGeom prst="roundRect">
            <a:avLst>
              <a:gd name="adj" fmla="val 1444"/>
            </a:avLst>
          </a:prstGeom>
          <a:noFill/>
          <a:ln w="19050" cap="rnd">
            <a:gradFill flip="none" rotWithShape="1">
              <a:gsLst>
                <a:gs pos="0">
                  <a:srgbClr val="0072FF"/>
                </a:gs>
                <a:gs pos="100000">
                  <a:srgbClr val="00C6FF"/>
                </a:gs>
              </a:gsLst>
              <a:lin ang="2700000" scaled="1"/>
              <a:tileRect/>
            </a:gradFill>
            <a:round/>
          </a:ln>
          <a:extLst>
            <a:ext uri="{909E8E84-426E-40DD-AFC4-6F175D3DCCD1}">
              <a14:hiddenFill xmlns:a14="http://schemas.microsoft.com/office/drawing/2010/main">
                <a:solidFill>
                  <a:srgbClr val="FFFFFF"/>
                </a:solidFill>
              </a14:hiddenFill>
            </a:ext>
          </a:extLst>
        </p:spPr>
        <p:txBody>
          <a:bodyPr/>
          <a:lstStyle>
            <a:defPPr>
              <a:defRPr lang="en-US"/>
            </a:defPPr>
            <a:lvl1pPr>
              <a:spcBef>
                <a:spcPts val="790"/>
              </a:spcBef>
              <a:buClr>
                <a:srgbClr val="000000"/>
              </a:buClr>
              <a:buSzPct val="100000"/>
              <a:defRPr sz="1600">
                <a:solidFill>
                  <a:srgbClr val="000000"/>
                </a:solidFill>
                <a:latin typeface="Courier New" panose="02070309020205020404" pitchFamily="49" charset="0"/>
                <a:cs typeface="Courier New" panose="02070309020205020404" pitchFamily="49" charset="0"/>
              </a:defRPr>
            </a:lvl1pPr>
          </a:lstStyle>
          <a:p>
            <a:pPr>
              <a:lnSpc>
                <a:spcPct val="120000"/>
              </a:lnSpc>
              <a:spcBef>
                <a:spcPts val="200"/>
              </a:spcBef>
              <a:spcAft>
                <a:spcPts val="200"/>
              </a:spcAft>
              <a:tabLst>
                <a:tab pos="433070" algn="l"/>
                <a:tab pos="877570" algn="l"/>
              </a:tabLst>
            </a:pPr>
            <a:r>
              <a:rPr lang="en-US" sz="1600" b="0" dirty="0">
                <a:solidFill>
                  <a:srgbClr val="808080"/>
                </a:solidFill>
                <a:effectLst/>
                <a:latin typeface="Menlo" panose="020B0609030804020204" pitchFamily="49" charset="0"/>
              </a:rPr>
              <a:t>#include</a:t>
            </a:r>
            <a:r>
              <a:rPr lang="en-US" sz="1600" b="0" dirty="0">
                <a:solidFill>
                  <a:srgbClr val="000000"/>
                </a:solidFill>
                <a:effectLst/>
                <a:latin typeface="Menlo" panose="020B0609030804020204" pitchFamily="49" charset="0"/>
              </a:rPr>
              <a:t> </a:t>
            </a:r>
            <a:r>
              <a:rPr lang="en-US" sz="1600" b="0" dirty="0">
                <a:solidFill>
                  <a:srgbClr val="E21F1F"/>
                </a:solidFill>
                <a:effectLst/>
                <a:latin typeface="Menlo" panose="020B0609030804020204" pitchFamily="49" charset="0"/>
              </a:rPr>
              <a:t>&lt;</a:t>
            </a:r>
            <a:r>
              <a:rPr lang="en-US" sz="1600" b="0" dirty="0" err="1">
                <a:solidFill>
                  <a:srgbClr val="A31515"/>
                </a:solidFill>
                <a:effectLst/>
                <a:latin typeface="Menlo" panose="020B0609030804020204" pitchFamily="49" charset="0"/>
              </a:rPr>
              <a:t>stdio.h</a:t>
            </a:r>
            <a:r>
              <a:rPr lang="en-US" sz="1600" b="0" dirty="0">
                <a:solidFill>
                  <a:srgbClr val="E21F1F"/>
                </a:solidFill>
                <a:effectLst/>
                <a:latin typeface="Menlo" panose="020B0609030804020204" pitchFamily="49" charset="0"/>
              </a:rPr>
              <a:t>&gt;</a:t>
            </a:r>
            <a:endParaRPr lang="en-US" sz="1600" b="0" dirty="0">
              <a:solidFill>
                <a:srgbClr val="000000"/>
              </a:solidFill>
              <a:effectLst/>
              <a:latin typeface="Menlo" panose="020B0609030804020204" pitchFamily="49" charset="0"/>
            </a:endParaRPr>
          </a:p>
          <a:p>
            <a:pPr>
              <a:lnSpc>
                <a:spcPct val="120000"/>
              </a:lnSpc>
              <a:spcBef>
                <a:spcPts val="200"/>
              </a:spcBef>
              <a:spcAft>
                <a:spcPts val="200"/>
              </a:spcAft>
              <a:tabLst>
                <a:tab pos="433070" algn="l"/>
                <a:tab pos="877570" algn="l"/>
              </a:tabLst>
            </a:pPr>
            <a:r>
              <a:rPr lang="en-US" sz="1600" b="0" dirty="0">
                <a:solidFill>
                  <a:srgbClr val="0000FF"/>
                </a:solidFill>
                <a:effectLst/>
                <a:latin typeface="Menlo" panose="020B0609030804020204" pitchFamily="49" charset="0"/>
              </a:rPr>
              <a:t>int</a:t>
            </a:r>
            <a:r>
              <a:rPr lang="en-US" sz="1600" b="0" dirty="0">
                <a:solidFill>
                  <a:srgbClr val="000000"/>
                </a:solidFill>
                <a:effectLst/>
                <a:latin typeface="Menlo" panose="020B0609030804020204" pitchFamily="49" charset="0"/>
              </a:rPr>
              <a:t> </a:t>
            </a:r>
            <a:r>
              <a:rPr lang="en-US" sz="1600" b="0" dirty="0">
                <a:solidFill>
                  <a:srgbClr val="74531F"/>
                </a:solidFill>
                <a:effectLst/>
                <a:latin typeface="Menlo" panose="020B0609030804020204" pitchFamily="49" charset="0"/>
              </a:rPr>
              <a:t>main</a:t>
            </a:r>
            <a:r>
              <a:rPr lang="en-US" sz="1600" b="0" dirty="0">
                <a:solidFill>
                  <a:srgbClr val="000000"/>
                </a:solidFill>
                <a:effectLst/>
                <a:latin typeface="Menlo" panose="020B0609030804020204" pitchFamily="49" charset="0"/>
              </a:rPr>
              <a:t>() {</a:t>
            </a:r>
            <a:endParaRPr lang="en-US" sz="1600" b="0" dirty="0">
              <a:solidFill>
                <a:srgbClr val="000000"/>
              </a:solidFill>
              <a:effectLst/>
              <a:latin typeface="Menlo" panose="020B0609030804020204" pitchFamily="49" charset="0"/>
            </a:endParaRPr>
          </a:p>
          <a:p>
            <a:pPr>
              <a:lnSpc>
                <a:spcPct val="120000"/>
              </a:lnSpc>
              <a:spcBef>
                <a:spcPts val="200"/>
              </a:spcBef>
              <a:spcAft>
                <a:spcPts val="200"/>
              </a:spcAft>
              <a:tabLst>
                <a:tab pos="433070" algn="l"/>
                <a:tab pos="877570" algn="l"/>
              </a:tabLst>
            </a:pPr>
            <a:r>
              <a:rPr lang="en-US" sz="1600" b="0" dirty="0">
                <a:solidFill>
                  <a:srgbClr val="0000FF"/>
                </a:solidFill>
                <a:effectLst/>
                <a:latin typeface="Menlo" panose="020B0609030804020204" pitchFamily="49" charset="0"/>
              </a:rPr>
              <a:t>	long</a:t>
            </a:r>
            <a:r>
              <a:rPr lang="en-US" sz="1600" b="0" dirty="0">
                <a:solidFill>
                  <a:srgbClr val="000000"/>
                </a:solidFill>
                <a:effectLst/>
                <a:latin typeface="Menlo" panose="020B0609030804020204" pitchFamily="49" charset="0"/>
              </a:rPr>
              <a:t> </a:t>
            </a:r>
            <a:r>
              <a:rPr lang="en-US" sz="1600" b="0" dirty="0">
                <a:solidFill>
                  <a:srgbClr val="0000FF"/>
                </a:solidFill>
                <a:effectLst/>
                <a:latin typeface="Menlo" panose="020B0609030804020204" pitchFamily="49" charset="0"/>
              </a:rPr>
              <a:t>long</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start</a:t>
            </a:r>
            <a:r>
              <a:rPr lang="en-US" sz="1600" b="0" dirty="0">
                <a:solidFill>
                  <a:srgbClr val="000000"/>
                </a:solidFill>
                <a:effectLst/>
                <a:latin typeface="Menlo" panose="020B0609030804020204" pitchFamily="49" charset="0"/>
              </a:rPr>
              <a:t> = </a:t>
            </a:r>
            <a:r>
              <a:rPr lang="en-US" sz="1600" b="0" dirty="0">
                <a:solidFill>
                  <a:srgbClr val="098658"/>
                </a:solidFill>
                <a:effectLst/>
                <a:latin typeface="Menlo" panose="020B0609030804020204" pitchFamily="49" charset="0"/>
              </a:rPr>
              <a:t>1</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end</a:t>
            </a:r>
            <a:r>
              <a:rPr lang="en-US" sz="1600" b="0" dirty="0">
                <a:solidFill>
                  <a:srgbClr val="000000"/>
                </a:solidFill>
                <a:effectLst/>
                <a:latin typeface="Menlo" panose="020B0609030804020204" pitchFamily="49" charset="0"/>
              </a:rPr>
              <a:t> = </a:t>
            </a:r>
            <a:r>
              <a:rPr lang="en-US" sz="1600" b="0" dirty="0">
                <a:solidFill>
                  <a:srgbClr val="098658"/>
                </a:solidFill>
                <a:effectLst/>
                <a:latin typeface="Menlo" panose="020B0609030804020204" pitchFamily="49" charset="0"/>
              </a:rPr>
              <a:t>1000000</a:t>
            </a:r>
            <a:r>
              <a:rPr lang="en-US" sz="1600" b="0" dirty="0">
                <a:solidFill>
                  <a:srgbClr val="000000"/>
                </a:solidFill>
                <a:effectLst/>
                <a:latin typeface="Menlo" panose="020B0609030804020204" pitchFamily="49" charset="0"/>
              </a:rPr>
              <a:t>,</a:t>
            </a:r>
            <a:endParaRPr lang="en-US" sz="1600" b="0" dirty="0">
              <a:solidFill>
                <a:srgbClr val="000000"/>
              </a:solidFill>
              <a:effectLst/>
              <a:latin typeface="Menlo" panose="020B0609030804020204" pitchFamily="49" charset="0"/>
            </a:endParaRPr>
          </a:p>
          <a:p>
            <a:pPr>
              <a:lnSpc>
                <a:spcPct val="120000"/>
              </a:lnSpc>
              <a:spcBef>
                <a:spcPts val="200"/>
              </a:spcBef>
              <a:spcAft>
                <a:spcPts val="200"/>
              </a:spcAft>
              <a:tabLst>
                <a:tab pos="433070" algn="l"/>
                <a:tab pos="877570" algn="l"/>
              </a:tabLst>
            </a:pPr>
            <a:r>
              <a:rPr lang="en-US" sz="1600" b="0" dirty="0">
                <a:solidFill>
                  <a:srgbClr val="1F377F"/>
                </a:solidFill>
                <a:effectLst/>
                <a:latin typeface="Menlo" panose="020B0609030804020204" pitchFamily="49" charset="0"/>
              </a:rPr>
              <a:t>	total</a:t>
            </a:r>
            <a:r>
              <a:rPr lang="en-US" sz="1600" b="0" dirty="0">
                <a:solidFill>
                  <a:srgbClr val="000000"/>
                </a:solidFill>
                <a:effectLst/>
                <a:latin typeface="Menlo" panose="020B0609030804020204" pitchFamily="49" charset="0"/>
              </a:rPr>
              <a:t> = </a:t>
            </a:r>
            <a:r>
              <a:rPr lang="en-US" sz="1600" b="0" dirty="0">
                <a:solidFill>
                  <a:srgbClr val="098658"/>
                </a:solidFill>
                <a:effectLst/>
                <a:latin typeface="Menlo" panose="020B0609030804020204" pitchFamily="49" charset="0"/>
              </a:rPr>
              <a:t>0</a:t>
            </a:r>
            <a:r>
              <a:rPr lang="en-US" sz="1600" b="0" dirty="0">
                <a:solidFill>
                  <a:srgbClr val="000000"/>
                </a:solidFill>
                <a:effectLst/>
                <a:latin typeface="Menlo" panose="020B0609030804020204" pitchFamily="49" charset="0"/>
              </a:rPr>
              <a:t>;</a:t>
            </a:r>
            <a:endParaRPr lang="en-US" sz="1600" b="0" dirty="0">
              <a:solidFill>
                <a:srgbClr val="000000"/>
              </a:solidFill>
              <a:effectLst/>
              <a:latin typeface="Menlo" panose="020B0609030804020204" pitchFamily="49" charset="0"/>
            </a:endParaRPr>
          </a:p>
          <a:p>
            <a:pPr>
              <a:lnSpc>
                <a:spcPct val="120000"/>
              </a:lnSpc>
              <a:spcBef>
                <a:spcPts val="200"/>
              </a:spcBef>
              <a:spcAft>
                <a:spcPts val="200"/>
              </a:spcAft>
              <a:tabLst>
                <a:tab pos="433070" algn="l"/>
                <a:tab pos="877570" algn="l"/>
              </a:tabLst>
            </a:pPr>
            <a:r>
              <a:rPr lang="en-US" sz="1600" b="0" dirty="0">
                <a:solidFill>
                  <a:srgbClr val="8F08C4"/>
                </a:solidFill>
                <a:effectLst/>
                <a:latin typeface="Menlo" panose="020B0609030804020204" pitchFamily="49" charset="0"/>
              </a:rPr>
              <a:t>	for</a:t>
            </a:r>
            <a:r>
              <a:rPr lang="en-US" sz="1600" b="0" dirty="0">
                <a:solidFill>
                  <a:srgbClr val="000000"/>
                </a:solidFill>
                <a:effectLst/>
                <a:latin typeface="Menlo" panose="020B0609030804020204" pitchFamily="49" charset="0"/>
              </a:rPr>
              <a:t> (</a:t>
            </a:r>
            <a:r>
              <a:rPr lang="en-US" sz="1600" b="0" dirty="0">
                <a:solidFill>
                  <a:srgbClr val="0000FF"/>
                </a:solidFill>
                <a:effectLst/>
                <a:latin typeface="Menlo" panose="020B0609030804020204" pitchFamily="49" charset="0"/>
              </a:rPr>
              <a:t>long</a:t>
            </a:r>
            <a:r>
              <a:rPr lang="en-US" sz="1600" b="0" dirty="0">
                <a:solidFill>
                  <a:srgbClr val="000000"/>
                </a:solidFill>
                <a:effectLst/>
                <a:latin typeface="Menlo" panose="020B0609030804020204" pitchFamily="49" charset="0"/>
              </a:rPr>
              <a:t> </a:t>
            </a:r>
            <a:r>
              <a:rPr lang="en-US" sz="1600" b="0" dirty="0">
                <a:solidFill>
                  <a:srgbClr val="0000FF"/>
                </a:solidFill>
                <a:effectLst/>
                <a:latin typeface="Menlo" panose="020B0609030804020204" pitchFamily="49" charset="0"/>
              </a:rPr>
              <a:t>long</a:t>
            </a:r>
            <a:r>
              <a:rPr lang="en-US" sz="1600" b="0" dirty="0">
                <a:solidFill>
                  <a:srgbClr val="000000"/>
                </a:solidFill>
                <a:effectLst/>
                <a:latin typeface="Menlo" panose="020B0609030804020204" pitchFamily="49" charset="0"/>
              </a:rPr>
              <a:t> </a:t>
            </a:r>
            <a:r>
              <a:rPr lang="en-US" sz="1600" b="0" dirty="0" err="1">
                <a:solidFill>
                  <a:srgbClr val="1F377F"/>
                </a:solidFill>
                <a:effectLst/>
                <a:latin typeface="Menlo" panose="020B0609030804020204" pitchFamily="49" charset="0"/>
              </a:rPr>
              <a:t>i</a:t>
            </a:r>
            <a:r>
              <a:rPr lang="en-US" sz="1600" b="0" dirty="0">
                <a:solidFill>
                  <a:srgbClr val="000000"/>
                </a:solidFill>
                <a:effectLst/>
                <a:latin typeface="Menlo" panose="020B0609030804020204" pitchFamily="49" charset="0"/>
              </a:rPr>
              <a:t> = </a:t>
            </a:r>
            <a:r>
              <a:rPr lang="en-US" sz="1600" b="0" dirty="0">
                <a:solidFill>
                  <a:srgbClr val="1F377F"/>
                </a:solidFill>
                <a:effectLst/>
                <a:latin typeface="Menlo" panose="020B0609030804020204" pitchFamily="49" charset="0"/>
              </a:rPr>
              <a:t>start</a:t>
            </a:r>
            <a:r>
              <a:rPr lang="en-US" sz="1600" b="0" dirty="0">
                <a:solidFill>
                  <a:srgbClr val="000000"/>
                </a:solidFill>
                <a:effectLst/>
                <a:latin typeface="Menlo" panose="020B0609030804020204" pitchFamily="49" charset="0"/>
              </a:rPr>
              <a:t>; </a:t>
            </a:r>
            <a:r>
              <a:rPr lang="en-US" sz="1600" b="0" dirty="0" err="1">
                <a:solidFill>
                  <a:srgbClr val="1F377F"/>
                </a:solidFill>
                <a:effectLst/>
                <a:latin typeface="Menlo" panose="020B0609030804020204" pitchFamily="49" charset="0"/>
              </a:rPr>
              <a:t>i</a:t>
            </a:r>
            <a:r>
              <a:rPr lang="en-US" sz="1600" b="0" dirty="0">
                <a:solidFill>
                  <a:srgbClr val="000000"/>
                </a:solidFill>
                <a:effectLst/>
                <a:latin typeface="Menlo" panose="020B0609030804020204" pitchFamily="49" charset="0"/>
              </a:rPr>
              <a:t> &lt;= </a:t>
            </a:r>
            <a:r>
              <a:rPr lang="en-US" sz="1600" b="0" dirty="0">
                <a:solidFill>
                  <a:srgbClr val="1F377F"/>
                </a:solidFill>
                <a:effectLst/>
                <a:latin typeface="Menlo" panose="020B0609030804020204" pitchFamily="49" charset="0"/>
              </a:rPr>
              <a:t>end</a:t>
            </a:r>
            <a:r>
              <a:rPr lang="en-US" sz="1600" b="0" dirty="0">
                <a:solidFill>
                  <a:srgbClr val="000000"/>
                </a:solidFill>
                <a:effectLst/>
                <a:latin typeface="Menlo" panose="020B0609030804020204" pitchFamily="49" charset="0"/>
              </a:rPr>
              <a:t>; 	</a:t>
            </a:r>
            <a:r>
              <a:rPr lang="en-US" sz="1600" b="0" dirty="0" err="1">
                <a:solidFill>
                  <a:srgbClr val="1F377F"/>
                </a:solidFill>
                <a:effectLst/>
                <a:latin typeface="Menlo" panose="020B0609030804020204" pitchFamily="49" charset="0"/>
              </a:rPr>
              <a:t>i</a:t>
            </a:r>
            <a:r>
              <a:rPr lang="en-US" sz="1600" b="0" dirty="0">
                <a:solidFill>
                  <a:srgbClr val="000000"/>
                </a:solidFill>
                <a:effectLst/>
                <a:latin typeface="Menlo" panose="020B0609030804020204" pitchFamily="49" charset="0"/>
              </a:rPr>
              <a:t>++){</a:t>
            </a:r>
            <a:endParaRPr lang="en-US" sz="1600" b="0" dirty="0">
              <a:solidFill>
                <a:srgbClr val="000000"/>
              </a:solidFill>
              <a:effectLst/>
              <a:latin typeface="Menlo" panose="020B0609030804020204" pitchFamily="49" charset="0"/>
            </a:endParaRPr>
          </a:p>
          <a:p>
            <a:pPr>
              <a:lnSpc>
                <a:spcPct val="120000"/>
              </a:lnSpc>
              <a:spcBef>
                <a:spcPts val="200"/>
              </a:spcBef>
              <a:spcAft>
                <a:spcPts val="200"/>
              </a:spcAft>
              <a:tabLst>
                <a:tab pos="433070" algn="l"/>
                <a:tab pos="877570" algn="l"/>
              </a:tabLst>
            </a:pPr>
            <a:r>
              <a:rPr lang="en-US" sz="1600" b="0" dirty="0">
                <a:solidFill>
                  <a:srgbClr val="1F377F"/>
                </a:solidFill>
                <a:effectLst/>
                <a:latin typeface="Menlo" panose="020B0609030804020204" pitchFamily="49" charset="0"/>
              </a:rPr>
              <a:t>		total</a:t>
            </a:r>
            <a:r>
              <a:rPr lang="en-US" sz="1600" b="0" dirty="0">
                <a:solidFill>
                  <a:srgbClr val="000000"/>
                </a:solidFill>
                <a:effectLst/>
                <a:latin typeface="Menlo" panose="020B0609030804020204" pitchFamily="49" charset="0"/>
              </a:rPr>
              <a:t> += </a:t>
            </a:r>
            <a:r>
              <a:rPr lang="en-US" sz="1600" b="0" dirty="0" err="1">
                <a:solidFill>
                  <a:srgbClr val="1F377F"/>
                </a:solidFill>
                <a:effectLst/>
                <a:latin typeface="Menlo" panose="020B0609030804020204" pitchFamily="49" charset="0"/>
              </a:rPr>
              <a:t>i</a:t>
            </a:r>
            <a:r>
              <a:rPr lang="en-US" sz="1600" b="0" dirty="0">
                <a:solidFill>
                  <a:srgbClr val="000000"/>
                </a:solidFill>
                <a:effectLst/>
                <a:latin typeface="Menlo" panose="020B0609030804020204" pitchFamily="49" charset="0"/>
              </a:rPr>
              <a:t>;</a:t>
            </a:r>
            <a:endParaRPr lang="en-US" sz="1600" b="0" dirty="0">
              <a:solidFill>
                <a:srgbClr val="000000"/>
              </a:solidFill>
              <a:effectLst/>
              <a:latin typeface="Menlo" panose="020B0609030804020204" pitchFamily="49" charset="0"/>
            </a:endParaRPr>
          </a:p>
          <a:p>
            <a:pPr>
              <a:lnSpc>
                <a:spcPct val="120000"/>
              </a:lnSpc>
              <a:spcBef>
                <a:spcPts val="200"/>
              </a:spcBef>
              <a:spcAft>
                <a:spcPts val="200"/>
              </a:spcAft>
              <a:tabLst>
                <a:tab pos="433070" algn="l"/>
                <a:tab pos="877570" algn="l"/>
              </a:tabLst>
            </a:pPr>
            <a:r>
              <a:rPr lang="en-US" sz="1600" b="0" dirty="0">
                <a:solidFill>
                  <a:srgbClr val="000000"/>
                </a:solidFill>
                <a:effectLst/>
                <a:latin typeface="Menlo" panose="020B0609030804020204" pitchFamily="49" charset="0"/>
              </a:rPr>
              <a:t>	}</a:t>
            </a:r>
            <a:endParaRPr lang="en-US" sz="1600" b="0" dirty="0">
              <a:solidFill>
                <a:srgbClr val="000000"/>
              </a:solidFill>
              <a:effectLst/>
              <a:latin typeface="Menlo" panose="020B0609030804020204" pitchFamily="49" charset="0"/>
            </a:endParaRPr>
          </a:p>
          <a:p>
            <a:pPr>
              <a:lnSpc>
                <a:spcPct val="120000"/>
              </a:lnSpc>
              <a:spcBef>
                <a:spcPts val="200"/>
              </a:spcBef>
              <a:spcAft>
                <a:spcPts val="200"/>
              </a:spcAft>
              <a:tabLst>
                <a:tab pos="433070" algn="l"/>
                <a:tab pos="877570" algn="l"/>
              </a:tabLst>
            </a:pPr>
            <a:r>
              <a:rPr lang="en-US" sz="1600" b="0" dirty="0">
                <a:solidFill>
                  <a:srgbClr val="74531F"/>
                </a:solidFill>
                <a:effectLst/>
                <a:latin typeface="Menlo" panose="020B0609030804020204" pitchFamily="49" charset="0"/>
              </a:rPr>
              <a:t>	</a:t>
            </a:r>
            <a:r>
              <a:rPr lang="en-US" sz="1600" b="0" dirty="0" err="1">
                <a:solidFill>
                  <a:srgbClr val="74531F"/>
                </a:solidFill>
                <a:effectLst/>
                <a:latin typeface="Menlo" panose="020B0609030804020204" pitchFamily="49" charset="0"/>
              </a:rPr>
              <a:t>printf</a:t>
            </a:r>
            <a:r>
              <a:rPr lang="en-US" sz="1600" b="0" dirty="0">
                <a:solidFill>
                  <a:srgbClr val="000000"/>
                </a:solidFill>
                <a:effectLst/>
                <a:latin typeface="Menlo" panose="020B0609030804020204" pitchFamily="49" charset="0"/>
              </a:rPr>
              <a:t>(</a:t>
            </a:r>
            <a:r>
              <a:rPr lang="en-US" sz="1600" b="0" dirty="0">
                <a:solidFill>
                  <a:srgbClr val="E21F1F"/>
                </a:solidFill>
                <a:effectLst/>
                <a:latin typeface="Menlo" panose="020B0609030804020204" pitchFamily="49" charset="0"/>
              </a:rPr>
              <a:t>"</a:t>
            </a:r>
            <a:r>
              <a:rPr lang="en-US" sz="1600" b="0" dirty="0">
                <a:solidFill>
                  <a:srgbClr val="A31515"/>
                </a:solidFill>
                <a:effectLst/>
                <a:latin typeface="Menlo" panose="020B0609030804020204" pitchFamily="49" charset="0"/>
              </a:rPr>
              <a:t>Sum of numbers from </a:t>
            </a:r>
            <a:r>
              <a:rPr lang="en-US" sz="1600" b="0" dirty="0">
                <a:solidFill>
                  <a:srgbClr val="1F377F"/>
                </a:solidFill>
                <a:effectLst/>
                <a:latin typeface="Menlo" panose="020B0609030804020204" pitchFamily="49" charset="0"/>
              </a:rPr>
              <a:t>%</a:t>
            </a:r>
            <a:r>
              <a:rPr lang="en-US" sz="1600" b="0" dirty="0" err="1">
                <a:solidFill>
                  <a:srgbClr val="1F377F"/>
                </a:solidFill>
                <a:effectLst/>
                <a:latin typeface="Menlo" panose="020B0609030804020204" pitchFamily="49" charset="0"/>
              </a:rPr>
              <a:t>lld</a:t>
            </a:r>
            <a:r>
              <a:rPr lang="en-US" sz="1600" b="0" dirty="0">
                <a:solidFill>
                  <a:srgbClr val="A31515"/>
                </a:solidFill>
                <a:effectLst/>
                <a:latin typeface="Menlo" panose="020B0609030804020204" pitchFamily="49" charset="0"/>
              </a:rPr>
              <a:t> to 	</a:t>
            </a:r>
            <a:r>
              <a:rPr lang="en-US" sz="1600" b="0" dirty="0">
                <a:solidFill>
                  <a:srgbClr val="1F377F"/>
                </a:solidFill>
                <a:effectLst/>
                <a:latin typeface="Menlo" panose="020B0609030804020204" pitchFamily="49" charset="0"/>
              </a:rPr>
              <a:t>%</a:t>
            </a:r>
            <a:r>
              <a:rPr lang="en-US" sz="1600" b="0" dirty="0" err="1">
                <a:solidFill>
                  <a:srgbClr val="1F377F"/>
                </a:solidFill>
                <a:effectLst/>
                <a:latin typeface="Menlo" panose="020B0609030804020204" pitchFamily="49" charset="0"/>
              </a:rPr>
              <a:t>lld</a:t>
            </a:r>
            <a:r>
              <a:rPr lang="en-US" sz="1600" b="0" dirty="0">
                <a:solidFill>
                  <a:srgbClr val="A31515"/>
                </a:solidFill>
                <a:effectLst/>
                <a:latin typeface="Menlo" panose="020B0609030804020204" pitchFamily="49" charset="0"/>
              </a:rPr>
              <a:t> is </a:t>
            </a:r>
            <a:r>
              <a:rPr lang="en-US" sz="1600" b="0" dirty="0">
                <a:solidFill>
                  <a:srgbClr val="1F377F"/>
                </a:solidFill>
                <a:effectLst/>
                <a:latin typeface="Menlo" panose="020B0609030804020204" pitchFamily="49" charset="0"/>
              </a:rPr>
              <a:t>%</a:t>
            </a:r>
            <a:r>
              <a:rPr lang="en-US" sz="1600" b="0" dirty="0" err="1">
                <a:solidFill>
                  <a:srgbClr val="1F377F"/>
                </a:solidFill>
                <a:effectLst/>
                <a:latin typeface="Menlo" panose="020B0609030804020204" pitchFamily="49" charset="0"/>
              </a:rPr>
              <a:t>lld</a:t>
            </a:r>
            <a:r>
              <a:rPr lang="en-US" sz="1600" b="0" dirty="0">
                <a:solidFill>
                  <a:srgbClr val="B776FB"/>
                </a:solidFill>
                <a:effectLst/>
                <a:latin typeface="Menlo" panose="020B0609030804020204" pitchFamily="49" charset="0"/>
              </a:rPr>
              <a:t>\n</a:t>
            </a:r>
            <a:r>
              <a:rPr lang="en-US" sz="1600" b="0" dirty="0">
                <a:solidFill>
                  <a:srgbClr val="E21F1F"/>
                </a:solidFill>
                <a:effectLst/>
                <a:latin typeface="Menlo" panose="020B0609030804020204" pitchFamily="49" charset="0"/>
              </a:rPr>
              <a:t>"</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start</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end</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total</a:t>
            </a:r>
            <a:r>
              <a:rPr lang="en-US" sz="1600" b="0" dirty="0">
                <a:solidFill>
                  <a:srgbClr val="000000"/>
                </a:solidFill>
                <a:effectLst/>
                <a:latin typeface="Menlo" panose="020B0609030804020204" pitchFamily="49" charset="0"/>
              </a:rPr>
              <a:t>);</a:t>
            </a:r>
            <a:endParaRPr lang="en-US" sz="1600" b="0" dirty="0">
              <a:solidFill>
                <a:srgbClr val="000000"/>
              </a:solidFill>
              <a:effectLst/>
              <a:latin typeface="Menlo" panose="020B0609030804020204" pitchFamily="49" charset="0"/>
            </a:endParaRPr>
          </a:p>
          <a:p>
            <a:pPr>
              <a:lnSpc>
                <a:spcPct val="120000"/>
              </a:lnSpc>
              <a:spcBef>
                <a:spcPts val="200"/>
              </a:spcBef>
              <a:spcAft>
                <a:spcPts val="200"/>
              </a:spcAft>
              <a:tabLst>
                <a:tab pos="433070" algn="l"/>
                <a:tab pos="877570" algn="l"/>
              </a:tabLst>
            </a:pPr>
            <a:r>
              <a:rPr lang="en-US" sz="1600" b="0" dirty="0">
                <a:solidFill>
                  <a:srgbClr val="8F08C4"/>
                </a:solidFill>
                <a:effectLst/>
                <a:latin typeface="Menlo" panose="020B0609030804020204" pitchFamily="49" charset="0"/>
              </a:rPr>
              <a:t>	return</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0</a:t>
            </a:r>
            <a:r>
              <a:rPr lang="en-US" sz="1600" b="0" dirty="0">
                <a:solidFill>
                  <a:srgbClr val="000000"/>
                </a:solidFill>
                <a:effectLst/>
                <a:latin typeface="Menlo" panose="020B0609030804020204" pitchFamily="49" charset="0"/>
              </a:rPr>
              <a:t>;</a:t>
            </a:r>
            <a:endParaRPr lang="en-US" sz="1600" b="0" dirty="0">
              <a:solidFill>
                <a:srgbClr val="000000"/>
              </a:solidFill>
              <a:effectLst/>
              <a:latin typeface="Menlo" panose="020B0609030804020204" pitchFamily="49" charset="0"/>
            </a:endParaRPr>
          </a:p>
          <a:p>
            <a:pPr>
              <a:lnSpc>
                <a:spcPct val="120000"/>
              </a:lnSpc>
              <a:spcBef>
                <a:spcPts val="200"/>
              </a:spcBef>
              <a:spcAft>
                <a:spcPts val="200"/>
              </a:spcAft>
              <a:tabLst>
                <a:tab pos="433070" algn="l"/>
                <a:tab pos="877570" algn="l"/>
              </a:tabLst>
            </a:pPr>
            <a:r>
              <a:rPr lang="en-US" sz="1600" b="0" dirty="0">
                <a:solidFill>
                  <a:srgbClr val="000000"/>
                </a:solidFill>
                <a:effectLst/>
                <a:latin typeface="Menlo" panose="020B0609030804020204" pitchFamily="49" charset="0"/>
              </a:rPr>
              <a:t>}</a:t>
            </a:r>
            <a:endParaRPr lang="en-US" sz="1600" b="0" dirty="0">
              <a:solidFill>
                <a:srgbClr val="000000"/>
              </a:solidFill>
              <a:effectLst/>
              <a:latin typeface="Menlo" panose="020B0609030804020204" pitchFamily="49" charset="0"/>
            </a:endParaRPr>
          </a:p>
        </p:txBody>
      </p:sp>
      <p:sp>
        <p:nvSpPr>
          <p:cNvPr id="4" name="Title 1"/>
          <p:cNvSpPr txBox="1"/>
          <p:nvPr/>
        </p:nvSpPr>
        <p:spPr>
          <a:xfrm>
            <a:off x="926545" y="1168708"/>
            <a:ext cx="5385642" cy="494751"/>
          </a:xfrm>
          <a:prstGeom prst="rect">
            <a:avLst/>
          </a:prstGeom>
          <a:gradFill>
            <a:gsLst>
              <a:gs pos="0">
                <a:srgbClr val="0072FF"/>
              </a:gs>
              <a:gs pos="100000">
                <a:srgbClr val="00C6FF"/>
              </a:gs>
            </a:gsLst>
            <a:lin ang="2700000" scaled="1"/>
          </a:gradFill>
        </p:spPr>
        <p:txBody>
          <a:bodyPr wrap="none" rtlCol="0">
            <a:spAutoFit/>
          </a:bodyPr>
          <a:lstStyle>
            <a:defPPr>
              <a:defRPr lang="en-US"/>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err="1"/>
              <a:t>Tiến</a:t>
            </a:r>
            <a:r>
              <a:rPr lang="en-US" dirty="0"/>
              <a:t> </a:t>
            </a:r>
            <a:r>
              <a:rPr lang="en-US" dirty="0" err="1"/>
              <a:t>trình</a:t>
            </a:r>
            <a:r>
              <a:rPr lang="en-US" dirty="0"/>
              <a:t> </a:t>
            </a:r>
            <a:r>
              <a:rPr lang="en-US" dirty="0" err="1"/>
              <a:t>hướng</a:t>
            </a:r>
            <a:r>
              <a:rPr lang="en-US" dirty="0"/>
              <a:t> CPU (CPU-bound)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additive="base">
                                        <p:cTn id="7" dur="500" fill="hold"/>
                                        <p:tgtEl>
                                          <p:spTgt spid="132"/>
                                        </p:tgtEl>
                                        <p:attrNameLst>
                                          <p:attrName>ppt_x</p:attrName>
                                        </p:attrNameLst>
                                      </p:cBhvr>
                                      <p:tavLst>
                                        <p:tav tm="0">
                                          <p:val>
                                            <p:strVal val="#ppt_x"/>
                                          </p:val>
                                        </p:tav>
                                        <p:tav tm="100000">
                                          <p:val>
                                            <p:strVal val="#ppt_x"/>
                                          </p:val>
                                        </p:tav>
                                      </p:tavLst>
                                    </p:anim>
                                    <p:anim calcmode="lin" valueType="num">
                                      <p:cBhvr additive="base">
                                        <p:cTn id="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
                                        </p:tgtEl>
                                        <p:attrNameLst>
                                          <p:attrName>style.visibility</p:attrName>
                                        </p:attrNameLst>
                                      </p:cBhvr>
                                      <p:to>
                                        <p:strVal val="visible"/>
                                      </p:to>
                                    </p:set>
                                    <p:anim calcmode="lin" valueType="num">
                                      <p:cBhvr additive="base">
                                        <p:cTn id="13" dur="500" fill="hold"/>
                                        <p:tgtEl>
                                          <p:spTgt spid="133"/>
                                        </p:tgtEl>
                                        <p:attrNameLst>
                                          <p:attrName>ppt_x</p:attrName>
                                        </p:attrNameLst>
                                      </p:cBhvr>
                                      <p:tavLst>
                                        <p:tav tm="0">
                                          <p:val>
                                            <p:strVal val="#ppt_x"/>
                                          </p:val>
                                        </p:tav>
                                        <p:tav tm="100000">
                                          <p:val>
                                            <p:strVal val="#ppt_x"/>
                                          </p:val>
                                        </p:tav>
                                      </p:tavLst>
                                    </p:anim>
                                    <p:anim calcmode="lin" valueType="num">
                                      <p:cBhvr additive="base">
                                        <p:cTn id="14"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1"/>
                                        </p:tgtEl>
                                        <p:attrNameLst>
                                          <p:attrName>style.visibility</p:attrName>
                                        </p:attrNameLst>
                                      </p:cBhvr>
                                      <p:to>
                                        <p:strVal val="visible"/>
                                      </p:to>
                                    </p:set>
                                    <p:anim calcmode="lin" valueType="num">
                                      <p:cBhvr additive="base">
                                        <p:cTn id="19" dur="500" fill="hold"/>
                                        <p:tgtEl>
                                          <p:spTgt spid="131"/>
                                        </p:tgtEl>
                                        <p:attrNameLst>
                                          <p:attrName>ppt_x</p:attrName>
                                        </p:attrNameLst>
                                      </p:cBhvr>
                                      <p:tavLst>
                                        <p:tav tm="0">
                                          <p:val>
                                            <p:strVal val="#ppt_x"/>
                                          </p:val>
                                        </p:tav>
                                        <p:tav tm="100000">
                                          <p:val>
                                            <p:strVal val="#ppt_x"/>
                                          </p:val>
                                        </p:tav>
                                      </p:tavLst>
                                    </p:anim>
                                    <p:anim calcmode="lin" valueType="num">
                                      <p:cBhvr additive="base">
                                        <p:cTn id="20"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5</a:t>
            </a:r>
            <a:endParaRPr lang="en-US"/>
          </a:p>
        </p:txBody>
      </p:sp>
      <p:sp>
        <p:nvSpPr>
          <p:cNvPr id="409" name="Google Shape;409;p28"/>
          <p:cNvSpPr txBox="1">
            <a:spLocks noGrp="1"/>
          </p:cNvSpPr>
          <p:nvPr>
            <p:ph idx="1"/>
          </p:nvPr>
        </p:nvSpPr>
        <p:spPr>
          <a:xfrm>
            <a:off x="774145" y="1233824"/>
            <a:ext cx="10579654" cy="785897"/>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2200" dirty="0"/>
              <a:t>Cho 4 </a:t>
            </a:r>
            <a:r>
              <a:rPr lang="en-US" sz="2200" dirty="0" err="1"/>
              <a:t>tiến</a:t>
            </a:r>
            <a:r>
              <a:rPr lang="en-US" sz="2200" dirty="0"/>
              <a:t> </a:t>
            </a:r>
            <a:r>
              <a:rPr lang="en-US" sz="2200" dirty="0" err="1"/>
              <a:t>trình</a:t>
            </a:r>
            <a:r>
              <a:rPr lang="en-US" sz="2200" dirty="0"/>
              <a:t> </a:t>
            </a:r>
            <a:r>
              <a:rPr lang="en-US" sz="2200" dirty="0" err="1"/>
              <a:t>với</a:t>
            </a:r>
            <a:r>
              <a:rPr lang="en-US" sz="2200" dirty="0"/>
              <a:t> </a:t>
            </a:r>
            <a:r>
              <a:rPr lang="en-US" sz="2200" dirty="0" err="1"/>
              <a:t>thời</a:t>
            </a:r>
            <a:r>
              <a:rPr lang="en-US" sz="2200" dirty="0"/>
              <a:t> </a:t>
            </a:r>
            <a:r>
              <a:rPr lang="en-US" sz="2200" dirty="0" err="1"/>
              <a:t>gian</a:t>
            </a:r>
            <a:r>
              <a:rPr lang="en-US" sz="2200" dirty="0"/>
              <a:t> </a:t>
            </a:r>
            <a:r>
              <a:rPr lang="en-US" sz="2200" dirty="0" err="1"/>
              <a:t>vào</a:t>
            </a:r>
            <a:r>
              <a:rPr lang="en-US" sz="2200" dirty="0"/>
              <a:t> </a:t>
            </a:r>
            <a:r>
              <a:rPr lang="en-US" sz="2200" dirty="0" err="1"/>
              <a:t>hệ</a:t>
            </a:r>
            <a:r>
              <a:rPr lang="en-US" sz="2200" dirty="0"/>
              <a:t> </a:t>
            </a:r>
            <a:r>
              <a:rPr lang="en-US" sz="2200" dirty="0" err="1"/>
              <a:t>thống</a:t>
            </a:r>
            <a:r>
              <a:rPr lang="en-US" sz="2200" dirty="0"/>
              <a:t> (arrival time) </a:t>
            </a:r>
            <a:r>
              <a:rPr lang="en-US" sz="2200" dirty="0" err="1"/>
              <a:t>và</a:t>
            </a:r>
            <a:r>
              <a:rPr lang="en-US" sz="2200" dirty="0"/>
              <a:t> burst time </a:t>
            </a:r>
            <a:r>
              <a:rPr lang="en-US" sz="2200" dirty="0" err="1"/>
              <a:t>tương</a:t>
            </a:r>
            <a:r>
              <a:rPr lang="en-US" sz="2200" dirty="0"/>
              <a:t> </a:t>
            </a:r>
            <a:r>
              <a:rPr lang="en-US" sz="2200" dirty="0" err="1"/>
              <a:t>ứng</a:t>
            </a:r>
            <a:r>
              <a:rPr lang="en-US" sz="2200" dirty="0"/>
              <a:t> </a:t>
            </a:r>
            <a:r>
              <a:rPr lang="en-US" sz="2200" dirty="0" err="1"/>
              <a:t>như</a:t>
            </a:r>
            <a:r>
              <a:rPr lang="en-US" sz="2200" dirty="0"/>
              <a:t> </a:t>
            </a:r>
            <a:r>
              <a:rPr lang="en-US" sz="2200" dirty="0" err="1"/>
              <a:t>sau</a:t>
            </a:r>
            <a:r>
              <a:rPr lang="en-US" sz="2200" dirty="0"/>
              <a:t>:</a:t>
            </a:r>
            <a:endParaRPr sz="2200" dirty="0"/>
          </a:p>
        </p:txBody>
      </p:sp>
      <p:sp>
        <p:nvSpPr>
          <p:cNvPr id="411" name="Google Shape;411;p2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413" name="Google Shape;413;p28"/>
          <p:cNvSpPr/>
          <p:nvPr/>
        </p:nvSpPr>
        <p:spPr>
          <a:xfrm>
            <a:off x="1524000" y="-184645"/>
            <a:ext cx="9144000" cy="369291"/>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2A2F4F"/>
              </a:solidFill>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414" name="Google Shape;414;p28"/>
          <p:cNvGraphicFramePr/>
          <p:nvPr/>
        </p:nvGraphicFramePr>
        <p:xfrm>
          <a:off x="2865120" y="2079355"/>
          <a:ext cx="6778611" cy="2008360"/>
        </p:xfrm>
        <a:graphic>
          <a:graphicData uri="http://schemas.openxmlformats.org/drawingml/2006/table">
            <a:tbl>
              <a:tblPr firstRow="1" bandRow="1">
                <a:noFill/>
              </a:tblPr>
              <a:tblGrid>
                <a:gridCol w="2259537"/>
                <a:gridCol w="2259537"/>
                <a:gridCol w="2259537"/>
              </a:tblGrid>
              <a:tr h="387398">
                <a:tc>
                  <a:txBody>
                    <a:bodyPr/>
                    <a:lstStyle/>
                    <a:p>
                      <a:pPr marL="0" marR="0" lvl="0" indent="0" algn="ctr" rtl="0">
                        <a:spcBef>
                          <a:spcPts val="0"/>
                        </a:spcBef>
                        <a:spcAft>
                          <a:spcPts val="0"/>
                        </a:spcAft>
                        <a:buNone/>
                      </a:pPr>
                      <a:r>
                        <a:rPr lang="en-US" sz="2100" b="1" u="none" strike="noStrike" cap="none" dirty="0">
                          <a:solidFill>
                            <a:schemeClr val="tx1"/>
                          </a:solidFill>
                          <a:latin typeface="Arial" panose="020B0604020202020204" pitchFamily="34" charset="0"/>
                          <a:cs typeface="Arial" panose="020B0604020202020204" pitchFamily="34" charset="0"/>
                        </a:rPr>
                        <a:t>Process</a:t>
                      </a:r>
                      <a:endParaRPr sz="1600" b="1" dirty="0">
                        <a:solidFill>
                          <a:schemeClr val="tx1"/>
                        </a:solidFill>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100" b="1" u="none" strike="noStrike" cap="none" dirty="0">
                          <a:solidFill>
                            <a:schemeClr val="tx1"/>
                          </a:solidFill>
                          <a:latin typeface="Arial" panose="020B0604020202020204" pitchFamily="34" charset="0"/>
                          <a:cs typeface="Arial" panose="020B0604020202020204" pitchFamily="34" charset="0"/>
                        </a:rPr>
                        <a:t>Arrival Time</a:t>
                      </a:r>
                      <a:endParaRPr sz="1600" b="1" dirty="0">
                        <a:solidFill>
                          <a:schemeClr val="tx1"/>
                        </a:solidFill>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100" b="1" u="none" strike="noStrike" cap="none" dirty="0">
                          <a:solidFill>
                            <a:schemeClr val="tx1"/>
                          </a:solidFill>
                          <a:latin typeface="Arial" panose="020B0604020202020204" pitchFamily="34" charset="0"/>
                          <a:cs typeface="Arial" panose="020B0604020202020204" pitchFamily="34" charset="0"/>
                        </a:rPr>
                        <a:t>CPU Burst Time</a:t>
                      </a:r>
                      <a:endParaRPr sz="1600" b="1" dirty="0">
                        <a:solidFill>
                          <a:schemeClr val="tx1"/>
                        </a:solidFill>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94516">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P1</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0</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12</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4516">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P2</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2</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7</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4516">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P3</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3</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5</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4516">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P4</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5</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9</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extBox 3"/>
          <p:cNvSpPr txBox="1"/>
          <p:nvPr/>
        </p:nvSpPr>
        <p:spPr>
          <a:xfrm>
            <a:off x="774144" y="4455128"/>
            <a:ext cx="10579653" cy="1960858"/>
          </a:xfrm>
          <a:prstGeom prst="rect">
            <a:avLst/>
          </a:prstGeom>
          <a:noFill/>
        </p:spPr>
        <p:txBody>
          <a:bodyPr wrap="square">
            <a:spAutoFit/>
          </a:bodyPr>
          <a:lstStyle/>
          <a:p>
            <a:pPr marL="0" marR="0" lvl="0" indent="0" algn="l" defTabSz="914400" rtl="0" eaLnBrk="1" fontAlgn="auto" latinLnBrk="0" hangingPunct="1">
              <a:lnSpc>
                <a:spcPct val="130000"/>
              </a:lnSpc>
              <a:spcBef>
                <a:spcPts val="300"/>
              </a:spcBef>
              <a:spcAft>
                <a:spcPts val="300"/>
              </a:spcAft>
              <a:buClrTx/>
              <a:buSzPts val="2200"/>
              <a:buFontTx/>
              <a:buNone/>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Vẽ giản đồ Gantt và tính thời gian đợi trung bình, thời gian đáp ứng trung bình</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thời gia</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n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hoàn</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thành</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trung bình cho các giải thuật</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sau</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endParaRPr>
          </a:p>
          <a:p>
            <a:pPr marL="514350" marR="0" lvl="0" indent="-514350" algn="l" defTabSz="914400" rtl="0" eaLnBrk="1" fontAlgn="auto" latinLnBrk="0" hangingPunct="1">
              <a:lnSpc>
                <a:spcPct val="130000"/>
              </a:lnSpc>
              <a:spcBef>
                <a:spcPts val="300"/>
              </a:spcBef>
              <a:spcAft>
                <a:spcPts val="300"/>
              </a:spcAft>
              <a:buClrTx/>
              <a:buSzTx/>
              <a:buFont typeface="Times New Roman" panose="02020603050405020304"/>
              <a:buAutoNum type="alphaLcPeriod"/>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Shortest Remaining Time First (SRTF)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endParaRPr>
          </a:p>
          <a:p>
            <a:pPr marL="514350" marR="0" lvl="0" indent="-514350" algn="l" defTabSz="914400" rtl="0" eaLnBrk="1" fontAlgn="auto" latinLnBrk="0" hangingPunct="1">
              <a:lnSpc>
                <a:spcPct val="130000"/>
              </a:lnSpc>
              <a:spcBef>
                <a:spcPts val="300"/>
              </a:spcBef>
              <a:spcAft>
                <a:spcPts val="300"/>
              </a:spcAft>
              <a:buClrTx/>
              <a:buSzTx/>
              <a:buFont typeface="Times New Roman" panose="02020603050405020304"/>
              <a:buAutoNum type="alphaLcPeriod"/>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Round Robin (RR) với quantum = 4</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6</a:t>
            </a:r>
            <a:endParaRPr lang="en-US"/>
          </a:p>
        </p:txBody>
      </p:sp>
      <p:sp>
        <p:nvSpPr>
          <p:cNvPr id="421" name="Google Shape;421;p29"/>
          <p:cNvSpPr txBox="1">
            <a:spLocks noGrp="1"/>
          </p:cNvSpPr>
          <p:nvPr>
            <p:ph idx="1"/>
          </p:nvPr>
        </p:nvSpPr>
        <p:spPr>
          <a:xfrm>
            <a:off x="774145" y="1151633"/>
            <a:ext cx="10579654" cy="1033888"/>
          </a:xfrm>
          <a:prstGeom prst="rect">
            <a:avLst/>
          </a:prstGeom>
          <a:noFill/>
          <a:ln>
            <a:noFill/>
          </a:ln>
        </p:spPr>
        <p:txBody>
          <a:bodyPr spcFirstLastPara="1" wrap="square" lIns="91425" tIns="45700" rIns="91425" bIns="45700" anchor="t" anchorCtr="0">
            <a:noAutofit/>
          </a:bodyPr>
          <a:lstStyle/>
          <a:p>
            <a:pPr marL="0" indent="0">
              <a:spcBef>
                <a:spcPts val="0"/>
              </a:spcBef>
              <a:buSzPts val="2100"/>
              <a:buNone/>
            </a:pPr>
            <a:r>
              <a:rPr lang="en-US" sz="2200" dirty="0"/>
              <a:t>Cho 5 </a:t>
            </a:r>
            <a:r>
              <a:rPr lang="en-US" sz="2200" dirty="0" err="1"/>
              <a:t>tiến</a:t>
            </a:r>
            <a:r>
              <a:rPr lang="en-US" sz="2200" dirty="0"/>
              <a:t> </a:t>
            </a:r>
            <a:r>
              <a:rPr lang="en-US" sz="2200" dirty="0" err="1"/>
              <a:t>trình</a:t>
            </a:r>
            <a:r>
              <a:rPr lang="en-US" sz="2200" dirty="0"/>
              <a:t> P1, P2, P3, P4, P5 </a:t>
            </a:r>
            <a:r>
              <a:rPr lang="en-US" sz="2200" dirty="0" err="1"/>
              <a:t>với</a:t>
            </a:r>
            <a:r>
              <a:rPr lang="en-US" sz="2200" dirty="0"/>
              <a:t> </a:t>
            </a:r>
            <a:r>
              <a:rPr lang="en-US" sz="2200" dirty="0" err="1"/>
              <a:t>thời</a:t>
            </a:r>
            <a:r>
              <a:rPr lang="en-US" sz="2200" dirty="0"/>
              <a:t> </a:t>
            </a:r>
            <a:r>
              <a:rPr lang="en-US" sz="2200" dirty="0" err="1"/>
              <a:t>gian</a:t>
            </a:r>
            <a:r>
              <a:rPr lang="en-US" sz="2200" dirty="0"/>
              <a:t> </a:t>
            </a:r>
            <a:r>
              <a:rPr lang="en-US" sz="2200" dirty="0" err="1"/>
              <a:t>vào</a:t>
            </a:r>
            <a:r>
              <a:rPr lang="en-US" sz="2200" dirty="0"/>
              <a:t> Ready List </a:t>
            </a:r>
            <a:r>
              <a:rPr lang="en-US" sz="2200" dirty="0" err="1"/>
              <a:t>và</a:t>
            </a:r>
            <a:r>
              <a:rPr lang="en-US" sz="2200" dirty="0"/>
              <a:t> </a:t>
            </a:r>
            <a:r>
              <a:rPr lang="en-US" sz="2200" dirty="0" err="1"/>
              <a:t>thời</a:t>
            </a:r>
            <a:r>
              <a:rPr lang="en-US" sz="2200" dirty="0"/>
              <a:t> </a:t>
            </a:r>
            <a:r>
              <a:rPr lang="en-US" sz="2200" dirty="0" err="1"/>
              <a:t>gian</a:t>
            </a:r>
            <a:r>
              <a:rPr lang="en-US" sz="2200" dirty="0"/>
              <a:t> </a:t>
            </a:r>
            <a:r>
              <a:rPr lang="en-US" sz="2200" dirty="0" err="1"/>
              <a:t>cần</a:t>
            </a:r>
            <a:r>
              <a:rPr lang="en-US" sz="2200" dirty="0"/>
              <a:t> CPU </a:t>
            </a:r>
            <a:r>
              <a:rPr lang="en-US" sz="2200" dirty="0" err="1"/>
              <a:t>tương</a:t>
            </a:r>
            <a:r>
              <a:rPr lang="en-US" sz="2200" dirty="0"/>
              <a:t> </a:t>
            </a:r>
            <a:r>
              <a:rPr lang="en-US" sz="2200" dirty="0" err="1"/>
              <a:t>tứng</a:t>
            </a:r>
            <a:r>
              <a:rPr lang="en-US" sz="2200" dirty="0"/>
              <a:t> </a:t>
            </a:r>
            <a:r>
              <a:rPr lang="en-US" sz="2200" dirty="0" err="1"/>
              <a:t>như</a:t>
            </a:r>
            <a:r>
              <a:rPr lang="en-US" sz="2200" dirty="0"/>
              <a:t> </a:t>
            </a:r>
            <a:r>
              <a:rPr lang="en-US" sz="2200" dirty="0" err="1"/>
              <a:t>bảng</a:t>
            </a:r>
            <a:r>
              <a:rPr lang="en-US" sz="2200" dirty="0"/>
              <a:t> </a:t>
            </a:r>
            <a:r>
              <a:rPr lang="en-US" sz="2200" dirty="0" err="1"/>
              <a:t>sau</a:t>
            </a:r>
            <a:r>
              <a:rPr lang="en-US" sz="2200" dirty="0"/>
              <a:t>:</a:t>
            </a:r>
            <a:endParaRPr sz="2200" dirty="0"/>
          </a:p>
        </p:txBody>
      </p:sp>
      <p:sp>
        <p:nvSpPr>
          <p:cNvPr id="423" name="Google Shape;423;p2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425" name="Google Shape;425;p29"/>
          <p:cNvSpPr/>
          <p:nvPr/>
        </p:nvSpPr>
        <p:spPr>
          <a:xfrm>
            <a:off x="1524000" y="-184645"/>
            <a:ext cx="9144000" cy="369291"/>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2A2F4F"/>
              </a:solidFill>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426" name="Google Shape;426;p29"/>
          <p:cNvGraphicFramePr/>
          <p:nvPr/>
        </p:nvGraphicFramePr>
        <p:xfrm>
          <a:off x="3549396" y="2063279"/>
          <a:ext cx="5700930" cy="2094060"/>
        </p:xfrm>
        <a:graphic>
          <a:graphicData uri="http://schemas.openxmlformats.org/drawingml/2006/table">
            <a:tbl>
              <a:tblPr firstRow="1" bandRow="1">
                <a:noFill/>
              </a:tblPr>
              <a:tblGrid>
                <a:gridCol w="1900310"/>
                <a:gridCol w="1900310"/>
                <a:gridCol w="1900310"/>
              </a:tblGrid>
              <a:tr h="316793">
                <a:tc>
                  <a:txBody>
                    <a:bodyPr/>
                    <a:lstStyle/>
                    <a:p>
                      <a:pPr marL="0" marR="0" lvl="0" indent="0" algn="ctr" rtl="0">
                        <a:spcBef>
                          <a:spcPts val="0"/>
                        </a:spcBef>
                        <a:spcAft>
                          <a:spcPts val="0"/>
                        </a:spcAft>
                        <a:buNone/>
                      </a:pPr>
                      <a:r>
                        <a:rPr lang="en-US" sz="1800" b="1" u="none" strike="noStrike" cap="none" dirty="0">
                          <a:solidFill>
                            <a:schemeClr val="tx1"/>
                          </a:solidFill>
                          <a:latin typeface="Arial" panose="020B0604020202020204" pitchFamily="34" charset="0"/>
                          <a:cs typeface="Arial" panose="020B0604020202020204" pitchFamily="34" charset="0"/>
                        </a:rPr>
                        <a:t>Process</a:t>
                      </a:r>
                      <a:endParaRPr sz="1800" b="1" dirty="0">
                        <a:solidFill>
                          <a:schemeClr val="tx1"/>
                        </a:solidFill>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1800" b="1" u="none" strike="noStrike" cap="none" dirty="0">
                          <a:solidFill>
                            <a:schemeClr val="tx1"/>
                          </a:solidFill>
                          <a:latin typeface="Arial" panose="020B0604020202020204" pitchFamily="34" charset="0"/>
                          <a:cs typeface="Arial" panose="020B0604020202020204" pitchFamily="34" charset="0"/>
                        </a:rPr>
                        <a:t>Arrival Time</a:t>
                      </a:r>
                      <a:endParaRPr sz="1800" b="1" dirty="0">
                        <a:solidFill>
                          <a:schemeClr val="tx1"/>
                        </a:solidFill>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1800" b="1" u="none" strike="noStrike" cap="none" dirty="0">
                          <a:solidFill>
                            <a:schemeClr val="tx1"/>
                          </a:solidFill>
                          <a:latin typeface="Arial" panose="020B0604020202020204" pitchFamily="34" charset="0"/>
                          <a:cs typeface="Arial" panose="020B0604020202020204" pitchFamily="34" charset="0"/>
                        </a:rPr>
                        <a:t>CPU Burst Time</a:t>
                      </a:r>
                      <a:endParaRPr sz="1800" b="1" dirty="0">
                        <a:solidFill>
                          <a:schemeClr val="tx1"/>
                        </a:solidFill>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16793">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P1</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0</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8</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6793">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P2</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2</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19</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6793">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P3</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4</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3</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6793">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P4</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5</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6</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6793">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P5</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7</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12</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extBox 3"/>
          <p:cNvSpPr txBox="1"/>
          <p:nvPr/>
        </p:nvSpPr>
        <p:spPr>
          <a:xfrm>
            <a:off x="774144" y="4125294"/>
            <a:ext cx="10579653" cy="2477922"/>
          </a:xfrm>
          <a:prstGeom prst="rect">
            <a:avLst/>
          </a:prstGeom>
          <a:noFill/>
        </p:spPr>
        <p:txBody>
          <a:bodyPr wrap="square">
            <a:spAutoFit/>
          </a:bodyPr>
          <a:lstStyle/>
          <a:p>
            <a:pPr marL="0" marR="0" lvl="0" indent="0" algn="l" defTabSz="914400" rtl="0" eaLnBrk="1" fontAlgn="auto" latinLnBrk="0" hangingPunct="1">
              <a:lnSpc>
                <a:spcPct val="130000"/>
              </a:lnSpc>
              <a:spcBef>
                <a:spcPts val="300"/>
              </a:spcBef>
              <a:spcAft>
                <a:spcPts val="300"/>
              </a:spcAft>
              <a:buClrTx/>
              <a:buSzPts val="2200"/>
              <a:buFontTx/>
              <a:buNone/>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Vẽ giản đồ Gantt và tính thời gian đợi trung bình, thời gian đáp ứng trung bình</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thời gia</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n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hoàn</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thành</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trung bình cho các giải thuật</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sau</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endParaRPr>
          </a:p>
          <a:p>
            <a:pPr marL="514350" marR="0" lvl="0" indent="-514350" algn="l" defTabSz="914400" rtl="0" eaLnBrk="1" fontAlgn="auto" latinLnBrk="0" hangingPunct="1">
              <a:lnSpc>
                <a:spcPct val="130000"/>
              </a:lnSpc>
              <a:spcBef>
                <a:spcPts val="300"/>
              </a:spcBef>
              <a:spcAft>
                <a:spcPts val="300"/>
              </a:spcAft>
              <a:buClrTx/>
              <a:buSzPts val="2100"/>
              <a:buFont typeface="Times New Roman" panose="02020603050405020304"/>
              <a:buAutoNum type="alphaLcPeriod"/>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FCFS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endParaRPr>
          </a:p>
          <a:p>
            <a:pPr marL="514350" marR="0" lvl="0" indent="-514350" algn="l" defTabSz="914400" rtl="0" eaLnBrk="1" fontAlgn="auto" latinLnBrk="0" hangingPunct="1">
              <a:lnSpc>
                <a:spcPct val="130000"/>
              </a:lnSpc>
              <a:spcBef>
                <a:spcPts val="300"/>
              </a:spcBef>
              <a:spcAft>
                <a:spcPts val="300"/>
              </a:spcAft>
              <a:buClrTx/>
              <a:buSzPts val="2100"/>
              <a:buFont typeface="Times New Roman" panose="02020603050405020304"/>
              <a:buAutoNum type="alphaLcPeriod"/>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SJF preemptive</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endParaRPr>
          </a:p>
          <a:p>
            <a:pPr marL="514350" marR="0" lvl="0" indent="-514350" algn="l" defTabSz="914400" rtl="0" eaLnBrk="1" fontAlgn="auto" latinLnBrk="0" hangingPunct="1">
              <a:lnSpc>
                <a:spcPct val="130000"/>
              </a:lnSpc>
              <a:spcBef>
                <a:spcPts val="300"/>
              </a:spcBef>
              <a:spcAft>
                <a:spcPts val="300"/>
              </a:spcAft>
              <a:buClrTx/>
              <a:buSzPts val="2100"/>
              <a:buFont typeface="Times New Roman" panose="02020603050405020304"/>
              <a:buAutoNum type="alphaLcPeriod"/>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RR với quantum time = 6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4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err="1"/>
              <a:t>Bài</a:t>
            </a:r>
            <a:r>
              <a:rPr lang="en-US" dirty="0"/>
              <a:t> </a:t>
            </a:r>
            <a:r>
              <a:rPr lang="en-US" dirty="0" err="1"/>
              <a:t>tập</a:t>
            </a:r>
            <a:r>
              <a:rPr lang="en-US" dirty="0"/>
              <a:t> 7</a:t>
            </a:r>
            <a:endParaRPr dirty="0"/>
          </a:p>
        </p:txBody>
      </p:sp>
      <p:sp>
        <p:nvSpPr>
          <p:cNvPr id="698" name="Google Shape;698;p4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Sử</a:t>
            </a:r>
            <a:r>
              <a:rPr lang="en-US" dirty="0"/>
              <a:t> </a:t>
            </a:r>
            <a:r>
              <a:rPr lang="en-US" dirty="0" err="1"/>
              <a:t>dụng</a:t>
            </a:r>
            <a:r>
              <a:rPr lang="en-US" dirty="0"/>
              <a:t> </a:t>
            </a:r>
            <a:r>
              <a:rPr lang="en-US" dirty="0" err="1"/>
              <a:t>các</a:t>
            </a:r>
            <a:r>
              <a:rPr lang="en-US" dirty="0"/>
              <a:t> </a:t>
            </a:r>
            <a:r>
              <a:rPr lang="en-US" dirty="0" err="1"/>
              <a:t>giải</a:t>
            </a:r>
            <a:r>
              <a:rPr lang="en-US" dirty="0"/>
              <a:t> </a:t>
            </a:r>
            <a:r>
              <a:rPr lang="en-US" dirty="0" err="1"/>
              <a:t>thuật</a:t>
            </a:r>
            <a:r>
              <a:rPr lang="en-US" dirty="0"/>
              <a:t> FCFS, SJF, SRTF, Priority </a:t>
            </a:r>
            <a:r>
              <a:rPr lang="en-US" dirty="0" err="1"/>
              <a:t>để</a:t>
            </a:r>
            <a:r>
              <a:rPr lang="en-US" dirty="0"/>
              <a:t> </a:t>
            </a:r>
            <a:r>
              <a:rPr lang="en-US" dirty="0" err="1"/>
              <a:t>tính</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thời</a:t>
            </a:r>
            <a:r>
              <a:rPr lang="en-US" dirty="0"/>
              <a:t> </a:t>
            </a:r>
            <a:r>
              <a:rPr lang="en-US" dirty="0" err="1"/>
              <a:t>gian</a:t>
            </a:r>
            <a:r>
              <a:rPr lang="en-US" dirty="0"/>
              <a:t> </a:t>
            </a:r>
            <a:r>
              <a:rPr lang="en-US" dirty="0" err="1"/>
              <a:t>đợi</a:t>
            </a:r>
            <a:r>
              <a:rPr lang="en-US" dirty="0"/>
              <a:t>, </a:t>
            </a:r>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và</a:t>
            </a:r>
            <a:r>
              <a:rPr lang="en-US" dirty="0"/>
              <a:t> </a:t>
            </a:r>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a:t>
            </a:r>
            <a:endParaRPr dirty="0"/>
          </a:p>
          <a:p>
            <a:pPr marL="342900" indent="-177800">
              <a:buNone/>
            </a:pPr>
            <a:endParaRPr dirty="0"/>
          </a:p>
        </p:txBody>
      </p:sp>
      <p:sp>
        <p:nvSpPr>
          <p:cNvPr id="701" name="Google Shape;701;p4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graphicFrame>
        <p:nvGraphicFramePr>
          <p:cNvPr id="702" name="Google Shape;702;p43"/>
          <p:cNvGraphicFramePr/>
          <p:nvPr/>
        </p:nvGraphicFramePr>
        <p:xfrm>
          <a:off x="2514600" y="2964388"/>
          <a:ext cx="7315200" cy="2556570"/>
        </p:xfrm>
        <a:graphic>
          <a:graphicData uri="http://schemas.openxmlformats.org/drawingml/2006/table">
            <a:tbl>
              <a:tblPr firstRow="1" bandRow="1">
                <a:noFill/>
                <a:tableStyleId>{78499D3B-A6AB-417D-A109-BA75AA7E94FD}</a:tableStyleId>
              </a:tblPr>
              <a:tblGrid>
                <a:gridCol w="1828800"/>
                <a:gridCol w="1828800"/>
                <a:gridCol w="1828800"/>
                <a:gridCol w="1828800"/>
              </a:tblGrid>
              <a:tr h="356425">
                <a:tc>
                  <a:txBody>
                    <a:bodyPr/>
                    <a:lstStyle/>
                    <a:p>
                      <a:pPr marL="0" marR="0" lvl="0" indent="0" algn="ctr" rtl="0">
                        <a:lnSpc>
                          <a:spcPct val="107000"/>
                        </a:lnSpc>
                        <a:spcBef>
                          <a:spcPts val="0"/>
                        </a:spcBef>
                        <a:spcAft>
                          <a:spcPts val="0"/>
                        </a:spcAft>
                        <a:buNone/>
                      </a:pPr>
                      <a:r>
                        <a:rPr lang="en-US" sz="2200" b="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Process</a:t>
                      </a:r>
                      <a:endParaRPr sz="2200" b="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Arrival Time</a:t>
                      </a:r>
                      <a:endParaRPr sz="2200" b="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Burst Time</a:t>
                      </a:r>
                      <a:endParaRPr sz="2200" b="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Priority</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56425">
                <a:tc>
                  <a:txBody>
                    <a:bodyPr/>
                    <a:lstStyle/>
                    <a:p>
                      <a:pPr marL="0" marR="0" lvl="0" indent="0" algn="ctr" rtl="0">
                        <a:lnSpc>
                          <a:spcPct val="107000"/>
                        </a:lnSpc>
                        <a:spcBef>
                          <a:spcPts val="0"/>
                        </a:spcBef>
                        <a:spcAft>
                          <a:spcPts val="0"/>
                        </a:spcAft>
                        <a:buNone/>
                      </a:pPr>
                      <a:r>
                        <a:rPr lang="en-US" sz="2200" b="1" u="none" strike="noStrike" cap="none">
                          <a:latin typeface="Times New Roman" panose="02020603050405020304"/>
                          <a:ea typeface="Times New Roman" panose="02020603050405020304"/>
                          <a:cs typeface="Times New Roman" panose="02020603050405020304"/>
                          <a:sym typeface="Times New Roman" panose="02020603050405020304"/>
                        </a:rPr>
                        <a:t>P1</a:t>
                      </a:r>
                      <a:endParaRPr sz="22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sz="22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dirty="0">
                          <a:latin typeface="Times New Roman" panose="02020603050405020304"/>
                          <a:ea typeface="Times New Roman" panose="02020603050405020304"/>
                          <a:cs typeface="Times New Roman" panose="02020603050405020304"/>
                          <a:sym typeface="Times New Roman" panose="02020603050405020304"/>
                        </a:rPr>
                        <a:t>4</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lang="en-US" sz="22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56425">
                <a:tc>
                  <a:txBody>
                    <a:bodyPr/>
                    <a:lstStyle/>
                    <a:p>
                      <a:pPr marL="0" marR="0" lvl="0" indent="0" algn="ctr" rtl="0">
                        <a:lnSpc>
                          <a:spcPct val="107000"/>
                        </a:lnSpc>
                        <a:spcBef>
                          <a:spcPts val="0"/>
                        </a:spcBef>
                        <a:spcAft>
                          <a:spcPts val="0"/>
                        </a:spcAft>
                        <a:buNone/>
                      </a:pPr>
                      <a:r>
                        <a:rPr lang="en-US" sz="2200" b="1" u="none" strike="noStrike" cap="none" dirty="0">
                          <a:latin typeface="Times New Roman" panose="02020603050405020304"/>
                          <a:ea typeface="Times New Roman" panose="02020603050405020304"/>
                          <a:cs typeface="Times New Roman" panose="02020603050405020304"/>
                          <a:sym typeface="Times New Roman" panose="02020603050405020304"/>
                        </a:rPr>
                        <a:t>P2</a:t>
                      </a:r>
                      <a:endParaRPr sz="2200" b="1"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22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lang="en-US" sz="22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lang="en-US" sz="22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56425">
                <a:tc>
                  <a:txBody>
                    <a:bodyPr/>
                    <a:lstStyle/>
                    <a:p>
                      <a:pPr marL="0" marR="0" lvl="0" indent="0" algn="ctr" rtl="0">
                        <a:lnSpc>
                          <a:spcPct val="107000"/>
                        </a:lnSpc>
                        <a:spcBef>
                          <a:spcPts val="0"/>
                        </a:spcBef>
                        <a:spcAft>
                          <a:spcPts val="0"/>
                        </a:spcAft>
                        <a:buNone/>
                      </a:pPr>
                      <a:r>
                        <a:rPr lang="en-US" sz="2200" b="1" u="none" strike="noStrike" cap="none" dirty="0">
                          <a:latin typeface="Times New Roman" panose="02020603050405020304"/>
                          <a:ea typeface="Times New Roman" panose="02020603050405020304"/>
                          <a:cs typeface="Times New Roman" panose="02020603050405020304"/>
                          <a:sym typeface="Times New Roman" panose="02020603050405020304"/>
                        </a:rPr>
                        <a:t>P3</a:t>
                      </a:r>
                      <a:endParaRPr sz="2200" b="1"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22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lang="en-US" sz="22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lang="en-US" sz="22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56425">
                <a:tc>
                  <a:txBody>
                    <a:bodyPr/>
                    <a:lstStyle/>
                    <a:p>
                      <a:pPr marL="0" marR="0" lvl="0" indent="0" algn="ctr" rtl="0">
                        <a:lnSpc>
                          <a:spcPct val="107000"/>
                        </a:lnSpc>
                        <a:spcBef>
                          <a:spcPts val="0"/>
                        </a:spcBef>
                        <a:spcAft>
                          <a:spcPts val="0"/>
                        </a:spcAft>
                        <a:buNone/>
                      </a:pPr>
                      <a:r>
                        <a:rPr lang="en-US" sz="2200" b="1" u="none" strike="noStrike" cap="none">
                          <a:latin typeface="Times New Roman" panose="02020603050405020304"/>
                          <a:ea typeface="Times New Roman" panose="02020603050405020304"/>
                          <a:cs typeface="Times New Roman" panose="02020603050405020304"/>
                          <a:sym typeface="Times New Roman" panose="02020603050405020304"/>
                        </a:rPr>
                        <a:t>P4</a:t>
                      </a:r>
                      <a:endParaRPr sz="22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lang="en-US" sz="22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lang="en-US" sz="22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lang="en-US" sz="22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56425">
                <a:tc>
                  <a:txBody>
                    <a:bodyPr/>
                    <a:lstStyle/>
                    <a:p>
                      <a:pPr marL="0" marR="0" lvl="0" indent="0" algn="ctr" rtl="0">
                        <a:lnSpc>
                          <a:spcPct val="107000"/>
                        </a:lnSpc>
                        <a:spcBef>
                          <a:spcPts val="0"/>
                        </a:spcBef>
                        <a:spcAft>
                          <a:spcPts val="0"/>
                        </a:spcAft>
                        <a:buNone/>
                      </a:pPr>
                      <a:r>
                        <a:rPr lang="en-US" sz="2200" b="1" u="none" strike="noStrike" cap="none">
                          <a:latin typeface="Times New Roman" panose="02020603050405020304"/>
                          <a:ea typeface="Times New Roman" panose="02020603050405020304"/>
                          <a:cs typeface="Times New Roman" panose="02020603050405020304"/>
                          <a:sym typeface="Times New Roman" panose="02020603050405020304"/>
                        </a:rPr>
                        <a:t>P5</a:t>
                      </a:r>
                      <a:endParaRPr sz="22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lang="en-US" sz="22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lang="en-US" sz="22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dirty="0">
                          <a:latin typeface="Times New Roman" panose="02020603050405020304"/>
                          <a:ea typeface="Times New Roman" panose="02020603050405020304"/>
                          <a:cs typeface="Times New Roman" panose="02020603050405020304"/>
                          <a:sym typeface="Times New Roman" panose="02020603050405020304"/>
                        </a:rPr>
                        <a:t>3</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err="1"/>
              <a:t>Bài</a:t>
            </a:r>
            <a:r>
              <a:rPr lang="en-US" dirty="0"/>
              <a:t> </a:t>
            </a:r>
            <a:r>
              <a:rPr lang="en-US" dirty="0" err="1"/>
              <a:t>tập</a:t>
            </a:r>
            <a:r>
              <a:rPr lang="en-US" dirty="0"/>
              <a:t> 8</a:t>
            </a:r>
            <a:endParaRPr dirty="0"/>
          </a:p>
        </p:txBody>
      </p:sp>
      <p:sp>
        <p:nvSpPr>
          <p:cNvPr id="709" name="Google Shape;709;p4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Sử</a:t>
            </a:r>
            <a:r>
              <a:rPr lang="en-US" dirty="0"/>
              <a:t> </a:t>
            </a:r>
            <a:r>
              <a:rPr lang="en-US" dirty="0" err="1"/>
              <a:t>dụng</a:t>
            </a:r>
            <a:r>
              <a:rPr lang="en-US" dirty="0"/>
              <a:t> </a:t>
            </a:r>
            <a:r>
              <a:rPr lang="en-US" dirty="0" err="1"/>
              <a:t>các</a:t>
            </a:r>
            <a:r>
              <a:rPr lang="en-US" dirty="0"/>
              <a:t> </a:t>
            </a:r>
            <a:r>
              <a:rPr lang="en-US" dirty="0" err="1"/>
              <a:t>giải</a:t>
            </a:r>
            <a:r>
              <a:rPr lang="en-US" dirty="0"/>
              <a:t> </a:t>
            </a:r>
            <a:r>
              <a:rPr lang="en-US" dirty="0" err="1"/>
              <a:t>thuật</a:t>
            </a:r>
            <a:r>
              <a:rPr lang="en-US" dirty="0"/>
              <a:t> FCFS, SJF, SRTF, Priority </a:t>
            </a:r>
            <a:r>
              <a:rPr lang="en-US" dirty="0" err="1"/>
              <a:t>để</a:t>
            </a:r>
            <a:r>
              <a:rPr lang="en-US" dirty="0"/>
              <a:t> </a:t>
            </a:r>
            <a:r>
              <a:rPr lang="en-US" dirty="0" err="1"/>
              <a:t>tính</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thời</a:t>
            </a:r>
            <a:r>
              <a:rPr lang="en-US" dirty="0"/>
              <a:t> </a:t>
            </a:r>
            <a:r>
              <a:rPr lang="en-US" dirty="0" err="1"/>
              <a:t>gian</a:t>
            </a:r>
            <a:r>
              <a:rPr lang="en-US" dirty="0"/>
              <a:t> </a:t>
            </a:r>
            <a:r>
              <a:rPr lang="en-US" dirty="0" err="1"/>
              <a:t>đợi</a:t>
            </a:r>
            <a:r>
              <a:rPr lang="en-US" dirty="0"/>
              <a:t>, </a:t>
            </a:r>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và</a:t>
            </a:r>
            <a:r>
              <a:rPr lang="en-US" dirty="0"/>
              <a:t> </a:t>
            </a:r>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a:t>
            </a:r>
            <a:endParaRPr dirty="0"/>
          </a:p>
          <a:p>
            <a:pPr marL="342900" indent="-177800">
              <a:buNone/>
            </a:pPr>
            <a:endParaRPr dirty="0"/>
          </a:p>
        </p:txBody>
      </p:sp>
      <p:sp>
        <p:nvSpPr>
          <p:cNvPr id="712" name="Google Shape;712;p4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pic>
        <p:nvPicPr>
          <p:cNvPr id="713" name="Google Shape;713;p44"/>
          <p:cNvPicPr preferRelativeResize="0"/>
          <p:nvPr/>
        </p:nvPicPr>
        <p:blipFill rotWithShape="1">
          <a:blip r:embed="rId1"/>
          <a:srcRect/>
          <a:stretch>
            <a:fillRect/>
          </a:stretch>
        </p:blipFill>
        <p:spPr>
          <a:xfrm>
            <a:off x="3286101" y="2947437"/>
            <a:ext cx="6343674" cy="3272389"/>
          </a:xfrm>
          <a:prstGeom prst="rect">
            <a:avLst/>
          </a:prstGeom>
          <a:noFill/>
          <a:ln>
            <a:noFill/>
          </a:ln>
        </p:spPr>
      </p:pic>
      <p:sp>
        <p:nvSpPr>
          <p:cNvPr id="2" name="Slide Number Placeholder 1"/>
          <p:cNvSpPr>
            <a:spLocks noGrp="1"/>
          </p:cNvSpPr>
          <p:nvPr>
            <p:ph type="sldNum" sz="quarter" idx="12"/>
          </p:nvPr>
        </p:nvSpPr>
        <p:spPr/>
        <p:txBody>
          <a:bodyPr/>
          <a:lstStyle/>
          <a:p>
            <a:fld id="{00000000-1234-1234-1234-123412341234}" type="slidenum">
              <a:rPr lang="en-US" smtClean="0"/>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Text Placeholder 5"/>
          <p:cNvSpPr>
            <a:spLocks noGrp="1"/>
          </p:cNvSpPr>
          <p:nvPr>
            <p:ph type="body" sz="quarter" idx="15"/>
          </p:nvPr>
        </p:nvSpPr>
        <p:spPr/>
        <p:txBody>
          <a:bodyPr/>
          <a:lstStyle/>
          <a:p>
            <a:r>
              <a:rPr lang="en-US" sz="3200" dirty="0"/>
              <a:t>THẢO LUẬN</a:t>
            </a:r>
            <a:endParaRPr lang="en-US" sz="3200" dirty="0"/>
          </a:p>
        </p:txBody>
      </p:sp>
      <p:sp>
        <p:nvSpPr>
          <p:cNvPr id="2" name="Footer Placeholder 1"/>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pic>
        <p:nvPicPr>
          <p:cNvPr id="9" name="Graphic 8" descr="Graph and note paper with pencil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962400" y="1720780"/>
            <a:ext cx="4267200" cy="4267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1.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p:txBody>
      </p:sp>
      <p:sp>
        <p:nvSpPr>
          <p:cNvPr id="142" name="Google Shape;142;p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lang="vi-VN"/>
          </a:p>
        </p:txBody>
      </p:sp>
      <p:sp>
        <p:nvSpPr>
          <p:cNvPr id="143" name="Google Shape;143;p9"/>
          <p:cNvSpPr txBox="1"/>
          <p:nvPr/>
        </p:nvSpPr>
        <p:spPr>
          <a:xfrm>
            <a:off x="774145" y="2205608"/>
            <a:ext cx="4434953" cy="2886904"/>
          </a:xfrm>
          <a:prstGeom prst="rect">
            <a:avLst/>
          </a:prstGeom>
          <a:noFill/>
          <a:ln>
            <a:noFill/>
          </a:ln>
        </p:spPr>
        <p:txBody>
          <a:bodyPr spcFirstLastPara="1" wrap="square" lIns="91425" tIns="45700" rIns="91425" bIns="45700" anchor="t" anchorCtr="0">
            <a:spAutoFit/>
          </a:bodyPr>
          <a:lstStyle/>
          <a:p>
            <a:pPr marL="357505" lvl="1" indent="-336550" algn="just">
              <a:lnSpc>
                <a:spcPct val="130000"/>
              </a:lnSpc>
              <a:spcBef>
                <a:spcPts val="300"/>
              </a:spcBef>
              <a:spcAft>
                <a:spcPts val="300"/>
              </a:spcAft>
              <a:buClr>
                <a:schemeClr val="dk1"/>
              </a:buClr>
              <a:buSzPts val="2400"/>
              <a:buFont typeface="Arial" panose="020B0604020202020204" pitchFamily="34" charset="0"/>
              <a:buChar char="•"/>
            </a:pP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Tiến</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trình</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yêu</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cầu</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thời</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gian</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thực</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thi</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trên</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ngoại</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vi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nhiều</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hơn</a:t>
            </a:r>
            <a:r>
              <a:rPr lang="en-US" sz="2200" dirty="0">
                <a:solidFill>
                  <a:schemeClr val="dk1"/>
                </a:solidFill>
                <a:latin typeface="Arial" panose="020B0604020202020204" pitchFamily="34" charset="0"/>
                <a:cs typeface="Arial" panose="020B0604020202020204" pitchFamily="34" charset="0"/>
                <a:sym typeface="Times New Roman" panose="02020603050405020304"/>
              </a:rPr>
              <a:t>.</a:t>
            </a:r>
            <a:endParaRPr sz="2200" dirty="0">
              <a:solidFill>
                <a:schemeClr val="dk1"/>
              </a:solidFill>
              <a:latin typeface="Arial" panose="020B0604020202020204" pitchFamily="34" charset="0"/>
              <a:cs typeface="Arial" panose="020B0604020202020204" pitchFamily="34" charset="0"/>
              <a:sym typeface="Times New Roman" panose="02020603050405020304"/>
            </a:endParaRPr>
          </a:p>
          <a:p>
            <a:pPr marL="357505" lvl="1" indent="-336550" algn="just">
              <a:lnSpc>
                <a:spcPct val="130000"/>
              </a:lnSpc>
              <a:spcBef>
                <a:spcPts val="300"/>
              </a:spcBef>
              <a:spcAft>
                <a:spcPts val="300"/>
              </a:spcAft>
              <a:buClr>
                <a:schemeClr val="dk1"/>
              </a:buClr>
              <a:buSzPts val="2400"/>
              <a:buFont typeface="Arial" panose="020B0604020202020204" pitchFamily="34" charset="0"/>
              <a:buChar char="•"/>
            </a:pP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Thời</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gian</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hoàn</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thành</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chương</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trình</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phụ</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thuộc</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chu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kỳ</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đợi</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cho</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các</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thao</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tác</a:t>
            </a:r>
            <a:r>
              <a:rPr lang="en-US" sz="2200" dirty="0">
                <a:solidFill>
                  <a:schemeClr val="dk1"/>
                </a:solidFill>
                <a:latin typeface="Arial" panose="020B0604020202020204" pitchFamily="34" charset="0"/>
                <a:cs typeface="Arial" panose="020B0604020202020204" pitchFamily="34" charset="0"/>
                <a:sym typeface="Times New Roman" panose="02020603050405020304"/>
              </a:rPr>
              <a:t> </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nhập</a:t>
            </a:r>
            <a:r>
              <a:rPr lang="en-US" sz="2200" dirty="0">
                <a:solidFill>
                  <a:schemeClr val="dk1"/>
                </a:solidFill>
                <a:latin typeface="Arial" panose="020B0604020202020204" pitchFamily="34" charset="0"/>
                <a:cs typeface="Arial" panose="020B0604020202020204" pitchFamily="34" charset="0"/>
                <a:sym typeface="Times New Roman" panose="02020603050405020304"/>
              </a:rPr>
              <a:t>/</a:t>
            </a:r>
            <a:r>
              <a:rPr lang="en-US" sz="2200" dirty="0" err="1">
                <a:solidFill>
                  <a:schemeClr val="dk1"/>
                </a:solidFill>
                <a:latin typeface="Arial" panose="020B0604020202020204" pitchFamily="34" charset="0"/>
                <a:cs typeface="Arial" panose="020B0604020202020204" pitchFamily="34" charset="0"/>
                <a:sym typeface="Times New Roman" panose="02020603050405020304"/>
              </a:rPr>
              <a:t>xuất</a:t>
            </a:r>
            <a:r>
              <a:rPr lang="en-US" sz="2200" dirty="0">
                <a:solidFill>
                  <a:schemeClr val="dk1"/>
                </a:solidFill>
                <a:latin typeface="Arial" panose="020B0604020202020204" pitchFamily="34" charset="0"/>
                <a:cs typeface="Arial" panose="020B0604020202020204" pitchFamily="34" charset="0"/>
                <a:sym typeface="Times New Roman" panose="02020603050405020304"/>
              </a:rPr>
              <a:t>.</a:t>
            </a:r>
            <a:endParaRPr sz="2200" dirty="0">
              <a:solidFill>
                <a:schemeClr val="dk1"/>
              </a:solidFill>
              <a:latin typeface="Arial" panose="020B0604020202020204" pitchFamily="34" charset="0"/>
              <a:cs typeface="Arial" panose="020B0604020202020204" pitchFamily="34" charset="0"/>
              <a:sym typeface="Times New Roman" panose="02020603050405020304"/>
            </a:endParaRPr>
          </a:p>
        </p:txBody>
      </p:sp>
      <p:pic>
        <p:nvPicPr>
          <p:cNvPr id="144" name="Google Shape;144;p9" descr="I/O Bound"/>
          <p:cNvPicPr preferRelativeResize="0"/>
          <p:nvPr/>
        </p:nvPicPr>
        <p:blipFill rotWithShape="1">
          <a:blip r:embed="rId1">
            <a:clrChange>
              <a:clrFrom>
                <a:srgbClr val="FFFFFF"/>
              </a:clrFrom>
              <a:clrTo>
                <a:srgbClr val="FFFFFF">
                  <a:alpha val="0"/>
                </a:srgbClr>
              </a:clrTo>
            </a:clrChange>
          </a:blip>
          <a:srcRect/>
          <a:stretch>
            <a:fillRect/>
          </a:stretch>
        </p:blipFill>
        <p:spPr>
          <a:xfrm>
            <a:off x="774145" y="4937073"/>
            <a:ext cx="4434953" cy="1367047"/>
          </a:xfrm>
          <a:prstGeom prst="rect">
            <a:avLst/>
          </a:prstGeom>
          <a:noFill/>
          <a:ln>
            <a:noFill/>
          </a:ln>
        </p:spPr>
      </p:pic>
      <p:sp>
        <p:nvSpPr>
          <p:cNvPr id="145" name="Google Shape;145;p9"/>
          <p:cNvSpPr txBox="1"/>
          <p:nvPr/>
        </p:nvSpPr>
        <p:spPr>
          <a:xfrm>
            <a:off x="5541304" y="1153011"/>
            <a:ext cx="5965795" cy="5454164"/>
          </a:xfrm>
          <a:prstGeom prst="roundRect">
            <a:avLst>
              <a:gd name="adj" fmla="val 1603"/>
            </a:avLst>
          </a:prstGeom>
          <a:noFill/>
          <a:ln w="19050" cap="rnd">
            <a:gradFill flip="none" rotWithShape="1">
              <a:gsLst>
                <a:gs pos="0">
                  <a:srgbClr val="0072FF"/>
                </a:gs>
                <a:gs pos="100000">
                  <a:srgbClr val="00C6FF"/>
                </a:gs>
              </a:gsLst>
              <a:lin ang="2700000" scaled="1"/>
              <a:tileRect/>
            </a:gradFill>
            <a:round/>
          </a:ln>
          <a:extLst>
            <a:ext uri="{909E8E84-426E-40DD-AFC4-6F175D3DCCD1}">
              <a14:hiddenFill xmlns:a14="http://schemas.microsoft.com/office/drawing/2010/main">
                <a:solidFill>
                  <a:srgbClr val="FFFFFF"/>
                </a:solidFill>
              </a14:hiddenFill>
            </a:ext>
          </a:extLst>
        </p:spPr>
        <p:txBody>
          <a:bodyPr/>
          <a:lstStyle>
            <a:defPPr>
              <a:defRPr lang="en-US"/>
            </a:defPPr>
            <a:lvl1pPr>
              <a:lnSpc>
                <a:spcPct val="120000"/>
              </a:lnSpc>
              <a:spcBef>
                <a:spcPts val="200"/>
              </a:spcBef>
              <a:spcAft>
                <a:spcPts val="200"/>
              </a:spcAft>
              <a:buClr>
                <a:srgbClr val="000000"/>
              </a:buClr>
              <a:buSzPct val="100000"/>
              <a:tabLst>
                <a:tab pos="433070" algn="l"/>
                <a:tab pos="877570" algn="l"/>
              </a:tabLst>
              <a:defRPr sz="1600" b="0">
                <a:solidFill>
                  <a:srgbClr val="808080"/>
                </a:solidFill>
                <a:effectLst/>
                <a:latin typeface="Menlo" panose="020B0609030804020204" pitchFamily="49" charset="0"/>
                <a:cs typeface="Courier New" panose="02070309020205020404" pitchFamily="49" charset="0"/>
              </a:defRPr>
            </a:lvl1pPr>
          </a:lstStyle>
          <a:p>
            <a:r>
              <a:rPr lang="en-US" b="0" dirty="0">
                <a:solidFill>
                  <a:srgbClr val="808080"/>
                </a:solidFill>
                <a:effectLst/>
                <a:latin typeface="Menlo" panose="020B0609030804020204" pitchFamily="49" charset="0"/>
              </a:rPr>
              <a:t>#include</a:t>
            </a:r>
            <a:r>
              <a:rPr lang="en-US" b="0" dirty="0">
                <a:solidFill>
                  <a:srgbClr val="000000"/>
                </a:solidFill>
                <a:effectLst/>
                <a:latin typeface="Menlo" panose="020B0609030804020204" pitchFamily="49" charset="0"/>
              </a:rPr>
              <a:t> </a:t>
            </a:r>
            <a:r>
              <a:rPr lang="en-US" b="0" dirty="0">
                <a:solidFill>
                  <a:srgbClr val="E21F1F"/>
                </a:solidFill>
                <a:effectLst/>
                <a:latin typeface="Menlo" panose="020B0609030804020204" pitchFamily="49" charset="0"/>
              </a:rPr>
              <a:t>&lt;</a:t>
            </a:r>
            <a:r>
              <a:rPr lang="en-US" b="0" dirty="0" err="1">
                <a:solidFill>
                  <a:srgbClr val="A31515"/>
                </a:solidFill>
                <a:effectLst/>
                <a:latin typeface="Menlo" panose="020B0609030804020204" pitchFamily="49" charset="0"/>
              </a:rPr>
              <a:t>stdio.h</a:t>
            </a:r>
            <a:r>
              <a:rPr lang="en-US" b="0" dirty="0">
                <a:solidFill>
                  <a:srgbClr val="E21F1F"/>
                </a:solidFill>
                <a:effectLst/>
                <a:latin typeface="Menlo" panose="020B0609030804020204" pitchFamily="49" charset="0"/>
              </a:rPr>
              <a:t>&gt;</a:t>
            </a:r>
            <a:endParaRPr lang="en-US" b="0" dirty="0">
              <a:solidFill>
                <a:srgbClr val="000000"/>
              </a:solidFill>
              <a:effectLst/>
              <a:latin typeface="Menlo" panose="020B0609030804020204" pitchFamily="49" charset="0"/>
            </a:endParaRPr>
          </a:p>
          <a:p>
            <a:r>
              <a:rPr lang="en-US" b="0" dirty="0">
                <a:solidFill>
                  <a:srgbClr val="0000FF"/>
                </a:solidFill>
                <a:effectLst/>
                <a:latin typeface="Menlo" panose="020B0609030804020204" pitchFamily="49" charset="0"/>
              </a:rPr>
              <a:t>int</a:t>
            </a:r>
            <a:r>
              <a:rPr lang="en-US" b="0" dirty="0">
                <a:solidFill>
                  <a:srgbClr val="000000"/>
                </a:solidFill>
                <a:effectLst/>
                <a:latin typeface="Menlo" panose="020B0609030804020204" pitchFamily="49" charset="0"/>
              </a:rPr>
              <a:t> </a:t>
            </a:r>
            <a:r>
              <a:rPr lang="en-US" b="0" dirty="0">
                <a:solidFill>
                  <a:srgbClr val="74531F"/>
                </a:solidFill>
                <a:effectLst/>
                <a:latin typeface="Menlo" panose="020B0609030804020204" pitchFamily="49" charset="0"/>
              </a:rPr>
              <a:t>main</a:t>
            </a:r>
            <a:r>
              <a:rPr lang="en-US" b="0" dirty="0">
                <a:solidFill>
                  <a:srgbClr val="000000"/>
                </a:solidFill>
                <a:effectLst/>
                <a:latin typeface="Menlo" panose="020B0609030804020204" pitchFamily="49" charset="0"/>
              </a:rPr>
              <a:t>(){</a:t>
            </a:r>
            <a:endParaRPr lang="en-US" b="0" dirty="0">
              <a:solidFill>
                <a:srgbClr val="000000"/>
              </a:solidFill>
              <a:effectLst/>
              <a:latin typeface="Menlo" panose="020B0609030804020204" pitchFamily="49" charset="0"/>
            </a:endParaRPr>
          </a:p>
          <a:p>
            <a:r>
              <a:rPr lang="en-US" b="0" dirty="0">
                <a:solidFill>
                  <a:srgbClr val="2B91AF"/>
                </a:solidFill>
                <a:effectLst/>
                <a:latin typeface="Menlo" panose="020B0609030804020204" pitchFamily="49" charset="0"/>
              </a:rPr>
              <a:t>	FILE</a:t>
            </a:r>
            <a:r>
              <a:rPr lang="en-US" b="0" dirty="0">
                <a:solidFill>
                  <a:srgbClr val="000000"/>
                </a:solidFill>
                <a:effectLst/>
                <a:latin typeface="Menlo" panose="020B0609030804020204" pitchFamily="49" charset="0"/>
              </a:rPr>
              <a:t> *</a:t>
            </a:r>
            <a:r>
              <a:rPr lang="en-US" b="0" dirty="0" err="1">
                <a:solidFill>
                  <a:srgbClr val="1F377F"/>
                </a:solidFill>
                <a:effectLst/>
                <a:latin typeface="Menlo" panose="020B0609030804020204" pitchFamily="49" charset="0"/>
              </a:rPr>
              <a:t>fp</a:t>
            </a:r>
            <a:r>
              <a:rPr lang="en-US" b="0" dirty="0">
                <a:solidFill>
                  <a:srgbClr val="000000"/>
                </a:solidFill>
                <a:effectLst/>
                <a:latin typeface="Menlo" panose="020B0609030804020204" pitchFamily="49" charset="0"/>
              </a:rPr>
              <a:t>;</a:t>
            </a:r>
            <a:endParaRPr lang="en-US" b="0" dirty="0">
              <a:solidFill>
                <a:srgbClr val="000000"/>
              </a:solidFill>
              <a:effectLst/>
              <a:latin typeface="Menlo" panose="020B0609030804020204" pitchFamily="49" charset="0"/>
            </a:endParaRPr>
          </a:p>
          <a:p>
            <a:r>
              <a:rPr lang="en-US" b="0" dirty="0">
                <a:solidFill>
                  <a:srgbClr val="0000FF"/>
                </a:solidFill>
                <a:effectLst/>
                <a:latin typeface="Menlo" panose="020B0609030804020204" pitchFamily="49" charset="0"/>
              </a:rPr>
              <a:t>	char</a:t>
            </a:r>
            <a:r>
              <a:rPr lang="en-US" b="0" dirty="0">
                <a:solidFill>
                  <a:srgbClr val="000000"/>
                </a:solidFill>
                <a:effectLst/>
                <a:latin typeface="Menlo" panose="020B0609030804020204" pitchFamily="49" charset="0"/>
              </a:rPr>
              <a:t> </a:t>
            </a:r>
            <a:r>
              <a:rPr lang="en-US" b="0" dirty="0">
                <a:solidFill>
                  <a:srgbClr val="1F377F"/>
                </a:solidFill>
                <a:effectLst/>
                <a:latin typeface="Menlo" panose="020B0609030804020204" pitchFamily="49" charset="0"/>
              </a:rPr>
              <a:t>filename</a:t>
            </a:r>
            <a:r>
              <a:rPr lang="en-US" b="0" dirty="0">
                <a:solidFill>
                  <a:srgbClr val="0000FF"/>
                </a:solidFill>
                <a:effectLst/>
                <a:latin typeface="Menlo" panose="020B0609030804020204" pitchFamily="49" charset="0"/>
              </a:rPr>
              <a:t>[]</a:t>
            </a:r>
            <a:r>
              <a:rPr lang="en-US" b="0" dirty="0">
                <a:solidFill>
                  <a:srgbClr val="000000"/>
                </a:solidFill>
                <a:effectLst/>
                <a:latin typeface="Menlo" panose="020B0609030804020204" pitchFamily="49" charset="0"/>
              </a:rPr>
              <a:t> = </a:t>
            </a:r>
            <a:r>
              <a:rPr lang="en-US" b="0" dirty="0">
                <a:solidFill>
                  <a:srgbClr val="E21F1F"/>
                </a:solidFill>
                <a:effectLst/>
                <a:latin typeface="Menlo" panose="020B0609030804020204" pitchFamily="49" charset="0"/>
              </a:rPr>
              <a:t>"</a:t>
            </a:r>
            <a:r>
              <a:rPr lang="en-US" b="0" dirty="0" err="1">
                <a:solidFill>
                  <a:srgbClr val="A31515"/>
                </a:solidFill>
                <a:effectLst/>
                <a:latin typeface="Menlo" panose="020B0609030804020204" pitchFamily="49" charset="0"/>
              </a:rPr>
              <a:t>example.txt</a:t>
            </a:r>
            <a:r>
              <a:rPr lang="en-US" b="0" dirty="0">
                <a:solidFill>
                  <a:srgbClr val="E21F1F"/>
                </a:solidFill>
                <a:effectLst/>
                <a:latin typeface="Menlo" panose="020B0609030804020204" pitchFamily="49" charset="0"/>
              </a:rPr>
              <a:t>"</a:t>
            </a:r>
            <a:r>
              <a:rPr lang="en-US" b="0" dirty="0">
                <a:solidFill>
                  <a:srgbClr val="000000"/>
                </a:solidFill>
                <a:effectLst/>
                <a:latin typeface="Menlo" panose="020B0609030804020204" pitchFamily="49" charset="0"/>
              </a:rPr>
              <a:t>;</a:t>
            </a:r>
            <a:endParaRPr lang="en-US" b="0" dirty="0">
              <a:solidFill>
                <a:srgbClr val="000000"/>
              </a:solidFill>
              <a:effectLst/>
              <a:latin typeface="Menlo" panose="020B0609030804020204" pitchFamily="49" charset="0"/>
            </a:endParaRPr>
          </a:p>
          <a:p>
            <a:r>
              <a:rPr lang="en-US" b="0" dirty="0">
                <a:solidFill>
                  <a:srgbClr val="0000FF"/>
                </a:solidFill>
                <a:effectLst/>
                <a:latin typeface="Menlo" panose="020B0609030804020204" pitchFamily="49" charset="0"/>
              </a:rPr>
              <a:t>	int</a:t>
            </a:r>
            <a:r>
              <a:rPr lang="en-US" b="0" dirty="0">
                <a:solidFill>
                  <a:srgbClr val="000000"/>
                </a:solidFill>
                <a:effectLst/>
                <a:latin typeface="Menlo" panose="020B0609030804020204" pitchFamily="49" charset="0"/>
              </a:rPr>
              <a:t> </a:t>
            </a:r>
            <a:r>
              <a:rPr lang="en-US" b="0" dirty="0">
                <a:solidFill>
                  <a:srgbClr val="1F377F"/>
                </a:solidFill>
                <a:effectLst/>
                <a:latin typeface="Menlo" panose="020B0609030804020204" pitchFamily="49" charset="0"/>
              </a:rPr>
              <a:t>total</a:t>
            </a:r>
            <a:r>
              <a:rPr lang="en-US" b="0" dirty="0">
                <a:solidFill>
                  <a:srgbClr val="000000"/>
                </a:solidFill>
                <a:effectLst/>
                <a:latin typeface="Menlo" panose="020B0609030804020204" pitchFamily="49" charset="0"/>
              </a:rPr>
              <a:t> = </a:t>
            </a:r>
            <a:r>
              <a:rPr lang="en-US" b="0" dirty="0">
                <a:solidFill>
                  <a:srgbClr val="098658"/>
                </a:solidFill>
                <a:effectLst/>
                <a:latin typeface="Menlo" panose="020B0609030804020204" pitchFamily="49" charset="0"/>
              </a:rPr>
              <a:t>0</a:t>
            </a:r>
            <a:r>
              <a:rPr lang="en-US" b="0" dirty="0">
                <a:solidFill>
                  <a:srgbClr val="000000"/>
                </a:solidFill>
                <a:effectLst/>
                <a:latin typeface="Menlo" panose="020B0609030804020204" pitchFamily="49" charset="0"/>
              </a:rPr>
              <a:t>, </a:t>
            </a:r>
            <a:r>
              <a:rPr lang="en-US" b="0" dirty="0" err="1">
                <a:solidFill>
                  <a:srgbClr val="1F377F"/>
                </a:solidFill>
                <a:effectLst/>
                <a:latin typeface="Menlo" panose="020B0609030804020204" pitchFamily="49" charset="0"/>
              </a:rPr>
              <a:t>ch</a:t>
            </a:r>
            <a:r>
              <a:rPr lang="en-US" b="0" dirty="0">
                <a:solidFill>
                  <a:srgbClr val="000000"/>
                </a:solidFill>
                <a:effectLst/>
                <a:latin typeface="Menlo" panose="020B0609030804020204" pitchFamily="49" charset="0"/>
              </a:rPr>
              <a:t>;</a:t>
            </a:r>
            <a:endParaRPr lang="en-US" b="0" dirty="0">
              <a:solidFill>
                <a:srgbClr val="000000"/>
              </a:solidFill>
              <a:effectLst/>
              <a:latin typeface="Menlo" panose="020B0609030804020204" pitchFamily="49" charset="0"/>
            </a:endParaRPr>
          </a:p>
          <a:p>
            <a:r>
              <a:rPr lang="en-US" b="0" dirty="0">
                <a:solidFill>
                  <a:srgbClr val="1F377F"/>
                </a:solidFill>
                <a:effectLst/>
                <a:latin typeface="Menlo" panose="020B0609030804020204" pitchFamily="49" charset="0"/>
              </a:rPr>
              <a:t>	</a:t>
            </a:r>
            <a:r>
              <a:rPr lang="en-US" b="0" dirty="0" err="1">
                <a:solidFill>
                  <a:srgbClr val="1F377F"/>
                </a:solidFill>
                <a:effectLst/>
                <a:latin typeface="Menlo" panose="020B0609030804020204" pitchFamily="49" charset="0"/>
              </a:rPr>
              <a:t>fp</a:t>
            </a:r>
            <a:r>
              <a:rPr lang="en-US" b="0" dirty="0">
                <a:solidFill>
                  <a:srgbClr val="000000"/>
                </a:solidFill>
                <a:effectLst/>
                <a:latin typeface="Menlo" panose="020B0609030804020204" pitchFamily="49" charset="0"/>
              </a:rPr>
              <a:t> = </a:t>
            </a:r>
            <a:r>
              <a:rPr lang="en-US" b="0" dirty="0" err="1">
                <a:solidFill>
                  <a:srgbClr val="74531F"/>
                </a:solidFill>
                <a:effectLst/>
                <a:latin typeface="Menlo" panose="020B0609030804020204" pitchFamily="49" charset="0"/>
              </a:rPr>
              <a:t>fopen</a:t>
            </a:r>
            <a:r>
              <a:rPr lang="en-US" b="0" dirty="0">
                <a:solidFill>
                  <a:srgbClr val="000000"/>
                </a:solidFill>
                <a:effectLst/>
                <a:latin typeface="Menlo" panose="020B0609030804020204" pitchFamily="49" charset="0"/>
              </a:rPr>
              <a:t>(</a:t>
            </a:r>
            <a:r>
              <a:rPr lang="en-US" b="0" dirty="0">
                <a:solidFill>
                  <a:srgbClr val="1F377F"/>
                </a:solidFill>
                <a:effectLst/>
                <a:latin typeface="Menlo" panose="020B0609030804020204" pitchFamily="49" charset="0"/>
              </a:rPr>
              <a:t>filename</a:t>
            </a:r>
            <a:r>
              <a:rPr lang="en-US" b="0" dirty="0">
                <a:solidFill>
                  <a:srgbClr val="000000"/>
                </a:solidFill>
                <a:effectLst/>
                <a:latin typeface="Menlo" panose="020B0609030804020204" pitchFamily="49" charset="0"/>
              </a:rPr>
              <a:t>, </a:t>
            </a:r>
            <a:r>
              <a:rPr lang="en-US" b="0" dirty="0">
                <a:solidFill>
                  <a:srgbClr val="E21F1F"/>
                </a:solidFill>
                <a:effectLst/>
                <a:latin typeface="Menlo" panose="020B0609030804020204" pitchFamily="49" charset="0"/>
              </a:rPr>
              <a:t>"</a:t>
            </a:r>
            <a:r>
              <a:rPr lang="en-US" b="0" dirty="0">
                <a:solidFill>
                  <a:srgbClr val="A31515"/>
                </a:solidFill>
                <a:effectLst/>
                <a:latin typeface="Menlo" panose="020B0609030804020204" pitchFamily="49" charset="0"/>
              </a:rPr>
              <a:t>r</a:t>
            </a:r>
            <a:r>
              <a:rPr lang="en-US" b="0" dirty="0">
                <a:solidFill>
                  <a:srgbClr val="E21F1F"/>
                </a:solidFill>
                <a:effectLst/>
                <a:latin typeface="Menlo" panose="020B0609030804020204" pitchFamily="49" charset="0"/>
              </a:rPr>
              <a:t>"</a:t>
            </a:r>
            <a:r>
              <a:rPr lang="en-US" b="0" dirty="0">
                <a:solidFill>
                  <a:srgbClr val="000000"/>
                </a:solidFill>
                <a:effectLst/>
                <a:latin typeface="Menlo" panose="020B0609030804020204" pitchFamily="49" charset="0"/>
              </a:rPr>
              <a:t>);</a:t>
            </a:r>
            <a:endParaRPr lang="en-US" b="0" dirty="0">
              <a:solidFill>
                <a:srgbClr val="000000"/>
              </a:solidFill>
              <a:effectLst/>
              <a:latin typeface="Menlo" panose="020B0609030804020204" pitchFamily="49" charset="0"/>
            </a:endParaRPr>
          </a:p>
          <a:p>
            <a:pPr lvl="1"/>
            <a:r>
              <a:rPr lang="en-US" sz="1600" b="0" dirty="0">
                <a:solidFill>
                  <a:srgbClr val="8F08C4"/>
                </a:solidFill>
                <a:effectLst/>
                <a:latin typeface="Menlo" panose="020B0609030804020204" pitchFamily="49" charset="0"/>
              </a:rPr>
              <a:t>if</a:t>
            </a:r>
            <a:r>
              <a:rPr lang="en-US" sz="1600" b="0" dirty="0">
                <a:solidFill>
                  <a:srgbClr val="000000"/>
                </a:solidFill>
                <a:effectLst/>
                <a:latin typeface="Menlo" panose="020B0609030804020204" pitchFamily="49" charset="0"/>
              </a:rPr>
              <a:t> (</a:t>
            </a:r>
            <a:r>
              <a:rPr lang="en-US" sz="1600" b="0" dirty="0" err="1">
                <a:solidFill>
                  <a:srgbClr val="1F377F"/>
                </a:solidFill>
                <a:effectLst/>
                <a:latin typeface="Menlo" panose="020B0609030804020204" pitchFamily="49" charset="0"/>
              </a:rPr>
              <a:t>fp</a:t>
            </a:r>
            <a:r>
              <a:rPr lang="en-US" sz="1600" b="0" dirty="0">
                <a:solidFill>
                  <a:srgbClr val="000000"/>
                </a:solidFill>
                <a:effectLst/>
                <a:latin typeface="Menlo" panose="020B0609030804020204" pitchFamily="49" charset="0"/>
              </a:rPr>
              <a:t> == </a:t>
            </a:r>
            <a:r>
              <a:rPr lang="en-US" sz="1600" b="0" dirty="0">
                <a:solidFill>
                  <a:srgbClr val="8A1BFF"/>
                </a:solidFill>
                <a:effectLst/>
                <a:latin typeface="Menlo" panose="020B0609030804020204" pitchFamily="49" charset="0"/>
              </a:rPr>
              <a:t>NULL</a:t>
            </a:r>
            <a:r>
              <a:rPr lang="en-US" sz="1600" b="0" dirty="0">
                <a:solidFill>
                  <a:srgbClr val="000000"/>
                </a:solidFill>
                <a:effectLst/>
                <a:latin typeface="Menlo" panose="020B0609030804020204" pitchFamily="49" charset="0"/>
              </a:rPr>
              <a:t>){</a:t>
            </a:r>
            <a:endParaRPr lang="en-US" sz="1600" b="0" dirty="0">
              <a:solidFill>
                <a:srgbClr val="000000"/>
              </a:solidFill>
              <a:effectLst/>
              <a:latin typeface="Menlo" panose="020B0609030804020204" pitchFamily="49" charset="0"/>
            </a:endParaRPr>
          </a:p>
          <a:p>
            <a:pPr lvl="2"/>
            <a:r>
              <a:rPr lang="en-US" sz="1600" b="0" dirty="0" err="1">
                <a:solidFill>
                  <a:srgbClr val="74531F"/>
                </a:solidFill>
                <a:effectLst/>
                <a:latin typeface="Menlo" panose="020B0609030804020204" pitchFamily="49" charset="0"/>
              </a:rPr>
              <a:t>printf</a:t>
            </a:r>
            <a:r>
              <a:rPr lang="en-US" sz="1600" b="0" dirty="0">
                <a:solidFill>
                  <a:srgbClr val="000000"/>
                </a:solidFill>
                <a:effectLst/>
                <a:latin typeface="Menlo" panose="020B0609030804020204" pitchFamily="49" charset="0"/>
              </a:rPr>
              <a:t>(</a:t>
            </a:r>
            <a:r>
              <a:rPr lang="en-US" sz="1600" b="0" dirty="0">
                <a:solidFill>
                  <a:srgbClr val="E21F1F"/>
                </a:solidFill>
                <a:effectLst/>
                <a:latin typeface="Menlo" panose="020B0609030804020204" pitchFamily="49" charset="0"/>
              </a:rPr>
              <a:t>"</a:t>
            </a:r>
            <a:r>
              <a:rPr lang="en-US" sz="1600" b="0" dirty="0">
                <a:solidFill>
                  <a:srgbClr val="A31515"/>
                </a:solidFill>
                <a:effectLst/>
                <a:latin typeface="Menlo" panose="020B0609030804020204" pitchFamily="49" charset="0"/>
              </a:rPr>
              <a:t>Failed to open file </a:t>
            </a:r>
            <a:r>
              <a:rPr lang="en-US" sz="1600" b="0" dirty="0">
                <a:solidFill>
                  <a:srgbClr val="1F377F"/>
                </a:solidFill>
                <a:effectLst/>
                <a:latin typeface="Menlo" panose="020B0609030804020204" pitchFamily="49" charset="0"/>
              </a:rPr>
              <a:t>%s</a:t>
            </a:r>
            <a:r>
              <a:rPr lang="en-US" sz="1600" b="0" dirty="0">
                <a:solidFill>
                  <a:srgbClr val="B776FB"/>
                </a:solidFill>
                <a:effectLst/>
                <a:latin typeface="Menlo" panose="020B0609030804020204" pitchFamily="49" charset="0"/>
              </a:rPr>
              <a:t>\n</a:t>
            </a:r>
            <a:r>
              <a:rPr lang="en-US" sz="1600" b="0" dirty="0">
                <a:solidFill>
                  <a:srgbClr val="E21F1F"/>
                </a:solidFill>
                <a:effectLst/>
                <a:latin typeface="Menlo" panose="020B0609030804020204" pitchFamily="49" charset="0"/>
              </a:rPr>
              <a:t>"</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filename</a:t>
            </a:r>
            <a:r>
              <a:rPr lang="en-US" sz="1600" b="0" dirty="0">
                <a:solidFill>
                  <a:srgbClr val="000000"/>
                </a:solidFill>
                <a:effectLst/>
                <a:latin typeface="Menlo" panose="020B0609030804020204" pitchFamily="49" charset="0"/>
              </a:rPr>
              <a:t>);</a:t>
            </a:r>
            <a:endParaRPr lang="en-US" sz="1600" b="0" dirty="0">
              <a:solidFill>
                <a:srgbClr val="000000"/>
              </a:solidFill>
              <a:effectLst/>
              <a:latin typeface="Menlo" panose="020B0609030804020204" pitchFamily="49" charset="0"/>
            </a:endParaRPr>
          </a:p>
          <a:p>
            <a:pPr lvl="2"/>
            <a:r>
              <a:rPr lang="en-US" sz="1600" b="0" dirty="0">
                <a:solidFill>
                  <a:srgbClr val="8F08C4"/>
                </a:solidFill>
                <a:effectLst/>
                <a:latin typeface="Menlo" panose="020B0609030804020204" pitchFamily="49" charset="0"/>
              </a:rPr>
              <a:t>return</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1</a:t>
            </a:r>
            <a:r>
              <a:rPr lang="en-US" sz="1600" b="0" dirty="0">
                <a:solidFill>
                  <a:srgbClr val="000000"/>
                </a:solidFill>
                <a:effectLst/>
                <a:latin typeface="Menlo" panose="020B0609030804020204" pitchFamily="49" charset="0"/>
              </a:rPr>
              <a:t>;</a:t>
            </a:r>
            <a:endParaRPr lang="en-US" sz="1600" b="0" dirty="0">
              <a:solidFill>
                <a:srgbClr val="000000"/>
              </a:solidFill>
              <a:effectLst/>
              <a:latin typeface="Menlo" panose="020B0609030804020204" pitchFamily="49" charset="0"/>
            </a:endParaRPr>
          </a:p>
          <a:p>
            <a:pPr lvl="1"/>
            <a:r>
              <a:rPr lang="en-US" sz="1600" b="0" dirty="0">
                <a:solidFill>
                  <a:srgbClr val="000000"/>
                </a:solidFill>
                <a:effectLst/>
                <a:latin typeface="Menlo" panose="020B0609030804020204" pitchFamily="49" charset="0"/>
              </a:rPr>
              <a:t>}</a:t>
            </a:r>
            <a:endParaRPr lang="en-US" sz="1600" b="0" dirty="0">
              <a:solidFill>
                <a:srgbClr val="000000"/>
              </a:solidFill>
              <a:effectLst/>
              <a:latin typeface="Menlo" panose="020B0609030804020204" pitchFamily="49" charset="0"/>
            </a:endParaRPr>
          </a:p>
          <a:p>
            <a:pPr lvl="1"/>
            <a:r>
              <a:rPr lang="en-US" sz="1600" b="0" dirty="0">
                <a:solidFill>
                  <a:srgbClr val="8F08C4"/>
                </a:solidFill>
                <a:effectLst/>
                <a:latin typeface="Menlo" panose="020B0609030804020204" pitchFamily="49" charset="0"/>
              </a:rPr>
              <a:t>while</a:t>
            </a:r>
            <a:r>
              <a:rPr lang="en-US" sz="1600" b="0" dirty="0">
                <a:solidFill>
                  <a:srgbClr val="000000"/>
                </a:solidFill>
                <a:effectLst/>
                <a:latin typeface="Menlo" panose="020B0609030804020204" pitchFamily="49" charset="0"/>
              </a:rPr>
              <a:t> ((</a:t>
            </a:r>
            <a:r>
              <a:rPr lang="en-US" sz="1600" b="0" dirty="0" err="1">
                <a:solidFill>
                  <a:srgbClr val="1F377F"/>
                </a:solidFill>
                <a:effectLst/>
                <a:latin typeface="Menlo" panose="020B0609030804020204" pitchFamily="49" charset="0"/>
              </a:rPr>
              <a:t>ch</a:t>
            </a:r>
            <a:r>
              <a:rPr lang="en-US" sz="1600" b="0" dirty="0">
                <a:solidFill>
                  <a:srgbClr val="000000"/>
                </a:solidFill>
                <a:effectLst/>
                <a:latin typeface="Menlo" panose="020B0609030804020204" pitchFamily="49" charset="0"/>
              </a:rPr>
              <a:t> = </a:t>
            </a:r>
            <a:r>
              <a:rPr lang="en-US" sz="1600" b="0" dirty="0" err="1">
                <a:solidFill>
                  <a:srgbClr val="74531F"/>
                </a:solidFill>
                <a:effectLst/>
                <a:latin typeface="Menlo" panose="020B0609030804020204" pitchFamily="49" charset="0"/>
              </a:rPr>
              <a:t>fgetc</a:t>
            </a:r>
            <a:r>
              <a:rPr lang="en-US" sz="1600" b="0" dirty="0">
                <a:solidFill>
                  <a:srgbClr val="000000"/>
                </a:solidFill>
                <a:effectLst/>
                <a:latin typeface="Menlo" panose="020B0609030804020204" pitchFamily="49" charset="0"/>
              </a:rPr>
              <a:t>(</a:t>
            </a:r>
            <a:r>
              <a:rPr lang="en-US" sz="1600" b="0" dirty="0" err="1">
                <a:solidFill>
                  <a:srgbClr val="1F377F"/>
                </a:solidFill>
                <a:effectLst/>
                <a:latin typeface="Menlo" panose="020B0609030804020204" pitchFamily="49" charset="0"/>
              </a:rPr>
              <a:t>fp</a:t>
            </a:r>
            <a:r>
              <a:rPr lang="en-US" sz="1600" b="0" dirty="0">
                <a:solidFill>
                  <a:srgbClr val="000000"/>
                </a:solidFill>
                <a:effectLst/>
                <a:latin typeface="Menlo" panose="020B0609030804020204" pitchFamily="49" charset="0"/>
              </a:rPr>
              <a:t>)) != </a:t>
            </a:r>
            <a:r>
              <a:rPr lang="en-US" sz="1600" b="0" dirty="0">
                <a:solidFill>
                  <a:srgbClr val="8A1BFF"/>
                </a:solidFill>
                <a:effectLst/>
                <a:latin typeface="Menlo" panose="020B0609030804020204" pitchFamily="49" charset="0"/>
              </a:rPr>
              <a:t>EOF</a:t>
            </a:r>
            <a:r>
              <a:rPr lang="en-US" sz="1600" b="0" dirty="0">
                <a:solidFill>
                  <a:srgbClr val="000000"/>
                </a:solidFill>
                <a:effectLst/>
                <a:latin typeface="Menlo" panose="020B0609030804020204" pitchFamily="49" charset="0"/>
              </a:rPr>
              <a:t>){</a:t>
            </a:r>
            <a:endParaRPr lang="en-US" sz="1600" b="0" dirty="0">
              <a:solidFill>
                <a:srgbClr val="000000"/>
              </a:solidFill>
              <a:effectLst/>
              <a:latin typeface="Menlo" panose="020B0609030804020204" pitchFamily="49" charset="0"/>
            </a:endParaRPr>
          </a:p>
          <a:p>
            <a:pPr lvl="1"/>
            <a:r>
              <a:rPr lang="en-US" sz="1600" b="0" dirty="0">
                <a:solidFill>
                  <a:srgbClr val="1F377F"/>
                </a:solidFill>
                <a:effectLst/>
                <a:latin typeface="Menlo" panose="020B0609030804020204" pitchFamily="49" charset="0"/>
              </a:rPr>
              <a:t>	total</a:t>
            </a:r>
            <a:r>
              <a:rPr lang="en-US" sz="1600" b="0" dirty="0">
                <a:solidFill>
                  <a:srgbClr val="000000"/>
                </a:solidFill>
                <a:effectLst/>
                <a:latin typeface="Menlo" panose="020B0609030804020204" pitchFamily="49" charset="0"/>
              </a:rPr>
              <a:t>++;</a:t>
            </a:r>
            <a:endParaRPr lang="en-US" sz="1600" b="0" dirty="0">
              <a:solidFill>
                <a:srgbClr val="000000"/>
              </a:solidFill>
              <a:effectLst/>
              <a:latin typeface="Menlo" panose="020B0609030804020204" pitchFamily="49" charset="0"/>
            </a:endParaRPr>
          </a:p>
          <a:p>
            <a:pPr lvl="1"/>
            <a:r>
              <a:rPr lang="en-US" sz="1600" b="0" dirty="0">
                <a:solidFill>
                  <a:srgbClr val="000000"/>
                </a:solidFill>
                <a:effectLst/>
                <a:latin typeface="Menlo" panose="020B0609030804020204" pitchFamily="49" charset="0"/>
              </a:rPr>
              <a:t>}</a:t>
            </a:r>
            <a:endParaRPr lang="en-US" sz="1600" b="0" dirty="0">
              <a:solidFill>
                <a:srgbClr val="000000"/>
              </a:solidFill>
              <a:effectLst/>
              <a:latin typeface="Menlo" panose="020B0609030804020204" pitchFamily="49" charset="0"/>
            </a:endParaRPr>
          </a:p>
          <a:p>
            <a:pPr lvl="1"/>
            <a:r>
              <a:rPr lang="en-US" sz="1600" b="0" dirty="0" err="1">
                <a:solidFill>
                  <a:srgbClr val="74531F"/>
                </a:solidFill>
                <a:effectLst/>
                <a:latin typeface="Menlo" panose="020B0609030804020204" pitchFamily="49" charset="0"/>
              </a:rPr>
              <a:t>fclose</a:t>
            </a:r>
            <a:r>
              <a:rPr lang="en-US" sz="1600" b="0" dirty="0">
                <a:solidFill>
                  <a:srgbClr val="000000"/>
                </a:solidFill>
                <a:effectLst/>
                <a:latin typeface="Menlo" panose="020B0609030804020204" pitchFamily="49" charset="0"/>
              </a:rPr>
              <a:t>(</a:t>
            </a:r>
            <a:r>
              <a:rPr lang="en-US" sz="1600" b="0" dirty="0" err="1">
                <a:solidFill>
                  <a:srgbClr val="1F377F"/>
                </a:solidFill>
                <a:effectLst/>
                <a:latin typeface="Menlo" panose="020B0609030804020204" pitchFamily="49" charset="0"/>
              </a:rPr>
              <a:t>fp</a:t>
            </a:r>
            <a:r>
              <a:rPr lang="en-US" sz="1600" b="0" dirty="0">
                <a:solidFill>
                  <a:srgbClr val="000000"/>
                </a:solidFill>
                <a:effectLst/>
                <a:latin typeface="Menlo" panose="020B0609030804020204" pitchFamily="49" charset="0"/>
              </a:rPr>
              <a:t>);</a:t>
            </a:r>
            <a:endParaRPr lang="en-US" sz="1600" b="0" dirty="0">
              <a:solidFill>
                <a:srgbClr val="000000"/>
              </a:solidFill>
              <a:effectLst/>
              <a:latin typeface="Menlo" panose="020B0609030804020204" pitchFamily="49" charset="0"/>
            </a:endParaRPr>
          </a:p>
          <a:p>
            <a:pPr lvl="1"/>
            <a:r>
              <a:rPr lang="en-US" sz="1600" b="0" dirty="0" err="1">
                <a:solidFill>
                  <a:srgbClr val="74531F"/>
                </a:solidFill>
                <a:effectLst/>
                <a:latin typeface="Menlo" panose="020B0609030804020204" pitchFamily="49" charset="0"/>
              </a:rPr>
              <a:t>printf</a:t>
            </a:r>
            <a:r>
              <a:rPr lang="en-US" sz="1600" b="0" dirty="0">
                <a:solidFill>
                  <a:srgbClr val="000000"/>
                </a:solidFill>
                <a:effectLst/>
                <a:latin typeface="Menlo" panose="020B0609030804020204" pitchFamily="49" charset="0"/>
              </a:rPr>
              <a:t>(</a:t>
            </a:r>
            <a:r>
              <a:rPr lang="en-US" sz="1600" b="0" dirty="0">
                <a:solidFill>
                  <a:srgbClr val="E21F1F"/>
                </a:solidFill>
                <a:effectLst/>
                <a:latin typeface="Menlo" panose="020B0609030804020204" pitchFamily="49" charset="0"/>
              </a:rPr>
              <a:t>"</a:t>
            </a:r>
            <a:r>
              <a:rPr lang="en-US" sz="1600" b="0" dirty="0">
                <a:solidFill>
                  <a:srgbClr val="A31515"/>
                </a:solidFill>
                <a:effectLst/>
                <a:latin typeface="Menlo" panose="020B0609030804020204" pitchFamily="49" charset="0"/>
              </a:rPr>
              <a:t>Total number of characters in file </a:t>
            </a:r>
            <a:r>
              <a:rPr lang="en-US" sz="1600" b="0" dirty="0">
                <a:solidFill>
                  <a:srgbClr val="1F377F"/>
                </a:solidFill>
                <a:effectLst/>
                <a:latin typeface="Menlo" panose="020B0609030804020204" pitchFamily="49" charset="0"/>
              </a:rPr>
              <a:t>%s</a:t>
            </a:r>
            <a:r>
              <a:rPr lang="en-US" sz="1600" b="0" dirty="0">
                <a:solidFill>
                  <a:srgbClr val="A31515"/>
                </a:solidFill>
                <a:effectLst/>
                <a:latin typeface="Menlo" panose="020B0609030804020204" pitchFamily="49" charset="0"/>
              </a:rPr>
              <a:t> is </a:t>
            </a:r>
            <a:r>
              <a:rPr lang="en-US" sz="1600" b="0" dirty="0">
                <a:solidFill>
                  <a:srgbClr val="1F377F"/>
                </a:solidFill>
                <a:effectLst/>
                <a:latin typeface="Menlo" panose="020B0609030804020204" pitchFamily="49" charset="0"/>
              </a:rPr>
              <a:t>%d</a:t>
            </a:r>
            <a:r>
              <a:rPr lang="en-US" sz="1600" b="0" dirty="0">
                <a:solidFill>
                  <a:srgbClr val="B776FB"/>
                </a:solidFill>
                <a:effectLst/>
                <a:latin typeface="Menlo" panose="020B0609030804020204" pitchFamily="49" charset="0"/>
              </a:rPr>
              <a:t>\n</a:t>
            </a:r>
            <a:r>
              <a:rPr lang="en-US" sz="1600" b="0" dirty="0">
                <a:solidFill>
                  <a:srgbClr val="E21F1F"/>
                </a:solidFill>
                <a:effectLst/>
                <a:latin typeface="Menlo" panose="020B0609030804020204" pitchFamily="49" charset="0"/>
              </a:rPr>
              <a:t>"</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filename</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total</a:t>
            </a:r>
            <a:r>
              <a:rPr lang="en-US" sz="1600" b="0" dirty="0">
                <a:solidFill>
                  <a:srgbClr val="000000"/>
                </a:solidFill>
                <a:effectLst/>
                <a:latin typeface="Menlo" panose="020B0609030804020204" pitchFamily="49" charset="0"/>
              </a:rPr>
              <a:t>);</a:t>
            </a:r>
            <a:endParaRPr lang="en-US" sz="1600" b="0" dirty="0">
              <a:solidFill>
                <a:srgbClr val="000000"/>
              </a:solidFill>
              <a:effectLst/>
              <a:latin typeface="Menlo" panose="020B0609030804020204" pitchFamily="49" charset="0"/>
            </a:endParaRPr>
          </a:p>
          <a:p>
            <a:pPr lvl="1"/>
            <a:r>
              <a:rPr lang="en-US" sz="1600" b="0" dirty="0">
                <a:solidFill>
                  <a:srgbClr val="8F08C4"/>
                </a:solidFill>
                <a:effectLst/>
                <a:latin typeface="Menlo" panose="020B0609030804020204" pitchFamily="49" charset="0"/>
              </a:rPr>
              <a:t>return</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0</a:t>
            </a:r>
            <a:r>
              <a:rPr lang="en-US" sz="1600" b="0" dirty="0">
                <a:solidFill>
                  <a:srgbClr val="000000"/>
                </a:solidFill>
                <a:effectLst/>
                <a:latin typeface="Menlo" panose="020B0609030804020204" pitchFamily="49" charset="0"/>
              </a:rPr>
              <a:t>;</a:t>
            </a:r>
            <a:endParaRPr lang="en-US" sz="1600" b="0" dirty="0">
              <a:solidFill>
                <a:srgbClr val="000000"/>
              </a:solidFill>
              <a:effectLst/>
              <a:latin typeface="Menlo" panose="020B0609030804020204" pitchFamily="49" charset="0"/>
            </a:endParaRPr>
          </a:p>
          <a:p>
            <a:r>
              <a:rPr lang="en-US" b="0" dirty="0">
                <a:solidFill>
                  <a:srgbClr val="000000"/>
                </a:solidFill>
                <a:effectLst/>
                <a:latin typeface="Menlo" panose="020B0609030804020204" pitchFamily="49" charset="0"/>
              </a:rPr>
              <a:t>}</a:t>
            </a:r>
            <a:endParaRPr lang="en-US" b="0" dirty="0">
              <a:solidFill>
                <a:srgbClr val="000000"/>
              </a:solidFill>
              <a:effectLst/>
              <a:latin typeface="Menlo" panose="020B0609030804020204" pitchFamily="49" charset="0"/>
            </a:endParaRPr>
          </a:p>
        </p:txBody>
      </p:sp>
      <p:sp>
        <p:nvSpPr>
          <p:cNvPr id="3" name="Slide Number Placeholder 2"/>
          <p:cNvSpPr>
            <a:spLocks noGrp="1"/>
          </p:cNvSpPr>
          <p:nvPr>
            <p:ph type="sldNum" sz="quarter" idx="12"/>
          </p:nvPr>
        </p:nvSpPr>
        <p:spPr/>
        <p:txBody>
          <a:bodyPr/>
          <a:lstStyle/>
          <a:p>
            <a:fld id="{00000000-1234-1234-1234-123412341234}" type="slidenum">
              <a:rPr lang="en-US" smtClean="0"/>
            </a:fld>
            <a:endParaRPr lang="en-US" dirty="0"/>
          </a:p>
        </p:txBody>
      </p:sp>
      <p:sp>
        <p:nvSpPr>
          <p:cNvPr id="4" name="Title 1"/>
          <p:cNvSpPr txBox="1"/>
          <p:nvPr/>
        </p:nvSpPr>
        <p:spPr>
          <a:xfrm>
            <a:off x="926544" y="1168708"/>
            <a:ext cx="4159389" cy="937949"/>
          </a:xfrm>
          <a:prstGeom prst="rect">
            <a:avLst/>
          </a:prstGeom>
          <a:gradFill>
            <a:gsLst>
              <a:gs pos="0">
                <a:srgbClr val="0072FF"/>
              </a:gs>
              <a:gs pos="100000">
                <a:srgbClr val="00C6FF"/>
              </a:gs>
            </a:gsLst>
            <a:lin ang="2700000" scaled="1"/>
          </a:gradFill>
        </p:spPr>
        <p:txBody>
          <a:bodyPr wrap="square" rtlCol="0">
            <a:spAutoFit/>
          </a:bodyPr>
          <a:lstStyle>
            <a:defPPr>
              <a:defRPr lang="en-US"/>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err="1"/>
              <a:t>Tiến</a:t>
            </a:r>
            <a:r>
              <a:rPr lang="en-US" dirty="0"/>
              <a:t> </a:t>
            </a:r>
            <a:r>
              <a:rPr lang="en-US" dirty="0" err="1"/>
              <a:t>trình</a:t>
            </a:r>
            <a:r>
              <a:rPr lang="en-US" dirty="0"/>
              <a:t> </a:t>
            </a:r>
            <a:r>
              <a:rPr lang="en-US" dirty="0" err="1"/>
              <a:t>hướng</a:t>
            </a:r>
            <a:r>
              <a:rPr lang="en-US" dirty="0"/>
              <a:t> I/O</a:t>
            </a:r>
            <a:br>
              <a:rPr lang="en-US" dirty="0"/>
            </a:br>
            <a:r>
              <a:rPr lang="en-US" dirty="0"/>
              <a:t>(I/O-bound)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fill="hold"/>
                                        <p:tgtEl>
                                          <p:spTgt spid="143"/>
                                        </p:tgtEl>
                                        <p:attrNameLst>
                                          <p:attrName>ppt_x</p:attrName>
                                        </p:attrNameLst>
                                      </p:cBhvr>
                                      <p:tavLst>
                                        <p:tav tm="0">
                                          <p:val>
                                            <p:strVal val="#ppt_x"/>
                                          </p:val>
                                        </p:tav>
                                        <p:tav tm="100000">
                                          <p:val>
                                            <p:strVal val="#ppt_x"/>
                                          </p:val>
                                        </p:tav>
                                      </p:tavLst>
                                    </p:anim>
                                    <p:anim calcmode="lin" valueType="num">
                                      <p:cBhvr additive="base">
                                        <p:cTn id="8"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
                                        </p:tgtEl>
                                        <p:attrNameLst>
                                          <p:attrName>style.visibility</p:attrName>
                                        </p:attrNameLst>
                                      </p:cBhvr>
                                      <p:to>
                                        <p:strVal val="visible"/>
                                      </p:to>
                                    </p:set>
                                    <p:anim calcmode="lin" valueType="num">
                                      <p:cBhvr additive="base">
                                        <p:cTn id="13" dur="500" fill="hold"/>
                                        <p:tgtEl>
                                          <p:spTgt spid="144"/>
                                        </p:tgtEl>
                                        <p:attrNameLst>
                                          <p:attrName>ppt_x</p:attrName>
                                        </p:attrNameLst>
                                      </p:cBhvr>
                                      <p:tavLst>
                                        <p:tav tm="0">
                                          <p:val>
                                            <p:strVal val="#ppt_x"/>
                                          </p:val>
                                        </p:tav>
                                        <p:tav tm="100000">
                                          <p:val>
                                            <p:strVal val="#ppt_x"/>
                                          </p:val>
                                        </p:tav>
                                      </p:tavLst>
                                    </p:anim>
                                    <p:anim calcmode="lin" valueType="num">
                                      <p:cBhvr additive="base">
                                        <p:cTn id="14" dur="500" fill="hold"/>
                                        <p:tgtEl>
                                          <p:spTgt spid="1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5"/>
                                        </p:tgtEl>
                                        <p:attrNameLst>
                                          <p:attrName>style.visibility</p:attrName>
                                        </p:attrNameLst>
                                      </p:cBhvr>
                                      <p:to>
                                        <p:strVal val="visible"/>
                                      </p:to>
                                    </p:set>
                                    <p:anim calcmode="lin" valueType="num">
                                      <p:cBhvr additive="base">
                                        <p:cTn id="19" dur="500" fill="hold"/>
                                        <p:tgtEl>
                                          <p:spTgt spid="145"/>
                                        </p:tgtEl>
                                        <p:attrNameLst>
                                          <p:attrName>ppt_x</p:attrName>
                                        </p:attrNameLst>
                                      </p:cBhvr>
                                      <p:tavLst>
                                        <p:tav tm="0">
                                          <p:val>
                                            <p:strVal val="#ppt_x"/>
                                          </p:val>
                                        </p:tav>
                                        <p:tav tm="100000">
                                          <p:val>
                                            <p:strVal val="#ppt_x"/>
                                          </p:val>
                                        </p:tav>
                                      </p:tavLst>
                                    </p:anim>
                                    <p:anim calcmode="lin" valueType="num">
                                      <p:cBhvr additive="base">
                                        <p:cTn id="20"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70929" y="1461247"/>
            <a:ext cx="8506789" cy="1518436"/>
          </a:xfrm>
        </p:spPr>
        <p:txBody>
          <a:bodyPr>
            <a:normAutofit/>
          </a:bodyPr>
          <a:lstStyle/>
          <a:p>
            <a:r>
              <a:rPr lang="en-US" dirty="0"/>
              <a:t>CÁC LOẠI ĐỊNH THỜI</a:t>
            </a:r>
            <a:endParaRPr lang="en-US" dirty="0"/>
          </a:p>
        </p:txBody>
      </p:sp>
      <p:sp>
        <p:nvSpPr>
          <p:cNvPr id="3" name="Text Placeholder 2"/>
          <p:cNvSpPr>
            <a:spLocks noGrp="1"/>
          </p:cNvSpPr>
          <p:nvPr>
            <p:ph type="body" sz="quarter" idx="14"/>
          </p:nvPr>
        </p:nvSpPr>
        <p:spPr/>
        <p:txBody>
          <a:bodyPr/>
          <a:lstStyle/>
          <a:p>
            <a:endParaRPr lang="en-US"/>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normAutofit lnSpcReduction="10000"/>
          </a:bodyPr>
          <a:lstStyle/>
          <a:p>
            <a:r>
              <a:rPr lang="en-US" dirty="0"/>
              <a:t>02.</a:t>
            </a:r>
            <a:endParaRPr lang="en-US" dirty="0"/>
          </a:p>
        </p:txBody>
      </p:sp>
      <p:sp>
        <p:nvSpPr>
          <p:cNvPr id="7" name="Footer Placeholder 6"/>
          <p:cNvSpPr>
            <a:spLocks noGrp="1"/>
          </p:cNvSpPr>
          <p:nvPr>
            <p:ph type="ftr" sz="quarter" idx="18"/>
          </p:nvPr>
        </p:nvSpPr>
        <p:spPr/>
        <p:txBody>
          <a:bodyPr/>
          <a:lstStyle/>
          <a:p>
            <a:r>
              <a:rPr lang="vi-VN"/>
              <a:t>Thực hiện bởi Trường Đại học Công nghệ Thông tin, ĐHQG-HCM</a:t>
            </a:r>
            <a:endParaRPr lang="en-US"/>
          </a:p>
        </p:txBody>
      </p:sp>
      <p:sp>
        <p:nvSpPr>
          <p:cNvPr id="8" name="Slide Number Placeholder 7"/>
          <p:cNvSpPr>
            <a:spLocks noGrp="1"/>
          </p:cNvSpPr>
          <p:nvPr>
            <p:ph type="sldNum" sz="quarter" idx="12"/>
          </p:nvPr>
        </p:nvSpPr>
        <p:spPr/>
        <p:txBody>
          <a:bodyPr/>
          <a:lstStyle/>
          <a:p>
            <a:fld id="{00000000-1234-1234-1234-123412341234}"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Bai giang so UIT v2</Template>
  <TotalTime>0</TotalTime>
  <Words>25016</Words>
  <Application>WPS Presentation</Application>
  <PresentationFormat>Widescreen</PresentationFormat>
  <Paragraphs>2178</Paragraphs>
  <Slides>74</Slides>
  <Notes>63</Notes>
  <HiddenSlides>0</HiddenSlides>
  <MMClips>0</MMClips>
  <ScaleCrop>false</ScaleCrop>
  <HeadingPairs>
    <vt:vector size="8" baseType="variant">
      <vt:variant>
        <vt:lpstr>已用的字体</vt:lpstr>
      </vt:variant>
      <vt:variant>
        <vt:i4>23</vt:i4>
      </vt:variant>
      <vt:variant>
        <vt:lpstr>主题</vt:lpstr>
      </vt:variant>
      <vt:variant>
        <vt:i4>2</vt:i4>
      </vt:variant>
      <vt:variant>
        <vt:lpstr>嵌入 OLE 服务器</vt:lpstr>
      </vt:variant>
      <vt:variant>
        <vt:i4>1</vt:i4>
      </vt:variant>
      <vt:variant>
        <vt:lpstr>幻灯片标题</vt:lpstr>
      </vt:variant>
      <vt:variant>
        <vt:i4>74</vt:i4>
      </vt:variant>
    </vt:vector>
  </HeadingPairs>
  <TitlesOfParts>
    <vt:vector size="100" baseType="lpstr">
      <vt:lpstr>Arial</vt:lpstr>
      <vt:lpstr>SimSun</vt:lpstr>
      <vt:lpstr>Wingdings</vt:lpstr>
      <vt:lpstr>Times New Roman</vt:lpstr>
      <vt:lpstr>Calibri</vt:lpstr>
      <vt:lpstr>Arial</vt:lpstr>
      <vt:lpstr>Verdana</vt:lpstr>
      <vt:lpstr>MS PGothic</vt:lpstr>
      <vt:lpstr>Times New Roman</vt:lpstr>
      <vt:lpstr>Courier New</vt:lpstr>
      <vt:lpstr>Menlo</vt:lpstr>
      <vt:lpstr>Segoe Print</vt:lpstr>
      <vt:lpstr>Microsoft YaHei</vt:lpstr>
      <vt:lpstr>Arial Unicode MS</vt:lpstr>
      <vt:lpstr>Noto Sans Symbols</vt:lpstr>
      <vt:lpstr>DienTuVN_VNI</vt:lpstr>
      <vt:lpstr>Cambria Math</vt:lpstr>
      <vt:lpstr>Monotype Sorts</vt:lpstr>
      <vt:lpstr>Wingdings</vt:lpstr>
      <vt:lpstr>Helvetica</vt:lpstr>
      <vt:lpstr>Webdings</vt:lpstr>
      <vt:lpstr>DFKai-SB</vt:lpstr>
      <vt:lpstr>Yu Gothic</vt:lpstr>
      <vt:lpstr>Office Theme</vt:lpstr>
      <vt:lpstr>1_Office Theme</vt:lpstr>
      <vt:lpstr>Adobe.Illustrator.7</vt:lpstr>
      <vt:lpstr>PowerPoint 演示文稿</vt:lpstr>
      <vt:lpstr>PowerPoint 演示文稿</vt:lpstr>
      <vt:lpstr>PowerPoint 演示文稿</vt:lpstr>
      <vt:lpstr>PowerPoint 演示文稿</vt:lpstr>
      <vt:lpstr>1. Các khái niệm cơ bản về định thời</vt:lpstr>
      <vt:lpstr>1. Các khái niệm cơ bản về định thời</vt:lpstr>
      <vt:lpstr>1. Các khái niệm cơ bản về định thời</vt:lpstr>
      <vt:lpstr>1. Các khái niệm cơ bản về định thời</vt:lpstr>
      <vt:lpstr>PowerPoint 演示文稿</vt:lpstr>
      <vt:lpstr>2. Các loại định thời</vt:lpstr>
      <vt:lpstr>PowerPoint 演示文稿</vt:lpstr>
      <vt:lpstr>2.1. Định thời dài (Long-term Scheduling)</vt:lpstr>
      <vt:lpstr>PowerPoint 演示文稿</vt:lpstr>
      <vt:lpstr>2.2. Định thời vừa (Medium-term scheduling)</vt:lpstr>
      <vt:lpstr>PowerPoint 演示文稿</vt:lpstr>
      <vt:lpstr>2.3. Định thời ngắn (Short-term scheduling)</vt:lpstr>
      <vt:lpstr>2.3. Định thời ngắn (Short-term scheduling)</vt:lpstr>
      <vt:lpstr>2.3. Định thời ngắn (Short-term scheduling)</vt:lpstr>
      <vt:lpstr>PowerPoint 演示文稿</vt:lpstr>
      <vt:lpstr>3. Các tiêu chuẩn định thời CPU</vt:lpstr>
      <vt:lpstr>Cách xác định các thông số định thời</vt:lpstr>
      <vt:lpstr>Hướng hệ thống (System oriented)</vt:lpstr>
      <vt:lpstr>PowerPoint 演示文稿</vt:lpstr>
      <vt:lpstr>4.1. Giải thuật định thời</vt:lpstr>
      <vt:lpstr>Các chế độ quyết định</vt:lpstr>
      <vt:lpstr>Thời điểm thực thi hàm chọn lựa</vt:lpstr>
      <vt:lpstr>Các giải thuật định thời</vt:lpstr>
      <vt:lpstr>PowerPoint 演示文稿</vt:lpstr>
      <vt:lpstr>4.2. First-Come, First-Served (FCFS)</vt:lpstr>
      <vt:lpstr>4.2. First-Come, First-Served (FCFS)</vt:lpstr>
      <vt:lpstr>4.2. First-Come, First-Served (FCFS)</vt:lpstr>
      <vt:lpstr>4.2. First-Come, First-Served (FCFS)</vt:lpstr>
      <vt:lpstr>4.2. First-Come, First-Served (FCFS)</vt:lpstr>
      <vt:lpstr>PowerPoint 演示文稿</vt:lpstr>
      <vt:lpstr>4.3. Shortest-Job-First (SJF)</vt:lpstr>
      <vt:lpstr>4.3. Shortest-Job-First (SJF)</vt:lpstr>
      <vt:lpstr>Ví dụ: SJF ở chế độ không trưng dụng</vt:lpstr>
      <vt:lpstr>Ví dụ: SJF ở chế độ không trưng dụng</vt:lpstr>
      <vt:lpstr>Ví dụ: SJF ở chế độ không trưng dụng</vt:lpstr>
      <vt:lpstr>4.3. Shortest-Job-First (SJF)</vt:lpstr>
      <vt:lpstr>4.3. Shortest-Job-First (SJF)</vt:lpstr>
      <vt:lpstr>4.3. Shortest-Job-First (SJF)</vt:lpstr>
      <vt:lpstr>4.3. Shortest-Job-First (SJF)</vt:lpstr>
      <vt:lpstr>Nhận xét về giải thuật SJF</vt:lpstr>
      <vt:lpstr>Nhận xét về giải thuật SJF</vt:lpstr>
      <vt:lpstr>Nhận xét về giải thuật SJF</vt:lpstr>
      <vt:lpstr>PowerPoint 演示文稿</vt:lpstr>
      <vt:lpstr>PowerPoint 演示文稿</vt:lpstr>
      <vt:lpstr>4.4. Định thời theo độ ưu tiên – Priority Scheduling</vt:lpstr>
      <vt:lpstr>Cách gán độ ưu tiên cho tiến trình</vt:lpstr>
      <vt:lpstr>PowerPoint 演示文稿</vt:lpstr>
      <vt:lpstr>PowerPoint 演示文稿</vt:lpstr>
      <vt:lpstr>PowerPoint 演示文稿</vt:lpstr>
      <vt:lpstr>4.5. Round Robin (RR)</vt:lpstr>
      <vt:lpstr>PowerPoint 演示文稿</vt:lpstr>
      <vt:lpstr>PowerPoint 演示文稿</vt:lpstr>
      <vt:lpstr>PowerPoint 演示文稿</vt:lpstr>
      <vt:lpstr>4.5. Round Robin (RR)</vt:lpstr>
      <vt:lpstr>4.5. Round Robin (RR)</vt:lpstr>
      <vt:lpstr>4.5. Round Robin (RR)</vt:lpstr>
      <vt:lpstr>Quantum time và Thời gian đáp ứng</vt:lpstr>
      <vt:lpstr>Quantum time và hiệu suất hệ thống</vt:lpstr>
      <vt:lpstr>Cách chọn quantum time</vt:lpstr>
      <vt:lpstr>Tóm tắt lại nội dung buổi học</vt:lpstr>
      <vt:lpstr>Câu hỏi ôn tập</vt:lpstr>
      <vt:lpstr>Bài tập 1</vt:lpstr>
      <vt:lpstr>Bài tập 2</vt:lpstr>
      <vt:lpstr>Bài tập 3</vt:lpstr>
      <vt:lpstr>Bài tập 4</vt:lpstr>
      <vt:lpstr>Bài tập 5</vt:lpstr>
      <vt:lpstr>Bài tập 6</vt:lpstr>
      <vt:lpstr>Bài tập 7</vt:lpstr>
      <vt:lpstr>Bài tập 8</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HĐH Chương 4-1</dc:title>
  <dc:creator>Phan Đình Duy</dc:creator>
  <cp:lastModifiedBy>Nguyễn Huỳnh Tiến</cp:lastModifiedBy>
  <cp:revision>67</cp:revision>
  <dcterms:created xsi:type="dcterms:W3CDTF">2017-02-19T14:22:00Z</dcterms:created>
  <dcterms:modified xsi:type="dcterms:W3CDTF">2024-10-01T03:49:51Z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6AF467516333471E8BEF35903DAF973F_12</vt:lpwstr>
  </property>
  <property fmtid="{D5CDD505-2E9C-101B-9397-08002B2CF9AE}" pid="3" name="KSOProductBuildVer">
    <vt:lpwstr>1033-12.2.0.18283</vt:lpwstr>
  </property>
</Properties>
</file>