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262" r:id="rId2"/>
    <p:sldId id="302" r:id="rId3"/>
    <p:sldId id="336" r:id="rId4"/>
    <p:sldId id="344" r:id="rId5"/>
    <p:sldId id="339" r:id="rId6"/>
    <p:sldId id="340" r:id="rId7"/>
    <p:sldId id="341" r:id="rId8"/>
    <p:sldId id="343" r:id="rId9"/>
    <p:sldId id="392" r:id="rId10"/>
  </p:sldIdLst>
  <p:sldSz cx="9144000" cy="5143500" type="screen16x9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02"/>
            <p14:sldId id="336"/>
            <p14:sldId id="344"/>
            <p14:sldId id="339"/>
            <p14:sldId id="340"/>
            <p14:sldId id="341"/>
            <p14:sldId id="34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1" autoAdjust="0"/>
    <p:restoredTop sz="81565" autoAdjust="0"/>
  </p:normalViewPr>
  <p:slideViewPr>
    <p:cSldViewPr>
      <p:cViewPr varScale="1">
        <p:scale>
          <a:sx n="69" d="100"/>
          <a:sy n="69" d="100"/>
        </p:scale>
        <p:origin x="147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2024/8/26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260" y="4860472"/>
            <a:ext cx="3216077" cy="177578"/>
          </a:xfrm>
        </p:spPr>
        <p:txBody>
          <a:bodyPr/>
          <a:lstStyle>
            <a:lvl1pPr algn="l">
              <a:defRPr sz="8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/>
        </p:nvSpPr>
        <p:spPr>
          <a:xfrm rot="10800000">
            <a:off x="-1" y="0"/>
            <a:ext cx="9144000" cy="51435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/>
        </p:nvSpPr>
        <p:spPr>
          <a:xfrm flipH="1">
            <a:off x="4080757" y="0"/>
            <a:ext cx="5063243" cy="2286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sz="135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/>
        </p:nvSpPr>
        <p:spPr>
          <a:xfrm flipV="1">
            <a:off x="1" y="4914900"/>
            <a:ext cx="5063243" cy="2286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sz="1350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479" y="271978"/>
            <a:ext cx="408216" cy="337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/>
        </p:nvSpPr>
        <p:spPr>
          <a:xfrm>
            <a:off x="717695" y="233058"/>
            <a:ext cx="304282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05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05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79377" y="4953218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56703" y="4940664"/>
            <a:ext cx="218700" cy="21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525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8106" y="1656119"/>
            <a:ext cx="6367790" cy="522124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VN" sz="3300" b="1" kern="1200" dirty="0">
                <a:ln>
                  <a:noFill/>
                </a:ln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744" y="2279592"/>
            <a:ext cx="7828514" cy="344585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buNone/>
              <a:defRPr lang="en-VN" sz="21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0727" y="3722286"/>
            <a:ext cx="2122544" cy="258754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05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8106" y="2723108"/>
            <a:ext cx="6367790" cy="483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spc="113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075855" y="4857750"/>
            <a:ext cx="1871922" cy="177572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1CABEF9-30AD-49E7-AADD-91F99EA4DD9E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6947777" y="4447903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16640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04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43896" y="30709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0C6C32C-E980-44E8-AB76-87048D18159E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22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/>
        </p:nvSpPr>
        <p:spPr>
          <a:xfrm>
            <a:off x="16640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04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00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77D3-D777-44FB-A312-616ACFAC321C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70"/>
            <a:ext cx="5618212" cy="216694"/>
          </a:xfrm>
        </p:spPr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221583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773375-0D0E-460D-90DD-356EECE63AC1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22160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70"/>
            <a:ext cx="5618212" cy="216694"/>
          </a:xfrm>
        </p:spPr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42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E4D-718D-4575-9C4D-3D2E9B03F75E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69"/>
            <a:ext cx="5618212" cy="216694"/>
          </a:xfrm>
        </p:spPr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22158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03F4-1E49-4548-BC40-BD2ED32E1616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22160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69"/>
            <a:ext cx="5618212" cy="216694"/>
          </a:xfrm>
        </p:spPr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5141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233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545225" y="4861235"/>
            <a:ext cx="1567574" cy="179871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8E7C533-8990-4495-95B3-31C2D4DDF504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28650" y="4861235"/>
            <a:ext cx="3356942" cy="179871"/>
          </a:xfrm>
        </p:spPr>
        <p:txBody>
          <a:bodyPr/>
          <a:lstStyle>
            <a:lvl1pPr marL="0" algn="ctr" defTabSz="685800" rtl="0" eaLnBrk="1" latinLnBrk="0" hangingPunct="1">
              <a:defRPr lang="vi-VN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71406" y="4937363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97" y="4906662"/>
            <a:ext cx="219456" cy="236838"/>
          </a:xfrm>
        </p:spPr>
        <p:txBody>
          <a:bodyPr/>
          <a:lstStyle>
            <a:lvl1pPr marL="0" algn="ctr" defTabSz="685800" rtl="0" eaLnBrk="1" latinLnBrk="0" hangingPunct="1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8082" y="2264375"/>
            <a:ext cx="3437900" cy="1079444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000125" indent="0">
              <a:buNone/>
              <a:tabLst/>
              <a:defRPr sz="15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/>
        </p:nvGrpSpPr>
        <p:grpSpPr>
          <a:xfrm>
            <a:off x="0" y="3343818"/>
            <a:ext cx="6485327" cy="498386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/>
        </p:nvSpPr>
        <p:spPr>
          <a:xfrm>
            <a:off x="597017" y="2052285"/>
            <a:ext cx="1514700" cy="15147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7745" y="2046747"/>
            <a:ext cx="1515666" cy="15147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3411" y="1697815"/>
            <a:ext cx="2682571" cy="4665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27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7156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6947777" y="4447903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9082" y="4849586"/>
            <a:ext cx="3945836" cy="191521"/>
          </a:xfrm>
        </p:spPr>
        <p:txBody>
          <a:bodyPr/>
          <a:lstStyle>
            <a:lvl1pPr>
              <a:defRPr sz="8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/>
        </p:nvGrpSpPr>
        <p:grpSpPr>
          <a:xfrm>
            <a:off x="-1742645" y="841043"/>
            <a:ext cx="3630966" cy="37905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/>
        </p:nvGrpSpPr>
        <p:grpSpPr>
          <a:xfrm flipH="1">
            <a:off x="7255680" y="841043"/>
            <a:ext cx="3630966" cy="37905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62039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895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/>
        </p:nvSpPr>
        <p:spPr>
          <a:xfrm>
            <a:off x="3526972" y="468520"/>
            <a:ext cx="2271617" cy="5078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5424" y="1169261"/>
            <a:ext cx="6093153" cy="3115248"/>
          </a:xfrm>
        </p:spPr>
        <p:txBody>
          <a:bodyPr anchor="ctr">
            <a:normAutofit/>
          </a:bodyPr>
          <a:lstStyle>
            <a:lvl1pPr marL="385763" indent="-385763"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5875" indent="-257175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8775" indent="-257175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43896" y="30709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97017" y="4840976"/>
            <a:ext cx="1599207" cy="200130"/>
          </a:xfrm>
        </p:spPr>
        <p:txBody>
          <a:bodyPr/>
          <a:lstStyle>
            <a:lvl1pPr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FE66BFB-4584-4091-8186-2F814CC9912B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4797" y="550985"/>
            <a:ext cx="2035969" cy="342900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24875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5141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233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3197" y="1571270"/>
            <a:ext cx="7455803" cy="663492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buNone/>
              <a:defRPr lang="en-VN" sz="33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197" y="2376870"/>
            <a:ext cx="7455803" cy="521381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buNone/>
              <a:defRPr lang="en-VN" sz="2100" b="1" kern="1200" spc="75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3197" y="3103048"/>
            <a:ext cx="5360273" cy="687524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buNone/>
              <a:defRPr lang="en-US" sz="750" kern="1200" spc="75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2432" y="3923927"/>
            <a:ext cx="1890960" cy="1183364"/>
          </a:xfrm>
        </p:spPr>
        <p:txBody>
          <a:bodyPr>
            <a:normAutofit/>
          </a:bodyPr>
          <a:lstStyle>
            <a:lvl1pPr marL="0" indent="0" algn="r" defTabSz="685800" rtl="0" eaLnBrk="1" latinLnBrk="0" hangingPunct="1">
              <a:buNone/>
              <a:defRPr lang="en-VN" sz="90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/>
        </p:nvCxnSpPr>
        <p:spPr>
          <a:xfrm>
            <a:off x="1180618" y="2234762"/>
            <a:ext cx="2673752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545225" y="4861235"/>
            <a:ext cx="1567574" cy="179871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E715EE9-5E3B-46B9-A178-B05575F3A1E5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28650" y="4861235"/>
            <a:ext cx="3356942" cy="179871"/>
          </a:xfrm>
        </p:spPr>
        <p:txBody>
          <a:bodyPr/>
          <a:lstStyle>
            <a:lvl1pPr marL="0" algn="ctr" defTabSz="685800" rtl="0" eaLnBrk="1" latinLnBrk="0" hangingPunct="1">
              <a:defRPr lang="vi-VN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71406" y="4937363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97" y="4906662"/>
            <a:ext cx="219456" cy="236838"/>
          </a:xfrm>
        </p:spPr>
        <p:txBody>
          <a:bodyPr/>
          <a:lstStyle>
            <a:lvl1pPr marL="0" algn="ctr" defTabSz="685800" rtl="0" eaLnBrk="1" latinLnBrk="0" hangingPunct="1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925368"/>
            <a:ext cx="7934741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DE20FCF-27A0-469F-8921-A03329640515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3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8" y="925369"/>
            <a:ext cx="3901500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DA548D4-877B-4583-8CDC-4A38B6582547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3850" y="921368"/>
            <a:ext cx="3901500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392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8" y="1471962"/>
            <a:ext cx="3901500" cy="3160762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7D88E04-6BBC-4F00-A874-877F040E7A31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3850" y="1467960"/>
            <a:ext cx="3901500" cy="3160762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608" y="925369"/>
            <a:ext cx="3902096" cy="378619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3254" y="925369"/>
            <a:ext cx="3902096" cy="378619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598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10" y="151507"/>
            <a:ext cx="2949170" cy="127353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1585356"/>
            <a:ext cx="2949170" cy="3047367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730F25E6-AFE0-4900-ADA5-380DE6EF2BA7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14450" y="151507"/>
            <a:ext cx="4700900" cy="4477215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754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10" y="151507"/>
            <a:ext cx="2949170" cy="127353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1585356"/>
            <a:ext cx="2949170" cy="3047367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51304C5-E3EF-4D85-A912-A5913B3C9C11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0280" y="151507"/>
            <a:ext cx="4677946" cy="448274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862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466D-0CA3-491E-AA1C-F73955520E9F}" type="datetime1">
              <a:rPr kumimoji="1" lang="en-US" altLang="ja-JP" smtClean="0"/>
              <a:t>8/26/2024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5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72" r:id="rId14"/>
    <p:sldLayoutId id="2147483664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effectLst>
            <a:innerShdw blurRad="114300">
              <a:schemeClr val="bg1"/>
            </a:inn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online/OS/Lessons/" TargetMode="External"/><Relationship Id="rId2" Type="http://schemas.openxmlformats.org/officeDocument/2006/relationships/hyperlink" Target="https://www.os-book.com/OS10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se.hcmut.edu.vn/~hungnq/courses/o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5260" y="4860472"/>
            <a:ext cx="3263940" cy="177578"/>
          </a:xfrm>
        </p:spPr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HỆ ĐIỀU HÀNH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CE8776-B90B-C292-BBB6-A30A35C50B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defTabSz="914400">
              <a:spcBef>
                <a:spcPts val="1000"/>
              </a:spcBef>
            </a:pPr>
            <a:r>
              <a:rPr lang="en-VN" sz="28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5400000" scaled="1"/>
                  <a:tileRect/>
                </a:gradFill>
              </a:rPr>
              <a:t>Chương 0: Giới thiệu môn học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D3D10-3950-EB43-C1BF-327F9D322A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VN" dirty="0"/>
              <a:t>Giới thiệu về môn học, đề cương và những điều cần lưu ý khi học tập môn Hệ điều hành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lvl="1" indent="-285750"/>
            <a:r>
              <a:rPr lang="vi-VN" altLang="ja-JP" dirty="0"/>
              <a:t>Lý thuyết: 45 tiết /1</a:t>
            </a:r>
            <a:r>
              <a:rPr lang="en-US" altLang="ja-JP" dirty="0"/>
              <a:t>1</a:t>
            </a:r>
            <a:r>
              <a:rPr lang="vi-VN" altLang="ja-JP" dirty="0"/>
              <a:t> tuần  </a:t>
            </a:r>
          </a:p>
          <a:p>
            <a:pPr marL="295275" lvl="1" indent="-285750"/>
            <a:r>
              <a:rPr lang="vi-VN" altLang="ja-JP" dirty="0"/>
              <a:t>Thực hành: 30 tiết / 6 tuần 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8B942-EE10-B4D4-6375-FE75542DBF2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95275" lvl="1" indent="-285750"/>
            <a:r>
              <a:rPr lang="vi-VN" altLang="ja-JP" dirty="0"/>
              <a:t>Thi giữa kỳ: 15%</a:t>
            </a:r>
          </a:p>
          <a:p>
            <a:pPr marL="295275" lvl="1" indent="-285750"/>
            <a:r>
              <a:rPr lang="vi-VN" altLang="ja-JP" dirty="0"/>
              <a:t>Quá trình: 15%</a:t>
            </a:r>
          </a:p>
          <a:p>
            <a:pPr marL="295275" lvl="1" indent="-285750"/>
            <a:r>
              <a:rPr lang="vi-VN" altLang="ja-JP" dirty="0"/>
              <a:t>Thực hành: 20%</a:t>
            </a:r>
          </a:p>
          <a:p>
            <a:pPr marL="295275" lvl="1" indent="-285750"/>
            <a:r>
              <a:rPr lang="vi-VN" altLang="ja-JP" dirty="0"/>
              <a:t>Thi cuối kỳ: 50%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B1EC9F-2045-4DDF-771A-039531F22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Thời gian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A77C15-DBD6-E00B-3B82-3F38614138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Thang điểm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1. </a:t>
            </a:r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9E5A-E8E0-45EA-909E-C9E7BEB7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9DD7-5547-4913-AF3A-8A0ED20F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09" y="925368"/>
            <a:ext cx="7934741" cy="1265382"/>
          </a:xfrm>
        </p:spPr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+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60 </a:t>
            </a:r>
            <a:r>
              <a:rPr lang="en-US" dirty="0" err="1"/>
              <a:t>phút</a:t>
            </a:r>
            <a:r>
              <a:rPr lang="en-US" dirty="0"/>
              <a:t> – 90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418B-BE69-49F6-AB91-99219B35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EAE9-0F88-4A7F-A0C7-9A76B64C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AAD-7E94-4012-AC39-68DBD6CC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08BF-F9E8-4052-BDE6-7D084140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 (H</a:t>
            </a:r>
            <a:r>
              <a:rPr lang="vi-VN" dirty="0"/>
              <a:t>ệ điều hành</a:t>
            </a:r>
            <a:r>
              <a:rPr lang="en-US" dirty="0"/>
              <a:t>)</a:t>
            </a:r>
          </a:p>
          <a:p>
            <a:r>
              <a:rPr lang="vi-VN" dirty="0"/>
              <a:t>Giao tiếp, thảo luận được với cá nhân và nhóm tập thể</a:t>
            </a:r>
            <a:endParaRPr lang="en-US" altLang="en-US" sz="1800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7B3D-7260-4D87-99BA-8FA82F4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933A-D49D-4CAC-84D5-9CD8C03D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5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40D-3AA5-4E97-A7E7-E2C33E1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32A-D35C-4C85-A6D8-D557365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57395"/>
            <a:ext cx="7829550" cy="3947955"/>
          </a:xfrm>
        </p:spPr>
        <p:txBody>
          <a:bodyPr>
            <a:normAutofit fontScale="92500" lnSpcReduction="20000"/>
          </a:bodyPr>
          <a:lstStyle/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1: </a:t>
            </a:r>
            <a:r>
              <a:rPr lang="en-US" altLang="en-US" sz="1875" dirty="0" err="1"/>
              <a:t>Tổng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quan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về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2: </a:t>
            </a:r>
            <a:r>
              <a:rPr lang="en-US" altLang="en-US" sz="1875" dirty="0" err="1"/>
              <a:t>Cấu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trúc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3: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tiến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trình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4: </a:t>
            </a:r>
            <a:r>
              <a:rPr lang="en-US" altLang="en-US" sz="1875" dirty="0" err="1"/>
              <a:t>Định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thời</a:t>
            </a:r>
            <a:r>
              <a:rPr lang="en-US" altLang="en-US" sz="1875" dirty="0"/>
              <a:t> CPU</a:t>
            </a:r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5: </a:t>
            </a:r>
            <a:r>
              <a:rPr lang="en-US" altLang="en-US" sz="1875" dirty="0" err="1"/>
              <a:t>Đồng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hoá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tiến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trình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6: </a:t>
            </a:r>
            <a:r>
              <a:rPr lang="en-US" altLang="en-US" sz="1875" dirty="0" err="1"/>
              <a:t>Tắc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nghẽn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7: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nhớ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8: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nhớ</a:t>
            </a:r>
            <a:r>
              <a:rPr lang="en-US" altLang="en-US" sz="1875" dirty="0"/>
              <a:t> </a:t>
            </a:r>
            <a:r>
              <a:rPr lang="en-US" altLang="en-US" sz="1875" dirty="0" err="1"/>
              <a:t>ảo</a:t>
            </a:r>
            <a:endParaRPr lang="en-US" altLang="en-US" sz="1875" dirty="0"/>
          </a:p>
          <a:p>
            <a:pPr algn="l"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/>
              <a:t>Ch</a:t>
            </a:r>
            <a:r>
              <a:rPr lang="vi-VN" altLang="en-US" sz="1875" dirty="0"/>
              <a:t>ư</a:t>
            </a:r>
            <a:r>
              <a:rPr lang="en-US" altLang="en-US" sz="1875" dirty="0" err="1"/>
              <a:t>ơng</a:t>
            </a:r>
            <a:r>
              <a:rPr lang="en-US" altLang="en-US" sz="1875" dirty="0"/>
              <a:t> 9: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r>
              <a:rPr lang="en-US" altLang="en-US" sz="1875" dirty="0"/>
              <a:t> Linux </a:t>
            </a:r>
            <a:r>
              <a:rPr lang="en-US" altLang="en-US" sz="1875" dirty="0" err="1"/>
              <a:t>và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r>
              <a:rPr lang="en-US" altLang="en-US" sz="1875" dirty="0"/>
              <a:t> Windows</a:t>
            </a:r>
          </a:p>
          <a:p>
            <a:pPr>
              <a:buFont typeface="Wingdings" pitchFamily="2" charset="2"/>
              <a:buChar char="v"/>
            </a:pPr>
            <a:r>
              <a:rPr lang="en-US" sz="1875" dirty="0" err="1"/>
              <a:t>Đọc</a:t>
            </a:r>
            <a:r>
              <a:rPr lang="en-US" sz="1875" dirty="0"/>
              <a:t> </a:t>
            </a:r>
            <a:r>
              <a:rPr lang="en-US" sz="1875" dirty="0" err="1"/>
              <a:t>thêm</a:t>
            </a:r>
            <a:r>
              <a:rPr lang="en-US" sz="1875" dirty="0"/>
              <a:t>: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tập</a:t>
            </a:r>
            <a:r>
              <a:rPr lang="en-US" altLang="en-US" sz="1875" dirty="0"/>
              <a:t> tin,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nhập</a:t>
            </a:r>
            <a:r>
              <a:rPr lang="en-US" altLang="en-US" sz="1875" dirty="0"/>
              <a:t> </a:t>
            </a:r>
            <a:r>
              <a:rPr lang="en-US" altLang="en-US" sz="1875" dirty="0" err="1"/>
              <a:t>xuất</a:t>
            </a:r>
            <a:r>
              <a:rPr lang="en-US" altLang="en-US" sz="1875" dirty="0"/>
              <a:t>, </a:t>
            </a:r>
            <a:r>
              <a:rPr lang="en-US" altLang="en-US" sz="1875" dirty="0" err="1"/>
              <a:t>Bảo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và</a:t>
            </a:r>
            <a:r>
              <a:rPr lang="en-US" altLang="en-US" sz="1875" dirty="0"/>
              <a:t> an </a:t>
            </a:r>
            <a:r>
              <a:rPr lang="en-US" altLang="en-US" sz="1875" dirty="0" err="1"/>
              <a:t>toàn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dirty="0"/>
              <a:t>,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CCFB-D00A-4C7A-80C9-416E9A46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06EED-2D65-4CC6-8486-BD86A35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51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0DB-9D08-43D8-AC06-0D79798F22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pic>
        <p:nvPicPr>
          <p:cNvPr id="9" name="Content Placeholder 8" descr="A close up of a reptile&#10;&#10;Description automatically generated">
            <a:extLst>
              <a:ext uri="{FF2B5EF4-FFF2-40B4-BE49-F238E27FC236}">
                <a16:creationId xmlns:a16="http://schemas.microsoft.com/office/drawing/2014/main" id="{3CFDD79F-8A84-4D62-AD68-C0B988D87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824" y="982506"/>
            <a:ext cx="1979423" cy="279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ABA7B-A829-4BF6-9695-22771A1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Thực hiện bởi Trường Đại học Công nghệ Thông tin, ĐHQG-HCM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1D88-9BD8-43C7-A311-6D9D741D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6</a:t>
            </a:fld>
            <a:endParaRPr kumimoji="1" lang="ja-JP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B5F6D-213D-4EC6-98E2-2E45D548643B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14" y="982506"/>
            <a:ext cx="1868902" cy="279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A11947-F097-4644-890F-9D3022EC107A}"/>
              </a:ext>
            </a:extLst>
          </p:cNvPr>
          <p:cNvSpPr/>
          <p:nvPr/>
        </p:nvSpPr>
        <p:spPr>
          <a:xfrm>
            <a:off x="591036" y="4006110"/>
            <a:ext cx="3429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591"/>
              </a:spcBef>
              <a:buClr>
                <a:srgbClr val="000000"/>
              </a:buClr>
              <a:buSzPct val="100000"/>
            </a:pPr>
            <a:r>
              <a:rPr lang="en-US" altLang="en-US" sz="1350">
                <a:latin typeface="Arial" panose="020B0604020202020204" pitchFamily="34" charset="0"/>
              </a:rPr>
              <a:t>1. Silberschatz, Galvin, Gagne. </a:t>
            </a:r>
            <a:r>
              <a:rPr lang="en-US" altLang="en-US" sz="1350" b="1">
                <a:latin typeface="Arial" panose="020B0604020202020204" pitchFamily="34" charset="0"/>
              </a:rPr>
              <a:t>Operating System Concepts. 10</a:t>
            </a:r>
            <a:r>
              <a:rPr lang="en-US" altLang="en-US" sz="1350" b="1" baseline="30000">
                <a:latin typeface="Arial" panose="020B0604020202020204" pitchFamily="34" charset="0"/>
              </a:rPr>
              <a:t>th</a:t>
            </a:r>
            <a:r>
              <a:rPr lang="en-US" altLang="en-US" sz="1350" b="1">
                <a:latin typeface="Arial" panose="020B0604020202020204" pitchFamily="34" charset="0"/>
              </a:rPr>
              <a:t> edition</a:t>
            </a:r>
            <a:r>
              <a:rPr lang="en-US" altLang="en-US" sz="1350">
                <a:latin typeface="Arial" panose="020B0604020202020204" pitchFamily="34" charset="0"/>
              </a:rPr>
              <a:t>, John Wiley &amp; Sons, 2018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B99C43C-8E2A-4003-96B5-7E556FF9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017" y="3993357"/>
            <a:ext cx="30610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ts val="591"/>
              </a:spcBef>
              <a:buClr>
                <a:srgbClr val="000000"/>
              </a:buClr>
              <a:buSzPct val="100000"/>
            </a:pPr>
            <a:r>
              <a:rPr lang="en-US" altLang="en-US" sz="1350">
                <a:solidFill>
                  <a:schemeClr val="tx1"/>
                </a:solidFill>
                <a:latin typeface="Arial" panose="020B0604020202020204" pitchFamily="34" charset="0"/>
              </a:rPr>
              <a:t>2. Trần Hạnh Nhi, Lê Khắc Nhiên Ân. </a:t>
            </a:r>
            <a:r>
              <a:rPr lang="en-US" altLang="en-US" sz="1350" b="1">
                <a:solidFill>
                  <a:schemeClr val="tx1"/>
                </a:solidFill>
                <a:latin typeface="Arial" panose="020B0604020202020204" pitchFamily="34" charset="0"/>
              </a:rPr>
              <a:t>Giáo trình hệ điều hành.</a:t>
            </a:r>
            <a:r>
              <a:rPr lang="en-US" altLang="en-US" sz="1350">
                <a:solidFill>
                  <a:schemeClr val="tx1"/>
                </a:solidFill>
                <a:latin typeface="Arial" panose="020B0604020202020204" pitchFamily="34" charset="0"/>
              </a:rPr>
              <a:t> Trung tâm phát triển công nghệ thông tin-ĐHQG.HCM, 2005</a:t>
            </a:r>
            <a:endParaRPr lang="en-US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5. </a:t>
            </a:r>
            <a:r>
              <a:rPr kumimoji="1" lang="en-US" dirty="0" err="1"/>
              <a:t>Tài</a:t>
            </a:r>
            <a:r>
              <a:rPr kumimoji="1" lang="en-US" dirty="0"/>
              <a:t> </a:t>
            </a:r>
            <a:r>
              <a:rPr kumimoji="1" lang="en-US" dirty="0" err="1"/>
              <a:t>liệu</a:t>
            </a:r>
            <a:r>
              <a:rPr kumimoji="1" lang="en-US" dirty="0"/>
              <a:t> </a:t>
            </a:r>
            <a:r>
              <a:rPr kumimoji="1" lang="en-US" dirty="0" err="1"/>
              <a:t>tham</a:t>
            </a:r>
            <a:r>
              <a:rPr kumimoji="1" lang="en-US" dirty="0"/>
              <a:t> </a:t>
            </a:r>
            <a:r>
              <a:rPr kumimoji="1" lang="en-US" dirty="0" err="1"/>
              <a:t>khảo</a:t>
            </a:r>
            <a:endParaRPr kumimoji="1"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/>
              <a:t>3. Nguyễn Phú Trường. Giáo trình hệ điều hành. ĐH Cần Thơ, 2005.</a:t>
            </a:r>
          </a:p>
          <a:p>
            <a:r>
              <a:rPr lang="en-US" altLang="en-US" sz="2100"/>
              <a:t>4. Link web:</a:t>
            </a:r>
          </a:p>
          <a:p>
            <a:pPr marL="0" indent="0">
              <a:buNone/>
            </a:pPr>
            <a:r>
              <a:rPr lang="en-US" altLang="en-US" sz="2100"/>
              <a:t>	</a:t>
            </a:r>
            <a:r>
              <a:rPr lang="en-US" altLang="en-US" sz="2100">
                <a:hlinkClick r:id="rId2"/>
              </a:rPr>
              <a:t>https://www.os-book.com/OS10/</a:t>
            </a:r>
            <a:r>
              <a:rPr lang="en-US" altLang="en-US" sz="2100"/>
              <a:t>	</a:t>
            </a:r>
            <a:r>
              <a:rPr lang="en-US" altLang="en-US" sz="2100">
                <a:hlinkClick r:id="rId3"/>
              </a:rPr>
              <a:t>http://courses.cs.vt.edu/csonline/OS/Lessons/</a:t>
            </a:r>
            <a:r>
              <a:rPr lang="en-US" altLang="en-US" sz="2100"/>
              <a:t>	 	</a:t>
            </a:r>
            <a:r>
              <a:rPr lang="en-US" altLang="en-US" sz="2100">
                <a:hlinkClick r:id="rId4"/>
              </a:rPr>
              <a:t>http://www.cse.hcmut.edu.vn/~hungnq/courses/os/</a:t>
            </a:r>
            <a:endParaRPr lang="en-US" altLang="en-US" sz="2100"/>
          </a:p>
          <a:p>
            <a:endParaRPr kumimoji="1"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Thực hiện bởi Trường Đại học Công nghệ Thông tin, ĐHQG-HCM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3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6. </a:t>
            </a:r>
            <a:r>
              <a:rPr kumimoji="1" lang="en-US" dirty="0" err="1"/>
              <a:t>Quy</a:t>
            </a:r>
            <a:r>
              <a:rPr kumimoji="1" lang="en-US" dirty="0"/>
              <a:t> </a:t>
            </a:r>
            <a:r>
              <a:rPr kumimoji="1" lang="en-US" dirty="0" err="1"/>
              <a:t>định</a:t>
            </a:r>
            <a:r>
              <a:rPr kumimoji="1" lang="en-US" dirty="0"/>
              <a:t> </a:t>
            </a:r>
            <a:r>
              <a:rPr kumimoji="1" lang="en-US" dirty="0" err="1"/>
              <a:t>môn</a:t>
            </a:r>
            <a:r>
              <a:rPr kumimoji="1" lang="en-US" dirty="0"/>
              <a:t> </a:t>
            </a:r>
            <a:r>
              <a:rPr kumimoji="1" lang="en-US" dirty="0" err="1"/>
              <a:t>học</a:t>
            </a:r>
            <a:endParaRPr kumimoji="1"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sz="2100">
                <a:solidFill>
                  <a:srgbClr val="FF0000"/>
                </a:solidFill>
              </a:rPr>
              <a:t>Sinh viên cần in slide bài giảng </a:t>
            </a:r>
            <a:r>
              <a:rPr lang="vi-VN" altLang="en-US" sz="2100"/>
              <a:t>và đọc ở nhà trước khi lên lớp.</a:t>
            </a:r>
            <a:endParaRPr lang="en-US" altLang="en-US" sz="2100"/>
          </a:p>
          <a:p>
            <a:r>
              <a:rPr lang="en-US" altLang="en-US" sz="2100"/>
              <a:t>Đi học đúng giờ. </a:t>
            </a:r>
          </a:p>
          <a:p>
            <a:r>
              <a:rPr lang="vi-VN" altLang="en-US" sz="2100"/>
              <a:t>Chủ động mạnh dạn trả lời câu hỏi từ giảng viên và xung phong lên bảng sửa bài tập, đặt câu hỏi khi có thắc mắc.</a:t>
            </a:r>
            <a:endParaRPr lang="en-US" altLang="en-US" sz="2100"/>
          </a:p>
          <a:p>
            <a:r>
              <a:rPr lang="vi-VN" altLang="en-US" sz="2100"/>
              <a:t>Về nhà ôn lại bài ngay, nếu còn chưa hiểu nội dung kiến thức nào có thể gửi email để hỏi hoặc hỏi vào buổi học tiếp theo</a:t>
            </a:r>
            <a:r>
              <a:rPr lang="en-US" altLang="en-US" sz="2100"/>
              <a:t>.</a:t>
            </a:r>
          </a:p>
          <a:p>
            <a:pPr marL="0" indent="0">
              <a:buNone/>
            </a:pPr>
            <a:endParaRPr lang="en-US" altLang="en-US" sz="2100"/>
          </a:p>
          <a:p>
            <a:pPr marL="0" indent="0">
              <a:buNone/>
            </a:pPr>
            <a:r>
              <a:rPr lang="en-US" altLang="en-US" sz="2100"/>
              <a:t>	</a:t>
            </a:r>
            <a:endParaRPr kumimoji="1"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Thực hiện bởi Trường Đại học Công nghệ Thông tin, ĐHQG-HCM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74CB8-10AE-0C7A-EC8F-F5FB026B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5CE22E-4356-5802-72DB-A4524C7516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THẢO LUẬN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004987-FD7F-505B-9904-578B6699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pic>
        <p:nvPicPr>
          <p:cNvPr id="9" name="Graphic 8" descr="Graph and note paper with pencils">
            <a:extLst>
              <a:ext uri="{FF2B5EF4-FFF2-40B4-BE49-F238E27FC236}">
                <a16:creationId xmlns:a16="http://schemas.microsoft.com/office/drawing/2014/main" id="{BCA71A8E-F63E-59E6-4727-11D48332D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129058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#Week01-Chapter1 2023</Template>
  <TotalTime>29</TotalTime>
  <Words>571</Words>
  <Application>Microsoft Office PowerPoint</Application>
  <PresentationFormat>On-screen Show 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1. Tổng quan</vt:lpstr>
      <vt:lpstr>2. Hình thức thi</vt:lpstr>
      <vt:lpstr>3. Chuẩn đầu ra môn học</vt:lpstr>
      <vt:lpstr>4. Nội dung</vt:lpstr>
      <vt:lpstr>5. Tài liệu tham khảo</vt:lpstr>
      <vt:lpstr>5. Tài liệu tham khảo</vt:lpstr>
      <vt:lpstr>6. Quy định môn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Nguyễn Thanh Thiện</cp:lastModifiedBy>
  <cp:revision>12</cp:revision>
  <dcterms:created xsi:type="dcterms:W3CDTF">2020-03-08T03:18:37Z</dcterms:created>
  <dcterms:modified xsi:type="dcterms:W3CDTF">2024-08-26T01:53:04Z</dcterms:modified>
</cp:coreProperties>
</file>