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2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63"/>
  </p:handoutMasterIdLst>
  <p:sldIdLst>
    <p:sldId id="262" r:id="rId3"/>
    <p:sldId id="302" r:id="rId4"/>
    <p:sldId id="303" r:id="rId5"/>
    <p:sldId id="375" r:id="rId6"/>
    <p:sldId id="309" r:id="rId7"/>
    <p:sldId id="376" r:id="rId9"/>
    <p:sldId id="351" r:id="rId10"/>
    <p:sldId id="352" r:id="rId11"/>
    <p:sldId id="353" r:id="rId12"/>
    <p:sldId id="354" r:id="rId13"/>
    <p:sldId id="377" r:id="rId14"/>
    <p:sldId id="370" r:id="rId15"/>
    <p:sldId id="378" r:id="rId16"/>
    <p:sldId id="429" r:id="rId17"/>
    <p:sldId id="306" r:id="rId18"/>
    <p:sldId id="355" r:id="rId19"/>
    <p:sldId id="379" r:id="rId20"/>
    <p:sldId id="319" r:id="rId21"/>
    <p:sldId id="356" r:id="rId22"/>
    <p:sldId id="380" r:id="rId23"/>
    <p:sldId id="313" r:id="rId24"/>
    <p:sldId id="360" r:id="rId25"/>
    <p:sldId id="361" r:id="rId26"/>
    <p:sldId id="382" r:id="rId27"/>
    <p:sldId id="322" r:id="rId28"/>
    <p:sldId id="371" r:id="rId29"/>
    <p:sldId id="383" r:id="rId30"/>
    <p:sldId id="363" r:id="rId31"/>
    <p:sldId id="384" r:id="rId32"/>
    <p:sldId id="364" r:id="rId33"/>
    <p:sldId id="385" r:id="rId34"/>
    <p:sldId id="365" r:id="rId35"/>
    <p:sldId id="323" r:id="rId36"/>
    <p:sldId id="325" r:id="rId37"/>
    <p:sldId id="327" r:id="rId38"/>
    <p:sldId id="386" r:id="rId39"/>
    <p:sldId id="366" r:id="rId40"/>
    <p:sldId id="374" r:id="rId41"/>
    <p:sldId id="387" r:id="rId42"/>
    <p:sldId id="328" r:id="rId43"/>
    <p:sldId id="474" r:id="rId44"/>
    <p:sldId id="388" r:id="rId45"/>
    <p:sldId id="372" r:id="rId46"/>
    <p:sldId id="389" r:id="rId47"/>
    <p:sldId id="367" r:id="rId48"/>
    <p:sldId id="369" r:id="rId49"/>
    <p:sldId id="368" r:id="rId50"/>
    <p:sldId id="390" r:id="rId51"/>
    <p:sldId id="329" r:id="rId52"/>
    <p:sldId id="391" r:id="rId53"/>
    <p:sldId id="393" r:id="rId54"/>
    <p:sldId id="394" r:id="rId55"/>
    <p:sldId id="331" r:id="rId56"/>
    <p:sldId id="398" r:id="rId57"/>
    <p:sldId id="395" r:id="rId58"/>
    <p:sldId id="396" r:id="rId59"/>
    <p:sldId id="397" r:id="rId60"/>
    <p:sldId id="301" r:id="rId61"/>
    <p:sldId id="392" r:id="rId62"/>
  </p:sldIdLst>
  <p:sldSz cx="12192000" cy="6858000"/>
  <p:notesSz cx="6858000" cy="9144000"/>
  <p:custDataLst>
    <p:tags r:id="rId6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1" id="{01E33B1B-E197-463B-A531-467BFB591BCB}">
          <p14:sldIdLst>
            <p14:sldId id="262"/>
            <p14:sldId id="302"/>
            <p14:sldId id="303"/>
            <p14:sldId id="375"/>
            <p14:sldId id="309"/>
            <p14:sldId id="376"/>
            <p14:sldId id="351"/>
            <p14:sldId id="352"/>
            <p14:sldId id="353"/>
            <p14:sldId id="354"/>
            <p14:sldId id="377"/>
            <p14:sldId id="370"/>
            <p14:sldId id="378"/>
            <p14:sldId id="429"/>
            <p14:sldId id="306"/>
            <p14:sldId id="355"/>
            <p14:sldId id="379"/>
            <p14:sldId id="319"/>
            <p14:sldId id="356"/>
            <p14:sldId id="380"/>
            <p14:sldId id="313"/>
            <p14:sldId id="360"/>
            <p14:sldId id="361"/>
            <p14:sldId id="382"/>
            <p14:sldId id="322"/>
            <p14:sldId id="371"/>
            <p14:sldId id="383"/>
            <p14:sldId id="363"/>
            <p14:sldId id="384"/>
            <p14:sldId id="364"/>
            <p14:sldId id="385"/>
            <p14:sldId id="365"/>
            <p14:sldId id="323"/>
            <p14:sldId id="325"/>
            <p14:sldId id="327"/>
            <p14:sldId id="386"/>
            <p14:sldId id="366"/>
            <p14:sldId id="374"/>
            <p14:sldId id="387"/>
            <p14:sldId id="328"/>
            <p14:sldId id="474"/>
            <p14:sldId id="388"/>
            <p14:sldId id="372"/>
            <p14:sldId id="389"/>
            <p14:sldId id="367"/>
            <p14:sldId id="369"/>
            <p14:sldId id="368"/>
            <p14:sldId id="390"/>
            <p14:sldId id="329"/>
            <p14:sldId id="391"/>
            <p14:sldId id="393"/>
            <p14:sldId id="394"/>
            <p14:sldId id="331"/>
            <p14:sldId id="398"/>
            <p14:sldId id="395"/>
            <p14:sldId id="396"/>
            <p14:sldId id="397"/>
            <p14:sldId id="301"/>
            <p14:sldId id="392"/>
          </p14:sldIdLst>
        </p14:section>
      </p14:sectionLst>
    </p:ex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588" autoAdjust="0"/>
  </p:normalViewPr>
  <p:slideViewPr>
    <p:cSldViewPr showGuides="1">
      <p:cViewPr varScale="1">
        <p:scale>
          <a:sx n="58" d="100"/>
          <a:sy n="58" d="100"/>
        </p:scale>
        <p:origin x="952" y="52"/>
      </p:cViewPr>
      <p:guideLst>
        <p:guide orient="horz" pos="2160"/>
        <p:guide pos="3839"/>
      </p:guideLst>
    </p:cSldViewPr>
  </p:slideViewPr>
  <p:notesTextViewPr>
    <p:cViewPr>
      <p:scale>
        <a:sx n="1" d="1"/>
        <a:sy n="1" d="1"/>
      </p:scale>
      <p:origin x="0" y="0"/>
    </p:cViewPr>
  </p:notesTextViewPr>
  <p:notesViewPr>
    <p:cSldViewPr>
      <p:cViewPr varScale="1">
        <p:scale>
          <a:sx n="51" d="100"/>
          <a:sy n="51" d="100"/>
        </p:scale>
        <p:origin x="2692" y="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7" Type="http://schemas.openxmlformats.org/officeDocument/2006/relationships/tags" Target="tags/tag1.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en-US" dirty="0" err="1">
                <a:latin typeface="Times New Roman" panose="02020603050405020304" pitchFamily="18" charset="0"/>
              </a:rPr>
              <a:t>Hỏi</a:t>
            </a:r>
            <a:r>
              <a:rPr lang="en-US" altLang="en-US" dirty="0">
                <a:latin typeface="Times New Roman" panose="02020603050405020304" pitchFamily="18" charset="0"/>
              </a:rPr>
              <a:t> </a:t>
            </a:r>
            <a:r>
              <a:rPr lang="en-US" altLang="en-US" dirty="0" err="1">
                <a:latin typeface="Times New Roman" panose="02020603050405020304" pitchFamily="18" charset="0"/>
              </a:rPr>
              <a:t>về</a:t>
            </a:r>
            <a:r>
              <a:rPr lang="en-US" altLang="en-US" dirty="0">
                <a:latin typeface="Times New Roman" panose="02020603050405020304" pitchFamily="18" charset="0"/>
              </a:rPr>
              <a:t> </a:t>
            </a:r>
            <a:r>
              <a:rPr lang="en-US" altLang="en-US" dirty="0" err="1">
                <a:latin typeface="Times New Roman" panose="02020603050405020304" pitchFamily="18" charset="0"/>
              </a:rPr>
              <a:t>các</a:t>
            </a:r>
            <a:r>
              <a:rPr lang="en-US" altLang="en-US" dirty="0">
                <a:latin typeface="Times New Roman" panose="02020603050405020304" pitchFamily="18" charset="0"/>
              </a:rPr>
              <a:t> </a:t>
            </a:r>
            <a:r>
              <a:rPr lang="en-US" altLang="en-US" dirty="0" err="1">
                <a:latin typeface="Times New Roman" panose="02020603050405020304" pitchFamily="18" charset="0"/>
              </a:rPr>
              <a:t>bộ</a:t>
            </a:r>
            <a:r>
              <a:rPr lang="en-US" altLang="en-US" dirty="0">
                <a:latin typeface="Times New Roman" panose="02020603050405020304" pitchFamily="18" charset="0"/>
              </a:rPr>
              <a:t> </a:t>
            </a:r>
            <a:r>
              <a:rPr lang="en-US" altLang="en-US" dirty="0" err="1">
                <a:latin typeface="Times New Roman" panose="02020603050405020304" pitchFamily="18" charset="0"/>
              </a:rPr>
              <a:t>phận</a:t>
            </a:r>
            <a:r>
              <a:rPr lang="en-US" altLang="en-US" dirty="0">
                <a:latin typeface="Times New Roman" panose="02020603050405020304" pitchFamily="18" charset="0"/>
              </a:rPr>
              <a:t> </a:t>
            </a:r>
            <a:r>
              <a:rPr lang="en-US" altLang="en-US" dirty="0" err="1">
                <a:latin typeface="Times New Roman" panose="02020603050405020304" pitchFamily="18" charset="0"/>
              </a:rPr>
              <a:t>trong</a:t>
            </a:r>
            <a:r>
              <a:rPr lang="en-US" altLang="en-US" dirty="0">
                <a:latin typeface="Times New Roman" panose="02020603050405020304" pitchFamily="18" charset="0"/>
              </a:rPr>
              <a:t> </a:t>
            </a:r>
            <a:r>
              <a:rPr lang="en-US" altLang="en-US" dirty="0" err="1">
                <a:latin typeface="Times New Roman" panose="02020603050405020304" pitchFamily="18" charset="0"/>
              </a:rPr>
              <a:t>máy</a:t>
            </a:r>
            <a:r>
              <a:rPr lang="en-US" altLang="en-US" dirty="0">
                <a:latin typeface="Times New Roman" panose="02020603050405020304" pitchFamily="18" charset="0"/>
              </a:rPr>
              <a:t> </a:t>
            </a:r>
            <a:r>
              <a:rPr lang="en-US" altLang="en-US" dirty="0" err="1">
                <a:latin typeface="Times New Roman" panose="02020603050405020304" pitchFamily="18" charset="0"/>
              </a:rPr>
              <a:t>tính</a:t>
            </a:r>
            <a:r>
              <a:rPr lang="en-US" altLang="en-US" dirty="0">
                <a:latin typeface="Times New Roman" panose="02020603050405020304" pitchFamily="18" charset="0"/>
              </a:rPr>
              <a:t>?</a:t>
            </a:r>
            <a:endParaRPr lang="en-US" altLang="en-US" dirty="0">
              <a:latin typeface="Times New Roman" panose="02020603050405020304" pitchFamily="18" charset="0"/>
            </a:endParaRPr>
          </a:p>
          <a:p>
            <a:r>
              <a:rPr lang="en-US" altLang="en-US" dirty="0" err="1">
                <a:latin typeface="Times New Roman" panose="02020603050405020304" pitchFamily="18" charset="0"/>
              </a:rPr>
              <a:t>Hỏi</a:t>
            </a:r>
            <a:r>
              <a:rPr lang="en-US" altLang="en-US" dirty="0">
                <a:latin typeface="Times New Roman" panose="02020603050405020304" pitchFamily="18" charset="0"/>
              </a:rPr>
              <a:t> </a:t>
            </a:r>
            <a:r>
              <a:rPr lang="en-US" altLang="en-US" dirty="0" err="1">
                <a:latin typeface="Times New Roman" panose="02020603050405020304" pitchFamily="18" charset="0"/>
              </a:rPr>
              <a:t>về</a:t>
            </a:r>
            <a:r>
              <a:rPr lang="en-US" altLang="en-US" dirty="0">
                <a:latin typeface="Times New Roman" panose="02020603050405020304" pitchFamily="18" charset="0"/>
              </a:rPr>
              <a:t> </a:t>
            </a:r>
            <a:r>
              <a:rPr lang="en-US" altLang="en-US" dirty="0" err="1">
                <a:latin typeface="Times New Roman" panose="02020603050405020304" pitchFamily="18" charset="0"/>
              </a:rPr>
              <a:t>các</a:t>
            </a:r>
            <a:r>
              <a:rPr lang="en-US" altLang="en-US" dirty="0">
                <a:latin typeface="Times New Roman" panose="02020603050405020304" pitchFamily="18" charset="0"/>
              </a:rPr>
              <a:t> </a:t>
            </a:r>
            <a:r>
              <a:rPr lang="en-US" altLang="en-US" dirty="0" err="1">
                <a:latin typeface="Times New Roman" panose="02020603050405020304" pitchFamily="18" charset="0"/>
              </a:rPr>
              <a:t>chương</a:t>
            </a:r>
            <a:r>
              <a:rPr lang="en-US" altLang="en-US" dirty="0">
                <a:latin typeface="Times New Roman" panose="02020603050405020304" pitchFamily="18" charset="0"/>
              </a:rPr>
              <a:t> </a:t>
            </a:r>
            <a:r>
              <a:rPr lang="en-US" altLang="en-US" dirty="0" err="1">
                <a:latin typeface="Times New Roman" panose="02020603050405020304" pitchFamily="18" charset="0"/>
              </a:rPr>
              <a:t>trình</a:t>
            </a:r>
            <a:r>
              <a:rPr lang="en-US" altLang="en-US" dirty="0">
                <a:latin typeface="Times New Roman" panose="02020603050405020304" pitchFamily="18" charset="0"/>
              </a:rPr>
              <a:t> </a:t>
            </a:r>
            <a:r>
              <a:rPr lang="en-US" altLang="en-US" dirty="0" err="1">
                <a:latin typeface="Times New Roman" panose="02020603050405020304" pitchFamily="18" charset="0"/>
              </a:rPr>
              <a:t>trong</a:t>
            </a:r>
            <a:r>
              <a:rPr lang="en-US" altLang="en-US" dirty="0">
                <a:latin typeface="Times New Roman" panose="02020603050405020304" pitchFamily="18" charset="0"/>
              </a:rPr>
              <a:t> </a:t>
            </a:r>
            <a:r>
              <a:rPr lang="en-US" altLang="en-US" dirty="0" err="1">
                <a:latin typeface="Times New Roman" panose="02020603050405020304" pitchFamily="18" charset="0"/>
              </a:rPr>
              <a:t>máy</a:t>
            </a:r>
            <a:r>
              <a:rPr lang="en-US" altLang="en-US" dirty="0">
                <a:latin typeface="Times New Roman" panose="02020603050405020304" pitchFamily="18" charset="0"/>
              </a:rPr>
              <a:t> </a:t>
            </a:r>
            <a:r>
              <a:rPr lang="en-US" altLang="en-US" dirty="0" err="1">
                <a:latin typeface="Times New Roman" panose="02020603050405020304" pitchFamily="18" charset="0"/>
              </a:rPr>
              <a:t>tính</a:t>
            </a:r>
            <a:r>
              <a:rPr lang="en-US" altLang="en-US" dirty="0">
                <a:latin typeface="Times New Roman" panose="02020603050405020304" pitchFamily="18" charset="0"/>
              </a:rPr>
              <a:t>?</a:t>
            </a:r>
            <a:endParaRPr lang="en-US" altLang="en-US" dirty="0">
              <a:latin typeface="Times New Roman" panose="02020603050405020304" pitchFamily="18" charset="0"/>
            </a:endParaRPr>
          </a:p>
          <a:p>
            <a:r>
              <a:rPr lang="en-US" altLang="en-US" dirty="0" err="1">
                <a:latin typeface="Times New Roman" panose="02020603050405020304" pitchFamily="18" charset="0"/>
              </a:rPr>
              <a:t>Làm</a:t>
            </a:r>
            <a:r>
              <a:rPr lang="en-US" altLang="en-US" dirty="0">
                <a:latin typeface="Times New Roman" panose="02020603050405020304" pitchFamily="18" charset="0"/>
              </a:rPr>
              <a:t> </a:t>
            </a:r>
            <a:r>
              <a:rPr lang="en-US" altLang="en-US" dirty="0" err="1">
                <a:latin typeface="Times New Roman" panose="02020603050405020304" pitchFamily="18" charset="0"/>
              </a:rPr>
              <a:t>sao</a:t>
            </a:r>
            <a:r>
              <a:rPr lang="en-US" altLang="en-US" dirty="0">
                <a:latin typeface="Times New Roman" panose="02020603050405020304" pitchFamily="18" charset="0"/>
              </a:rPr>
              <a:t> </a:t>
            </a:r>
            <a:r>
              <a:rPr lang="en-US" altLang="en-US" dirty="0" err="1">
                <a:latin typeface="Times New Roman" panose="02020603050405020304" pitchFamily="18" charset="0"/>
              </a:rPr>
              <a:t>để</a:t>
            </a:r>
            <a:r>
              <a:rPr lang="en-US" altLang="en-US" dirty="0">
                <a:latin typeface="Times New Roman" panose="02020603050405020304" pitchFamily="18" charset="0"/>
              </a:rPr>
              <a:t> </a:t>
            </a:r>
            <a:r>
              <a:rPr lang="en-US" altLang="en-US" dirty="0" err="1">
                <a:latin typeface="Times New Roman" panose="02020603050405020304" pitchFamily="18" charset="0"/>
              </a:rPr>
              <a:t>các</a:t>
            </a:r>
            <a:r>
              <a:rPr lang="en-US" altLang="en-US" dirty="0">
                <a:latin typeface="Times New Roman" panose="02020603050405020304" pitchFamily="18" charset="0"/>
              </a:rPr>
              <a:t> </a:t>
            </a:r>
            <a:r>
              <a:rPr lang="en-US" altLang="en-US" dirty="0" err="1">
                <a:latin typeface="Times New Roman" panose="02020603050405020304" pitchFamily="18" charset="0"/>
              </a:rPr>
              <a:t>chương</a:t>
            </a:r>
            <a:r>
              <a:rPr lang="en-US" altLang="en-US" dirty="0">
                <a:latin typeface="Times New Roman" panose="02020603050405020304" pitchFamily="18" charset="0"/>
              </a:rPr>
              <a:t> </a:t>
            </a:r>
            <a:r>
              <a:rPr lang="en-US" altLang="en-US" dirty="0" err="1">
                <a:latin typeface="Times New Roman" panose="02020603050405020304" pitchFamily="18" charset="0"/>
              </a:rPr>
              <a:t>trình</a:t>
            </a:r>
            <a:r>
              <a:rPr lang="en-US" altLang="en-US" dirty="0">
                <a:latin typeface="Times New Roman" panose="02020603050405020304" pitchFamily="18" charset="0"/>
              </a:rPr>
              <a:t> </a:t>
            </a:r>
            <a:r>
              <a:rPr lang="en-US" altLang="en-US" dirty="0" err="1">
                <a:latin typeface="Times New Roman" panose="02020603050405020304" pitchFamily="18" charset="0"/>
              </a:rPr>
              <a:t>có</a:t>
            </a:r>
            <a:r>
              <a:rPr lang="en-US" altLang="en-US" dirty="0">
                <a:latin typeface="Times New Roman" panose="02020603050405020304" pitchFamily="18" charset="0"/>
              </a:rPr>
              <a:t> </a:t>
            </a:r>
            <a:r>
              <a:rPr lang="en-US" altLang="en-US" dirty="0" err="1">
                <a:latin typeface="Times New Roman" panose="02020603050405020304" pitchFamily="18" charset="0"/>
              </a:rPr>
              <a:t>thể</a:t>
            </a:r>
            <a:r>
              <a:rPr lang="en-US" altLang="en-US" dirty="0">
                <a:latin typeface="Times New Roman" panose="02020603050405020304" pitchFamily="18" charset="0"/>
              </a:rPr>
              <a:t> </a:t>
            </a:r>
            <a:r>
              <a:rPr lang="en-US" altLang="en-US" dirty="0" err="1">
                <a:latin typeface="Times New Roman" panose="02020603050405020304" pitchFamily="18" charset="0"/>
              </a:rPr>
              <a:t>chạy</a:t>
            </a:r>
            <a:r>
              <a:rPr lang="en-US" altLang="en-US" dirty="0">
                <a:latin typeface="Times New Roman" panose="02020603050405020304" pitchFamily="18" charset="0"/>
              </a:rPr>
              <a:t> </a:t>
            </a:r>
            <a:r>
              <a:rPr lang="en-US" altLang="en-US" dirty="0" err="1">
                <a:latin typeface="Times New Roman" panose="02020603050405020304" pitchFamily="18" charset="0"/>
              </a:rPr>
              <a:t>được</a:t>
            </a:r>
            <a:r>
              <a:rPr lang="en-US" altLang="en-US" dirty="0">
                <a:latin typeface="Times New Roman" panose="02020603050405020304" pitchFamily="18" charset="0"/>
              </a:rPr>
              <a:t>?</a:t>
            </a:r>
            <a:endParaRPr lang="en-US" altLang="en-US" dirty="0">
              <a:latin typeface="Times New Roman" panose="02020603050405020304" pitchFamily="18" charset="0"/>
            </a:endParaRPr>
          </a:p>
          <a:p>
            <a:endParaRPr lang="en-US" altLang="en-US" dirty="0">
              <a:latin typeface="Times New Roman" panose="02020603050405020304" pitchFamily="18" charset="0"/>
            </a:endParaRPr>
          </a:p>
          <a:p>
            <a:r>
              <a:rPr lang="en-US" sz="1800" b="0" i="0" dirty="0">
                <a:solidFill>
                  <a:srgbClr val="242021"/>
                </a:solidFill>
                <a:effectLst/>
                <a:latin typeface="PalatinoLTStd-Roman"/>
              </a:rPr>
              <a:t>In order to explore the role of an operating system in a modern computing environment, it is important first to understand the organization and architecture of computer hardware. We begin our discussion by looking at the operating system’s role in the overall computer system.</a:t>
            </a:r>
            <a:r>
              <a:rPr lang="en-US" dirty="0"/>
              <a:t> </a:t>
            </a:r>
            <a:br>
              <a:rPr lang="en-US" dirty="0"/>
            </a:br>
            <a:br>
              <a:rPr lang="en-US" dirty="0"/>
            </a:br>
            <a:endParaRPr lang="en-US" altLang="en-US" dirty="0">
              <a:latin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1" i="0" dirty="0">
                <a:solidFill>
                  <a:srgbClr val="242021"/>
                </a:solidFill>
                <a:effectLst/>
                <a:latin typeface="HelveticaNeueLTStd-Bd"/>
              </a:rPr>
              <a:t>Figure 1.3 </a:t>
            </a:r>
            <a:r>
              <a:rPr lang="en-US" sz="1800" b="0" i="0" dirty="0">
                <a:solidFill>
                  <a:srgbClr val="242021"/>
                </a:solidFill>
                <a:effectLst/>
                <a:latin typeface="HelveticaNeueLTStd-Roman"/>
              </a:rPr>
              <a:t>Interrupt timeline for a single program doing output.</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en-US" b="1" dirty="0">
                <a:solidFill>
                  <a:srgbClr val="006699"/>
                </a:solidFill>
                <a:latin typeface="+mj-lt"/>
              </a:rPr>
              <a:t>Hard Disk Drives </a:t>
            </a:r>
            <a:r>
              <a:rPr lang="en-US" altLang="en-US" sz="1700" dirty="0"/>
              <a:t>(</a:t>
            </a:r>
            <a:r>
              <a:rPr lang="en-US" altLang="en-US" b="1" dirty="0">
                <a:solidFill>
                  <a:srgbClr val="006699"/>
                </a:solidFill>
                <a:latin typeface="+mj-lt"/>
              </a:rPr>
              <a:t>HDD</a:t>
            </a:r>
            <a:r>
              <a:rPr lang="en-US" altLang="en-US" sz="1700" dirty="0"/>
              <a:t>) – rigid metal or glass platters covered with magnetic recording material </a:t>
            </a:r>
            <a:endParaRPr lang="en-US" altLang="en-US" sz="1700" dirty="0"/>
          </a:p>
          <a:p>
            <a:pPr lvl="1"/>
            <a:r>
              <a:rPr lang="en-US" altLang="en-US" sz="1600" dirty="0"/>
              <a:t>Disk surface is logically divided into</a:t>
            </a:r>
            <a:r>
              <a:rPr lang="en-US" altLang="en-US" b="1" dirty="0">
                <a:solidFill>
                  <a:srgbClr val="006699"/>
                </a:solidFill>
                <a:latin typeface="+mj-lt"/>
              </a:rPr>
              <a:t> tracks</a:t>
            </a:r>
            <a:r>
              <a:rPr lang="en-US" altLang="en-US" sz="1600" dirty="0"/>
              <a:t>, which are subdivided into </a:t>
            </a:r>
            <a:r>
              <a:rPr lang="en-US" altLang="en-US" b="1" dirty="0">
                <a:solidFill>
                  <a:srgbClr val="006699"/>
                </a:solidFill>
                <a:latin typeface="+mj-lt"/>
              </a:rPr>
              <a:t>sectors</a:t>
            </a:r>
            <a:endParaRPr lang="en-US" altLang="en-US" b="1" dirty="0">
              <a:solidFill>
                <a:srgbClr val="006699"/>
              </a:solidFill>
              <a:latin typeface="+mj-lt"/>
            </a:endParaRPr>
          </a:p>
          <a:p>
            <a:pPr lvl="1"/>
            <a:r>
              <a:rPr lang="en-US" altLang="en-US" sz="1600" dirty="0"/>
              <a:t>The </a:t>
            </a:r>
            <a:r>
              <a:rPr lang="en-US" altLang="en-US" b="1" dirty="0">
                <a:solidFill>
                  <a:srgbClr val="006699"/>
                </a:solidFill>
                <a:latin typeface="+mj-lt"/>
              </a:rPr>
              <a:t>disk controller </a:t>
            </a:r>
            <a:r>
              <a:rPr lang="en-US" altLang="en-US" sz="1600" dirty="0"/>
              <a:t>determines the logical interaction between the device and the computer </a:t>
            </a:r>
            <a:endParaRPr lang="en-US" altLang="en-US" sz="1600" dirty="0"/>
          </a:p>
          <a:p>
            <a:r>
              <a:rPr lang="en-US" altLang="en-US" b="1" dirty="0">
                <a:solidFill>
                  <a:srgbClr val="006699"/>
                </a:solidFill>
                <a:latin typeface="+mj-lt"/>
              </a:rPr>
              <a:t>Non-volatile memory</a:t>
            </a:r>
            <a:r>
              <a:rPr lang="en-US" altLang="en-US" sz="1700" dirty="0"/>
              <a:t> (</a:t>
            </a:r>
            <a:r>
              <a:rPr lang="en-US" altLang="en-US" b="1" dirty="0">
                <a:solidFill>
                  <a:srgbClr val="006699"/>
                </a:solidFill>
                <a:latin typeface="+mj-lt"/>
              </a:rPr>
              <a:t>NVM</a:t>
            </a:r>
            <a:r>
              <a:rPr lang="en-US" altLang="en-US" sz="1700" dirty="0"/>
              <a:t>)</a:t>
            </a:r>
            <a:r>
              <a:rPr lang="en-US" altLang="en-US" b="1" dirty="0">
                <a:solidFill>
                  <a:srgbClr val="006699"/>
                </a:solidFill>
                <a:latin typeface="+mj-lt"/>
              </a:rPr>
              <a:t> </a:t>
            </a:r>
            <a:r>
              <a:rPr lang="en-US" altLang="en-US" sz="1700" dirty="0"/>
              <a:t>devices– faster than hard disks, nonvolatile</a:t>
            </a:r>
            <a:endParaRPr lang="en-US" altLang="en-US" sz="1700" dirty="0"/>
          </a:p>
          <a:p>
            <a:pPr lvl="1"/>
            <a:r>
              <a:rPr lang="en-US" altLang="en-US" sz="1600" dirty="0"/>
              <a:t>Various technologies</a:t>
            </a:r>
            <a:endParaRPr lang="en-US" altLang="en-US" sz="1600" dirty="0"/>
          </a:p>
          <a:p>
            <a:pPr lvl="1"/>
            <a:r>
              <a:rPr lang="en-US" altLang="en-US" sz="1600" dirty="0"/>
              <a:t>Becoming more popular as capacity and performance increases, price drops</a:t>
            </a:r>
            <a:endParaRPr lang="en-US" altLang="en-US" sz="1600" dirty="0"/>
          </a:p>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en-US" dirty="0"/>
              <a:t>Direct Memory Access:</a:t>
            </a:r>
            <a:endParaRPr lang="en-US" altLang="en-US" dirty="0"/>
          </a:p>
          <a:p>
            <a:r>
              <a:rPr lang="en-US" altLang="en-US" dirty="0"/>
              <a:t>- Used for high-speed I/O devices able to transmit information at close to memory speeds</a:t>
            </a:r>
            <a:endParaRPr lang="en-US" altLang="en-US" dirty="0"/>
          </a:p>
          <a:p>
            <a:r>
              <a:rPr lang="en-US" altLang="en-US" dirty="0"/>
              <a:t>- Device controller transfers blocks of data from buffer storage directly to main memory without CPU intervention</a:t>
            </a:r>
            <a:endParaRPr lang="en-US" altLang="en-US" dirty="0"/>
          </a:p>
          <a:p>
            <a:r>
              <a:rPr lang="en-US" altLang="en-US" dirty="0"/>
              <a:t>- Only one interrupt is generated per block, rather than the one interrupt per byte</a:t>
            </a:r>
            <a:endParaRPr lang="en-US" altLang="en-US" dirty="0"/>
          </a:p>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dirty="0">
                <a:solidFill>
                  <a:srgbClr val="242021"/>
                </a:solidFill>
                <a:effectLst/>
                <a:latin typeface="PalatinoLTStd-Roman"/>
              </a:rPr>
              <a:t>A computer system can be organized in a number of different ways, which we can categorize roughly according to the number of general-purpose</a:t>
            </a:r>
            <a:br>
              <a:rPr lang="en-US" sz="1800" b="0" i="0" dirty="0">
                <a:solidFill>
                  <a:srgbClr val="242021"/>
                </a:solidFill>
                <a:effectLst/>
                <a:latin typeface="PalatinoLTStd-Roman"/>
              </a:rPr>
            </a:br>
            <a:r>
              <a:rPr lang="en-US" sz="1800" b="0" i="0" dirty="0">
                <a:solidFill>
                  <a:srgbClr val="242021"/>
                </a:solidFill>
                <a:effectLst/>
                <a:latin typeface="PalatinoLTStd-Roman"/>
              </a:rPr>
              <a:t>processors used.</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US" b="1" dirty="0">
                <a:solidFill>
                  <a:srgbClr val="006699"/>
                </a:solidFill>
                <a:latin typeface="+mj-lt"/>
              </a:rPr>
              <a:t>Multiprocessors</a:t>
            </a:r>
            <a:r>
              <a:rPr lang="en-US" altLang="en-US" dirty="0">
                <a:solidFill>
                  <a:srgbClr val="3366FF"/>
                </a:solidFill>
              </a:rPr>
              <a:t> </a:t>
            </a:r>
            <a:r>
              <a:rPr lang="en-US" altLang="en-US" dirty="0"/>
              <a:t>systems growing in use and importance</a:t>
            </a:r>
            <a:endParaRPr lang="en-US" altLang="en-US" dirty="0"/>
          </a:p>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dirty="0">
                <a:solidFill>
                  <a:srgbClr val="242021"/>
                </a:solidFill>
                <a:effectLst/>
                <a:latin typeface="PalatinoLTStd-Roman"/>
              </a:rPr>
              <a:t>This figure illustrates a typical SMP architecture with two processors, each with its own CPU. Notice that each</a:t>
            </a:r>
            <a:br>
              <a:rPr lang="en-US" sz="1800" b="0" i="0" dirty="0">
                <a:solidFill>
                  <a:srgbClr val="242021"/>
                </a:solidFill>
                <a:effectLst/>
                <a:latin typeface="PalatinoLTStd-Roman"/>
              </a:rPr>
            </a:br>
            <a:r>
              <a:rPr lang="en-US" sz="1800" b="0" i="0" dirty="0">
                <a:solidFill>
                  <a:srgbClr val="242021"/>
                </a:solidFill>
                <a:effectLst/>
                <a:latin typeface="PalatinoLTStd-Roman"/>
              </a:rPr>
              <a:t>CPU processor has its own set of registers, as well as a private—or local— cache. However, all processors share physical memory over the system bus.</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dirty="0">
                <a:solidFill>
                  <a:srgbClr val="242021"/>
                </a:solidFill>
                <a:effectLst/>
                <a:latin typeface="PalatinoLTStd-Roman"/>
              </a:rPr>
              <a:t>In this design, each core has its own register set, as well as its own local cache, often known as a level 1, or L1, cache. Notice, too, that a level 2 (L2)</a:t>
            </a:r>
            <a:br>
              <a:rPr lang="en-US" sz="1800" b="0" i="0" dirty="0">
                <a:solidFill>
                  <a:srgbClr val="242021"/>
                </a:solidFill>
                <a:effectLst/>
                <a:latin typeface="PalatinoLTStd-Roman"/>
              </a:rPr>
            </a:br>
            <a:r>
              <a:rPr lang="en-US" sz="1800" b="0" i="0" dirty="0">
                <a:solidFill>
                  <a:srgbClr val="242021"/>
                </a:solidFill>
                <a:effectLst/>
                <a:latin typeface="PalatinoLTStd-Roman"/>
              </a:rPr>
              <a:t>cache is local to the chip but is shared by the two processing cores. Most architectures adopt this approach, combining local and shared caches, where local,</a:t>
            </a:r>
            <a:br>
              <a:rPr lang="en-US" sz="1800" b="0" i="0" dirty="0">
                <a:solidFill>
                  <a:srgbClr val="242021"/>
                </a:solidFill>
                <a:effectLst/>
                <a:latin typeface="PalatinoLTStd-Roman"/>
              </a:rPr>
            </a:br>
            <a:r>
              <a:rPr lang="en-US" sz="1800" b="0" i="0" dirty="0">
                <a:solidFill>
                  <a:srgbClr val="242021"/>
                </a:solidFill>
                <a:effectLst/>
                <a:latin typeface="PalatinoLTStd-Roman"/>
              </a:rPr>
              <a:t>lower-level caches are generally smaller and faster than higher-level shared</a:t>
            </a:r>
            <a:r>
              <a:rPr lang="en-US" dirty="0"/>
              <a:t> </a:t>
            </a:r>
            <a:r>
              <a:rPr lang="en-US" sz="1800" b="0" i="0" dirty="0">
                <a:solidFill>
                  <a:srgbClr val="242021"/>
                </a:solidFill>
                <a:effectLst/>
                <a:latin typeface="PalatinoLTStd-Roman"/>
              </a:rPr>
              <a:t>caches.</a:t>
            </a:r>
            <a:r>
              <a:rPr lang="en-US" dirty="0"/>
              <a:t> </a:t>
            </a:r>
            <a:endParaRPr lang="en-US" dirty="0"/>
          </a:p>
          <a:p>
            <a:endParaRPr lang="en-US" dirty="0"/>
          </a:p>
          <a:p>
            <a:r>
              <a:rPr lang="en-US" sz="1800" b="0" i="0" dirty="0">
                <a:solidFill>
                  <a:srgbClr val="242021"/>
                </a:solidFill>
                <a:effectLst/>
                <a:latin typeface="PalatinoLTStd-Roman"/>
              </a:rPr>
              <a:t>In addition, one chip with multiple cores uses significantly less power than multiple single-core chips, an important issue for mobile devices as well as</a:t>
            </a:r>
            <a:br>
              <a:rPr lang="en-US" sz="1800" b="0" i="0" dirty="0">
                <a:solidFill>
                  <a:srgbClr val="242021"/>
                </a:solidFill>
                <a:effectLst/>
                <a:latin typeface="PalatinoLTStd-Roman"/>
              </a:rPr>
            </a:br>
            <a:r>
              <a:rPr lang="en-US" sz="1800" b="0" i="0" dirty="0">
                <a:solidFill>
                  <a:srgbClr val="242021"/>
                </a:solidFill>
                <a:effectLst/>
                <a:latin typeface="PalatinoLTStd-Roman"/>
              </a:rPr>
              <a:t>laptops.</a:t>
            </a:r>
            <a:r>
              <a:rPr lang="en-US" dirty="0"/>
              <a:t> </a:t>
            </a:r>
            <a:br>
              <a:rPr lang="en-US" dirty="0"/>
            </a:b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dirty="0">
                <a:solidFill>
                  <a:srgbClr val="242021"/>
                </a:solidFill>
                <a:effectLst/>
                <a:latin typeface="PalatinoLTStd-Roman"/>
              </a:rPr>
              <a:t>Adding additional CPUs to a multiprocessor system will increase computing power; however, as suggested earlier, the concept does not scale very well,</a:t>
            </a:r>
            <a:br>
              <a:rPr lang="en-US" sz="1800" b="0" i="0" dirty="0">
                <a:solidFill>
                  <a:srgbClr val="242021"/>
                </a:solidFill>
                <a:effectLst/>
                <a:latin typeface="PalatinoLTStd-Roman"/>
              </a:rPr>
            </a:br>
            <a:r>
              <a:rPr lang="en-US" sz="1800" b="0" i="0" dirty="0">
                <a:solidFill>
                  <a:srgbClr val="242021"/>
                </a:solidFill>
                <a:effectLst/>
                <a:latin typeface="PalatinoLTStd-Roman"/>
              </a:rPr>
              <a:t>and once we add too many CPUs, contention for the system bus becomes a bottleneck and performance begins to degrade. An alternative approach is</a:t>
            </a:r>
            <a:br>
              <a:rPr lang="en-US" sz="1800" b="0" i="0" dirty="0">
                <a:solidFill>
                  <a:srgbClr val="242021"/>
                </a:solidFill>
                <a:effectLst/>
                <a:latin typeface="PalatinoLTStd-Roman"/>
              </a:rPr>
            </a:br>
            <a:r>
              <a:rPr lang="en-US" sz="1800" b="0" i="0" dirty="0">
                <a:solidFill>
                  <a:srgbClr val="242021"/>
                </a:solidFill>
                <a:effectLst/>
                <a:latin typeface="PalatinoLTStd-Roman"/>
              </a:rPr>
              <a:t>instead to provide each CPU (or group of CPUs) with its own local memory that is accessed via a small, fast local bus. The CPUs are connected by a </a:t>
            </a:r>
            <a:r>
              <a:rPr lang="en-US" sz="1800" b="1" i="0" dirty="0">
                <a:solidFill>
                  <a:srgbClr val="00ADEE"/>
                </a:solidFill>
                <a:effectLst/>
                <a:latin typeface="PalatinoLTStd-Bold-Identity-H"/>
              </a:rPr>
              <a:t>shared</a:t>
            </a:r>
            <a:br>
              <a:rPr lang="en-US" sz="1800" b="1" i="0" dirty="0">
                <a:solidFill>
                  <a:srgbClr val="00ADEE"/>
                </a:solidFill>
                <a:effectLst/>
                <a:latin typeface="PalatinoLTStd-Bold-Identity-H"/>
              </a:rPr>
            </a:br>
            <a:r>
              <a:rPr lang="en-US" sz="1800" b="1" i="0" dirty="0">
                <a:solidFill>
                  <a:srgbClr val="00ADEE"/>
                </a:solidFill>
                <a:effectLst/>
                <a:latin typeface="PalatinoLTStd-Bold-Identity-H"/>
              </a:rPr>
              <a:t>system interconnect</a:t>
            </a:r>
            <a:r>
              <a:rPr lang="en-US" sz="1800" b="0" i="0" dirty="0">
                <a:solidFill>
                  <a:srgbClr val="242021"/>
                </a:solidFill>
                <a:effectLst/>
                <a:latin typeface="PalatinoLTStd-Roman"/>
              </a:rPr>
              <a:t>, so that all CPUs share one physical address space. This approach—known as </a:t>
            </a:r>
            <a:r>
              <a:rPr lang="en-US" sz="1800" b="1" i="0" dirty="0">
                <a:solidFill>
                  <a:srgbClr val="00ADEE"/>
                </a:solidFill>
                <a:effectLst/>
                <a:latin typeface="PalatinoLTStd-Bold-Identity-H"/>
              </a:rPr>
              <a:t>non-uniform memory access</a:t>
            </a:r>
            <a:r>
              <a:rPr lang="en-US" sz="1800" b="0" i="0" dirty="0">
                <a:solidFill>
                  <a:srgbClr val="242021"/>
                </a:solidFill>
                <a:effectLst/>
                <a:latin typeface="PalatinoLTStd-Roman"/>
              </a:rPr>
              <a:t>, or </a:t>
            </a:r>
            <a:r>
              <a:rPr lang="en-US" sz="1800" b="1" i="0" dirty="0">
                <a:solidFill>
                  <a:srgbClr val="00ADEE"/>
                </a:solidFill>
                <a:effectLst/>
                <a:latin typeface="PalatinoLTStd-Bold-Identity-H"/>
              </a:rPr>
              <a:t>NUMA</a:t>
            </a:r>
            <a:r>
              <a:rPr lang="en-US" sz="1800" b="0" i="0" dirty="0">
                <a:solidFill>
                  <a:srgbClr val="242021"/>
                </a:solidFill>
                <a:effectLst/>
                <a:latin typeface="PalatinoLTStd-Roman"/>
              </a:rPr>
              <a:t>. The advantage is that, when a CPU accesses its local memory, not only is it fast, but there is also no contention over the system interconnect. Thus, NUMA systems can scale more effectively as more processors are added.</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dirty="0">
                <a:solidFill>
                  <a:srgbClr val="242021"/>
                </a:solidFill>
                <a:effectLst/>
                <a:latin typeface="PalatinoLTStd-Roman"/>
              </a:rPr>
              <a:t>Clustered systems differ from the multiprocessor systems described in Section 1.3.2 in that they are composed of two or more</a:t>
            </a:r>
            <a:br>
              <a:rPr lang="en-US" sz="1800" b="0" i="0" dirty="0">
                <a:solidFill>
                  <a:srgbClr val="242021"/>
                </a:solidFill>
                <a:effectLst/>
                <a:latin typeface="PalatinoLTStd-Roman"/>
              </a:rPr>
            </a:br>
            <a:r>
              <a:rPr lang="en-US" sz="1800" b="0" i="0" dirty="0">
                <a:solidFill>
                  <a:srgbClr val="242021"/>
                </a:solidFill>
                <a:effectLst/>
                <a:latin typeface="PalatinoLTStd-Roman"/>
              </a:rPr>
              <a:t>individual systems—or nodes—joined together; each node is typically a multicore system. Such systems are considered </a:t>
            </a:r>
            <a:r>
              <a:rPr lang="en-US" sz="1800" b="1" i="0" dirty="0">
                <a:solidFill>
                  <a:srgbClr val="00ADEE"/>
                </a:solidFill>
                <a:effectLst/>
                <a:latin typeface="PalatinoLTStd-Bold-Identity-H"/>
              </a:rPr>
              <a:t>loosely coupled</a:t>
            </a:r>
            <a:r>
              <a:rPr lang="en-US" sz="1800" b="0" i="0" dirty="0">
                <a:solidFill>
                  <a:srgbClr val="242021"/>
                </a:solidFill>
                <a:effectLst/>
                <a:latin typeface="PalatinoLTStd-Roman"/>
              </a:rPr>
              <a:t>. </a:t>
            </a:r>
            <a:endParaRPr lang="en-US" sz="1800" b="0" i="0" dirty="0">
              <a:solidFill>
                <a:srgbClr val="242021"/>
              </a:solidFill>
              <a:effectLst/>
              <a:latin typeface="PalatinoLTStd-Roman"/>
            </a:endParaRPr>
          </a:p>
          <a:p>
            <a:endParaRPr lang="en-US" sz="1800" b="0" i="0" dirty="0">
              <a:solidFill>
                <a:srgbClr val="242021"/>
              </a:solidFill>
              <a:effectLst/>
              <a:latin typeface="PalatinoLTStd-Roman"/>
            </a:endParaRPr>
          </a:p>
          <a:p>
            <a:r>
              <a:rPr lang="en-US" sz="1800" b="0" i="0" dirty="0">
                <a:solidFill>
                  <a:srgbClr val="242021"/>
                </a:solidFill>
                <a:effectLst/>
                <a:latin typeface="PalatinoLTStd-Roman"/>
              </a:rPr>
              <a:t>The hot-standby host machine does nothing but monitor the active server. If that server fails, the hot-standby host becomes the active</a:t>
            </a:r>
            <a:r>
              <a:rPr lang="en-US" dirty="0"/>
              <a:t> server.</a:t>
            </a:r>
            <a:endParaRPr lang="en-US" dirty="0"/>
          </a:p>
          <a:p>
            <a:endParaRPr lang="en-US" dirty="0"/>
          </a:p>
          <a:p>
            <a:r>
              <a:rPr lang="en-US" sz="1800" b="0" i="0" dirty="0">
                <a:solidFill>
                  <a:srgbClr val="242021"/>
                </a:solidFill>
                <a:effectLst/>
                <a:latin typeface="PalatinoLTStd-Roman"/>
              </a:rPr>
              <a:t>In </a:t>
            </a:r>
            <a:r>
              <a:rPr lang="en-US" sz="1800" b="1" i="0" dirty="0">
                <a:solidFill>
                  <a:srgbClr val="00ADEE"/>
                </a:solidFill>
                <a:effectLst/>
                <a:latin typeface="PalatinoLTStd-Bold-Identity-H"/>
              </a:rPr>
              <a:t>symmetric clustering</a:t>
            </a:r>
            <a:r>
              <a:rPr lang="en-US" sz="1800" b="0" i="0" dirty="0">
                <a:solidFill>
                  <a:srgbClr val="242021"/>
                </a:solidFill>
                <a:effectLst/>
                <a:latin typeface="PalatinoLTStd-Roman"/>
              </a:rPr>
              <a:t>, two or more hosts are running applications</a:t>
            </a:r>
            <a:br>
              <a:rPr lang="en-US" sz="1800" b="0" i="0" dirty="0">
                <a:solidFill>
                  <a:srgbClr val="242021"/>
                </a:solidFill>
                <a:effectLst/>
                <a:latin typeface="PalatinoLTStd-Roman"/>
              </a:rPr>
            </a:br>
            <a:r>
              <a:rPr lang="en-US" sz="1800" b="0" i="0" dirty="0">
                <a:solidFill>
                  <a:srgbClr val="242021"/>
                </a:solidFill>
                <a:effectLst/>
                <a:latin typeface="PalatinoLTStd-Roman"/>
              </a:rPr>
              <a:t>and are monitoring each other. This structure is obviously more efficient, as it</a:t>
            </a:r>
            <a:br>
              <a:rPr lang="en-US" sz="1800" b="0" i="0" dirty="0">
                <a:solidFill>
                  <a:srgbClr val="242021"/>
                </a:solidFill>
                <a:effectLst/>
                <a:latin typeface="PalatinoLTStd-Roman"/>
              </a:rPr>
            </a:br>
            <a:r>
              <a:rPr lang="en-US" sz="1800" b="0" i="0" dirty="0">
                <a:solidFill>
                  <a:srgbClr val="242021"/>
                </a:solidFill>
                <a:effectLst/>
                <a:latin typeface="PalatinoLTStd-Roman"/>
              </a:rPr>
              <a:t>uses all of the available hardware. However, it does require that more than one</a:t>
            </a:r>
            <a:br>
              <a:rPr lang="en-US" sz="1800" b="0" i="0" dirty="0">
                <a:solidFill>
                  <a:srgbClr val="242021"/>
                </a:solidFill>
                <a:effectLst/>
                <a:latin typeface="PalatinoLTStd-Roman"/>
              </a:rPr>
            </a:br>
            <a:r>
              <a:rPr lang="en-US" sz="1800" b="0" i="0" dirty="0">
                <a:solidFill>
                  <a:srgbClr val="242021"/>
                </a:solidFill>
                <a:effectLst/>
                <a:latin typeface="PalatinoLTStd-Roman"/>
              </a:rPr>
              <a:t>application be available to run.</a:t>
            </a:r>
            <a:r>
              <a:rPr lang="en-US" dirty="0"/>
              <a:t> </a:t>
            </a:r>
            <a:br>
              <a:rPr lang="en-US" dirty="0"/>
            </a:b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dirty="0">
                <a:solidFill>
                  <a:srgbClr val="242021"/>
                </a:solidFill>
                <a:effectLst/>
                <a:latin typeface="PalatinoLTStd-Roman"/>
              </a:rPr>
              <a:t>Cluster technology is changing rapidly. Some cluster products support thousands of systems in a cluster, as well as clustered nodes that are separated</a:t>
            </a:r>
            <a:br>
              <a:rPr lang="en-US" sz="1800" b="0" i="0" dirty="0">
                <a:solidFill>
                  <a:srgbClr val="242021"/>
                </a:solidFill>
                <a:effectLst/>
                <a:latin typeface="PalatinoLTStd-Roman"/>
              </a:rPr>
            </a:br>
            <a:r>
              <a:rPr lang="en-US" sz="1800" b="0" i="0" dirty="0">
                <a:solidFill>
                  <a:srgbClr val="242021"/>
                </a:solidFill>
                <a:effectLst/>
                <a:latin typeface="PalatinoLTStd-Roman"/>
              </a:rPr>
              <a:t>by miles. Many of these improvements are made possible by </a:t>
            </a:r>
            <a:r>
              <a:rPr lang="en-US" sz="1800" b="1" i="0" dirty="0">
                <a:solidFill>
                  <a:srgbClr val="00ADEE"/>
                </a:solidFill>
                <a:effectLst/>
                <a:latin typeface="PalatinoLTStd-Bold-Identity-H"/>
              </a:rPr>
              <a:t>storage-area networks </a:t>
            </a:r>
            <a:r>
              <a:rPr lang="en-US" sz="1800" b="0" i="0" dirty="0">
                <a:solidFill>
                  <a:srgbClr val="242021"/>
                </a:solidFill>
                <a:effectLst/>
                <a:latin typeface="PalatinoLTStd-Roman"/>
              </a:rPr>
              <a:t>(</a:t>
            </a:r>
            <a:r>
              <a:rPr lang="en-US" sz="1800" b="1" i="0" dirty="0">
                <a:solidFill>
                  <a:srgbClr val="00ADEE"/>
                </a:solidFill>
                <a:effectLst/>
                <a:latin typeface="PalatinoLTStd-Bold-Identity-H"/>
              </a:rPr>
              <a:t>SANs</a:t>
            </a:r>
            <a:r>
              <a:rPr lang="en-US" sz="1800" b="0" i="0" dirty="0">
                <a:solidFill>
                  <a:srgbClr val="242021"/>
                </a:solidFill>
                <a:effectLst/>
                <a:latin typeface="PalatinoLTStd-Roman"/>
              </a:rPr>
              <a:t>), which allow many systems to attach to a pool of storage. If the applications and their data are stored on the SAN, then the cluster software can assign the application to run on any</a:t>
            </a:r>
            <a:br>
              <a:rPr lang="en-US" sz="1800" b="0" i="0" dirty="0">
                <a:solidFill>
                  <a:srgbClr val="242021"/>
                </a:solidFill>
                <a:effectLst/>
                <a:latin typeface="PalatinoLTStd-Roman"/>
              </a:rPr>
            </a:br>
            <a:r>
              <a:rPr lang="en-US" sz="1800" b="0" i="0" dirty="0">
                <a:solidFill>
                  <a:srgbClr val="242021"/>
                </a:solidFill>
                <a:effectLst/>
                <a:latin typeface="PalatinoLTStd-Roman"/>
              </a:rPr>
              <a:t>host that is attached to the SAN. If the host fails, then any other host can take over. In a database cluster, dozens of hosts can share the same database, greatly</a:t>
            </a:r>
            <a:br>
              <a:rPr lang="en-US" sz="1800" b="0" i="0" dirty="0">
                <a:solidFill>
                  <a:srgbClr val="242021"/>
                </a:solidFill>
                <a:effectLst/>
                <a:latin typeface="PalatinoLTStd-Roman"/>
              </a:rPr>
            </a:br>
            <a:r>
              <a:rPr lang="en-US" sz="1800" b="0" i="0" dirty="0">
                <a:solidFill>
                  <a:srgbClr val="242021"/>
                </a:solidFill>
                <a:effectLst/>
                <a:latin typeface="PalatinoLTStd-Roman"/>
              </a:rPr>
              <a:t>increasing performance and reliability.</a:t>
            </a:r>
            <a:r>
              <a:rPr lang="en-US" sz="2800" dirty="0"/>
              <a:t> </a:t>
            </a:r>
            <a:br>
              <a:rPr lang="en-US" sz="2800" dirty="0"/>
            </a:br>
            <a:br>
              <a:rPr lang="en-US" dirty="0"/>
            </a:b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altLang="en-US"/>
              <a:t>_tại 1 thời điểm chỉ load 1 programn gọi là uniprogram</a:t>
            </a:r>
            <a:r>
              <a:rPr lang="vi-VN" altLang="en-US"/>
              <a:t>m</a:t>
            </a:r>
            <a:endParaRPr lang="vi-VN" altLang="en-US"/>
          </a:p>
          <a:p>
            <a:r>
              <a:rPr lang="vi-VN" altLang="en-US"/>
              <a:t>_tại 1 thời điểm có nhiều chương trình 1 lúc gọi là multiprogramn =&gt; để điều khiển và đảm bảo sự uyển chuyển của việc xử lí multiprogramn cho cpu thì HỆ ĐIỀU HÀNH ra </a:t>
            </a:r>
            <a:r>
              <a:rPr lang="vi-VN" altLang="en-US"/>
              <a:t>đời</a:t>
            </a:r>
            <a:endParaRPr lang="vi-VN" altLang="en-US"/>
          </a:p>
          <a:p>
            <a:r>
              <a:rPr lang="vi-VN" altLang="en-US"/>
              <a:t>_source khi đc xử lí và tương tác  với ng dùng thì gọi là job hay task, khi respond time đủ nhỏ thì ngta gọi là </a:t>
            </a:r>
            <a:r>
              <a:rPr lang="vi-VN" altLang="en-US"/>
              <a:t>multitask</a:t>
            </a:r>
            <a:endParaRPr lang="vi-VN" altLang="en-US"/>
          </a:p>
          <a:p>
            <a:r>
              <a:rPr lang="vi-VN" altLang="en-US"/>
              <a:t>_timeshare trước tiên hết phải là multitasking và chia thứ tự chu kì của cpu ra để xử xử =&gt; gọi là </a:t>
            </a:r>
            <a:r>
              <a:rPr lang="vi-VN" altLang="en-US"/>
              <a:t>timeshare</a:t>
            </a:r>
            <a:endParaRPr lang="vi-VN" alt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Nội</a:t>
            </a:r>
            <a:r>
              <a:rPr lang="en-US" dirty="0"/>
              <a:t> dung slide </a:t>
            </a:r>
            <a:r>
              <a:rPr lang="en-US" dirty="0" err="1"/>
              <a:t>này</a:t>
            </a:r>
            <a:r>
              <a:rPr lang="en-US" dirty="0"/>
              <a:t> (</a:t>
            </a:r>
            <a:r>
              <a:rPr lang="en-US" dirty="0" err="1"/>
              <a:t>và</a:t>
            </a:r>
            <a:r>
              <a:rPr lang="en-US" dirty="0"/>
              <a:t> slide </a:t>
            </a:r>
            <a:r>
              <a:rPr lang="en-US" dirty="0" err="1"/>
              <a:t>kết</a:t>
            </a:r>
            <a:r>
              <a:rPr lang="en-US" dirty="0"/>
              <a:t> </a:t>
            </a:r>
            <a:r>
              <a:rPr lang="en-US" dirty="0" err="1"/>
              <a:t>tiếp</a:t>
            </a:r>
            <a:r>
              <a:rPr lang="en-US" dirty="0"/>
              <a:t>) </a:t>
            </a:r>
            <a:r>
              <a:rPr lang="en-US" dirty="0" err="1"/>
              <a:t>được</a:t>
            </a:r>
            <a:r>
              <a:rPr lang="en-US" dirty="0"/>
              <a:t> </a:t>
            </a:r>
            <a:r>
              <a:rPr lang="en-US" dirty="0" err="1"/>
              <a:t>dựa</a:t>
            </a:r>
            <a:r>
              <a:rPr lang="en-US" dirty="0"/>
              <a:t> </a:t>
            </a:r>
            <a:r>
              <a:rPr lang="en-US" dirty="0" err="1"/>
              <a:t>trên</a:t>
            </a:r>
            <a:r>
              <a:rPr lang="en-US" dirty="0"/>
              <a:t> </a:t>
            </a:r>
            <a:r>
              <a:rPr lang="en-US" dirty="0" err="1"/>
              <a:t>sách</a:t>
            </a:r>
            <a:r>
              <a:rPr lang="en-US" dirty="0"/>
              <a:t> </a:t>
            </a:r>
            <a:r>
              <a:rPr lang="en-US" sz="1800" b="1" i="0" dirty="0">
                <a:solidFill>
                  <a:srgbClr val="000000"/>
                </a:solidFill>
                <a:effectLst/>
                <a:latin typeface="Times-Bold"/>
              </a:rPr>
              <a:t>MODERN OPERATING SYSTEMS </a:t>
            </a:r>
            <a:r>
              <a:rPr lang="en-US" sz="1800" b="0" i="0" dirty="0" err="1">
                <a:solidFill>
                  <a:srgbClr val="000000"/>
                </a:solidFill>
                <a:effectLst/>
                <a:latin typeface="Times-Bold"/>
              </a:rPr>
              <a:t>của</a:t>
            </a:r>
            <a:r>
              <a:rPr lang="en-US" sz="1800" b="0" i="0" dirty="0">
                <a:solidFill>
                  <a:srgbClr val="000000"/>
                </a:solidFill>
                <a:effectLst/>
                <a:latin typeface="Times-Bold"/>
              </a:rPr>
              <a:t> </a:t>
            </a:r>
            <a:r>
              <a:rPr lang="de-DE" sz="1800" b="0" i="0" dirty="0">
                <a:solidFill>
                  <a:srgbClr val="000000"/>
                </a:solidFill>
                <a:effectLst/>
                <a:latin typeface="Times-Bold"/>
              </a:rPr>
              <a:t>ANDREW S. TANENBAUM, HERBERT BOS</a:t>
            </a:r>
            <a:r>
              <a:rPr lang="de-DE" b="0" dirty="0"/>
              <a:t> </a:t>
            </a:r>
            <a:endParaRPr lang="en-US" b="0" dirty="0"/>
          </a:p>
          <a:p>
            <a:r>
              <a:rPr lang="en-US" dirty="0" err="1"/>
              <a:t>Việc</a:t>
            </a:r>
            <a:r>
              <a:rPr lang="en-US" dirty="0"/>
              <a:t> </a:t>
            </a:r>
            <a:r>
              <a:rPr lang="en-US" dirty="0" err="1"/>
              <a:t>phân</a:t>
            </a:r>
            <a:r>
              <a:rPr lang="en-US" dirty="0"/>
              <a:t> chia </a:t>
            </a:r>
            <a:r>
              <a:rPr lang="en-US" dirty="0" err="1"/>
              <a:t>giai</a:t>
            </a:r>
            <a:r>
              <a:rPr lang="en-US" dirty="0"/>
              <a:t> </a:t>
            </a:r>
            <a:r>
              <a:rPr lang="en-US" dirty="0" err="1"/>
              <a:t>đoạn</a:t>
            </a:r>
            <a:r>
              <a:rPr lang="en-US" dirty="0"/>
              <a:t> </a:t>
            </a:r>
            <a:r>
              <a:rPr lang="en-US" dirty="0" err="1"/>
              <a:t>phát</a:t>
            </a:r>
            <a:r>
              <a:rPr lang="en-US" dirty="0"/>
              <a:t> </a:t>
            </a:r>
            <a:r>
              <a:rPr lang="en-US" dirty="0" err="1"/>
              <a:t>triển</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dựa</a:t>
            </a:r>
            <a:r>
              <a:rPr lang="en-US" dirty="0"/>
              <a:t> </a:t>
            </a:r>
            <a:r>
              <a:rPr lang="en-US" dirty="0" err="1"/>
              <a:t>trên</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máy</a:t>
            </a:r>
            <a:r>
              <a:rPr lang="en-US" dirty="0"/>
              <a:t> </a:t>
            </a:r>
            <a:r>
              <a:rPr lang="en-US" dirty="0" err="1"/>
              <a:t>tính</a:t>
            </a:r>
            <a:r>
              <a:rPr lang="en-US" dirty="0"/>
              <a:t>.</a:t>
            </a:r>
            <a:endParaRPr lang="en-US" dirty="0"/>
          </a:p>
          <a:p>
            <a:r>
              <a:rPr lang="en-US" dirty="0" err="1"/>
              <a:t>Các</a:t>
            </a:r>
            <a:r>
              <a:rPr lang="en-US" dirty="0"/>
              <a:t> </a:t>
            </a:r>
            <a:r>
              <a:rPr lang="en-US" dirty="0" err="1"/>
              <a:t>giai</a:t>
            </a:r>
            <a:r>
              <a:rPr lang="en-US" dirty="0"/>
              <a:t> </a:t>
            </a:r>
            <a:r>
              <a:rPr lang="en-US" dirty="0" err="1"/>
              <a:t>đoạn</a:t>
            </a:r>
            <a:r>
              <a:rPr lang="en-US" dirty="0"/>
              <a:t> </a:t>
            </a:r>
            <a:r>
              <a:rPr lang="en-US" dirty="0" err="1"/>
              <a:t>này</a:t>
            </a:r>
            <a:r>
              <a:rPr lang="en-US" dirty="0"/>
              <a:t> </a:t>
            </a:r>
            <a:r>
              <a:rPr lang="en-US" dirty="0" err="1"/>
              <a:t>sẽ</a:t>
            </a:r>
            <a:r>
              <a:rPr lang="en-US" dirty="0"/>
              <a:t> </a:t>
            </a:r>
            <a:r>
              <a:rPr lang="en-US" dirty="0" err="1"/>
              <a:t>có</a:t>
            </a:r>
            <a:r>
              <a:rPr lang="en-US" dirty="0"/>
              <a:t> </a:t>
            </a:r>
            <a:r>
              <a:rPr lang="en-US" dirty="0" err="1"/>
              <a:t>một</a:t>
            </a:r>
            <a:r>
              <a:rPr lang="en-US" dirty="0"/>
              <a:t> </a:t>
            </a:r>
            <a:r>
              <a:rPr lang="en-US" dirty="0" err="1"/>
              <a:t>phần</a:t>
            </a:r>
            <a:r>
              <a:rPr lang="en-US" dirty="0"/>
              <a:t> </a:t>
            </a:r>
            <a:r>
              <a:rPr lang="en-US" dirty="0" err="1"/>
              <a:t>trùng</a:t>
            </a:r>
            <a:r>
              <a:rPr lang="en-US" dirty="0"/>
              <a:t> </a:t>
            </a:r>
            <a:r>
              <a:rPr lang="en-US" dirty="0" err="1"/>
              <a:t>lắp</a:t>
            </a:r>
            <a:r>
              <a:rPr lang="en-US" dirty="0"/>
              <a:t> (</a:t>
            </a:r>
            <a:r>
              <a:rPr lang="en-US" dirty="0" err="1"/>
              <a:t>giữa</a:t>
            </a:r>
            <a:r>
              <a:rPr lang="en-US" dirty="0"/>
              <a:t> </a:t>
            </a:r>
            <a:r>
              <a:rPr lang="en-US" dirty="0" err="1"/>
              <a:t>giai</a:t>
            </a:r>
            <a:r>
              <a:rPr lang="en-US" dirty="0"/>
              <a:t> </a:t>
            </a:r>
            <a:r>
              <a:rPr lang="en-US" dirty="0" err="1"/>
              <a:t>đoạn</a:t>
            </a:r>
            <a:r>
              <a:rPr lang="en-US" dirty="0"/>
              <a:t> 4 </a:t>
            </a:r>
            <a:r>
              <a:rPr lang="en-US" dirty="0" err="1"/>
              <a:t>và</a:t>
            </a:r>
            <a:r>
              <a:rPr lang="en-US" dirty="0"/>
              <a:t> </a:t>
            </a:r>
            <a:r>
              <a:rPr lang="en-US" dirty="0" err="1"/>
              <a:t>giai</a:t>
            </a:r>
            <a:r>
              <a:rPr lang="en-US" dirty="0"/>
              <a:t> </a:t>
            </a:r>
            <a:r>
              <a:rPr lang="en-US" dirty="0" err="1"/>
              <a:t>đoạn</a:t>
            </a:r>
            <a:r>
              <a:rPr lang="en-US" dirty="0"/>
              <a:t> 5) do </a:t>
            </a:r>
            <a:r>
              <a:rPr lang="en-US" dirty="0" err="1"/>
              <a:t>sự</a:t>
            </a:r>
            <a:r>
              <a:rPr lang="en-US" dirty="0"/>
              <a:t> </a:t>
            </a:r>
            <a:r>
              <a:rPr lang="en-US" dirty="0" err="1"/>
              <a:t>phát</a:t>
            </a:r>
            <a:r>
              <a:rPr lang="en-US" dirty="0"/>
              <a:t> </a:t>
            </a:r>
            <a:r>
              <a:rPr lang="en-US" dirty="0" err="1"/>
              <a:t>triển</a:t>
            </a:r>
            <a:r>
              <a:rPr lang="en-US" dirty="0"/>
              <a:t> </a:t>
            </a:r>
            <a:r>
              <a:rPr lang="en-US" dirty="0" err="1"/>
              <a:t>đan</a:t>
            </a:r>
            <a:r>
              <a:rPr lang="en-US" dirty="0"/>
              <a:t> xen (</a:t>
            </a:r>
            <a:r>
              <a:rPr lang="en-US" dirty="0" err="1"/>
              <a:t>cũng</a:t>
            </a:r>
            <a:r>
              <a:rPr lang="en-US" dirty="0"/>
              <a:t> </a:t>
            </a:r>
            <a:r>
              <a:rPr lang="en-US" dirty="0" err="1"/>
              <a:t>như</a:t>
            </a:r>
            <a:r>
              <a:rPr lang="en-US" dirty="0"/>
              <a:t> </a:t>
            </a:r>
            <a:r>
              <a:rPr lang="en-US" dirty="0" err="1"/>
              <a:t>vẫn</a:t>
            </a:r>
            <a:r>
              <a:rPr lang="en-US" dirty="0"/>
              <a:t> </a:t>
            </a:r>
            <a:r>
              <a:rPr lang="en-US" dirty="0" err="1"/>
              <a:t>đang</a:t>
            </a:r>
            <a:r>
              <a:rPr lang="en-US" dirty="0"/>
              <a:t> </a:t>
            </a:r>
            <a:r>
              <a:rPr lang="en-US" dirty="0" err="1"/>
              <a:t>tiếp</a:t>
            </a:r>
            <a:r>
              <a:rPr lang="en-US" dirty="0"/>
              <a:t> </a:t>
            </a:r>
            <a:r>
              <a:rPr lang="en-US" dirty="0" err="1"/>
              <a:t>diễn</a:t>
            </a:r>
            <a:r>
              <a:rPr lang="en-US" dirty="0"/>
              <a:t>) </a:t>
            </a:r>
            <a:r>
              <a:rPr lang="en-US" dirty="0" err="1"/>
              <a:t>của</a:t>
            </a:r>
            <a:r>
              <a:rPr lang="en-US" dirty="0"/>
              <a:t> </a:t>
            </a:r>
            <a:r>
              <a:rPr lang="en-US" dirty="0" err="1"/>
              <a:t>nhiều</a:t>
            </a:r>
            <a:r>
              <a:rPr lang="en-US" dirty="0"/>
              <a:t> </a:t>
            </a:r>
            <a:r>
              <a:rPr lang="en-US" dirty="0" err="1"/>
              <a:t>loại</a:t>
            </a:r>
            <a:r>
              <a:rPr lang="en-US" dirty="0"/>
              <a:t> </a:t>
            </a:r>
            <a:r>
              <a:rPr lang="en-US" dirty="0" err="1"/>
              <a:t>máy</a:t>
            </a:r>
            <a:r>
              <a:rPr lang="en-US" dirty="0"/>
              <a:t> </a:t>
            </a:r>
            <a:r>
              <a:rPr lang="en-US" dirty="0" err="1"/>
              <a:t>tính</a:t>
            </a:r>
            <a:r>
              <a:rPr lang="en-US" dirty="0"/>
              <a:t>.</a:t>
            </a:r>
            <a:br>
              <a:rPr lang="en-US" dirty="0"/>
            </a:br>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dirty="0">
                <a:solidFill>
                  <a:srgbClr val="242021"/>
                </a:solidFill>
                <a:effectLst/>
                <a:latin typeface="PalatinoLTStd-Roman"/>
              </a:rPr>
              <a:t>The matter of what constitutes an operating system became increasingly important as personal computers became more widespread and operating systems grew increasingly sophisticated. In 1998, the United States Department of</a:t>
            </a:r>
            <a:br>
              <a:rPr lang="en-US" sz="1800" b="0" i="0" dirty="0">
                <a:solidFill>
                  <a:srgbClr val="242021"/>
                </a:solidFill>
                <a:effectLst/>
                <a:latin typeface="PalatinoLTStd-Roman"/>
              </a:rPr>
            </a:br>
            <a:r>
              <a:rPr lang="en-US" sz="1800" b="0" i="0" dirty="0">
                <a:solidFill>
                  <a:srgbClr val="242021"/>
                </a:solidFill>
                <a:effectLst/>
                <a:latin typeface="PalatinoLTStd-Roman"/>
              </a:rPr>
              <a:t>Justice filed suit against Microsoft, in essence claiming that Microsoft included</a:t>
            </a:r>
            <a:br>
              <a:rPr lang="en-US" sz="1800" b="0" i="0" dirty="0">
                <a:solidFill>
                  <a:srgbClr val="242021"/>
                </a:solidFill>
                <a:effectLst/>
                <a:latin typeface="PalatinoLTStd-Roman"/>
              </a:rPr>
            </a:br>
            <a:r>
              <a:rPr lang="en-US" sz="1800" b="0" i="0" dirty="0">
                <a:solidFill>
                  <a:srgbClr val="242021"/>
                </a:solidFill>
                <a:effectLst/>
                <a:latin typeface="PalatinoLTStd-Roman"/>
              </a:rPr>
              <a:t>too much functionality in its operating systems and thus prevented application</a:t>
            </a:r>
            <a:br>
              <a:rPr lang="en-US" sz="1800" b="0" i="0" dirty="0">
                <a:solidFill>
                  <a:srgbClr val="242021"/>
                </a:solidFill>
                <a:effectLst/>
                <a:latin typeface="PalatinoLTStd-Roman"/>
              </a:rPr>
            </a:br>
            <a:r>
              <a:rPr lang="en-US" sz="1800" b="0" i="0" dirty="0">
                <a:solidFill>
                  <a:srgbClr val="242021"/>
                </a:solidFill>
                <a:effectLst/>
                <a:latin typeface="PalatinoLTStd-Roman"/>
              </a:rPr>
              <a:t>vendors from competing. (For example, a web browser was an integral part of</a:t>
            </a:r>
            <a:br>
              <a:rPr lang="en-US" sz="1800" b="0" i="0" dirty="0">
                <a:solidFill>
                  <a:srgbClr val="242021"/>
                </a:solidFill>
                <a:effectLst/>
                <a:latin typeface="PalatinoLTStd-Roman"/>
              </a:rPr>
            </a:br>
            <a:r>
              <a:rPr lang="en-US" sz="1800" b="0" i="0" dirty="0">
                <a:solidFill>
                  <a:srgbClr val="242021"/>
                </a:solidFill>
                <a:effectLst/>
                <a:latin typeface="PalatinoLTStd-Roman"/>
              </a:rPr>
              <a:t>Microsoft’s operating systems.) As a result, Microsoft was found guilty of using</a:t>
            </a:r>
            <a:br>
              <a:rPr lang="en-US" sz="1800" b="0" i="0" dirty="0">
                <a:solidFill>
                  <a:srgbClr val="242021"/>
                </a:solidFill>
                <a:effectLst/>
                <a:latin typeface="PalatinoLTStd-Roman"/>
              </a:rPr>
            </a:br>
            <a:r>
              <a:rPr lang="en-US" sz="1800" b="0" i="0" dirty="0">
                <a:solidFill>
                  <a:srgbClr val="242021"/>
                </a:solidFill>
                <a:effectLst/>
                <a:latin typeface="PalatinoLTStd-Roman"/>
              </a:rPr>
              <a:t>its operating-system monopoly to limit competition.</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dirty="0" err="1">
                <a:solidFill>
                  <a:srgbClr val="242021"/>
                </a:solidFill>
                <a:effectLst/>
                <a:latin typeface="PalatinoLTStd-Roman"/>
              </a:rPr>
              <a:t>Mục</a:t>
            </a:r>
            <a:r>
              <a:rPr lang="en-US" sz="1800" b="0" i="0" dirty="0">
                <a:solidFill>
                  <a:srgbClr val="242021"/>
                </a:solidFill>
                <a:effectLst/>
                <a:latin typeface="PalatinoLTStd-Roman"/>
              </a:rPr>
              <a:t> </a:t>
            </a:r>
            <a:r>
              <a:rPr lang="en-US" sz="1800" b="0" i="0" dirty="0" err="1">
                <a:solidFill>
                  <a:srgbClr val="242021"/>
                </a:solidFill>
                <a:effectLst/>
                <a:latin typeface="PalatinoLTStd-Roman"/>
              </a:rPr>
              <a:t>tiêu</a:t>
            </a:r>
            <a:r>
              <a:rPr lang="en-US" sz="1800" b="0" i="0" dirty="0">
                <a:solidFill>
                  <a:srgbClr val="242021"/>
                </a:solidFill>
                <a:effectLst/>
                <a:latin typeface="PalatinoLTStd-Roman"/>
              </a:rPr>
              <a:t> </a:t>
            </a:r>
            <a:r>
              <a:rPr lang="en-US" sz="1800" b="0" i="0" dirty="0" err="1">
                <a:solidFill>
                  <a:srgbClr val="242021"/>
                </a:solidFill>
                <a:effectLst/>
                <a:latin typeface="PalatinoLTStd-Roman"/>
              </a:rPr>
              <a:t>của</a:t>
            </a:r>
            <a:r>
              <a:rPr lang="en-US" sz="1800" b="0" i="0" dirty="0">
                <a:solidFill>
                  <a:srgbClr val="242021"/>
                </a:solidFill>
                <a:effectLst/>
                <a:latin typeface="PalatinoLTStd-Roman"/>
              </a:rPr>
              <a:t> slide </a:t>
            </a:r>
            <a:r>
              <a:rPr lang="en-US" sz="1800" b="0" i="0" dirty="0" err="1">
                <a:solidFill>
                  <a:srgbClr val="242021"/>
                </a:solidFill>
                <a:effectLst/>
                <a:latin typeface="PalatinoLTStd-Roman"/>
              </a:rPr>
              <a:t>này</a:t>
            </a:r>
            <a:r>
              <a:rPr lang="en-US" sz="1800" b="0" i="0" dirty="0">
                <a:solidFill>
                  <a:srgbClr val="242021"/>
                </a:solidFill>
                <a:effectLst/>
                <a:latin typeface="PalatinoLTStd-Roman"/>
              </a:rPr>
              <a:t> </a:t>
            </a:r>
            <a:r>
              <a:rPr lang="en-US" sz="1800" b="0" i="0" dirty="0" err="1">
                <a:solidFill>
                  <a:srgbClr val="242021"/>
                </a:solidFill>
                <a:effectLst/>
                <a:latin typeface="PalatinoLTStd-Roman"/>
              </a:rPr>
              <a:t>và</a:t>
            </a:r>
            <a:r>
              <a:rPr lang="en-US" sz="1800" b="0" i="0" dirty="0">
                <a:solidFill>
                  <a:srgbClr val="242021"/>
                </a:solidFill>
                <a:effectLst/>
                <a:latin typeface="PalatinoLTStd-Roman"/>
              </a:rPr>
              <a:t> </a:t>
            </a:r>
            <a:r>
              <a:rPr lang="en-US" sz="1800" b="0" i="0" dirty="0" err="1">
                <a:solidFill>
                  <a:srgbClr val="242021"/>
                </a:solidFill>
                <a:effectLst/>
                <a:latin typeface="PalatinoLTStd-Roman"/>
              </a:rPr>
              <a:t>các</a:t>
            </a:r>
            <a:r>
              <a:rPr lang="en-US" sz="1800" b="0" i="0" dirty="0">
                <a:solidFill>
                  <a:srgbClr val="242021"/>
                </a:solidFill>
                <a:effectLst/>
                <a:latin typeface="PalatinoLTStd-Roman"/>
              </a:rPr>
              <a:t> slide </a:t>
            </a:r>
            <a:r>
              <a:rPr lang="en-US" sz="1800" b="0" i="0" dirty="0" err="1">
                <a:solidFill>
                  <a:srgbClr val="242021"/>
                </a:solidFill>
                <a:effectLst/>
                <a:latin typeface="PalatinoLTStd-Roman"/>
              </a:rPr>
              <a:t>kế</a:t>
            </a:r>
            <a:r>
              <a:rPr lang="en-US" sz="1800" b="0" i="0" dirty="0">
                <a:solidFill>
                  <a:srgbClr val="242021"/>
                </a:solidFill>
                <a:effectLst/>
                <a:latin typeface="PalatinoLTStd-Roman"/>
              </a:rPr>
              <a:t> </a:t>
            </a:r>
            <a:r>
              <a:rPr lang="en-US" sz="1800" b="0" i="0" dirty="0" err="1">
                <a:solidFill>
                  <a:srgbClr val="242021"/>
                </a:solidFill>
                <a:effectLst/>
                <a:latin typeface="PalatinoLTStd-Roman"/>
              </a:rPr>
              <a:t>tiếp</a:t>
            </a:r>
            <a:r>
              <a:rPr lang="en-US" sz="1800" b="0" i="0" dirty="0">
                <a:solidFill>
                  <a:srgbClr val="242021"/>
                </a:solidFill>
                <a:effectLst/>
                <a:latin typeface="PalatinoLTStd-Roman"/>
              </a:rPr>
              <a:t> </a:t>
            </a:r>
            <a:r>
              <a:rPr lang="en-US" sz="1800" b="0" i="0" dirty="0" err="1">
                <a:solidFill>
                  <a:srgbClr val="242021"/>
                </a:solidFill>
                <a:effectLst/>
                <a:latin typeface="PalatinoLTStd-Roman"/>
              </a:rPr>
              <a:t>là</a:t>
            </a:r>
            <a:r>
              <a:rPr lang="en-US" sz="1800" b="0" i="0" dirty="0">
                <a:solidFill>
                  <a:srgbClr val="242021"/>
                </a:solidFill>
                <a:effectLst/>
                <a:latin typeface="PalatinoLTStd-Roman"/>
              </a:rPr>
              <a:t> </a:t>
            </a:r>
            <a:r>
              <a:rPr lang="en-US" sz="1800" b="0" i="0" dirty="0" err="1">
                <a:solidFill>
                  <a:srgbClr val="242021"/>
                </a:solidFill>
                <a:effectLst/>
                <a:latin typeface="PalatinoLTStd-Roman"/>
              </a:rPr>
              <a:t>nhằm</a:t>
            </a:r>
            <a:r>
              <a:rPr lang="en-US" sz="1800" b="0" i="0" dirty="0">
                <a:solidFill>
                  <a:srgbClr val="242021"/>
                </a:solidFill>
                <a:effectLst/>
                <a:latin typeface="PalatinoLTStd-Roman"/>
              </a:rPr>
              <a:t> </a:t>
            </a:r>
            <a:r>
              <a:rPr lang="en-US" sz="1800" b="0" i="0" dirty="0" err="1">
                <a:solidFill>
                  <a:srgbClr val="242021"/>
                </a:solidFill>
                <a:effectLst/>
                <a:latin typeface="PalatinoLTStd-Roman"/>
              </a:rPr>
              <a:t>ôn</a:t>
            </a:r>
            <a:r>
              <a:rPr lang="en-US" sz="1800" b="0" i="0" dirty="0">
                <a:solidFill>
                  <a:srgbClr val="242021"/>
                </a:solidFill>
                <a:effectLst/>
                <a:latin typeface="PalatinoLTStd-Roman"/>
              </a:rPr>
              <a:t> </a:t>
            </a:r>
            <a:r>
              <a:rPr lang="en-US" sz="1800" b="0" i="0" dirty="0" err="1">
                <a:solidFill>
                  <a:srgbClr val="242021"/>
                </a:solidFill>
                <a:effectLst/>
                <a:latin typeface="PalatinoLTStd-Roman"/>
              </a:rPr>
              <a:t>tập</a:t>
            </a:r>
            <a:r>
              <a:rPr lang="en-US" sz="1800" b="0" i="0" dirty="0">
                <a:solidFill>
                  <a:srgbClr val="242021"/>
                </a:solidFill>
                <a:effectLst/>
                <a:latin typeface="PalatinoLTStd-Roman"/>
              </a:rPr>
              <a:t> </a:t>
            </a:r>
            <a:r>
              <a:rPr lang="en-US" sz="1800" b="0" i="0" dirty="0" err="1">
                <a:solidFill>
                  <a:srgbClr val="242021"/>
                </a:solidFill>
                <a:effectLst/>
                <a:latin typeface="PalatinoLTStd-Roman"/>
              </a:rPr>
              <a:t>lại</a:t>
            </a:r>
            <a:r>
              <a:rPr lang="en-US" sz="1800" b="0" i="0" dirty="0">
                <a:solidFill>
                  <a:srgbClr val="242021"/>
                </a:solidFill>
                <a:effectLst/>
                <a:latin typeface="PalatinoLTStd-Roman"/>
              </a:rPr>
              <a:t> </a:t>
            </a:r>
            <a:r>
              <a:rPr lang="en-US" sz="1800" b="0" i="0" dirty="0" err="1">
                <a:solidFill>
                  <a:srgbClr val="242021"/>
                </a:solidFill>
                <a:effectLst/>
                <a:latin typeface="PalatinoLTStd-Roman"/>
              </a:rPr>
              <a:t>các</a:t>
            </a:r>
            <a:r>
              <a:rPr lang="en-US" sz="1800" b="0" i="0" dirty="0">
                <a:solidFill>
                  <a:srgbClr val="242021"/>
                </a:solidFill>
                <a:effectLst/>
                <a:latin typeface="PalatinoLTStd-Roman"/>
              </a:rPr>
              <a:t> </a:t>
            </a:r>
            <a:r>
              <a:rPr lang="en-US" sz="1800" b="0" i="0" dirty="0" err="1">
                <a:solidFill>
                  <a:srgbClr val="242021"/>
                </a:solidFill>
                <a:effectLst/>
                <a:latin typeface="PalatinoLTStd-Roman"/>
              </a:rPr>
              <a:t>kiến</a:t>
            </a:r>
            <a:r>
              <a:rPr lang="en-US" sz="1800" b="0" i="0" dirty="0">
                <a:solidFill>
                  <a:srgbClr val="242021"/>
                </a:solidFill>
                <a:effectLst/>
                <a:latin typeface="PalatinoLTStd-Roman"/>
              </a:rPr>
              <a:t> </a:t>
            </a:r>
            <a:r>
              <a:rPr lang="en-US" sz="1800" b="0" i="0" dirty="0" err="1">
                <a:solidFill>
                  <a:srgbClr val="242021"/>
                </a:solidFill>
                <a:effectLst/>
                <a:latin typeface="PalatinoLTStd-Roman"/>
              </a:rPr>
              <a:t>thức</a:t>
            </a:r>
            <a:r>
              <a:rPr lang="en-US" sz="1800" b="0" i="0" dirty="0">
                <a:solidFill>
                  <a:srgbClr val="242021"/>
                </a:solidFill>
                <a:effectLst/>
                <a:latin typeface="PalatinoLTStd-Roman"/>
              </a:rPr>
              <a:t> </a:t>
            </a:r>
            <a:r>
              <a:rPr lang="en-US" sz="1800" b="0" i="0" dirty="0" err="1">
                <a:solidFill>
                  <a:srgbClr val="242021"/>
                </a:solidFill>
                <a:effectLst/>
                <a:latin typeface="PalatinoLTStd-Roman"/>
              </a:rPr>
              <a:t>về</a:t>
            </a:r>
            <a:r>
              <a:rPr lang="en-US" sz="1800" b="0" i="0" dirty="0">
                <a:solidFill>
                  <a:srgbClr val="242021"/>
                </a:solidFill>
                <a:effectLst/>
                <a:latin typeface="PalatinoLTStd-Roman"/>
              </a:rPr>
              <a:t> </a:t>
            </a:r>
            <a:r>
              <a:rPr lang="en-US" sz="1800" b="0" i="0" dirty="0" err="1">
                <a:solidFill>
                  <a:srgbClr val="242021"/>
                </a:solidFill>
                <a:effectLst/>
                <a:latin typeface="PalatinoLTStd-Roman"/>
              </a:rPr>
              <a:t>tổ</a:t>
            </a:r>
            <a:r>
              <a:rPr lang="en-US" sz="1800" b="0" i="0" dirty="0">
                <a:solidFill>
                  <a:srgbClr val="242021"/>
                </a:solidFill>
                <a:effectLst/>
                <a:latin typeface="PalatinoLTStd-Roman"/>
              </a:rPr>
              <a:t> </a:t>
            </a:r>
            <a:r>
              <a:rPr lang="en-US" sz="1800" b="0" i="0" dirty="0" err="1">
                <a:solidFill>
                  <a:srgbClr val="242021"/>
                </a:solidFill>
                <a:effectLst/>
                <a:latin typeface="PalatinoLTStd-Roman"/>
              </a:rPr>
              <a:t>chức</a:t>
            </a:r>
            <a:r>
              <a:rPr lang="en-US" sz="1800" b="0" i="0" dirty="0">
                <a:solidFill>
                  <a:srgbClr val="242021"/>
                </a:solidFill>
                <a:effectLst/>
                <a:latin typeface="PalatinoLTStd-Roman"/>
              </a:rPr>
              <a:t> </a:t>
            </a:r>
            <a:r>
              <a:rPr lang="en-US" sz="1800" b="0" i="0" dirty="0" err="1">
                <a:solidFill>
                  <a:srgbClr val="242021"/>
                </a:solidFill>
                <a:effectLst/>
                <a:latin typeface="PalatinoLTStd-Roman"/>
              </a:rPr>
              <a:t>bên</a:t>
            </a:r>
            <a:r>
              <a:rPr lang="en-US" sz="1800" b="0" i="0" dirty="0">
                <a:solidFill>
                  <a:srgbClr val="242021"/>
                </a:solidFill>
                <a:effectLst/>
                <a:latin typeface="PalatinoLTStd-Roman"/>
              </a:rPr>
              <a:t> </a:t>
            </a:r>
            <a:r>
              <a:rPr lang="en-US" sz="1800" b="0" i="0" dirty="0" err="1">
                <a:solidFill>
                  <a:srgbClr val="242021"/>
                </a:solidFill>
                <a:effectLst/>
                <a:latin typeface="PalatinoLTStd-Roman"/>
              </a:rPr>
              <a:t>trong</a:t>
            </a:r>
            <a:r>
              <a:rPr lang="en-US" sz="1800" b="0" i="0" dirty="0">
                <a:solidFill>
                  <a:srgbClr val="242021"/>
                </a:solidFill>
                <a:effectLst/>
                <a:latin typeface="PalatinoLTStd-Roman"/>
              </a:rPr>
              <a:t> </a:t>
            </a:r>
            <a:r>
              <a:rPr lang="en-US" sz="1800" b="0" i="0" dirty="0" err="1">
                <a:solidFill>
                  <a:srgbClr val="242021"/>
                </a:solidFill>
                <a:effectLst/>
                <a:latin typeface="PalatinoLTStd-Roman"/>
              </a:rPr>
              <a:t>máy</a:t>
            </a:r>
            <a:r>
              <a:rPr lang="en-US" sz="1800" b="0" i="0" dirty="0">
                <a:solidFill>
                  <a:srgbClr val="242021"/>
                </a:solidFill>
                <a:effectLst/>
                <a:latin typeface="PalatinoLTStd-Roman"/>
              </a:rPr>
              <a:t> </a:t>
            </a:r>
            <a:r>
              <a:rPr lang="en-US" sz="1800" b="0" i="0" dirty="0" err="1">
                <a:solidFill>
                  <a:srgbClr val="242021"/>
                </a:solidFill>
                <a:effectLst/>
                <a:latin typeface="PalatinoLTStd-Roman"/>
              </a:rPr>
              <a:t>tính</a:t>
            </a:r>
            <a:r>
              <a:rPr lang="en-US" sz="1800" b="0" i="0" dirty="0">
                <a:solidFill>
                  <a:srgbClr val="242021"/>
                </a:solidFill>
                <a:effectLst/>
                <a:latin typeface="PalatinoLTStd-Roman"/>
              </a:rPr>
              <a:t>, </a:t>
            </a:r>
            <a:r>
              <a:rPr lang="en-US" sz="1800" b="0" i="0" dirty="0" err="1">
                <a:solidFill>
                  <a:srgbClr val="242021"/>
                </a:solidFill>
                <a:effectLst/>
                <a:latin typeface="PalatinoLTStd-Roman"/>
              </a:rPr>
              <a:t>cách</a:t>
            </a:r>
            <a:r>
              <a:rPr lang="en-US" sz="1800" b="0" i="0" dirty="0">
                <a:solidFill>
                  <a:srgbClr val="242021"/>
                </a:solidFill>
                <a:effectLst/>
                <a:latin typeface="PalatinoLTStd-Roman"/>
              </a:rPr>
              <a:t> </a:t>
            </a:r>
            <a:r>
              <a:rPr lang="en-US" sz="1800" b="0" i="0" dirty="0" err="1">
                <a:solidFill>
                  <a:srgbClr val="242021"/>
                </a:solidFill>
                <a:effectLst/>
                <a:latin typeface="PalatinoLTStd-Roman"/>
              </a:rPr>
              <a:t>thức</a:t>
            </a:r>
            <a:r>
              <a:rPr lang="en-US" sz="1800" b="0" i="0" dirty="0">
                <a:solidFill>
                  <a:srgbClr val="242021"/>
                </a:solidFill>
                <a:effectLst/>
                <a:latin typeface="PalatinoLTStd-Roman"/>
              </a:rPr>
              <a:t> </a:t>
            </a:r>
            <a:r>
              <a:rPr lang="en-US" sz="1800" b="0" i="0" dirty="0" err="1">
                <a:solidFill>
                  <a:srgbClr val="242021"/>
                </a:solidFill>
                <a:effectLst/>
                <a:latin typeface="PalatinoLTStd-Roman"/>
              </a:rPr>
              <a:t>các</a:t>
            </a:r>
            <a:r>
              <a:rPr lang="en-US" sz="1800" b="0" i="0" dirty="0">
                <a:solidFill>
                  <a:srgbClr val="242021"/>
                </a:solidFill>
                <a:effectLst/>
                <a:latin typeface="PalatinoLTStd-Roman"/>
              </a:rPr>
              <a:t> </a:t>
            </a:r>
            <a:r>
              <a:rPr lang="en-US" sz="1800" b="0" i="0" dirty="0" err="1">
                <a:solidFill>
                  <a:srgbClr val="242021"/>
                </a:solidFill>
                <a:effectLst/>
                <a:latin typeface="PalatinoLTStd-Roman"/>
              </a:rPr>
              <a:t>thành</a:t>
            </a:r>
            <a:r>
              <a:rPr lang="en-US" sz="1800" b="0" i="0" dirty="0">
                <a:solidFill>
                  <a:srgbClr val="242021"/>
                </a:solidFill>
                <a:effectLst/>
                <a:latin typeface="PalatinoLTStd-Roman"/>
              </a:rPr>
              <a:t> </a:t>
            </a:r>
            <a:r>
              <a:rPr lang="en-US" sz="1800" b="0" i="0" dirty="0" err="1">
                <a:solidFill>
                  <a:srgbClr val="242021"/>
                </a:solidFill>
                <a:effectLst/>
                <a:latin typeface="PalatinoLTStd-Roman"/>
              </a:rPr>
              <a:t>phần</a:t>
            </a:r>
            <a:r>
              <a:rPr lang="en-US" sz="1800" b="0" i="0" dirty="0">
                <a:solidFill>
                  <a:srgbClr val="242021"/>
                </a:solidFill>
                <a:effectLst/>
                <a:latin typeface="PalatinoLTStd-Roman"/>
              </a:rPr>
              <a:t> </a:t>
            </a:r>
            <a:r>
              <a:rPr lang="en-US" sz="1800" b="0" i="0" dirty="0" err="1">
                <a:solidFill>
                  <a:srgbClr val="242021"/>
                </a:solidFill>
                <a:effectLst/>
                <a:latin typeface="PalatinoLTStd-Roman"/>
              </a:rPr>
              <a:t>liên</a:t>
            </a:r>
            <a:r>
              <a:rPr lang="en-US" sz="1800" b="0" i="0" dirty="0">
                <a:solidFill>
                  <a:srgbClr val="242021"/>
                </a:solidFill>
                <a:effectLst/>
                <a:latin typeface="PalatinoLTStd-Roman"/>
              </a:rPr>
              <a:t> </a:t>
            </a:r>
            <a:r>
              <a:rPr lang="en-US" sz="1800" b="0" i="0" dirty="0" err="1">
                <a:solidFill>
                  <a:srgbClr val="242021"/>
                </a:solidFill>
                <a:effectLst/>
                <a:latin typeface="PalatinoLTStd-Roman"/>
              </a:rPr>
              <a:t>kết</a:t>
            </a:r>
            <a:r>
              <a:rPr lang="en-US" sz="1800" b="0" i="0" dirty="0">
                <a:solidFill>
                  <a:srgbClr val="242021"/>
                </a:solidFill>
                <a:effectLst/>
                <a:latin typeface="PalatinoLTStd-Roman"/>
              </a:rPr>
              <a:t> </a:t>
            </a:r>
            <a:r>
              <a:rPr lang="en-US" sz="1800" b="0" i="0" dirty="0" err="1">
                <a:solidFill>
                  <a:srgbClr val="242021"/>
                </a:solidFill>
                <a:effectLst/>
                <a:latin typeface="PalatinoLTStd-Roman"/>
              </a:rPr>
              <a:t>và</a:t>
            </a:r>
            <a:r>
              <a:rPr lang="en-US" sz="1800" b="0" i="0" dirty="0">
                <a:solidFill>
                  <a:srgbClr val="242021"/>
                </a:solidFill>
                <a:effectLst/>
                <a:latin typeface="PalatinoLTStd-Roman"/>
              </a:rPr>
              <a:t> </a:t>
            </a:r>
            <a:r>
              <a:rPr lang="en-US" sz="1800" b="0" i="0" dirty="0" err="1">
                <a:solidFill>
                  <a:srgbClr val="242021"/>
                </a:solidFill>
                <a:effectLst/>
                <a:latin typeface="PalatinoLTStd-Roman"/>
              </a:rPr>
              <a:t>hoạt</a:t>
            </a:r>
            <a:r>
              <a:rPr lang="en-US" sz="1800" b="0" i="0" dirty="0">
                <a:solidFill>
                  <a:srgbClr val="242021"/>
                </a:solidFill>
                <a:effectLst/>
                <a:latin typeface="PalatinoLTStd-Roman"/>
              </a:rPr>
              <a:t> </a:t>
            </a:r>
            <a:r>
              <a:rPr lang="en-US" sz="1800" b="0" i="0" dirty="0" err="1">
                <a:solidFill>
                  <a:srgbClr val="242021"/>
                </a:solidFill>
                <a:effectLst/>
                <a:latin typeface="PalatinoLTStd-Roman"/>
              </a:rPr>
              <a:t>động</a:t>
            </a:r>
            <a:r>
              <a:rPr lang="en-US" sz="1800" b="0" i="0" dirty="0">
                <a:solidFill>
                  <a:srgbClr val="242021"/>
                </a:solidFill>
                <a:effectLst/>
                <a:latin typeface="PalatinoLTStd-Roman"/>
              </a:rPr>
              <a:t> </a:t>
            </a:r>
            <a:r>
              <a:rPr lang="en-US" sz="1800" b="0" i="0" dirty="0" err="1">
                <a:solidFill>
                  <a:srgbClr val="242021"/>
                </a:solidFill>
                <a:effectLst/>
                <a:latin typeface="PalatinoLTStd-Roman"/>
              </a:rPr>
              <a:t>với</a:t>
            </a:r>
            <a:r>
              <a:rPr lang="en-US" sz="1800" b="0" i="0" dirty="0">
                <a:solidFill>
                  <a:srgbClr val="242021"/>
                </a:solidFill>
                <a:effectLst/>
                <a:latin typeface="PalatinoLTStd-Roman"/>
              </a:rPr>
              <a:t> </a:t>
            </a:r>
            <a:r>
              <a:rPr lang="en-US" sz="1800" b="0" i="0" dirty="0" err="1">
                <a:solidFill>
                  <a:srgbClr val="242021"/>
                </a:solidFill>
                <a:effectLst/>
                <a:latin typeface="PalatinoLTStd-Roman"/>
              </a:rPr>
              <a:t>nhau</a:t>
            </a:r>
            <a:r>
              <a:rPr lang="en-US" sz="1800" b="0" i="0" dirty="0">
                <a:solidFill>
                  <a:srgbClr val="242021"/>
                </a:solidFill>
                <a:effectLst/>
                <a:latin typeface="PalatinoLTStd-Roman"/>
              </a:rPr>
              <a:t>, </a:t>
            </a:r>
            <a:r>
              <a:rPr lang="en-US" sz="1800" b="0" i="0" dirty="0" err="1">
                <a:solidFill>
                  <a:srgbClr val="242021"/>
                </a:solidFill>
                <a:effectLst/>
                <a:latin typeface="PalatinoLTStd-Roman"/>
              </a:rPr>
              <a:t>đặc</a:t>
            </a:r>
            <a:r>
              <a:rPr lang="en-US" sz="1800" b="0" i="0" dirty="0">
                <a:solidFill>
                  <a:srgbClr val="242021"/>
                </a:solidFill>
                <a:effectLst/>
                <a:latin typeface="PalatinoLTStd-Roman"/>
              </a:rPr>
              <a:t> </a:t>
            </a:r>
            <a:r>
              <a:rPr lang="en-US" sz="1800" b="0" i="0" dirty="0" err="1">
                <a:solidFill>
                  <a:srgbClr val="242021"/>
                </a:solidFill>
                <a:effectLst/>
                <a:latin typeface="PalatinoLTStd-Roman"/>
              </a:rPr>
              <a:t>biệt</a:t>
            </a:r>
            <a:r>
              <a:rPr lang="en-US" sz="1800" b="0" i="0" dirty="0">
                <a:solidFill>
                  <a:srgbClr val="242021"/>
                </a:solidFill>
                <a:effectLst/>
                <a:latin typeface="PalatinoLTStd-Roman"/>
              </a:rPr>
              <a:t> </a:t>
            </a:r>
            <a:r>
              <a:rPr lang="en-US" sz="1800" b="0" i="0" dirty="0" err="1">
                <a:solidFill>
                  <a:srgbClr val="242021"/>
                </a:solidFill>
                <a:effectLst/>
                <a:latin typeface="PalatinoLTStd-Roman"/>
              </a:rPr>
              <a:t>là</a:t>
            </a:r>
            <a:r>
              <a:rPr lang="en-US" sz="1800" b="0" i="0" dirty="0">
                <a:solidFill>
                  <a:srgbClr val="242021"/>
                </a:solidFill>
                <a:effectLst/>
                <a:latin typeface="PalatinoLTStd-Roman"/>
              </a:rPr>
              <a:t> </a:t>
            </a:r>
            <a:r>
              <a:rPr lang="en-US" sz="1800" b="0" i="0" dirty="0" err="1">
                <a:solidFill>
                  <a:srgbClr val="242021"/>
                </a:solidFill>
                <a:effectLst/>
                <a:latin typeface="PalatinoLTStd-Roman"/>
              </a:rPr>
              <a:t>với</a:t>
            </a:r>
            <a:r>
              <a:rPr lang="en-US" sz="1800" b="0" i="0" dirty="0">
                <a:solidFill>
                  <a:srgbClr val="242021"/>
                </a:solidFill>
                <a:effectLst/>
                <a:latin typeface="PalatinoLTStd-Roman"/>
              </a:rPr>
              <a:t> </a:t>
            </a:r>
            <a:r>
              <a:rPr lang="en-US" sz="1800" b="0" i="0" dirty="0" err="1">
                <a:solidFill>
                  <a:srgbClr val="242021"/>
                </a:solidFill>
                <a:effectLst/>
                <a:latin typeface="PalatinoLTStd-Roman"/>
              </a:rPr>
              <a:t>sự</a:t>
            </a:r>
            <a:r>
              <a:rPr lang="en-US" sz="1800" b="0" i="0" dirty="0">
                <a:solidFill>
                  <a:srgbClr val="242021"/>
                </a:solidFill>
                <a:effectLst/>
                <a:latin typeface="PalatinoLTStd-Roman"/>
              </a:rPr>
              <a:t> </a:t>
            </a:r>
            <a:r>
              <a:rPr lang="en-US" sz="1800" b="0" i="0" dirty="0" err="1">
                <a:solidFill>
                  <a:srgbClr val="242021"/>
                </a:solidFill>
                <a:effectLst/>
                <a:latin typeface="PalatinoLTStd-Roman"/>
              </a:rPr>
              <a:t>điều</a:t>
            </a:r>
            <a:r>
              <a:rPr lang="en-US" sz="1800" b="0" i="0" dirty="0">
                <a:solidFill>
                  <a:srgbClr val="242021"/>
                </a:solidFill>
                <a:effectLst/>
                <a:latin typeface="PalatinoLTStd-Roman"/>
              </a:rPr>
              <a:t> </a:t>
            </a:r>
            <a:r>
              <a:rPr lang="en-US" sz="1800" b="0" i="0" dirty="0" err="1">
                <a:solidFill>
                  <a:srgbClr val="242021"/>
                </a:solidFill>
                <a:effectLst/>
                <a:latin typeface="PalatinoLTStd-Roman"/>
              </a:rPr>
              <a:t>khiển</a:t>
            </a:r>
            <a:r>
              <a:rPr lang="en-US" sz="1800" b="0" i="0" dirty="0">
                <a:solidFill>
                  <a:srgbClr val="242021"/>
                </a:solidFill>
                <a:effectLst/>
                <a:latin typeface="PalatinoLTStd-Roman"/>
              </a:rPr>
              <a:t> </a:t>
            </a:r>
            <a:r>
              <a:rPr lang="en-US" sz="1800" b="0" i="0" dirty="0" err="1">
                <a:solidFill>
                  <a:srgbClr val="242021"/>
                </a:solidFill>
                <a:effectLst/>
                <a:latin typeface="PalatinoLTStd-Roman"/>
              </a:rPr>
              <a:t>của</a:t>
            </a:r>
            <a:r>
              <a:rPr lang="en-US" sz="1800" b="0" i="0" dirty="0">
                <a:solidFill>
                  <a:srgbClr val="242021"/>
                </a:solidFill>
                <a:effectLst/>
                <a:latin typeface="PalatinoLTStd-Roman"/>
              </a:rPr>
              <a:t> </a:t>
            </a:r>
            <a:r>
              <a:rPr lang="en-US" sz="1800" b="0" i="0" dirty="0" err="1">
                <a:solidFill>
                  <a:srgbClr val="242021"/>
                </a:solidFill>
                <a:effectLst/>
                <a:latin typeface="PalatinoLTStd-Roman"/>
              </a:rPr>
              <a:t>hệ</a:t>
            </a:r>
            <a:r>
              <a:rPr lang="en-US" sz="1800" b="0" i="0" dirty="0">
                <a:solidFill>
                  <a:srgbClr val="242021"/>
                </a:solidFill>
                <a:effectLst/>
                <a:latin typeface="PalatinoLTStd-Roman"/>
              </a:rPr>
              <a:t> </a:t>
            </a:r>
            <a:r>
              <a:rPr lang="en-US" sz="1800" b="0" i="0" dirty="0" err="1">
                <a:solidFill>
                  <a:srgbClr val="242021"/>
                </a:solidFill>
                <a:effectLst/>
                <a:latin typeface="PalatinoLTStd-Roman"/>
              </a:rPr>
              <a:t>điều</a:t>
            </a:r>
            <a:r>
              <a:rPr lang="en-US" sz="1800" b="0" i="0" dirty="0">
                <a:solidFill>
                  <a:srgbClr val="242021"/>
                </a:solidFill>
                <a:effectLst/>
                <a:latin typeface="PalatinoLTStd-Roman"/>
              </a:rPr>
              <a:t> </a:t>
            </a:r>
            <a:r>
              <a:rPr lang="en-US" sz="1800" b="0" i="0" dirty="0" err="1">
                <a:solidFill>
                  <a:srgbClr val="242021"/>
                </a:solidFill>
                <a:effectLst/>
                <a:latin typeface="PalatinoLTStd-Roman"/>
              </a:rPr>
              <a:t>hành</a:t>
            </a:r>
            <a:r>
              <a:rPr lang="en-US" sz="1800" b="0" i="0" dirty="0">
                <a:solidFill>
                  <a:srgbClr val="242021"/>
                </a:solidFill>
                <a:effectLst/>
                <a:latin typeface="PalatinoLTStd-Roman"/>
              </a:rPr>
              <a:t>. </a:t>
            </a:r>
            <a:endParaRPr lang="en-US" sz="1800" b="0" i="0" dirty="0">
              <a:solidFill>
                <a:srgbClr val="242021"/>
              </a:solidFill>
              <a:effectLst/>
              <a:latin typeface="PalatinoLTStd-Roman"/>
            </a:endParaRPr>
          </a:p>
          <a:p>
            <a:r>
              <a:rPr lang="en-US" sz="1800" b="0" i="0" dirty="0">
                <a:solidFill>
                  <a:srgbClr val="242021"/>
                </a:solidFill>
                <a:effectLst/>
                <a:latin typeface="PalatinoLTStd-Roman"/>
              </a:rPr>
              <a:t>There may be many buses within a computer system, but the system bus is the main communications path between the major components.</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ja-JP" sz="1200" dirty="0"/>
              <a:t>CPU di </a:t>
            </a:r>
            <a:r>
              <a:rPr lang="en-US" altLang="ja-JP" sz="1200" dirty="0" err="1"/>
              <a:t>chuyển</a:t>
            </a:r>
            <a:r>
              <a:rPr lang="en-US" altLang="ja-JP" sz="1200" dirty="0"/>
              <a:t> </a:t>
            </a:r>
            <a:r>
              <a:rPr lang="en-US" altLang="ja-JP" sz="1200" dirty="0" err="1"/>
              <a:t>dữ</a:t>
            </a:r>
            <a:r>
              <a:rPr lang="en-US" altLang="ja-JP" sz="1200" dirty="0"/>
              <a:t> </a:t>
            </a:r>
            <a:r>
              <a:rPr lang="en-US" altLang="ja-JP" sz="1200" dirty="0" err="1"/>
              <a:t>liệu</a:t>
            </a:r>
            <a:r>
              <a:rPr lang="en-US" altLang="ja-JP" sz="1200" dirty="0"/>
              <a:t> </a:t>
            </a:r>
            <a:r>
              <a:rPr lang="en-US" altLang="ja-JP" sz="1200" dirty="0" err="1"/>
              <a:t>giữa</a:t>
            </a:r>
            <a:r>
              <a:rPr lang="en-US" altLang="ja-JP" sz="1200" dirty="0"/>
              <a:t> </a:t>
            </a:r>
            <a:r>
              <a:rPr lang="en-US" altLang="ja-JP" sz="1200" dirty="0" err="1"/>
              <a:t>bộ</a:t>
            </a:r>
            <a:r>
              <a:rPr lang="en-US" altLang="ja-JP" sz="1200" dirty="0"/>
              <a:t> </a:t>
            </a:r>
            <a:r>
              <a:rPr lang="en-US" altLang="ja-JP" sz="1200" dirty="0" err="1"/>
              <a:t>nhớ</a:t>
            </a:r>
            <a:r>
              <a:rPr lang="en-US" altLang="ja-JP" sz="1200" dirty="0"/>
              <a:t> </a:t>
            </a:r>
            <a:r>
              <a:rPr lang="en-US" altLang="ja-JP" sz="1200" dirty="0" err="1"/>
              <a:t>chính</a:t>
            </a:r>
            <a:r>
              <a:rPr lang="en-US" altLang="ja-JP" sz="1200" dirty="0"/>
              <a:t> </a:t>
            </a:r>
            <a:r>
              <a:rPr lang="en-US" altLang="ja-JP" sz="1200" dirty="0" err="1"/>
              <a:t>và</a:t>
            </a:r>
            <a:r>
              <a:rPr lang="en-US" altLang="ja-JP" sz="1200" dirty="0"/>
              <a:t> </a:t>
            </a:r>
            <a:r>
              <a:rPr lang="en-US" altLang="ja-JP" sz="1200" dirty="0" err="1"/>
              <a:t>các</a:t>
            </a:r>
            <a:r>
              <a:rPr lang="en-US" altLang="ja-JP" sz="1200" dirty="0"/>
              <a:t> buffer </a:t>
            </a:r>
            <a:r>
              <a:rPr lang="en-US" altLang="ja-JP" sz="1200" dirty="0" err="1"/>
              <a:t>cục</a:t>
            </a:r>
            <a:r>
              <a:rPr lang="en-US" altLang="ja-JP" sz="1200" dirty="0"/>
              <a:t> </a:t>
            </a:r>
            <a:r>
              <a:rPr lang="en-US" altLang="ja-JP" sz="1200" dirty="0" err="1"/>
              <a:t>bộ</a:t>
            </a:r>
            <a:r>
              <a:rPr lang="en-US" altLang="ja-JP" sz="1200" dirty="0"/>
              <a:t>: </a:t>
            </a:r>
            <a:r>
              <a:rPr lang="en-US" altLang="ja-JP" sz="1200" dirty="0" err="1"/>
              <a:t>Dữ</a:t>
            </a:r>
            <a:r>
              <a:rPr lang="en-US" altLang="ja-JP" sz="1200" dirty="0"/>
              <a:t> </a:t>
            </a:r>
            <a:r>
              <a:rPr lang="en-US" altLang="ja-JP" sz="1200" dirty="0" err="1"/>
              <a:t>liệu</a:t>
            </a:r>
            <a:r>
              <a:rPr lang="en-US" altLang="ja-JP" sz="1200" dirty="0"/>
              <a:t> di </a:t>
            </a:r>
            <a:r>
              <a:rPr lang="en-US" altLang="ja-JP" sz="1200" dirty="0" err="1"/>
              <a:t>chuyển</a:t>
            </a:r>
            <a:r>
              <a:rPr lang="en-US" altLang="ja-JP" sz="1200" dirty="0"/>
              <a:t> </a:t>
            </a:r>
            <a:r>
              <a:rPr lang="en-US" altLang="ja-JP" sz="1200" dirty="0" err="1"/>
              <a:t>từ</a:t>
            </a:r>
            <a:r>
              <a:rPr lang="en-US" altLang="ja-JP" sz="1200" dirty="0"/>
              <a:t> </a:t>
            </a:r>
            <a:r>
              <a:rPr lang="en-US" altLang="ja-JP" sz="1200" dirty="0" err="1"/>
              <a:t>bộ</a:t>
            </a:r>
            <a:r>
              <a:rPr lang="en-US" altLang="ja-JP" sz="1200" dirty="0"/>
              <a:t> </a:t>
            </a:r>
            <a:r>
              <a:rPr lang="en-US" altLang="ja-JP" sz="1200" dirty="0" err="1"/>
              <a:t>nhớ</a:t>
            </a:r>
            <a:r>
              <a:rPr lang="en-US" altLang="ja-JP" sz="1200" dirty="0"/>
              <a:t> </a:t>
            </a:r>
            <a:r>
              <a:rPr lang="en-US" altLang="ja-JP" sz="1200" dirty="0" err="1"/>
              <a:t>chính</a:t>
            </a:r>
            <a:r>
              <a:rPr lang="en-US" altLang="ja-JP" sz="1200" dirty="0"/>
              <a:t> </a:t>
            </a:r>
            <a:r>
              <a:rPr lang="en-US" altLang="ja-JP" sz="1200" dirty="0" err="1"/>
              <a:t>đến</a:t>
            </a:r>
            <a:r>
              <a:rPr lang="en-US" altLang="ja-JP" sz="1200" dirty="0"/>
              <a:t> </a:t>
            </a:r>
            <a:r>
              <a:rPr lang="en-US" altLang="ja-JP" sz="1200" dirty="0" err="1"/>
              <a:t>các</a:t>
            </a:r>
            <a:r>
              <a:rPr lang="en-US" altLang="ja-JP" sz="1200" dirty="0"/>
              <a:t> buffer </a:t>
            </a:r>
            <a:r>
              <a:rPr lang="en-US" altLang="ja-JP" sz="1200" dirty="0" err="1"/>
              <a:t>cục</a:t>
            </a:r>
            <a:r>
              <a:rPr lang="en-US" altLang="ja-JP" sz="1200" dirty="0"/>
              <a:t> </a:t>
            </a:r>
            <a:r>
              <a:rPr lang="en-US" altLang="ja-JP" sz="1200" dirty="0" err="1"/>
              <a:t>bộ</a:t>
            </a:r>
            <a:r>
              <a:rPr lang="en-US" altLang="ja-JP" sz="1200" dirty="0"/>
              <a:t> </a:t>
            </a:r>
            <a:r>
              <a:rPr lang="en-US" altLang="ja-JP" sz="1200" dirty="0" err="1"/>
              <a:t>và</a:t>
            </a:r>
            <a:r>
              <a:rPr lang="en-US" altLang="ja-JP" sz="1200" dirty="0"/>
              <a:t> </a:t>
            </a:r>
            <a:r>
              <a:rPr lang="en-US" altLang="ja-JP" sz="1200" dirty="0" err="1"/>
              <a:t>ngược</a:t>
            </a:r>
            <a:r>
              <a:rPr lang="en-US" altLang="ja-JP" sz="1200" dirty="0"/>
              <a:t> </a:t>
            </a:r>
            <a:r>
              <a:rPr lang="en-US" altLang="ja-JP" sz="1200" dirty="0" err="1"/>
              <a:t>lại</a:t>
            </a:r>
            <a:r>
              <a:rPr lang="en-US" altLang="ja-JP" sz="1200" dirty="0"/>
              <a:t>. </a:t>
            </a:r>
            <a:endParaRPr lang="en-US" altLang="ja-JP" sz="1200" dirty="0"/>
          </a:p>
          <a:p>
            <a:pPr algn="l" rtl="0"/>
            <a:r>
              <a:rPr lang="en-US" b="0" i="0" dirty="0">
                <a:solidFill>
                  <a:srgbClr val="282829"/>
                </a:solidFill>
                <a:effectLst/>
                <a:latin typeface="-apple-system"/>
              </a:rPr>
              <a:t>Device controller reads the signal coming out and going into the CPU and act as a intermediary between the </a:t>
            </a:r>
            <a:r>
              <a:rPr lang="en-US" b="1" i="0" dirty="0">
                <a:solidFill>
                  <a:srgbClr val="282829"/>
                </a:solidFill>
                <a:effectLst/>
                <a:latin typeface="-apple-system"/>
              </a:rPr>
              <a:t>device </a:t>
            </a:r>
            <a:r>
              <a:rPr lang="en-US" b="0" i="0" dirty="0">
                <a:solidFill>
                  <a:srgbClr val="282829"/>
                </a:solidFill>
                <a:effectLst/>
                <a:latin typeface="-apple-system"/>
              </a:rPr>
              <a:t>and the </a:t>
            </a:r>
            <a:r>
              <a:rPr lang="en-US" b="1" i="0" dirty="0">
                <a:solidFill>
                  <a:srgbClr val="282829"/>
                </a:solidFill>
                <a:effectLst/>
                <a:latin typeface="-apple-system"/>
              </a:rPr>
              <a:t>Operating System.</a:t>
            </a:r>
            <a:endParaRPr lang="en-US" b="0" i="0" dirty="0">
              <a:solidFill>
                <a:srgbClr val="282829"/>
              </a:solidFill>
              <a:effectLst/>
              <a:latin typeface="-apple-system"/>
            </a:endParaRPr>
          </a:p>
          <a:p>
            <a:pPr algn="l" rtl="0"/>
            <a:r>
              <a:rPr lang="en-US" b="1" i="0" dirty="0">
                <a:solidFill>
                  <a:srgbClr val="282829"/>
                </a:solidFill>
                <a:effectLst/>
                <a:latin typeface="-apple-system"/>
              </a:rPr>
              <a:t>Device driver </a:t>
            </a:r>
            <a:r>
              <a:rPr lang="en-US" b="0" i="0" dirty="0">
                <a:solidFill>
                  <a:srgbClr val="282829"/>
                </a:solidFill>
                <a:effectLst/>
                <a:latin typeface="-apple-system"/>
              </a:rPr>
              <a:t>is just a code inside the OS which helps devices compatible , recognizable and communicate with OS.</a:t>
            </a:r>
            <a:endParaRPr lang="en-US" b="0" i="0" dirty="0">
              <a:solidFill>
                <a:srgbClr val="282829"/>
              </a:solidFill>
              <a:effectLst/>
              <a:latin typeface="-apple-system"/>
            </a:endParaRPr>
          </a:p>
          <a:p>
            <a:pPr algn="l" rtl="0"/>
            <a:r>
              <a:rPr lang="en-US" b="0" i="0" dirty="0">
                <a:solidFill>
                  <a:srgbClr val="282829"/>
                </a:solidFill>
                <a:effectLst/>
                <a:latin typeface="-apple-system"/>
              </a:rPr>
              <a:t>Device controller is an intermediary b/w</a:t>
            </a:r>
            <a:r>
              <a:rPr lang="en-US" b="1" i="0" dirty="0">
                <a:solidFill>
                  <a:srgbClr val="282829"/>
                </a:solidFill>
                <a:effectLst/>
                <a:latin typeface="-apple-system"/>
              </a:rPr>
              <a:t> Device </a:t>
            </a:r>
            <a:r>
              <a:rPr lang="en-US" b="0" i="0" dirty="0">
                <a:solidFill>
                  <a:srgbClr val="282829"/>
                </a:solidFill>
                <a:effectLst/>
                <a:latin typeface="-apple-system"/>
              </a:rPr>
              <a:t>and </a:t>
            </a:r>
            <a:r>
              <a:rPr lang="en-US" b="1" i="0" dirty="0">
                <a:solidFill>
                  <a:srgbClr val="282829"/>
                </a:solidFill>
                <a:effectLst/>
                <a:latin typeface="-apple-system"/>
              </a:rPr>
              <a:t>OS </a:t>
            </a:r>
            <a:r>
              <a:rPr lang="en-US" b="0" i="0" dirty="0">
                <a:solidFill>
                  <a:srgbClr val="282829"/>
                </a:solidFill>
                <a:effectLst/>
                <a:latin typeface="-apple-system"/>
              </a:rPr>
              <a:t>and the Device driver is an interface b/w </a:t>
            </a:r>
            <a:r>
              <a:rPr lang="en-US" b="1" i="0" dirty="0">
                <a:solidFill>
                  <a:srgbClr val="282829"/>
                </a:solidFill>
                <a:effectLst/>
                <a:latin typeface="-apple-system"/>
              </a:rPr>
              <a:t>device controller</a:t>
            </a:r>
            <a:r>
              <a:rPr lang="en-US" b="0" i="0" dirty="0">
                <a:solidFill>
                  <a:srgbClr val="282829"/>
                </a:solidFill>
                <a:effectLst/>
                <a:latin typeface="-apple-system"/>
              </a:rPr>
              <a:t> and </a:t>
            </a:r>
            <a:r>
              <a:rPr lang="en-US" b="1" i="0" dirty="0">
                <a:solidFill>
                  <a:srgbClr val="282829"/>
                </a:solidFill>
                <a:effectLst/>
                <a:latin typeface="-apple-system"/>
              </a:rPr>
              <a:t>OS.</a:t>
            </a:r>
            <a:r>
              <a:rPr lang="en-US" b="0" i="0" dirty="0">
                <a:solidFill>
                  <a:srgbClr val="282829"/>
                </a:solidFill>
                <a:effectLst/>
                <a:latin typeface="-apple-system"/>
              </a:rPr>
              <a:t> Basically ,device drivers understand the device controller and provides the rest of the OS with a uniform interface to the device.</a:t>
            </a:r>
            <a:endParaRPr lang="en-US" b="0" i="0" dirty="0">
              <a:solidFill>
                <a:srgbClr val="282829"/>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dirty="0">
                <a:solidFill>
                  <a:srgbClr val="242021"/>
                </a:solidFill>
                <a:effectLst/>
                <a:latin typeface="PalatinoLTStd-Roman"/>
              </a:rPr>
              <a:t>Hardware may trigger an interrupt at any time by sending a signal to the CPU, usually by way of the system bus. </a:t>
            </a:r>
            <a:endParaRPr lang="en-US" sz="1800" b="0" i="0" dirty="0">
              <a:solidFill>
                <a:srgbClr val="242021"/>
              </a:solidFill>
              <a:effectLst/>
              <a:latin typeface="PalatinoLTStd-Roman"/>
            </a:endParaRPr>
          </a:p>
          <a:p>
            <a:r>
              <a:rPr lang="en-US" sz="1800" b="0" i="0" dirty="0">
                <a:solidFill>
                  <a:srgbClr val="242021"/>
                </a:solidFill>
                <a:effectLst/>
                <a:latin typeface="PalatinoLTStd-Roman"/>
              </a:rPr>
              <a:t>Interrupts are used for many other purposes as well and are a key part of how operating systems and hardware interact</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êu đề">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kumimoji="1" lang="vi-VN" altLang="ja-JP"/>
              <a:t>Thực hiện bởi Trường Đại học Công nghệ Thông tin, ĐHQG-HCM</a:t>
            </a:r>
            <a:endParaRPr kumimoji="1" lang="ja-JP" altLang="en-US" dirty="0"/>
          </a:p>
        </p:txBody>
      </p:sp>
      <p:sp>
        <p:nvSpPr>
          <p:cNvPr id="7" name="Freeform 6"/>
          <p:cNvSpPr/>
          <p:nvPr/>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58527" y="40944"/>
            <a:ext cx="2869771" cy="1563379"/>
            <a:chOff x="44879" y="27296"/>
            <a:chExt cx="2869771" cy="1563379"/>
          </a:xfrm>
          <a:solidFill>
            <a:srgbClr val="0072FF"/>
          </a:solidFill>
        </p:grpSpPr>
        <p:cxnSp>
          <p:nvCxnSpPr>
            <p:cNvPr id="10" name="Straight Connector 9"/>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flipH="1" flipV="1">
            <a:off x="9263702" y="5253677"/>
            <a:ext cx="2869771" cy="1563379"/>
            <a:chOff x="44879" y="27296"/>
            <a:chExt cx="2869771" cy="1563379"/>
          </a:xfrm>
          <a:solidFill>
            <a:srgbClr val="0072FF"/>
          </a:solidFill>
        </p:grpSpPr>
        <p:cxnSp>
          <p:nvCxnSpPr>
            <p:cNvPr id="15" name="Straight Connector 14"/>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p:cNvSpPr/>
          <p:nvPr/>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p:cNvSpPr/>
          <p:nvPr/>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3" name="Picture 22" descr="A picture containing clipart, vector graphics&#10;&#10;Description automatically generated"/>
          <p:cNvPicPr>
            <a:picLocks noChangeAspect="1"/>
          </p:cNvPicPr>
          <p:nvPr/>
        </p:nvPicPr>
        <p:blipFill>
          <a:blip r:embed="rId3" cstate="screen"/>
          <a:stretch>
            <a:fillRect/>
          </a:stretch>
        </p:blipFill>
        <p:spPr>
          <a:xfrm>
            <a:off x="412638" y="362637"/>
            <a:ext cx="544288" cy="450213"/>
          </a:xfrm>
          <a:prstGeom prst="rect">
            <a:avLst/>
          </a:prstGeom>
        </p:spPr>
      </p:pic>
      <p:sp>
        <p:nvSpPr>
          <p:cNvPr id="24" name="TextBox 23"/>
          <p:cNvSpPr txBox="1"/>
          <p:nvPr/>
        </p:nvSpPr>
        <p:spPr>
          <a:xfrm>
            <a:off x="956926" y="326133"/>
            <a:ext cx="3996607" cy="523220"/>
          </a:xfrm>
          <a:prstGeom prst="rect">
            <a:avLst/>
          </a:prstGeom>
          <a:noFill/>
        </p:spPr>
        <p:txBody>
          <a:bodyPr wrap="none" rtlCol="0" anchor="ctr">
            <a:spAutoFit/>
          </a:bodyPr>
          <a:lstStyle/>
          <a:p>
            <a:r>
              <a:rPr lang="en-US"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endParaRPr lang="en-US"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endParaRPr>
          </a:p>
          <a:p>
            <a:r>
              <a:rPr lang="en-US"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endParaRPr lang="en-US"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endParaRPr>
          </a:p>
        </p:txBody>
      </p:sp>
      <p:sp>
        <p:nvSpPr>
          <p:cNvPr id="26" name="Oval 25"/>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6" name="Slide Number Placeholder 5"/>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US" sz="700" smtClean="0">
                <a:solidFill>
                  <a:schemeClr val="tx1"/>
                </a:solidFill>
                <a:latin typeface="Arial" panose="020B0604020202020204" pitchFamily="34" charset="0"/>
                <a:cs typeface="Arial" panose="020B0604020202020204" pitchFamily="34" charset="0"/>
              </a:defRPr>
            </a:lvl1pPr>
          </a:lstStyle>
          <a:p>
            <a:fld id="{800C8475-47C1-49C9-BEE5-594F8CF4D71F}" type="slidenum">
              <a:rPr kumimoji="1" lang="ja-JP" altLang="en-US" smtClean="0"/>
            </a:fld>
            <a:endParaRPr kumimoji="1" lang="ja-JP" altLang="en-US"/>
          </a:p>
        </p:txBody>
      </p:sp>
      <p:sp>
        <p:nvSpPr>
          <p:cNvPr id="34" name="Text Placeholder 33"/>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US"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US" dirty="0"/>
              <a:t>TÊN MÔN HỌC</a:t>
            </a:r>
            <a:endParaRPr lang="en-US" dirty="0"/>
          </a:p>
        </p:txBody>
      </p:sp>
      <p:sp>
        <p:nvSpPr>
          <p:cNvPr id="36" name="Text Placeholder 35"/>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US"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US" dirty="0"/>
              <a:t>CHƯƠNG X: TÊN CHƯƠNG</a:t>
            </a:r>
            <a:endParaRPr lang="en-US" dirty="0"/>
          </a:p>
        </p:txBody>
      </p:sp>
      <p:sp>
        <p:nvSpPr>
          <p:cNvPr id="42" name="Text Placeholder 41"/>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US" dirty="0"/>
              <a:t>Trình bày: Tên Giảng viên</a:t>
            </a:r>
            <a:endParaRPr lang="en-US" dirty="0"/>
          </a:p>
        </p:txBody>
      </p:sp>
      <p:sp>
        <p:nvSpPr>
          <p:cNvPr id="46" name="Text Placeholder 45"/>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US" dirty="0"/>
          </a:p>
        </p:txBody>
      </p:sp>
      <p:sp>
        <p:nvSpPr>
          <p:cNvPr id="2" name="Date Placeholder 1"/>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B9CDACD0-640B-4666-B1ED-54282B18D535}" type="datetime1">
              <a:rPr kumimoji="1" lang="en-US" altLang="ja-JP" smtClean="0"/>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rang trong 1">
    <p:spTree>
      <p:nvGrpSpPr>
        <p:cNvPr id="1" name=""/>
        <p:cNvGrpSpPr/>
        <p:nvPr/>
      </p:nvGrpSpPr>
      <p:grpSpPr>
        <a:xfrm>
          <a:off x="0" y="0"/>
          <a:ext cx="0" cy="0"/>
          <a:chOff x="0" y="0"/>
          <a:chExt cx="0" cy="0"/>
        </a:xfrm>
      </p:grpSpPr>
      <p:sp>
        <p:nvSpPr>
          <p:cNvPr id="80"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flipH="1" flipV="1">
            <a:off x="9263702" y="5930537"/>
            <a:ext cx="2869771" cy="886519"/>
            <a:chOff x="44879" y="27296"/>
            <a:chExt cx="2869771" cy="886519"/>
          </a:xfrm>
          <a:solidFill>
            <a:srgbClr val="0072FF"/>
          </a:solidFill>
        </p:grpSpPr>
        <p:cxnSp>
          <p:nvCxnSpPr>
            <p:cNvPr id="82" name="Straight Connector 81"/>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2005" y="6566400"/>
            <a:ext cx="291600" cy="291600"/>
          </a:xfrm>
        </p:spPr>
        <p:txBody>
          <a:bodyPr/>
          <a:lstStyle>
            <a:lvl1pPr algn="ctr">
              <a:defRPr lang="en-US" sz="700" kern="1200" smtClean="0">
                <a:solidFill>
                  <a:schemeClr val="bg1"/>
                </a:solidFill>
                <a:latin typeface="Arial" panose="020B0604020202020204" pitchFamily="34" charset="0"/>
                <a:ea typeface="+mn-ea"/>
                <a:cs typeface="Arial" panose="020B0604020202020204" pitchFamily="34" charset="0"/>
              </a:defRPr>
            </a:lvl1pPr>
          </a:lstStyle>
          <a:p>
            <a:fld id="{800C8475-47C1-49C9-BEE5-594F8CF4D71F}" type="slidenum">
              <a:rPr kumimoji="1" lang="ja-JP" altLang="en-US" smtClean="0"/>
            </a:fld>
            <a:endParaRPr kumimoji="1" lang="ja-JP" altLang="en-US"/>
          </a:p>
        </p:txBody>
      </p:sp>
      <p:sp>
        <p:nvSpPr>
          <p:cNvPr id="75" name="Isosceles Triangle 12"/>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p:cNvGrpSpPr/>
          <p:nvPr/>
        </p:nvGrpSpPr>
        <p:grpSpPr>
          <a:xfrm>
            <a:off x="58527" y="40944"/>
            <a:ext cx="2869771" cy="886519"/>
            <a:chOff x="44879" y="27296"/>
            <a:chExt cx="2869771" cy="886519"/>
          </a:xfrm>
          <a:solidFill>
            <a:srgbClr val="0072FF"/>
          </a:solidFill>
        </p:grpSpPr>
        <p:cxnSp>
          <p:nvCxnSpPr>
            <p:cNvPr id="77" name="Straight Connector 76"/>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
        <p:nvSpPr>
          <p:cNvPr id="71" name="Footer Placeholder 4"/>
          <p:cNvSpPr>
            <a:spLocks noGrp="1"/>
          </p:cNvSpPr>
          <p:nvPr>
            <p:ph type="ftr" sz="quarter" idx="11"/>
          </p:nvPr>
        </p:nvSpPr>
        <p:spPr>
          <a:xfrm>
            <a:off x="774146" y="6475620"/>
            <a:ext cx="4311788" cy="263110"/>
          </a:xfrm>
        </p:spPr>
        <p:txBody>
          <a:bodyPr/>
          <a:lstStyle>
            <a:lvl1pPr marL="0" algn="l" defTabSz="914400" rtl="0" eaLnBrk="1" latinLnBrk="0" hangingPunct="1">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kumimoji="1" lang="vi-VN" altLang="ja-JP"/>
              <a:t>Thực hiện bởi Trường Đại học Công nghệ Thông tin, ĐHQG-HCM</a:t>
            </a:r>
            <a:endParaRPr kumimoji="1" lang="ja-JP" altLang="en-US" dirty="0"/>
          </a:p>
        </p:txBody>
      </p:sp>
      <p:sp>
        <p:nvSpPr>
          <p:cNvPr id="72" name="Date Placeholder 3"/>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ED3AD854-5E07-495A-92D2-DEA9CA4F1BE3}" type="datetime1">
              <a:rPr kumimoji="1" lang="en-US" altLang="ja-JP" smtClean="0"/>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ang trong 2">
    <p:spTree>
      <p:nvGrpSpPr>
        <p:cNvPr id="1" name=""/>
        <p:cNvGrpSpPr/>
        <p:nvPr/>
      </p:nvGrpSpPr>
      <p:grpSpPr>
        <a:xfrm>
          <a:off x="0" y="0"/>
          <a:ext cx="0" cy="0"/>
          <a:chOff x="0" y="0"/>
          <a:chExt cx="0" cy="0"/>
        </a:xfrm>
      </p:grpSpPr>
      <p:sp>
        <p:nvSpPr>
          <p:cNvPr id="2" name="Oval 1"/>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Arial" panose="020B0604020202020204" pitchFamily="34" charset="0"/>
              <a:cs typeface="Arial" panose="020B0604020202020204" pitchFamily="34" charset="0"/>
            </a:endParaRPr>
          </a:p>
        </p:txBody>
      </p:sp>
      <p:sp>
        <p:nvSpPr>
          <p:cNvPr id="3" name="Slide Number Placeholder 4"/>
          <p:cNvSpPr>
            <a:spLocks noGrp="1"/>
          </p:cNvSpPr>
          <p:nvPr>
            <p:ph type="sldNum" sz="quarter" idx="12"/>
          </p:nvPr>
        </p:nvSpPr>
        <p:spPr>
          <a:xfrm>
            <a:off x="-2005" y="6566400"/>
            <a:ext cx="291600" cy="291600"/>
          </a:xfrm>
        </p:spPr>
        <p:txBody>
          <a:bodyPr/>
          <a:lstStyle>
            <a:lvl1pPr algn="ctr">
              <a:defRPr lang="en-US" sz="700" kern="1200" smtClean="0">
                <a:solidFill>
                  <a:schemeClr val="bg1"/>
                </a:solidFill>
                <a:latin typeface="Arial" panose="020B0604020202020204" pitchFamily="34" charset="0"/>
                <a:ea typeface="+mn-ea"/>
                <a:cs typeface="Arial" panose="020B0604020202020204" pitchFamily="34" charset="0"/>
              </a:defRPr>
            </a:lvl1pPr>
          </a:lstStyle>
          <a:p>
            <a:fld id="{800C8475-47C1-49C9-BEE5-594F8CF4D71F}" type="slidenum">
              <a:rPr kumimoji="1" lang="ja-JP" altLang="en-US" smtClean="0"/>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B5436A-D84D-4C88-AF9A-62088131DD21}"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6" name="Footer Placeholder 3"/>
          <p:cNvSpPr>
            <a:spLocks noGrp="1"/>
          </p:cNvSpPr>
          <p:nvPr>
            <p:ph type="ftr" sz="quarter" idx="11"/>
          </p:nvPr>
        </p:nvSpPr>
        <p:spPr>
          <a:xfrm>
            <a:off x="2349468" y="6524626"/>
            <a:ext cx="7490949" cy="288925"/>
          </a:xfrm>
        </p:spPr>
        <p:txBody>
          <a:bodyPr/>
          <a:lstStyle/>
          <a:p>
            <a:r>
              <a:rPr kumimoji="1" lang="vi-VN" altLang="ja-JP"/>
              <a:t>Thực hiện bởi Trường Đại học Công nghệ Thông tin, ĐHQG-HCM</a:t>
            </a:r>
            <a:endParaRPr kumimoji="1" lang="ja-JP"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624417" y="1628776"/>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1F621620-C665-4422-BF1E-8CDBBC01F0BB}" type="datetime1">
              <a:rPr kumimoji="1" lang="en-US" altLang="ja-JP" smtClean="0"/>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fld>
            <a:endParaRPr kumimoji="1" lang="ja-JP" altLang="en-US"/>
          </a:p>
        </p:txBody>
      </p:sp>
      <p:sp>
        <p:nvSpPr>
          <p:cNvPr id="9" name="コンテンツ プレースホルダ 2"/>
          <p:cNvSpPr>
            <a:spLocks noGrp="1"/>
          </p:cNvSpPr>
          <p:nvPr>
            <p:ph sz="half" idx="13" hasCustomPrompt="1"/>
          </p:nvPr>
        </p:nvSpPr>
        <p:spPr>
          <a:xfrm>
            <a:off x="6279819" y="1628800"/>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2349468" y="6524626"/>
            <a:ext cx="7490949" cy="288925"/>
          </a:xfrm>
        </p:spPr>
        <p:txBody>
          <a:bodyPr/>
          <a:lstStyle/>
          <a:p>
            <a:r>
              <a:rPr kumimoji="1" lang="vi-VN" altLang="ja-JP"/>
              <a:t>Thực hiện bởi Trường Đại học Công nghệ Thông tin, ĐHQG-HCM</a:t>
            </a:r>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p:cNvPicPr>
            <a:picLocks noChangeAspect="1"/>
          </p:cNvPicPr>
          <p:nvPr/>
        </p:nvPicPr>
        <p:blipFill rotWithShape="1">
          <a:blip r:embed="rId2" cstate="screen"/>
          <a:srcRect/>
          <a:stretch>
            <a:fillRect/>
          </a:stretch>
        </p:blipFill>
        <p:spPr>
          <a:xfrm>
            <a:off x="-1" y="-1"/>
            <a:ext cx="12192001" cy="6854889"/>
          </a:xfrm>
          <a:prstGeom prst="rect">
            <a:avLst/>
          </a:prstGeom>
        </p:spPr>
      </p:pic>
      <p:sp>
        <p:nvSpPr>
          <p:cNvPr id="7" name="Rectangle 6"/>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2"/>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58527" y="40944"/>
            <a:ext cx="2869771" cy="1563379"/>
            <a:chOff x="44879" y="27296"/>
            <a:chExt cx="2869771" cy="1563379"/>
          </a:xfrm>
          <a:solidFill>
            <a:srgbClr val="0072FF"/>
          </a:solidFill>
        </p:grpSpPr>
        <p:cxnSp>
          <p:nvCxnSpPr>
            <p:cNvPr id="20" name="Straight Connector 19"/>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flipH="1" flipV="1">
            <a:off x="9263702" y="5253677"/>
            <a:ext cx="2869771" cy="1563379"/>
            <a:chOff x="44879" y="27296"/>
            <a:chExt cx="2869771" cy="1563379"/>
          </a:xfrm>
          <a:solidFill>
            <a:srgbClr val="0072FF"/>
          </a:solidFill>
        </p:grpSpPr>
        <p:cxnSp>
          <p:nvCxnSpPr>
            <p:cNvPr id="25" name="Straight Connector 24"/>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US"/>
          </a:p>
        </p:txBody>
      </p:sp>
      <p:sp>
        <p:nvSpPr>
          <p:cNvPr id="2" name="Date Placeholder 1"/>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B34370C3-D562-4E9F-95F5-57CA5BF3FD05}" type="datetime1">
              <a:rPr kumimoji="1" lang="en-US" altLang="ja-JP" smtClean="0"/>
            </a:fld>
            <a:endParaRPr kumimoji="1" lang="ja-JP" altLang="en-US"/>
          </a:p>
        </p:txBody>
      </p:sp>
      <p:sp>
        <p:nvSpPr>
          <p:cNvPr id="3" name="Footer Placeholder 2"/>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kumimoji="1" lang="vi-VN" altLang="ja-JP"/>
              <a:t>Thực hiện bởi Trường Đại học Công nghệ Thông tin, ĐHQG-HCM</a:t>
            </a:r>
            <a:endParaRPr kumimoji="1" lang="ja-JP" altLang="en-US" dirty="0"/>
          </a:p>
        </p:txBody>
      </p:sp>
      <p:sp>
        <p:nvSpPr>
          <p:cNvPr id="29" name="Oval 28"/>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5862" y="6542216"/>
            <a:ext cx="292608" cy="315784"/>
          </a:xfrm>
        </p:spPr>
        <p:txBody>
          <a:bodyPr/>
          <a:lstStyle>
            <a:lvl1pPr marL="0" algn="ctr" defTabSz="914400" rtl="0" eaLnBrk="1" latinLnBrk="0" hangingPunct="1">
              <a:defRPr lang="en-US" sz="700" kern="1200" smtClean="0">
                <a:solidFill>
                  <a:schemeClr val="tx1"/>
                </a:solidFill>
                <a:latin typeface="Arial" panose="020B0604020202020204" pitchFamily="34" charset="0"/>
                <a:ea typeface="+mn-ea"/>
                <a:cs typeface="Arial" panose="020B0604020202020204" pitchFamily="34" charset="0"/>
              </a:defRPr>
            </a:lvl1pPr>
          </a:lstStyle>
          <a:p>
            <a:fld id="{800C8475-47C1-49C9-BEE5-594F8CF4D71F}" type="slidenum">
              <a:rPr kumimoji="1" lang="ja-JP" altLang="en-US" smtClean="0"/>
            </a:fld>
            <a:endParaRPr kumimoji="1" lang="ja-JP" altLang="en-US"/>
          </a:p>
        </p:txBody>
      </p:sp>
      <p:sp>
        <p:nvSpPr>
          <p:cNvPr id="8" name="Text Placeholder 21"/>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US" dirty="0"/>
              <a:t>Họ và tên</a:t>
            </a:r>
            <a:br>
              <a:rPr lang="en-US" dirty="0"/>
            </a:br>
            <a:r>
              <a:rPr lang="en-US" dirty="0"/>
              <a:t>Email</a:t>
            </a:r>
            <a:br>
              <a:rPr lang="en-US" dirty="0"/>
            </a:br>
            <a:r>
              <a:rPr lang="en-US" dirty="0"/>
              <a:t>Khoa</a:t>
            </a:r>
            <a:endParaRPr lang="en-US" dirty="0"/>
          </a:p>
        </p:txBody>
      </p:sp>
      <p:grpSp>
        <p:nvGrpSpPr>
          <p:cNvPr id="34" name="Group 33"/>
          <p:cNvGrpSpPr/>
          <p:nvPr/>
        </p:nvGrpSpPr>
        <p:grpSpPr>
          <a:xfrm>
            <a:off x="-1" y="4458425"/>
            <a:ext cx="8647103" cy="664514"/>
            <a:chOff x="-349411" y="1322122"/>
            <a:chExt cx="8647103" cy="664514"/>
          </a:xfrm>
        </p:grpSpPr>
        <p:cxnSp>
          <p:nvCxnSpPr>
            <p:cNvPr id="36" name="Straight Connector 35"/>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p:cNvSpPr>
            <a:spLocks noChangeAspect="1"/>
          </p:cNvSpPr>
          <p:nvPr/>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 name="Picture Placeholder 3"/>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US" dirty="0"/>
              <a:t>Profile picture</a:t>
            </a:r>
            <a:endParaRPr lang="en-US" dirty="0"/>
          </a:p>
        </p:txBody>
      </p:sp>
      <p:sp>
        <p:nvSpPr>
          <p:cNvPr id="39" name="Text Placeholder 38"/>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US"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Mục lục">
    <p:spTree>
      <p:nvGrpSpPr>
        <p:cNvPr id="1" name=""/>
        <p:cNvGrpSpPr/>
        <p:nvPr/>
      </p:nvGrpSpPr>
      <p:grpSpPr>
        <a:xfrm>
          <a:off x="0" y="0"/>
          <a:ext cx="0" cy="0"/>
          <a:chOff x="0" y="0"/>
          <a:chExt cx="0" cy="0"/>
        </a:xfrm>
      </p:grpSpPr>
      <p:sp>
        <p:nvSpPr>
          <p:cNvPr id="80"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flipH="1" flipV="1">
            <a:off x="9263702" y="5930537"/>
            <a:ext cx="2869771" cy="886519"/>
            <a:chOff x="44879" y="27296"/>
            <a:chExt cx="2869771" cy="886519"/>
          </a:xfrm>
          <a:solidFill>
            <a:srgbClr val="0072FF"/>
          </a:solidFill>
        </p:grpSpPr>
        <p:cxnSp>
          <p:nvCxnSpPr>
            <p:cNvPr id="82" name="Straight Connector 81"/>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kumimoji="1" lang="vi-VN" altLang="ja-JP"/>
              <a:t>Thực hiện bởi Trường Đại học Công nghệ Thông tin, ĐHQG-HCM</a:t>
            </a:r>
            <a:endParaRPr kumimoji="1" lang="ja-JP" altLang="en-US" dirty="0"/>
          </a:p>
        </p:txBody>
      </p:sp>
      <p:grpSp>
        <p:nvGrpSpPr>
          <p:cNvPr id="36" name="Group 35"/>
          <p:cNvGrpSpPr/>
          <p:nvPr/>
        </p:nvGrpSpPr>
        <p:grpSpPr>
          <a:xfrm>
            <a:off x="-2323526" y="1121391"/>
            <a:ext cx="4841288" cy="5054000"/>
            <a:chOff x="-1259888" y="901609"/>
            <a:chExt cx="4841288" cy="5054000"/>
          </a:xfrm>
        </p:grpSpPr>
        <p:grpSp>
          <p:nvGrpSpPr>
            <p:cNvPr id="6" name="Group 5"/>
            <p:cNvGrpSpPr/>
            <p:nvPr userDrawn="1"/>
          </p:nvGrpSpPr>
          <p:grpSpPr>
            <a:xfrm>
              <a:off x="-1225468" y="901609"/>
              <a:ext cx="4806868" cy="664514"/>
              <a:chOff x="0" y="901609"/>
              <a:chExt cx="4806868" cy="664514"/>
            </a:xfrm>
          </p:grpSpPr>
          <p:cxnSp>
            <p:nvCxnSpPr>
              <p:cNvPr id="7" name="Straight Connector 6"/>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p:cNvGrpSpPr/>
            <p:nvPr userDrawn="1"/>
          </p:nvGrpSpPr>
          <p:grpSpPr>
            <a:xfrm flipV="1">
              <a:off x="-1225468" y="5291095"/>
              <a:ext cx="4806868" cy="664514"/>
              <a:chOff x="0" y="1232525"/>
              <a:chExt cx="4806868" cy="664514"/>
            </a:xfrm>
          </p:grpSpPr>
          <p:cxnSp>
            <p:nvCxnSpPr>
              <p:cNvPr id="12" name="Straight Connector 11"/>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1225469" y="1860637"/>
              <a:ext cx="3835321" cy="547270"/>
              <a:chOff x="-1" y="1860637"/>
              <a:chExt cx="3835321" cy="547270"/>
            </a:xfrm>
          </p:grpSpPr>
          <p:sp>
            <p:nvSpPr>
              <p:cNvPr id="17" name="Oval 16"/>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userDrawn="1"/>
          </p:nvGrpSpPr>
          <p:grpSpPr>
            <a:xfrm flipV="1">
              <a:off x="-1259888" y="4408929"/>
              <a:ext cx="3835321" cy="547270"/>
              <a:chOff x="-1" y="1860637"/>
              <a:chExt cx="3835321" cy="547270"/>
            </a:xfrm>
          </p:grpSpPr>
          <p:sp>
            <p:nvSpPr>
              <p:cNvPr id="22" name="Oval 21"/>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userDrawn="1"/>
          </p:nvGrpSpPr>
          <p:grpSpPr>
            <a:xfrm>
              <a:off x="-1252333" y="2715185"/>
              <a:ext cx="2776521" cy="436736"/>
              <a:chOff x="-26865" y="2715185"/>
              <a:chExt cx="2776521" cy="436736"/>
            </a:xfrm>
          </p:grpSpPr>
          <p:cxnSp>
            <p:nvCxnSpPr>
              <p:cNvPr id="27" name="Straight Connector 26"/>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p:cNvGrpSpPr/>
            <p:nvPr userDrawn="1"/>
          </p:nvGrpSpPr>
          <p:grpSpPr>
            <a:xfrm>
              <a:off x="-1225468" y="3843225"/>
              <a:ext cx="2802371" cy="433101"/>
              <a:chOff x="-34420" y="3843718"/>
              <a:chExt cx="2802371" cy="433101"/>
            </a:xfrm>
          </p:grpSpPr>
          <p:cxnSp>
            <p:nvCxnSpPr>
              <p:cNvPr id="32" name="Straight Connector 31"/>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p:cNvGrpSpPr/>
          <p:nvPr/>
        </p:nvGrpSpPr>
        <p:grpSpPr>
          <a:xfrm flipH="1">
            <a:off x="9674240" y="1121391"/>
            <a:ext cx="4841288" cy="5054000"/>
            <a:chOff x="-1259888" y="901609"/>
            <a:chExt cx="4841288" cy="5054000"/>
          </a:xfrm>
        </p:grpSpPr>
        <p:grpSp>
          <p:nvGrpSpPr>
            <p:cNvPr id="38" name="Group 37"/>
            <p:cNvGrpSpPr/>
            <p:nvPr userDrawn="1"/>
          </p:nvGrpSpPr>
          <p:grpSpPr>
            <a:xfrm>
              <a:off x="-1225468" y="901609"/>
              <a:ext cx="4806868" cy="664514"/>
              <a:chOff x="0" y="901609"/>
              <a:chExt cx="4806868" cy="664514"/>
            </a:xfrm>
          </p:grpSpPr>
          <p:cxnSp>
            <p:nvCxnSpPr>
              <p:cNvPr id="64" name="Straight Connector 63"/>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p:cNvGrpSpPr/>
            <p:nvPr userDrawn="1"/>
          </p:nvGrpSpPr>
          <p:grpSpPr>
            <a:xfrm flipV="1">
              <a:off x="-1225468" y="5291095"/>
              <a:ext cx="4806868" cy="664514"/>
              <a:chOff x="0" y="1232525"/>
              <a:chExt cx="4806868" cy="664514"/>
            </a:xfrm>
          </p:grpSpPr>
          <p:cxnSp>
            <p:nvCxnSpPr>
              <p:cNvPr id="60" name="Straight Connector 59"/>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userDrawn="1"/>
          </p:nvGrpSpPr>
          <p:grpSpPr>
            <a:xfrm>
              <a:off x="-1225469" y="1860637"/>
              <a:ext cx="3835321" cy="547270"/>
              <a:chOff x="-1" y="1860637"/>
              <a:chExt cx="3835321" cy="547270"/>
            </a:xfrm>
          </p:grpSpPr>
          <p:sp>
            <p:nvSpPr>
              <p:cNvPr id="56" name="Oval 55"/>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userDrawn="1"/>
          </p:nvGrpSpPr>
          <p:grpSpPr>
            <a:xfrm flipV="1">
              <a:off x="-1259888" y="4408929"/>
              <a:ext cx="3835321" cy="547270"/>
              <a:chOff x="-1" y="1860637"/>
              <a:chExt cx="3835321" cy="547270"/>
            </a:xfrm>
          </p:grpSpPr>
          <p:sp>
            <p:nvSpPr>
              <p:cNvPr id="52" name="Oval 51"/>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userDrawn="1"/>
          </p:nvGrpSpPr>
          <p:grpSpPr>
            <a:xfrm>
              <a:off x="-1252333" y="2715185"/>
              <a:ext cx="2776521" cy="436736"/>
              <a:chOff x="-26865" y="2715185"/>
              <a:chExt cx="2776521" cy="436736"/>
            </a:xfrm>
          </p:grpSpPr>
          <p:cxnSp>
            <p:nvCxnSpPr>
              <p:cNvPr id="48" name="Straight Connector 47"/>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p:cNvGrpSpPr/>
            <p:nvPr userDrawn="1"/>
          </p:nvGrpSpPr>
          <p:grpSpPr>
            <a:xfrm>
              <a:off x="-1225468" y="3843225"/>
              <a:ext cx="2802371" cy="433101"/>
              <a:chOff x="-34420" y="3843718"/>
              <a:chExt cx="2802371" cy="433101"/>
            </a:xfrm>
          </p:grpSpPr>
          <p:cxnSp>
            <p:nvCxnSpPr>
              <p:cNvPr id="44" name="Straight Connector 43"/>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p:cNvSpPr/>
          <p:nvPr/>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58527" y="6566400"/>
            <a:ext cx="291600" cy="291600"/>
          </a:xfrm>
        </p:spPr>
        <p:txBody>
          <a:bodyPr/>
          <a:lstStyle>
            <a:lvl1pPr algn="ctr">
              <a:defRPr lang="en-US" sz="700" kern="1200" smtClean="0">
                <a:solidFill>
                  <a:schemeClr val="bg1"/>
                </a:solidFill>
                <a:latin typeface="Arial" panose="020B0604020202020204" pitchFamily="34" charset="0"/>
                <a:ea typeface="+mn-ea"/>
                <a:cs typeface="Arial" panose="020B0604020202020204" pitchFamily="34" charset="0"/>
              </a:defRPr>
            </a:lvl1pPr>
          </a:lstStyle>
          <a:p>
            <a:fld id="{800C8475-47C1-49C9-BEE5-594F8CF4D71F}" type="slidenum">
              <a:rPr kumimoji="1" lang="ja-JP" altLang="en-US" smtClean="0"/>
            </a:fld>
            <a:endParaRPr kumimoji="1" lang="ja-JP" altLang="en-US"/>
          </a:p>
        </p:txBody>
      </p:sp>
      <p:sp>
        <p:nvSpPr>
          <p:cNvPr id="70" name="TextBox 69"/>
          <p:cNvSpPr txBox="1"/>
          <p:nvPr/>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endParaRPr lang="en-US" dirty="0"/>
          </a:p>
          <a:p>
            <a:pPr lvl="0"/>
            <a:r>
              <a:rPr lang="en-US" dirty="0" err="1"/>
              <a:t>Mục</a:t>
            </a:r>
            <a:r>
              <a:rPr lang="en-US" dirty="0"/>
              <a:t> 2</a:t>
            </a:r>
            <a:endParaRPr lang="en-US" dirty="0"/>
          </a:p>
          <a:p>
            <a:pPr lvl="0"/>
            <a:r>
              <a:rPr lang="en-US" dirty="0" err="1"/>
              <a:t>Mục</a:t>
            </a:r>
            <a:r>
              <a:rPr lang="en-US" dirty="0"/>
              <a:t> 3</a:t>
            </a:r>
            <a:endParaRPr lang="en-US" dirty="0"/>
          </a:p>
          <a:p>
            <a:pPr lvl="0"/>
            <a:r>
              <a:rPr lang="en-US" dirty="0" err="1"/>
              <a:t>Mục</a:t>
            </a:r>
            <a:r>
              <a:rPr lang="en-US" dirty="0"/>
              <a:t> 4</a:t>
            </a:r>
            <a:endParaRPr lang="en-US" dirty="0"/>
          </a:p>
          <a:p>
            <a:pPr lvl="0"/>
            <a:r>
              <a:rPr lang="en-US" dirty="0" err="1"/>
              <a:t>Mục</a:t>
            </a:r>
            <a:r>
              <a:rPr lang="en-US" dirty="0"/>
              <a:t> 5</a:t>
            </a:r>
            <a:endParaRPr lang="en-US" dirty="0"/>
          </a:p>
        </p:txBody>
      </p:sp>
      <p:sp>
        <p:nvSpPr>
          <p:cNvPr id="75" name="Isosceles Triangle 12"/>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p:cNvGrpSpPr/>
          <p:nvPr/>
        </p:nvGrpSpPr>
        <p:grpSpPr>
          <a:xfrm>
            <a:off x="58527" y="40944"/>
            <a:ext cx="2869771" cy="886519"/>
            <a:chOff x="44879" y="27296"/>
            <a:chExt cx="2869771" cy="886519"/>
          </a:xfrm>
          <a:solidFill>
            <a:srgbClr val="0072FF"/>
          </a:solidFill>
        </p:grpSpPr>
        <p:cxnSp>
          <p:nvCxnSpPr>
            <p:cNvPr id="77" name="Straight Connector 76"/>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2F4BF5C-99EE-4756-94D5-A3B8297F2DEB}" type="datetime1">
              <a:rPr kumimoji="1" lang="en-US" altLang="ja-JP" smtClean="0"/>
            </a:fld>
            <a:endParaRPr kumimoji="1" lang="ja-JP" altLang="en-US"/>
          </a:p>
        </p:txBody>
      </p:sp>
      <p:sp>
        <p:nvSpPr>
          <p:cNvPr id="68" name="Text Placeholder 67"/>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US" dirty="0"/>
              <a:t>NỘI DUNG</a:t>
            </a:r>
            <a:endParaRPr lang="en-US" dirty="0"/>
          </a:p>
        </p:txBody>
      </p:sp>
      <p:sp>
        <p:nvSpPr>
          <p:cNvPr id="3" name="Freeform 2"/>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p:cNvPicPr>
            <a:picLocks noChangeAspect="1"/>
          </p:cNvPicPr>
          <p:nvPr/>
        </p:nvPicPr>
        <p:blipFill rotWithShape="1">
          <a:blip r:embed="rId2" cstate="screen"/>
          <a:srcRect/>
          <a:stretch>
            <a:fillRect/>
          </a:stretch>
        </p:blipFill>
        <p:spPr>
          <a:xfrm>
            <a:off x="-1" y="-1"/>
            <a:ext cx="12192001" cy="6854889"/>
          </a:xfrm>
          <a:prstGeom prst="rect">
            <a:avLst/>
          </a:prstGeom>
        </p:spPr>
      </p:pic>
      <p:sp>
        <p:nvSpPr>
          <p:cNvPr id="7" name="Rectangle 6"/>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2"/>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58527" y="40944"/>
            <a:ext cx="2869771" cy="1563379"/>
            <a:chOff x="44879" y="27296"/>
            <a:chExt cx="2869771" cy="1563379"/>
          </a:xfrm>
          <a:solidFill>
            <a:srgbClr val="0072FF"/>
          </a:solidFill>
        </p:grpSpPr>
        <p:cxnSp>
          <p:nvCxnSpPr>
            <p:cNvPr id="20" name="Straight Connector 19"/>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flipH="1" flipV="1">
            <a:off x="9263702" y="5253677"/>
            <a:ext cx="2869771" cy="1563379"/>
            <a:chOff x="44879" y="27296"/>
            <a:chExt cx="2869771" cy="1563379"/>
          </a:xfrm>
          <a:solidFill>
            <a:srgbClr val="0072FF"/>
          </a:solidFill>
        </p:grpSpPr>
        <p:cxnSp>
          <p:nvCxnSpPr>
            <p:cNvPr id="25" name="Straight Connector 24"/>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US"/>
          </a:p>
        </p:txBody>
      </p:sp>
      <p:sp>
        <p:nvSpPr>
          <p:cNvPr id="33" name="Text Placeholder 32"/>
          <p:cNvSpPr>
            <a:spLocks noGrp="1"/>
          </p:cNvSpPr>
          <p:nvPr>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US"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US" dirty="0"/>
              <a:t>TÊN MỤC</a:t>
            </a:r>
            <a:endParaRPr lang="en-US" dirty="0"/>
          </a:p>
        </p:txBody>
      </p:sp>
      <p:sp>
        <p:nvSpPr>
          <p:cNvPr id="35" name="Text Placeholder 34"/>
          <p:cNvSpPr>
            <a:spLocks noGrp="1"/>
          </p:cNvSpPr>
          <p:nvPr>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US"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US" dirty="0"/>
              <a:t>x.x. TÊN MỤC CON (NẾU CÓ)</a:t>
            </a:r>
            <a:endParaRPr lang="en-US" dirty="0"/>
          </a:p>
        </p:txBody>
      </p:sp>
      <p:sp>
        <p:nvSpPr>
          <p:cNvPr id="37" name="Text Placeholder 36"/>
          <p:cNvSpPr>
            <a:spLocks noGrp="1"/>
          </p:cNvSpPr>
          <p:nvPr>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US"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US" dirty="0"/>
          </a:p>
        </p:txBody>
      </p:sp>
      <p:sp>
        <p:nvSpPr>
          <p:cNvPr id="39" name="Text Placeholder 38"/>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US"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US" dirty="0"/>
              <a:t>0x.</a:t>
            </a:r>
            <a:endParaRPr lang="en-US" dirty="0"/>
          </a:p>
        </p:txBody>
      </p:sp>
      <p:cxnSp>
        <p:nvCxnSpPr>
          <p:cNvPr id="41" name="Straight Connector 40"/>
          <p:cNvCxnSpPr/>
          <p:nvPr/>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B2EDE63C-ACD7-4293-9C9E-3481C58A50AE}" type="datetime1">
              <a:rPr kumimoji="1" lang="en-US" altLang="ja-JP" smtClean="0"/>
            </a:fld>
            <a:endParaRPr kumimoji="1" lang="ja-JP" altLang="en-US"/>
          </a:p>
        </p:txBody>
      </p:sp>
      <p:sp>
        <p:nvSpPr>
          <p:cNvPr id="3" name="Footer Placeholder 2"/>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kumimoji="1" lang="vi-VN" altLang="ja-JP"/>
              <a:t>Thực hiện bởi Trường Đại học Công nghệ Thông tin, ĐHQG-HCM</a:t>
            </a:r>
            <a:endParaRPr kumimoji="1" lang="ja-JP" altLang="en-US" dirty="0"/>
          </a:p>
        </p:txBody>
      </p:sp>
      <p:grpSp>
        <p:nvGrpSpPr>
          <p:cNvPr id="4" name="Group 3"/>
          <p:cNvGrpSpPr/>
          <p:nvPr/>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5862" y="6542216"/>
            <a:ext cx="292608" cy="315784"/>
          </a:xfrm>
        </p:spPr>
        <p:txBody>
          <a:bodyPr/>
          <a:lstStyle>
            <a:lvl1pPr marL="0" algn="ctr" defTabSz="914400" rtl="0" eaLnBrk="1" latinLnBrk="0" hangingPunct="1">
              <a:defRPr lang="en-US" sz="700" kern="1200" smtClean="0">
                <a:solidFill>
                  <a:schemeClr val="tx1"/>
                </a:solidFill>
                <a:latin typeface="Arial" panose="020B0604020202020204" pitchFamily="34" charset="0"/>
                <a:ea typeface="+mn-ea"/>
                <a:cs typeface="Arial" panose="020B0604020202020204" pitchFamily="34" charset="0"/>
              </a:defRPr>
            </a:lvl1pPr>
          </a:lstStyle>
          <a:p>
            <a:fld id="{800C8475-47C1-49C9-BEE5-594F8CF4D71F}" type="slidenum">
              <a:rPr kumimoji="1" lang="ja-JP" altLang="en-US" smtClean="0"/>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8527" y="54292"/>
            <a:ext cx="2869771" cy="1563379"/>
            <a:chOff x="44879" y="27296"/>
            <a:chExt cx="2869771" cy="1563379"/>
          </a:xfrm>
          <a:solidFill>
            <a:srgbClr val="0072FF"/>
          </a:solidFill>
        </p:grpSpPr>
        <p:cxnSp>
          <p:nvCxnSpPr>
            <p:cNvPr id="9" name="Straight Connector 8"/>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US" dirty="0"/>
          </a:p>
        </p:txBody>
      </p:sp>
      <p:sp>
        <p:nvSpPr>
          <p:cNvPr id="3" name="Content Placeholder 2"/>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US" dirty="0"/>
          </a:p>
        </p:txBody>
      </p:sp>
      <p:sp>
        <p:nvSpPr>
          <p:cNvPr id="5" name="Footer Placeholder 4"/>
          <p:cNvSpPr>
            <a:spLocks noGrp="1"/>
          </p:cNvSpPr>
          <p:nvPr>
            <p:ph type="ftr" sz="quarter" idx="11"/>
          </p:nvPr>
        </p:nvSpPr>
        <p:spPr>
          <a:xfrm>
            <a:off x="774146" y="6475620"/>
            <a:ext cx="4311788" cy="263110"/>
          </a:xfrm>
        </p:spPr>
        <p:txBody>
          <a:bodyPr/>
          <a:lstStyle>
            <a:lvl1pPr marL="0" algn="l" defTabSz="914400" rtl="0" eaLnBrk="1" latinLnBrk="0" hangingPunct="1">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kumimoji="1" lang="vi-VN" altLang="ja-JP"/>
              <a:t>Thực hiện bởi Trường Đại học Công nghệ Thông tin, ĐHQG-HCM</a:t>
            </a:r>
            <a:endParaRPr kumimoji="1" lang="ja-JP" altLang="en-US" dirty="0"/>
          </a:p>
        </p:txBody>
      </p:sp>
      <p:grpSp>
        <p:nvGrpSpPr>
          <p:cNvPr id="20" name="Group 19"/>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6F09CD4F-50C4-4EBE-BF19-286A904B1C2D}" type="datetime1">
              <a:rPr kumimoji="1" lang="en-US" altLang="ja-JP" smtClean="0"/>
            </a:fld>
            <a:endParaRPr kumimoji="1" lang="ja-JP" altLang="en-US"/>
          </a:p>
        </p:txBody>
      </p:sp>
      <p:sp>
        <p:nvSpPr>
          <p:cNvPr id="18" name="Freeform 17"/>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
        <p:nvSpPr>
          <p:cNvPr id="17" name="Oval 16"/>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58380" y="6508358"/>
            <a:ext cx="349642" cy="349642"/>
          </a:xfrm>
        </p:spPr>
        <p:txBody>
          <a:bodyPr/>
          <a:lstStyle>
            <a:lvl1pPr algn="ctr">
              <a:defRPr lang="en-US" sz="700" kern="1200" smtClean="0">
                <a:solidFill>
                  <a:schemeClr val="tx1"/>
                </a:solidFill>
                <a:latin typeface="Arial" panose="020B0604020202020204" pitchFamily="34" charset="0"/>
                <a:ea typeface="+mn-ea"/>
                <a:cs typeface="Arial" panose="020B0604020202020204" pitchFamily="34" charset="0"/>
              </a:defRPr>
            </a:lvl1pPr>
          </a:lstStyle>
          <a:p>
            <a:fld id="{800C8475-47C1-49C9-BEE5-594F8CF4D71F}" type="slidenum">
              <a:rPr kumimoji="1" lang="ja-JP" altLang="en-US" smtClean="0"/>
            </a:fld>
            <a:endParaRPr kumimoji="1" lang="ja-JP" altLang="en-US"/>
          </a:p>
        </p:txBody>
      </p:sp>
      <p:grpSp>
        <p:nvGrpSpPr>
          <p:cNvPr id="21" name="Group 20"/>
          <p:cNvGrpSpPr/>
          <p:nvPr/>
        </p:nvGrpSpPr>
        <p:grpSpPr>
          <a:xfrm flipH="1" flipV="1">
            <a:off x="9265363" y="5246044"/>
            <a:ext cx="2869771" cy="1563379"/>
            <a:chOff x="44879" y="27296"/>
            <a:chExt cx="2869771" cy="1563379"/>
          </a:xfrm>
          <a:solidFill>
            <a:srgbClr val="0072FF"/>
          </a:solidFill>
        </p:grpSpPr>
        <p:cxnSp>
          <p:nvCxnSpPr>
            <p:cNvPr id="30" name="Straight Connector 29"/>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 sanh 1">
    <p:spTree>
      <p:nvGrpSpPr>
        <p:cNvPr id="1" name=""/>
        <p:cNvGrpSpPr/>
        <p:nvPr/>
      </p:nvGrpSpPr>
      <p:grpSpPr>
        <a:xfrm>
          <a:off x="0" y="0"/>
          <a:ext cx="0" cy="0"/>
          <a:chOff x="0" y="0"/>
          <a:chExt cx="0" cy="0"/>
        </a:xfrm>
      </p:grpSpPr>
      <p:sp>
        <p:nvSpPr>
          <p:cNvPr id="22" name="Freeform 21"/>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8527" y="54292"/>
            <a:ext cx="2869771" cy="1563379"/>
            <a:chOff x="44879" y="27296"/>
            <a:chExt cx="2869771" cy="1563379"/>
          </a:xfrm>
          <a:solidFill>
            <a:srgbClr val="0072FF"/>
          </a:solidFill>
        </p:grpSpPr>
        <p:cxnSp>
          <p:nvCxnSpPr>
            <p:cNvPr id="9" name="Straight Connector 8"/>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US" dirty="0"/>
          </a:p>
        </p:txBody>
      </p:sp>
      <p:sp>
        <p:nvSpPr>
          <p:cNvPr id="5" name="Footer Placeholder 4"/>
          <p:cNvSpPr>
            <a:spLocks noGrp="1"/>
          </p:cNvSpPr>
          <p:nvPr>
            <p:ph type="ftr" sz="quarter" idx="11"/>
          </p:nvPr>
        </p:nvSpPr>
        <p:spPr>
          <a:xfrm>
            <a:off x="774146" y="6475620"/>
            <a:ext cx="4311788" cy="263110"/>
          </a:xfrm>
        </p:spPr>
        <p:txBody>
          <a:bodyPr/>
          <a:lstStyle>
            <a:lvl1pPr marL="0" algn="l" defTabSz="914400" rtl="0" eaLnBrk="1" latinLnBrk="0" hangingPunct="1">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kumimoji="1" lang="vi-VN" altLang="ja-JP"/>
              <a:t>Thực hiện bởi Trường Đại học Công nghệ Thông tin, ĐHQG-HCM</a:t>
            </a:r>
            <a:endParaRPr kumimoji="1" lang="ja-JP" altLang="en-US" dirty="0"/>
          </a:p>
        </p:txBody>
      </p:sp>
      <p:grpSp>
        <p:nvGrpSpPr>
          <p:cNvPr id="20" name="Group 19"/>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689D38B1-F15E-42FB-8F5E-F966C6D88ECB}" type="datetime1">
              <a:rPr kumimoji="1" lang="en-US" altLang="ja-JP" smtClean="0"/>
            </a:fld>
            <a:endParaRPr kumimoji="1" lang="ja-JP" altLang="en-US"/>
          </a:p>
        </p:txBody>
      </p:sp>
      <p:sp>
        <p:nvSpPr>
          <p:cNvPr id="18" name="Freeform 17"/>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
        <p:nvSpPr>
          <p:cNvPr id="17" name="Oval 16"/>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58380" y="6508358"/>
            <a:ext cx="349642" cy="349642"/>
          </a:xfrm>
        </p:spPr>
        <p:txBody>
          <a:bodyPr/>
          <a:lstStyle>
            <a:lvl1pPr algn="ctr">
              <a:defRPr lang="en-US" sz="700" kern="1200" smtClean="0">
                <a:solidFill>
                  <a:schemeClr val="tx1"/>
                </a:solidFill>
                <a:latin typeface="Arial" panose="020B0604020202020204" pitchFamily="34" charset="0"/>
                <a:ea typeface="+mn-ea"/>
                <a:cs typeface="Arial" panose="020B0604020202020204" pitchFamily="34" charset="0"/>
              </a:defRPr>
            </a:lvl1pPr>
          </a:lstStyle>
          <a:p>
            <a:fld id="{800C8475-47C1-49C9-BEE5-594F8CF4D71F}" type="slidenum">
              <a:rPr kumimoji="1" lang="ja-JP" altLang="en-US" smtClean="0"/>
            </a:fld>
            <a:endParaRPr kumimoji="1" lang="ja-JP" altLang="en-US"/>
          </a:p>
        </p:txBody>
      </p:sp>
      <p:grpSp>
        <p:nvGrpSpPr>
          <p:cNvPr id="21" name="Group 20"/>
          <p:cNvGrpSpPr/>
          <p:nvPr/>
        </p:nvGrpSpPr>
        <p:grpSpPr>
          <a:xfrm flipH="1" flipV="1">
            <a:off x="9265363" y="5246044"/>
            <a:ext cx="2869771" cy="1563379"/>
            <a:chOff x="44879" y="27296"/>
            <a:chExt cx="2869771" cy="1563379"/>
          </a:xfrm>
          <a:solidFill>
            <a:srgbClr val="0072FF"/>
          </a:solidFill>
        </p:grpSpPr>
        <p:cxnSp>
          <p:nvCxnSpPr>
            <p:cNvPr id="30" name="Straight Connector 29"/>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US" dirty="0"/>
          </a:p>
        </p:txBody>
      </p:sp>
      <p:sp>
        <p:nvSpPr>
          <p:cNvPr id="15" name="Title 1"/>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 sanh 2">
    <p:spTree>
      <p:nvGrpSpPr>
        <p:cNvPr id="1" name=""/>
        <p:cNvGrpSpPr/>
        <p:nvPr/>
      </p:nvGrpSpPr>
      <p:grpSpPr>
        <a:xfrm>
          <a:off x="0" y="0"/>
          <a:ext cx="0" cy="0"/>
          <a:chOff x="0" y="0"/>
          <a:chExt cx="0" cy="0"/>
        </a:xfrm>
      </p:grpSpPr>
      <p:sp>
        <p:nvSpPr>
          <p:cNvPr id="22" name="Freeform 21"/>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8527" y="54292"/>
            <a:ext cx="2869771" cy="1563379"/>
            <a:chOff x="44879" y="27296"/>
            <a:chExt cx="2869771" cy="1563379"/>
          </a:xfrm>
          <a:solidFill>
            <a:srgbClr val="0072FF"/>
          </a:solidFill>
        </p:grpSpPr>
        <p:cxnSp>
          <p:nvCxnSpPr>
            <p:cNvPr id="9" name="Straight Connector 8"/>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US" dirty="0"/>
          </a:p>
        </p:txBody>
      </p:sp>
      <p:sp>
        <p:nvSpPr>
          <p:cNvPr id="5" name="Footer Placeholder 4"/>
          <p:cNvSpPr>
            <a:spLocks noGrp="1"/>
          </p:cNvSpPr>
          <p:nvPr>
            <p:ph type="ftr" sz="quarter" idx="11"/>
          </p:nvPr>
        </p:nvSpPr>
        <p:spPr>
          <a:xfrm>
            <a:off x="774146" y="6475620"/>
            <a:ext cx="4311788" cy="263110"/>
          </a:xfrm>
        </p:spPr>
        <p:txBody>
          <a:bodyPr/>
          <a:lstStyle>
            <a:lvl1pPr marL="0" algn="l" defTabSz="914400" rtl="0" eaLnBrk="1" latinLnBrk="0" hangingPunct="1">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kumimoji="1" lang="vi-VN" altLang="ja-JP"/>
              <a:t>Thực hiện bởi Trường Đại học Công nghệ Thông tin, ĐHQG-HCM</a:t>
            </a:r>
            <a:endParaRPr kumimoji="1" lang="ja-JP" altLang="en-US" dirty="0"/>
          </a:p>
        </p:txBody>
      </p:sp>
      <p:grpSp>
        <p:nvGrpSpPr>
          <p:cNvPr id="20" name="Group 19"/>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6F22900A-5B61-4268-86C4-A0B974B95E6E}" type="datetime1">
              <a:rPr kumimoji="1" lang="en-US" altLang="ja-JP" smtClean="0"/>
            </a:fld>
            <a:endParaRPr kumimoji="1" lang="ja-JP" altLang="en-US"/>
          </a:p>
        </p:txBody>
      </p:sp>
      <p:sp>
        <p:nvSpPr>
          <p:cNvPr id="18" name="Freeform 17"/>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
        <p:nvSpPr>
          <p:cNvPr id="17" name="Oval 16"/>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58380" y="6508358"/>
            <a:ext cx="349642" cy="349642"/>
          </a:xfrm>
        </p:spPr>
        <p:txBody>
          <a:bodyPr/>
          <a:lstStyle>
            <a:lvl1pPr algn="ctr">
              <a:defRPr lang="en-US" sz="700" kern="1200" smtClean="0">
                <a:solidFill>
                  <a:schemeClr val="tx1"/>
                </a:solidFill>
                <a:latin typeface="Arial" panose="020B0604020202020204" pitchFamily="34" charset="0"/>
                <a:ea typeface="+mn-ea"/>
                <a:cs typeface="Arial" panose="020B0604020202020204" pitchFamily="34" charset="0"/>
              </a:defRPr>
            </a:lvl1pPr>
          </a:lstStyle>
          <a:p>
            <a:fld id="{800C8475-47C1-49C9-BEE5-594F8CF4D71F}" type="slidenum">
              <a:rPr kumimoji="1" lang="ja-JP" altLang="en-US" smtClean="0"/>
            </a:fld>
            <a:endParaRPr kumimoji="1" lang="ja-JP" altLang="en-US"/>
          </a:p>
        </p:txBody>
      </p:sp>
      <p:grpSp>
        <p:nvGrpSpPr>
          <p:cNvPr id="21" name="Group 20"/>
          <p:cNvGrpSpPr/>
          <p:nvPr/>
        </p:nvGrpSpPr>
        <p:grpSpPr>
          <a:xfrm flipH="1" flipV="1">
            <a:off x="9265363" y="5246044"/>
            <a:ext cx="2869771" cy="1563379"/>
            <a:chOff x="44879" y="27296"/>
            <a:chExt cx="2869771" cy="1563379"/>
          </a:xfrm>
          <a:solidFill>
            <a:srgbClr val="0072FF"/>
          </a:solidFill>
        </p:grpSpPr>
        <p:cxnSp>
          <p:nvCxnSpPr>
            <p:cNvPr id="30" name="Straight Connector 29"/>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US" dirty="0"/>
          </a:p>
        </p:txBody>
      </p:sp>
      <p:sp>
        <p:nvSpPr>
          <p:cNvPr id="15" name="Text Placeholder 14"/>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US" dirty="0"/>
              <a:t>Tiêu đề cột 1</a:t>
            </a:r>
            <a:endParaRPr lang="en-US" dirty="0"/>
          </a:p>
        </p:txBody>
      </p:sp>
      <p:sp>
        <p:nvSpPr>
          <p:cNvPr id="19" name="Text Placeholder 14"/>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US" dirty="0"/>
              <a:t>Tiêu đề cột 2</a:t>
            </a:r>
            <a:endParaRPr lang="en-US" dirty="0"/>
          </a:p>
        </p:txBody>
      </p:sp>
      <p:sp>
        <p:nvSpPr>
          <p:cNvPr id="29" name="Title 1"/>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i dung 2">
    <p:spTree>
      <p:nvGrpSpPr>
        <p:cNvPr id="1" name=""/>
        <p:cNvGrpSpPr/>
        <p:nvPr/>
      </p:nvGrpSpPr>
      <p:grpSpPr>
        <a:xfrm>
          <a:off x="0" y="0"/>
          <a:ext cx="0" cy="0"/>
          <a:chOff x="0" y="0"/>
          <a:chExt cx="0" cy="0"/>
        </a:xfrm>
      </p:grpSpPr>
      <p:sp>
        <p:nvSpPr>
          <p:cNvPr id="22" name="Freeform 21"/>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8527" y="54292"/>
            <a:ext cx="2869771" cy="1563379"/>
            <a:chOff x="44879" y="27296"/>
            <a:chExt cx="2869771" cy="1563379"/>
          </a:xfrm>
          <a:solidFill>
            <a:srgbClr val="0072FF"/>
          </a:solidFill>
        </p:grpSpPr>
        <p:cxnSp>
          <p:nvCxnSpPr>
            <p:cNvPr id="9" name="Straight Connector 8"/>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US" dirty="0"/>
          </a:p>
        </p:txBody>
      </p:sp>
      <p:sp>
        <p:nvSpPr>
          <p:cNvPr id="3" name="Content Placeholder 2"/>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US" dirty="0"/>
          </a:p>
        </p:txBody>
      </p:sp>
      <p:sp>
        <p:nvSpPr>
          <p:cNvPr id="5" name="Footer Placeholder 4"/>
          <p:cNvSpPr>
            <a:spLocks noGrp="1"/>
          </p:cNvSpPr>
          <p:nvPr>
            <p:ph type="ftr" sz="quarter" idx="11"/>
          </p:nvPr>
        </p:nvSpPr>
        <p:spPr>
          <a:xfrm>
            <a:off x="774146" y="6475620"/>
            <a:ext cx="4311788" cy="263110"/>
          </a:xfrm>
        </p:spPr>
        <p:txBody>
          <a:bodyPr/>
          <a:lstStyle>
            <a:lvl1pPr marL="0" algn="l" defTabSz="914400" rtl="0" eaLnBrk="1" latinLnBrk="0" hangingPunct="1">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kumimoji="1" lang="vi-VN" altLang="ja-JP"/>
              <a:t>Thực hiện bởi Trường Đại học Công nghệ Thông tin, ĐHQG-HCM</a:t>
            </a:r>
            <a:endParaRPr kumimoji="1" lang="ja-JP" altLang="en-US" dirty="0"/>
          </a:p>
        </p:txBody>
      </p:sp>
      <p:grpSp>
        <p:nvGrpSpPr>
          <p:cNvPr id="20" name="Group 19"/>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8B9669B5-B253-432B-9EE9-2946E9238354}" type="datetime1">
              <a:rPr kumimoji="1" lang="en-US" altLang="ja-JP" smtClean="0"/>
            </a:fld>
            <a:endParaRPr kumimoji="1" lang="ja-JP" altLang="en-US"/>
          </a:p>
        </p:txBody>
      </p:sp>
      <p:sp>
        <p:nvSpPr>
          <p:cNvPr id="18" name="Freeform 17"/>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
        <p:nvSpPr>
          <p:cNvPr id="17" name="Oval 16"/>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58380" y="6508358"/>
            <a:ext cx="349642" cy="349642"/>
          </a:xfrm>
        </p:spPr>
        <p:txBody>
          <a:bodyPr/>
          <a:lstStyle>
            <a:lvl1pPr algn="ctr">
              <a:defRPr lang="en-US" sz="700" kern="1200" smtClean="0">
                <a:solidFill>
                  <a:schemeClr val="tx1"/>
                </a:solidFill>
                <a:latin typeface="Arial" panose="020B0604020202020204" pitchFamily="34" charset="0"/>
                <a:ea typeface="+mn-ea"/>
                <a:cs typeface="Arial" panose="020B0604020202020204" pitchFamily="34" charset="0"/>
              </a:defRPr>
            </a:lvl1pPr>
          </a:lstStyle>
          <a:p>
            <a:fld id="{800C8475-47C1-49C9-BEE5-594F8CF4D71F}" type="slidenum">
              <a:rPr kumimoji="1" lang="ja-JP" altLang="en-US" smtClean="0"/>
            </a:fld>
            <a:endParaRPr kumimoji="1" lang="ja-JP" altLang="en-US"/>
          </a:p>
        </p:txBody>
      </p:sp>
      <p:grpSp>
        <p:nvGrpSpPr>
          <p:cNvPr id="21" name="Group 20"/>
          <p:cNvGrpSpPr/>
          <p:nvPr/>
        </p:nvGrpSpPr>
        <p:grpSpPr>
          <a:xfrm flipH="1" flipV="1">
            <a:off x="9265363" y="5246044"/>
            <a:ext cx="2869771" cy="1563379"/>
            <a:chOff x="44879" y="27296"/>
            <a:chExt cx="2869771" cy="1563379"/>
          </a:xfrm>
          <a:solidFill>
            <a:srgbClr val="0072FF"/>
          </a:solidFill>
        </p:grpSpPr>
        <p:cxnSp>
          <p:nvCxnSpPr>
            <p:cNvPr id="30" name="Straight Connector 29"/>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ình ảnh">
    <p:spTree>
      <p:nvGrpSpPr>
        <p:cNvPr id="1" name=""/>
        <p:cNvGrpSpPr/>
        <p:nvPr/>
      </p:nvGrpSpPr>
      <p:grpSpPr>
        <a:xfrm>
          <a:off x="0" y="0"/>
          <a:ext cx="0" cy="0"/>
          <a:chOff x="0" y="0"/>
          <a:chExt cx="0" cy="0"/>
        </a:xfrm>
      </p:grpSpPr>
      <p:sp>
        <p:nvSpPr>
          <p:cNvPr id="22" name="Freeform 21"/>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8527" y="54292"/>
            <a:ext cx="2869771" cy="1563379"/>
            <a:chOff x="44879" y="27296"/>
            <a:chExt cx="2869771" cy="1563379"/>
          </a:xfrm>
          <a:solidFill>
            <a:srgbClr val="0072FF"/>
          </a:solidFill>
        </p:grpSpPr>
        <p:cxnSp>
          <p:nvCxnSpPr>
            <p:cNvPr id="9" name="Straight Connector 8"/>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US" dirty="0"/>
          </a:p>
        </p:txBody>
      </p:sp>
      <p:sp>
        <p:nvSpPr>
          <p:cNvPr id="3" name="Content Placeholder 2"/>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US" dirty="0"/>
          </a:p>
        </p:txBody>
      </p:sp>
      <p:sp>
        <p:nvSpPr>
          <p:cNvPr id="5" name="Footer Placeholder 4"/>
          <p:cNvSpPr>
            <a:spLocks noGrp="1"/>
          </p:cNvSpPr>
          <p:nvPr>
            <p:ph type="ftr" sz="quarter" idx="11"/>
          </p:nvPr>
        </p:nvSpPr>
        <p:spPr>
          <a:xfrm>
            <a:off x="774146" y="6475620"/>
            <a:ext cx="4311788" cy="263110"/>
          </a:xfrm>
        </p:spPr>
        <p:txBody>
          <a:bodyPr/>
          <a:lstStyle>
            <a:lvl1pPr marL="0" algn="l" defTabSz="914400" rtl="0" eaLnBrk="1" latinLnBrk="0" hangingPunct="1">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kumimoji="1" lang="vi-VN" altLang="ja-JP"/>
              <a:t>Thực hiện bởi Trường Đại học Công nghệ Thông tin, ĐHQG-HCM</a:t>
            </a:r>
            <a:endParaRPr kumimoji="1" lang="ja-JP" altLang="en-US" dirty="0"/>
          </a:p>
        </p:txBody>
      </p:sp>
      <p:grpSp>
        <p:nvGrpSpPr>
          <p:cNvPr id="20" name="Group 19"/>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92CA4A79-D992-4B71-9E5D-C5610BFCADDF}" type="datetime1">
              <a:rPr kumimoji="1" lang="en-US" altLang="ja-JP" smtClean="0"/>
            </a:fld>
            <a:endParaRPr kumimoji="1" lang="ja-JP" altLang="en-US"/>
          </a:p>
        </p:txBody>
      </p:sp>
      <p:sp>
        <p:nvSpPr>
          <p:cNvPr id="18" name="Freeform 17"/>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
        <p:nvSpPr>
          <p:cNvPr id="17" name="Oval 16"/>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58380" y="6508358"/>
            <a:ext cx="349642" cy="349642"/>
          </a:xfrm>
        </p:spPr>
        <p:txBody>
          <a:bodyPr/>
          <a:lstStyle>
            <a:lvl1pPr algn="ctr">
              <a:defRPr lang="en-US" sz="700" kern="1200" smtClean="0">
                <a:solidFill>
                  <a:schemeClr val="tx1"/>
                </a:solidFill>
                <a:latin typeface="Arial" panose="020B0604020202020204" pitchFamily="34" charset="0"/>
                <a:ea typeface="+mn-ea"/>
                <a:cs typeface="Arial" panose="020B0604020202020204" pitchFamily="34" charset="0"/>
              </a:defRPr>
            </a:lvl1pPr>
          </a:lstStyle>
          <a:p>
            <a:fld id="{800C8475-47C1-49C9-BEE5-594F8CF4D71F}" type="slidenum">
              <a:rPr kumimoji="1" lang="ja-JP" altLang="en-US" smtClean="0"/>
            </a:fld>
            <a:endParaRPr kumimoji="1" lang="ja-JP" altLang="en-US"/>
          </a:p>
        </p:txBody>
      </p:sp>
      <p:grpSp>
        <p:nvGrpSpPr>
          <p:cNvPr id="21" name="Group 20"/>
          <p:cNvGrpSpPr/>
          <p:nvPr/>
        </p:nvGrpSpPr>
        <p:grpSpPr>
          <a:xfrm flipH="1" flipV="1">
            <a:off x="9265363" y="5246044"/>
            <a:ext cx="2869771" cy="1563379"/>
            <a:chOff x="44879" y="27296"/>
            <a:chExt cx="2869771" cy="1563379"/>
          </a:xfrm>
          <a:solidFill>
            <a:srgbClr val="0072FF"/>
          </a:solidFill>
        </p:grpSpPr>
        <p:cxnSp>
          <p:nvCxnSpPr>
            <p:cNvPr id="30" name="Straight Connector 29"/>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US" dirty="0"/>
              <a:t>Hình ảnh</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E3D2CF-44C2-404E-9359-6398B19E0B76}" type="datetime1">
              <a:rPr kumimoji="1" lang="en-US" altLang="ja-JP" smtClean="0"/>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vi-VN" altLang="ja-JP"/>
              <a:t>Thực hiện bởi Trường Đại học Công nghệ Thông tin, ĐHQG-HCM</a:t>
            </a:r>
            <a:endParaRPr kumimoji="1" lang="ja-JP"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C8475-47C1-49C9-BEE5-594F8CF4D71F}"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image" Target="../media/image10.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image" Target="../media/image11.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image" Target="../media/image12.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image" Target="../media/image13.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5.xml"/><Relationship Id="rId2" Type="http://schemas.openxmlformats.org/officeDocument/2006/relationships/image" Target="../media/image5.wmf"/><Relationship Id="rId1" Type="http://schemas.openxmlformats.org/officeDocument/2006/relationships/image" Target="../media/image4.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image" Target="../media/image20.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image" Target="../media/image21.png"/></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5.xml"/><Relationship Id="rId2" Type="http://schemas.openxmlformats.org/officeDocument/2006/relationships/image" Target="../media/image23.png"/><Relationship Id="rId1" Type="http://schemas.openxmlformats.org/officeDocument/2006/relationships/image" Target="../media/image22.png"/></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5.xml"/><Relationship Id="rId2" Type="http://schemas.openxmlformats.org/officeDocument/2006/relationships/image" Target="../media/image25.jpeg"/><Relationship Id="rId1" Type="http://schemas.openxmlformats.org/officeDocument/2006/relationships/image" Target="../media/image24.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7.svg"/><Relationship Id="rId1"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 4"/>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dirty="0"/>
          </a:p>
        </p:txBody>
      </p:sp>
      <p:sp>
        <p:nvSpPr>
          <p:cNvPr id="3" name="サブタイトル 2"/>
          <p:cNvSpPr>
            <a:spLocks noGrp="1"/>
          </p:cNvSpPr>
          <p:nvPr>
            <p:ph type="body" sz="quarter" idx="13"/>
          </p:nvPr>
        </p:nvSpPr>
        <p:spPr/>
        <p:txBody>
          <a:bodyPr/>
          <a:lstStyle/>
          <a:p>
            <a:r>
              <a:rPr lang="en-US" altLang="ja-JP"/>
              <a:t> </a:t>
            </a:r>
            <a:r>
              <a:rPr lang="en-US" altLang="ja-JP" sz="4400" b="1"/>
              <a:t>HỆ ĐIỀU HÀNH</a:t>
            </a:r>
            <a:endParaRPr lang="en-US" altLang="ja-JP" dirty="0"/>
          </a:p>
        </p:txBody>
      </p:sp>
      <p:sp>
        <p:nvSpPr>
          <p:cNvPr id="10" name="Text Placeholder 9"/>
          <p:cNvSpPr>
            <a:spLocks noGrp="1"/>
          </p:cNvSpPr>
          <p:nvPr>
            <p:ph type="body" sz="quarter" idx="14"/>
          </p:nvPr>
        </p:nvSpPr>
        <p:spPr/>
        <p:txBody>
          <a:bodyPr/>
          <a:lstStyle/>
          <a:p>
            <a:r>
              <a:rPr lang="en-US" dirty="0">
                <a:gradFill flip="none" rotWithShape="1">
                  <a:gsLst>
                    <a:gs pos="0">
                      <a:schemeClr val="accent5"/>
                    </a:gs>
                    <a:gs pos="100000">
                      <a:schemeClr val="accent3"/>
                    </a:gs>
                  </a:gsLst>
                  <a:lin ang="5400000" scaled="1"/>
                  <a:tileRect/>
                </a:gradFill>
              </a:rPr>
              <a:t>CHƯƠNG 1: TỔNG QUAN VỀ HỆ ĐIỀU HÀNH</a:t>
            </a:r>
            <a:endParaRPr lang="en-US" dirty="0">
              <a:gradFill flip="none" rotWithShape="1">
                <a:gsLst>
                  <a:gs pos="0">
                    <a:schemeClr val="accent5"/>
                  </a:gs>
                  <a:gs pos="100000">
                    <a:schemeClr val="accent3"/>
                  </a:gs>
                </a:gsLst>
                <a:lin ang="5400000" scaled="1"/>
                <a:tileRect/>
              </a:gradFill>
            </a:endParaRPr>
          </a:p>
        </p:txBody>
      </p:sp>
      <p:sp>
        <p:nvSpPr>
          <p:cNvPr id="11" name="Text Placeholder 10"/>
          <p:cNvSpPr>
            <a:spLocks noGrp="1"/>
          </p:cNvSpPr>
          <p:nvPr>
            <p:ph type="body" sz="quarter" idx="15"/>
          </p:nvPr>
        </p:nvSpPr>
        <p:spPr/>
        <p:txBody>
          <a:bodyPr/>
          <a:lstStyle/>
          <a:p>
            <a:r>
              <a:rPr lang="en-US" dirty="0" err="1"/>
              <a:t>Trình</a:t>
            </a:r>
            <a:r>
              <a:rPr lang="en-US" dirty="0"/>
              <a:t> </a:t>
            </a:r>
            <a:r>
              <a:rPr lang="en-US" dirty="0" err="1"/>
              <a:t>bày</a:t>
            </a:r>
            <a:r>
              <a:rPr lang="en-US"/>
              <a:t>: …</a:t>
            </a:r>
            <a:endParaRPr lang="en-US" dirty="0"/>
          </a:p>
        </p:txBody>
      </p:sp>
      <p:sp>
        <p:nvSpPr>
          <p:cNvPr id="12" name="Text Placeholder 11"/>
          <p:cNvSpPr>
            <a:spLocks noGrp="1"/>
          </p:cNvSpPr>
          <p:nvPr>
            <p:ph type="body" sz="quarter" idx="16"/>
          </p:nvPr>
        </p:nvSpPr>
        <p:spPr/>
        <p:txBody>
          <a:bodyPr/>
          <a:lstStyle/>
          <a:p>
            <a:r>
              <a:rPr lang="en-US"/>
              <a:t>Trình bày các nội dung tổng quan về hệ điều hành</a:t>
            </a:r>
            <a:endParaRPr lang="en-US"/>
          </a:p>
        </p:txBody>
      </p:sp>
      <p:sp>
        <p:nvSpPr>
          <p:cNvPr id="2" name="Text Placeholder 10"/>
          <p:cNvSpPr txBox="1"/>
          <p:nvPr/>
        </p:nvSpPr>
        <p:spPr>
          <a:xfrm>
            <a:off x="4648200" y="4953000"/>
            <a:ext cx="2862828" cy="355053"/>
          </a:xfrm>
          <a:prstGeom prst="rect">
            <a:avLst/>
          </a:prstGeom>
          <a:solidFill>
            <a:schemeClr val="bg1"/>
          </a:solidFill>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400" b="1" i="0" kern="1200">
                <a:solidFill>
                  <a:schemeClr val="bg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Trình bày: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1.2. </a:t>
            </a:r>
            <a:r>
              <a:rPr lang="en-US" altLang="ja-JP" dirty="0" err="1"/>
              <a:t>Cấu</a:t>
            </a:r>
            <a:r>
              <a:rPr lang="en-US" altLang="ja-JP" dirty="0"/>
              <a:t> </a:t>
            </a:r>
            <a:r>
              <a:rPr lang="en-US" altLang="ja-JP" dirty="0" err="1"/>
              <a:t>trúc</a:t>
            </a:r>
            <a:r>
              <a:rPr lang="en-US" altLang="ja-JP" dirty="0"/>
              <a:t> </a:t>
            </a:r>
            <a:r>
              <a:rPr lang="en-US" altLang="ja-JP" dirty="0" err="1"/>
              <a:t>hệ</a:t>
            </a:r>
            <a:r>
              <a:rPr lang="en-US" altLang="ja-JP" dirty="0"/>
              <a:t> </a:t>
            </a:r>
            <a:r>
              <a:rPr lang="en-US" altLang="ja-JP" dirty="0" err="1"/>
              <a:t>thống</a:t>
            </a:r>
            <a:r>
              <a:rPr lang="en-US" altLang="ja-JP" dirty="0"/>
              <a:t> </a:t>
            </a:r>
            <a:r>
              <a:rPr lang="en-US" altLang="ja-JP" dirty="0" err="1"/>
              <a:t>máy</a:t>
            </a:r>
            <a:r>
              <a:rPr lang="en-US" altLang="ja-JP" dirty="0"/>
              <a:t> </a:t>
            </a:r>
            <a:r>
              <a:rPr lang="en-US" altLang="ja-JP" dirty="0" err="1"/>
              <a:t>tính</a:t>
            </a:r>
            <a:endParaRPr kumimoji="1" lang="ja-JP" altLang="en-US"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3" name="TextBox 2"/>
          <p:cNvSpPr txBox="1"/>
          <p:nvPr/>
        </p:nvSpPr>
        <p:spPr>
          <a:xfrm>
            <a:off x="5562601" y="1447801"/>
            <a:ext cx="4571999" cy="830997"/>
          </a:xfrm>
          <a:prstGeom prst="rect">
            <a:avLst/>
          </a:prstGeom>
          <a:noFill/>
        </p:spPr>
        <p:txBody>
          <a:bodyPr wrap="square" rtlCol="0">
            <a:spAutoFit/>
          </a:bodyPr>
          <a:lstStyle/>
          <a:p>
            <a:r>
              <a:rPr lang="en-US" sz="2400" b="1"/>
              <a:t>Users (people, machines, other computers)</a:t>
            </a:r>
            <a:endParaRPr lang="en-US" sz="2400" b="1"/>
          </a:p>
        </p:txBody>
      </p:sp>
      <p:sp>
        <p:nvSpPr>
          <p:cNvPr id="7" name="Arrow: Notched Right 6"/>
          <p:cNvSpPr/>
          <p:nvPr/>
        </p:nvSpPr>
        <p:spPr>
          <a:xfrm rot="9245026">
            <a:off x="4584674" y="1887157"/>
            <a:ext cx="862552" cy="377729"/>
          </a:xfrm>
          <a:prstGeom prst="notch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57400" y="2389772"/>
            <a:ext cx="3823184" cy="271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fontScale="92500"/>
          </a:bodyPr>
          <a:lstStyle/>
          <a:p>
            <a:r>
              <a:rPr lang="en-US" dirty="0"/>
              <a:t>HOẠT ĐỘNG BÊN TRONG MÁY TÍNH</a:t>
            </a:r>
            <a:endParaRPr lang="en-US" dirty="0"/>
          </a:p>
        </p:txBody>
      </p:sp>
      <p:sp>
        <p:nvSpPr>
          <p:cNvPr id="3" name="Text Placeholder 2"/>
          <p:cNvSpPr>
            <a:spLocks noGrp="1"/>
          </p:cNvSpPr>
          <p:nvPr>
            <p:ph type="body" sz="quarter" idx="14"/>
          </p:nvPr>
        </p:nvSpPr>
        <p:spPr/>
        <p:txBody>
          <a:bodyPr/>
          <a:lstStyle/>
          <a:p>
            <a:r>
              <a:rPr lang="en-US" dirty="0"/>
              <a:t>2.1. </a:t>
            </a:r>
            <a:r>
              <a:rPr lang="en-US" dirty="0" err="1"/>
              <a:t>Bên</a:t>
            </a:r>
            <a:r>
              <a:rPr lang="en-US" dirty="0"/>
              <a:t> </a:t>
            </a:r>
            <a:r>
              <a:rPr lang="en-US" dirty="0" err="1"/>
              <a:t>trong</a:t>
            </a:r>
            <a:r>
              <a:rPr lang="en-US" dirty="0"/>
              <a:t> </a:t>
            </a:r>
            <a:r>
              <a:rPr lang="en-US" dirty="0" err="1"/>
              <a:t>hệ</a:t>
            </a:r>
            <a:r>
              <a:rPr lang="en-US" dirty="0"/>
              <a:t> </a:t>
            </a:r>
            <a:r>
              <a:rPr lang="en-US" dirty="0" err="1"/>
              <a:t>điều</a:t>
            </a:r>
            <a:r>
              <a:rPr lang="en-US" dirty="0"/>
              <a:t> </a:t>
            </a:r>
            <a:r>
              <a:rPr lang="en-US" dirty="0" err="1"/>
              <a:t>hành</a:t>
            </a:r>
            <a:endParaRPr lang="en-US" dirty="0"/>
          </a:p>
        </p:txBody>
      </p:sp>
      <p:sp>
        <p:nvSpPr>
          <p:cNvPr id="4" name="Text Placeholder 3"/>
          <p:cNvSpPr>
            <a:spLocks noGrp="1"/>
          </p:cNvSpPr>
          <p:nvPr>
            <p:ph type="body" sz="quarter" idx="15"/>
          </p:nvPr>
        </p:nvSpPr>
        <p:spPr/>
        <p:txBody>
          <a:bodyPr/>
          <a:lstStyle/>
          <a:p>
            <a:endParaRPr lang="en-US"/>
          </a:p>
        </p:txBody>
      </p:sp>
      <p:sp>
        <p:nvSpPr>
          <p:cNvPr id="5" name="Text Placeholder 4"/>
          <p:cNvSpPr>
            <a:spLocks noGrp="1"/>
          </p:cNvSpPr>
          <p:nvPr>
            <p:ph type="body" sz="quarter" idx="16"/>
          </p:nvPr>
        </p:nvSpPr>
        <p:spPr/>
        <p:txBody>
          <a:bodyPr>
            <a:normAutofit lnSpcReduction="10000"/>
          </a:bodyPr>
          <a:lstStyle/>
          <a:p>
            <a:r>
              <a:rPr lang="en-US" dirty="0"/>
              <a:t>02.</a:t>
            </a:r>
            <a:endParaRPr lang="en-US" dirty="0"/>
          </a:p>
        </p:txBody>
      </p:sp>
      <p:sp>
        <p:nvSpPr>
          <p:cNvPr id="7" name="Footer Placeholder 6"/>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2.1. </a:t>
            </a:r>
            <a:r>
              <a:rPr lang="en-US" dirty="0" err="1"/>
              <a:t>Bên</a:t>
            </a:r>
            <a:r>
              <a:rPr lang="en-US" dirty="0"/>
              <a:t> </a:t>
            </a:r>
            <a:r>
              <a:rPr lang="en-US" dirty="0" err="1"/>
              <a:t>trong</a:t>
            </a:r>
            <a:r>
              <a:rPr lang="en-US" dirty="0"/>
              <a:t> </a:t>
            </a:r>
            <a:r>
              <a:rPr lang="en-US" dirty="0" err="1"/>
              <a:t>hệ</a:t>
            </a:r>
            <a:r>
              <a:rPr lang="en-US" dirty="0"/>
              <a:t> </a:t>
            </a:r>
            <a:r>
              <a:rPr lang="en-US" dirty="0" err="1"/>
              <a:t>điều</a:t>
            </a:r>
            <a:r>
              <a:rPr lang="en-US" dirty="0"/>
              <a:t> </a:t>
            </a:r>
            <a:r>
              <a:rPr lang="en-US" dirty="0" err="1"/>
              <a:t>hành</a:t>
            </a:r>
            <a:endParaRPr lang="en-US" dirty="0"/>
          </a:p>
        </p:txBody>
      </p:sp>
      <p:sp>
        <p:nvSpPr>
          <p:cNvPr id="3" name="Content Placeholder 2"/>
          <p:cNvSpPr>
            <a:spLocks noGrp="1"/>
          </p:cNvSpPr>
          <p:nvPr>
            <p:ph idx="1"/>
          </p:nvPr>
        </p:nvSpPr>
        <p:spPr/>
        <p:txBody>
          <a:bodyPr>
            <a:normAutofit fontScale="92500" lnSpcReduction="20000"/>
          </a:bodyPr>
          <a:lstStyle/>
          <a:p>
            <a:r>
              <a:rPr lang="en-US" altLang="ja-JP" dirty="0" err="1"/>
              <a:t>Chương</a:t>
            </a:r>
            <a:r>
              <a:rPr lang="en-US" altLang="ja-JP" dirty="0"/>
              <a:t> </a:t>
            </a:r>
            <a:r>
              <a:rPr lang="en-US" altLang="ja-JP" dirty="0" err="1"/>
              <a:t>trình</a:t>
            </a:r>
            <a:r>
              <a:rPr lang="en-US" altLang="ja-JP" dirty="0"/>
              <a:t> </a:t>
            </a:r>
            <a:r>
              <a:rPr lang="en-US" altLang="ja-JP" dirty="0" err="1"/>
              <a:t>duy</a:t>
            </a:r>
            <a:r>
              <a:rPr lang="en-US" altLang="ja-JP" dirty="0"/>
              <a:t> </a:t>
            </a:r>
            <a:r>
              <a:rPr lang="en-US" altLang="ja-JP" dirty="0" err="1"/>
              <a:t>nhất</a:t>
            </a:r>
            <a:r>
              <a:rPr lang="en-US" altLang="ja-JP" dirty="0"/>
              <a:t> </a:t>
            </a:r>
            <a:r>
              <a:rPr lang="en-US" altLang="ja-JP" dirty="0" err="1"/>
              <a:t>luôn</a:t>
            </a:r>
            <a:r>
              <a:rPr lang="en-US" altLang="ja-JP" dirty="0"/>
              <a:t> </a:t>
            </a:r>
            <a:r>
              <a:rPr lang="en-US" altLang="ja-JP" dirty="0" err="1"/>
              <a:t>chạy</a:t>
            </a:r>
            <a:r>
              <a:rPr lang="en-US" altLang="ja-JP" dirty="0"/>
              <a:t> </a:t>
            </a:r>
            <a:r>
              <a:rPr lang="en-US" altLang="ja-JP" dirty="0" err="1"/>
              <a:t>tại</a:t>
            </a:r>
            <a:r>
              <a:rPr lang="en-US" altLang="ja-JP" dirty="0"/>
              <a:t> </a:t>
            </a:r>
            <a:r>
              <a:rPr lang="en-US" altLang="ja-JP" dirty="0" err="1"/>
              <a:t>tất</a:t>
            </a:r>
            <a:r>
              <a:rPr lang="en-US" altLang="ja-JP" dirty="0"/>
              <a:t> </a:t>
            </a:r>
            <a:r>
              <a:rPr lang="en-US" altLang="ja-JP" dirty="0" err="1"/>
              <a:t>cả</a:t>
            </a:r>
            <a:r>
              <a:rPr lang="en-US" altLang="ja-JP" dirty="0"/>
              <a:t> </a:t>
            </a:r>
            <a:r>
              <a:rPr lang="en-US" altLang="ja-JP" dirty="0" err="1"/>
              <a:t>các</a:t>
            </a:r>
            <a:r>
              <a:rPr lang="en-US" altLang="ja-JP" dirty="0"/>
              <a:t> </a:t>
            </a:r>
            <a:r>
              <a:rPr lang="en-US" altLang="ja-JP" dirty="0" err="1"/>
              <a:t>thời</a:t>
            </a:r>
            <a:r>
              <a:rPr lang="en-US" altLang="ja-JP" dirty="0"/>
              <a:t> </a:t>
            </a:r>
            <a:r>
              <a:rPr lang="en-US" altLang="ja-JP" dirty="0" err="1"/>
              <a:t>điểm</a:t>
            </a:r>
            <a:r>
              <a:rPr lang="en-US" altLang="ja-JP" dirty="0"/>
              <a:t> </a:t>
            </a:r>
            <a:r>
              <a:rPr lang="en-US" altLang="ja-JP" dirty="0" err="1"/>
              <a:t>máy</a:t>
            </a:r>
            <a:r>
              <a:rPr lang="en-US" altLang="ja-JP" dirty="0"/>
              <a:t> </a:t>
            </a:r>
            <a:r>
              <a:rPr lang="en-US" altLang="ja-JP" dirty="0" err="1"/>
              <a:t>tính</a:t>
            </a:r>
            <a:r>
              <a:rPr lang="en-US" altLang="ja-JP" dirty="0"/>
              <a:t> </a:t>
            </a:r>
            <a:r>
              <a:rPr lang="en-US" altLang="ja-JP" dirty="0" err="1"/>
              <a:t>hoạt</a:t>
            </a:r>
            <a:r>
              <a:rPr lang="en-US" altLang="ja-JP" dirty="0"/>
              <a:t> </a:t>
            </a:r>
            <a:r>
              <a:rPr lang="en-US" altLang="ja-JP" dirty="0" err="1"/>
              <a:t>động</a:t>
            </a:r>
            <a:r>
              <a:rPr lang="en-US" altLang="ja-JP" dirty="0"/>
              <a:t> </a:t>
            </a:r>
            <a:r>
              <a:rPr lang="en-US" altLang="ja-JP" dirty="0" err="1"/>
              <a:t>là</a:t>
            </a:r>
            <a:r>
              <a:rPr lang="en-US" altLang="ja-JP" dirty="0"/>
              <a:t> </a:t>
            </a:r>
            <a:r>
              <a:rPr lang="en-US" altLang="ja-JP" dirty="0" err="1"/>
              <a:t>nhân</a:t>
            </a:r>
            <a:r>
              <a:rPr lang="en-US" altLang="ja-JP" dirty="0"/>
              <a:t>/</a:t>
            </a:r>
            <a:r>
              <a:rPr lang="en-US" altLang="ja-JP" dirty="0" err="1"/>
              <a:t>hạt</a:t>
            </a:r>
            <a:r>
              <a:rPr lang="en-US" altLang="ja-JP" dirty="0"/>
              <a:t> </a:t>
            </a:r>
            <a:r>
              <a:rPr lang="en-US" altLang="ja-JP" dirty="0" err="1"/>
              <a:t>nhân</a:t>
            </a:r>
            <a:r>
              <a:rPr lang="en-US" altLang="ja-JP" dirty="0"/>
              <a:t> (kernel).</a:t>
            </a:r>
            <a:endParaRPr lang="en-US" altLang="ja-JP" b="1" dirty="0">
              <a:solidFill>
                <a:srgbClr val="006699"/>
              </a:solidFill>
            </a:endParaRPr>
          </a:p>
          <a:p>
            <a:r>
              <a:rPr lang="en-US" altLang="ja-JP" dirty="0" err="1"/>
              <a:t>Đi</a:t>
            </a:r>
            <a:r>
              <a:rPr lang="en-US" altLang="ja-JP" dirty="0"/>
              <a:t> </a:t>
            </a:r>
            <a:r>
              <a:rPr lang="en-US" altLang="ja-JP" dirty="0" err="1"/>
              <a:t>kèm</a:t>
            </a:r>
            <a:r>
              <a:rPr lang="en-US" altLang="ja-JP" dirty="0"/>
              <a:t> </a:t>
            </a:r>
            <a:r>
              <a:rPr lang="en-US" altLang="ja-JP" dirty="0" err="1"/>
              <a:t>với</a:t>
            </a:r>
            <a:r>
              <a:rPr lang="en-US" altLang="ja-JP" dirty="0"/>
              <a:t> </a:t>
            </a:r>
            <a:r>
              <a:rPr lang="en-US" altLang="ja-JP" dirty="0" err="1"/>
              <a:t>nhân</a:t>
            </a:r>
            <a:r>
              <a:rPr lang="en-US" altLang="ja-JP" dirty="0"/>
              <a:t> </a:t>
            </a:r>
            <a:r>
              <a:rPr lang="en-US" altLang="ja-JP" dirty="0" err="1"/>
              <a:t>còn</a:t>
            </a:r>
            <a:r>
              <a:rPr lang="en-US" altLang="ja-JP" dirty="0"/>
              <a:t> </a:t>
            </a:r>
            <a:r>
              <a:rPr lang="en-US" altLang="ja-JP" dirty="0" err="1"/>
              <a:t>có</a:t>
            </a:r>
            <a:r>
              <a:rPr lang="en-US" altLang="ja-JP" dirty="0"/>
              <a:t> </a:t>
            </a:r>
            <a:r>
              <a:rPr lang="en-US" altLang="ja-JP" dirty="0" err="1"/>
              <a:t>hai</a:t>
            </a:r>
            <a:r>
              <a:rPr lang="en-US" altLang="ja-JP" dirty="0"/>
              <a:t> </a:t>
            </a:r>
            <a:r>
              <a:rPr lang="en-US" altLang="ja-JP" dirty="0" err="1"/>
              <a:t>loại</a:t>
            </a:r>
            <a:r>
              <a:rPr lang="en-US" altLang="ja-JP" dirty="0"/>
              <a:t> </a:t>
            </a:r>
            <a:r>
              <a:rPr lang="en-US" altLang="ja-JP" dirty="0" err="1"/>
              <a:t>chương</a:t>
            </a:r>
            <a:r>
              <a:rPr lang="en-US" altLang="ja-JP" dirty="0"/>
              <a:t> </a:t>
            </a:r>
            <a:r>
              <a:rPr lang="en-US" altLang="ja-JP" dirty="0" err="1"/>
              <a:t>trình</a:t>
            </a:r>
            <a:r>
              <a:rPr lang="en-US" altLang="ja-JP" dirty="0"/>
              <a:t>: </a:t>
            </a:r>
            <a:endParaRPr lang="en-US" altLang="ja-JP" dirty="0"/>
          </a:p>
          <a:p>
            <a:pPr lvl="1"/>
            <a:r>
              <a:rPr lang="en-US" altLang="ja-JP" dirty="0" err="1"/>
              <a:t>Chương</a:t>
            </a:r>
            <a:r>
              <a:rPr lang="en-US" altLang="ja-JP" dirty="0"/>
              <a:t> </a:t>
            </a:r>
            <a:r>
              <a:rPr lang="en-US" altLang="ja-JP" dirty="0" err="1"/>
              <a:t>trình</a:t>
            </a:r>
            <a:r>
              <a:rPr lang="en-US" altLang="ja-JP" dirty="0"/>
              <a:t> </a:t>
            </a:r>
            <a:r>
              <a:rPr lang="en-US" altLang="ja-JP" dirty="0" err="1"/>
              <a:t>hệ</a:t>
            </a:r>
            <a:r>
              <a:rPr lang="en-US" altLang="ja-JP" dirty="0"/>
              <a:t> </a:t>
            </a:r>
            <a:r>
              <a:rPr lang="en-US" altLang="ja-JP" dirty="0" err="1"/>
              <a:t>thống</a:t>
            </a:r>
            <a:r>
              <a:rPr lang="en-US" altLang="ja-JP" dirty="0"/>
              <a:t> (system program): </a:t>
            </a:r>
            <a:r>
              <a:rPr lang="en-US" altLang="ja-JP" dirty="0" err="1"/>
              <a:t>được</a:t>
            </a:r>
            <a:r>
              <a:rPr lang="en-US" altLang="ja-JP" dirty="0"/>
              <a:t> </a:t>
            </a:r>
            <a:r>
              <a:rPr lang="en-US" altLang="ja-JP" dirty="0" err="1"/>
              <a:t>đóng</a:t>
            </a:r>
            <a:r>
              <a:rPr lang="en-US" altLang="ja-JP" dirty="0"/>
              <a:t> </a:t>
            </a:r>
            <a:r>
              <a:rPr lang="en-US" altLang="ja-JP" dirty="0" err="1"/>
              <a:t>gói</a:t>
            </a:r>
            <a:r>
              <a:rPr lang="en-US" altLang="ja-JP" dirty="0"/>
              <a:t> </a:t>
            </a:r>
            <a:r>
              <a:rPr lang="en-US" altLang="ja-JP" dirty="0" err="1"/>
              <a:t>cùng</a:t>
            </a:r>
            <a:r>
              <a:rPr lang="en-US" altLang="ja-JP" dirty="0"/>
              <a:t> </a:t>
            </a:r>
            <a:r>
              <a:rPr lang="en-US" altLang="ja-JP" dirty="0" err="1"/>
              <a:t>với</a:t>
            </a:r>
            <a:r>
              <a:rPr lang="en-US" altLang="ja-JP" dirty="0"/>
              <a:t> </a:t>
            </a:r>
            <a:r>
              <a:rPr lang="en-US" altLang="ja-JP" dirty="0" err="1"/>
              <a:t>hệ</a:t>
            </a:r>
            <a:r>
              <a:rPr lang="en-US" altLang="ja-JP" dirty="0"/>
              <a:t> </a:t>
            </a:r>
            <a:r>
              <a:rPr lang="en-US" altLang="ja-JP" dirty="0" err="1"/>
              <a:t>điều</a:t>
            </a:r>
            <a:r>
              <a:rPr lang="en-US" altLang="ja-JP" dirty="0"/>
              <a:t> </a:t>
            </a:r>
            <a:r>
              <a:rPr lang="en-US" altLang="ja-JP" dirty="0" err="1"/>
              <a:t>hành</a:t>
            </a:r>
            <a:r>
              <a:rPr lang="en-US" altLang="ja-JP" dirty="0"/>
              <a:t> </a:t>
            </a:r>
            <a:r>
              <a:rPr lang="en-US" altLang="ja-JP" dirty="0" err="1"/>
              <a:t>nhưng</a:t>
            </a:r>
            <a:r>
              <a:rPr lang="en-US" altLang="ja-JP" dirty="0"/>
              <a:t> </a:t>
            </a:r>
            <a:r>
              <a:rPr lang="en-US" altLang="ja-JP" dirty="0" err="1"/>
              <a:t>không</a:t>
            </a:r>
            <a:r>
              <a:rPr lang="en-US" altLang="ja-JP" dirty="0"/>
              <a:t> </a:t>
            </a:r>
            <a:r>
              <a:rPr lang="en-US" altLang="ja-JP" dirty="0" err="1"/>
              <a:t>phải</a:t>
            </a:r>
            <a:r>
              <a:rPr lang="en-US" altLang="ja-JP" dirty="0"/>
              <a:t> </a:t>
            </a:r>
            <a:r>
              <a:rPr lang="en-US" altLang="ja-JP" dirty="0" err="1"/>
              <a:t>là</a:t>
            </a:r>
            <a:r>
              <a:rPr lang="en-US" altLang="ja-JP" dirty="0"/>
              <a:t> </a:t>
            </a:r>
            <a:r>
              <a:rPr lang="en-US" altLang="ja-JP" dirty="0" err="1"/>
              <a:t>một</a:t>
            </a:r>
            <a:r>
              <a:rPr lang="en-US" altLang="ja-JP" dirty="0"/>
              <a:t> </a:t>
            </a:r>
            <a:r>
              <a:rPr lang="en-US" altLang="ja-JP" dirty="0" err="1"/>
              <a:t>phần</a:t>
            </a:r>
            <a:r>
              <a:rPr lang="en-US" altLang="ja-JP" dirty="0"/>
              <a:t> </a:t>
            </a:r>
            <a:r>
              <a:rPr lang="en-US" altLang="ja-JP" dirty="0" err="1"/>
              <a:t>của</a:t>
            </a:r>
            <a:r>
              <a:rPr lang="en-US" altLang="ja-JP" dirty="0"/>
              <a:t> </a:t>
            </a:r>
            <a:r>
              <a:rPr lang="en-US" altLang="ja-JP" dirty="0" err="1"/>
              <a:t>nhân</a:t>
            </a:r>
            <a:r>
              <a:rPr lang="en-US" altLang="ja-JP" dirty="0"/>
              <a:t>.</a:t>
            </a:r>
            <a:endParaRPr lang="en-US" altLang="ja-JP" dirty="0"/>
          </a:p>
          <a:p>
            <a:pPr lvl="1"/>
            <a:r>
              <a:rPr lang="en-US" altLang="ja-JP" dirty="0" err="1"/>
              <a:t>Chương</a:t>
            </a:r>
            <a:r>
              <a:rPr lang="en-US" altLang="ja-JP" dirty="0"/>
              <a:t> </a:t>
            </a:r>
            <a:r>
              <a:rPr lang="en-US" altLang="ja-JP" dirty="0" err="1"/>
              <a:t>trình</a:t>
            </a:r>
            <a:r>
              <a:rPr lang="en-US" altLang="ja-JP" dirty="0"/>
              <a:t> </a:t>
            </a:r>
            <a:r>
              <a:rPr lang="en-US" altLang="ja-JP" dirty="0" err="1"/>
              <a:t>ứng</a:t>
            </a:r>
            <a:r>
              <a:rPr lang="en-US" altLang="ja-JP" dirty="0"/>
              <a:t> </a:t>
            </a:r>
            <a:r>
              <a:rPr lang="en-US" altLang="ja-JP" dirty="0" err="1"/>
              <a:t>dụng</a:t>
            </a:r>
            <a:r>
              <a:rPr lang="en-US" altLang="ja-JP" dirty="0"/>
              <a:t>: </a:t>
            </a:r>
            <a:r>
              <a:rPr lang="en-US" altLang="ja-JP" dirty="0" err="1"/>
              <a:t>tất</a:t>
            </a:r>
            <a:r>
              <a:rPr lang="en-US" altLang="ja-JP" dirty="0"/>
              <a:t> </a:t>
            </a:r>
            <a:r>
              <a:rPr lang="en-US" altLang="ja-JP" dirty="0" err="1"/>
              <a:t>cả</a:t>
            </a:r>
            <a:r>
              <a:rPr lang="en-US" altLang="ja-JP" dirty="0"/>
              <a:t> </a:t>
            </a:r>
            <a:r>
              <a:rPr lang="en-US" altLang="ja-JP" dirty="0" err="1"/>
              <a:t>các</a:t>
            </a:r>
            <a:r>
              <a:rPr lang="en-US" altLang="ja-JP" dirty="0"/>
              <a:t> </a:t>
            </a:r>
            <a:r>
              <a:rPr lang="en-US" altLang="ja-JP" dirty="0" err="1"/>
              <a:t>chương</a:t>
            </a:r>
            <a:r>
              <a:rPr lang="en-US" altLang="ja-JP" dirty="0"/>
              <a:t> </a:t>
            </a:r>
            <a:r>
              <a:rPr lang="en-US" altLang="ja-JP" dirty="0" err="1"/>
              <a:t>trình</a:t>
            </a:r>
            <a:r>
              <a:rPr lang="en-US" altLang="ja-JP" dirty="0"/>
              <a:t> </a:t>
            </a:r>
            <a:r>
              <a:rPr lang="en-US" altLang="ja-JP" dirty="0" err="1"/>
              <a:t>không</a:t>
            </a:r>
            <a:r>
              <a:rPr lang="en-US" altLang="ja-JP" dirty="0"/>
              <a:t> </a:t>
            </a:r>
            <a:r>
              <a:rPr lang="en-US" altLang="ja-JP" dirty="0" err="1"/>
              <a:t>có</a:t>
            </a:r>
            <a:r>
              <a:rPr lang="en-US" altLang="ja-JP" dirty="0"/>
              <a:t> </a:t>
            </a:r>
            <a:r>
              <a:rPr lang="en-US" altLang="ja-JP" dirty="0" err="1"/>
              <a:t>liên</a:t>
            </a:r>
            <a:r>
              <a:rPr lang="en-US" altLang="ja-JP" dirty="0"/>
              <a:t> </a:t>
            </a:r>
            <a:r>
              <a:rPr lang="en-US" altLang="ja-JP" dirty="0" err="1"/>
              <a:t>kết</a:t>
            </a:r>
            <a:r>
              <a:rPr lang="en-US" altLang="ja-JP" dirty="0"/>
              <a:t> (associate) </a:t>
            </a:r>
            <a:r>
              <a:rPr lang="en-US" altLang="ja-JP" dirty="0" err="1"/>
              <a:t>với</a:t>
            </a:r>
            <a:r>
              <a:rPr lang="en-US" altLang="ja-JP" dirty="0"/>
              <a:t> </a:t>
            </a:r>
            <a:r>
              <a:rPr lang="en-US" altLang="ja-JP" dirty="0" err="1"/>
              <a:t>hoạt</a:t>
            </a:r>
            <a:r>
              <a:rPr lang="en-US" altLang="ja-JP" dirty="0"/>
              <a:t> </a:t>
            </a:r>
            <a:r>
              <a:rPr lang="en-US" altLang="ja-JP" dirty="0" err="1"/>
              <a:t>động</a:t>
            </a:r>
            <a:r>
              <a:rPr lang="en-US" altLang="ja-JP" dirty="0"/>
              <a:t> </a:t>
            </a:r>
            <a:r>
              <a:rPr lang="en-US" altLang="ja-JP" dirty="0" err="1"/>
              <a:t>của</a:t>
            </a:r>
            <a:r>
              <a:rPr lang="en-US" altLang="ja-JP" dirty="0"/>
              <a:t> </a:t>
            </a:r>
            <a:r>
              <a:rPr lang="en-US" altLang="ja-JP" dirty="0" err="1"/>
              <a:t>hệ</a:t>
            </a:r>
            <a:r>
              <a:rPr lang="en-US" altLang="ja-JP" dirty="0"/>
              <a:t> </a:t>
            </a:r>
            <a:r>
              <a:rPr lang="en-US" altLang="ja-JP" dirty="0" err="1"/>
              <a:t>thống</a:t>
            </a:r>
            <a:r>
              <a:rPr lang="en-US" altLang="ja-JP" dirty="0"/>
              <a:t>.</a:t>
            </a:r>
            <a:endParaRPr lang="en-US" altLang="ja-JP" dirty="0"/>
          </a:p>
          <a:p>
            <a:r>
              <a:rPr lang="en-US" altLang="en-US" dirty="0" err="1"/>
              <a:t>Ngày</a:t>
            </a:r>
            <a:r>
              <a:rPr lang="en-US" altLang="en-US" dirty="0"/>
              <a:t> nay, </a:t>
            </a:r>
            <a:r>
              <a:rPr lang="en-US" altLang="en-US" dirty="0" err="1"/>
              <a:t>một</a:t>
            </a:r>
            <a:r>
              <a:rPr lang="en-US" altLang="en-US" dirty="0"/>
              <a:t> </a:t>
            </a:r>
            <a:r>
              <a:rPr lang="en-US" altLang="en-US" dirty="0" err="1"/>
              <a:t>số</a:t>
            </a:r>
            <a:r>
              <a:rPr lang="en-US" altLang="en-US" dirty="0"/>
              <a:t> </a:t>
            </a: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a:t>
            </a:r>
            <a:r>
              <a:rPr lang="en-US" altLang="en-US" dirty="0" err="1"/>
              <a:t>còn</a:t>
            </a:r>
            <a:r>
              <a:rPr lang="en-US" altLang="en-US" dirty="0"/>
              <a:t> </a:t>
            </a:r>
            <a:r>
              <a:rPr lang="en-US" altLang="en-US" dirty="0" err="1"/>
              <a:t>chứa</a:t>
            </a:r>
            <a:r>
              <a:rPr lang="en-US" altLang="en-US" dirty="0"/>
              <a:t> middleware – </a:t>
            </a:r>
            <a:r>
              <a:rPr lang="en-US" altLang="en-US" dirty="0" err="1"/>
              <a:t>một</a:t>
            </a:r>
            <a:r>
              <a:rPr lang="en-US" altLang="en-US" dirty="0"/>
              <a:t> </a:t>
            </a:r>
            <a:r>
              <a:rPr lang="en-US" altLang="en-US" dirty="0" err="1"/>
              <a:t>tập</a:t>
            </a:r>
            <a:r>
              <a:rPr lang="en-US" altLang="en-US" dirty="0"/>
              <a:t> </a:t>
            </a:r>
            <a:r>
              <a:rPr lang="en-US" altLang="en-US" dirty="0" err="1"/>
              <a:t>các</a:t>
            </a:r>
            <a:r>
              <a:rPr lang="en-US" altLang="en-US" dirty="0"/>
              <a:t> </a:t>
            </a:r>
            <a:r>
              <a:rPr lang="en-US" altLang="en-US" dirty="0" err="1"/>
              <a:t>khung</a:t>
            </a:r>
            <a:r>
              <a:rPr lang="en-US" altLang="en-US" dirty="0"/>
              <a:t>/</a:t>
            </a:r>
            <a:r>
              <a:rPr lang="en-US" altLang="en-US" dirty="0" err="1"/>
              <a:t>nền</a:t>
            </a:r>
            <a:r>
              <a:rPr lang="en-US" altLang="en-US" dirty="0"/>
              <a:t> </a:t>
            </a:r>
            <a:r>
              <a:rPr lang="en-US" altLang="en-US" dirty="0" err="1"/>
              <a:t>tảng</a:t>
            </a:r>
            <a:r>
              <a:rPr lang="en-US" altLang="en-US" dirty="0"/>
              <a:t> </a:t>
            </a:r>
            <a:r>
              <a:rPr lang="en-US" altLang="en-US" dirty="0" err="1"/>
              <a:t>phần</a:t>
            </a:r>
            <a:r>
              <a:rPr lang="en-US" altLang="en-US" dirty="0"/>
              <a:t> </a:t>
            </a:r>
            <a:r>
              <a:rPr lang="en-US" altLang="en-US" dirty="0" err="1"/>
              <a:t>mềm</a:t>
            </a:r>
            <a:r>
              <a:rPr lang="en-US" altLang="en-US" dirty="0"/>
              <a:t> (software framework) </a:t>
            </a:r>
            <a:r>
              <a:rPr lang="en-US" altLang="en-US" dirty="0" err="1"/>
              <a:t>cung</a:t>
            </a:r>
            <a:r>
              <a:rPr lang="en-US" altLang="en-US" dirty="0"/>
              <a:t> </a:t>
            </a:r>
            <a:r>
              <a:rPr lang="en-US" altLang="en-US" dirty="0" err="1"/>
              <a:t>cấp</a:t>
            </a:r>
            <a:r>
              <a:rPr lang="en-US" altLang="en-US" dirty="0"/>
              <a:t> </a:t>
            </a:r>
            <a:r>
              <a:rPr lang="en-US" altLang="en-US" dirty="0" err="1"/>
              <a:t>các</a:t>
            </a:r>
            <a:r>
              <a:rPr lang="en-US" altLang="en-US" dirty="0"/>
              <a:t> </a:t>
            </a:r>
            <a:r>
              <a:rPr lang="en-US" altLang="en-US" dirty="0" err="1"/>
              <a:t>dịch</a:t>
            </a:r>
            <a:r>
              <a:rPr lang="en-US" altLang="en-US" dirty="0"/>
              <a:t> </a:t>
            </a:r>
            <a:r>
              <a:rPr lang="en-US" altLang="en-US" dirty="0" err="1"/>
              <a:t>vụ</a:t>
            </a:r>
            <a:r>
              <a:rPr lang="en-US" altLang="en-US" dirty="0"/>
              <a:t> </a:t>
            </a:r>
            <a:r>
              <a:rPr lang="en-US" altLang="en-US" dirty="0" err="1"/>
              <a:t>bổ</a:t>
            </a:r>
            <a:r>
              <a:rPr lang="en-US" altLang="en-US" dirty="0"/>
              <a:t> sung </a:t>
            </a:r>
            <a:r>
              <a:rPr lang="en-US" altLang="en-US" dirty="0" err="1"/>
              <a:t>hỗ</a:t>
            </a:r>
            <a:r>
              <a:rPr lang="en-US" altLang="en-US" dirty="0"/>
              <a:t> </a:t>
            </a:r>
            <a:r>
              <a:rPr lang="en-US" altLang="en-US" dirty="0" err="1"/>
              <a:t>trợ</a:t>
            </a:r>
            <a:r>
              <a:rPr lang="en-US" altLang="en-US" dirty="0"/>
              <a:t> </a:t>
            </a:r>
            <a:r>
              <a:rPr lang="en-US" altLang="en-US" dirty="0" err="1"/>
              <a:t>cho</a:t>
            </a:r>
            <a:r>
              <a:rPr lang="en-US" altLang="en-US" dirty="0"/>
              <a:t> </a:t>
            </a:r>
            <a:r>
              <a:rPr lang="en-US" altLang="en-US" dirty="0" err="1"/>
              <a:t>nhà</a:t>
            </a:r>
            <a:r>
              <a:rPr lang="en-US" altLang="en-US" dirty="0"/>
              <a:t> </a:t>
            </a:r>
            <a:r>
              <a:rPr lang="en-US" altLang="en-US" dirty="0" err="1"/>
              <a:t>phát</a:t>
            </a:r>
            <a:r>
              <a:rPr lang="en-US" altLang="en-US" dirty="0"/>
              <a:t> </a:t>
            </a:r>
            <a:r>
              <a:rPr lang="en-US" altLang="en-US" dirty="0" err="1"/>
              <a:t>triển</a:t>
            </a:r>
            <a:r>
              <a:rPr lang="en-US" altLang="en-US" dirty="0"/>
              <a:t> </a:t>
            </a:r>
            <a:r>
              <a:rPr lang="en-US" altLang="en-US" dirty="0" err="1"/>
              <a:t>ứng</a:t>
            </a:r>
            <a:r>
              <a:rPr lang="en-US" altLang="en-US" dirty="0"/>
              <a:t> </a:t>
            </a:r>
            <a:r>
              <a:rPr lang="en-US" altLang="en-US" dirty="0" err="1"/>
              <a:t>dụng</a:t>
            </a:r>
            <a:r>
              <a:rPr lang="en-US" altLang="en-US" dirty="0"/>
              <a:t> </a:t>
            </a:r>
            <a:r>
              <a:rPr lang="en-US" altLang="en-US" dirty="0" err="1"/>
              <a:t>như</a:t>
            </a:r>
            <a:r>
              <a:rPr lang="en-US" altLang="en-US" dirty="0"/>
              <a:t>  </a:t>
            </a:r>
            <a:r>
              <a:rPr lang="en-US" altLang="en-US" dirty="0" err="1"/>
              <a:t>cơ</a:t>
            </a:r>
            <a:r>
              <a:rPr lang="en-US" altLang="en-US" dirty="0"/>
              <a:t> </a:t>
            </a:r>
            <a:r>
              <a:rPr lang="en-US" altLang="en-US" dirty="0" err="1"/>
              <a:t>sở</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đa</a:t>
            </a:r>
            <a:r>
              <a:rPr lang="en-US" altLang="en-US" dirty="0"/>
              <a:t> </a:t>
            </a:r>
            <a:r>
              <a:rPr lang="en-US" altLang="en-US" dirty="0" err="1"/>
              <a:t>phương</a:t>
            </a:r>
            <a:r>
              <a:rPr lang="en-US" altLang="en-US" dirty="0"/>
              <a:t> </a:t>
            </a:r>
            <a:r>
              <a:rPr lang="en-US" altLang="en-US" dirty="0" err="1"/>
              <a:t>tiện</a:t>
            </a:r>
            <a:r>
              <a:rPr lang="en-US" altLang="en-US" dirty="0"/>
              <a:t>, </a:t>
            </a:r>
            <a:r>
              <a:rPr lang="en-US" altLang="en-US" dirty="0" err="1"/>
              <a:t>đồ</a:t>
            </a:r>
            <a:r>
              <a:rPr lang="en-US" altLang="en-US" dirty="0"/>
              <a:t> </a:t>
            </a:r>
            <a:r>
              <a:rPr lang="en-US" altLang="en-US" dirty="0" err="1"/>
              <a:t>họa</a:t>
            </a:r>
            <a:r>
              <a:rPr lang="en-US" altLang="en-US" dirty="0"/>
              <a:t>, …</a:t>
            </a:r>
            <a:endParaRPr lang="en-US" dirty="0"/>
          </a:p>
        </p:txBody>
      </p:sp>
      <p:sp>
        <p:nvSpPr>
          <p:cNvPr id="6" name="Footer Placeholder 5"/>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fontScale="92500"/>
          </a:bodyPr>
          <a:lstStyle/>
          <a:p>
            <a:r>
              <a:rPr lang="en-US" dirty="0"/>
              <a:t>HOẠT ĐỘNG BÊN TRONG MÁY TÍNH</a:t>
            </a:r>
            <a:endParaRPr lang="en-US" dirty="0"/>
          </a:p>
        </p:txBody>
      </p:sp>
      <p:sp>
        <p:nvSpPr>
          <p:cNvPr id="3" name="Text Placeholder 2"/>
          <p:cNvSpPr>
            <a:spLocks noGrp="1"/>
          </p:cNvSpPr>
          <p:nvPr>
            <p:ph type="body" sz="quarter" idx="14"/>
          </p:nvPr>
        </p:nvSpPr>
        <p:spPr/>
        <p:txBody>
          <a:bodyPr/>
          <a:lstStyle/>
          <a:p>
            <a:r>
              <a:rPr lang="en-US" dirty="0"/>
              <a:t>2.2. </a:t>
            </a:r>
            <a:r>
              <a:rPr lang="en-US" dirty="0" err="1"/>
              <a:t>Hoạt</a:t>
            </a:r>
            <a:r>
              <a:rPr lang="en-US" dirty="0"/>
              <a:t> </a:t>
            </a:r>
            <a:r>
              <a:rPr lang="en-US" dirty="0" err="1"/>
              <a:t>động</a:t>
            </a:r>
            <a:r>
              <a:rPr lang="en-US" dirty="0"/>
              <a:t> </a:t>
            </a:r>
            <a:r>
              <a:rPr lang="en-US" dirty="0" err="1"/>
              <a:t>bên</a:t>
            </a:r>
            <a:r>
              <a:rPr lang="en-US" dirty="0"/>
              <a:t> </a:t>
            </a:r>
            <a:r>
              <a:rPr lang="en-US" dirty="0" err="1"/>
              <a:t>trong</a:t>
            </a:r>
            <a:r>
              <a:rPr lang="en-US" dirty="0"/>
              <a:t> </a:t>
            </a:r>
            <a:r>
              <a:rPr lang="en-US" dirty="0" err="1"/>
              <a:t>máy</a:t>
            </a:r>
            <a:r>
              <a:rPr lang="en-US" dirty="0"/>
              <a:t> </a:t>
            </a:r>
            <a:r>
              <a:rPr lang="en-US" dirty="0" err="1"/>
              <a:t>tính</a:t>
            </a:r>
            <a:endParaRPr lang="en-US" dirty="0"/>
          </a:p>
        </p:txBody>
      </p:sp>
      <p:sp>
        <p:nvSpPr>
          <p:cNvPr id="4" name="Text Placeholder 3"/>
          <p:cNvSpPr>
            <a:spLocks noGrp="1"/>
          </p:cNvSpPr>
          <p:nvPr>
            <p:ph type="body" sz="quarter" idx="15"/>
          </p:nvPr>
        </p:nvSpPr>
        <p:spPr/>
        <p:txBody>
          <a:bodyPr/>
          <a:lstStyle/>
          <a:p>
            <a:endParaRPr lang="en-US"/>
          </a:p>
        </p:txBody>
      </p:sp>
      <p:sp>
        <p:nvSpPr>
          <p:cNvPr id="5" name="Text Placeholder 4"/>
          <p:cNvSpPr>
            <a:spLocks noGrp="1"/>
          </p:cNvSpPr>
          <p:nvPr>
            <p:ph type="body" sz="quarter" idx="16"/>
          </p:nvPr>
        </p:nvSpPr>
        <p:spPr/>
        <p:txBody>
          <a:bodyPr>
            <a:normAutofit lnSpcReduction="10000"/>
          </a:bodyPr>
          <a:lstStyle/>
          <a:p>
            <a:r>
              <a:rPr lang="en-US" dirty="0"/>
              <a:t>02.</a:t>
            </a:r>
            <a:endParaRPr lang="en-US" dirty="0"/>
          </a:p>
        </p:txBody>
      </p:sp>
      <p:sp>
        <p:nvSpPr>
          <p:cNvPr id="7" name="Footer Placeholder 6"/>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vi-VN" altLang="en-US" sz="1600"/>
              <a:t>nhắc lại kiến thức:</a:t>
            </a:r>
            <a:endParaRPr lang="vi-VN" altLang="en-US" sz="1600"/>
          </a:p>
          <a:p>
            <a:pPr marL="0" indent="0">
              <a:buNone/>
            </a:pPr>
            <a:r>
              <a:rPr lang="vi-VN" altLang="en-US" sz="1600"/>
              <a:t>_</a:t>
            </a:r>
            <a:r>
              <a:rPr lang="vi-VN" altLang="en-US" sz="1600"/>
              <a:t>J.V.N</a:t>
            </a:r>
            <a:endParaRPr lang="vi-VN" altLang="en-US" sz="1600"/>
          </a:p>
        </p:txBody>
      </p:sp>
      <p:sp>
        <p:nvSpPr>
          <p:cNvPr id="4" name="Footer Placeholder 3"/>
          <p:cNvSpPr>
            <a:spLocks noGrp="1"/>
          </p:cNvSpPr>
          <p:nvPr>
            <p:ph type="ftr" sz="quarter" idx="11"/>
          </p:nvPr>
        </p:nvSpPr>
        <p:spPr/>
        <p:txBody>
          <a:bodyPr/>
          <a:p>
            <a:r>
              <a:rPr kumimoji="1" lang="vi-VN" altLang="ja-JP"/>
              <a:t>Thực hiện bởi Trường Đại học Công nghệ Thông tin, ĐHQG-HCM</a:t>
            </a:r>
            <a:endParaRPr kumimoji="1" lang="ja-JP" altLang="en-US" dirty="0"/>
          </a:p>
        </p:txBody>
      </p:sp>
      <p:sp>
        <p:nvSpPr>
          <p:cNvPr id="5" name="Slide Number Placeholder 4"/>
          <p:cNvSpPr>
            <a:spLocks noGrp="1"/>
          </p:cNvSpPr>
          <p:nvPr>
            <p:ph type="sldNum" sz="quarter" idx="12"/>
          </p:nvPr>
        </p:nvSpPr>
        <p:spPr/>
        <p:txBody>
          <a:bodyPr/>
          <a:p>
            <a:fld id="{800C8475-47C1-49C9-BEE5-594F8CF4D71F}" type="slidenum">
              <a:rPr kumimoji="1" lang="ja-JP" altLang="en-US" smtClean="0"/>
            </a:fld>
            <a:endParaRPr kumimoji="1"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2.2. </a:t>
            </a:r>
            <a:r>
              <a:rPr lang="en-US" altLang="ja-JP" dirty="0" err="1"/>
              <a:t>Hoạt</a:t>
            </a:r>
            <a:r>
              <a:rPr lang="en-US" altLang="ja-JP" dirty="0"/>
              <a:t> </a:t>
            </a:r>
            <a:r>
              <a:rPr lang="en-US" altLang="ja-JP" dirty="0" err="1"/>
              <a:t>động</a:t>
            </a:r>
            <a:r>
              <a:rPr lang="en-US" altLang="ja-JP" dirty="0"/>
              <a:t> </a:t>
            </a:r>
            <a:r>
              <a:rPr lang="en-US" altLang="ja-JP" dirty="0" err="1"/>
              <a:t>bên</a:t>
            </a:r>
            <a:r>
              <a:rPr lang="en-US" altLang="ja-JP" dirty="0"/>
              <a:t> </a:t>
            </a:r>
            <a:r>
              <a:rPr lang="en-US" altLang="ja-JP" dirty="0" err="1"/>
              <a:t>trong</a:t>
            </a:r>
            <a:r>
              <a:rPr lang="en-US" altLang="ja-JP" dirty="0"/>
              <a:t> </a:t>
            </a:r>
            <a:r>
              <a:rPr lang="en-US" altLang="ja-JP" dirty="0" err="1"/>
              <a:t>máy</a:t>
            </a:r>
            <a:r>
              <a:rPr lang="en-US" altLang="ja-JP" dirty="0"/>
              <a:t> </a:t>
            </a:r>
            <a:r>
              <a:rPr lang="en-US" altLang="ja-JP" dirty="0" err="1"/>
              <a:t>tính</a:t>
            </a:r>
            <a:endParaRPr lang="vi-VN" altLang="ja-JP" dirty="0"/>
          </a:p>
        </p:txBody>
      </p:sp>
      <p:sp>
        <p:nvSpPr>
          <p:cNvPr id="3" name="コンテンツ プレースホルダー 2"/>
          <p:cNvSpPr>
            <a:spLocks noGrp="1"/>
          </p:cNvSpPr>
          <p:nvPr>
            <p:ph idx="1"/>
          </p:nvPr>
        </p:nvSpPr>
        <p:spPr>
          <a:xfrm>
            <a:off x="838200" y="1371600"/>
            <a:ext cx="10287000" cy="4824536"/>
          </a:xfrm>
        </p:spPr>
        <p:txBody>
          <a:bodyPr/>
          <a:lstStyle/>
          <a:p>
            <a:r>
              <a:rPr lang="en-US" altLang="ja-JP" dirty="0"/>
              <a:t>CPU (</a:t>
            </a:r>
            <a:r>
              <a:rPr lang="en-US" altLang="ja-JP" dirty="0" err="1"/>
              <a:t>một</a:t>
            </a:r>
            <a:r>
              <a:rPr lang="en-US" altLang="ja-JP" dirty="0"/>
              <a:t> </a:t>
            </a:r>
            <a:r>
              <a:rPr lang="en-US" altLang="ja-JP" dirty="0" err="1"/>
              <a:t>hoặc</a:t>
            </a:r>
            <a:r>
              <a:rPr lang="en-US" altLang="ja-JP" dirty="0"/>
              <a:t> </a:t>
            </a:r>
            <a:r>
              <a:rPr lang="en-US" altLang="ja-JP" dirty="0" err="1"/>
              <a:t>nhiều</a:t>
            </a:r>
            <a:r>
              <a:rPr lang="en-US" altLang="ja-JP" dirty="0"/>
              <a:t>) </a:t>
            </a:r>
            <a:r>
              <a:rPr lang="en-US" altLang="ja-JP" dirty="0" err="1"/>
              <a:t>và</a:t>
            </a:r>
            <a:r>
              <a:rPr lang="en-US" altLang="ja-JP" dirty="0"/>
              <a:t> </a:t>
            </a:r>
            <a:r>
              <a:rPr lang="en-US" altLang="ja-JP" dirty="0" err="1"/>
              <a:t>các</a:t>
            </a:r>
            <a:r>
              <a:rPr lang="en-US" altLang="ja-JP" dirty="0"/>
              <a:t> </a:t>
            </a:r>
            <a:r>
              <a:rPr lang="en-US" altLang="ja-JP" dirty="0" err="1"/>
              <a:t>trình</a:t>
            </a:r>
            <a:r>
              <a:rPr lang="en-US" altLang="ja-JP" dirty="0"/>
              <a:t> </a:t>
            </a:r>
            <a:r>
              <a:rPr lang="en-US" altLang="ja-JP" dirty="0" err="1"/>
              <a:t>điều</a:t>
            </a:r>
            <a:r>
              <a:rPr lang="en-US" altLang="ja-JP" dirty="0"/>
              <a:t> </a:t>
            </a:r>
            <a:r>
              <a:rPr lang="en-US" altLang="ja-JP" dirty="0" err="1"/>
              <a:t>khiển</a:t>
            </a:r>
            <a:r>
              <a:rPr lang="en-US" altLang="ja-JP" dirty="0"/>
              <a:t> </a:t>
            </a:r>
            <a:r>
              <a:rPr lang="en-US" altLang="ja-JP" dirty="0" err="1"/>
              <a:t>thiết</a:t>
            </a:r>
            <a:r>
              <a:rPr lang="en-US" altLang="ja-JP" dirty="0"/>
              <a:t> </a:t>
            </a:r>
            <a:r>
              <a:rPr lang="en-US" altLang="ja-JP" dirty="0" err="1"/>
              <a:t>bị</a:t>
            </a:r>
            <a:r>
              <a:rPr lang="en-US" altLang="ja-JP" dirty="0"/>
              <a:t> (device controller) </a:t>
            </a:r>
            <a:r>
              <a:rPr lang="en-US" altLang="ja-JP" dirty="0" err="1"/>
              <a:t>kết</a:t>
            </a:r>
            <a:r>
              <a:rPr lang="en-US" altLang="ja-JP" dirty="0"/>
              <a:t> </a:t>
            </a:r>
            <a:r>
              <a:rPr lang="en-US" altLang="ja-JP" dirty="0" err="1"/>
              <a:t>nối</a:t>
            </a:r>
            <a:r>
              <a:rPr lang="en-US" altLang="ja-JP" dirty="0"/>
              <a:t> </a:t>
            </a:r>
            <a:r>
              <a:rPr lang="en-US" altLang="ja-JP" dirty="0" err="1"/>
              <a:t>với</a:t>
            </a:r>
            <a:r>
              <a:rPr lang="en-US" altLang="ja-JP" dirty="0"/>
              <a:t> </a:t>
            </a:r>
            <a:r>
              <a:rPr lang="en-US" altLang="ja-JP" dirty="0" err="1"/>
              <a:t>nhau</a:t>
            </a:r>
            <a:r>
              <a:rPr lang="en-US" altLang="ja-JP" dirty="0"/>
              <a:t> </a:t>
            </a:r>
            <a:r>
              <a:rPr lang="en-US" altLang="ja-JP" dirty="0" err="1"/>
              <a:t>thông</a:t>
            </a:r>
            <a:r>
              <a:rPr lang="en-US" altLang="ja-JP" dirty="0"/>
              <a:t> qua bus </a:t>
            </a:r>
            <a:r>
              <a:rPr lang="en-US" altLang="ja-JP" dirty="0" err="1"/>
              <a:t>để</a:t>
            </a:r>
            <a:r>
              <a:rPr lang="en-US" altLang="ja-JP" dirty="0"/>
              <a:t> </a:t>
            </a:r>
            <a:r>
              <a:rPr lang="en-US" altLang="ja-JP" dirty="0" err="1"/>
              <a:t>truy</a:t>
            </a:r>
            <a:r>
              <a:rPr lang="en-US" altLang="ja-JP" dirty="0"/>
              <a:t> </a:t>
            </a:r>
            <a:r>
              <a:rPr lang="en-US" altLang="ja-JP" dirty="0" err="1"/>
              <a:t>xuất</a:t>
            </a:r>
            <a:r>
              <a:rPr lang="en-US" altLang="ja-JP" dirty="0"/>
              <a:t> </a:t>
            </a:r>
            <a:r>
              <a:rPr lang="en-US" altLang="ja-JP" dirty="0" err="1"/>
              <a:t>bộ</a:t>
            </a:r>
            <a:r>
              <a:rPr lang="en-US" altLang="ja-JP" dirty="0"/>
              <a:t> </a:t>
            </a:r>
            <a:r>
              <a:rPr lang="en-US" altLang="ja-JP" dirty="0" err="1"/>
              <a:t>nhớ</a:t>
            </a:r>
            <a:r>
              <a:rPr lang="en-US" altLang="ja-JP" dirty="0"/>
              <a:t> chia </a:t>
            </a:r>
            <a:r>
              <a:rPr lang="en-US" altLang="ja-JP" dirty="0" err="1"/>
              <a:t>sẻ</a:t>
            </a:r>
            <a:r>
              <a:rPr lang="en-US" altLang="ja-JP" dirty="0"/>
              <a:t> (shared memory).</a:t>
            </a:r>
            <a:endParaRPr lang="en-US" altLang="ja-JP" dirty="0"/>
          </a:p>
          <a:p>
            <a:pPr lvl="1"/>
            <a:endParaRPr lang="vi-VN" altLang="ja-JP" sz="2200" dirty="0"/>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pic>
        <p:nvPicPr>
          <p:cNvPr id="7"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86882" y="3048001"/>
            <a:ext cx="6216650"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3"/>
          <p:cNvSpPr txBox="1"/>
          <p:nvPr/>
        </p:nvSpPr>
        <p:spPr>
          <a:xfrm>
            <a:off x="228600" y="3581400"/>
            <a:ext cx="4064000" cy="1139190"/>
          </a:xfrm>
          <a:prstGeom prst="rect">
            <a:avLst/>
          </a:prstGeom>
          <a:noFill/>
        </p:spPr>
        <p:txBody>
          <a:bodyPr wrap="square" rtlCol="0">
            <a:spAutoFit/>
          </a:bodyPr>
          <a:p>
            <a:pPr algn="just">
              <a:lnSpc>
                <a:spcPct val="120000"/>
              </a:lnSpc>
              <a:spcBef>
                <a:spcPts val="200"/>
              </a:spcBef>
              <a:spcAft>
                <a:spcPts val="200"/>
              </a:spcAft>
            </a:pPr>
            <a:r>
              <a:rPr lang="vi-VN" altLang="en-US" dirty="0" smtClean="0">
                <a:latin typeface="Arial" panose="020B0604020202020204" pitchFamily="34" charset="0"/>
                <a:cs typeface="Arial" panose="020B0604020202020204" pitchFamily="34" charset="0"/>
              </a:rPr>
              <a:t>cpu điều khiển các thiết bị I/O 1 cách gián tiếp thông qua thiết bị ngoại </a:t>
            </a:r>
            <a:r>
              <a:rPr lang="vi-VN" altLang="en-US" dirty="0" smtClean="0">
                <a:latin typeface="Arial" panose="020B0604020202020204" pitchFamily="34" charset="0"/>
                <a:cs typeface="Arial" panose="020B0604020202020204" pitchFamily="34" charset="0"/>
              </a:rPr>
              <a:t>vi</a:t>
            </a:r>
            <a:endParaRPr lang="vi-VN" altLang="en-US" dirty="0" smtClean="0">
              <a:latin typeface="Arial" panose="020B0604020202020204" pitchFamily="34" charset="0"/>
              <a:cs typeface="Arial" panose="020B0604020202020204" pitchFamily="34" charset="0"/>
            </a:endParaRPr>
          </a:p>
          <a:p>
            <a:pPr algn="just">
              <a:lnSpc>
                <a:spcPct val="120000"/>
              </a:lnSpc>
              <a:spcBef>
                <a:spcPts val="200"/>
              </a:spcBef>
              <a:spcAft>
                <a:spcPts val="200"/>
              </a:spcAft>
            </a:pPr>
            <a:endParaRPr lang="vi-VN" altLang="en-US" dirty="0" smtClean="0">
              <a:latin typeface="Arial" panose="020B0604020202020204" pitchFamily="34" charset="0"/>
              <a:cs typeface="Arial" panose="020B0604020202020204" pitchFamily="34" charset="0"/>
            </a:endParaRPr>
          </a:p>
        </p:txBody>
      </p:sp>
      <p:sp>
        <p:nvSpPr>
          <p:cNvPr id="8" name="Text Box 7"/>
          <p:cNvSpPr txBox="1"/>
          <p:nvPr/>
        </p:nvSpPr>
        <p:spPr>
          <a:xfrm>
            <a:off x="7924800" y="5656580"/>
            <a:ext cx="4064000" cy="806450"/>
          </a:xfrm>
          <a:prstGeom prst="rect">
            <a:avLst/>
          </a:prstGeom>
          <a:noFill/>
        </p:spPr>
        <p:txBody>
          <a:bodyPr wrap="square" rtlCol="0">
            <a:spAutoFit/>
          </a:bodyPr>
          <a:p>
            <a:pPr algn="just">
              <a:lnSpc>
                <a:spcPct val="120000"/>
              </a:lnSpc>
              <a:spcBef>
                <a:spcPts val="200"/>
              </a:spcBef>
              <a:spcAft>
                <a:spcPts val="200"/>
              </a:spcAft>
            </a:pPr>
            <a:r>
              <a:rPr lang="vi-VN" altLang="en-US" dirty="0" smtClean="0">
                <a:latin typeface="Arial" panose="020B0604020202020204" pitchFamily="34" charset="0"/>
                <a:cs typeface="Arial" panose="020B0604020202020204" pitchFamily="34" charset="0"/>
              </a:rPr>
              <a:t>nắm khái niệm </a:t>
            </a:r>
            <a:r>
              <a:rPr lang="vi-VN" altLang="en-US" dirty="0" smtClean="0">
                <a:latin typeface="Arial" panose="020B0604020202020204" pitchFamily="34" charset="0"/>
                <a:cs typeface="Arial" panose="020B0604020202020204" pitchFamily="34" charset="0"/>
              </a:rPr>
              <a:t>controler</a:t>
            </a:r>
            <a:endParaRPr lang="vi-VN" altLang="en-US" dirty="0" smtClean="0">
              <a:latin typeface="Arial" panose="020B0604020202020204" pitchFamily="34" charset="0"/>
              <a:cs typeface="Arial" panose="020B0604020202020204" pitchFamily="34" charset="0"/>
            </a:endParaRPr>
          </a:p>
          <a:p>
            <a:pPr algn="just">
              <a:lnSpc>
                <a:spcPct val="120000"/>
              </a:lnSpc>
              <a:spcBef>
                <a:spcPts val="200"/>
              </a:spcBef>
              <a:spcAft>
                <a:spcPts val="200"/>
              </a:spcAft>
            </a:pPr>
            <a:endParaRPr lang="vi-VN" altLang="en-US"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2.2. </a:t>
            </a:r>
            <a:r>
              <a:rPr lang="en-US" altLang="ja-JP" dirty="0" err="1"/>
              <a:t>Hoạt</a:t>
            </a:r>
            <a:r>
              <a:rPr lang="en-US" altLang="ja-JP" dirty="0"/>
              <a:t> </a:t>
            </a:r>
            <a:r>
              <a:rPr lang="en-US" altLang="ja-JP" dirty="0" err="1"/>
              <a:t>động</a:t>
            </a:r>
            <a:r>
              <a:rPr lang="en-US" altLang="ja-JP" dirty="0"/>
              <a:t> </a:t>
            </a:r>
            <a:r>
              <a:rPr lang="en-US" altLang="ja-JP" dirty="0" err="1"/>
              <a:t>bên</a:t>
            </a:r>
            <a:r>
              <a:rPr lang="en-US" altLang="ja-JP" dirty="0"/>
              <a:t> </a:t>
            </a:r>
            <a:r>
              <a:rPr lang="en-US" altLang="ja-JP" dirty="0" err="1"/>
              <a:t>trong</a:t>
            </a:r>
            <a:r>
              <a:rPr lang="en-US" altLang="ja-JP" dirty="0"/>
              <a:t> </a:t>
            </a:r>
            <a:r>
              <a:rPr lang="en-US" altLang="ja-JP" dirty="0" err="1"/>
              <a:t>máy</a:t>
            </a:r>
            <a:r>
              <a:rPr lang="en-US" altLang="ja-JP" dirty="0"/>
              <a:t> </a:t>
            </a:r>
            <a:r>
              <a:rPr lang="en-US" altLang="ja-JP" dirty="0" err="1"/>
              <a:t>tính</a:t>
            </a:r>
            <a:endParaRPr kumimoji="1" lang="ja-JP" altLang="en-US" dirty="0"/>
          </a:p>
        </p:txBody>
      </p:sp>
      <p:sp>
        <p:nvSpPr>
          <p:cNvPr id="3" name="コンテンツ プレースホルダー 2"/>
          <p:cNvSpPr>
            <a:spLocks noGrp="1"/>
          </p:cNvSpPr>
          <p:nvPr>
            <p:ph idx="1"/>
          </p:nvPr>
        </p:nvSpPr>
        <p:spPr>
          <a:xfrm>
            <a:off x="838200" y="1295400"/>
            <a:ext cx="10515600" cy="4824536"/>
          </a:xfrm>
        </p:spPr>
        <p:txBody>
          <a:bodyPr>
            <a:normAutofit fontScale="55000" lnSpcReduction="10000"/>
          </a:bodyPr>
          <a:lstStyle/>
          <a:p>
            <a:r>
              <a:rPr lang="en-US" altLang="ja-JP" sz="3100" dirty="0" err="1"/>
              <a:t>Các</a:t>
            </a:r>
            <a:r>
              <a:rPr lang="en-US" altLang="ja-JP" sz="3100" dirty="0"/>
              <a:t> </a:t>
            </a:r>
            <a:r>
              <a:rPr lang="en-US" altLang="ja-JP" sz="3100" dirty="0" err="1"/>
              <a:t>thiết</a:t>
            </a:r>
            <a:r>
              <a:rPr lang="en-US" altLang="ja-JP" sz="3100" dirty="0"/>
              <a:t> </a:t>
            </a:r>
            <a:r>
              <a:rPr lang="en-US" altLang="ja-JP" sz="3100" dirty="0" err="1"/>
              <a:t>bị</a:t>
            </a:r>
            <a:r>
              <a:rPr lang="en-US" altLang="ja-JP" sz="3100" dirty="0"/>
              <a:t> </a:t>
            </a:r>
            <a:r>
              <a:rPr lang="en-US" altLang="ja-JP" sz="3100" dirty="0" err="1"/>
              <a:t>nhập</a:t>
            </a:r>
            <a:r>
              <a:rPr lang="en-US" altLang="ja-JP" sz="3100" dirty="0"/>
              <a:t>/</a:t>
            </a:r>
            <a:r>
              <a:rPr lang="en-US" altLang="ja-JP" sz="3100" dirty="0" err="1"/>
              <a:t>xuất</a:t>
            </a:r>
            <a:r>
              <a:rPr lang="en-US" altLang="ja-JP" sz="3100" dirty="0"/>
              <a:t> (I/O) </a:t>
            </a:r>
            <a:r>
              <a:rPr lang="en-US" altLang="ja-JP" sz="3100" dirty="0" err="1"/>
              <a:t>và</a:t>
            </a:r>
            <a:r>
              <a:rPr lang="en-US" altLang="ja-JP" sz="3100" dirty="0"/>
              <a:t> CPU </a:t>
            </a:r>
            <a:r>
              <a:rPr lang="en-US" altLang="ja-JP" sz="3100" dirty="0" err="1"/>
              <a:t>có</a:t>
            </a:r>
            <a:r>
              <a:rPr lang="en-US" altLang="ja-JP" sz="3100" dirty="0"/>
              <a:t> </a:t>
            </a:r>
            <a:r>
              <a:rPr lang="en-US" altLang="ja-JP" sz="3100" dirty="0" err="1"/>
              <a:t>thể</a:t>
            </a:r>
            <a:r>
              <a:rPr lang="en-US" altLang="ja-JP" sz="3100" dirty="0"/>
              <a:t> </a:t>
            </a:r>
            <a:r>
              <a:rPr lang="en-US" altLang="ja-JP" sz="3100" dirty="0" err="1"/>
              <a:t>thực</a:t>
            </a:r>
            <a:r>
              <a:rPr lang="en-US" altLang="ja-JP" sz="3100" dirty="0"/>
              <a:t> </a:t>
            </a:r>
            <a:r>
              <a:rPr lang="en-US" altLang="ja-JP" sz="3100" dirty="0" err="1"/>
              <a:t>thi</a:t>
            </a:r>
            <a:r>
              <a:rPr lang="en-US" altLang="ja-JP" sz="3100" dirty="0"/>
              <a:t> </a:t>
            </a:r>
            <a:r>
              <a:rPr lang="en-US" altLang="ja-JP" sz="3100" dirty="0" err="1"/>
              <a:t>đồng</a:t>
            </a:r>
            <a:r>
              <a:rPr lang="en-US" altLang="ja-JP" sz="3100" dirty="0"/>
              <a:t> </a:t>
            </a:r>
            <a:r>
              <a:rPr lang="en-US" altLang="ja-JP" sz="3100" dirty="0" err="1"/>
              <a:t>thời</a:t>
            </a:r>
            <a:r>
              <a:rPr lang="en-US" altLang="ja-JP" sz="3100" dirty="0"/>
              <a:t> (concurrently).</a:t>
            </a:r>
            <a:endParaRPr lang="en-US" altLang="ja-JP" sz="3100" dirty="0"/>
          </a:p>
          <a:p>
            <a:r>
              <a:rPr lang="en-US" altLang="ja-JP" sz="3100" dirty="0" err="1"/>
              <a:t>Mỗi</a:t>
            </a:r>
            <a:r>
              <a:rPr lang="en-US" altLang="ja-JP" sz="3100" dirty="0"/>
              <a:t> </a:t>
            </a:r>
            <a:r>
              <a:rPr lang="en-US" altLang="ja-JP" sz="3100" dirty="0" err="1"/>
              <a:t>trình</a:t>
            </a:r>
            <a:r>
              <a:rPr lang="en-US" altLang="ja-JP" sz="3100" dirty="0"/>
              <a:t> </a:t>
            </a:r>
            <a:r>
              <a:rPr lang="en-US" altLang="ja-JP" sz="3100" dirty="0" err="1"/>
              <a:t>điều</a:t>
            </a:r>
            <a:r>
              <a:rPr lang="en-US" altLang="ja-JP" sz="3100" dirty="0"/>
              <a:t> </a:t>
            </a:r>
            <a:r>
              <a:rPr lang="en-US" altLang="ja-JP" sz="3100" dirty="0" err="1"/>
              <a:t>khiển</a:t>
            </a:r>
            <a:r>
              <a:rPr lang="en-US" altLang="ja-JP" sz="3100" dirty="0"/>
              <a:t> </a:t>
            </a:r>
            <a:r>
              <a:rPr lang="en-US" altLang="ja-JP" sz="3100" dirty="0" err="1"/>
              <a:t>thiết</a:t>
            </a:r>
            <a:r>
              <a:rPr lang="en-US" altLang="ja-JP" sz="3100" dirty="0"/>
              <a:t> </a:t>
            </a:r>
            <a:r>
              <a:rPr lang="en-US" altLang="ja-JP" sz="3100" dirty="0" err="1"/>
              <a:t>bị</a:t>
            </a:r>
            <a:r>
              <a:rPr lang="vi-VN" altLang="en-US" sz="3100" dirty="0" err="1"/>
              <a:t>(</a:t>
            </a:r>
            <a:r>
              <a:rPr lang="vi-VN" altLang="en-US" sz="3100" dirty="0" err="1"/>
              <a:t>driver device)</a:t>
            </a:r>
            <a:r>
              <a:rPr lang="en-US" altLang="ja-JP" sz="3100" dirty="0"/>
              <a:t> </a:t>
            </a:r>
            <a:r>
              <a:rPr lang="en-US" altLang="ja-JP" sz="3100" dirty="0" err="1"/>
              <a:t>chịu</a:t>
            </a:r>
            <a:r>
              <a:rPr lang="en-US" altLang="ja-JP" sz="3100" dirty="0"/>
              <a:t> </a:t>
            </a:r>
            <a:r>
              <a:rPr lang="en-US" altLang="ja-JP" sz="3100" dirty="0" err="1"/>
              <a:t>trách</a:t>
            </a:r>
            <a:r>
              <a:rPr lang="en-US" altLang="ja-JP" sz="3100" dirty="0"/>
              <a:t> </a:t>
            </a:r>
            <a:r>
              <a:rPr lang="en-US" altLang="ja-JP" sz="3100" dirty="0" err="1"/>
              <a:t>nhiệm</a:t>
            </a:r>
            <a:r>
              <a:rPr lang="en-US" altLang="ja-JP" sz="3100" dirty="0"/>
              <a:t> </a:t>
            </a:r>
            <a:r>
              <a:rPr lang="en-US" altLang="ja-JP" sz="3100" dirty="0" err="1"/>
              <a:t>một</a:t>
            </a:r>
            <a:r>
              <a:rPr lang="en-US" altLang="ja-JP" sz="3100" dirty="0"/>
              <a:t> </a:t>
            </a:r>
            <a:r>
              <a:rPr lang="en-US" altLang="ja-JP" sz="3100" dirty="0" err="1"/>
              <a:t>loại</a:t>
            </a:r>
            <a:r>
              <a:rPr lang="en-US" altLang="ja-JP" sz="3100" dirty="0"/>
              <a:t> </a:t>
            </a:r>
            <a:r>
              <a:rPr lang="en-US" altLang="ja-JP" sz="3100" dirty="0" err="1"/>
              <a:t>thiết</a:t>
            </a:r>
            <a:r>
              <a:rPr lang="en-US" altLang="ja-JP" sz="3100" dirty="0"/>
              <a:t> </a:t>
            </a:r>
            <a:r>
              <a:rPr lang="en-US" altLang="ja-JP" sz="3100" dirty="0" err="1"/>
              <a:t>bị</a:t>
            </a:r>
            <a:r>
              <a:rPr lang="en-US" altLang="ja-JP" sz="3100" dirty="0"/>
              <a:t> </a:t>
            </a:r>
            <a:r>
              <a:rPr lang="en-US" altLang="ja-JP" sz="3100" dirty="0" err="1"/>
              <a:t>cụ</a:t>
            </a:r>
            <a:r>
              <a:rPr lang="en-US" altLang="ja-JP" sz="3100" dirty="0"/>
              <a:t> </a:t>
            </a:r>
            <a:r>
              <a:rPr lang="en-US" altLang="ja-JP" sz="3100" dirty="0" err="1"/>
              <a:t>thể</a:t>
            </a:r>
            <a:r>
              <a:rPr lang="en-US" altLang="ja-JP" sz="3100" dirty="0"/>
              <a:t>.</a:t>
            </a:r>
            <a:endParaRPr lang="en-US" altLang="ja-JP" sz="3100" dirty="0"/>
          </a:p>
          <a:p>
            <a:r>
              <a:rPr lang="vi-VN" altLang="en-US" sz="3100" dirty="0"/>
              <a:t>cpu-&gt;I/O bằng cách rolling, I/O-&gt;cpu interupt, cpu và I/O làm việc với nhau thông qua cách 1: DR và SR, cách 2: memory map và muốn biết đc dùng cách nào thì mọi thông tin được lưu vào driver device</a:t>
            </a:r>
            <a:endParaRPr lang="en-US" altLang="ja-JP" sz="3100" dirty="0"/>
          </a:p>
          <a:p>
            <a:r>
              <a:rPr lang="en-US" altLang="ja-JP" sz="3100" dirty="0" err="1"/>
              <a:t>Mỗi</a:t>
            </a:r>
            <a:r>
              <a:rPr lang="en-US" altLang="ja-JP" sz="3100" dirty="0"/>
              <a:t> </a:t>
            </a:r>
            <a:r>
              <a:rPr lang="en-US" altLang="ja-JP" sz="3100" dirty="0" err="1"/>
              <a:t>trình</a:t>
            </a:r>
            <a:r>
              <a:rPr lang="en-US" altLang="ja-JP" sz="3100" dirty="0"/>
              <a:t> </a:t>
            </a:r>
            <a:r>
              <a:rPr lang="en-US" altLang="ja-JP" sz="3100" dirty="0" err="1"/>
              <a:t>điều</a:t>
            </a:r>
            <a:r>
              <a:rPr lang="en-US" altLang="ja-JP" sz="3100" dirty="0"/>
              <a:t> </a:t>
            </a:r>
            <a:r>
              <a:rPr lang="en-US" altLang="ja-JP" sz="3100" dirty="0" err="1"/>
              <a:t>khiển</a:t>
            </a:r>
            <a:r>
              <a:rPr lang="en-US" altLang="ja-JP" sz="3100" dirty="0"/>
              <a:t> </a:t>
            </a:r>
            <a:r>
              <a:rPr lang="en-US" altLang="ja-JP" sz="3100" dirty="0" err="1"/>
              <a:t>thiết</a:t>
            </a:r>
            <a:r>
              <a:rPr lang="en-US" altLang="ja-JP" sz="3100" dirty="0"/>
              <a:t> </a:t>
            </a:r>
            <a:r>
              <a:rPr lang="en-US" altLang="ja-JP" sz="3100" dirty="0" err="1"/>
              <a:t>bị</a:t>
            </a:r>
            <a:r>
              <a:rPr lang="en-US" altLang="ja-JP" sz="3100" dirty="0"/>
              <a:t> </a:t>
            </a:r>
            <a:r>
              <a:rPr lang="en-US" altLang="ja-JP" sz="3100" dirty="0" err="1"/>
              <a:t>có</a:t>
            </a:r>
            <a:r>
              <a:rPr lang="en-US" altLang="ja-JP" sz="3100" dirty="0"/>
              <a:t> </a:t>
            </a:r>
            <a:r>
              <a:rPr lang="en-US" altLang="ja-JP" sz="3100" dirty="0" err="1"/>
              <a:t>một</a:t>
            </a:r>
            <a:r>
              <a:rPr lang="en-US" altLang="ja-JP" sz="3100" dirty="0"/>
              <a:t> </a:t>
            </a:r>
            <a:r>
              <a:rPr lang="en-US" altLang="ja-JP" sz="3100" dirty="0" err="1"/>
              <a:t>bộ</a:t>
            </a:r>
            <a:r>
              <a:rPr lang="en-US" altLang="ja-JP" sz="3100" dirty="0"/>
              <a:t> </a:t>
            </a:r>
            <a:r>
              <a:rPr lang="en-US" altLang="ja-JP" sz="3100" dirty="0" err="1"/>
              <a:t>đệm</a:t>
            </a:r>
            <a:r>
              <a:rPr lang="en-US" altLang="ja-JP" sz="3100" dirty="0"/>
              <a:t> (buffer) </a:t>
            </a:r>
            <a:r>
              <a:rPr lang="en-US" altLang="ja-JP" sz="3100" dirty="0" err="1"/>
              <a:t>cục</a:t>
            </a:r>
            <a:r>
              <a:rPr lang="en-US" altLang="ja-JP" sz="3100" dirty="0"/>
              <a:t> </a:t>
            </a:r>
            <a:r>
              <a:rPr lang="en-US" altLang="ja-JP" sz="3100" dirty="0" err="1"/>
              <a:t>bộ</a:t>
            </a:r>
            <a:r>
              <a:rPr lang="en-US" altLang="ja-JP" sz="3100" dirty="0"/>
              <a:t> (local). </a:t>
            </a:r>
            <a:endParaRPr lang="en-US" altLang="ja-JP" sz="3100" dirty="0"/>
          </a:p>
          <a:p>
            <a:r>
              <a:rPr lang="en-US" altLang="ja-JP" sz="3100" dirty="0" err="1"/>
              <a:t>Mỗi</a:t>
            </a:r>
            <a:r>
              <a:rPr lang="en-US" altLang="ja-JP" sz="3100" dirty="0"/>
              <a:t> </a:t>
            </a:r>
            <a:r>
              <a:rPr lang="en-US" altLang="ja-JP" sz="3100" dirty="0" err="1"/>
              <a:t>loại</a:t>
            </a:r>
            <a:r>
              <a:rPr lang="en-US" altLang="ja-JP" sz="3100" dirty="0"/>
              <a:t> </a:t>
            </a:r>
            <a:r>
              <a:rPr lang="en-US" altLang="ja-JP" sz="3100" dirty="0" err="1"/>
              <a:t>trình</a:t>
            </a:r>
            <a:r>
              <a:rPr lang="en-US" altLang="ja-JP" sz="3100" dirty="0"/>
              <a:t> </a:t>
            </a:r>
            <a:r>
              <a:rPr lang="en-US" altLang="ja-JP" sz="3100" dirty="0" err="1"/>
              <a:t>điều</a:t>
            </a:r>
            <a:r>
              <a:rPr lang="en-US" altLang="ja-JP" sz="3100" dirty="0"/>
              <a:t> </a:t>
            </a:r>
            <a:r>
              <a:rPr lang="en-US" altLang="ja-JP" sz="3100" dirty="0" err="1"/>
              <a:t>khiển</a:t>
            </a:r>
            <a:r>
              <a:rPr lang="en-US" altLang="ja-JP" sz="3100" dirty="0"/>
              <a:t> </a:t>
            </a:r>
            <a:r>
              <a:rPr lang="en-US" altLang="ja-JP" sz="3100" dirty="0" err="1"/>
              <a:t>thiết</a:t>
            </a:r>
            <a:r>
              <a:rPr lang="en-US" altLang="ja-JP" sz="3100" dirty="0"/>
              <a:t> </a:t>
            </a:r>
            <a:r>
              <a:rPr lang="en-US" altLang="ja-JP" sz="3100" dirty="0" err="1"/>
              <a:t>bị</a:t>
            </a:r>
            <a:r>
              <a:rPr lang="en-US" altLang="ja-JP" sz="3100" dirty="0"/>
              <a:t> </a:t>
            </a:r>
            <a:r>
              <a:rPr lang="en-US" altLang="ja-JP" sz="3100" dirty="0" err="1"/>
              <a:t>có</a:t>
            </a:r>
            <a:r>
              <a:rPr lang="en-US" altLang="ja-JP" sz="3100" dirty="0"/>
              <a:t> </a:t>
            </a:r>
            <a:r>
              <a:rPr lang="en-US" altLang="ja-JP" sz="3100" dirty="0" err="1"/>
              <a:t>một</a:t>
            </a:r>
            <a:r>
              <a:rPr lang="en-US" altLang="ja-JP" sz="3100" dirty="0"/>
              <a:t> device driver </a:t>
            </a:r>
            <a:r>
              <a:rPr lang="en-US" altLang="ja-JP" sz="3100" dirty="0" err="1"/>
              <a:t>tương</a:t>
            </a:r>
            <a:r>
              <a:rPr lang="en-US" altLang="ja-JP" sz="3100" dirty="0"/>
              <a:t> </a:t>
            </a:r>
            <a:r>
              <a:rPr lang="en-US" altLang="ja-JP" sz="3100" dirty="0" err="1"/>
              <a:t>ứng</a:t>
            </a:r>
            <a:r>
              <a:rPr lang="en-US" altLang="ja-JP" sz="3100" dirty="0"/>
              <a:t> </a:t>
            </a:r>
            <a:r>
              <a:rPr lang="en-US" altLang="ja-JP" sz="3100" dirty="0" err="1"/>
              <a:t>của</a:t>
            </a:r>
            <a:r>
              <a:rPr lang="en-US" altLang="ja-JP" sz="3100" dirty="0"/>
              <a:t> </a:t>
            </a:r>
            <a:r>
              <a:rPr lang="en-US" altLang="ja-JP" sz="3100" dirty="0" err="1"/>
              <a:t>hệ</a:t>
            </a:r>
            <a:r>
              <a:rPr lang="en-US" altLang="ja-JP" sz="3100" dirty="0"/>
              <a:t> </a:t>
            </a:r>
            <a:r>
              <a:rPr lang="en-US" altLang="ja-JP" sz="3100" dirty="0" err="1"/>
              <a:t>điều</a:t>
            </a:r>
            <a:r>
              <a:rPr lang="en-US" altLang="ja-JP" sz="3100" dirty="0"/>
              <a:t> </a:t>
            </a:r>
            <a:r>
              <a:rPr lang="en-US" altLang="ja-JP" sz="3100" dirty="0" err="1"/>
              <a:t>hành</a:t>
            </a:r>
            <a:r>
              <a:rPr lang="en-US" altLang="ja-JP" sz="3100" dirty="0"/>
              <a:t> </a:t>
            </a:r>
            <a:r>
              <a:rPr lang="en-US" altLang="ja-JP" sz="3100" dirty="0" err="1"/>
              <a:t>để</a:t>
            </a:r>
            <a:r>
              <a:rPr lang="en-US" altLang="ja-JP" sz="3100" dirty="0"/>
              <a:t> </a:t>
            </a:r>
            <a:r>
              <a:rPr lang="en-US" altLang="ja-JP" sz="3100" dirty="0" err="1"/>
              <a:t>quản</a:t>
            </a:r>
            <a:r>
              <a:rPr lang="en-US" altLang="ja-JP" sz="3100" dirty="0"/>
              <a:t> </a:t>
            </a:r>
            <a:r>
              <a:rPr lang="en-US" altLang="ja-JP" sz="3100" dirty="0" err="1"/>
              <a:t>lý</a:t>
            </a:r>
            <a:r>
              <a:rPr lang="en-US" altLang="ja-JP" sz="3100" dirty="0"/>
              <a:t> </a:t>
            </a:r>
            <a:r>
              <a:rPr lang="en-US" altLang="ja-JP" sz="3100" dirty="0" err="1"/>
              <a:t>nó</a:t>
            </a:r>
            <a:r>
              <a:rPr lang="en-US" altLang="ja-JP" sz="3100" dirty="0"/>
              <a:t>. </a:t>
            </a:r>
            <a:endParaRPr lang="en-US" altLang="ja-JP" sz="3100" dirty="0"/>
          </a:p>
          <a:p>
            <a:r>
              <a:rPr lang="en-US" altLang="ja-JP" sz="3100" dirty="0"/>
              <a:t>CPU di </a:t>
            </a:r>
            <a:r>
              <a:rPr lang="en-US" altLang="ja-JP" sz="3100" dirty="0" err="1"/>
              <a:t>chuyển</a:t>
            </a:r>
            <a:r>
              <a:rPr lang="en-US" altLang="ja-JP" sz="3100" dirty="0"/>
              <a:t> </a:t>
            </a:r>
            <a:r>
              <a:rPr lang="en-US" altLang="ja-JP" sz="3100" dirty="0" err="1"/>
              <a:t>dữ</a:t>
            </a:r>
            <a:r>
              <a:rPr lang="en-US" altLang="ja-JP" sz="3100" dirty="0"/>
              <a:t> </a:t>
            </a:r>
            <a:r>
              <a:rPr lang="en-US" altLang="ja-JP" sz="3100" dirty="0" err="1"/>
              <a:t>liệu</a:t>
            </a:r>
            <a:r>
              <a:rPr lang="en-US" altLang="ja-JP" sz="3100" dirty="0"/>
              <a:t> </a:t>
            </a:r>
            <a:r>
              <a:rPr lang="en-US" altLang="ja-JP" sz="3100" dirty="0" err="1"/>
              <a:t>giữa</a:t>
            </a:r>
            <a:r>
              <a:rPr lang="en-US" altLang="ja-JP" sz="3100" dirty="0"/>
              <a:t> </a:t>
            </a:r>
            <a:r>
              <a:rPr lang="en-US" altLang="ja-JP" sz="3100" dirty="0" err="1"/>
              <a:t>bộ</a:t>
            </a:r>
            <a:r>
              <a:rPr lang="en-US" altLang="ja-JP" sz="3100" dirty="0"/>
              <a:t> </a:t>
            </a:r>
            <a:r>
              <a:rPr lang="en-US" altLang="ja-JP" sz="3100" dirty="0" err="1"/>
              <a:t>nhớ</a:t>
            </a:r>
            <a:r>
              <a:rPr lang="en-US" altLang="ja-JP" sz="3100" dirty="0"/>
              <a:t> </a:t>
            </a:r>
            <a:r>
              <a:rPr lang="en-US" altLang="ja-JP" sz="3100" dirty="0" err="1"/>
              <a:t>chính</a:t>
            </a:r>
            <a:r>
              <a:rPr lang="en-US" altLang="ja-JP" sz="3100" dirty="0"/>
              <a:t> </a:t>
            </a:r>
            <a:r>
              <a:rPr lang="en-US" altLang="ja-JP" sz="3100" dirty="0" err="1"/>
              <a:t>và</a:t>
            </a:r>
            <a:r>
              <a:rPr lang="en-US" altLang="ja-JP" sz="3100" dirty="0"/>
              <a:t> </a:t>
            </a:r>
            <a:r>
              <a:rPr lang="en-US" altLang="ja-JP" sz="3100" dirty="0" err="1"/>
              <a:t>các</a:t>
            </a:r>
            <a:r>
              <a:rPr lang="en-US" altLang="ja-JP" sz="3100" dirty="0"/>
              <a:t> </a:t>
            </a:r>
            <a:r>
              <a:rPr lang="en-US" altLang="ja-JP" sz="3100" dirty="0" err="1"/>
              <a:t>bộ</a:t>
            </a:r>
            <a:r>
              <a:rPr lang="en-US" altLang="ja-JP" sz="3100" dirty="0"/>
              <a:t> </a:t>
            </a:r>
            <a:r>
              <a:rPr lang="en-US" altLang="ja-JP" sz="3100" dirty="0" err="1"/>
              <a:t>đệm</a:t>
            </a:r>
            <a:r>
              <a:rPr lang="en-US" altLang="ja-JP" sz="3100" dirty="0"/>
              <a:t> </a:t>
            </a:r>
            <a:r>
              <a:rPr lang="en-US" altLang="ja-JP" sz="3100" dirty="0" err="1"/>
              <a:t>cục</a:t>
            </a:r>
            <a:r>
              <a:rPr lang="en-US" altLang="ja-JP" sz="3100" dirty="0"/>
              <a:t> </a:t>
            </a:r>
            <a:r>
              <a:rPr lang="en-US" altLang="ja-JP" sz="3100" dirty="0" err="1"/>
              <a:t>bộ</a:t>
            </a:r>
            <a:r>
              <a:rPr lang="en-US" altLang="ja-JP" sz="3100" dirty="0"/>
              <a:t>. </a:t>
            </a:r>
            <a:endParaRPr lang="en-US" altLang="ja-JP" sz="3100" dirty="0"/>
          </a:p>
          <a:p>
            <a:r>
              <a:rPr lang="en-US" altLang="ja-JP" sz="3100" dirty="0"/>
              <a:t>Khi </a:t>
            </a:r>
            <a:r>
              <a:rPr lang="en-US" altLang="ja-JP" sz="3100" dirty="0" err="1"/>
              <a:t>trình</a:t>
            </a:r>
            <a:r>
              <a:rPr lang="en-US" altLang="ja-JP" sz="3100" dirty="0"/>
              <a:t> </a:t>
            </a:r>
            <a:r>
              <a:rPr lang="en-US" altLang="ja-JP" sz="3100" dirty="0" err="1"/>
              <a:t>điều</a:t>
            </a:r>
            <a:r>
              <a:rPr lang="en-US" altLang="ja-JP" sz="3100" dirty="0"/>
              <a:t> </a:t>
            </a:r>
            <a:r>
              <a:rPr lang="en-US" altLang="ja-JP" sz="3100" dirty="0" err="1"/>
              <a:t>khiển</a:t>
            </a:r>
            <a:r>
              <a:rPr lang="en-US" altLang="ja-JP" sz="3100" dirty="0"/>
              <a:t> </a:t>
            </a:r>
            <a:r>
              <a:rPr lang="en-US" altLang="ja-JP" sz="3100" dirty="0" err="1"/>
              <a:t>thiết</a:t>
            </a:r>
            <a:r>
              <a:rPr lang="en-US" altLang="ja-JP" sz="3100" dirty="0"/>
              <a:t> </a:t>
            </a:r>
            <a:r>
              <a:rPr lang="en-US" altLang="ja-JP" sz="3100" dirty="0" err="1"/>
              <a:t>bị</a:t>
            </a:r>
            <a:r>
              <a:rPr lang="en-US" altLang="ja-JP" sz="3100" dirty="0"/>
              <a:t> </a:t>
            </a:r>
            <a:r>
              <a:rPr lang="en-US" altLang="ja-JP" sz="3100" dirty="0" err="1"/>
              <a:t>hoàn</a:t>
            </a:r>
            <a:r>
              <a:rPr lang="en-US" altLang="ja-JP" sz="3100" dirty="0"/>
              <a:t> </a:t>
            </a:r>
            <a:r>
              <a:rPr lang="en-US" altLang="ja-JP" sz="3100" dirty="0" err="1"/>
              <a:t>tất</a:t>
            </a:r>
            <a:r>
              <a:rPr lang="en-US" altLang="ja-JP" sz="3100" dirty="0"/>
              <a:t> </a:t>
            </a:r>
            <a:r>
              <a:rPr lang="en-US" altLang="ja-JP" sz="3100" dirty="0" err="1"/>
              <a:t>các</a:t>
            </a:r>
            <a:r>
              <a:rPr lang="en-US" altLang="ja-JP" sz="3100" dirty="0"/>
              <a:t> </a:t>
            </a:r>
            <a:r>
              <a:rPr lang="en-US" altLang="ja-JP" sz="3100" dirty="0" err="1"/>
              <a:t>thao</a:t>
            </a:r>
            <a:r>
              <a:rPr lang="en-US" altLang="ja-JP" sz="3100" dirty="0"/>
              <a:t> </a:t>
            </a:r>
            <a:r>
              <a:rPr lang="en-US" altLang="ja-JP" sz="3100" dirty="0" err="1"/>
              <a:t>tác</a:t>
            </a:r>
            <a:r>
              <a:rPr lang="en-US" altLang="ja-JP" sz="3100" dirty="0"/>
              <a:t>, </a:t>
            </a:r>
            <a:r>
              <a:rPr lang="en-US" altLang="ja-JP" sz="3100" dirty="0" err="1"/>
              <a:t>nó</a:t>
            </a:r>
            <a:r>
              <a:rPr lang="en-US" altLang="ja-JP" sz="3100" dirty="0"/>
              <a:t> </a:t>
            </a:r>
            <a:r>
              <a:rPr lang="en-US" altLang="ja-JP" sz="3100" dirty="0" err="1"/>
              <a:t>báo</a:t>
            </a:r>
            <a:r>
              <a:rPr lang="en-US" altLang="ja-JP" sz="3100" dirty="0"/>
              <a:t> </a:t>
            </a:r>
            <a:r>
              <a:rPr lang="en-US" altLang="ja-JP" sz="3100" dirty="0" err="1"/>
              <a:t>hiệu</a:t>
            </a:r>
            <a:r>
              <a:rPr lang="en-US" altLang="ja-JP" sz="3100" dirty="0"/>
              <a:t> </a:t>
            </a:r>
            <a:r>
              <a:rPr lang="en-US" altLang="ja-JP" sz="3100" dirty="0" err="1"/>
              <a:t>cho</a:t>
            </a:r>
            <a:r>
              <a:rPr lang="en-US" altLang="ja-JP" sz="3100" dirty="0"/>
              <a:t> CPU </a:t>
            </a:r>
            <a:r>
              <a:rPr lang="en-US" altLang="ja-JP" sz="3100" dirty="0" err="1"/>
              <a:t>bằng</a:t>
            </a:r>
            <a:r>
              <a:rPr lang="en-US" altLang="ja-JP" sz="3100" dirty="0"/>
              <a:t> </a:t>
            </a:r>
            <a:r>
              <a:rPr lang="en-US" altLang="ja-JP" sz="3100" dirty="0" err="1"/>
              <a:t>cách</a:t>
            </a:r>
            <a:r>
              <a:rPr lang="en-US" altLang="ja-JP" sz="3100" dirty="0"/>
              <a:t> </a:t>
            </a:r>
            <a:r>
              <a:rPr lang="en-US" altLang="ja-JP" sz="3100" dirty="0" err="1"/>
              <a:t>phát</a:t>
            </a:r>
            <a:r>
              <a:rPr lang="en-US" altLang="ja-JP" sz="3100" dirty="0"/>
              <a:t> </a:t>
            </a:r>
            <a:r>
              <a:rPr lang="en-US" altLang="ja-JP" sz="3100" dirty="0" err="1"/>
              <a:t>sinh</a:t>
            </a:r>
            <a:r>
              <a:rPr lang="en-US" altLang="ja-JP" sz="3100" dirty="0"/>
              <a:t> </a:t>
            </a:r>
            <a:r>
              <a:rPr lang="en-US" altLang="ja-JP" sz="3100" dirty="0" err="1"/>
              <a:t>một</a:t>
            </a:r>
            <a:r>
              <a:rPr lang="en-US" altLang="ja-JP" sz="3100" dirty="0"/>
              <a:t> </a:t>
            </a:r>
            <a:r>
              <a:rPr lang="en-US" altLang="ja-JP" sz="3100" dirty="0" err="1"/>
              <a:t>ngắt</a:t>
            </a:r>
            <a:r>
              <a:rPr lang="en-US" altLang="ja-JP" sz="3100" dirty="0"/>
              <a:t> (interrupt).</a:t>
            </a:r>
            <a:r>
              <a:rPr lang="vi-VN" altLang="en-US" sz="3100" dirty="0"/>
              <a:t> khi cpu tiếp nhận interupt thì cpu sẽ dùng lại, lưu lại trạng thái đang hoạt đông, xử lí interupt và quay lại trạng thái đã lưu</a:t>
            </a:r>
            <a:endParaRPr lang="en-US" altLang="ja-JP" sz="3100" dirty="0"/>
          </a:p>
          <a:p>
            <a:endParaRPr lang="en-US" altLang="ja-JP" dirty="0"/>
          </a:p>
          <a:p>
            <a:endParaRPr lang="en-US" altLang="ja-JP" dirty="0"/>
          </a:p>
          <a:p>
            <a:endParaRPr lang="en-US" altLang="ja-JP" dirty="0"/>
          </a:p>
          <a:p>
            <a:pPr lvl="1"/>
            <a:endParaRPr lang="en-US" altLang="ja-JP" sz="2200" dirty="0"/>
          </a:p>
          <a:p>
            <a:pPr lvl="1"/>
            <a:endParaRPr lang="vi-VN" altLang="ja-JP" sz="2200" dirty="0"/>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fontScale="92500"/>
          </a:bodyPr>
          <a:lstStyle/>
          <a:p>
            <a:r>
              <a:rPr lang="en-US" dirty="0"/>
              <a:t>HOẠT ĐỘNG BÊN TRONG MÁY TÍNH</a:t>
            </a:r>
            <a:endParaRPr lang="en-US" dirty="0"/>
          </a:p>
        </p:txBody>
      </p:sp>
      <p:sp>
        <p:nvSpPr>
          <p:cNvPr id="3" name="Text Placeholder 2"/>
          <p:cNvSpPr>
            <a:spLocks noGrp="1"/>
          </p:cNvSpPr>
          <p:nvPr>
            <p:ph type="body" sz="quarter" idx="14"/>
          </p:nvPr>
        </p:nvSpPr>
        <p:spPr/>
        <p:txBody>
          <a:bodyPr/>
          <a:lstStyle/>
          <a:p>
            <a:r>
              <a:rPr lang="en-US" dirty="0"/>
              <a:t>2.3. </a:t>
            </a:r>
            <a:r>
              <a:rPr lang="en-US" dirty="0" err="1"/>
              <a:t>Ngắt</a:t>
            </a:r>
            <a:endParaRPr lang="en-US" dirty="0"/>
          </a:p>
        </p:txBody>
      </p:sp>
      <p:sp>
        <p:nvSpPr>
          <p:cNvPr id="4" name="Text Placeholder 3"/>
          <p:cNvSpPr>
            <a:spLocks noGrp="1"/>
          </p:cNvSpPr>
          <p:nvPr>
            <p:ph type="body" sz="quarter" idx="15"/>
          </p:nvPr>
        </p:nvSpPr>
        <p:spPr/>
        <p:txBody>
          <a:bodyPr/>
          <a:lstStyle/>
          <a:p>
            <a:endParaRPr lang="en-US"/>
          </a:p>
        </p:txBody>
      </p:sp>
      <p:sp>
        <p:nvSpPr>
          <p:cNvPr id="5" name="Text Placeholder 4"/>
          <p:cNvSpPr>
            <a:spLocks noGrp="1"/>
          </p:cNvSpPr>
          <p:nvPr>
            <p:ph type="body" sz="quarter" idx="16"/>
          </p:nvPr>
        </p:nvSpPr>
        <p:spPr/>
        <p:txBody>
          <a:bodyPr>
            <a:normAutofit lnSpcReduction="10000"/>
          </a:bodyPr>
          <a:lstStyle/>
          <a:p>
            <a:r>
              <a:rPr lang="en-US" dirty="0"/>
              <a:t>02.</a:t>
            </a:r>
            <a:endParaRPr lang="en-US" dirty="0"/>
          </a:p>
        </p:txBody>
      </p:sp>
      <p:sp>
        <p:nvSpPr>
          <p:cNvPr id="7" name="Footer Placeholder 6"/>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2.3. </a:t>
            </a:r>
            <a:r>
              <a:rPr kumimoji="1" lang="en-US" altLang="ja-JP" dirty="0" err="1"/>
              <a:t>Ngắt</a:t>
            </a:r>
            <a:endParaRPr kumimoji="1" lang="ja-JP" altLang="en-US" dirty="0"/>
          </a:p>
        </p:txBody>
      </p:sp>
      <p:sp>
        <p:nvSpPr>
          <p:cNvPr id="3" name="コンテンツ プレースホルダー 2"/>
          <p:cNvSpPr>
            <a:spLocks noGrp="1"/>
          </p:cNvSpPr>
          <p:nvPr>
            <p:ph idx="1"/>
          </p:nvPr>
        </p:nvSpPr>
        <p:spPr>
          <a:xfrm>
            <a:off x="774145" y="1371600"/>
            <a:ext cx="10579655" cy="4824536"/>
          </a:xfrm>
        </p:spPr>
        <p:txBody>
          <a:bodyPr>
            <a:normAutofit/>
          </a:bodyPr>
          <a:lstStyle/>
          <a:p>
            <a:r>
              <a:rPr lang="en-US" altLang="ja-JP" dirty="0" err="1"/>
              <a:t>Đặc</a:t>
            </a:r>
            <a:r>
              <a:rPr lang="en-US" altLang="ja-JP" dirty="0"/>
              <a:t> </a:t>
            </a:r>
            <a:r>
              <a:rPr lang="en-US" altLang="ja-JP" dirty="0" err="1"/>
              <a:t>điểm</a:t>
            </a:r>
            <a:r>
              <a:rPr lang="en-US" altLang="ja-JP" dirty="0"/>
              <a:t> </a:t>
            </a:r>
            <a:r>
              <a:rPr lang="en-US" altLang="ja-JP" dirty="0" err="1"/>
              <a:t>cơ</a:t>
            </a:r>
            <a:r>
              <a:rPr lang="en-US" altLang="ja-JP" dirty="0"/>
              <a:t> </a:t>
            </a:r>
            <a:r>
              <a:rPr lang="en-US" altLang="ja-JP" dirty="0" err="1"/>
              <a:t>bản</a:t>
            </a:r>
            <a:r>
              <a:rPr lang="en-US" altLang="ja-JP" dirty="0"/>
              <a:t> </a:t>
            </a:r>
            <a:r>
              <a:rPr lang="en-US" altLang="ja-JP" dirty="0" err="1"/>
              <a:t>của</a:t>
            </a:r>
            <a:r>
              <a:rPr lang="en-US" altLang="ja-JP" dirty="0"/>
              <a:t> </a:t>
            </a:r>
            <a:r>
              <a:rPr lang="en-US" altLang="ja-JP" dirty="0" err="1"/>
              <a:t>ngắt</a:t>
            </a:r>
            <a:r>
              <a:rPr lang="en-US" altLang="ja-JP" dirty="0"/>
              <a:t>:</a:t>
            </a:r>
            <a:endParaRPr lang="vi-VN" altLang="ja-JP" dirty="0"/>
          </a:p>
          <a:p>
            <a:pPr lvl="1"/>
            <a:r>
              <a:rPr lang="en-US" altLang="ja-JP" dirty="0" err="1"/>
              <a:t>Ngắt</a:t>
            </a:r>
            <a:r>
              <a:rPr lang="en-US" altLang="ja-JP" dirty="0"/>
              <a:t> </a:t>
            </a:r>
            <a:r>
              <a:rPr lang="en-US" altLang="ja-JP" dirty="0" err="1"/>
              <a:t>chuyển</a:t>
            </a:r>
            <a:r>
              <a:rPr lang="en-US" altLang="ja-JP" dirty="0"/>
              <a:t> </a:t>
            </a:r>
            <a:r>
              <a:rPr lang="en-US" altLang="ja-JP" dirty="0" err="1"/>
              <a:t>điều</a:t>
            </a:r>
            <a:r>
              <a:rPr lang="en-US" altLang="ja-JP" dirty="0"/>
              <a:t> </a:t>
            </a:r>
            <a:r>
              <a:rPr lang="en-US" altLang="ja-JP" dirty="0" err="1"/>
              <a:t>khiển</a:t>
            </a:r>
            <a:r>
              <a:rPr lang="en-US" altLang="ja-JP" dirty="0"/>
              <a:t> </a:t>
            </a:r>
            <a:r>
              <a:rPr lang="en-US" altLang="ja-JP" dirty="0" err="1"/>
              <a:t>đến</a:t>
            </a:r>
            <a:r>
              <a:rPr lang="en-US" altLang="ja-JP" dirty="0"/>
              <a:t> </a:t>
            </a:r>
            <a:r>
              <a:rPr lang="en-US" altLang="en-US" dirty="0"/>
              <a:t>interrupt service routine </a:t>
            </a:r>
            <a:r>
              <a:rPr lang="en-US" altLang="en-US" dirty="0" err="1"/>
              <a:t>thông</a:t>
            </a:r>
            <a:r>
              <a:rPr lang="en-US" altLang="en-US" dirty="0"/>
              <a:t> qua interrupt vector (</a:t>
            </a:r>
            <a:r>
              <a:rPr lang="en-US" altLang="en-US" dirty="0" err="1"/>
              <a:t>chứa</a:t>
            </a:r>
            <a:r>
              <a:rPr lang="en-US" altLang="en-US" dirty="0"/>
              <a:t> </a:t>
            </a:r>
            <a:r>
              <a:rPr lang="en-US" altLang="en-US" dirty="0" err="1"/>
              <a:t>địa</a:t>
            </a:r>
            <a:r>
              <a:rPr lang="en-US" altLang="en-US" dirty="0"/>
              <a:t> </a:t>
            </a:r>
            <a:r>
              <a:rPr lang="en-US" altLang="en-US" dirty="0" err="1"/>
              <a:t>chỉ</a:t>
            </a:r>
            <a:r>
              <a:rPr lang="en-US" altLang="en-US" dirty="0"/>
              <a:t> </a:t>
            </a:r>
            <a:r>
              <a:rPr lang="en-US" altLang="en-US" dirty="0" err="1"/>
              <a:t>của</a:t>
            </a:r>
            <a:r>
              <a:rPr lang="en-US" altLang="en-US" dirty="0"/>
              <a:t> </a:t>
            </a:r>
            <a:r>
              <a:rPr lang="en-US" altLang="en-US" dirty="0" err="1"/>
              <a:t>tất</a:t>
            </a:r>
            <a:r>
              <a:rPr lang="en-US" altLang="en-US" dirty="0"/>
              <a:t> </a:t>
            </a:r>
            <a:r>
              <a:rPr lang="en-US" altLang="en-US" dirty="0" err="1"/>
              <a:t>cả</a:t>
            </a:r>
            <a:r>
              <a:rPr lang="en-US" altLang="en-US" dirty="0"/>
              <a:t> </a:t>
            </a:r>
            <a:r>
              <a:rPr lang="en-US" altLang="en-US" dirty="0" err="1"/>
              <a:t>các</a:t>
            </a:r>
            <a:r>
              <a:rPr lang="en-US" altLang="en-US" dirty="0"/>
              <a:t> service routine).</a:t>
            </a:r>
            <a:endParaRPr lang="en-US" altLang="en-US" dirty="0"/>
          </a:p>
          <a:p>
            <a:pPr lvl="1"/>
            <a:r>
              <a:rPr lang="en-US" altLang="en-US" dirty="0" err="1"/>
              <a:t>Kiến</a:t>
            </a:r>
            <a:r>
              <a:rPr lang="en-US" altLang="en-US" dirty="0"/>
              <a:t> </a:t>
            </a:r>
            <a:r>
              <a:rPr lang="en-US" altLang="en-US" dirty="0" err="1"/>
              <a:t>trúc</a:t>
            </a:r>
            <a:r>
              <a:rPr lang="en-US" altLang="en-US" dirty="0"/>
              <a:t> </a:t>
            </a:r>
            <a:r>
              <a:rPr lang="en-US" altLang="en-US" dirty="0" err="1"/>
              <a:t>ngắt</a:t>
            </a:r>
            <a:r>
              <a:rPr lang="en-US" altLang="en-US" dirty="0"/>
              <a:t> </a:t>
            </a:r>
            <a:r>
              <a:rPr lang="en-US" altLang="en-US" dirty="0" err="1"/>
              <a:t>phải</a:t>
            </a:r>
            <a:r>
              <a:rPr lang="en-US" altLang="en-US" dirty="0"/>
              <a:t> </a:t>
            </a:r>
            <a:r>
              <a:rPr lang="en-US" altLang="en-US" dirty="0" err="1"/>
              <a:t>lưu</a:t>
            </a:r>
            <a:r>
              <a:rPr lang="en-US" altLang="en-US" dirty="0"/>
              <a:t> </a:t>
            </a:r>
            <a:r>
              <a:rPr lang="en-US" altLang="en-US" dirty="0" err="1"/>
              <a:t>địa</a:t>
            </a:r>
            <a:r>
              <a:rPr lang="en-US" altLang="en-US" dirty="0"/>
              <a:t> </a:t>
            </a:r>
            <a:r>
              <a:rPr lang="en-US" altLang="en-US" dirty="0" err="1"/>
              <a:t>chỉ</a:t>
            </a:r>
            <a:r>
              <a:rPr lang="en-US" altLang="en-US" dirty="0"/>
              <a:t> </a:t>
            </a:r>
            <a:r>
              <a:rPr lang="en-US" altLang="en-US" dirty="0" err="1"/>
              <a:t>của</a:t>
            </a:r>
            <a:r>
              <a:rPr lang="en-US" altLang="en-US" dirty="0"/>
              <a:t> </a:t>
            </a:r>
            <a:r>
              <a:rPr lang="en-US" altLang="en-US" dirty="0" err="1"/>
              <a:t>lệnh</a:t>
            </a:r>
            <a:r>
              <a:rPr lang="en-US" altLang="en-US" dirty="0"/>
              <a:t> </a:t>
            </a:r>
            <a:r>
              <a:rPr lang="en-US" altLang="en-US" dirty="0" err="1"/>
              <a:t>phát</a:t>
            </a:r>
            <a:r>
              <a:rPr lang="en-US" altLang="en-US" dirty="0"/>
              <a:t> </a:t>
            </a:r>
            <a:r>
              <a:rPr lang="en-US" altLang="en-US" dirty="0" err="1"/>
              <a:t>sinh</a:t>
            </a:r>
            <a:r>
              <a:rPr lang="en-US" altLang="en-US" dirty="0"/>
              <a:t> </a:t>
            </a:r>
            <a:r>
              <a:rPr lang="en-US" altLang="en-US" dirty="0" err="1"/>
              <a:t>ngắt</a:t>
            </a:r>
            <a:r>
              <a:rPr lang="en-US" altLang="en-US" dirty="0"/>
              <a:t>.</a:t>
            </a:r>
            <a:endParaRPr lang="en-US" altLang="en-US" dirty="0"/>
          </a:p>
          <a:p>
            <a:pPr lvl="1"/>
            <a:r>
              <a:rPr lang="en-US" altLang="ja-JP" dirty="0" err="1"/>
              <a:t>Ngắt</a:t>
            </a:r>
            <a:r>
              <a:rPr lang="en-US" altLang="ja-JP" dirty="0"/>
              <a:t> </a:t>
            </a:r>
            <a:r>
              <a:rPr lang="en-US" altLang="ja-JP" dirty="0" err="1"/>
              <a:t>được</a:t>
            </a:r>
            <a:r>
              <a:rPr lang="en-US" altLang="ja-JP" dirty="0"/>
              <a:t> </a:t>
            </a:r>
            <a:r>
              <a:rPr lang="en-US" altLang="ja-JP" dirty="0" err="1"/>
              <a:t>tạo</a:t>
            </a:r>
            <a:r>
              <a:rPr lang="en-US" altLang="ja-JP" dirty="0"/>
              <a:t> </a:t>
            </a:r>
            <a:r>
              <a:rPr lang="en-US" altLang="ja-JP" dirty="0" err="1"/>
              <a:t>ra</a:t>
            </a:r>
            <a:r>
              <a:rPr lang="en-US" altLang="ja-JP" dirty="0"/>
              <a:t> </a:t>
            </a:r>
            <a:r>
              <a:rPr lang="en-US" altLang="ja-JP" dirty="0" err="1"/>
              <a:t>bởi</a:t>
            </a:r>
            <a:r>
              <a:rPr lang="en-US" altLang="ja-JP" dirty="0"/>
              <a:t> </a:t>
            </a:r>
            <a:r>
              <a:rPr lang="en-US" altLang="ja-JP" dirty="0" err="1"/>
              <a:t>phần</a:t>
            </a:r>
            <a:r>
              <a:rPr lang="en-US" altLang="ja-JP" dirty="0"/>
              <a:t> </a:t>
            </a:r>
            <a:r>
              <a:rPr lang="en-US" altLang="ja-JP" dirty="0" err="1"/>
              <a:t>mềm</a:t>
            </a:r>
            <a:r>
              <a:rPr lang="en-US" altLang="ja-JP" dirty="0"/>
              <a:t> do </a:t>
            </a:r>
            <a:r>
              <a:rPr lang="en-US" altLang="ja-JP" dirty="0" err="1"/>
              <a:t>một</a:t>
            </a:r>
            <a:r>
              <a:rPr lang="en-US" altLang="ja-JP" dirty="0"/>
              <a:t> </a:t>
            </a:r>
            <a:r>
              <a:rPr lang="en-US" altLang="ja-JP" dirty="0" err="1"/>
              <a:t>lỗi</a:t>
            </a:r>
            <a:r>
              <a:rPr lang="en-US" altLang="ja-JP" dirty="0"/>
              <a:t> (error) </a:t>
            </a:r>
            <a:r>
              <a:rPr lang="en-US" altLang="ja-JP" dirty="0" err="1"/>
              <a:t>hoặc</a:t>
            </a:r>
            <a:r>
              <a:rPr lang="en-US" altLang="ja-JP" dirty="0"/>
              <a:t> do </a:t>
            </a:r>
            <a:r>
              <a:rPr lang="en-US" altLang="ja-JP" dirty="0" err="1"/>
              <a:t>một</a:t>
            </a:r>
            <a:r>
              <a:rPr lang="en-US" altLang="ja-JP" dirty="0"/>
              <a:t> </a:t>
            </a:r>
            <a:r>
              <a:rPr lang="en-US" altLang="ja-JP" dirty="0" err="1"/>
              <a:t>yêu</a:t>
            </a:r>
            <a:r>
              <a:rPr lang="en-US" altLang="ja-JP" dirty="0"/>
              <a:t> </a:t>
            </a:r>
            <a:r>
              <a:rPr lang="en-US" altLang="ja-JP" dirty="0" err="1"/>
              <a:t>cầu</a:t>
            </a:r>
            <a:r>
              <a:rPr lang="en-US" altLang="ja-JP" dirty="0"/>
              <a:t> </a:t>
            </a:r>
            <a:r>
              <a:rPr lang="en-US" altLang="ja-JP" dirty="0" err="1"/>
              <a:t>của</a:t>
            </a:r>
            <a:r>
              <a:rPr lang="en-US" altLang="ja-JP" dirty="0"/>
              <a:t> </a:t>
            </a:r>
            <a:r>
              <a:rPr lang="en-US" altLang="ja-JP" dirty="0" err="1"/>
              <a:t>người</a:t>
            </a:r>
            <a:r>
              <a:rPr lang="en-US" altLang="ja-JP" dirty="0"/>
              <a:t> </a:t>
            </a:r>
            <a:r>
              <a:rPr lang="en-US" altLang="ja-JP" dirty="0" err="1"/>
              <a:t>dùng</a:t>
            </a:r>
            <a:r>
              <a:rPr lang="en-US" altLang="ja-JP" dirty="0"/>
              <a:t> (user request) </a:t>
            </a:r>
            <a:r>
              <a:rPr lang="en-US" altLang="ja-JP" dirty="0" err="1"/>
              <a:t>được</a:t>
            </a:r>
            <a:r>
              <a:rPr lang="en-US" altLang="ja-JP" dirty="0"/>
              <a:t> </a:t>
            </a:r>
            <a:r>
              <a:rPr lang="en-US" altLang="ja-JP" dirty="0" err="1"/>
              <a:t>gọi</a:t>
            </a:r>
            <a:r>
              <a:rPr lang="en-US" altLang="ja-JP" dirty="0"/>
              <a:t> </a:t>
            </a:r>
            <a:r>
              <a:rPr lang="en-US" altLang="ja-JP" dirty="0" err="1"/>
              <a:t>là</a:t>
            </a:r>
            <a:r>
              <a:rPr lang="en-US" altLang="ja-JP" dirty="0"/>
              <a:t> trap </a:t>
            </a:r>
            <a:r>
              <a:rPr lang="en-US" altLang="ja-JP" dirty="0" err="1"/>
              <a:t>hoặc</a:t>
            </a:r>
            <a:r>
              <a:rPr lang="en-US" altLang="ja-JP" dirty="0"/>
              <a:t> exception.</a:t>
            </a:r>
            <a:endParaRPr lang="en-US" altLang="ja-JP" dirty="0"/>
          </a:p>
          <a:p>
            <a:pPr lvl="1"/>
            <a:r>
              <a:rPr lang="en-US" altLang="ja-JP" dirty="0" err="1"/>
              <a:t>Hệ</a:t>
            </a:r>
            <a:r>
              <a:rPr lang="en-US" altLang="ja-JP" dirty="0"/>
              <a:t> </a:t>
            </a:r>
            <a:r>
              <a:rPr lang="en-US" altLang="ja-JP" dirty="0" err="1"/>
              <a:t>điều</a:t>
            </a:r>
            <a:r>
              <a:rPr lang="en-US" altLang="ja-JP" dirty="0"/>
              <a:t> </a:t>
            </a:r>
            <a:r>
              <a:rPr lang="en-US" altLang="ja-JP" dirty="0" err="1"/>
              <a:t>hành</a:t>
            </a:r>
            <a:r>
              <a:rPr lang="en-US" altLang="ja-JP" dirty="0"/>
              <a:t> </a:t>
            </a:r>
            <a:r>
              <a:rPr lang="en-US" altLang="ja-JP" dirty="0" err="1"/>
              <a:t>hoạt</a:t>
            </a:r>
            <a:r>
              <a:rPr lang="en-US" altLang="ja-JP" dirty="0"/>
              <a:t> </a:t>
            </a:r>
            <a:r>
              <a:rPr lang="en-US" altLang="ja-JP" dirty="0" err="1"/>
              <a:t>động</a:t>
            </a:r>
            <a:r>
              <a:rPr lang="en-US" altLang="ja-JP" dirty="0"/>
              <a:t> </a:t>
            </a:r>
            <a:r>
              <a:rPr lang="en-US" altLang="ja-JP" dirty="0" err="1"/>
              <a:t>định</a:t>
            </a:r>
            <a:r>
              <a:rPr lang="en-US" altLang="ja-JP" dirty="0"/>
              <a:t> </a:t>
            </a:r>
            <a:r>
              <a:rPr lang="en-US" altLang="ja-JP" dirty="0" err="1"/>
              <a:t>hướng</a:t>
            </a:r>
            <a:r>
              <a:rPr lang="en-US" altLang="ja-JP" dirty="0"/>
              <a:t> </a:t>
            </a:r>
            <a:r>
              <a:rPr lang="en-US" altLang="ja-JP" dirty="0" err="1"/>
              <a:t>theo</a:t>
            </a:r>
            <a:r>
              <a:rPr lang="en-US" altLang="ja-JP" dirty="0"/>
              <a:t> </a:t>
            </a:r>
            <a:r>
              <a:rPr lang="en-US" altLang="ja-JP" dirty="0" err="1"/>
              <a:t>ngắt</a:t>
            </a:r>
            <a:r>
              <a:rPr lang="en-US" altLang="ja-JP" dirty="0"/>
              <a:t> (interrupt driven).</a:t>
            </a:r>
            <a:endParaRPr lang="en-US" altLang="ja-JP" dirty="0"/>
          </a:p>
          <a:p>
            <a:pPr lvl="1"/>
            <a:endParaRPr lang="en-US" altLang="en-US" sz="1000" i="1" dirty="0"/>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2.3. </a:t>
            </a:r>
            <a:r>
              <a:rPr kumimoji="1" lang="en-US" altLang="ja-JP" dirty="0" err="1"/>
              <a:t>Ngắt</a:t>
            </a:r>
            <a:endParaRPr kumimoji="1" lang="ja-JP" altLang="en-US" dirty="0"/>
          </a:p>
        </p:txBody>
      </p:sp>
      <p:sp>
        <p:nvSpPr>
          <p:cNvPr id="3" name="コンテンツ プレースホルダー 2"/>
          <p:cNvSpPr>
            <a:spLocks noGrp="1"/>
          </p:cNvSpPr>
          <p:nvPr>
            <p:ph idx="1"/>
          </p:nvPr>
        </p:nvSpPr>
        <p:spPr>
          <a:xfrm>
            <a:off x="774145" y="1371600"/>
            <a:ext cx="9642335" cy="4824536"/>
          </a:xfrm>
        </p:spPr>
        <p:txBody>
          <a:bodyPr/>
          <a:lstStyle/>
          <a:p>
            <a:r>
              <a:rPr lang="en-US" altLang="ja-JP" dirty="0" err="1"/>
              <a:t>Quá</a:t>
            </a:r>
            <a:r>
              <a:rPr lang="en-US" altLang="ja-JP" dirty="0"/>
              <a:t> </a:t>
            </a:r>
            <a:r>
              <a:rPr lang="en-US" altLang="ja-JP" dirty="0" err="1"/>
              <a:t>trình</a:t>
            </a:r>
            <a:r>
              <a:rPr lang="en-US" altLang="ja-JP" dirty="0"/>
              <a:t> </a:t>
            </a:r>
            <a:r>
              <a:rPr lang="en-US" altLang="ja-JP" dirty="0" err="1"/>
              <a:t>phát</a:t>
            </a:r>
            <a:r>
              <a:rPr lang="en-US" altLang="ja-JP" dirty="0"/>
              <a:t> </a:t>
            </a:r>
            <a:r>
              <a:rPr lang="en-US" altLang="ja-JP" dirty="0" err="1"/>
              <a:t>sinh</a:t>
            </a:r>
            <a:r>
              <a:rPr lang="en-US" altLang="ja-JP" dirty="0"/>
              <a:t> </a:t>
            </a:r>
            <a:r>
              <a:rPr lang="en-US" altLang="ja-JP" dirty="0" err="1"/>
              <a:t>và</a:t>
            </a:r>
            <a:r>
              <a:rPr lang="en-US" altLang="ja-JP" dirty="0"/>
              <a:t> </a:t>
            </a:r>
            <a:r>
              <a:rPr lang="en-US" altLang="ja-JP" dirty="0" err="1"/>
              <a:t>xử</a:t>
            </a:r>
            <a:r>
              <a:rPr lang="en-US" altLang="ja-JP" dirty="0"/>
              <a:t> </a:t>
            </a:r>
            <a:r>
              <a:rPr lang="en-US" altLang="ja-JP" dirty="0" err="1"/>
              <a:t>lý</a:t>
            </a:r>
            <a:r>
              <a:rPr lang="en-US" altLang="ja-JP" dirty="0"/>
              <a:t> </a:t>
            </a:r>
            <a:r>
              <a:rPr lang="en-US" altLang="ja-JP" dirty="0" err="1"/>
              <a:t>ngắt</a:t>
            </a:r>
            <a:endParaRPr lang="vi-VN" altLang="ja-JP" dirty="0"/>
          </a:p>
          <a:p>
            <a:pPr lvl="1"/>
            <a:endParaRPr lang="en-US" altLang="en-US" sz="1000" i="1" dirty="0"/>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pic>
        <p:nvPicPr>
          <p:cNvPr id="7"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17701" y="2057401"/>
            <a:ext cx="8355012"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3" name="コンテンツ プレースホルダー 2"/>
          <p:cNvSpPr>
            <a:spLocks noGrp="1"/>
          </p:cNvSpPr>
          <p:nvPr>
            <p:ph type="body" sz="quarter" idx="13"/>
          </p:nvPr>
        </p:nvSpPr>
        <p:spPr/>
        <p:txBody>
          <a:bodyPr/>
          <a:lstStyle/>
          <a:p>
            <a:r>
              <a:rPr lang="vi-VN" altLang="ja-JP" dirty="0"/>
              <a:t>Hiểu và phát biểu lại được các khái niệm cơ bản về hệ điều hành, </a:t>
            </a:r>
            <a:r>
              <a:rPr lang="en-US" altLang="ja-JP" dirty="0" err="1"/>
              <a:t>tổ</a:t>
            </a:r>
            <a:r>
              <a:rPr lang="en-US" altLang="ja-JP" dirty="0"/>
              <a:t> </a:t>
            </a:r>
            <a:r>
              <a:rPr lang="en-US" altLang="ja-JP" dirty="0" err="1"/>
              <a:t>chức</a:t>
            </a:r>
            <a:r>
              <a:rPr lang="en-US" altLang="ja-JP" dirty="0"/>
              <a:t> </a:t>
            </a:r>
            <a:r>
              <a:rPr lang="en-US" altLang="ja-JP" dirty="0" err="1"/>
              <a:t>hệ</a:t>
            </a:r>
            <a:r>
              <a:rPr lang="en-US" altLang="ja-JP" dirty="0"/>
              <a:t> </a:t>
            </a:r>
            <a:r>
              <a:rPr lang="en-US" altLang="ja-JP" dirty="0" err="1"/>
              <a:t>thống</a:t>
            </a:r>
            <a:r>
              <a:rPr lang="en-US" altLang="ja-JP" dirty="0"/>
              <a:t> </a:t>
            </a:r>
            <a:r>
              <a:rPr lang="en-US" altLang="ja-JP" dirty="0" err="1"/>
              <a:t>máy</a:t>
            </a:r>
            <a:r>
              <a:rPr lang="en-US" altLang="ja-JP" dirty="0"/>
              <a:t> </a:t>
            </a:r>
            <a:r>
              <a:rPr lang="en-US" altLang="ja-JP" dirty="0" err="1"/>
              <a:t>tính</a:t>
            </a:r>
            <a:r>
              <a:rPr lang="en-US" altLang="ja-JP" dirty="0"/>
              <a:t> </a:t>
            </a:r>
            <a:r>
              <a:rPr lang="en-US" altLang="ja-JP" dirty="0" err="1"/>
              <a:t>và</a:t>
            </a:r>
            <a:r>
              <a:rPr lang="en-US" altLang="ja-JP" dirty="0"/>
              <a:t> </a:t>
            </a:r>
            <a:r>
              <a:rPr lang="en-US" altLang="ja-JP" dirty="0" err="1"/>
              <a:t>kiến</a:t>
            </a:r>
            <a:r>
              <a:rPr lang="en-US" altLang="ja-JP" dirty="0"/>
              <a:t> </a:t>
            </a:r>
            <a:r>
              <a:rPr lang="en-US" altLang="ja-JP" dirty="0" err="1"/>
              <a:t>trúc</a:t>
            </a:r>
            <a:r>
              <a:rPr lang="en-US" altLang="ja-JP" dirty="0"/>
              <a:t> </a:t>
            </a:r>
            <a:r>
              <a:rPr lang="en-US" altLang="ja-JP" dirty="0" err="1"/>
              <a:t>hệ</a:t>
            </a:r>
            <a:r>
              <a:rPr lang="en-US" altLang="ja-JP" dirty="0"/>
              <a:t> </a:t>
            </a:r>
            <a:r>
              <a:rPr lang="en-US" altLang="ja-JP" dirty="0" err="1"/>
              <a:t>thống</a:t>
            </a:r>
            <a:r>
              <a:rPr lang="en-US" altLang="ja-JP" dirty="0"/>
              <a:t> </a:t>
            </a:r>
            <a:r>
              <a:rPr lang="en-US" altLang="ja-JP" dirty="0" err="1"/>
              <a:t>máy</a:t>
            </a:r>
            <a:r>
              <a:rPr lang="en-US" altLang="ja-JP" dirty="0"/>
              <a:t> </a:t>
            </a:r>
            <a:r>
              <a:rPr lang="en-US" altLang="ja-JP" dirty="0" err="1"/>
              <a:t>tính</a:t>
            </a:r>
            <a:r>
              <a:rPr lang="en-US" altLang="ja-JP" dirty="0"/>
              <a:t>. </a:t>
            </a:r>
            <a:endParaRPr lang="vi-VN" altLang="ja-JP" dirty="0"/>
          </a:p>
          <a:p>
            <a:r>
              <a:rPr lang="vi-VN" altLang="ja-JP" dirty="0"/>
              <a:t>Biết được </a:t>
            </a:r>
            <a:r>
              <a:rPr lang="en-US" altLang="ja-JP" dirty="0" err="1"/>
              <a:t>các</a:t>
            </a:r>
            <a:r>
              <a:rPr lang="en-US" altLang="ja-JP" dirty="0"/>
              <a:t> </a:t>
            </a:r>
            <a:r>
              <a:rPr lang="en-US" altLang="ja-JP" dirty="0" err="1"/>
              <a:t>thao</a:t>
            </a:r>
            <a:r>
              <a:rPr lang="en-US" altLang="ja-JP" dirty="0"/>
              <a:t> </a:t>
            </a:r>
            <a:r>
              <a:rPr lang="en-US" altLang="ja-JP" dirty="0" err="1"/>
              <a:t>tác</a:t>
            </a:r>
            <a:r>
              <a:rPr lang="en-US" altLang="ja-JP" dirty="0"/>
              <a:t> </a:t>
            </a:r>
            <a:r>
              <a:rPr lang="en-US" altLang="ja-JP" dirty="0" err="1"/>
              <a:t>cơ</a:t>
            </a:r>
            <a:r>
              <a:rPr lang="en-US" altLang="ja-JP" dirty="0"/>
              <a:t> </a:t>
            </a:r>
            <a:r>
              <a:rPr lang="en-US" altLang="ja-JP" dirty="0" err="1"/>
              <a:t>bản</a:t>
            </a:r>
            <a:r>
              <a:rPr lang="en-US" altLang="ja-JP" dirty="0"/>
              <a:t> </a:t>
            </a:r>
            <a:r>
              <a:rPr lang="en-US" altLang="ja-JP" dirty="0" err="1"/>
              <a:t>trong</a:t>
            </a:r>
            <a:r>
              <a:rPr lang="vi-VN" altLang="ja-JP" dirty="0"/>
              <a:t> hệ điều hành</a:t>
            </a:r>
            <a:endParaRPr lang="vi-VN" altLang="ja-JP" dirty="0"/>
          </a:p>
        </p:txBody>
      </p:sp>
      <p:sp>
        <p:nvSpPr>
          <p:cNvPr id="7" name="Text Placeholder 6"/>
          <p:cNvSpPr>
            <a:spLocks noGrp="1"/>
          </p:cNvSpPr>
          <p:nvPr>
            <p:ph type="body" sz="quarter" idx="15"/>
          </p:nvPr>
        </p:nvSpPr>
        <p:spPr/>
        <p:txBody>
          <a:bodyPr/>
          <a:lstStyle/>
          <a:p>
            <a:r>
              <a:rPr lang="en-US" dirty="0"/>
              <a:t>MỤC TIÊU</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fontScale="92500"/>
          </a:bodyPr>
          <a:lstStyle/>
          <a:p>
            <a:r>
              <a:rPr lang="en-US" dirty="0"/>
              <a:t>HOẠT ĐỘNG BÊN TRONG MÁY TÍNH</a:t>
            </a:r>
            <a:endParaRPr lang="en-US" dirty="0"/>
          </a:p>
        </p:txBody>
      </p:sp>
      <p:sp>
        <p:nvSpPr>
          <p:cNvPr id="3" name="Text Placeholder 2"/>
          <p:cNvSpPr>
            <a:spLocks noGrp="1"/>
          </p:cNvSpPr>
          <p:nvPr>
            <p:ph type="body" sz="quarter" idx="14"/>
          </p:nvPr>
        </p:nvSpPr>
        <p:spPr/>
        <p:txBody>
          <a:bodyPr/>
          <a:lstStyle/>
          <a:p>
            <a:r>
              <a:rPr lang="en-US" dirty="0"/>
              <a:t>2.4. </a:t>
            </a:r>
            <a:r>
              <a:rPr lang="en-US" dirty="0" err="1"/>
              <a:t>Cấu</a:t>
            </a:r>
            <a:r>
              <a:rPr lang="en-US" dirty="0"/>
              <a:t> </a:t>
            </a:r>
            <a:r>
              <a:rPr lang="en-US" dirty="0" err="1"/>
              <a:t>trúc</a:t>
            </a:r>
            <a:r>
              <a:rPr lang="en-US" dirty="0"/>
              <a:t> </a:t>
            </a:r>
            <a:r>
              <a:rPr lang="en-US" dirty="0" err="1"/>
              <a:t>lưu</a:t>
            </a:r>
            <a:r>
              <a:rPr lang="en-US" dirty="0"/>
              <a:t> </a:t>
            </a:r>
            <a:r>
              <a:rPr lang="en-US" dirty="0" err="1"/>
              <a:t>trữ</a:t>
            </a:r>
            <a:r>
              <a:rPr lang="en-US" dirty="0"/>
              <a:t> (storage)</a:t>
            </a:r>
            <a:endParaRPr lang="en-US" dirty="0"/>
          </a:p>
        </p:txBody>
      </p:sp>
      <p:sp>
        <p:nvSpPr>
          <p:cNvPr id="4" name="Text Placeholder 3"/>
          <p:cNvSpPr>
            <a:spLocks noGrp="1"/>
          </p:cNvSpPr>
          <p:nvPr>
            <p:ph type="body" sz="quarter" idx="15"/>
          </p:nvPr>
        </p:nvSpPr>
        <p:spPr/>
        <p:txBody>
          <a:bodyPr/>
          <a:lstStyle/>
          <a:p>
            <a:endParaRPr lang="en-US"/>
          </a:p>
        </p:txBody>
      </p:sp>
      <p:sp>
        <p:nvSpPr>
          <p:cNvPr id="5" name="Text Placeholder 4"/>
          <p:cNvSpPr>
            <a:spLocks noGrp="1"/>
          </p:cNvSpPr>
          <p:nvPr>
            <p:ph type="body" sz="quarter" idx="16"/>
          </p:nvPr>
        </p:nvSpPr>
        <p:spPr/>
        <p:txBody>
          <a:bodyPr>
            <a:normAutofit lnSpcReduction="10000"/>
          </a:bodyPr>
          <a:lstStyle/>
          <a:p>
            <a:r>
              <a:rPr lang="en-US" dirty="0"/>
              <a:t>02.</a:t>
            </a:r>
            <a:endParaRPr lang="en-US" dirty="0"/>
          </a:p>
        </p:txBody>
      </p:sp>
      <p:sp>
        <p:nvSpPr>
          <p:cNvPr id="7" name="Footer Placeholder 6"/>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2.4. </a:t>
            </a:r>
            <a:r>
              <a:rPr lang="en-US" altLang="ja-JP" dirty="0" err="1"/>
              <a:t>Cấu</a:t>
            </a:r>
            <a:r>
              <a:rPr lang="en-US" altLang="ja-JP" dirty="0"/>
              <a:t> </a:t>
            </a:r>
            <a:r>
              <a:rPr lang="en-US" altLang="ja-JP" dirty="0" err="1"/>
              <a:t>trúc</a:t>
            </a:r>
            <a:r>
              <a:rPr lang="en-US" altLang="ja-JP" dirty="0"/>
              <a:t> </a:t>
            </a:r>
            <a:r>
              <a:rPr lang="en-US" altLang="ja-JP" dirty="0" err="1"/>
              <a:t>lưu</a:t>
            </a:r>
            <a:r>
              <a:rPr lang="en-US" altLang="ja-JP" dirty="0"/>
              <a:t> </a:t>
            </a:r>
            <a:r>
              <a:rPr lang="en-US" altLang="ja-JP" dirty="0" err="1"/>
              <a:t>trữ</a:t>
            </a:r>
            <a:r>
              <a:rPr lang="en-US" altLang="ja-JP" dirty="0"/>
              <a:t> (storage)</a:t>
            </a:r>
            <a:endParaRPr lang="en-US" altLang="ja-JP" dirty="0"/>
          </a:p>
        </p:txBody>
      </p:sp>
      <p:sp>
        <p:nvSpPr>
          <p:cNvPr id="7" name="Content Placeholder 6"/>
          <p:cNvSpPr>
            <a:spLocks noGrp="1"/>
          </p:cNvSpPr>
          <p:nvPr>
            <p:ph idx="1"/>
          </p:nvPr>
        </p:nvSpPr>
        <p:spPr/>
        <p:txBody>
          <a:bodyPr/>
          <a:lstStyle/>
          <a:p>
            <a:r>
              <a:rPr lang="en-US" dirty="0" err="1"/>
              <a:t>Hệ</a:t>
            </a:r>
            <a:r>
              <a:rPr lang="en-US" dirty="0"/>
              <a:t> </a:t>
            </a:r>
            <a:r>
              <a:rPr lang="en-US" dirty="0" err="1"/>
              <a:t>thống</a:t>
            </a:r>
            <a:r>
              <a:rPr lang="en-US" dirty="0"/>
              <a:t> </a:t>
            </a:r>
            <a:r>
              <a:rPr lang="en-US" dirty="0" err="1"/>
              <a:t>lưu</a:t>
            </a:r>
            <a:r>
              <a:rPr lang="en-US" dirty="0"/>
              <a:t> </a:t>
            </a:r>
            <a:r>
              <a:rPr lang="en-US" dirty="0" err="1"/>
              <a:t>trữ</a:t>
            </a:r>
            <a:r>
              <a:rPr lang="en-US" dirty="0"/>
              <a:t> </a:t>
            </a:r>
            <a:r>
              <a:rPr lang="en-US" dirty="0" err="1"/>
              <a:t>được</a:t>
            </a:r>
            <a:r>
              <a:rPr lang="en-US" dirty="0"/>
              <a:t> </a:t>
            </a:r>
            <a:r>
              <a:rPr lang="en-US" dirty="0" err="1"/>
              <a:t>tổ</a:t>
            </a:r>
            <a:r>
              <a:rPr lang="en-US" dirty="0"/>
              <a:t> </a:t>
            </a:r>
            <a:r>
              <a:rPr lang="en-US" dirty="0" err="1"/>
              <a:t>chức</a:t>
            </a:r>
            <a:r>
              <a:rPr lang="en-US" dirty="0"/>
              <a:t> </a:t>
            </a:r>
            <a:r>
              <a:rPr lang="en-US" dirty="0" err="1"/>
              <a:t>phân</a:t>
            </a:r>
            <a:r>
              <a:rPr lang="en-US" dirty="0"/>
              <a:t> </a:t>
            </a:r>
            <a:r>
              <a:rPr lang="en-US" dirty="0" err="1"/>
              <a:t>cấp</a:t>
            </a:r>
            <a:r>
              <a:rPr lang="en-US" dirty="0"/>
              <a:t> </a:t>
            </a:r>
            <a:r>
              <a:rPr lang="en-US" dirty="0" err="1"/>
              <a:t>dựa</a:t>
            </a:r>
            <a:r>
              <a:rPr lang="en-US" dirty="0"/>
              <a:t> </a:t>
            </a:r>
            <a:r>
              <a:rPr lang="en-US" dirty="0" err="1"/>
              <a:t>trên</a:t>
            </a:r>
            <a:r>
              <a:rPr lang="en-US" dirty="0"/>
              <a:t>:</a:t>
            </a:r>
            <a:endParaRPr lang="en-US" dirty="0"/>
          </a:p>
          <a:p>
            <a:pPr lvl="1"/>
            <a:r>
              <a:rPr lang="en-US" dirty="0" err="1"/>
              <a:t>Tốc</a:t>
            </a:r>
            <a:r>
              <a:rPr lang="en-US" dirty="0"/>
              <a:t> </a:t>
            </a:r>
            <a:r>
              <a:rPr lang="en-US" dirty="0" err="1"/>
              <a:t>độ</a:t>
            </a:r>
            <a:r>
              <a:rPr lang="en-US" dirty="0"/>
              <a:t> </a:t>
            </a:r>
            <a:r>
              <a:rPr lang="en-US" dirty="0" err="1"/>
              <a:t>truy</a:t>
            </a:r>
            <a:r>
              <a:rPr lang="en-US" dirty="0"/>
              <a:t> </a:t>
            </a:r>
            <a:r>
              <a:rPr lang="en-US" dirty="0" err="1"/>
              <a:t>xuất</a:t>
            </a:r>
            <a:r>
              <a:rPr lang="en-US" dirty="0"/>
              <a:t> (speed).</a:t>
            </a:r>
            <a:endParaRPr lang="en-US" dirty="0"/>
          </a:p>
          <a:p>
            <a:pPr lvl="1"/>
            <a:r>
              <a:rPr lang="en-US" dirty="0"/>
              <a:t>Chi </a:t>
            </a:r>
            <a:r>
              <a:rPr lang="en-US" dirty="0" err="1"/>
              <a:t>phí</a:t>
            </a:r>
            <a:r>
              <a:rPr lang="en-US" dirty="0"/>
              <a:t> (cost).</a:t>
            </a:r>
            <a:endParaRPr lang="en-US" dirty="0"/>
          </a:p>
          <a:p>
            <a:pPr lvl="1"/>
            <a:r>
              <a:rPr lang="en-US" dirty="0" err="1"/>
              <a:t>Khả</a:t>
            </a:r>
            <a:r>
              <a:rPr lang="en-US" dirty="0"/>
              <a:t> </a:t>
            </a:r>
            <a:r>
              <a:rPr lang="en-US" dirty="0" err="1"/>
              <a:t>năng</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khi</a:t>
            </a:r>
            <a:r>
              <a:rPr lang="en-US" dirty="0"/>
              <a:t> </a:t>
            </a:r>
            <a:r>
              <a:rPr lang="en-US" dirty="0" err="1"/>
              <a:t>không</a:t>
            </a:r>
            <a:r>
              <a:rPr lang="en-US" dirty="0"/>
              <a:t> </a:t>
            </a:r>
            <a:r>
              <a:rPr lang="en-US" dirty="0" err="1"/>
              <a:t>có</a:t>
            </a:r>
            <a:r>
              <a:rPr lang="en-US" dirty="0"/>
              <a:t> </a:t>
            </a:r>
            <a:r>
              <a:rPr lang="en-US" dirty="0" err="1"/>
              <a:t>nguồn</a:t>
            </a:r>
            <a:r>
              <a:rPr lang="en-US" dirty="0"/>
              <a:t> </a:t>
            </a:r>
            <a:r>
              <a:rPr lang="en-US" dirty="0" err="1"/>
              <a:t>điện</a:t>
            </a:r>
            <a:r>
              <a:rPr lang="en-US" dirty="0"/>
              <a:t> (v</a:t>
            </a:r>
            <a:r>
              <a:rPr lang="en-US" altLang="en-US" dirty="0"/>
              <a:t>olatility).</a:t>
            </a:r>
            <a:endParaRPr lang="en-US" altLang="en-US" dirty="0"/>
          </a:p>
          <a:p>
            <a:pPr lvl="1"/>
            <a:endParaRPr lang="vi-VN" dirty="0"/>
          </a:p>
          <a:p>
            <a:endParaRPr lang="en-US" dirty="0"/>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2.4. </a:t>
            </a:r>
            <a:r>
              <a:rPr lang="en-US" altLang="ja-JP" dirty="0" err="1"/>
              <a:t>Cấu</a:t>
            </a:r>
            <a:r>
              <a:rPr lang="en-US" altLang="ja-JP" dirty="0"/>
              <a:t> </a:t>
            </a:r>
            <a:r>
              <a:rPr lang="en-US" altLang="ja-JP" dirty="0" err="1"/>
              <a:t>trúc</a:t>
            </a:r>
            <a:r>
              <a:rPr lang="en-US" altLang="ja-JP" dirty="0"/>
              <a:t> </a:t>
            </a:r>
            <a:r>
              <a:rPr lang="en-US" altLang="ja-JP" dirty="0" err="1"/>
              <a:t>lưu</a:t>
            </a:r>
            <a:r>
              <a:rPr lang="en-US" altLang="ja-JP" dirty="0"/>
              <a:t> </a:t>
            </a:r>
            <a:r>
              <a:rPr lang="en-US" altLang="ja-JP" dirty="0" err="1"/>
              <a:t>trữ</a:t>
            </a:r>
            <a:r>
              <a:rPr lang="en-US" altLang="ja-JP" dirty="0"/>
              <a:t> (storage)</a:t>
            </a:r>
            <a:endParaRPr lang="en-US" altLang="ja-JP" dirty="0"/>
          </a:p>
        </p:txBody>
      </p:sp>
      <p:sp>
        <p:nvSpPr>
          <p:cNvPr id="7" name="Content Placeholder 6"/>
          <p:cNvSpPr>
            <a:spLocks noGrp="1"/>
          </p:cNvSpPr>
          <p:nvPr>
            <p:ph idx="1"/>
          </p:nvPr>
        </p:nvSpPr>
        <p:spPr/>
        <p:txBody>
          <a:bodyPr/>
          <a:lstStyle/>
          <a:p>
            <a:r>
              <a:rPr lang="en-US" dirty="0" err="1"/>
              <a:t>Phân</a:t>
            </a:r>
            <a:r>
              <a:rPr lang="en-US" dirty="0"/>
              <a:t> </a:t>
            </a:r>
            <a:r>
              <a:rPr lang="en-US" dirty="0" err="1"/>
              <a:t>cấp</a:t>
            </a:r>
            <a:r>
              <a:rPr lang="en-US" dirty="0"/>
              <a:t> (hierarchy) </a:t>
            </a:r>
            <a:r>
              <a:rPr lang="en-US" dirty="0" err="1"/>
              <a:t>lưu</a:t>
            </a:r>
            <a:r>
              <a:rPr lang="en-US" dirty="0"/>
              <a:t> </a:t>
            </a:r>
            <a:r>
              <a:rPr lang="en-US" dirty="0" err="1"/>
              <a:t>trữ</a:t>
            </a:r>
            <a:endParaRPr lang="vi-VN" dirty="0"/>
          </a:p>
          <a:p>
            <a:endParaRPr lang="en-US" dirty="0"/>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pic>
        <p:nvPicPr>
          <p:cNvPr id="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05714" y="1981254"/>
            <a:ext cx="6271588" cy="36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3"/>
          <p:cNvSpPr txBox="1"/>
          <p:nvPr/>
        </p:nvSpPr>
        <p:spPr>
          <a:xfrm>
            <a:off x="533400" y="2362200"/>
            <a:ext cx="4064000" cy="2416175"/>
          </a:xfrm>
          <a:prstGeom prst="rect">
            <a:avLst/>
          </a:prstGeom>
          <a:noFill/>
        </p:spPr>
        <p:txBody>
          <a:bodyPr wrap="square" rtlCol="0">
            <a:spAutoFit/>
          </a:bodyPr>
          <a:p>
            <a:pPr algn="just">
              <a:lnSpc>
                <a:spcPct val="120000"/>
              </a:lnSpc>
              <a:spcBef>
                <a:spcPts val="200"/>
              </a:spcBef>
              <a:spcAft>
                <a:spcPts val="200"/>
              </a:spcAft>
            </a:pPr>
            <a:r>
              <a:rPr lang="vi-VN" altLang="en-US" dirty="0" smtClean="0">
                <a:latin typeface="Arial" panose="020B0604020202020204" pitchFamily="34" charset="0"/>
                <a:cs typeface="Arial" panose="020B0604020202020204" pitchFamily="34" charset="0"/>
              </a:rPr>
              <a:t>cáche là bộ nhớ đệm có chức năng như 1 cái phểu để hóa giải hiệu ứng thắt cổ chay(buffer overing), có tốc dộd thấp hơn registers và cao hơn main memory, và có dung lượng hữu hạn =&gt; bài toàn dung lượng hữu hạn, =&gt; ứng dụng kỹ </a:t>
            </a:r>
            <a:r>
              <a:rPr lang="vi-VN" altLang="en-US" dirty="0" smtClean="0">
                <a:latin typeface="Arial" panose="020B0604020202020204" pitchFamily="34" charset="0"/>
                <a:cs typeface="Arial" panose="020B0604020202020204" pitchFamily="34" charset="0"/>
              </a:rPr>
              <a:t>thuật caching</a:t>
            </a:r>
            <a:endParaRPr lang="vi-VN" altLang="en-US" dirty="0" smtClean="0">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2.4. </a:t>
            </a:r>
            <a:r>
              <a:rPr lang="en-US" altLang="ja-JP" dirty="0" err="1"/>
              <a:t>Cấu</a:t>
            </a:r>
            <a:r>
              <a:rPr lang="en-US" altLang="ja-JP" dirty="0"/>
              <a:t> </a:t>
            </a:r>
            <a:r>
              <a:rPr lang="en-US" altLang="ja-JP" dirty="0" err="1"/>
              <a:t>trúc</a:t>
            </a:r>
            <a:r>
              <a:rPr lang="en-US" altLang="ja-JP" dirty="0"/>
              <a:t> </a:t>
            </a:r>
            <a:r>
              <a:rPr lang="en-US" altLang="ja-JP" dirty="0" err="1"/>
              <a:t>lưu</a:t>
            </a:r>
            <a:r>
              <a:rPr lang="en-US" altLang="ja-JP" dirty="0"/>
              <a:t> </a:t>
            </a:r>
            <a:r>
              <a:rPr lang="en-US" altLang="ja-JP" dirty="0" err="1"/>
              <a:t>trữ</a:t>
            </a:r>
            <a:r>
              <a:rPr lang="en-US" altLang="ja-JP" dirty="0"/>
              <a:t> (storage)</a:t>
            </a:r>
            <a:endParaRPr lang="en-US" altLang="ja-JP" dirty="0"/>
          </a:p>
        </p:txBody>
      </p:sp>
      <p:sp>
        <p:nvSpPr>
          <p:cNvPr id="7" name="Content Placeholder 6"/>
          <p:cNvSpPr>
            <a:spLocks noGrp="1"/>
          </p:cNvSpPr>
          <p:nvPr>
            <p:ph idx="1"/>
          </p:nvPr>
        </p:nvSpPr>
        <p:spPr>
          <a:xfrm>
            <a:off x="774145" y="1447800"/>
            <a:ext cx="10579654" cy="4729163"/>
          </a:xfrm>
        </p:spPr>
        <p:txBody>
          <a:bodyPr>
            <a:normAutofit fontScale="90000" lnSpcReduction="20000"/>
          </a:bodyPr>
          <a:lstStyle/>
          <a:p>
            <a:r>
              <a:rPr lang="en-US" altLang="en-US" sz="2400" b="1" dirty="0" err="1"/>
              <a:t>Bộ</a:t>
            </a:r>
            <a:r>
              <a:rPr lang="en-US" altLang="en-US" sz="2400" b="1" dirty="0"/>
              <a:t> </a:t>
            </a:r>
            <a:r>
              <a:rPr lang="en-US" altLang="en-US" sz="2400" b="1" dirty="0" err="1"/>
              <a:t>nhớ</a:t>
            </a:r>
            <a:r>
              <a:rPr lang="en-US" altLang="en-US" sz="2400" b="1" dirty="0"/>
              <a:t> </a:t>
            </a:r>
            <a:r>
              <a:rPr lang="en-US" altLang="en-US" sz="2400" b="1" dirty="0" err="1"/>
              <a:t>chính</a:t>
            </a:r>
            <a:r>
              <a:rPr lang="en-US" altLang="en-US" sz="2400" b="1" dirty="0"/>
              <a:t> (main memory) </a:t>
            </a:r>
            <a:r>
              <a:rPr lang="en-US" altLang="en-US" sz="2400" dirty="0"/>
              <a:t>– </a:t>
            </a:r>
            <a:r>
              <a:rPr lang="en-US" altLang="en-US" sz="2400" dirty="0" err="1"/>
              <a:t>thiết</a:t>
            </a:r>
            <a:r>
              <a:rPr lang="en-US" altLang="en-US" sz="2400" dirty="0"/>
              <a:t> </a:t>
            </a:r>
            <a:r>
              <a:rPr lang="en-US" altLang="en-US" sz="2400" dirty="0" err="1"/>
              <a:t>bị</a:t>
            </a:r>
            <a:r>
              <a:rPr lang="en-US" altLang="en-US" sz="2400" dirty="0"/>
              <a:t> </a:t>
            </a:r>
            <a:r>
              <a:rPr lang="en-US" altLang="en-US" sz="2400" dirty="0" err="1"/>
              <a:t>lưu</a:t>
            </a:r>
            <a:r>
              <a:rPr lang="en-US" altLang="en-US" sz="2400" dirty="0"/>
              <a:t> </a:t>
            </a:r>
            <a:r>
              <a:rPr lang="en-US" altLang="en-US" sz="2400" dirty="0" err="1"/>
              <a:t>trữ</a:t>
            </a:r>
            <a:r>
              <a:rPr lang="en-US" altLang="en-US" sz="2400" dirty="0"/>
              <a:t> dung </a:t>
            </a:r>
            <a:r>
              <a:rPr lang="en-US" altLang="en-US" sz="2400" dirty="0" err="1"/>
              <a:t>lượng</a:t>
            </a:r>
            <a:r>
              <a:rPr lang="en-US" altLang="en-US" sz="2400" dirty="0"/>
              <a:t> </a:t>
            </a:r>
            <a:r>
              <a:rPr lang="en-US" altLang="en-US" sz="2400" dirty="0" err="1"/>
              <a:t>lớn</a:t>
            </a:r>
            <a:r>
              <a:rPr lang="en-US" altLang="en-US" sz="2400" dirty="0"/>
              <a:t> </a:t>
            </a:r>
            <a:r>
              <a:rPr lang="en-US" altLang="en-US" sz="2400" dirty="0" err="1"/>
              <a:t>duy</a:t>
            </a:r>
            <a:r>
              <a:rPr lang="en-US" altLang="en-US" sz="2400" dirty="0"/>
              <a:t> </a:t>
            </a:r>
            <a:r>
              <a:rPr lang="en-US" altLang="en-US" sz="2400" dirty="0" err="1"/>
              <a:t>nhất</a:t>
            </a:r>
            <a:r>
              <a:rPr lang="en-US" altLang="en-US" sz="2400" dirty="0"/>
              <a:t> </a:t>
            </a:r>
            <a:r>
              <a:rPr lang="en-US" altLang="en-US" sz="2400" dirty="0" err="1"/>
              <a:t>mà</a:t>
            </a:r>
            <a:r>
              <a:rPr lang="en-US" altLang="en-US" sz="2400" dirty="0"/>
              <a:t> CPU </a:t>
            </a:r>
            <a:r>
              <a:rPr lang="en-US" altLang="en-US" sz="2400" dirty="0" err="1"/>
              <a:t>truy</a:t>
            </a:r>
            <a:r>
              <a:rPr lang="en-US" altLang="en-US" sz="2400" dirty="0"/>
              <a:t> </a:t>
            </a:r>
            <a:r>
              <a:rPr lang="en-US" altLang="en-US" sz="2400" dirty="0" err="1"/>
              <a:t>xuất</a:t>
            </a:r>
            <a:r>
              <a:rPr lang="en-US" altLang="en-US" sz="2400" dirty="0"/>
              <a:t> </a:t>
            </a:r>
            <a:r>
              <a:rPr lang="en-US" altLang="en-US" sz="2400" dirty="0" err="1"/>
              <a:t>trực</a:t>
            </a:r>
            <a:r>
              <a:rPr lang="en-US" altLang="en-US" sz="2400" dirty="0"/>
              <a:t> </a:t>
            </a:r>
            <a:r>
              <a:rPr lang="en-US" altLang="en-US" sz="2400" dirty="0" err="1"/>
              <a:t>tiếp</a:t>
            </a:r>
            <a:r>
              <a:rPr lang="en-US" altLang="en-US" sz="2400" dirty="0"/>
              <a:t>.</a:t>
            </a:r>
            <a:r>
              <a:rPr lang="vi-VN" altLang="en-US" sz="2400" dirty="0"/>
              <a:t>: RAM(random accept </a:t>
            </a:r>
            <a:r>
              <a:rPr lang="vi-VN" altLang="en-US" sz="2400" dirty="0"/>
              <a:t>memory), SSD</a:t>
            </a:r>
            <a:endParaRPr lang="en-US" altLang="en-US" sz="2400" dirty="0"/>
          </a:p>
          <a:p>
            <a:pPr lvl="1"/>
            <a:r>
              <a:rPr lang="en-US" altLang="en-US" sz="2200" dirty="0" err="1"/>
              <a:t>Truy</a:t>
            </a:r>
            <a:r>
              <a:rPr lang="en-US" altLang="en-US" sz="2200" dirty="0"/>
              <a:t> </a:t>
            </a:r>
            <a:r>
              <a:rPr lang="en-US" altLang="en-US" sz="2200" dirty="0" err="1"/>
              <a:t>xuất</a:t>
            </a:r>
            <a:r>
              <a:rPr lang="en-US" altLang="en-US" sz="2200" dirty="0"/>
              <a:t> </a:t>
            </a:r>
            <a:r>
              <a:rPr lang="en-US" altLang="en-US" sz="2200" dirty="0" err="1"/>
              <a:t>ngẫu</a:t>
            </a:r>
            <a:r>
              <a:rPr lang="en-US" altLang="en-US" sz="2200" dirty="0"/>
              <a:t> </a:t>
            </a:r>
            <a:r>
              <a:rPr lang="en-US" altLang="en-US" sz="2200" dirty="0" err="1"/>
              <a:t>nhiên</a:t>
            </a:r>
            <a:r>
              <a:rPr lang="en-US" altLang="en-US" sz="2200" dirty="0"/>
              <a:t> (random access).</a:t>
            </a:r>
            <a:endParaRPr lang="en-US" altLang="en-US" sz="2200" dirty="0"/>
          </a:p>
          <a:p>
            <a:pPr lvl="1"/>
            <a:r>
              <a:rPr lang="en-US" altLang="en-US" sz="2200" dirty="0" err="1"/>
              <a:t>Mất</a:t>
            </a:r>
            <a:r>
              <a:rPr lang="en-US" altLang="en-US" sz="2200" dirty="0"/>
              <a:t> </a:t>
            </a:r>
            <a:r>
              <a:rPr lang="en-US" altLang="en-US" sz="2200" dirty="0" err="1"/>
              <a:t>dữ</a:t>
            </a:r>
            <a:r>
              <a:rPr lang="en-US" altLang="en-US" sz="2200" dirty="0"/>
              <a:t> </a:t>
            </a:r>
            <a:r>
              <a:rPr lang="en-US" altLang="en-US" sz="2200" dirty="0" err="1"/>
              <a:t>liệu</a:t>
            </a:r>
            <a:r>
              <a:rPr lang="en-US" altLang="en-US" sz="2200" dirty="0"/>
              <a:t> </a:t>
            </a:r>
            <a:r>
              <a:rPr lang="en-US" altLang="en-US" sz="2200" dirty="0" err="1"/>
              <a:t>khi</a:t>
            </a:r>
            <a:r>
              <a:rPr lang="en-US" altLang="en-US" sz="2200" dirty="0"/>
              <a:t> </a:t>
            </a:r>
            <a:r>
              <a:rPr lang="en-US" altLang="en-US" sz="2200" dirty="0" err="1"/>
              <a:t>không</a:t>
            </a:r>
            <a:r>
              <a:rPr lang="en-US" altLang="en-US" sz="2200" dirty="0"/>
              <a:t> </a:t>
            </a:r>
            <a:r>
              <a:rPr lang="en-US" altLang="en-US" sz="2200" dirty="0" err="1"/>
              <a:t>có</a:t>
            </a:r>
            <a:r>
              <a:rPr lang="en-US" altLang="en-US" sz="2200" dirty="0"/>
              <a:t> </a:t>
            </a:r>
            <a:r>
              <a:rPr lang="en-US" altLang="en-US" sz="2200" dirty="0" err="1"/>
              <a:t>nguồn</a:t>
            </a:r>
            <a:r>
              <a:rPr lang="en-US" altLang="en-US" sz="2200" dirty="0"/>
              <a:t> </a:t>
            </a:r>
            <a:r>
              <a:rPr lang="en-US" altLang="en-US" sz="2200" dirty="0" err="1"/>
              <a:t>điện</a:t>
            </a:r>
            <a:r>
              <a:rPr lang="en-US" altLang="en-US" sz="2200" dirty="0"/>
              <a:t>.</a:t>
            </a:r>
            <a:endParaRPr lang="en-US" altLang="en-US" sz="2200" dirty="0"/>
          </a:p>
          <a:p>
            <a:pPr lvl="1"/>
            <a:r>
              <a:rPr lang="en-US" altLang="en-US" sz="2200" dirty="0" err="1"/>
              <a:t>Được</a:t>
            </a:r>
            <a:r>
              <a:rPr lang="en-US" altLang="en-US" sz="2200" dirty="0"/>
              <a:t> </a:t>
            </a:r>
            <a:r>
              <a:rPr lang="en-US" altLang="en-US" sz="2200" dirty="0" err="1"/>
              <a:t>xây</a:t>
            </a:r>
            <a:r>
              <a:rPr lang="en-US" altLang="en-US" sz="2200" dirty="0"/>
              <a:t> </a:t>
            </a:r>
            <a:r>
              <a:rPr lang="en-US" altLang="en-US" sz="2200" dirty="0" err="1"/>
              <a:t>dựng</a:t>
            </a:r>
            <a:r>
              <a:rPr lang="en-US" altLang="en-US" sz="2200" dirty="0"/>
              <a:t> </a:t>
            </a:r>
            <a:r>
              <a:rPr lang="en-US" altLang="en-US" sz="2200" dirty="0" err="1"/>
              <a:t>dựa</a:t>
            </a:r>
            <a:r>
              <a:rPr lang="en-US" altLang="en-US" sz="2200" dirty="0"/>
              <a:t> </a:t>
            </a:r>
            <a:r>
              <a:rPr lang="en-US" altLang="en-US" sz="2200" dirty="0" err="1"/>
              <a:t>trên</a:t>
            </a:r>
            <a:r>
              <a:rPr lang="en-US" altLang="en-US" sz="2200" dirty="0"/>
              <a:t> </a:t>
            </a:r>
            <a:r>
              <a:rPr lang="en-US" altLang="en-US" sz="2200" dirty="0" err="1"/>
              <a:t>công</a:t>
            </a:r>
            <a:r>
              <a:rPr lang="en-US" altLang="en-US" sz="2200" dirty="0"/>
              <a:t> </a:t>
            </a:r>
            <a:r>
              <a:rPr lang="en-US" altLang="en-US" sz="2200" dirty="0" err="1"/>
              <a:t>nghệ</a:t>
            </a:r>
            <a:r>
              <a:rPr lang="en-US" altLang="en-US" sz="2200" dirty="0"/>
              <a:t> </a:t>
            </a:r>
            <a:r>
              <a:rPr lang="en-US" altLang="en-US" sz="2200" dirty="0" err="1"/>
              <a:t>bán</a:t>
            </a:r>
            <a:r>
              <a:rPr lang="en-US" altLang="en-US" sz="2200" dirty="0"/>
              <a:t> </a:t>
            </a:r>
            <a:r>
              <a:rPr lang="en-US" altLang="en-US" sz="2200" dirty="0" err="1"/>
              <a:t>dẫn</a:t>
            </a:r>
            <a:r>
              <a:rPr lang="en-US" altLang="en-US" sz="2200" dirty="0"/>
              <a:t> Dynamic Random-access Memory (DRAM</a:t>
            </a:r>
            <a:r>
              <a:rPr lang="vi-VN" altLang="en-US" sz="2200" dirty="0"/>
              <a:t>: có tốc độ refresh chậm =&gt; giá thấp, chậm</a:t>
            </a:r>
            <a:r>
              <a:rPr lang="en-US" altLang="en-US" sz="2200" dirty="0"/>
              <a:t>).</a:t>
            </a:r>
            <a:r>
              <a:rPr lang="vi-VN" altLang="en-US" sz="2200" dirty="0"/>
              <a:t>(Static ram: có tốc độ refresh nhanh, giá cao </a:t>
            </a:r>
            <a:r>
              <a:rPr lang="vi-VN" altLang="en-US" sz="2200" dirty="0"/>
              <a:t>hơn)</a:t>
            </a:r>
            <a:endParaRPr lang="en-US" altLang="en-US" sz="2200" dirty="0"/>
          </a:p>
          <a:p>
            <a:r>
              <a:rPr lang="en-US" altLang="en-US" sz="2400" b="1" dirty="0" err="1"/>
              <a:t>Bộ</a:t>
            </a:r>
            <a:r>
              <a:rPr lang="en-US" altLang="en-US" sz="2400" b="1" dirty="0"/>
              <a:t> </a:t>
            </a:r>
            <a:r>
              <a:rPr lang="en-US" altLang="en-US" sz="2400" b="1" dirty="0" err="1"/>
              <a:t>nhớ</a:t>
            </a:r>
            <a:r>
              <a:rPr lang="en-US" altLang="en-US" sz="2400" b="1" dirty="0"/>
              <a:t> </a:t>
            </a:r>
            <a:r>
              <a:rPr lang="en-US" altLang="en-US" sz="2400" b="1" dirty="0" err="1"/>
              <a:t>thứ</a:t>
            </a:r>
            <a:r>
              <a:rPr lang="en-US" altLang="en-US" sz="2400" b="1" dirty="0"/>
              <a:t> </a:t>
            </a:r>
            <a:r>
              <a:rPr lang="en-US" altLang="en-US" sz="2400" b="1" dirty="0" err="1"/>
              <a:t>cấp</a:t>
            </a:r>
            <a:r>
              <a:rPr lang="en-US" altLang="en-US" sz="2400" b="1" dirty="0"/>
              <a:t> (secondary storage) </a:t>
            </a:r>
            <a:r>
              <a:rPr lang="en-US" altLang="en-US" sz="2400" dirty="0"/>
              <a:t>– </a:t>
            </a:r>
            <a:r>
              <a:rPr lang="en-US" altLang="en-US" sz="2400" dirty="0" err="1"/>
              <a:t>mở</a:t>
            </a:r>
            <a:r>
              <a:rPr lang="en-US" altLang="en-US" sz="2400" dirty="0"/>
              <a:t> </a:t>
            </a:r>
            <a:r>
              <a:rPr lang="en-US" altLang="en-US" sz="2400" dirty="0" err="1"/>
              <a:t>rộng</a:t>
            </a:r>
            <a:r>
              <a:rPr lang="en-US" altLang="en-US" sz="2400" dirty="0"/>
              <a:t> </a:t>
            </a:r>
            <a:r>
              <a:rPr lang="en-US" altLang="en-US" sz="2400" dirty="0" err="1"/>
              <a:t>cho</a:t>
            </a:r>
            <a:r>
              <a:rPr lang="en-US" altLang="en-US" sz="2400" dirty="0"/>
              <a:t> </a:t>
            </a:r>
            <a:r>
              <a:rPr lang="en-US" altLang="en-US" sz="2400" dirty="0" err="1"/>
              <a:t>bộ</a:t>
            </a:r>
            <a:r>
              <a:rPr lang="en-US" altLang="en-US" sz="2400" dirty="0"/>
              <a:t> </a:t>
            </a:r>
            <a:r>
              <a:rPr lang="en-US" altLang="en-US" sz="2400" dirty="0" err="1"/>
              <a:t>nhớ</a:t>
            </a:r>
            <a:r>
              <a:rPr lang="en-US" altLang="en-US" sz="2400" dirty="0"/>
              <a:t> </a:t>
            </a:r>
            <a:r>
              <a:rPr lang="en-US" altLang="en-US" sz="2400" dirty="0" err="1"/>
              <a:t>chính</a:t>
            </a:r>
            <a:r>
              <a:rPr lang="en-US" altLang="en-US" sz="2400" dirty="0"/>
              <a:t> </a:t>
            </a:r>
            <a:r>
              <a:rPr lang="en-US" altLang="en-US" sz="2400" dirty="0" err="1"/>
              <a:t>để</a:t>
            </a:r>
            <a:r>
              <a:rPr lang="en-US" altLang="en-US" sz="2400" dirty="0"/>
              <a:t> </a:t>
            </a:r>
            <a:r>
              <a:rPr lang="en-US" altLang="en-US" sz="2400" dirty="0" err="1"/>
              <a:t>cung</a:t>
            </a:r>
            <a:r>
              <a:rPr lang="en-US" altLang="en-US" sz="2400" dirty="0"/>
              <a:t> </a:t>
            </a:r>
            <a:r>
              <a:rPr lang="en-US" altLang="en-US" sz="2400" dirty="0" err="1"/>
              <a:t>cấp</a:t>
            </a:r>
            <a:r>
              <a:rPr lang="en-US" altLang="en-US" sz="2400" dirty="0"/>
              <a:t> </a:t>
            </a:r>
            <a:r>
              <a:rPr lang="en-US" altLang="en-US" sz="2400" dirty="0" err="1"/>
              <a:t>khả</a:t>
            </a:r>
            <a:r>
              <a:rPr lang="en-US" altLang="en-US" sz="2400" dirty="0"/>
              <a:t> </a:t>
            </a:r>
            <a:r>
              <a:rPr lang="en-US" altLang="en-US" sz="2400" dirty="0" err="1"/>
              <a:t>năng</a:t>
            </a:r>
            <a:r>
              <a:rPr lang="en-US" altLang="en-US" sz="2400" dirty="0"/>
              <a:t> </a:t>
            </a:r>
            <a:r>
              <a:rPr lang="en-US" altLang="en-US" sz="2400" dirty="0" err="1"/>
              <a:t>lưu</a:t>
            </a:r>
            <a:r>
              <a:rPr lang="en-US" altLang="en-US" sz="2400" dirty="0"/>
              <a:t> </a:t>
            </a:r>
            <a:r>
              <a:rPr lang="en-US" altLang="en-US" sz="2400" dirty="0" err="1"/>
              <a:t>trữ</a:t>
            </a:r>
            <a:r>
              <a:rPr lang="en-US" altLang="en-US" sz="2400" dirty="0"/>
              <a:t> </a:t>
            </a:r>
            <a:r>
              <a:rPr lang="en-US" altLang="en-US" sz="2400" dirty="0" err="1"/>
              <a:t>không</a:t>
            </a:r>
            <a:r>
              <a:rPr lang="en-US" altLang="en-US" sz="2400" dirty="0"/>
              <a:t> bay </a:t>
            </a:r>
            <a:r>
              <a:rPr lang="en-US" altLang="en-US" sz="2400" dirty="0" err="1"/>
              <a:t>hơi</a:t>
            </a:r>
            <a:r>
              <a:rPr lang="en-US" altLang="en-US" sz="2400" dirty="0"/>
              <a:t> dung </a:t>
            </a:r>
            <a:r>
              <a:rPr lang="en-US" altLang="en-US" sz="2400" dirty="0" err="1"/>
              <a:t>lượng</a:t>
            </a:r>
            <a:r>
              <a:rPr lang="en-US" altLang="en-US" sz="2400" dirty="0"/>
              <a:t> </a:t>
            </a:r>
            <a:r>
              <a:rPr lang="en-US" altLang="en-US" sz="2400" dirty="0" err="1"/>
              <a:t>lớn</a:t>
            </a:r>
            <a:r>
              <a:rPr lang="en-US" altLang="en-US" sz="2400" dirty="0"/>
              <a:t>.</a:t>
            </a:r>
            <a:r>
              <a:rPr lang="vi-VN" altLang="en-US" sz="2400" dirty="0"/>
              <a:t>: HDD, </a:t>
            </a:r>
            <a:r>
              <a:rPr lang="vi-VN" altLang="en-US" sz="2400" dirty="0"/>
              <a:t>SSD</a:t>
            </a:r>
            <a:endParaRPr lang="vi-VN" altLang="en-US" sz="2400" dirty="0"/>
          </a:p>
          <a:p>
            <a:pPr marL="0" indent="0">
              <a:buNone/>
            </a:pPr>
            <a:r>
              <a:rPr lang="vi-VN" altLang="en-US" sz="2400" dirty="0"/>
              <a:t>=&gt; 2 cái trên gọi là bộ nhớ online và buộc phải </a:t>
            </a:r>
            <a:r>
              <a:rPr lang="vi-VN" altLang="en-US" sz="2400" dirty="0"/>
              <a:t>có</a:t>
            </a:r>
            <a:endParaRPr lang="vi-VN" altLang="en-US" sz="2400" dirty="0"/>
          </a:p>
          <a:p>
            <a:pPr marL="0" indent="0">
              <a:buNone/>
            </a:pPr>
            <a:r>
              <a:rPr lang="vi-VN" altLang="en-US" sz="2400" dirty="0"/>
              <a:t>tertiary: bộ nhớ dung lượng lớn(bộ nhớ ngoài) =&gt;ko nhất thiết phải </a:t>
            </a:r>
            <a:r>
              <a:rPr lang="vi-VN" altLang="en-US" sz="2400" dirty="0"/>
              <a:t>có</a:t>
            </a:r>
            <a:endParaRPr lang="vi-VN" altLang="en-US" sz="2400" dirty="0"/>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fontScale="92500"/>
          </a:bodyPr>
          <a:lstStyle/>
          <a:p>
            <a:r>
              <a:rPr lang="en-US" dirty="0"/>
              <a:t>HOẠT ĐỘNG BÊN TRONG MÁY TÍNH</a:t>
            </a:r>
            <a:endParaRPr lang="en-US" dirty="0"/>
          </a:p>
        </p:txBody>
      </p:sp>
      <p:sp>
        <p:nvSpPr>
          <p:cNvPr id="3" name="Text Placeholder 2"/>
          <p:cNvSpPr>
            <a:spLocks noGrp="1"/>
          </p:cNvSpPr>
          <p:nvPr>
            <p:ph type="body" sz="quarter" idx="14"/>
          </p:nvPr>
        </p:nvSpPr>
        <p:spPr/>
        <p:txBody>
          <a:bodyPr/>
          <a:lstStyle/>
          <a:p>
            <a:r>
              <a:rPr lang="en-US" dirty="0"/>
              <a:t>2.5. </a:t>
            </a:r>
            <a:r>
              <a:rPr lang="en-US" dirty="0" err="1"/>
              <a:t>Hoạt</a:t>
            </a:r>
            <a:r>
              <a:rPr lang="en-US" dirty="0"/>
              <a:t> </a:t>
            </a:r>
            <a:r>
              <a:rPr lang="en-US" dirty="0" err="1"/>
              <a:t>động</a:t>
            </a:r>
            <a:r>
              <a:rPr lang="en-US" dirty="0"/>
              <a:t> </a:t>
            </a:r>
            <a:r>
              <a:rPr lang="en-US" dirty="0" err="1"/>
              <a:t>của</a:t>
            </a:r>
            <a:r>
              <a:rPr lang="en-US" dirty="0"/>
              <a:t> </a:t>
            </a:r>
            <a:r>
              <a:rPr lang="en-US" dirty="0" err="1"/>
              <a:t>máy</a:t>
            </a:r>
            <a:r>
              <a:rPr lang="en-US" dirty="0"/>
              <a:t> </a:t>
            </a:r>
            <a:r>
              <a:rPr lang="en-US" dirty="0" err="1"/>
              <a:t>tính</a:t>
            </a:r>
            <a:r>
              <a:rPr lang="en-US" dirty="0"/>
              <a:t> </a:t>
            </a:r>
            <a:r>
              <a:rPr lang="en-US" dirty="0" err="1"/>
              <a:t>hiện</a:t>
            </a:r>
            <a:r>
              <a:rPr lang="en-US" dirty="0"/>
              <a:t> </a:t>
            </a:r>
            <a:r>
              <a:rPr lang="en-US" dirty="0" err="1"/>
              <a:t>đại</a:t>
            </a:r>
            <a:endParaRPr lang="en-US" dirty="0"/>
          </a:p>
        </p:txBody>
      </p:sp>
      <p:sp>
        <p:nvSpPr>
          <p:cNvPr id="4" name="Text Placeholder 3"/>
          <p:cNvSpPr>
            <a:spLocks noGrp="1"/>
          </p:cNvSpPr>
          <p:nvPr>
            <p:ph type="body" sz="quarter" idx="15"/>
          </p:nvPr>
        </p:nvSpPr>
        <p:spPr/>
        <p:txBody>
          <a:bodyPr/>
          <a:lstStyle/>
          <a:p>
            <a:endParaRPr lang="en-US"/>
          </a:p>
        </p:txBody>
      </p:sp>
      <p:sp>
        <p:nvSpPr>
          <p:cNvPr id="5" name="Text Placeholder 4"/>
          <p:cNvSpPr>
            <a:spLocks noGrp="1"/>
          </p:cNvSpPr>
          <p:nvPr>
            <p:ph type="body" sz="quarter" idx="16"/>
          </p:nvPr>
        </p:nvSpPr>
        <p:spPr/>
        <p:txBody>
          <a:bodyPr>
            <a:normAutofit lnSpcReduction="10000"/>
          </a:bodyPr>
          <a:lstStyle/>
          <a:p>
            <a:r>
              <a:rPr lang="en-US" dirty="0"/>
              <a:t>02.</a:t>
            </a:r>
            <a:endParaRPr lang="en-US" dirty="0"/>
          </a:p>
        </p:txBody>
      </p:sp>
      <p:sp>
        <p:nvSpPr>
          <p:cNvPr id="7" name="Footer Placeholder 6"/>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dirty="0"/>
              <a:t>2.5. </a:t>
            </a:r>
            <a:r>
              <a:rPr lang="en-US" dirty="0" err="1"/>
              <a:t>Hoạt</a:t>
            </a:r>
            <a:r>
              <a:rPr lang="en-US" dirty="0"/>
              <a:t> </a:t>
            </a:r>
            <a:r>
              <a:rPr lang="en-US" dirty="0" err="1"/>
              <a:t>động</a:t>
            </a:r>
            <a:r>
              <a:rPr lang="en-US" dirty="0"/>
              <a:t> </a:t>
            </a:r>
            <a:r>
              <a:rPr lang="en-US" dirty="0" err="1"/>
              <a:t>của</a:t>
            </a:r>
            <a:r>
              <a:rPr lang="en-US" dirty="0"/>
              <a:t> </a:t>
            </a:r>
            <a:r>
              <a:rPr lang="en-US" dirty="0" err="1"/>
              <a:t>máy</a:t>
            </a:r>
            <a:r>
              <a:rPr lang="en-US" dirty="0"/>
              <a:t> </a:t>
            </a:r>
            <a:r>
              <a:rPr lang="en-US" dirty="0" err="1"/>
              <a:t>tính</a:t>
            </a:r>
            <a:r>
              <a:rPr lang="en-US" dirty="0"/>
              <a:t> </a:t>
            </a:r>
            <a:r>
              <a:rPr lang="en-US" dirty="0" err="1"/>
              <a:t>hiện</a:t>
            </a:r>
            <a:r>
              <a:rPr lang="en-US" dirty="0"/>
              <a:t> </a:t>
            </a:r>
            <a:r>
              <a:rPr lang="en-US" dirty="0" err="1"/>
              <a:t>đại</a:t>
            </a:r>
            <a:endParaRPr lang="en-US"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pic>
        <p:nvPicPr>
          <p:cNvPr id="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33776" y="2057401"/>
            <a:ext cx="5122863"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879862" y="1147364"/>
            <a:ext cx="3460819" cy="494751"/>
          </a:xfrm>
          <a:prstGeom prst="rect">
            <a:avLst/>
          </a:prstGeom>
          <a:gradFill>
            <a:gsLst>
              <a:gs pos="0">
                <a:srgbClr val="0072FF"/>
              </a:gs>
              <a:gs pos="100000">
                <a:srgbClr val="00C6FF"/>
              </a:gs>
            </a:gsLst>
            <a:lin ang="27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Kiến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trúc</a:t>
            </a:r>
            <a:r>
              <a:rPr lang="en-US" sz="2400" b="1" dirty="0">
                <a:solidFill>
                  <a:schemeClr val="bg1"/>
                </a:solidFill>
                <a:latin typeface="Arial" panose="020B0604020202020204" pitchFamily="34" charset="0"/>
                <a:cs typeface="Arial" panose="020B0604020202020204" pitchFamily="34" charset="0"/>
              </a:rPr>
              <a:t> Von Neuman</a:t>
            </a:r>
            <a:endParaRPr lang="en-US" sz="2400" b="1"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dirty="0"/>
              <a:t>2.5. </a:t>
            </a:r>
            <a:r>
              <a:rPr lang="en-US" dirty="0" err="1"/>
              <a:t>Hoạt</a:t>
            </a:r>
            <a:r>
              <a:rPr lang="en-US" dirty="0"/>
              <a:t> </a:t>
            </a:r>
            <a:r>
              <a:rPr lang="en-US" dirty="0" err="1"/>
              <a:t>động</a:t>
            </a:r>
            <a:r>
              <a:rPr lang="en-US" dirty="0"/>
              <a:t> </a:t>
            </a:r>
            <a:r>
              <a:rPr lang="en-US" dirty="0" err="1"/>
              <a:t>của</a:t>
            </a:r>
            <a:r>
              <a:rPr lang="en-US" dirty="0"/>
              <a:t> </a:t>
            </a:r>
            <a:r>
              <a:rPr lang="en-US" dirty="0" err="1"/>
              <a:t>máy</a:t>
            </a:r>
            <a:r>
              <a:rPr lang="en-US" dirty="0"/>
              <a:t> </a:t>
            </a:r>
            <a:r>
              <a:rPr lang="en-US" dirty="0" err="1"/>
              <a:t>tính</a:t>
            </a:r>
            <a:r>
              <a:rPr lang="en-US" dirty="0"/>
              <a:t> </a:t>
            </a:r>
            <a:r>
              <a:rPr lang="en-US" dirty="0" err="1"/>
              <a:t>hiện</a:t>
            </a:r>
            <a:r>
              <a:rPr lang="en-US" dirty="0"/>
              <a:t> </a:t>
            </a:r>
            <a:r>
              <a:rPr lang="en-US" dirty="0" err="1"/>
              <a:t>đại</a:t>
            </a:r>
            <a:endParaRPr kumimoji="1" lang="ja-JP" altLang="en-US" dirty="0"/>
          </a:p>
        </p:txBody>
      </p:sp>
      <p:sp>
        <p:nvSpPr>
          <p:cNvPr id="7" name="Content Placeholder 6"/>
          <p:cNvSpPr>
            <a:spLocks noGrp="1"/>
          </p:cNvSpPr>
          <p:nvPr>
            <p:ph idx="1"/>
          </p:nvPr>
        </p:nvSpPr>
        <p:spPr>
          <a:xfrm>
            <a:off x="774145" y="1828800"/>
            <a:ext cx="10579654" cy="4348163"/>
          </a:xfrm>
        </p:spPr>
        <p:txBody>
          <a:bodyPr>
            <a:normAutofit fontScale="80000"/>
          </a:bodyPr>
          <a:lstStyle/>
          <a:p>
            <a:r>
              <a:rPr lang="en-US" dirty="0"/>
              <a:t>CPU – Thành </a:t>
            </a:r>
            <a:r>
              <a:rPr lang="en-US" dirty="0" err="1"/>
              <a:t>phần</a:t>
            </a:r>
            <a:r>
              <a:rPr lang="en-US" dirty="0"/>
              <a:t> </a:t>
            </a:r>
            <a:r>
              <a:rPr lang="en-US" dirty="0" err="1"/>
              <a:t>phần</a:t>
            </a:r>
            <a:r>
              <a:rPr lang="en-US" dirty="0"/>
              <a:t> </a:t>
            </a:r>
            <a:r>
              <a:rPr lang="en-US" dirty="0" err="1"/>
              <a:t>cứng</a:t>
            </a:r>
            <a:r>
              <a:rPr lang="en-US" dirty="0"/>
              <a:t> </a:t>
            </a:r>
            <a:r>
              <a:rPr lang="en-US" dirty="0" err="1"/>
              <a:t>thực</a:t>
            </a:r>
            <a:r>
              <a:rPr lang="en-US" dirty="0"/>
              <a:t> </a:t>
            </a:r>
            <a:r>
              <a:rPr lang="en-US" dirty="0" err="1"/>
              <a:t>thi</a:t>
            </a:r>
            <a:r>
              <a:rPr lang="en-US" dirty="0"/>
              <a:t> </a:t>
            </a:r>
            <a:r>
              <a:rPr lang="en-US" dirty="0" err="1"/>
              <a:t>các</a:t>
            </a:r>
            <a:r>
              <a:rPr lang="en-US" dirty="0"/>
              <a:t> </a:t>
            </a:r>
            <a:r>
              <a:rPr lang="en-US" dirty="0" err="1"/>
              <a:t>lệnh</a:t>
            </a:r>
            <a:r>
              <a:rPr lang="en-US" dirty="0"/>
              <a:t>.</a:t>
            </a:r>
            <a:endParaRPr lang="en-US" dirty="0"/>
          </a:p>
          <a:p>
            <a:r>
              <a:rPr lang="en-US" dirty="0"/>
              <a:t>Processor (</a:t>
            </a:r>
            <a:r>
              <a:rPr lang="en-US" dirty="0" err="1"/>
              <a:t>bộ</a:t>
            </a:r>
            <a:r>
              <a:rPr lang="en-US" dirty="0"/>
              <a:t> </a:t>
            </a:r>
            <a:r>
              <a:rPr lang="en-US" dirty="0" err="1"/>
              <a:t>xử</a:t>
            </a:r>
            <a:r>
              <a:rPr lang="en-US" dirty="0"/>
              <a:t> </a:t>
            </a:r>
            <a:r>
              <a:rPr lang="en-US" dirty="0" err="1"/>
              <a:t>lý</a:t>
            </a:r>
            <a:r>
              <a:rPr lang="en-US" dirty="0"/>
              <a:t>) – </a:t>
            </a:r>
            <a:r>
              <a:rPr lang="en-US" dirty="0" err="1"/>
              <a:t>Một</a:t>
            </a:r>
            <a:r>
              <a:rPr lang="en-US" dirty="0"/>
              <a:t> con chip (</a:t>
            </a:r>
            <a:r>
              <a:rPr lang="en-US" dirty="0" err="1"/>
              <a:t>vật</a:t>
            </a:r>
            <a:r>
              <a:rPr lang="en-US" dirty="0"/>
              <a:t> </a:t>
            </a:r>
            <a:r>
              <a:rPr lang="en-US" dirty="0" err="1"/>
              <a:t>lý</a:t>
            </a:r>
            <a:r>
              <a:rPr lang="en-US" dirty="0"/>
              <a:t>) </a:t>
            </a:r>
            <a:r>
              <a:rPr lang="en-US" dirty="0" err="1"/>
              <a:t>chứa</a:t>
            </a:r>
            <a:r>
              <a:rPr lang="en-US" dirty="0"/>
              <a:t> </a:t>
            </a:r>
            <a:r>
              <a:rPr lang="en-US" dirty="0" err="1"/>
              <a:t>một</a:t>
            </a:r>
            <a:r>
              <a:rPr lang="en-US" dirty="0"/>
              <a:t> </a:t>
            </a:r>
            <a:r>
              <a:rPr lang="en-US" dirty="0" err="1"/>
              <a:t>hoặc</a:t>
            </a:r>
            <a:r>
              <a:rPr lang="en-US" dirty="0"/>
              <a:t> </a:t>
            </a:r>
            <a:r>
              <a:rPr lang="en-US" dirty="0" err="1"/>
              <a:t>nhiều</a:t>
            </a:r>
            <a:r>
              <a:rPr lang="en-US" dirty="0"/>
              <a:t> CPU.</a:t>
            </a:r>
            <a:endParaRPr lang="en-US" dirty="0"/>
          </a:p>
          <a:p>
            <a:r>
              <a:rPr lang="en-US" dirty="0"/>
              <a:t>Core (</a:t>
            </a:r>
            <a:r>
              <a:rPr lang="en-US" dirty="0" err="1"/>
              <a:t>lõi</a:t>
            </a:r>
            <a:r>
              <a:rPr lang="en-US" dirty="0"/>
              <a:t>/</a:t>
            </a:r>
            <a:r>
              <a:rPr lang="en-US" dirty="0" err="1"/>
              <a:t>nhân</a:t>
            </a:r>
            <a:r>
              <a:rPr lang="en-US" dirty="0"/>
              <a:t>) – </a:t>
            </a:r>
            <a:r>
              <a:rPr lang="en-US" dirty="0" err="1"/>
              <a:t>Đơn</a:t>
            </a:r>
            <a:r>
              <a:rPr lang="en-US" dirty="0"/>
              <a:t> </a:t>
            </a:r>
            <a:r>
              <a:rPr lang="en-US" dirty="0" err="1"/>
              <a:t>vị</a:t>
            </a:r>
            <a:r>
              <a:rPr lang="en-US" dirty="0"/>
              <a:t> </a:t>
            </a:r>
            <a:r>
              <a:rPr lang="en-US" dirty="0" err="1"/>
              <a:t>tính</a:t>
            </a:r>
            <a:r>
              <a:rPr lang="en-US" dirty="0"/>
              <a:t> </a:t>
            </a:r>
            <a:r>
              <a:rPr lang="en-US" dirty="0" err="1"/>
              <a:t>toán</a:t>
            </a:r>
            <a:r>
              <a:rPr lang="en-US" dirty="0"/>
              <a:t> </a:t>
            </a:r>
            <a:r>
              <a:rPr lang="en-US" dirty="0" err="1"/>
              <a:t>cơ</a:t>
            </a:r>
            <a:r>
              <a:rPr lang="en-US" dirty="0"/>
              <a:t> </a:t>
            </a:r>
            <a:r>
              <a:rPr lang="en-US" dirty="0" err="1"/>
              <a:t>bản</a:t>
            </a:r>
            <a:r>
              <a:rPr lang="en-US" dirty="0"/>
              <a:t> </a:t>
            </a:r>
            <a:r>
              <a:rPr lang="en-US" dirty="0" err="1"/>
              <a:t>của</a:t>
            </a:r>
            <a:r>
              <a:rPr lang="en-US" dirty="0"/>
              <a:t> CPU.</a:t>
            </a:r>
            <a:r>
              <a:rPr lang="vi-VN" altLang="en-US" dirty="0"/>
              <a:t>(1 cu + 1 </a:t>
            </a:r>
            <a:r>
              <a:rPr lang="vi-VN" altLang="en-US" dirty="0"/>
              <a:t>pu)</a:t>
            </a:r>
            <a:endParaRPr lang="en-US" dirty="0"/>
          </a:p>
          <a:p>
            <a:r>
              <a:rPr lang="en-US" dirty="0"/>
              <a:t>Multicore (</a:t>
            </a:r>
            <a:r>
              <a:rPr lang="en-US" dirty="0" err="1"/>
              <a:t>đa</a:t>
            </a:r>
            <a:r>
              <a:rPr lang="en-US" dirty="0"/>
              <a:t> </a:t>
            </a:r>
            <a:r>
              <a:rPr lang="en-US" dirty="0" err="1"/>
              <a:t>lõi</a:t>
            </a:r>
            <a:r>
              <a:rPr lang="en-US" dirty="0"/>
              <a:t>) – </a:t>
            </a:r>
            <a:r>
              <a:rPr lang="en-US" dirty="0" err="1"/>
              <a:t>Nhiều</a:t>
            </a:r>
            <a:r>
              <a:rPr lang="en-US" dirty="0"/>
              <a:t> </a:t>
            </a:r>
            <a:r>
              <a:rPr lang="en-US" dirty="0" err="1"/>
              <a:t>lõi</a:t>
            </a:r>
            <a:r>
              <a:rPr lang="en-US" dirty="0"/>
              <a:t> </a:t>
            </a:r>
            <a:r>
              <a:rPr lang="en-US" dirty="0" err="1"/>
              <a:t>tính</a:t>
            </a:r>
            <a:r>
              <a:rPr lang="en-US" dirty="0"/>
              <a:t> </a:t>
            </a:r>
            <a:r>
              <a:rPr lang="en-US" dirty="0" err="1"/>
              <a:t>toán</a:t>
            </a:r>
            <a:r>
              <a:rPr lang="en-US" dirty="0"/>
              <a:t> </a:t>
            </a:r>
            <a:r>
              <a:rPr lang="en-US" dirty="0" err="1"/>
              <a:t>trên</a:t>
            </a:r>
            <a:r>
              <a:rPr lang="en-US" dirty="0"/>
              <a:t> </a:t>
            </a:r>
            <a:r>
              <a:rPr lang="en-US" dirty="0" err="1"/>
              <a:t>cùng</a:t>
            </a:r>
            <a:r>
              <a:rPr lang="en-US" dirty="0"/>
              <a:t> </a:t>
            </a:r>
            <a:r>
              <a:rPr lang="en-US" dirty="0" err="1"/>
              <a:t>một</a:t>
            </a:r>
            <a:r>
              <a:rPr lang="en-US" dirty="0"/>
              <a:t> CPU.</a:t>
            </a:r>
            <a:r>
              <a:rPr lang="vi-VN" altLang="en-US" dirty="0"/>
              <a:t>(1 cu + n pu, 1 cu chỉ đọc đc 1 </a:t>
            </a:r>
            <a:r>
              <a:rPr lang="vi-VN" altLang="en-US" dirty="0"/>
              <a:t>memory)</a:t>
            </a:r>
            <a:endParaRPr lang="en-US" dirty="0"/>
          </a:p>
          <a:p>
            <a:r>
              <a:rPr lang="en-US" dirty="0"/>
              <a:t>Multiprocessor (</a:t>
            </a:r>
            <a:r>
              <a:rPr lang="en-US" dirty="0" err="1"/>
              <a:t>đa</a:t>
            </a:r>
            <a:r>
              <a:rPr lang="en-US" dirty="0"/>
              <a:t> </a:t>
            </a:r>
            <a:r>
              <a:rPr lang="en-US" dirty="0" err="1"/>
              <a:t>bộ</a:t>
            </a:r>
            <a:r>
              <a:rPr lang="en-US" dirty="0"/>
              <a:t> </a:t>
            </a:r>
            <a:r>
              <a:rPr lang="en-US" dirty="0" err="1"/>
              <a:t>xử</a:t>
            </a:r>
            <a:r>
              <a:rPr lang="en-US" dirty="0"/>
              <a:t> </a:t>
            </a:r>
            <a:r>
              <a:rPr lang="en-US" dirty="0" err="1"/>
              <a:t>lý</a:t>
            </a:r>
            <a:r>
              <a:rPr lang="en-US" dirty="0"/>
              <a:t>) – </a:t>
            </a:r>
            <a:r>
              <a:rPr lang="en-US" dirty="0" err="1"/>
              <a:t>Nhiều</a:t>
            </a:r>
            <a:r>
              <a:rPr lang="en-US" dirty="0"/>
              <a:t> </a:t>
            </a:r>
            <a:r>
              <a:rPr lang="en-US" dirty="0" err="1"/>
              <a:t>bộ</a:t>
            </a:r>
            <a:r>
              <a:rPr lang="en-US" dirty="0"/>
              <a:t> </a:t>
            </a:r>
            <a:r>
              <a:rPr lang="en-US" dirty="0" err="1"/>
              <a:t>xử</a:t>
            </a:r>
            <a:r>
              <a:rPr lang="en-US" dirty="0"/>
              <a:t> </a:t>
            </a:r>
            <a:r>
              <a:rPr lang="en-US" dirty="0" err="1"/>
              <a:t>lý</a:t>
            </a:r>
            <a:r>
              <a:rPr lang="en-US" dirty="0"/>
              <a:t>.</a:t>
            </a:r>
            <a:r>
              <a:rPr lang="vi-VN" altLang="en-US" dirty="0"/>
              <a:t>(n cu + n pu, n cu đọc n </a:t>
            </a:r>
            <a:r>
              <a:rPr lang="vi-VN" altLang="en-US" dirty="0"/>
              <a:t>memory)</a:t>
            </a:r>
            <a:endParaRPr lang="vi-VN" altLang="en-US" dirty="0"/>
          </a:p>
          <a:p>
            <a:r>
              <a:rPr lang="vi-VN" altLang="en-US" dirty="0"/>
              <a:t>core != thread</a:t>
            </a:r>
            <a:endParaRPr lang="vi-VN" altLang="en-US" dirty="0"/>
          </a:p>
          <a:p>
            <a:r>
              <a:rPr lang="vi-VN" altLang="en-US" dirty="0"/>
              <a:t>1 cu -&gt; 1 memory =&gt; uma; 1 cu -&gt; n memory =&gt; numa</a:t>
            </a:r>
            <a:endParaRPr lang="en-US" dirty="0"/>
          </a:p>
          <a:p>
            <a:endParaRPr lang="vi-VN"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3" name="TextBox 2"/>
          <p:cNvSpPr txBox="1"/>
          <p:nvPr/>
        </p:nvSpPr>
        <p:spPr>
          <a:xfrm>
            <a:off x="879862" y="1147364"/>
            <a:ext cx="5379999" cy="494751"/>
          </a:xfrm>
          <a:prstGeom prst="rect">
            <a:avLst/>
          </a:prstGeom>
          <a:gradFill>
            <a:gsLst>
              <a:gs pos="0">
                <a:srgbClr val="0072FF"/>
              </a:gs>
              <a:gs pos="100000">
                <a:srgbClr val="00C6FF"/>
              </a:gs>
            </a:gsLst>
            <a:lin ang="27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Phân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biệt</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các</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khái</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niệm</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về</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bộ</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xử</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lý</a:t>
            </a:r>
            <a:endParaRPr lang="en-US" sz="2400" b="1"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en-US" dirty="0"/>
              <a:t>KIẾN TRÚC HỆ THỐNG MÁY TÍNH</a:t>
            </a:r>
            <a:endParaRPr lang="en-US" dirty="0"/>
          </a:p>
        </p:txBody>
      </p:sp>
      <p:sp>
        <p:nvSpPr>
          <p:cNvPr id="4" name="Text Placeholder 3"/>
          <p:cNvSpPr>
            <a:spLocks noGrp="1"/>
          </p:cNvSpPr>
          <p:nvPr>
            <p:ph type="body" sz="quarter" idx="15"/>
          </p:nvPr>
        </p:nvSpPr>
        <p:spPr/>
        <p:txBody>
          <a:bodyPr/>
          <a:lstStyle/>
          <a:p>
            <a:endParaRPr lang="en-US"/>
          </a:p>
        </p:txBody>
      </p:sp>
      <p:sp>
        <p:nvSpPr>
          <p:cNvPr id="5" name="Text Placeholder 4"/>
          <p:cNvSpPr>
            <a:spLocks noGrp="1"/>
          </p:cNvSpPr>
          <p:nvPr>
            <p:ph type="body" sz="quarter" idx="16"/>
          </p:nvPr>
        </p:nvSpPr>
        <p:spPr/>
        <p:txBody>
          <a:bodyPr>
            <a:normAutofit lnSpcReduction="10000"/>
          </a:bodyPr>
          <a:lstStyle/>
          <a:p>
            <a:r>
              <a:rPr lang="en-US" dirty="0"/>
              <a:t>03.</a:t>
            </a:r>
            <a:endParaRPr lang="en-US" dirty="0"/>
          </a:p>
        </p:txBody>
      </p:sp>
      <p:sp>
        <p:nvSpPr>
          <p:cNvPr id="7" name="Footer Placeholder 6"/>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10" name="Text Placeholder 9"/>
          <p:cNvSpPr>
            <a:spLocks noGrp="1"/>
          </p:cNvSpPr>
          <p:nvPr>
            <p:ph type="body" sz="quarter" idx="14"/>
          </p:nvPr>
        </p:nvSpPr>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3. </a:t>
            </a:r>
            <a:r>
              <a:rPr lang="en-US" altLang="ja-JP" dirty="0" err="1"/>
              <a:t>Kiến</a:t>
            </a:r>
            <a:r>
              <a:rPr lang="en-US" altLang="ja-JP" dirty="0"/>
              <a:t> </a:t>
            </a:r>
            <a:r>
              <a:rPr lang="en-US" altLang="ja-JP" dirty="0" err="1"/>
              <a:t>trúc</a:t>
            </a:r>
            <a:r>
              <a:rPr lang="en-US" altLang="ja-JP" dirty="0"/>
              <a:t> </a:t>
            </a:r>
            <a:r>
              <a:rPr lang="en-US" altLang="ja-JP" dirty="0" err="1"/>
              <a:t>hệ</a:t>
            </a:r>
            <a:r>
              <a:rPr lang="en-US" altLang="ja-JP" dirty="0"/>
              <a:t> </a:t>
            </a:r>
            <a:r>
              <a:rPr lang="en-US" altLang="ja-JP" dirty="0" err="1"/>
              <a:t>thống</a:t>
            </a:r>
            <a:r>
              <a:rPr lang="en-US" altLang="ja-JP" dirty="0"/>
              <a:t> </a:t>
            </a:r>
            <a:r>
              <a:rPr lang="en-US" altLang="ja-JP" dirty="0" err="1"/>
              <a:t>máy</a:t>
            </a:r>
            <a:r>
              <a:rPr lang="en-US" altLang="ja-JP" dirty="0"/>
              <a:t> </a:t>
            </a:r>
            <a:r>
              <a:rPr lang="en-US" altLang="ja-JP" dirty="0" err="1"/>
              <a:t>tính</a:t>
            </a:r>
            <a:endParaRPr kumimoji="1" lang="ja-JP" altLang="en-US" dirty="0"/>
          </a:p>
        </p:txBody>
      </p:sp>
      <p:sp>
        <p:nvSpPr>
          <p:cNvPr id="7" name="Content Placeholder 6"/>
          <p:cNvSpPr>
            <a:spLocks noGrp="1"/>
          </p:cNvSpPr>
          <p:nvPr>
            <p:ph idx="1"/>
          </p:nvPr>
        </p:nvSpPr>
        <p:spPr/>
        <p:txBody>
          <a:bodyPr/>
          <a:lstStyle/>
          <a:p>
            <a:r>
              <a:rPr lang="en-US" dirty="0" err="1"/>
              <a:t>Hệ</a:t>
            </a:r>
            <a:r>
              <a:rPr lang="en-US" dirty="0"/>
              <a:t> </a:t>
            </a:r>
            <a:r>
              <a:rPr lang="en-US" dirty="0" err="1"/>
              <a:t>thống</a:t>
            </a:r>
            <a:r>
              <a:rPr lang="en-US" dirty="0"/>
              <a:t> </a:t>
            </a:r>
            <a:r>
              <a:rPr lang="en-US" dirty="0" err="1"/>
              <a:t>đơn</a:t>
            </a:r>
            <a:r>
              <a:rPr lang="en-US" dirty="0"/>
              <a:t> </a:t>
            </a:r>
            <a:r>
              <a:rPr lang="en-US" dirty="0" err="1"/>
              <a:t>bộ</a:t>
            </a:r>
            <a:r>
              <a:rPr lang="en-US" dirty="0"/>
              <a:t> </a:t>
            </a:r>
            <a:r>
              <a:rPr lang="en-US" dirty="0" err="1"/>
              <a:t>xử</a:t>
            </a:r>
            <a:r>
              <a:rPr lang="en-US" dirty="0"/>
              <a:t> </a:t>
            </a:r>
            <a:r>
              <a:rPr lang="en-US" dirty="0" err="1"/>
              <a:t>lý</a:t>
            </a:r>
            <a:r>
              <a:rPr lang="en-US" dirty="0"/>
              <a:t> (Single-Processor Systems)</a:t>
            </a:r>
            <a:endParaRPr lang="en-US" dirty="0"/>
          </a:p>
          <a:p>
            <a:r>
              <a:rPr lang="en-US" dirty="0" err="1"/>
              <a:t>Hệ</a:t>
            </a:r>
            <a:r>
              <a:rPr lang="en-US" dirty="0"/>
              <a:t> </a:t>
            </a:r>
            <a:r>
              <a:rPr lang="en-US" dirty="0" err="1"/>
              <a:t>thống</a:t>
            </a:r>
            <a:r>
              <a:rPr lang="en-US" dirty="0"/>
              <a:t> </a:t>
            </a:r>
            <a:r>
              <a:rPr lang="en-US" dirty="0" err="1"/>
              <a:t>đa</a:t>
            </a:r>
            <a:r>
              <a:rPr lang="en-US" dirty="0"/>
              <a:t> </a:t>
            </a:r>
            <a:r>
              <a:rPr lang="en-US" dirty="0" err="1"/>
              <a:t>bộ</a:t>
            </a:r>
            <a:r>
              <a:rPr lang="en-US" dirty="0"/>
              <a:t> </a:t>
            </a:r>
            <a:r>
              <a:rPr lang="en-US" dirty="0" err="1"/>
              <a:t>xử</a:t>
            </a:r>
            <a:r>
              <a:rPr lang="en-US" dirty="0"/>
              <a:t> </a:t>
            </a:r>
            <a:r>
              <a:rPr lang="en-US" dirty="0" err="1"/>
              <a:t>lý</a:t>
            </a:r>
            <a:r>
              <a:rPr lang="en-US" dirty="0"/>
              <a:t> (Multiprocessor Systems)</a:t>
            </a:r>
            <a:endParaRPr lang="en-US" dirty="0"/>
          </a:p>
          <a:p>
            <a:r>
              <a:rPr lang="en-US" dirty="0" err="1"/>
              <a:t>Hệ</a:t>
            </a:r>
            <a:r>
              <a:rPr lang="en-US" dirty="0"/>
              <a:t> </a:t>
            </a:r>
            <a:r>
              <a:rPr lang="en-US" dirty="0" err="1"/>
              <a:t>thống</a:t>
            </a:r>
            <a:r>
              <a:rPr lang="en-US" dirty="0"/>
              <a:t> </a:t>
            </a:r>
            <a:r>
              <a:rPr lang="en-US" dirty="0" err="1"/>
              <a:t>gom</a:t>
            </a:r>
            <a:r>
              <a:rPr lang="en-US" dirty="0"/>
              <a:t> </a:t>
            </a:r>
            <a:r>
              <a:rPr lang="en-US" dirty="0" err="1"/>
              <a:t>cụm</a:t>
            </a:r>
            <a:r>
              <a:rPr lang="en-US" dirty="0"/>
              <a:t> (Clustered Systems)</a:t>
            </a:r>
            <a:endParaRPr lang="en-US" dirty="0"/>
          </a:p>
          <a:p>
            <a:endParaRPr lang="vi-VN"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en-US" dirty="0"/>
              <a:t>KIẾN TRÚC HỆ THỐNG MÁY TÍNH</a:t>
            </a:r>
            <a:endParaRPr lang="en-US" dirty="0"/>
          </a:p>
        </p:txBody>
      </p:sp>
      <p:sp>
        <p:nvSpPr>
          <p:cNvPr id="4" name="Text Placeholder 3"/>
          <p:cNvSpPr>
            <a:spLocks noGrp="1"/>
          </p:cNvSpPr>
          <p:nvPr>
            <p:ph type="body" sz="quarter" idx="15"/>
          </p:nvPr>
        </p:nvSpPr>
        <p:spPr/>
        <p:txBody>
          <a:bodyPr/>
          <a:lstStyle/>
          <a:p>
            <a:endParaRPr lang="en-US"/>
          </a:p>
        </p:txBody>
      </p:sp>
      <p:sp>
        <p:nvSpPr>
          <p:cNvPr id="5" name="Text Placeholder 4"/>
          <p:cNvSpPr>
            <a:spLocks noGrp="1"/>
          </p:cNvSpPr>
          <p:nvPr>
            <p:ph type="body" sz="quarter" idx="16"/>
          </p:nvPr>
        </p:nvSpPr>
        <p:spPr/>
        <p:txBody>
          <a:bodyPr>
            <a:normAutofit lnSpcReduction="10000"/>
          </a:bodyPr>
          <a:lstStyle/>
          <a:p>
            <a:r>
              <a:rPr lang="en-US" dirty="0"/>
              <a:t>03.</a:t>
            </a:r>
            <a:endParaRPr lang="en-US" dirty="0"/>
          </a:p>
        </p:txBody>
      </p:sp>
      <p:sp>
        <p:nvSpPr>
          <p:cNvPr id="7" name="Footer Placeholder 6"/>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10" name="Text Placeholder 9"/>
          <p:cNvSpPr>
            <a:spLocks noGrp="1"/>
          </p:cNvSpPr>
          <p:nvPr>
            <p:ph type="body" sz="quarter" idx="14"/>
          </p:nvPr>
        </p:nvSpPr>
        <p:spPr/>
        <p:txBody>
          <a:bodyPr/>
          <a:lstStyle/>
          <a:p>
            <a:r>
              <a:rPr lang="en-US" dirty="0"/>
              <a:t>3.1. </a:t>
            </a:r>
            <a:r>
              <a:rPr lang="en-US" dirty="0" err="1"/>
              <a:t>Hệ</a:t>
            </a:r>
            <a:r>
              <a:rPr lang="en-US" dirty="0"/>
              <a:t> </a:t>
            </a:r>
            <a:r>
              <a:rPr lang="en-US" dirty="0" err="1"/>
              <a:t>thống</a:t>
            </a:r>
            <a:r>
              <a:rPr lang="en-US" dirty="0"/>
              <a:t> </a:t>
            </a:r>
            <a:r>
              <a:rPr lang="en-US" dirty="0" err="1"/>
              <a:t>đơn</a:t>
            </a:r>
            <a:r>
              <a:rPr lang="en-US" dirty="0"/>
              <a:t> </a:t>
            </a:r>
            <a:r>
              <a:rPr lang="en-US" dirty="0" err="1"/>
              <a:t>bộ</a:t>
            </a:r>
            <a:r>
              <a:rPr lang="en-US" dirty="0"/>
              <a:t> </a:t>
            </a:r>
            <a:r>
              <a:rPr lang="en-US" dirty="0" err="1"/>
              <a:t>xử</a:t>
            </a:r>
            <a:r>
              <a:rPr lang="en-US" dirty="0"/>
              <a:t> </a:t>
            </a:r>
            <a:r>
              <a:rPr lang="en-US" dirty="0" err="1"/>
              <a:t>lý</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3" name="コンテンツ プレースホルダー 2"/>
          <p:cNvSpPr>
            <a:spLocks noGrp="1"/>
          </p:cNvSpPr>
          <p:nvPr>
            <p:ph type="body" sz="quarter" idx="13"/>
          </p:nvPr>
        </p:nvSpPr>
        <p:spPr/>
        <p:txBody>
          <a:bodyPr/>
          <a:lstStyle/>
          <a:p>
            <a:r>
              <a:rPr lang="vi-VN" altLang="ja-JP" dirty="0"/>
              <a:t>Tổng quan</a:t>
            </a:r>
            <a:r>
              <a:rPr lang="en-US" altLang="ja-JP" dirty="0"/>
              <a:t> </a:t>
            </a:r>
            <a:r>
              <a:rPr lang="en-US" altLang="ja-JP" dirty="0" err="1"/>
              <a:t>về</a:t>
            </a:r>
            <a:r>
              <a:rPr lang="en-US" altLang="ja-JP" dirty="0"/>
              <a:t> </a:t>
            </a:r>
            <a:r>
              <a:rPr lang="en-US" altLang="ja-JP" dirty="0" err="1"/>
              <a:t>hệ</a:t>
            </a:r>
            <a:r>
              <a:rPr lang="en-US" altLang="ja-JP" dirty="0"/>
              <a:t> </a:t>
            </a:r>
            <a:r>
              <a:rPr lang="en-US" altLang="ja-JP" dirty="0" err="1"/>
              <a:t>điều</a:t>
            </a:r>
            <a:r>
              <a:rPr lang="en-US" altLang="ja-JP" dirty="0"/>
              <a:t> </a:t>
            </a:r>
            <a:r>
              <a:rPr lang="en-US" altLang="ja-JP" dirty="0" err="1"/>
              <a:t>hành</a:t>
            </a:r>
            <a:endParaRPr lang="vi-VN" altLang="ja-JP" dirty="0"/>
          </a:p>
          <a:p>
            <a:r>
              <a:rPr lang="en-US" altLang="ja-JP" dirty="0" err="1"/>
              <a:t>Hoạt</a:t>
            </a:r>
            <a:r>
              <a:rPr lang="en-US" altLang="ja-JP" dirty="0"/>
              <a:t> </a:t>
            </a:r>
            <a:r>
              <a:rPr lang="en-US" altLang="ja-JP" dirty="0" err="1"/>
              <a:t>động</a:t>
            </a:r>
            <a:r>
              <a:rPr lang="en-US" altLang="ja-JP" dirty="0"/>
              <a:t> </a:t>
            </a:r>
            <a:r>
              <a:rPr lang="en-US" altLang="ja-JP" dirty="0" err="1"/>
              <a:t>bên</a:t>
            </a:r>
            <a:r>
              <a:rPr lang="en-US" altLang="ja-JP" dirty="0"/>
              <a:t> </a:t>
            </a:r>
            <a:r>
              <a:rPr lang="en-US" altLang="ja-JP" dirty="0" err="1"/>
              <a:t>trong</a:t>
            </a:r>
            <a:r>
              <a:rPr lang="en-US" altLang="ja-JP" dirty="0"/>
              <a:t> </a:t>
            </a:r>
            <a:r>
              <a:rPr lang="en-US" altLang="ja-JP" dirty="0" err="1"/>
              <a:t>máy</a:t>
            </a:r>
            <a:r>
              <a:rPr lang="en-US" altLang="ja-JP" dirty="0"/>
              <a:t> </a:t>
            </a:r>
            <a:r>
              <a:rPr lang="en-US" altLang="ja-JP" dirty="0" err="1"/>
              <a:t>tính</a:t>
            </a:r>
            <a:endParaRPr lang="en-US" altLang="ja-JP" dirty="0"/>
          </a:p>
          <a:p>
            <a:r>
              <a:rPr lang="en-US" altLang="ja-JP" dirty="0" err="1"/>
              <a:t>Kiến</a:t>
            </a:r>
            <a:r>
              <a:rPr lang="en-US" altLang="ja-JP" dirty="0"/>
              <a:t> </a:t>
            </a:r>
            <a:r>
              <a:rPr lang="en-US" altLang="ja-JP" dirty="0" err="1"/>
              <a:t>trúc</a:t>
            </a:r>
            <a:r>
              <a:rPr lang="en-US" altLang="ja-JP" dirty="0"/>
              <a:t> </a:t>
            </a:r>
            <a:r>
              <a:rPr lang="en-US" altLang="ja-JP" dirty="0" err="1"/>
              <a:t>hệ</a:t>
            </a:r>
            <a:r>
              <a:rPr lang="en-US" altLang="ja-JP" dirty="0"/>
              <a:t> </a:t>
            </a:r>
            <a:r>
              <a:rPr lang="en-US" altLang="ja-JP" dirty="0" err="1"/>
              <a:t>thống</a:t>
            </a:r>
            <a:r>
              <a:rPr lang="en-US" altLang="ja-JP" dirty="0"/>
              <a:t> </a:t>
            </a:r>
            <a:r>
              <a:rPr lang="en-US" altLang="ja-JP" dirty="0" err="1"/>
              <a:t>máy</a:t>
            </a:r>
            <a:r>
              <a:rPr lang="en-US" altLang="ja-JP" dirty="0"/>
              <a:t> </a:t>
            </a:r>
            <a:r>
              <a:rPr lang="en-US" altLang="ja-JP" dirty="0" err="1"/>
              <a:t>tính</a:t>
            </a:r>
            <a:endParaRPr lang="vi-VN" altLang="ja-JP" dirty="0"/>
          </a:p>
          <a:p>
            <a:r>
              <a:rPr lang="en-US" altLang="ja-JP" dirty="0" err="1"/>
              <a:t>Các</a:t>
            </a:r>
            <a:r>
              <a:rPr lang="en-US" altLang="ja-JP" dirty="0"/>
              <a:t> </a:t>
            </a:r>
            <a:r>
              <a:rPr lang="en-US" altLang="ja-JP" dirty="0" err="1"/>
              <a:t>thao</a:t>
            </a:r>
            <a:r>
              <a:rPr lang="en-US" altLang="ja-JP" dirty="0"/>
              <a:t> </a:t>
            </a:r>
            <a:r>
              <a:rPr lang="en-US" altLang="ja-JP" dirty="0" err="1"/>
              <a:t>tác</a:t>
            </a:r>
            <a:r>
              <a:rPr lang="en-US" altLang="ja-JP" dirty="0"/>
              <a:t> </a:t>
            </a:r>
            <a:r>
              <a:rPr lang="en-US" altLang="ja-JP" dirty="0" err="1"/>
              <a:t>trong</a:t>
            </a:r>
            <a:r>
              <a:rPr lang="en-US" altLang="ja-JP" dirty="0"/>
              <a:t> </a:t>
            </a:r>
            <a:r>
              <a:rPr lang="vi-VN" altLang="ja-JP" dirty="0"/>
              <a:t>hệ điều hành</a:t>
            </a:r>
            <a:endParaRPr lang="en-US" altLang="ja-JP" dirty="0"/>
          </a:p>
          <a:p>
            <a:r>
              <a:rPr lang="en-US" altLang="ja-JP" dirty="0" err="1"/>
              <a:t>Lịch</a:t>
            </a:r>
            <a:r>
              <a:rPr lang="en-US" altLang="ja-JP" dirty="0"/>
              <a:t> </a:t>
            </a:r>
            <a:r>
              <a:rPr lang="en-US" altLang="ja-JP" dirty="0" err="1"/>
              <a:t>sử</a:t>
            </a:r>
            <a:r>
              <a:rPr lang="en-US" altLang="ja-JP" dirty="0"/>
              <a:t> </a:t>
            </a:r>
            <a:r>
              <a:rPr lang="en-US" altLang="ja-JP" dirty="0" err="1"/>
              <a:t>phát</a:t>
            </a:r>
            <a:r>
              <a:rPr lang="en-US" altLang="ja-JP" dirty="0"/>
              <a:t> </a:t>
            </a:r>
            <a:r>
              <a:rPr lang="en-US" altLang="ja-JP" dirty="0" err="1"/>
              <a:t>triển</a:t>
            </a:r>
            <a:r>
              <a:rPr lang="en-US" altLang="ja-JP" dirty="0"/>
              <a:t> </a:t>
            </a:r>
            <a:r>
              <a:rPr lang="en-US" altLang="ja-JP" dirty="0" err="1"/>
              <a:t>hệ</a:t>
            </a:r>
            <a:r>
              <a:rPr lang="en-US" altLang="ja-JP" dirty="0"/>
              <a:t> </a:t>
            </a:r>
            <a:r>
              <a:rPr lang="en-US" altLang="ja-JP" dirty="0" err="1"/>
              <a:t>điều</a:t>
            </a:r>
            <a:r>
              <a:rPr lang="en-US" altLang="ja-JP" dirty="0"/>
              <a:t> </a:t>
            </a:r>
            <a:r>
              <a:rPr lang="en-US" altLang="ja-JP" dirty="0" err="1"/>
              <a:t>hành</a:t>
            </a:r>
            <a:endParaRPr lang="vi-VN" altLang="ja-JP" dirty="0"/>
          </a:p>
        </p:txBody>
      </p:sp>
      <p:sp>
        <p:nvSpPr>
          <p:cNvPr id="7" name="Text Placeholder 6"/>
          <p:cNvSpPr>
            <a:spLocks noGrp="1"/>
          </p:cNvSpPr>
          <p:nvPr>
            <p:ph type="body" sz="quarter" idx="15"/>
          </p:nvPr>
        </p:nvSpPr>
        <p:spPr/>
        <p:txBody>
          <a:bodyPr/>
          <a:lstStyle/>
          <a:p>
            <a:r>
              <a:rPr lang="en-US" dirty="0"/>
              <a:t>NỘI DUNG</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dirty="0"/>
              <a:t>3.1. </a:t>
            </a:r>
            <a:r>
              <a:rPr lang="en-US" dirty="0" err="1"/>
              <a:t>Hệ</a:t>
            </a:r>
            <a:r>
              <a:rPr lang="en-US" dirty="0"/>
              <a:t> </a:t>
            </a:r>
            <a:r>
              <a:rPr lang="en-US" dirty="0" err="1"/>
              <a:t>thống</a:t>
            </a:r>
            <a:r>
              <a:rPr lang="en-US" dirty="0"/>
              <a:t> </a:t>
            </a:r>
            <a:r>
              <a:rPr lang="en-US" dirty="0" err="1"/>
              <a:t>đơn</a:t>
            </a:r>
            <a:r>
              <a:rPr lang="en-US" dirty="0"/>
              <a:t> </a:t>
            </a:r>
            <a:r>
              <a:rPr lang="en-US" dirty="0" err="1"/>
              <a:t>bộ</a:t>
            </a:r>
            <a:r>
              <a:rPr lang="en-US" dirty="0"/>
              <a:t> </a:t>
            </a:r>
            <a:r>
              <a:rPr lang="en-US" dirty="0" err="1"/>
              <a:t>xử</a:t>
            </a:r>
            <a:r>
              <a:rPr lang="en-US" dirty="0"/>
              <a:t> </a:t>
            </a:r>
            <a:r>
              <a:rPr lang="en-US" dirty="0" err="1"/>
              <a:t>lý</a:t>
            </a:r>
            <a:endParaRPr kumimoji="1" lang="ja-JP" altLang="en-US" dirty="0"/>
          </a:p>
        </p:txBody>
      </p:sp>
      <p:sp>
        <p:nvSpPr>
          <p:cNvPr id="7" name="Content Placeholder 6"/>
          <p:cNvSpPr>
            <a:spLocks noGrp="1"/>
          </p:cNvSpPr>
          <p:nvPr>
            <p:ph idx="1"/>
          </p:nvPr>
        </p:nvSpPr>
        <p:spPr/>
        <p:txBody>
          <a:bodyPr/>
          <a:lstStyle/>
          <a:p>
            <a:r>
              <a:rPr lang="en-US" dirty="0" err="1"/>
              <a:t>Chỉ</a:t>
            </a:r>
            <a:r>
              <a:rPr lang="en-US" dirty="0"/>
              <a:t> </a:t>
            </a:r>
            <a:r>
              <a:rPr lang="en-US" dirty="0" err="1"/>
              <a:t>có</a:t>
            </a:r>
            <a:r>
              <a:rPr lang="en-US" dirty="0"/>
              <a:t> </a:t>
            </a:r>
            <a:r>
              <a:rPr lang="en-US" dirty="0" err="1"/>
              <a:t>một</a:t>
            </a:r>
            <a:r>
              <a:rPr lang="en-US" dirty="0"/>
              <a:t> </a:t>
            </a:r>
            <a:r>
              <a:rPr lang="en-US" dirty="0" err="1"/>
              <a:t>bộ</a:t>
            </a:r>
            <a:r>
              <a:rPr lang="en-US" dirty="0"/>
              <a:t> </a:t>
            </a:r>
            <a:r>
              <a:rPr lang="en-US" dirty="0" err="1"/>
              <a:t>xử</a:t>
            </a:r>
            <a:r>
              <a:rPr lang="en-US" dirty="0"/>
              <a:t> </a:t>
            </a:r>
            <a:r>
              <a:rPr lang="en-US" dirty="0" err="1"/>
              <a:t>lý</a:t>
            </a:r>
            <a:r>
              <a:rPr lang="en-US" dirty="0"/>
              <a:t> </a:t>
            </a:r>
            <a:r>
              <a:rPr lang="en-US" dirty="0" err="1"/>
              <a:t>đa</a:t>
            </a:r>
            <a:r>
              <a:rPr lang="en-US" dirty="0"/>
              <a:t> </a:t>
            </a:r>
            <a:r>
              <a:rPr lang="en-US" dirty="0" err="1"/>
              <a:t>dụng</a:t>
            </a:r>
            <a:r>
              <a:rPr lang="en-US" dirty="0"/>
              <a:t> (general-purpose processor) </a:t>
            </a:r>
            <a:r>
              <a:rPr lang="en-US" dirty="0" err="1"/>
              <a:t>với</a:t>
            </a:r>
            <a:r>
              <a:rPr lang="en-US" dirty="0"/>
              <a:t> </a:t>
            </a:r>
            <a:r>
              <a:rPr lang="en-US" dirty="0" err="1"/>
              <a:t>một</a:t>
            </a:r>
            <a:r>
              <a:rPr lang="en-US" dirty="0"/>
              <a:t> </a:t>
            </a:r>
            <a:r>
              <a:rPr lang="en-US" dirty="0" err="1"/>
              <a:t>lõi</a:t>
            </a:r>
            <a:r>
              <a:rPr lang="en-US" dirty="0"/>
              <a:t> </a:t>
            </a:r>
            <a:r>
              <a:rPr lang="en-US" dirty="0" err="1"/>
              <a:t>duy</a:t>
            </a:r>
            <a:r>
              <a:rPr lang="en-US" dirty="0"/>
              <a:t> </a:t>
            </a:r>
            <a:r>
              <a:rPr lang="en-US" dirty="0" err="1"/>
              <a:t>nhất</a:t>
            </a:r>
            <a:r>
              <a:rPr lang="en-US" dirty="0"/>
              <a:t>: </a:t>
            </a:r>
            <a:r>
              <a:rPr lang="en-US" dirty="0" err="1"/>
              <a:t>thực</a:t>
            </a:r>
            <a:r>
              <a:rPr lang="en-US" dirty="0"/>
              <a:t> </a:t>
            </a:r>
            <a:r>
              <a:rPr lang="en-US" dirty="0" err="1"/>
              <a:t>thi</a:t>
            </a:r>
            <a:r>
              <a:rPr lang="en-US" dirty="0"/>
              <a:t> </a:t>
            </a:r>
            <a:r>
              <a:rPr lang="en-US" dirty="0" err="1"/>
              <a:t>các</a:t>
            </a:r>
            <a:r>
              <a:rPr lang="en-US" dirty="0"/>
              <a:t> </a:t>
            </a:r>
            <a:r>
              <a:rPr lang="en-US" dirty="0" err="1"/>
              <a:t>tập</a:t>
            </a:r>
            <a:r>
              <a:rPr lang="en-US" dirty="0"/>
              <a:t> </a:t>
            </a:r>
            <a:r>
              <a:rPr lang="en-US" dirty="0" err="1"/>
              <a:t>lệnh</a:t>
            </a:r>
            <a:r>
              <a:rPr lang="en-US" dirty="0"/>
              <a:t> </a:t>
            </a:r>
            <a:r>
              <a:rPr lang="en-US" dirty="0" err="1"/>
              <a:t>đa</a:t>
            </a:r>
            <a:r>
              <a:rPr lang="en-US" dirty="0"/>
              <a:t> </a:t>
            </a:r>
            <a:r>
              <a:rPr lang="en-US" dirty="0" err="1"/>
              <a:t>dụng</a:t>
            </a:r>
            <a:r>
              <a:rPr lang="en-US" dirty="0"/>
              <a:t> (bao </a:t>
            </a:r>
            <a:r>
              <a:rPr lang="en-US" dirty="0" err="1"/>
              <a:t>gồm</a:t>
            </a:r>
            <a:r>
              <a:rPr lang="en-US" dirty="0"/>
              <a:t> </a:t>
            </a:r>
            <a:r>
              <a:rPr lang="en-US" dirty="0" err="1"/>
              <a:t>các</a:t>
            </a:r>
            <a:r>
              <a:rPr lang="en-US" dirty="0"/>
              <a:t> </a:t>
            </a:r>
            <a:r>
              <a:rPr lang="en-US" dirty="0" err="1"/>
              <a:t>lệnh</a:t>
            </a:r>
            <a:r>
              <a:rPr lang="en-US" dirty="0"/>
              <a:t> </a:t>
            </a:r>
            <a:r>
              <a:rPr lang="en-US" dirty="0" err="1"/>
              <a:t>trong</a:t>
            </a:r>
            <a:r>
              <a:rPr lang="en-US" dirty="0"/>
              <a:t> </a:t>
            </a:r>
            <a:r>
              <a:rPr lang="en-US" dirty="0" err="1"/>
              <a:t>các</a:t>
            </a:r>
            <a:r>
              <a:rPr lang="en-US" dirty="0"/>
              <a:t> </a:t>
            </a:r>
            <a:r>
              <a:rPr lang="en-US" dirty="0" err="1"/>
              <a:t>tiến</a:t>
            </a:r>
            <a:r>
              <a:rPr lang="en-US" dirty="0"/>
              <a:t> </a:t>
            </a:r>
            <a:r>
              <a:rPr lang="en-US" dirty="0" err="1"/>
              <a:t>trình</a:t>
            </a:r>
            <a:r>
              <a:rPr lang="en-US" dirty="0"/>
              <a:t>).</a:t>
            </a:r>
            <a:endParaRPr lang="en-US" dirty="0"/>
          </a:p>
          <a:p>
            <a:r>
              <a:rPr lang="en-US" dirty="0" err="1"/>
              <a:t>Có</a:t>
            </a:r>
            <a:r>
              <a:rPr lang="en-US" dirty="0"/>
              <a:t> </a:t>
            </a:r>
            <a:r>
              <a:rPr lang="en-US" dirty="0" err="1"/>
              <a:t>thể</a:t>
            </a:r>
            <a:r>
              <a:rPr lang="en-US" dirty="0"/>
              <a:t> </a:t>
            </a:r>
            <a:r>
              <a:rPr lang="en-US" dirty="0" err="1"/>
              <a:t>kèm</a:t>
            </a:r>
            <a:r>
              <a:rPr lang="en-US" dirty="0"/>
              <a:t> </a:t>
            </a:r>
            <a:r>
              <a:rPr lang="en-US" dirty="0" err="1"/>
              <a:t>theo</a:t>
            </a:r>
            <a:r>
              <a:rPr lang="en-US" dirty="0"/>
              <a:t> </a:t>
            </a:r>
            <a:r>
              <a:rPr lang="en-US" dirty="0" err="1"/>
              <a:t>các</a:t>
            </a:r>
            <a:r>
              <a:rPr lang="en-US" dirty="0"/>
              <a:t> </a:t>
            </a:r>
            <a:r>
              <a:rPr lang="en-US" dirty="0" err="1"/>
              <a:t>bộ</a:t>
            </a:r>
            <a:r>
              <a:rPr lang="en-US" dirty="0"/>
              <a:t> </a:t>
            </a:r>
            <a:r>
              <a:rPr lang="en-US" dirty="0" err="1"/>
              <a:t>xử</a:t>
            </a:r>
            <a:r>
              <a:rPr lang="en-US" dirty="0"/>
              <a:t> </a:t>
            </a:r>
            <a:r>
              <a:rPr lang="en-US" dirty="0" err="1"/>
              <a:t>lý</a:t>
            </a:r>
            <a:r>
              <a:rPr lang="en-US" dirty="0"/>
              <a:t> </a:t>
            </a:r>
            <a:r>
              <a:rPr lang="en-US" dirty="0" err="1"/>
              <a:t>riêng</a:t>
            </a:r>
            <a:r>
              <a:rPr lang="en-US" dirty="0"/>
              <a:t> </a:t>
            </a:r>
            <a:r>
              <a:rPr lang="en-US" dirty="0" err="1"/>
              <a:t>biệt</a:t>
            </a:r>
            <a:r>
              <a:rPr lang="en-US" dirty="0"/>
              <a:t> (special-purpose): </a:t>
            </a:r>
            <a:r>
              <a:rPr lang="en-US" dirty="0" err="1"/>
              <a:t>chỉ</a:t>
            </a:r>
            <a:r>
              <a:rPr lang="en-US" dirty="0"/>
              <a:t> </a:t>
            </a:r>
            <a:r>
              <a:rPr lang="en-US" dirty="0" err="1"/>
              <a:t>có</a:t>
            </a:r>
            <a:r>
              <a:rPr lang="en-US" dirty="0"/>
              <a:t> </a:t>
            </a:r>
            <a:r>
              <a:rPr lang="en-US" dirty="0" err="1"/>
              <a:t>thể</a:t>
            </a:r>
            <a:r>
              <a:rPr lang="en-US" dirty="0"/>
              <a:t> </a:t>
            </a:r>
            <a:r>
              <a:rPr lang="en-US" dirty="0" err="1"/>
              <a:t>thực</a:t>
            </a:r>
            <a:r>
              <a:rPr lang="en-US" dirty="0"/>
              <a:t> </a:t>
            </a:r>
            <a:r>
              <a:rPr lang="en-US" dirty="0" err="1"/>
              <a:t>thi</a:t>
            </a:r>
            <a:r>
              <a:rPr lang="en-US" dirty="0"/>
              <a:t> </a:t>
            </a:r>
            <a:r>
              <a:rPr lang="en-US" dirty="0" err="1"/>
              <a:t>các</a:t>
            </a:r>
            <a:r>
              <a:rPr lang="en-US" dirty="0"/>
              <a:t> </a:t>
            </a:r>
            <a:r>
              <a:rPr lang="en-US" dirty="0" err="1"/>
              <a:t>tập</a:t>
            </a:r>
            <a:r>
              <a:rPr lang="en-US" dirty="0"/>
              <a:t> </a:t>
            </a:r>
            <a:r>
              <a:rPr lang="en-US" dirty="0" err="1"/>
              <a:t>lệnh</a:t>
            </a:r>
            <a:r>
              <a:rPr lang="en-US" dirty="0"/>
              <a:t> </a:t>
            </a:r>
            <a:r>
              <a:rPr lang="en-US" dirty="0" err="1"/>
              <a:t>hạn</a:t>
            </a:r>
            <a:r>
              <a:rPr lang="en-US" dirty="0"/>
              <a:t> </a:t>
            </a:r>
            <a:r>
              <a:rPr lang="en-US" dirty="0" err="1"/>
              <a:t>chế</a:t>
            </a:r>
            <a:r>
              <a:rPr lang="en-US" dirty="0"/>
              <a:t> </a:t>
            </a:r>
            <a:r>
              <a:rPr lang="en-US" dirty="0" err="1"/>
              <a:t>và</a:t>
            </a:r>
            <a:r>
              <a:rPr lang="en-US" dirty="0"/>
              <a:t> </a:t>
            </a:r>
            <a:r>
              <a:rPr lang="en-US" dirty="0" err="1"/>
              <a:t>không</a:t>
            </a:r>
            <a:r>
              <a:rPr lang="en-US" dirty="0"/>
              <a:t> </a:t>
            </a:r>
            <a:r>
              <a:rPr lang="en-US" dirty="0" err="1"/>
              <a:t>thể</a:t>
            </a:r>
            <a:r>
              <a:rPr lang="en-US" dirty="0"/>
              <a:t> </a:t>
            </a:r>
            <a:r>
              <a:rPr lang="en-US" dirty="0" err="1"/>
              <a:t>chạy</a:t>
            </a:r>
            <a:r>
              <a:rPr lang="en-US" dirty="0"/>
              <a:t> </a:t>
            </a:r>
            <a:r>
              <a:rPr lang="en-US" dirty="0" err="1"/>
              <a:t>tiến</a:t>
            </a:r>
            <a:r>
              <a:rPr lang="en-US" dirty="0"/>
              <a:t> </a:t>
            </a:r>
            <a:r>
              <a:rPr lang="en-US" dirty="0" err="1"/>
              <a:t>trình</a:t>
            </a:r>
            <a:r>
              <a:rPr lang="en-US" dirty="0"/>
              <a:t>.</a:t>
            </a:r>
            <a:endParaRPr lang="vi-VN"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en-US" dirty="0"/>
              <a:t>KIẾN TRÚC HỆ THỐNG MÁY TÍNH</a:t>
            </a:r>
            <a:endParaRPr lang="en-US" dirty="0"/>
          </a:p>
        </p:txBody>
      </p:sp>
      <p:sp>
        <p:nvSpPr>
          <p:cNvPr id="4" name="Text Placeholder 3"/>
          <p:cNvSpPr>
            <a:spLocks noGrp="1"/>
          </p:cNvSpPr>
          <p:nvPr>
            <p:ph type="body" sz="quarter" idx="15"/>
          </p:nvPr>
        </p:nvSpPr>
        <p:spPr/>
        <p:txBody>
          <a:bodyPr/>
          <a:lstStyle/>
          <a:p>
            <a:endParaRPr lang="en-US"/>
          </a:p>
        </p:txBody>
      </p:sp>
      <p:sp>
        <p:nvSpPr>
          <p:cNvPr id="5" name="Text Placeholder 4"/>
          <p:cNvSpPr>
            <a:spLocks noGrp="1"/>
          </p:cNvSpPr>
          <p:nvPr>
            <p:ph type="body" sz="quarter" idx="16"/>
          </p:nvPr>
        </p:nvSpPr>
        <p:spPr/>
        <p:txBody>
          <a:bodyPr>
            <a:normAutofit lnSpcReduction="10000"/>
          </a:bodyPr>
          <a:lstStyle/>
          <a:p>
            <a:r>
              <a:rPr lang="en-US" dirty="0"/>
              <a:t>03.</a:t>
            </a:r>
            <a:endParaRPr lang="en-US" dirty="0"/>
          </a:p>
        </p:txBody>
      </p:sp>
      <p:sp>
        <p:nvSpPr>
          <p:cNvPr id="7" name="Footer Placeholder 6"/>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10" name="Text Placeholder 9"/>
          <p:cNvSpPr>
            <a:spLocks noGrp="1"/>
          </p:cNvSpPr>
          <p:nvPr>
            <p:ph type="body" sz="quarter" idx="14"/>
          </p:nvPr>
        </p:nvSpPr>
        <p:spPr/>
        <p:txBody>
          <a:bodyPr/>
          <a:lstStyle/>
          <a:p>
            <a:r>
              <a:rPr lang="en-US" dirty="0"/>
              <a:t>3.2. </a:t>
            </a:r>
            <a:r>
              <a:rPr lang="en-US" dirty="0" err="1"/>
              <a:t>Hệ</a:t>
            </a:r>
            <a:r>
              <a:rPr lang="en-US" dirty="0"/>
              <a:t> </a:t>
            </a:r>
            <a:r>
              <a:rPr lang="en-US" dirty="0" err="1"/>
              <a:t>thống</a:t>
            </a:r>
            <a:r>
              <a:rPr lang="en-US" dirty="0"/>
              <a:t> </a:t>
            </a:r>
            <a:r>
              <a:rPr lang="en-US" dirty="0" err="1"/>
              <a:t>đa</a:t>
            </a:r>
            <a:r>
              <a:rPr lang="en-US" dirty="0"/>
              <a:t> </a:t>
            </a:r>
            <a:r>
              <a:rPr lang="en-US" dirty="0" err="1"/>
              <a:t>bộ</a:t>
            </a:r>
            <a:r>
              <a:rPr lang="en-US" dirty="0"/>
              <a:t> </a:t>
            </a:r>
            <a:r>
              <a:rPr lang="en-US" dirty="0" err="1"/>
              <a:t>xử</a:t>
            </a:r>
            <a:r>
              <a:rPr lang="en-US" dirty="0"/>
              <a:t> </a:t>
            </a:r>
            <a:r>
              <a:rPr lang="en-US" dirty="0" err="1"/>
              <a:t>lý</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dirty="0"/>
              <a:t>3.2. </a:t>
            </a:r>
            <a:r>
              <a:rPr lang="en-US" dirty="0" err="1"/>
              <a:t>Hệ</a:t>
            </a:r>
            <a:r>
              <a:rPr lang="en-US" dirty="0"/>
              <a:t> </a:t>
            </a:r>
            <a:r>
              <a:rPr lang="en-US" dirty="0" err="1"/>
              <a:t>thống</a:t>
            </a:r>
            <a:r>
              <a:rPr lang="en-US" dirty="0"/>
              <a:t> </a:t>
            </a:r>
            <a:r>
              <a:rPr lang="en-US" dirty="0" err="1"/>
              <a:t>đa</a:t>
            </a:r>
            <a:r>
              <a:rPr lang="en-US" dirty="0"/>
              <a:t> </a:t>
            </a:r>
            <a:r>
              <a:rPr lang="en-US" dirty="0" err="1"/>
              <a:t>bộ</a:t>
            </a:r>
            <a:r>
              <a:rPr lang="en-US" dirty="0"/>
              <a:t> </a:t>
            </a:r>
            <a:r>
              <a:rPr lang="en-US" dirty="0" err="1"/>
              <a:t>xử</a:t>
            </a:r>
            <a:r>
              <a:rPr lang="en-US" dirty="0"/>
              <a:t> </a:t>
            </a:r>
            <a:r>
              <a:rPr lang="en-US" dirty="0" err="1"/>
              <a:t>lý</a:t>
            </a:r>
            <a:endParaRPr kumimoji="1" lang="ja-JP" altLang="en-US" dirty="0"/>
          </a:p>
        </p:txBody>
      </p:sp>
      <p:sp>
        <p:nvSpPr>
          <p:cNvPr id="7" name="Content Placeholder 6"/>
          <p:cNvSpPr>
            <a:spLocks noGrp="1"/>
          </p:cNvSpPr>
          <p:nvPr>
            <p:ph idx="1"/>
          </p:nvPr>
        </p:nvSpPr>
        <p:spPr/>
        <p:txBody>
          <a:bodyPr>
            <a:normAutofit fontScale="75000" lnSpcReduction="20000"/>
          </a:bodyPr>
          <a:lstStyle/>
          <a:p>
            <a:r>
              <a:rPr lang="en-US" dirty="0" err="1"/>
              <a:t>Tên</a:t>
            </a:r>
            <a:r>
              <a:rPr lang="en-US" dirty="0"/>
              <a:t> </a:t>
            </a:r>
            <a:r>
              <a:rPr lang="en-US" dirty="0" err="1"/>
              <a:t>gọi</a:t>
            </a:r>
            <a:r>
              <a:rPr lang="en-US" dirty="0"/>
              <a:t> </a:t>
            </a:r>
            <a:r>
              <a:rPr lang="en-US" dirty="0" err="1"/>
              <a:t>khác</a:t>
            </a:r>
            <a:r>
              <a:rPr lang="en-US" dirty="0"/>
              <a:t>: parallel systems, tightly-coupled systems.</a:t>
            </a:r>
            <a:r>
              <a:rPr lang="vi-VN" altLang="en-US" dirty="0"/>
              <a:t>(nối với nhau chung 1 bus =&gt; tightly hay nối với nhau chung network =&gt; </a:t>
            </a:r>
            <a:r>
              <a:rPr lang="vi-VN" altLang="en-US" dirty="0"/>
              <a:t>parallel(chỉ đúng với </a:t>
            </a:r>
            <a:r>
              <a:rPr lang="vi-VN" altLang="en-US" dirty="0"/>
              <a:t>uma))</a:t>
            </a:r>
            <a:endParaRPr lang="en-US" dirty="0"/>
          </a:p>
          <a:p>
            <a:r>
              <a:rPr lang="en-US" dirty="0" err="1"/>
              <a:t>Ưu</a:t>
            </a:r>
            <a:r>
              <a:rPr lang="en-US" dirty="0"/>
              <a:t> </a:t>
            </a:r>
            <a:r>
              <a:rPr lang="en-US" dirty="0" err="1"/>
              <a:t>điểm</a:t>
            </a:r>
            <a:r>
              <a:rPr lang="en-US" dirty="0"/>
              <a:t>:</a:t>
            </a:r>
            <a:endParaRPr lang="en-US" dirty="0"/>
          </a:p>
          <a:p>
            <a:pPr lvl="1"/>
            <a:r>
              <a:rPr lang="en-US" dirty="0" err="1"/>
              <a:t>Tăng</a:t>
            </a:r>
            <a:r>
              <a:rPr lang="en-US" dirty="0"/>
              <a:t> </a:t>
            </a:r>
            <a:r>
              <a:rPr lang="en-US" dirty="0" err="1"/>
              <a:t>cường</a:t>
            </a:r>
            <a:r>
              <a:rPr lang="en-US" dirty="0"/>
              <a:t> n</a:t>
            </a:r>
            <a:r>
              <a:rPr lang="vi-VN" dirty="0"/>
              <a:t>ăng </a:t>
            </a:r>
            <a:r>
              <a:rPr lang="en-US" dirty="0"/>
              <a:t>s</a:t>
            </a:r>
            <a:r>
              <a:rPr lang="vi-VN" dirty="0"/>
              <a:t>uất hệ thống (</a:t>
            </a:r>
            <a:r>
              <a:rPr lang="en-US" dirty="0"/>
              <a:t>s</a:t>
            </a:r>
            <a:r>
              <a:rPr lang="vi-VN" dirty="0"/>
              <a:t>ystem throughput): càng nhiều </a:t>
            </a:r>
            <a:r>
              <a:rPr lang="en-US" dirty="0" err="1"/>
              <a:t>bộ</a:t>
            </a:r>
            <a:r>
              <a:rPr lang="en-US" dirty="0"/>
              <a:t> </a:t>
            </a:r>
            <a:r>
              <a:rPr lang="en-US" dirty="0" err="1"/>
              <a:t>xử</a:t>
            </a:r>
            <a:r>
              <a:rPr lang="en-US" dirty="0"/>
              <a:t> </a:t>
            </a:r>
            <a:r>
              <a:rPr lang="en-US" dirty="0" err="1"/>
              <a:t>lý</a:t>
            </a:r>
            <a:r>
              <a:rPr lang="vi-VN" dirty="0"/>
              <a:t> thì càng nhanh xong công việc</a:t>
            </a:r>
            <a:r>
              <a:rPr lang="en-US" dirty="0"/>
              <a:t>.</a:t>
            </a:r>
            <a:endParaRPr lang="vi-VN" dirty="0"/>
          </a:p>
          <a:p>
            <a:pPr lvl="1"/>
            <a:r>
              <a:rPr lang="en-US" dirty="0" err="1"/>
              <a:t>Kinh</a:t>
            </a:r>
            <a:r>
              <a:rPr lang="en-US" dirty="0"/>
              <a:t> </a:t>
            </a:r>
            <a:r>
              <a:rPr lang="en-US" dirty="0" err="1"/>
              <a:t>tế</a:t>
            </a:r>
            <a:r>
              <a:rPr lang="en-US" dirty="0"/>
              <a:t>: </a:t>
            </a:r>
            <a:r>
              <a:rPr lang="vi-VN" dirty="0"/>
              <a:t>ít tốn kém</a:t>
            </a:r>
            <a:r>
              <a:rPr lang="en-US" dirty="0"/>
              <a:t> </a:t>
            </a:r>
            <a:r>
              <a:rPr lang="en-US" dirty="0" err="1"/>
              <a:t>vì</a:t>
            </a:r>
            <a:r>
              <a:rPr lang="en-US" dirty="0"/>
              <a:t> c</a:t>
            </a:r>
            <a:r>
              <a:rPr lang="vi-VN" dirty="0"/>
              <a:t>ó thể dùng chung tài nguyên (đĩa,…)</a:t>
            </a:r>
            <a:r>
              <a:rPr lang="en-US" dirty="0"/>
              <a:t>.</a:t>
            </a:r>
            <a:endParaRPr lang="vi-VN" dirty="0"/>
          </a:p>
          <a:p>
            <a:pPr lvl="1"/>
            <a:r>
              <a:rPr lang="vi-VN" dirty="0"/>
              <a:t>Độ tin cậy</a:t>
            </a:r>
            <a:r>
              <a:rPr lang="en-US" dirty="0"/>
              <a:t> </a:t>
            </a:r>
            <a:r>
              <a:rPr lang="en-US" dirty="0" err="1"/>
              <a:t>cao</a:t>
            </a:r>
            <a:r>
              <a:rPr lang="vi-VN" dirty="0"/>
              <a:t>: khi một </a:t>
            </a:r>
            <a:r>
              <a:rPr lang="en-US" dirty="0" err="1"/>
              <a:t>bộ</a:t>
            </a:r>
            <a:r>
              <a:rPr lang="en-US" dirty="0"/>
              <a:t> </a:t>
            </a:r>
            <a:r>
              <a:rPr lang="en-US" dirty="0" err="1"/>
              <a:t>xử</a:t>
            </a:r>
            <a:r>
              <a:rPr lang="en-US" dirty="0"/>
              <a:t> </a:t>
            </a:r>
            <a:r>
              <a:rPr lang="en-US" dirty="0" err="1"/>
              <a:t>lý</a:t>
            </a:r>
            <a:r>
              <a:rPr lang="vi-VN" dirty="0"/>
              <a:t> hỏng thì công việc của nó được chia sẻ giữa các </a:t>
            </a:r>
            <a:r>
              <a:rPr lang="en-US" dirty="0" err="1"/>
              <a:t>bộ</a:t>
            </a:r>
            <a:r>
              <a:rPr lang="en-US" dirty="0"/>
              <a:t> </a:t>
            </a:r>
            <a:r>
              <a:rPr lang="en-US" dirty="0" err="1"/>
              <a:t>xử</a:t>
            </a:r>
            <a:r>
              <a:rPr lang="en-US" dirty="0"/>
              <a:t> </a:t>
            </a:r>
            <a:r>
              <a:rPr lang="en-US" dirty="0" err="1"/>
              <a:t>lý</a:t>
            </a:r>
            <a:r>
              <a:rPr lang="vi-VN" dirty="0"/>
              <a:t> còn lại</a:t>
            </a:r>
            <a:r>
              <a:rPr lang="en-US" dirty="0"/>
              <a:t>.</a:t>
            </a:r>
            <a:endParaRPr lang="vi-VN" dirty="0"/>
          </a:p>
          <a:p>
            <a:r>
              <a:rPr lang="en-US" dirty="0" err="1"/>
              <a:t>Phân</a:t>
            </a:r>
            <a:r>
              <a:rPr lang="en-US" dirty="0"/>
              <a:t> </a:t>
            </a:r>
            <a:r>
              <a:rPr lang="en-US" dirty="0" err="1"/>
              <a:t>loại</a:t>
            </a:r>
            <a:r>
              <a:rPr lang="en-US" dirty="0"/>
              <a:t>:</a:t>
            </a:r>
            <a:endParaRPr lang="en-US" dirty="0"/>
          </a:p>
          <a:p>
            <a:pPr lvl="1"/>
            <a:r>
              <a:rPr lang="en-US" dirty="0" err="1"/>
              <a:t>Đa</a:t>
            </a:r>
            <a:r>
              <a:rPr lang="en-US" dirty="0"/>
              <a:t> </a:t>
            </a:r>
            <a:r>
              <a:rPr lang="en-US" dirty="0" err="1"/>
              <a:t>xử</a:t>
            </a:r>
            <a:r>
              <a:rPr lang="en-US" dirty="0"/>
              <a:t> </a:t>
            </a:r>
            <a:r>
              <a:rPr lang="en-US" dirty="0" err="1"/>
              <a:t>lý</a:t>
            </a:r>
            <a:r>
              <a:rPr lang="en-US" dirty="0"/>
              <a:t> </a:t>
            </a:r>
            <a:r>
              <a:rPr lang="en-US" dirty="0" err="1"/>
              <a:t>bất</a:t>
            </a:r>
            <a:r>
              <a:rPr lang="en-US" dirty="0"/>
              <a:t> </a:t>
            </a:r>
            <a:r>
              <a:rPr lang="en-US" dirty="0" err="1"/>
              <a:t>đối</a:t>
            </a:r>
            <a:r>
              <a:rPr lang="en-US" dirty="0"/>
              <a:t> </a:t>
            </a:r>
            <a:r>
              <a:rPr lang="en-US" dirty="0" err="1"/>
              <a:t>xứng</a:t>
            </a:r>
            <a:r>
              <a:rPr lang="en-US" dirty="0"/>
              <a:t> (asymmetric multiprocessing) – </a:t>
            </a:r>
            <a:r>
              <a:rPr lang="en-US" dirty="0" err="1"/>
              <a:t>mỗi</a:t>
            </a:r>
            <a:r>
              <a:rPr lang="en-US" dirty="0"/>
              <a:t> </a:t>
            </a:r>
            <a:r>
              <a:rPr lang="en-US" dirty="0" err="1"/>
              <a:t>bộ</a:t>
            </a:r>
            <a:r>
              <a:rPr lang="en-US" dirty="0"/>
              <a:t> </a:t>
            </a:r>
            <a:r>
              <a:rPr lang="en-US" dirty="0" err="1"/>
              <a:t>xử</a:t>
            </a:r>
            <a:r>
              <a:rPr lang="en-US" dirty="0"/>
              <a:t> </a:t>
            </a:r>
            <a:r>
              <a:rPr lang="en-US" dirty="0" err="1"/>
              <a:t>lý</a:t>
            </a:r>
            <a:r>
              <a:rPr lang="en-US" dirty="0"/>
              <a:t> </a:t>
            </a:r>
            <a:r>
              <a:rPr lang="en-US" dirty="0" err="1"/>
              <a:t>thực</a:t>
            </a:r>
            <a:r>
              <a:rPr lang="en-US" dirty="0"/>
              <a:t> </a:t>
            </a:r>
            <a:r>
              <a:rPr lang="en-US" dirty="0" err="1"/>
              <a:t>thi</a:t>
            </a:r>
            <a:r>
              <a:rPr lang="en-US" dirty="0"/>
              <a:t> </a:t>
            </a:r>
            <a:r>
              <a:rPr lang="en-US" dirty="0" err="1"/>
              <a:t>công</a:t>
            </a:r>
            <a:r>
              <a:rPr lang="en-US" dirty="0"/>
              <a:t> </a:t>
            </a:r>
            <a:r>
              <a:rPr lang="en-US" dirty="0" err="1"/>
              <a:t>việc</a:t>
            </a:r>
            <a:r>
              <a:rPr lang="en-US" dirty="0"/>
              <a:t> </a:t>
            </a:r>
            <a:r>
              <a:rPr lang="en-US" dirty="0" err="1"/>
              <a:t>khác</a:t>
            </a:r>
            <a:r>
              <a:rPr lang="en-US" dirty="0"/>
              <a:t> </a:t>
            </a:r>
            <a:r>
              <a:rPr lang="en-US" dirty="0" err="1"/>
              <a:t>nhau</a:t>
            </a:r>
            <a:r>
              <a:rPr lang="en-US" dirty="0"/>
              <a:t>.</a:t>
            </a:r>
            <a:endParaRPr lang="en-US" dirty="0"/>
          </a:p>
          <a:p>
            <a:pPr lvl="1"/>
            <a:r>
              <a:rPr lang="en-US" dirty="0" err="1"/>
              <a:t>Đa</a:t>
            </a:r>
            <a:r>
              <a:rPr lang="en-US" dirty="0"/>
              <a:t> </a:t>
            </a:r>
            <a:r>
              <a:rPr lang="en-US" dirty="0" err="1"/>
              <a:t>xử</a:t>
            </a:r>
            <a:r>
              <a:rPr lang="en-US" dirty="0"/>
              <a:t> </a:t>
            </a:r>
            <a:r>
              <a:rPr lang="en-US" dirty="0" err="1"/>
              <a:t>lý</a:t>
            </a:r>
            <a:r>
              <a:rPr lang="en-US" dirty="0"/>
              <a:t> </a:t>
            </a:r>
            <a:r>
              <a:rPr lang="en-US" dirty="0" err="1"/>
              <a:t>đối</a:t>
            </a:r>
            <a:r>
              <a:rPr lang="en-US" dirty="0"/>
              <a:t> </a:t>
            </a:r>
            <a:r>
              <a:rPr lang="en-US" dirty="0" err="1"/>
              <a:t>xứng</a:t>
            </a:r>
            <a:r>
              <a:rPr lang="en-US" dirty="0"/>
              <a:t> (symmetric multiprocessing) – </a:t>
            </a:r>
            <a:r>
              <a:rPr lang="en-US" dirty="0" err="1"/>
              <a:t>mỗi</a:t>
            </a:r>
            <a:r>
              <a:rPr lang="en-US" dirty="0"/>
              <a:t> </a:t>
            </a:r>
            <a:r>
              <a:rPr lang="en-US" dirty="0" err="1"/>
              <a:t>bộ</a:t>
            </a:r>
            <a:r>
              <a:rPr lang="en-US" dirty="0"/>
              <a:t> </a:t>
            </a:r>
            <a:r>
              <a:rPr lang="en-US" dirty="0" err="1"/>
              <a:t>xử</a:t>
            </a:r>
            <a:r>
              <a:rPr lang="en-US" dirty="0"/>
              <a:t> </a:t>
            </a:r>
            <a:r>
              <a:rPr lang="en-US" dirty="0" err="1"/>
              <a:t>lý</a:t>
            </a:r>
            <a:r>
              <a:rPr lang="en-US" dirty="0"/>
              <a:t> </a:t>
            </a:r>
            <a:r>
              <a:rPr lang="en-US" dirty="0" err="1"/>
              <a:t>cùng</a:t>
            </a:r>
            <a:r>
              <a:rPr lang="en-US" dirty="0"/>
              <a:t> </a:t>
            </a:r>
            <a:r>
              <a:rPr lang="en-US" dirty="0" err="1"/>
              <a:t>thực</a:t>
            </a:r>
            <a:r>
              <a:rPr lang="en-US" dirty="0"/>
              <a:t> </a:t>
            </a:r>
            <a:r>
              <a:rPr lang="en-US" dirty="0" err="1"/>
              <a:t>hiện</a:t>
            </a:r>
            <a:r>
              <a:rPr lang="en-US" dirty="0"/>
              <a:t> </a:t>
            </a:r>
            <a:r>
              <a:rPr lang="en-US" dirty="0" err="1"/>
              <a:t>tất</a:t>
            </a:r>
            <a:r>
              <a:rPr lang="en-US" dirty="0"/>
              <a:t> </a:t>
            </a:r>
            <a:r>
              <a:rPr lang="en-US" dirty="0" err="1"/>
              <a:t>cả</a:t>
            </a:r>
            <a:r>
              <a:rPr lang="en-US" dirty="0"/>
              <a:t> </a:t>
            </a:r>
            <a:r>
              <a:rPr lang="en-US" dirty="0" err="1"/>
              <a:t>công</a:t>
            </a:r>
            <a:r>
              <a:rPr lang="en-US" dirty="0"/>
              <a:t> </a:t>
            </a:r>
            <a:r>
              <a:rPr lang="en-US" dirty="0" err="1"/>
              <a:t>việc</a:t>
            </a:r>
            <a:r>
              <a:rPr lang="en-US" dirty="0"/>
              <a:t>.</a:t>
            </a:r>
            <a:r>
              <a:rPr lang="vi-VN" altLang="en-US" dirty="0"/>
              <a:t>=&gt; xử lí song song được, tăng hiệu suất =&gt; tốt hơn </a:t>
            </a:r>
            <a:r>
              <a:rPr lang="vi-VN" altLang="en-US" dirty="0"/>
              <a:t>asymmetric</a:t>
            </a:r>
            <a:endParaRPr lang="vi-VN" altLang="en-US"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dirty="0"/>
              <a:t>3.2. </a:t>
            </a:r>
            <a:r>
              <a:rPr lang="en-US" dirty="0" err="1"/>
              <a:t>Hệ</a:t>
            </a:r>
            <a:r>
              <a:rPr lang="en-US" dirty="0"/>
              <a:t> </a:t>
            </a:r>
            <a:r>
              <a:rPr lang="en-US" dirty="0" err="1"/>
              <a:t>thống</a:t>
            </a:r>
            <a:r>
              <a:rPr lang="en-US" dirty="0"/>
              <a:t> </a:t>
            </a:r>
            <a:r>
              <a:rPr lang="en-US" dirty="0" err="1"/>
              <a:t>đa</a:t>
            </a:r>
            <a:r>
              <a:rPr lang="en-US" dirty="0"/>
              <a:t> </a:t>
            </a:r>
            <a:r>
              <a:rPr lang="en-US" dirty="0" err="1"/>
              <a:t>bộ</a:t>
            </a:r>
            <a:r>
              <a:rPr lang="en-US" dirty="0"/>
              <a:t> </a:t>
            </a:r>
            <a:r>
              <a:rPr lang="en-US" dirty="0" err="1"/>
              <a:t>xử</a:t>
            </a:r>
            <a:r>
              <a:rPr lang="en-US" dirty="0"/>
              <a:t> </a:t>
            </a:r>
            <a:r>
              <a:rPr lang="en-US" dirty="0" err="1"/>
              <a:t>lý</a:t>
            </a:r>
            <a:endParaRPr kumimoji="1" lang="ja-JP" altLang="en-US" dirty="0"/>
          </a:p>
        </p:txBody>
      </p:sp>
      <p:pic>
        <p:nvPicPr>
          <p:cNvPr id="8" name="Content Placeholder 7"/>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tretch>
            <a:fillRect/>
          </a:stretch>
        </p:blipFill>
        <p:spPr bwMode="auto">
          <a:xfrm>
            <a:off x="3248419" y="1905993"/>
            <a:ext cx="5631662" cy="4256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a:xfrm>
            <a:off x="8678659" y="6570663"/>
            <a:ext cx="1752600" cy="288925"/>
          </a:xfrm>
        </p:spPr>
        <p:txBody>
          <a:bodyPr/>
          <a:lstStyle/>
          <a:p>
            <a:fld id="{800C8475-47C1-49C9-BEE5-594F8CF4D71F}" type="slidenum">
              <a:rPr kumimoji="1" lang="ja-JP" altLang="en-US" smtClean="0"/>
            </a:fld>
            <a:endParaRPr kumimoji="1" lang="ja-JP" altLang="en-US"/>
          </a:p>
        </p:txBody>
      </p:sp>
      <p:sp>
        <p:nvSpPr>
          <p:cNvPr id="3" name="TextBox 2"/>
          <p:cNvSpPr txBox="1"/>
          <p:nvPr/>
        </p:nvSpPr>
        <p:spPr>
          <a:xfrm>
            <a:off x="879862" y="1147364"/>
            <a:ext cx="4182555" cy="494751"/>
          </a:xfrm>
          <a:prstGeom prst="rect">
            <a:avLst/>
          </a:prstGeom>
          <a:gradFill>
            <a:gsLst>
              <a:gs pos="0">
                <a:srgbClr val="0072FF"/>
              </a:gs>
              <a:gs pos="100000">
                <a:srgbClr val="00C6FF"/>
              </a:gs>
            </a:gsLst>
            <a:lin ang="27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Kiến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trúc</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đa</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xử</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lý</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đối</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xứng</a:t>
            </a:r>
            <a:endParaRPr lang="en-US" sz="2400" b="1"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Diagram&#10;&#10;Description automatically generated"/>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tretch>
            <a:fillRect/>
          </a:stretch>
        </p:blipFill>
        <p:spPr bwMode="auto">
          <a:xfrm>
            <a:off x="3896336" y="1769111"/>
            <a:ext cx="4335828" cy="38722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フッター プレースホルダ 4"/>
          <p:cNvSpPr>
            <a:spLocks noGrp="1"/>
          </p:cNvSpPr>
          <p:nvPr>
            <p:ph type="ftr" sz="quarter" idx="11"/>
          </p:nvPr>
        </p:nvSpPr>
        <p:spPr>
          <a:xfrm>
            <a:off x="3286101" y="6524626"/>
            <a:ext cx="5618212" cy="288925"/>
          </a:xfrm>
        </p:spPr>
        <p:txBody>
          <a:bodyPr wrap="square" anchor="t">
            <a:normAutofit/>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a:xfrm>
            <a:off x="8663880" y="6524626"/>
            <a:ext cx="1752600" cy="288925"/>
          </a:xfrm>
        </p:spPr>
        <p:txBody>
          <a:bodyPr wrap="square" anchor="t">
            <a:normAutofit/>
          </a:bodyPr>
          <a:lstStyle/>
          <a:p>
            <a:pPr>
              <a:spcAft>
                <a:spcPts val="600"/>
              </a:spcAft>
            </a:pPr>
            <a:fld id="{800C8475-47C1-49C9-BEE5-594F8CF4D71F}" type="slidenum">
              <a:rPr kumimoji="1" lang="ja-JP" altLang="en-US" smtClean="0"/>
            </a:fld>
            <a:endParaRPr kumimoji="1" lang="ja-JP" altLang="en-US"/>
          </a:p>
        </p:txBody>
      </p:sp>
      <p:sp>
        <p:nvSpPr>
          <p:cNvPr id="7" name="TextBox 6"/>
          <p:cNvSpPr txBox="1"/>
          <p:nvPr/>
        </p:nvSpPr>
        <p:spPr>
          <a:xfrm>
            <a:off x="879862" y="1147364"/>
            <a:ext cx="3703258" cy="494751"/>
          </a:xfrm>
          <a:prstGeom prst="rect">
            <a:avLst/>
          </a:prstGeom>
          <a:gradFill>
            <a:gsLst>
              <a:gs pos="0">
                <a:srgbClr val="0072FF"/>
              </a:gs>
              <a:gs pos="100000">
                <a:srgbClr val="00C6FF"/>
              </a:gs>
            </a:gsLst>
            <a:lin ang="27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Thiết</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kế</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nhân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kép</a:t>
            </a:r>
            <a:r>
              <a:rPr lang="en-US" sz="2400" b="1" dirty="0">
                <a:solidFill>
                  <a:schemeClr val="bg1"/>
                </a:solidFill>
                <a:latin typeface="Arial" panose="020B0604020202020204" pitchFamily="34" charset="0"/>
                <a:cs typeface="Arial" panose="020B0604020202020204" pitchFamily="34" charset="0"/>
              </a:rPr>
              <a:t> (dual)</a:t>
            </a:r>
            <a:endParaRPr lang="en-US" sz="2400" b="1" dirty="0">
              <a:solidFill>
                <a:schemeClr val="bg1"/>
              </a:solidFill>
              <a:latin typeface="Arial" panose="020B0604020202020204" pitchFamily="34" charset="0"/>
              <a:cs typeface="Arial" panose="020B0604020202020204" pitchFamily="34" charset="0"/>
            </a:endParaRPr>
          </a:p>
        </p:txBody>
      </p:sp>
      <p:sp>
        <p:nvSpPr>
          <p:cNvPr id="10" name="タイトル 1"/>
          <p:cNvSpPr>
            <a:spLocks noGrp="1"/>
          </p:cNvSpPr>
          <p:nvPr>
            <p:ph type="title"/>
          </p:nvPr>
        </p:nvSpPr>
        <p:spPr>
          <a:xfrm>
            <a:off x="774145" y="223964"/>
            <a:ext cx="10579655" cy="785896"/>
          </a:xfrm>
        </p:spPr>
        <p:txBody>
          <a:bodyPr>
            <a:normAutofit fontScale="90000"/>
          </a:bodyPr>
          <a:lstStyle/>
          <a:p>
            <a:r>
              <a:rPr lang="en-US" dirty="0"/>
              <a:t>3.2. </a:t>
            </a:r>
            <a:r>
              <a:rPr lang="en-US" dirty="0" err="1"/>
              <a:t>Hệ</a:t>
            </a:r>
            <a:r>
              <a:rPr lang="en-US" dirty="0"/>
              <a:t> </a:t>
            </a:r>
            <a:r>
              <a:rPr lang="en-US" dirty="0" err="1"/>
              <a:t>thống</a:t>
            </a:r>
            <a:r>
              <a:rPr lang="en-US" dirty="0"/>
              <a:t> </a:t>
            </a:r>
            <a:r>
              <a:rPr lang="en-US" dirty="0" err="1"/>
              <a:t>đa</a:t>
            </a:r>
            <a:r>
              <a:rPr lang="en-US" dirty="0"/>
              <a:t> </a:t>
            </a:r>
            <a:r>
              <a:rPr lang="en-US" dirty="0" err="1"/>
              <a:t>bộ</a:t>
            </a:r>
            <a:r>
              <a:rPr lang="en-US" dirty="0"/>
              <a:t> </a:t>
            </a:r>
            <a:r>
              <a:rPr lang="en-US" dirty="0" err="1"/>
              <a:t>xử</a:t>
            </a:r>
            <a:r>
              <a:rPr lang="en-US" dirty="0"/>
              <a:t> </a:t>
            </a:r>
            <a:r>
              <a:rPr lang="en-US" dirty="0" err="1"/>
              <a:t>lý</a:t>
            </a:r>
            <a:endParaRPr kumimoji="1" lang="ja-JP" alt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4000" dirty="0"/>
              <a:t>3.2. </a:t>
            </a:r>
            <a:r>
              <a:rPr lang="en-US" sz="4000" dirty="0" err="1"/>
              <a:t>Hệ</a:t>
            </a:r>
            <a:r>
              <a:rPr lang="en-US" sz="4000" dirty="0"/>
              <a:t> </a:t>
            </a:r>
            <a:r>
              <a:rPr lang="en-US" sz="4000" dirty="0" err="1"/>
              <a:t>thống</a:t>
            </a:r>
            <a:r>
              <a:rPr lang="en-US" sz="4000" dirty="0"/>
              <a:t> </a:t>
            </a:r>
            <a:r>
              <a:rPr lang="en-US" sz="4000" dirty="0" err="1"/>
              <a:t>đa</a:t>
            </a:r>
            <a:r>
              <a:rPr lang="en-US" sz="4000" dirty="0"/>
              <a:t> </a:t>
            </a:r>
            <a:r>
              <a:rPr lang="en-US" sz="4000" dirty="0" err="1"/>
              <a:t>bộ</a:t>
            </a:r>
            <a:r>
              <a:rPr lang="en-US" sz="4000" dirty="0"/>
              <a:t> </a:t>
            </a:r>
            <a:r>
              <a:rPr lang="en-US" sz="4000" dirty="0" err="1"/>
              <a:t>xử</a:t>
            </a:r>
            <a:r>
              <a:rPr lang="en-US" sz="4000" dirty="0"/>
              <a:t> </a:t>
            </a:r>
            <a:r>
              <a:rPr lang="en-US" sz="4000" dirty="0" err="1"/>
              <a:t>lý</a:t>
            </a:r>
            <a:endParaRPr kumimoji="1" lang="ja-JP" altLang="en-US" sz="4000" dirty="0"/>
          </a:p>
        </p:txBody>
      </p:sp>
      <p:pic>
        <p:nvPicPr>
          <p:cNvPr id="14" name="Content Placeholder 13"/>
          <p:cNvPicPr>
            <a:picLocks noGrp="1" noChangeAspect="1"/>
          </p:cNvPicPr>
          <p:nvPr>
            <p:ph idx="1"/>
          </p:nvPr>
        </p:nvPicPr>
        <p:blipFill>
          <a:blip r:embed="rId1"/>
          <a:stretch>
            <a:fillRect/>
          </a:stretch>
        </p:blipFill>
        <p:spPr>
          <a:xfrm>
            <a:off x="4008594" y="2006645"/>
            <a:ext cx="4111312" cy="3885726"/>
          </a:xfrm>
          <a:prstGeom prst="rect">
            <a:avLst/>
          </a:prstGeom>
        </p:spPr>
      </p:pic>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3" name="TextBox 2"/>
          <p:cNvSpPr txBox="1"/>
          <p:nvPr/>
        </p:nvSpPr>
        <p:spPr>
          <a:xfrm>
            <a:off x="879862" y="1147364"/>
            <a:ext cx="7106048" cy="494751"/>
          </a:xfrm>
          <a:prstGeom prst="rect">
            <a:avLst/>
          </a:prstGeom>
          <a:gradFill>
            <a:gsLst>
              <a:gs pos="0">
                <a:srgbClr val="0072FF"/>
              </a:gs>
              <a:gs pos="100000">
                <a:srgbClr val="00C6FF"/>
              </a:gs>
            </a:gsLst>
            <a:lin ang="27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Hệ</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thống</a:t>
            </a:r>
            <a:r>
              <a:rPr lang="en-US" sz="2400" b="1" dirty="0">
                <a:solidFill>
                  <a:schemeClr val="bg1"/>
                </a:solidFill>
                <a:latin typeface="Arial" panose="020B0604020202020204" pitchFamily="34" charset="0"/>
                <a:cs typeface="Arial" panose="020B0604020202020204" pitchFamily="34" charset="0"/>
              </a:rPr>
              <a:t> NUMA (Non-Uniform Memory Access)</a:t>
            </a:r>
            <a:endParaRPr lang="en-US" sz="2400" b="1"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en-US" dirty="0"/>
              <a:t>KIẾN TRÚC HỆ THỐNG MÁY TÍNH</a:t>
            </a:r>
            <a:endParaRPr lang="en-US" dirty="0"/>
          </a:p>
        </p:txBody>
      </p:sp>
      <p:sp>
        <p:nvSpPr>
          <p:cNvPr id="4" name="Text Placeholder 3"/>
          <p:cNvSpPr>
            <a:spLocks noGrp="1"/>
          </p:cNvSpPr>
          <p:nvPr>
            <p:ph type="body" sz="quarter" idx="15"/>
          </p:nvPr>
        </p:nvSpPr>
        <p:spPr/>
        <p:txBody>
          <a:bodyPr/>
          <a:lstStyle/>
          <a:p>
            <a:endParaRPr lang="en-US"/>
          </a:p>
        </p:txBody>
      </p:sp>
      <p:sp>
        <p:nvSpPr>
          <p:cNvPr id="5" name="Text Placeholder 4"/>
          <p:cNvSpPr>
            <a:spLocks noGrp="1"/>
          </p:cNvSpPr>
          <p:nvPr>
            <p:ph type="body" sz="quarter" idx="16"/>
          </p:nvPr>
        </p:nvSpPr>
        <p:spPr/>
        <p:txBody>
          <a:bodyPr>
            <a:normAutofit lnSpcReduction="10000"/>
          </a:bodyPr>
          <a:lstStyle/>
          <a:p>
            <a:r>
              <a:rPr lang="en-US" dirty="0"/>
              <a:t>03.</a:t>
            </a:r>
            <a:endParaRPr lang="en-US" dirty="0"/>
          </a:p>
        </p:txBody>
      </p:sp>
      <p:sp>
        <p:nvSpPr>
          <p:cNvPr id="7" name="Footer Placeholder 6"/>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10" name="Text Placeholder 9"/>
          <p:cNvSpPr>
            <a:spLocks noGrp="1"/>
          </p:cNvSpPr>
          <p:nvPr>
            <p:ph type="body" sz="quarter" idx="14"/>
          </p:nvPr>
        </p:nvSpPr>
        <p:spPr/>
        <p:txBody>
          <a:bodyPr/>
          <a:lstStyle/>
          <a:p>
            <a:r>
              <a:rPr lang="en-US" dirty="0"/>
              <a:t>3.3. </a:t>
            </a:r>
            <a:r>
              <a:rPr lang="en-US" dirty="0" err="1"/>
              <a:t>Hệ</a:t>
            </a:r>
            <a:r>
              <a:rPr lang="en-US" dirty="0"/>
              <a:t> </a:t>
            </a:r>
            <a:r>
              <a:rPr lang="en-US" dirty="0" err="1"/>
              <a:t>thống</a:t>
            </a:r>
            <a:r>
              <a:rPr lang="en-US" dirty="0"/>
              <a:t> </a:t>
            </a:r>
            <a:r>
              <a:rPr lang="en-US" dirty="0" err="1"/>
              <a:t>gom</a:t>
            </a:r>
            <a:r>
              <a:rPr lang="en-US" dirty="0"/>
              <a:t> </a:t>
            </a:r>
            <a:r>
              <a:rPr lang="en-US" dirty="0" err="1"/>
              <a:t>cụm</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3.3. </a:t>
            </a:r>
            <a:r>
              <a:rPr lang="en-US" altLang="ja-JP" dirty="0" err="1"/>
              <a:t>Hệ</a:t>
            </a:r>
            <a:r>
              <a:rPr lang="en-US" altLang="ja-JP" dirty="0"/>
              <a:t> </a:t>
            </a:r>
            <a:r>
              <a:rPr lang="en-US" altLang="ja-JP" dirty="0" err="1"/>
              <a:t>thống</a:t>
            </a:r>
            <a:r>
              <a:rPr lang="en-US" altLang="ja-JP" dirty="0"/>
              <a:t> </a:t>
            </a:r>
            <a:r>
              <a:rPr lang="en-US" altLang="ja-JP" dirty="0" err="1"/>
              <a:t>gom</a:t>
            </a:r>
            <a:r>
              <a:rPr lang="en-US" altLang="ja-JP" dirty="0"/>
              <a:t> </a:t>
            </a:r>
            <a:r>
              <a:rPr lang="en-US" altLang="ja-JP" dirty="0" err="1"/>
              <a:t>cụm</a:t>
            </a:r>
            <a:endParaRPr kumimoji="1" lang="ja-JP" altLang="en-US" dirty="0"/>
          </a:p>
        </p:txBody>
      </p:sp>
      <p:sp>
        <p:nvSpPr>
          <p:cNvPr id="7" name="Content Placeholder 6"/>
          <p:cNvSpPr>
            <a:spLocks noGrp="1"/>
          </p:cNvSpPr>
          <p:nvPr>
            <p:ph idx="1"/>
          </p:nvPr>
        </p:nvSpPr>
        <p:spPr>
          <a:xfrm>
            <a:off x="774145" y="1233824"/>
            <a:ext cx="10579654" cy="5014576"/>
          </a:xfrm>
        </p:spPr>
        <p:txBody>
          <a:bodyPr>
            <a:normAutofit fontScale="92500" lnSpcReduction="10000"/>
          </a:bodyPr>
          <a:lstStyle/>
          <a:p>
            <a:r>
              <a:rPr lang="en-US" altLang="en-US" dirty="0" err="1"/>
              <a:t>Là</a:t>
            </a:r>
            <a:r>
              <a:rPr lang="en-US" altLang="en-US" dirty="0"/>
              <a:t> </a:t>
            </a:r>
            <a:r>
              <a:rPr lang="en-US" altLang="en-US" dirty="0" err="1"/>
              <a:t>một</a:t>
            </a:r>
            <a:r>
              <a:rPr lang="en-US" altLang="en-US" dirty="0"/>
              <a:t> </a:t>
            </a:r>
            <a:r>
              <a:rPr lang="en-US" altLang="en-US" dirty="0" err="1"/>
              <a:t>dạng</a:t>
            </a:r>
            <a:r>
              <a:rPr lang="en-US" altLang="en-US" dirty="0"/>
              <a:t> </a:t>
            </a:r>
            <a:r>
              <a:rPr lang="en-US" altLang="en-US" dirty="0" err="1"/>
              <a:t>hệ</a:t>
            </a:r>
            <a:r>
              <a:rPr lang="en-US" altLang="en-US" dirty="0"/>
              <a:t> </a:t>
            </a:r>
            <a:r>
              <a:rPr lang="en-US" altLang="en-US" dirty="0" err="1"/>
              <a:t>thống</a:t>
            </a:r>
            <a:r>
              <a:rPr lang="en-US" altLang="en-US" dirty="0"/>
              <a:t> </a:t>
            </a:r>
            <a:r>
              <a:rPr lang="en-US" altLang="en-US" dirty="0" err="1"/>
              <a:t>đa</a:t>
            </a:r>
            <a:r>
              <a:rPr lang="en-US" altLang="en-US" dirty="0"/>
              <a:t> </a:t>
            </a:r>
            <a:r>
              <a:rPr lang="en-US" altLang="en-US" dirty="0" err="1"/>
              <a:t>bộ</a:t>
            </a:r>
            <a:r>
              <a:rPr lang="en-US" altLang="en-US" dirty="0"/>
              <a:t> </a:t>
            </a:r>
            <a:r>
              <a:rPr lang="en-US" altLang="en-US" dirty="0" err="1"/>
              <a:t>xử</a:t>
            </a:r>
            <a:r>
              <a:rPr lang="en-US" altLang="en-US" dirty="0"/>
              <a:t> </a:t>
            </a:r>
            <a:r>
              <a:rPr lang="en-US" altLang="en-US" dirty="0" err="1"/>
              <a:t>lý</a:t>
            </a:r>
            <a:r>
              <a:rPr lang="en-US" altLang="en-US" dirty="0"/>
              <a:t>, </a:t>
            </a:r>
            <a:r>
              <a:rPr lang="en-US" altLang="en-US" dirty="0" err="1"/>
              <a:t>nhưng</a:t>
            </a:r>
            <a:r>
              <a:rPr lang="en-US" altLang="en-US" dirty="0"/>
              <a:t> </a:t>
            </a:r>
            <a:r>
              <a:rPr lang="en-US" altLang="en-US" dirty="0" err="1"/>
              <a:t>gồm</a:t>
            </a:r>
            <a:r>
              <a:rPr lang="en-US" altLang="en-US" dirty="0"/>
              <a:t> </a:t>
            </a:r>
            <a:r>
              <a:rPr lang="en-US" altLang="en-US" dirty="0" err="1"/>
              <a:t>nhiều</a:t>
            </a:r>
            <a:r>
              <a:rPr lang="en-US" altLang="en-US" dirty="0"/>
              <a:t> </a:t>
            </a:r>
            <a:r>
              <a:rPr lang="en-US" altLang="en-US" dirty="0" err="1"/>
              <a:t>hệ</a:t>
            </a:r>
            <a:r>
              <a:rPr lang="en-US" altLang="en-US" dirty="0"/>
              <a:t> </a:t>
            </a:r>
            <a:r>
              <a:rPr lang="en-US" altLang="en-US" dirty="0" err="1"/>
              <a:t>thống</a:t>
            </a:r>
            <a:r>
              <a:rPr lang="en-US" altLang="en-US" dirty="0"/>
              <a:t> </a:t>
            </a:r>
            <a:r>
              <a:rPr lang="en-US" altLang="en-US" dirty="0" err="1"/>
              <a:t>làm</a:t>
            </a:r>
            <a:r>
              <a:rPr lang="en-US" altLang="en-US" dirty="0"/>
              <a:t> </a:t>
            </a:r>
            <a:r>
              <a:rPr lang="en-US" altLang="en-US" dirty="0" err="1"/>
              <a:t>việc</a:t>
            </a:r>
            <a:r>
              <a:rPr lang="en-US" altLang="en-US" dirty="0"/>
              <a:t> </a:t>
            </a:r>
            <a:r>
              <a:rPr lang="en-US" altLang="en-US" dirty="0" err="1"/>
              <a:t>với</a:t>
            </a:r>
            <a:r>
              <a:rPr lang="en-US" altLang="en-US" dirty="0"/>
              <a:t> </a:t>
            </a:r>
            <a:r>
              <a:rPr lang="en-US" altLang="en-US" dirty="0" err="1"/>
              <a:t>nhau</a:t>
            </a:r>
            <a:r>
              <a:rPr lang="en-US" altLang="en-US" dirty="0"/>
              <a:t>: </a:t>
            </a:r>
            <a:endParaRPr lang="en-US" altLang="en-US" dirty="0"/>
          </a:p>
          <a:p>
            <a:pPr lvl="1"/>
            <a:r>
              <a:rPr lang="en-US" altLang="en-US" dirty="0" err="1"/>
              <a:t>Thường</a:t>
            </a:r>
            <a:r>
              <a:rPr lang="en-US" altLang="en-US" dirty="0"/>
              <a:t> chia </a:t>
            </a:r>
            <a:r>
              <a:rPr lang="en-US" altLang="en-US" dirty="0" err="1"/>
              <a:t>sẻ</a:t>
            </a:r>
            <a:r>
              <a:rPr lang="en-US" altLang="en-US" dirty="0"/>
              <a:t> </a:t>
            </a:r>
            <a:r>
              <a:rPr lang="en-US" altLang="en-US" dirty="0" err="1"/>
              <a:t>không</a:t>
            </a:r>
            <a:r>
              <a:rPr lang="en-US" altLang="en-US" dirty="0"/>
              <a:t> </a:t>
            </a:r>
            <a:r>
              <a:rPr lang="en-US" altLang="en-US" dirty="0" err="1"/>
              <a:t>gian</a:t>
            </a:r>
            <a:r>
              <a:rPr lang="en-US" altLang="en-US" dirty="0"/>
              <a:t> </a:t>
            </a:r>
            <a:r>
              <a:rPr lang="en-US" altLang="en-US" dirty="0" err="1"/>
              <a:t>lưu</a:t>
            </a:r>
            <a:r>
              <a:rPr lang="en-US" altLang="en-US" dirty="0"/>
              <a:t> </a:t>
            </a:r>
            <a:r>
              <a:rPr lang="en-US" altLang="en-US" dirty="0" err="1"/>
              <a:t>trữ</a:t>
            </a:r>
            <a:r>
              <a:rPr lang="en-US" altLang="en-US" dirty="0"/>
              <a:t> qua </a:t>
            </a:r>
            <a:r>
              <a:rPr lang="en-US" altLang="en-US" dirty="0" err="1"/>
              <a:t>mạng</a:t>
            </a:r>
            <a:r>
              <a:rPr lang="en-US" altLang="en-US" dirty="0"/>
              <a:t> </a:t>
            </a:r>
            <a:r>
              <a:rPr lang="en-US" altLang="en-US" dirty="0" err="1"/>
              <a:t>lưu</a:t>
            </a:r>
            <a:r>
              <a:rPr lang="en-US" altLang="en-US" dirty="0"/>
              <a:t> </a:t>
            </a:r>
            <a:r>
              <a:rPr lang="en-US" altLang="en-US" dirty="0" err="1"/>
              <a:t>trữ</a:t>
            </a:r>
            <a:r>
              <a:rPr lang="en-US" altLang="en-US" dirty="0"/>
              <a:t> </a:t>
            </a:r>
            <a:r>
              <a:rPr lang="en-US" altLang="en-US" dirty="0" err="1"/>
              <a:t>khu</a:t>
            </a:r>
            <a:r>
              <a:rPr lang="en-US" altLang="en-US" dirty="0"/>
              <a:t> </a:t>
            </a:r>
            <a:r>
              <a:rPr lang="en-US" altLang="en-US" dirty="0" err="1"/>
              <a:t>vực</a:t>
            </a:r>
            <a:r>
              <a:rPr lang="en-US" altLang="en-US" dirty="0"/>
              <a:t> (storage-area network - SAN).</a:t>
            </a:r>
            <a:endParaRPr lang="en-US" altLang="en-US" dirty="0"/>
          </a:p>
          <a:p>
            <a:pPr lvl="1"/>
            <a:r>
              <a:rPr lang="en-US" altLang="en-US" dirty="0"/>
              <a:t>Cung </a:t>
            </a:r>
            <a:r>
              <a:rPr lang="en-US" altLang="en-US" dirty="0" err="1"/>
              <a:t>cấp</a:t>
            </a:r>
            <a:r>
              <a:rPr lang="en-US" altLang="en-US" dirty="0"/>
              <a:t> </a:t>
            </a:r>
            <a:r>
              <a:rPr lang="en-US" altLang="en-US" dirty="0" err="1"/>
              <a:t>các</a:t>
            </a:r>
            <a:r>
              <a:rPr lang="en-US" altLang="en-US" dirty="0"/>
              <a:t> </a:t>
            </a:r>
            <a:r>
              <a:rPr lang="en-US" altLang="en-US" dirty="0" err="1"/>
              <a:t>dịch</a:t>
            </a:r>
            <a:r>
              <a:rPr lang="en-US" altLang="en-US" dirty="0"/>
              <a:t> </a:t>
            </a:r>
            <a:r>
              <a:rPr lang="en-US" altLang="en-US" dirty="0" err="1"/>
              <a:t>vụ</a:t>
            </a:r>
            <a:r>
              <a:rPr lang="en-US" altLang="en-US" dirty="0"/>
              <a:t> </a:t>
            </a:r>
            <a:r>
              <a:rPr lang="en-US" altLang="en-US" dirty="0" err="1"/>
              <a:t>có</a:t>
            </a:r>
            <a:r>
              <a:rPr lang="en-US" altLang="en-US" dirty="0"/>
              <a:t> </a:t>
            </a:r>
            <a:r>
              <a:rPr lang="en-US" altLang="en-US" dirty="0" err="1"/>
              <a:t>độ</a:t>
            </a:r>
            <a:r>
              <a:rPr lang="en-US" altLang="en-US" dirty="0"/>
              <a:t> </a:t>
            </a:r>
            <a:r>
              <a:rPr lang="en-US" altLang="en-US" dirty="0" err="1"/>
              <a:t>sẵn</a:t>
            </a:r>
            <a:r>
              <a:rPr lang="en-US" altLang="en-US" dirty="0"/>
              <a:t> </a:t>
            </a:r>
            <a:r>
              <a:rPr lang="en-US" altLang="en-US" dirty="0" err="1"/>
              <a:t>sàng</a:t>
            </a:r>
            <a:r>
              <a:rPr lang="en-US" altLang="en-US" dirty="0"/>
              <a:t> </a:t>
            </a:r>
            <a:r>
              <a:rPr lang="en-US" altLang="en-US" dirty="0" err="1"/>
              <a:t>cao</a:t>
            </a:r>
            <a:r>
              <a:rPr lang="en-US" altLang="en-US" dirty="0"/>
              <a:t> (high-availability): </a:t>
            </a:r>
            <a:r>
              <a:rPr lang="vi-VN" dirty="0"/>
              <a:t>dịch vụ được cung cấp liên tục cho dù một </a:t>
            </a:r>
            <a:r>
              <a:rPr lang="en-US" dirty="0" err="1"/>
              <a:t>phần</a:t>
            </a:r>
            <a:r>
              <a:rPr lang="en-US" dirty="0"/>
              <a:t> </a:t>
            </a:r>
            <a:r>
              <a:rPr lang="en-US" dirty="0" err="1"/>
              <a:t>cứng</a:t>
            </a:r>
            <a:r>
              <a:rPr lang="en-US" dirty="0"/>
              <a:t> </a:t>
            </a:r>
            <a:r>
              <a:rPr lang="en-US" dirty="0" err="1"/>
              <a:t>của</a:t>
            </a:r>
            <a:r>
              <a:rPr lang="en-US" dirty="0"/>
              <a:t> </a:t>
            </a:r>
            <a:r>
              <a:rPr lang="en-US" dirty="0" err="1"/>
              <a:t>cụm</a:t>
            </a:r>
            <a:r>
              <a:rPr lang="en-US" dirty="0"/>
              <a:t> </a:t>
            </a:r>
            <a:r>
              <a:rPr lang="en-US" dirty="0" err="1"/>
              <a:t>bị</a:t>
            </a:r>
            <a:r>
              <a:rPr lang="en-US" dirty="0"/>
              <a:t> </a:t>
            </a:r>
            <a:r>
              <a:rPr lang="en-US" dirty="0" err="1"/>
              <a:t>hỏng</a:t>
            </a:r>
            <a:r>
              <a:rPr lang="en-US" dirty="0"/>
              <a:t>.</a:t>
            </a:r>
            <a:endParaRPr lang="en-US" dirty="0"/>
          </a:p>
          <a:p>
            <a:pPr lvl="1"/>
            <a:r>
              <a:rPr lang="en-US" dirty="0" err="1"/>
              <a:t>Có</a:t>
            </a:r>
            <a:r>
              <a:rPr lang="en-US" dirty="0"/>
              <a:t> </a:t>
            </a:r>
            <a:r>
              <a:rPr lang="en-US" dirty="0" err="1"/>
              <a:t>thể</a:t>
            </a:r>
            <a:r>
              <a:rPr lang="en-US" dirty="0"/>
              <a:t> </a:t>
            </a:r>
            <a:r>
              <a:rPr lang="en-US" dirty="0" err="1"/>
              <a:t>theo</a:t>
            </a:r>
            <a:r>
              <a:rPr lang="en-US" dirty="0"/>
              <a:t> </a:t>
            </a:r>
            <a:r>
              <a:rPr lang="en-US" dirty="0" err="1"/>
              <a:t>cấu</a:t>
            </a:r>
            <a:r>
              <a:rPr lang="en-US" dirty="0"/>
              <a:t> </a:t>
            </a:r>
            <a:r>
              <a:rPr lang="en-US" dirty="0" err="1"/>
              <a:t>trúc</a:t>
            </a:r>
            <a:r>
              <a:rPr lang="en-US" dirty="0"/>
              <a:t> </a:t>
            </a:r>
            <a:r>
              <a:rPr lang="en-US" dirty="0" err="1"/>
              <a:t>đối</a:t>
            </a:r>
            <a:r>
              <a:rPr lang="en-US" dirty="0"/>
              <a:t> </a:t>
            </a:r>
            <a:r>
              <a:rPr lang="en-US" dirty="0" err="1"/>
              <a:t>xứng</a:t>
            </a:r>
            <a:r>
              <a:rPr lang="en-US" dirty="0"/>
              <a:t> </a:t>
            </a:r>
            <a:r>
              <a:rPr lang="en-US" dirty="0" err="1"/>
              <a:t>hoặc</a:t>
            </a:r>
            <a:r>
              <a:rPr lang="en-US" dirty="0"/>
              <a:t> </a:t>
            </a:r>
            <a:r>
              <a:rPr lang="en-US" dirty="0" err="1"/>
              <a:t>bất</a:t>
            </a:r>
            <a:r>
              <a:rPr lang="en-US" dirty="0"/>
              <a:t> </a:t>
            </a:r>
            <a:r>
              <a:rPr lang="en-US" dirty="0" err="1"/>
              <a:t>đối</a:t>
            </a:r>
            <a:r>
              <a:rPr lang="en-US" dirty="0"/>
              <a:t> </a:t>
            </a:r>
            <a:r>
              <a:rPr lang="en-US" dirty="0" err="1"/>
              <a:t>xứng</a:t>
            </a:r>
            <a:r>
              <a:rPr lang="en-US" dirty="0"/>
              <a:t>: </a:t>
            </a:r>
            <a:endParaRPr lang="en-US" dirty="0"/>
          </a:p>
          <a:p>
            <a:pPr lvl="2"/>
            <a:r>
              <a:rPr lang="en-US" altLang="en-US" sz="2200" dirty="0" err="1"/>
              <a:t>Gom</a:t>
            </a:r>
            <a:r>
              <a:rPr lang="en-US" altLang="en-US" sz="2200" dirty="0"/>
              <a:t> </a:t>
            </a:r>
            <a:r>
              <a:rPr lang="en-US" altLang="en-US" sz="2200" dirty="0" err="1"/>
              <a:t>cụm</a:t>
            </a:r>
            <a:r>
              <a:rPr lang="en-US" altLang="en-US" sz="2200" dirty="0"/>
              <a:t> </a:t>
            </a:r>
            <a:r>
              <a:rPr lang="en-US" altLang="en-US" sz="2200" dirty="0" err="1"/>
              <a:t>bất</a:t>
            </a:r>
            <a:r>
              <a:rPr lang="en-US" altLang="en-US" sz="2200" dirty="0"/>
              <a:t> </a:t>
            </a:r>
            <a:r>
              <a:rPr lang="en-US" altLang="en-US" sz="2200" dirty="0" err="1"/>
              <a:t>đối</a:t>
            </a:r>
            <a:r>
              <a:rPr lang="en-US" altLang="en-US" sz="2200" dirty="0"/>
              <a:t> </a:t>
            </a:r>
            <a:r>
              <a:rPr lang="en-US" altLang="en-US" sz="2200" dirty="0" err="1"/>
              <a:t>xứng</a:t>
            </a:r>
            <a:r>
              <a:rPr lang="en-US" altLang="en-US" sz="2200" dirty="0"/>
              <a:t> (asymmetric clustering): </a:t>
            </a:r>
            <a:r>
              <a:rPr lang="en-US" altLang="en-US" sz="2200" dirty="0" err="1"/>
              <a:t>một</a:t>
            </a:r>
            <a:r>
              <a:rPr lang="en-US" altLang="en-US" sz="2200" dirty="0"/>
              <a:t> </a:t>
            </a:r>
            <a:r>
              <a:rPr lang="en-US" altLang="en-US" sz="2200" dirty="0" err="1"/>
              <a:t>máy</a:t>
            </a:r>
            <a:r>
              <a:rPr lang="en-US" altLang="en-US" sz="2200" dirty="0"/>
              <a:t> ở </a:t>
            </a:r>
            <a:r>
              <a:rPr lang="en-US" altLang="en-US" sz="2200" dirty="0" err="1"/>
              <a:t>chế</a:t>
            </a:r>
            <a:r>
              <a:rPr lang="en-US" altLang="en-US" sz="2200" dirty="0"/>
              <a:t> </a:t>
            </a:r>
            <a:r>
              <a:rPr lang="en-US" altLang="en-US" sz="2200" dirty="0" err="1"/>
              <a:t>độ</a:t>
            </a:r>
            <a:r>
              <a:rPr lang="en-US" altLang="en-US" sz="2200" dirty="0"/>
              <a:t> (mode) hot-standby, </a:t>
            </a:r>
            <a:r>
              <a:rPr lang="en-US" altLang="en-US" sz="2200" dirty="0" err="1"/>
              <a:t>các</a:t>
            </a:r>
            <a:r>
              <a:rPr lang="en-US" altLang="en-US" sz="2200" dirty="0"/>
              <a:t> </a:t>
            </a:r>
            <a:r>
              <a:rPr lang="en-US" altLang="en-US" sz="2200" dirty="0" err="1"/>
              <a:t>máy</a:t>
            </a:r>
            <a:r>
              <a:rPr lang="en-US" altLang="en-US" sz="2200" dirty="0"/>
              <a:t> </a:t>
            </a:r>
            <a:r>
              <a:rPr lang="en-US" altLang="en-US" sz="2200" dirty="0" err="1"/>
              <a:t>còn</a:t>
            </a:r>
            <a:r>
              <a:rPr lang="en-US" altLang="en-US" sz="2200" dirty="0"/>
              <a:t> </a:t>
            </a:r>
            <a:r>
              <a:rPr lang="en-US" altLang="en-US" sz="2200" dirty="0" err="1"/>
              <a:t>lại</a:t>
            </a:r>
            <a:r>
              <a:rPr lang="en-US" altLang="en-US" sz="2200" dirty="0"/>
              <a:t> </a:t>
            </a:r>
            <a:r>
              <a:rPr lang="en-US" altLang="en-US" sz="2200" dirty="0" err="1"/>
              <a:t>chạy</a:t>
            </a:r>
            <a:r>
              <a:rPr lang="en-US" altLang="en-US" sz="2200" dirty="0"/>
              <a:t> </a:t>
            </a:r>
            <a:r>
              <a:rPr lang="en-US" altLang="en-US" sz="2200" dirty="0" err="1"/>
              <a:t>ứng</a:t>
            </a:r>
            <a:r>
              <a:rPr lang="en-US" altLang="en-US" sz="2200" dirty="0"/>
              <a:t> </a:t>
            </a:r>
            <a:r>
              <a:rPr lang="en-US" altLang="en-US" sz="2200" dirty="0" err="1"/>
              <a:t>dụng</a:t>
            </a:r>
            <a:r>
              <a:rPr lang="en-US" altLang="en-US" sz="2200" dirty="0"/>
              <a:t>.</a:t>
            </a:r>
            <a:endParaRPr lang="en-US" altLang="en-US" sz="2200" dirty="0"/>
          </a:p>
          <a:p>
            <a:pPr lvl="2"/>
            <a:r>
              <a:rPr lang="en-US" altLang="en-US" sz="2200" dirty="0" err="1"/>
              <a:t>Gom</a:t>
            </a:r>
            <a:r>
              <a:rPr lang="en-US" altLang="en-US" sz="2200" dirty="0"/>
              <a:t> </a:t>
            </a:r>
            <a:r>
              <a:rPr lang="en-US" altLang="en-US" sz="2200" dirty="0" err="1"/>
              <a:t>cụm</a:t>
            </a:r>
            <a:r>
              <a:rPr lang="en-US" altLang="en-US" sz="2200" dirty="0"/>
              <a:t> </a:t>
            </a:r>
            <a:r>
              <a:rPr lang="en-US" altLang="en-US" sz="2200" dirty="0" err="1"/>
              <a:t>đối</a:t>
            </a:r>
            <a:r>
              <a:rPr lang="en-US" altLang="en-US" sz="2200" dirty="0"/>
              <a:t> </a:t>
            </a:r>
            <a:r>
              <a:rPr lang="en-US" altLang="en-US" sz="2200" dirty="0" err="1"/>
              <a:t>xứng</a:t>
            </a:r>
            <a:r>
              <a:rPr lang="en-US" altLang="en-US" sz="2200" dirty="0"/>
              <a:t> (symmetric clustering): </a:t>
            </a:r>
            <a:r>
              <a:rPr lang="en-US" altLang="en-US" sz="2200" dirty="0" err="1"/>
              <a:t>nhiều</a:t>
            </a:r>
            <a:r>
              <a:rPr lang="en-US" altLang="en-US" sz="2200" dirty="0"/>
              <a:t> </a:t>
            </a:r>
            <a:r>
              <a:rPr lang="en-US" altLang="en-US" sz="2200" dirty="0" err="1"/>
              <a:t>nút</a:t>
            </a:r>
            <a:r>
              <a:rPr lang="en-US" altLang="en-US" sz="2200" dirty="0"/>
              <a:t> (node) </a:t>
            </a:r>
            <a:r>
              <a:rPr lang="en-US" altLang="en-US" sz="2200" dirty="0" err="1"/>
              <a:t>chạy</a:t>
            </a:r>
            <a:r>
              <a:rPr lang="en-US" altLang="en-US" sz="2200" dirty="0"/>
              <a:t> </a:t>
            </a:r>
            <a:r>
              <a:rPr lang="en-US" altLang="en-US" sz="2200" dirty="0" err="1"/>
              <a:t>ứng</a:t>
            </a:r>
            <a:r>
              <a:rPr lang="en-US" altLang="en-US" sz="2200" dirty="0"/>
              <a:t> </a:t>
            </a:r>
            <a:r>
              <a:rPr lang="en-US" altLang="en-US" sz="2200" dirty="0" err="1"/>
              <a:t>dụng</a:t>
            </a:r>
            <a:r>
              <a:rPr lang="en-US" altLang="en-US" sz="2200" dirty="0"/>
              <a:t> </a:t>
            </a:r>
            <a:r>
              <a:rPr lang="en-US" altLang="en-US" sz="2200" dirty="0" err="1"/>
              <a:t>và</a:t>
            </a:r>
            <a:r>
              <a:rPr lang="en-US" altLang="en-US" sz="2200" dirty="0"/>
              <a:t> </a:t>
            </a:r>
            <a:r>
              <a:rPr lang="en-US" altLang="en-US" sz="2200" dirty="0" err="1"/>
              <a:t>giám</a:t>
            </a:r>
            <a:r>
              <a:rPr lang="en-US" altLang="en-US" sz="2200" dirty="0"/>
              <a:t> </a:t>
            </a:r>
            <a:r>
              <a:rPr lang="en-US" altLang="en-US" sz="2200" dirty="0" err="1"/>
              <a:t>sát</a:t>
            </a:r>
            <a:r>
              <a:rPr lang="en-US" altLang="en-US" sz="2200" dirty="0"/>
              <a:t> </a:t>
            </a:r>
            <a:r>
              <a:rPr lang="en-US" altLang="en-US" sz="2200" dirty="0" err="1"/>
              <a:t>các</a:t>
            </a:r>
            <a:r>
              <a:rPr lang="en-US" altLang="en-US" sz="2200" dirty="0"/>
              <a:t> </a:t>
            </a:r>
            <a:r>
              <a:rPr lang="en-US" altLang="en-US" sz="2200" dirty="0" err="1"/>
              <a:t>nút</a:t>
            </a:r>
            <a:r>
              <a:rPr lang="en-US" altLang="en-US" sz="2200" dirty="0"/>
              <a:t> </a:t>
            </a:r>
            <a:r>
              <a:rPr lang="en-US" altLang="en-US" sz="2200" dirty="0" err="1"/>
              <a:t>còn</a:t>
            </a:r>
            <a:r>
              <a:rPr lang="en-US" altLang="en-US" sz="2200" dirty="0"/>
              <a:t> </a:t>
            </a:r>
            <a:r>
              <a:rPr lang="en-US" altLang="en-US" sz="2200" dirty="0" err="1"/>
              <a:t>lại</a:t>
            </a:r>
            <a:r>
              <a:rPr lang="en-US" altLang="en-US" sz="2200" dirty="0"/>
              <a:t>.</a:t>
            </a:r>
            <a:endParaRPr lang="en-US" altLang="en-US" sz="2200" dirty="0"/>
          </a:p>
          <a:p>
            <a:endParaRPr lang="vi-VN"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74145" y="147764"/>
            <a:ext cx="10579655" cy="785896"/>
          </a:xfrm>
        </p:spPr>
        <p:txBody>
          <a:bodyPr>
            <a:normAutofit fontScale="90000"/>
          </a:bodyPr>
          <a:lstStyle/>
          <a:p>
            <a:r>
              <a:rPr lang="en-US" altLang="ja-JP" dirty="0"/>
              <a:t>3.3. </a:t>
            </a:r>
            <a:r>
              <a:rPr lang="en-US" altLang="ja-JP" dirty="0" err="1"/>
              <a:t>Hệ</a:t>
            </a:r>
            <a:r>
              <a:rPr lang="en-US" altLang="ja-JP" dirty="0"/>
              <a:t> </a:t>
            </a:r>
            <a:r>
              <a:rPr lang="en-US" altLang="ja-JP" dirty="0" err="1"/>
              <a:t>thống</a:t>
            </a:r>
            <a:r>
              <a:rPr lang="en-US" altLang="ja-JP" dirty="0"/>
              <a:t> </a:t>
            </a:r>
            <a:r>
              <a:rPr lang="en-US" altLang="ja-JP" dirty="0" err="1"/>
              <a:t>gom</a:t>
            </a:r>
            <a:r>
              <a:rPr lang="en-US" altLang="ja-JP" dirty="0"/>
              <a:t> </a:t>
            </a:r>
            <a:r>
              <a:rPr lang="en-US" altLang="ja-JP" dirty="0" err="1"/>
              <a:t>cụm</a:t>
            </a:r>
            <a:endParaRPr kumimoji="1" lang="ja-JP" altLang="en-US" dirty="0"/>
          </a:p>
        </p:txBody>
      </p:sp>
      <p:sp>
        <p:nvSpPr>
          <p:cNvPr id="7" name="Content Placeholder 6"/>
          <p:cNvSpPr>
            <a:spLocks noGrp="1"/>
          </p:cNvSpPr>
          <p:nvPr>
            <p:ph idx="1"/>
          </p:nvPr>
        </p:nvSpPr>
        <p:spPr/>
        <p:txBody>
          <a:bodyPr/>
          <a:lstStyle/>
          <a:p>
            <a:r>
              <a:rPr lang="en-US" altLang="en-US" dirty="0" err="1"/>
              <a:t>Cấu</a:t>
            </a:r>
            <a:r>
              <a:rPr lang="en-US" altLang="en-US" dirty="0"/>
              <a:t> </a:t>
            </a:r>
            <a:r>
              <a:rPr lang="en-US" altLang="en-US" dirty="0" err="1"/>
              <a:t>trúc</a:t>
            </a:r>
            <a:r>
              <a:rPr lang="en-US" altLang="en-US" dirty="0"/>
              <a:t> </a:t>
            </a:r>
            <a:r>
              <a:rPr lang="en-US" altLang="en-US" dirty="0" err="1"/>
              <a:t>tổng</a:t>
            </a:r>
            <a:r>
              <a:rPr lang="en-US" altLang="en-US" dirty="0"/>
              <a:t> </a:t>
            </a:r>
            <a:r>
              <a:rPr lang="en-US" altLang="en-US" dirty="0" err="1"/>
              <a:t>thể</a:t>
            </a:r>
            <a:r>
              <a:rPr lang="en-US" altLang="en-US" dirty="0"/>
              <a:t> </a:t>
            </a:r>
            <a:r>
              <a:rPr lang="en-US" altLang="en-US" dirty="0" err="1"/>
              <a:t>của</a:t>
            </a:r>
            <a:r>
              <a:rPr lang="en-US" altLang="en-US" dirty="0"/>
              <a:t> </a:t>
            </a:r>
            <a:r>
              <a:rPr lang="en-US" altLang="en-US" dirty="0" err="1"/>
              <a:t>một</a:t>
            </a:r>
            <a:r>
              <a:rPr lang="en-US" altLang="en-US" dirty="0"/>
              <a:t> </a:t>
            </a:r>
            <a:r>
              <a:rPr lang="en-US" altLang="en-US" dirty="0" err="1"/>
              <a:t>hệ</a:t>
            </a:r>
            <a:r>
              <a:rPr lang="en-US" altLang="en-US" dirty="0"/>
              <a:t> </a:t>
            </a:r>
            <a:r>
              <a:rPr lang="en-US" altLang="en-US" dirty="0" err="1"/>
              <a:t>thống</a:t>
            </a:r>
            <a:r>
              <a:rPr lang="en-US" altLang="en-US" dirty="0"/>
              <a:t> </a:t>
            </a:r>
            <a:r>
              <a:rPr lang="en-US" altLang="en-US" dirty="0" err="1"/>
              <a:t>gom</a:t>
            </a:r>
            <a:r>
              <a:rPr lang="en-US" altLang="en-US" dirty="0"/>
              <a:t> </a:t>
            </a:r>
            <a:r>
              <a:rPr lang="en-US" altLang="en-US" dirty="0" err="1"/>
              <a:t>cụm</a:t>
            </a:r>
            <a:endParaRPr lang="en-US" altLang="en-US" dirty="0"/>
          </a:p>
          <a:p>
            <a:endParaRPr lang="en-US" altLang="en-US" dirty="0">
              <a:solidFill>
                <a:schemeClr val="bg2"/>
              </a:solidFill>
            </a:endParaRPr>
          </a:p>
          <a:p>
            <a:endParaRPr lang="en-US" altLang="en-US" dirty="0">
              <a:solidFill>
                <a:schemeClr val="bg2"/>
              </a:solidFill>
            </a:endParaRPr>
          </a:p>
          <a:p>
            <a:endParaRPr lang="vi-VN"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pic>
        <p:nvPicPr>
          <p:cNvPr id="3" name="Content Placeholder 8"/>
          <p:cNvPicPr>
            <a:picLocks noChangeAspect="1"/>
          </p:cNvPicPr>
          <p:nvPr/>
        </p:nvPicPr>
        <p:blipFill>
          <a:blip r:embed="rId1"/>
          <a:stretch>
            <a:fillRect/>
          </a:stretch>
        </p:blipFill>
        <p:spPr bwMode="auto">
          <a:xfrm>
            <a:off x="3523265" y="2505184"/>
            <a:ext cx="5145470" cy="2639797"/>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470929" y="2095027"/>
            <a:ext cx="10340071" cy="884656"/>
          </a:xfrm>
        </p:spPr>
        <p:txBody>
          <a:bodyPr>
            <a:noAutofit/>
          </a:bodyPr>
          <a:lstStyle/>
          <a:p>
            <a:r>
              <a:rPr lang="en-US" sz="4000" dirty="0"/>
              <a:t>CÁC THAO TÁC TRONG HỆ ĐIỀU HÀNH</a:t>
            </a:r>
            <a:endParaRPr lang="en-US" sz="4000" dirty="0"/>
          </a:p>
        </p:txBody>
      </p:sp>
      <p:sp>
        <p:nvSpPr>
          <p:cNvPr id="4" name="Text Placeholder 3"/>
          <p:cNvSpPr>
            <a:spLocks noGrp="1"/>
          </p:cNvSpPr>
          <p:nvPr>
            <p:ph type="body" sz="quarter" idx="15"/>
          </p:nvPr>
        </p:nvSpPr>
        <p:spPr/>
        <p:txBody>
          <a:bodyPr/>
          <a:lstStyle/>
          <a:p>
            <a:endParaRPr lang="en-US"/>
          </a:p>
        </p:txBody>
      </p:sp>
      <p:sp>
        <p:nvSpPr>
          <p:cNvPr id="5" name="Text Placeholder 4"/>
          <p:cNvSpPr>
            <a:spLocks noGrp="1"/>
          </p:cNvSpPr>
          <p:nvPr>
            <p:ph type="body" sz="quarter" idx="16"/>
          </p:nvPr>
        </p:nvSpPr>
        <p:spPr/>
        <p:txBody>
          <a:bodyPr>
            <a:normAutofit lnSpcReduction="10000"/>
          </a:bodyPr>
          <a:lstStyle/>
          <a:p>
            <a:r>
              <a:rPr lang="en-US" dirty="0"/>
              <a:t>04.</a:t>
            </a:r>
            <a:endParaRPr lang="en-US" dirty="0"/>
          </a:p>
        </p:txBody>
      </p:sp>
      <p:sp>
        <p:nvSpPr>
          <p:cNvPr id="7" name="Footer Placeholder 6"/>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9" name="Text Placeholder 8"/>
          <p:cNvSpPr>
            <a:spLocks noGrp="1"/>
          </p:cNvSpPr>
          <p:nvPr>
            <p:ph type="body" sz="quarter" idx="14"/>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TỔNG QUAN VỀ HỆ ĐIỀU HÀNH</a:t>
            </a:r>
            <a:endParaRPr lang="en-US" dirty="0"/>
          </a:p>
        </p:txBody>
      </p:sp>
      <p:sp>
        <p:nvSpPr>
          <p:cNvPr id="3" name="Text Placeholder 2"/>
          <p:cNvSpPr>
            <a:spLocks noGrp="1"/>
          </p:cNvSpPr>
          <p:nvPr>
            <p:ph type="body" sz="quarter" idx="14"/>
          </p:nvPr>
        </p:nvSpPr>
        <p:spPr/>
        <p:txBody>
          <a:bodyPr/>
          <a:lstStyle/>
          <a:p>
            <a:r>
              <a:rPr lang="en-US" dirty="0"/>
              <a:t>1.1. </a:t>
            </a:r>
            <a:r>
              <a:rPr lang="en-US" dirty="0" err="1"/>
              <a:t>Tổng</a:t>
            </a:r>
            <a:r>
              <a:rPr lang="en-US" dirty="0"/>
              <a:t> </a:t>
            </a:r>
            <a:r>
              <a:rPr lang="en-US" dirty="0" err="1"/>
              <a:t>quan</a:t>
            </a:r>
            <a:endParaRPr lang="en-US" dirty="0"/>
          </a:p>
        </p:txBody>
      </p:sp>
      <p:sp>
        <p:nvSpPr>
          <p:cNvPr id="4" name="Text Placeholder 3"/>
          <p:cNvSpPr>
            <a:spLocks noGrp="1"/>
          </p:cNvSpPr>
          <p:nvPr>
            <p:ph type="body" sz="quarter" idx="15"/>
          </p:nvPr>
        </p:nvSpPr>
        <p:spPr/>
        <p:txBody>
          <a:bodyPr/>
          <a:lstStyle/>
          <a:p>
            <a:endParaRPr lang="en-US"/>
          </a:p>
        </p:txBody>
      </p:sp>
      <p:sp>
        <p:nvSpPr>
          <p:cNvPr id="5" name="Text Placeholder 4"/>
          <p:cNvSpPr>
            <a:spLocks noGrp="1"/>
          </p:cNvSpPr>
          <p:nvPr>
            <p:ph type="body" sz="quarter" idx="16"/>
          </p:nvPr>
        </p:nvSpPr>
        <p:spPr/>
        <p:txBody>
          <a:bodyPr>
            <a:normAutofit lnSpcReduction="10000"/>
          </a:bodyPr>
          <a:lstStyle/>
          <a:p>
            <a:r>
              <a:rPr lang="en-US" dirty="0"/>
              <a:t>01.</a:t>
            </a:r>
            <a:endParaRPr lang="en-US" dirty="0"/>
          </a:p>
        </p:txBody>
      </p:sp>
      <p:sp>
        <p:nvSpPr>
          <p:cNvPr id="7" name="Footer Placeholder 6"/>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4. </a:t>
            </a:r>
            <a:r>
              <a:rPr lang="en-US" altLang="ja-JP" dirty="0" err="1"/>
              <a:t>Các</a:t>
            </a:r>
            <a:r>
              <a:rPr lang="en-US" altLang="ja-JP" dirty="0"/>
              <a:t> </a:t>
            </a:r>
            <a:r>
              <a:rPr lang="en-US" altLang="ja-JP" dirty="0" err="1"/>
              <a:t>thao</a:t>
            </a:r>
            <a:r>
              <a:rPr lang="en-US" altLang="ja-JP" dirty="0"/>
              <a:t> </a:t>
            </a:r>
            <a:r>
              <a:rPr lang="en-US" altLang="ja-JP" dirty="0" err="1"/>
              <a:t>tác</a:t>
            </a:r>
            <a:r>
              <a:rPr lang="en-US" altLang="ja-JP" dirty="0"/>
              <a:t> </a:t>
            </a:r>
            <a:r>
              <a:rPr lang="en-US" altLang="ja-JP" dirty="0" err="1"/>
              <a:t>trong</a:t>
            </a:r>
            <a:r>
              <a:rPr lang="en-US" altLang="ja-JP" dirty="0"/>
              <a:t> </a:t>
            </a:r>
            <a:r>
              <a:rPr lang="vi-VN" altLang="ja-JP" dirty="0"/>
              <a:t>hệ điều hành</a:t>
            </a:r>
            <a:endParaRPr lang="vi-VN" altLang="ja-JP" dirty="0"/>
          </a:p>
        </p:txBody>
      </p:sp>
      <p:sp>
        <p:nvSpPr>
          <p:cNvPr id="7" name="Content Placeholder 6"/>
          <p:cNvSpPr>
            <a:spLocks noGrp="1"/>
          </p:cNvSpPr>
          <p:nvPr>
            <p:ph idx="1"/>
          </p:nvPr>
        </p:nvSpPr>
        <p:spPr/>
        <p:txBody>
          <a:bodyPr>
            <a:normAutofit fontScale="60000"/>
          </a:bodyPr>
          <a:lstStyle/>
          <a:p>
            <a:pPr algn="l"/>
            <a:r>
              <a:rPr lang="en-US" altLang="ja-JP" dirty="0" err="1"/>
              <a:t>Đơn</a:t>
            </a:r>
            <a:r>
              <a:rPr lang="en-US" altLang="ja-JP" dirty="0"/>
              <a:t> </a:t>
            </a:r>
            <a:r>
              <a:rPr lang="en-US" altLang="ja-JP" dirty="0" err="1"/>
              <a:t>chương</a:t>
            </a:r>
            <a:r>
              <a:rPr lang="en-US" altLang="ja-JP" dirty="0"/>
              <a:t> (</a:t>
            </a:r>
            <a:r>
              <a:rPr lang="en-US" altLang="en-US" sz="2800" dirty="0" err="1"/>
              <a:t>uniprogramming</a:t>
            </a:r>
            <a:r>
              <a:rPr lang="en-US" altLang="en-US" sz="2800" dirty="0"/>
              <a:t>), </a:t>
            </a:r>
            <a:r>
              <a:rPr lang="en-US" altLang="en-US" sz="2800" dirty="0" err="1"/>
              <a:t>đ</a:t>
            </a:r>
            <a:r>
              <a:rPr lang="en-US" dirty="0" err="1"/>
              <a:t>a</a:t>
            </a:r>
            <a:r>
              <a:rPr lang="en-US" dirty="0"/>
              <a:t> </a:t>
            </a:r>
            <a:r>
              <a:rPr lang="en-US" dirty="0" err="1"/>
              <a:t>chương</a:t>
            </a:r>
            <a:r>
              <a:rPr lang="en-US" dirty="0"/>
              <a:t> (</a:t>
            </a:r>
            <a:r>
              <a:rPr lang="en-US" altLang="en-US" sz="2800" dirty="0"/>
              <a:t>multiprogramming)</a:t>
            </a:r>
            <a:r>
              <a:rPr lang="en-US" dirty="0"/>
              <a:t> </a:t>
            </a:r>
            <a:r>
              <a:rPr lang="en-US" dirty="0" err="1"/>
              <a:t>và</a:t>
            </a:r>
            <a:r>
              <a:rPr lang="en-US" dirty="0"/>
              <a:t> </a:t>
            </a:r>
            <a:r>
              <a:rPr lang="en-US" dirty="0" err="1"/>
              <a:t>đa</a:t>
            </a:r>
            <a:r>
              <a:rPr lang="en-US" dirty="0"/>
              <a:t> </a:t>
            </a:r>
            <a:r>
              <a:rPr lang="en-US" dirty="0" err="1"/>
              <a:t>nhiệm</a:t>
            </a:r>
            <a:r>
              <a:rPr lang="en-US" dirty="0"/>
              <a:t> (multitasking)</a:t>
            </a:r>
            <a:endParaRPr lang="en-US" dirty="0"/>
          </a:p>
          <a:p>
            <a:r>
              <a:rPr lang="en-US" dirty="0" err="1"/>
              <a:t>Các</a:t>
            </a:r>
            <a:r>
              <a:rPr lang="en-US" dirty="0"/>
              <a:t> </a:t>
            </a:r>
            <a:r>
              <a:rPr lang="en-US" dirty="0" err="1"/>
              <a:t>chế</a:t>
            </a:r>
            <a:r>
              <a:rPr lang="en-US" dirty="0"/>
              <a:t> </a:t>
            </a:r>
            <a:r>
              <a:rPr lang="en-US" dirty="0" err="1"/>
              <a:t>độ</a:t>
            </a:r>
            <a:r>
              <a:rPr lang="en-US" dirty="0"/>
              <a:t> </a:t>
            </a:r>
            <a:r>
              <a:rPr lang="en-US" dirty="0" err="1"/>
              <a:t>hoạt</a:t>
            </a:r>
            <a:r>
              <a:rPr lang="en-US" dirty="0"/>
              <a:t> </a:t>
            </a:r>
            <a:r>
              <a:rPr lang="en-US" dirty="0" err="1"/>
              <a:t>động</a:t>
            </a:r>
            <a:r>
              <a:rPr lang="en-US" dirty="0"/>
              <a:t> (modes of operation)</a:t>
            </a:r>
            <a:endParaRPr lang="en-US" dirty="0"/>
          </a:p>
          <a:p>
            <a:r>
              <a:rPr lang="vi-VN" altLang="en-US" dirty="0"/>
              <a:t>trước tiên hết bắt đầu với programm</a:t>
            </a:r>
            <a:endParaRPr lang="en-US" dirty="0"/>
          </a:p>
          <a:p>
            <a:r>
              <a:rPr lang="vi-VN" altLang="en-US">
                <a:sym typeface="+mn-ea"/>
              </a:rPr>
              <a:t>_tại 1 thời điểm chỉ load 1 programn gọi là uniprogramm =&gt; nó vốn phải là programn</a:t>
            </a:r>
            <a:endParaRPr lang="vi-VN" altLang="en-US"/>
          </a:p>
          <a:p>
            <a:r>
              <a:rPr lang="vi-VN" altLang="en-US">
                <a:sym typeface="+mn-ea"/>
              </a:rPr>
              <a:t>_tại 1 thời điểm có nhiều chương trình 1 lúc gọi là multiprogramn =&gt; để điều khiển và đảm bảo sự uyển chuyển của việc xử lí multiprogramn cho cpu thì HỆ ĐIỀU HÀNH ra đời =&gt; trước tiên hết phải là uniprogramn</a:t>
            </a:r>
            <a:endParaRPr lang="vi-VN" altLang="en-US"/>
          </a:p>
          <a:p>
            <a:r>
              <a:rPr lang="vi-VN" altLang="en-US">
                <a:sym typeface="+mn-ea"/>
              </a:rPr>
              <a:t>_source khi đc xử lí và tương tác  với ng dùng thì gọi là job hay task, khi respond time đủ nhỏ thì ngta gọi là multitask =&gt; trước tiên hết phải là multiprogramn =&gt; </a:t>
            </a:r>
            <a:r>
              <a:rPr lang="vi-VN" altLang="en-US">
                <a:sym typeface="+mn-ea"/>
              </a:rPr>
              <a:t>đa số các máy hiện tại</a:t>
            </a:r>
            <a:endParaRPr lang="vi-VN" altLang="en-US"/>
          </a:p>
          <a:p>
            <a:r>
              <a:rPr lang="vi-VN" altLang="en-US">
                <a:sym typeface="+mn-ea"/>
              </a:rPr>
              <a:t>_timeshare trước tiên hết phải là multitasking và chia thứ tự chu kì của cpu ra để xử xử =&gt; gọi là timeshare</a:t>
            </a:r>
            <a:endParaRPr lang="vi-VN" altLang="en-US">
              <a:sym typeface="+mn-ea"/>
            </a:endParaRPr>
          </a:p>
          <a:p>
            <a:r>
              <a:rPr lang="vi-VN" altLang="en-US">
                <a:sym typeface="+mn-ea"/>
              </a:rPr>
              <a:t>khi joblà progamn những tham gia vào bộ nhớ chính và </a:t>
            </a:r>
            <a:r>
              <a:rPr lang="vi-VN" altLang="en-US">
                <a:sym typeface="+mn-ea"/>
              </a:rPr>
              <a:t>khi đc cpu đảm nhiệm thì gọi là process</a:t>
            </a:r>
            <a:endParaRPr lang="vi-VN" altLang="en-US"/>
          </a:p>
          <a:p>
            <a:endParaRPr lang="en-US"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6" name="Content Placeholder 5" descr="z5819565505721_6a0d8b4a9fbcf418f0b0205b31668d18"/>
          <p:cNvPicPr>
            <a:picLocks noChangeAspect="1"/>
          </p:cNvPicPr>
          <p:nvPr>
            <p:ph idx="1"/>
          </p:nvPr>
        </p:nvPicPr>
        <p:blipFill>
          <a:blip r:embed="rId1"/>
          <a:stretch>
            <a:fillRect/>
          </a:stretch>
        </p:blipFill>
        <p:spPr>
          <a:xfrm>
            <a:off x="6874510" y="609600"/>
            <a:ext cx="4479290" cy="3359785"/>
          </a:xfrm>
          <a:prstGeom prst="rect">
            <a:avLst/>
          </a:prstGeom>
        </p:spPr>
      </p:pic>
      <p:sp>
        <p:nvSpPr>
          <p:cNvPr id="4" name="Footer Placeholder 3"/>
          <p:cNvSpPr>
            <a:spLocks noGrp="1"/>
          </p:cNvSpPr>
          <p:nvPr>
            <p:ph type="ftr" sz="quarter" idx="11"/>
          </p:nvPr>
        </p:nvSpPr>
        <p:spPr/>
        <p:txBody>
          <a:bodyPr/>
          <a:p>
            <a:r>
              <a:rPr kumimoji="1" lang="vi-VN" altLang="ja-JP"/>
              <a:t>Thực hiện bởi Trường Đại học Công nghệ Thông tin, ĐHQG-HCM</a:t>
            </a:r>
            <a:endParaRPr kumimoji="1" lang="ja-JP" altLang="en-US" dirty="0"/>
          </a:p>
        </p:txBody>
      </p:sp>
      <p:sp>
        <p:nvSpPr>
          <p:cNvPr id="5" name="Slide Number Placeholder 4"/>
          <p:cNvSpPr>
            <a:spLocks noGrp="1"/>
          </p:cNvSpPr>
          <p:nvPr>
            <p:ph type="sldNum" sz="quarter" idx="12"/>
          </p:nvPr>
        </p:nvSpPr>
        <p:spPr/>
        <p:txBody>
          <a:bodyPr/>
          <a:p>
            <a:fld id="{800C8475-47C1-49C9-BEE5-594F8CF4D71F}" type="slidenum">
              <a:rPr kumimoji="1" lang="ja-JP" altLang="en-US" smtClean="0"/>
            </a:fld>
            <a:endParaRPr kumimoji="1" lang="ja-JP" altLang="en-US"/>
          </a:p>
        </p:txBody>
      </p:sp>
      <p:pic>
        <p:nvPicPr>
          <p:cNvPr id="7" name="Picture 6" descr="z5819565524515_9d46c5fe5f8c13adee6e2a927f0cdd83"/>
          <p:cNvPicPr>
            <a:picLocks noChangeAspect="1"/>
          </p:cNvPicPr>
          <p:nvPr/>
        </p:nvPicPr>
        <p:blipFill>
          <a:blip r:embed="rId2"/>
          <a:stretch>
            <a:fillRect/>
          </a:stretch>
        </p:blipFill>
        <p:spPr>
          <a:xfrm>
            <a:off x="3352800" y="3675380"/>
            <a:ext cx="3580765" cy="2686050"/>
          </a:xfrm>
          <a:prstGeom prst="rect">
            <a:avLst/>
          </a:prstGeom>
        </p:spPr>
      </p:pic>
      <p:pic>
        <p:nvPicPr>
          <p:cNvPr id="8" name="Picture 7" descr="z5819572508444_33ddf96978fbd747458200f00be3383f"/>
          <p:cNvPicPr>
            <a:picLocks noChangeAspect="1"/>
          </p:cNvPicPr>
          <p:nvPr/>
        </p:nvPicPr>
        <p:blipFill>
          <a:blip r:embed="rId3"/>
          <a:stretch>
            <a:fillRect/>
          </a:stretch>
        </p:blipFill>
        <p:spPr>
          <a:xfrm>
            <a:off x="762000" y="1009650"/>
            <a:ext cx="3511550" cy="263398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470929" y="2095027"/>
            <a:ext cx="10416271" cy="884656"/>
          </a:xfrm>
        </p:spPr>
        <p:txBody>
          <a:bodyPr>
            <a:noAutofit/>
          </a:bodyPr>
          <a:lstStyle/>
          <a:p>
            <a:r>
              <a:rPr lang="en-US" sz="4000" dirty="0"/>
              <a:t>CÁC THAO TÁC TRONG HỆ ĐIỀU HÀNH</a:t>
            </a:r>
            <a:endParaRPr lang="en-US" sz="4000" dirty="0"/>
          </a:p>
        </p:txBody>
      </p:sp>
      <p:sp>
        <p:nvSpPr>
          <p:cNvPr id="4" name="Text Placeholder 3"/>
          <p:cNvSpPr>
            <a:spLocks noGrp="1"/>
          </p:cNvSpPr>
          <p:nvPr>
            <p:ph type="body" sz="quarter" idx="15"/>
          </p:nvPr>
        </p:nvSpPr>
        <p:spPr/>
        <p:txBody>
          <a:bodyPr/>
          <a:lstStyle/>
          <a:p>
            <a:endParaRPr lang="en-US"/>
          </a:p>
        </p:txBody>
      </p:sp>
      <p:sp>
        <p:nvSpPr>
          <p:cNvPr id="5" name="Text Placeholder 4"/>
          <p:cNvSpPr>
            <a:spLocks noGrp="1"/>
          </p:cNvSpPr>
          <p:nvPr>
            <p:ph type="body" sz="quarter" idx="16"/>
          </p:nvPr>
        </p:nvSpPr>
        <p:spPr/>
        <p:txBody>
          <a:bodyPr>
            <a:normAutofit lnSpcReduction="10000"/>
          </a:bodyPr>
          <a:lstStyle/>
          <a:p>
            <a:r>
              <a:rPr lang="en-US" dirty="0"/>
              <a:t>04.</a:t>
            </a:r>
            <a:endParaRPr lang="en-US" dirty="0"/>
          </a:p>
        </p:txBody>
      </p:sp>
      <p:sp>
        <p:nvSpPr>
          <p:cNvPr id="7" name="Footer Placeholder 6"/>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9" name="Text Placeholder 8"/>
          <p:cNvSpPr>
            <a:spLocks noGrp="1"/>
          </p:cNvSpPr>
          <p:nvPr>
            <p:ph type="body" sz="quarter" idx="14"/>
          </p:nvPr>
        </p:nvSpPr>
        <p:spPr/>
        <p:txBody>
          <a:bodyPr/>
          <a:lstStyle/>
          <a:p>
            <a:r>
              <a:rPr lang="en-US" dirty="0"/>
              <a:t>4.1. </a:t>
            </a:r>
            <a:r>
              <a:rPr lang="en-US" dirty="0" err="1"/>
              <a:t>Đơn</a:t>
            </a:r>
            <a:r>
              <a:rPr lang="en-US" dirty="0"/>
              <a:t> </a:t>
            </a:r>
            <a:r>
              <a:rPr lang="en-US" dirty="0" err="1"/>
              <a:t>chương</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4.1. </a:t>
            </a:r>
            <a:r>
              <a:rPr lang="en-US" altLang="ja-JP" dirty="0" err="1"/>
              <a:t>Đơn</a:t>
            </a:r>
            <a:r>
              <a:rPr lang="en-US" altLang="ja-JP" dirty="0"/>
              <a:t> </a:t>
            </a:r>
            <a:r>
              <a:rPr lang="en-US" altLang="ja-JP" dirty="0" err="1"/>
              <a:t>chương</a:t>
            </a:r>
            <a:endParaRPr lang="vi-VN" altLang="ja-JP" dirty="0"/>
          </a:p>
        </p:txBody>
      </p:sp>
      <p:sp>
        <p:nvSpPr>
          <p:cNvPr id="7" name="Content Placeholder 6"/>
          <p:cNvSpPr>
            <a:spLocks noGrp="1"/>
          </p:cNvSpPr>
          <p:nvPr>
            <p:ph idx="1"/>
          </p:nvPr>
        </p:nvSpPr>
        <p:spPr/>
        <p:txBody>
          <a:bodyPr/>
          <a:lstStyle/>
          <a:p>
            <a:r>
              <a:rPr lang="en-US" altLang="ja-JP" dirty="0"/>
              <a:t>Đ</a:t>
            </a:r>
            <a:r>
              <a:rPr lang="vi-VN" altLang="ja-JP" dirty="0"/>
              <a:t>ơn chương</a:t>
            </a:r>
            <a:r>
              <a:rPr lang="en-US" altLang="ja-JP" dirty="0"/>
              <a:t>:</a:t>
            </a:r>
            <a:endParaRPr lang="vi-VN" altLang="ja-JP" dirty="0"/>
          </a:p>
          <a:p>
            <a:pPr lvl="1"/>
            <a:r>
              <a:rPr lang="en-US" altLang="ja-JP" dirty="0" err="1"/>
              <a:t>Chỉ</a:t>
            </a:r>
            <a:r>
              <a:rPr lang="en-US" altLang="ja-JP" dirty="0"/>
              <a:t> </a:t>
            </a:r>
            <a:r>
              <a:rPr lang="en-US" altLang="ja-JP" dirty="0" err="1"/>
              <a:t>một</a:t>
            </a:r>
            <a:r>
              <a:rPr lang="en-US" altLang="ja-JP" dirty="0"/>
              <a:t> </a:t>
            </a:r>
            <a:r>
              <a:rPr lang="en-US" altLang="ja-JP" dirty="0" err="1"/>
              <a:t>công</a:t>
            </a:r>
            <a:r>
              <a:rPr lang="en-US" altLang="ja-JP" dirty="0"/>
              <a:t> </a:t>
            </a:r>
            <a:r>
              <a:rPr lang="en-US" altLang="ja-JP" dirty="0" err="1"/>
              <a:t>việc</a:t>
            </a:r>
            <a:r>
              <a:rPr lang="en-US" altLang="ja-JP" dirty="0"/>
              <a:t> (job)/</a:t>
            </a:r>
            <a:r>
              <a:rPr lang="en-US" altLang="ja-JP" dirty="0" err="1"/>
              <a:t>chương</a:t>
            </a:r>
            <a:r>
              <a:rPr lang="en-US" altLang="ja-JP" dirty="0"/>
              <a:t> </a:t>
            </a:r>
            <a:r>
              <a:rPr lang="en-US" altLang="ja-JP" dirty="0" err="1"/>
              <a:t>trình</a:t>
            </a:r>
            <a:r>
              <a:rPr lang="en-US" altLang="ja-JP" dirty="0"/>
              <a:t> </a:t>
            </a:r>
            <a:r>
              <a:rPr lang="en-US" altLang="ja-JP" dirty="0" err="1"/>
              <a:t>được</a:t>
            </a:r>
            <a:r>
              <a:rPr lang="en-US" altLang="ja-JP" dirty="0"/>
              <a:t> </a:t>
            </a:r>
            <a:r>
              <a:rPr lang="en-US" altLang="ja-JP" dirty="0" err="1"/>
              <a:t>nạp</a:t>
            </a:r>
            <a:r>
              <a:rPr lang="en-US" altLang="ja-JP" dirty="0"/>
              <a:t> </a:t>
            </a:r>
            <a:r>
              <a:rPr lang="en-US" altLang="ja-JP" dirty="0" err="1"/>
              <a:t>vào</a:t>
            </a:r>
            <a:r>
              <a:rPr lang="en-US" altLang="ja-JP" dirty="0"/>
              <a:t> </a:t>
            </a:r>
            <a:r>
              <a:rPr lang="en-US" altLang="ja-JP" dirty="0" err="1"/>
              <a:t>bộ</a:t>
            </a:r>
            <a:r>
              <a:rPr lang="en-US" altLang="ja-JP" dirty="0"/>
              <a:t> </a:t>
            </a:r>
            <a:r>
              <a:rPr lang="en-US" altLang="ja-JP" dirty="0" err="1"/>
              <a:t>nhớ</a:t>
            </a:r>
            <a:r>
              <a:rPr lang="en-US" altLang="ja-JP" dirty="0"/>
              <a:t> </a:t>
            </a:r>
            <a:r>
              <a:rPr lang="en-US" altLang="ja-JP" dirty="0" err="1"/>
              <a:t>tại</a:t>
            </a:r>
            <a:r>
              <a:rPr lang="en-US" altLang="ja-JP" dirty="0"/>
              <a:t> </a:t>
            </a:r>
            <a:r>
              <a:rPr lang="en-US" altLang="ja-JP" dirty="0" err="1"/>
              <a:t>một</a:t>
            </a:r>
            <a:r>
              <a:rPr lang="en-US" altLang="ja-JP" dirty="0"/>
              <a:t> </a:t>
            </a:r>
            <a:r>
              <a:rPr lang="en-US" altLang="ja-JP" dirty="0" err="1"/>
              <a:t>thời</a:t>
            </a:r>
            <a:r>
              <a:rPr lang="en-US" altLang="ja-JP" dirty="0"/>
              <a:t> </a:t>
            </a:r>
            <a:r>
              <a:rPr lang="en-US" altLang="ja-JP" dirty="0" err="1"/>
              <a:t>điểm</a:t>
            </a:r>
            <a:r>
              <a:rPr lang="en-US" altLang="ja-JP" dirty="0"/>
              <a:t>. </a:t>
            </a:r>
            <a:endParaRPr lang="vi-VN" altLang="ja-JP" dirty="0"/>
          </a:p>
          <a:p>
            <a:pPr lvl="1"/>
            <a:r>
              <a:rPr lang="en-US" altLang="ja-JP" dirty="0" err="1"/>
              <a:t>Công</a:t>
            </a:r>
            <a:r>
              <a:rPr lang="en-US" altLang="ja-JP" dirty="0"/>
              <a:t> </a:t>
            </a:r>
            <a:r>
              <a:rPr lang="en-US" altLang="ja-JP" dirty="0" err="1"/>
              <a:t>việc</a:t>
            </a:r>
            <a:r>
              <a:rPr lang="en-US" altLang="ja-JP" dirty="0"/>
              <a:t>/</a:t>
            </a:r>
            <a:r>
              <a:rPr lang="en-US" altLang="ja-JP" dirty="0" err="1"/>
              <a:t>chương</a:t>
            </a:r>
            <a:r>
              <a:rPr lang="en-US" altLang="ja-JP" dirty="0"/>
              <a:t> </a:t>
            </a:r>
            <a:r>
              <a:rPr lang="en-US" altLang="ja-JP" dirty="0" err="1"/>
              <a:t>trình</a:t>
            </a:r>
            <a:r>
              <a:rPr lang="en-US" altLang="ja-JP" dirty="0"/>
              <a:t> </a:t>
            </a:r>
            <a:r>
              <a:rPr lang="vi-VN" altLang="ja-JP" dirty="0"/>
              <a:t>được thi hành tuần tự.</a:t>
            </a:r>
            <a:endParaRPr lang="en-US" altLang="ja-JP" dirty="0"/>
          </a:p>
          <a:p>
            <a:pPr>
              <a:lnSpc>
                <a:spcPct val="90000"/>
              </a:lnSpc>
              <a:defRPr/>
            </a:pPr>
            <a:r>
              <a:rPr lang="en-US" altLang="en-US" dirty="0" err="1">
                <a:ea typeface="MS PGothic" panose="020B0600070205080204" charset="-128"/>
              </a:rPr>
              <a:t>Người</a:t>
            </a:r>
            <a:r>
              <a:rPr lang="en-US" altLang="en-US" dirty="0">
                <a:ea typeface="MS PGothic" panose="020B0600070205080204" charset="-128"/>
              </a:rPr>
              <a:t> </a:t>
            </a:r>
            <a:r>
              <a:rPr lang="en-US" altLang="en-US" dirty="0" err="1">
                <a:ea typeface="MS PGothic" panose="020B0600070205080204" charset="-128"/>
              </a:rPr>
              <a:t>dùng</a:t>
            </a:r>
            <a:r>
              <a:rPr lang="en-US" altLang="en-US" dirty="0">
                <a:ea typeface="MS PGothic" panose="020B0600070205080204" charset="-128"/>
              </a:rPr>
              <a:t> </a:t>
            </a:r>
            <a:r>
              <a:rPr lang="en-US" altLang="en-US" dirty="0" err="1">
                <a:ea typeface="MS PGothic" panose="020B0600070205080204" charset="-128"/>
              </a:rPr>
              <a:t>muốn</a:t>
            </a:r>
            <a:r>
              <a:rPr lang="en-US" altLang="en-US" dirty="0">
                <a:ea typeface="MS PGothic" panose="020B0600070205080204" charset="-128"/>
              </a:rPr>
              <a:t> </a:t>
            </a:r>
            <a:r>
              <a:rPr lang="en-US" altLang="en-US" dirty="0" err="1">
                <a:ea typeface="MS PGothic" panose="020B0600070205080204" charset="-128"/>
              </a:rPr>
              <a:t>chạy</a:t>
            </a:r>
            <a:r>
              <a:rPr lang="en-US" altLang="en-US" dirty="0">
                <a:ea typeface="MS PGothic" panose="020B0600070205080204" charset="-128"/>
              </a:rPr>
              <a:t> </a:t>
            </a:r>
            <a:r>
              <a:rPr lang="en-US" altLang="en-US" dirty="0" err="1">
                <a:ea typeface="MS PGothic" panose="020B0600070205080204" charset="-128"/>
              </a:rPr>
              <a:t>nhiều</a:t>
            </a:r>
            <a:r>
              <a:rPr lang="en-US" altLang="en-US" dirty="0">
                <a:ea typeface="MS PGothic" panose="020B0600070205080204" charset="-128"/>
              </a:rPr>
              <a:t> </a:t>
            </a:r>
            <a:r>
              <a:rPr lang="en-US" altLang="en-US" dirty="0" err="1">
                <a:ea typeface="MS PGothic" panose="020B0600070205080204" charset="-128"/>
              </a:rPr>
              <a:t>hơn</a:t>
            </a:r>
            <a:r>
              <a:rPr lang="en-US" altLang="en-US" dirty="0">
                <a:ea typeface="MS PGothic" panose="020B0600070205080204" charset="-128"/>
              </a:rPr>
              <a:t> </a:t>
            </a:r>
            <a:r>
              <a:rPr lang="en-US" altLang="en-US" dirty="0" err="1">
                <a:ea typeface="MS PGothic" panose="020B0600070205080204" charset="-128"/>
              </a:rPr>
              <a:t>một</a:t>
            </a:r>
            <a:r>
              <a:rPr lang="en-US" altLang="en-US" dirty="0">
                <a:ea typeface="MS PGothic" panose="020B0600070205080204" charset="-128"/>
              </a:rPr>
              <a:t> </a:t>
            </a:r>
            <a:r>
              <a:rPr lang="en-US" altLang="en-US" dirty="0" err="1">
                <a:ea typeface="MS PGothic" panose="020B0600070205080204" charset="-128"/>
              </a:rPr>
              <a:t>chương</a:t>
            </a:r>
            <a:r>
              <a:rPr lang="en-US" altLang="en-US" dirty="0">
                <a:ea typeface="MS PGothic" panose="020B0600070205080204" charset="-128"/>
              </a:rPr>
              <a:t> </a:t>
            </a:r>
            <a:r>
              <a:rPr lang="en-US" altLang="en-US" dirty="0" err="1">
                <a:ea typeface="MS PGothic" panose="020B0600070205080204" charset="-128"/>
              </a:rPr>
              <a:t>trình</a:t>
            </a:r>
            <a:r>
              <a:rPr lang="en-US" altLang="en-US" dirty="0">
                <a:ea typeface="MS PGothic" panose="020B0600070205080204" charset="-128"/>
              </a:rPr>
              <a:t> </a:t>
            </a:r>
            <a:r>
              <a:rPr lang="en-US" altLang="en-US" dirty="0" err="1">
                <a:ea typeface="MS PGothic" panose="020B0600070205080204" charset="-128"/>
              </a:rPr>
              <a:t>tại</a:t>
            </a:r>
            <a:r>
              <a:rPr lang="en-US" altLang="en-US" dirty="0">
                <a:ea typeface="MS PGothic" panose="020B0600070205080204" charset="-128"/>
              </a:rPr>
              <a:t> </a:t>
            </a:r>
            <a:r>
              <a:rPr lang="en-US" altLang="en-US" dirty="0" err="1">
                <a:ea typeface="MS PGothic" panose="020B0600070205080204" charset="-128"/>
              </a:rPr>
              <a:t>một</a:t>
            </a:r>
            <a:r>
              <a:rPr lang="en-US" altLang="en-US" dirty="0">
                <a:ea typeface="MS PGothic" panose="020B0600070205080204" charset="-128"/>
              </a:rPr>
              <a:t> </a:t>
            </a:r>
            <a:r>
              <a:rPr lang="en-US" altLang="en-US" dirty="0" err="1">
                <a:ea typeface="MS PGothic" panose="020B0600070205080204" charset="-128"/>
              </a:rPr>
              <a:t>thời</a:t>
            </a:r>
            <a:r>
              <a:rPr lang="en-US" altLang="en-US" dirty="0">
                <a:ea typeface="MS PGothic" panose="020B0600070205080204" charset="-128"/>
              </a:rPr>
              <a:t> </a:t>
            </a:r>
            <a:r>
              <a:rPr lang="en-US" altLang="en-US" dirty="0" err="1">
                <a:ea typeface="MS PGothic" panose="020B0600070205080204" charset="-128"/>
              </a:rPr>
              <a:t>điểm</a:t>
            </a:r>
            <a:r>
              <a:rPr lang="en-US" altLang="en-US" dirty="0">
                <a:ea typeface="MS PGothic" panose="020B0600070205080204" charset="-128"/>
              </a:rPr>
              <a:t>?</a:t>
            </a:r>
            <a:endParaRPr lang="en-US" altLang="en-US" dirty="0">
              <a:ea typeface="MS PGothic" panose="020B0600070205080204" charset="-128"/>
            </a:endParaRPr>
          </a:p>
          <a:p>
            <a:pPr marL="0" indent="0">
              <a:lnSpc>
                <a:spcPct val="90000"/>
              </a:lnSpc>
              <a:buNone/>
              <a:defRPr/>
            </a:pPr>
            <a:r>
              <a:rPr lang="en-US" altLang="en-US" dirty="0">
                <a:ea typeface="MS PGothic" panose="020B0600070205080204" charset="-128"/>
              </a:rPr>
              <a:t>=&gt; </a:t>
            </a:r>
            <a:r>
              <a:rPr lang="en-US" altLang="en-US" dirty="0" err="1">
                <a:ea typeface="MS PGothic" panose="020B0600070205080204" charset="-128"/>
              </a:rPr>
              <a:t>Đa</a:t>
            </a:r>
            <a:r>
              <a:rPr lang="en-US" altLang="en-US" dirty="0">
                <a:ea typeface="MS PGothic" panose="020B0600070205080204" charset="-128"/>
              </a:rPr>
              <a:t> </a:t>
            </a:r>
            <a:r>
              <a:rPr lang="en-US" altLang="en-US" dirty="0" err="1">
                <a:ea typeface="MS PGothic" panose="020B0600070205080204" charset="-128"/>
              </a:rPr>
              <a:t>chương</a:t>
            </a:r>
            <a:endParaRPr lang="en-US" altLang="en-US" dirty="0">
              <a:ea typeface="MS PGothic" panose="020B0600070205080204" charset="-128"/>
            </a:endParaRPr>
          </a:p>
          <a:p>
            <a:pPr lvl="1"/>
            <a:endParaRPr lang="en-US" altLang="ja-JP"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470929" y="2095027"/>
            <a:ext cx="10263871" cy="884656"/>
          </a:xfrm>
        </p:spPr>
        <p:txBody>
          <a:bodyPr>
            <a:noAutofit/>
          </a:bodyPr>
          <a:lstStyle/>
          <a:p>
            <a:r>
              <a:rPr lang="en-US" sz="4000" dirty="0"/>
              <a:t>CÁC THAO TÁC TRONG HỆ ĐIỀU HÀNH</a:t>
            </a:r>
            <a:endParaRPr lang="en-US" sz="4000" dirty="0"/>
          </a:p>
        </p:txBody>
      </p:sp>
      <p:sp>
        <p:nvSpPr>
          <p:cNvPr id="4" name="Text Placeholder 3"/>
          <p:cNvSpPr>
            <a:spLocks noGrp="1"/>
          </p:cNvSpPr>
          <p:nvPr>
            <p:ph type="body" sz="quarter" idx="15"/>
          </p:nvPr>
        </p:nvSpPr>
        <p:spPr/>
        <p:txBody>
          <a:bodyPr/>
          <a:lstStyle/>
          <a:p>
            <a:endParaRPr lang="en-US"/>
          </a:p>
        </p:txBody>
      </p:sp>
      <p:sp>
        <p:nvSpPr>
          <p:cNvPr id="5" name="Text Placeholder 4"/>
          <p:cNvSpPr>
            <a:spLocks noGrp="1"/>
          </p:cNvSpPr>
          <p:nvPr>
            <p:ph type="body" sz="quarter" idx="16"/>
          </p:nvPr>
        </p:nvSpPr>
        <p:spPr/>
        <p:txBody>
          <a:bodyPr>
            <a:normAutofit lnSpcReduction="10000"/>
          </a:bodyPr>
          <a:lstStyle/>
          <a:p>
            <a:r>
              <a:rPr lang="en-US" dirty="0"/>
              <a:t>04.</a:t>
            </a:r>
            <a:endParaRPr lang="en-US" dirty="0"/>
          </a:p>
        </p:txBody>
      </p:sp>
      <p:sp>
        <p:nvSpPr>
          <p:cNvPr id="7" name="Footer Placeholder 6"/>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9" name="Text Placeholder 8"/>
          <p:cNvSpPr>
            <a:spLocks noGrp="1"/>
          </p:cNvSpPr>
          <p:nvPr>
            <p:ph type="body" sz="quarter" idx="14"/>
          </p:nvPr>
        </p:nvSpPr>
        <p:spPr/>
        <p:txBody>
          <a:bodyPr/>
          <a:lstStyle/>
          <a:p>
            <a:r>
              <a:rPr lang="en-US" dirty="0"/>
              <a:t>4.2. </a:t>
            </a:r>
            <a:r>
              <a:rPr lang="en-US" dirty="0" err="1"/>
              <a:t>Đa</a:t>
            </a:r>
            <a:r>
              <a:rPr lang="en-US" dirty="0"/>
              <a:t> </a:t>
            </a:r>
            <a:r>
              <a:rPr lang="en-US" dirty="0" err="1"/>
              <a:t>chương</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4.2. </a:t>
            </a:r>
            <a:r>
              <a:rPr lang="en-US" altLang="ja-JP" dirty="0" err="1"/>
              <a:t>Đa</a:t>
            </a:r>
            <a:r>
              <a:rPr lang="en-US" altLang="ja-JP" dirty="0"/>
              <a:t> </a:t>
            </a:r>
            <a:r>
              <a:rPr lang="en-US" altLang="ja-JP" dirty="0" err="1"/>
              <a:t>chương</a:t>
            </a:r>
            <a:endParaRPr lang="vi-VN" altLang="ja-JP" dirty="0"/>
          </a:p>
        </p:txBody>
      </p:sp>
      <p:sp>
        <p:nvSpPr>
          <p:cNvPr id="7" name="Content Placeholder 6"/>
          <p:cNvSpPr>
            <a:spLocks noGrp="1"/>
          </p:cNvSpPr>
          <p:nvPr>
            <p:ph idx="1"/>
          </p:nvPr>
        </p:nvSpPr>
        <p:spPr/>
        <p:txBody>
          <a:bodyPr>
            <a:normAutofit fontScale="92500"/>
          </a:bodyPr>
          <a:lstStyle/>
          <a:p>
            <a:pPr>
              <a:lnSpc>
                <a:spcPct val="120000"/>
              </a:lnSpc>
            </a:pPr>
            <a:r>
              <a:rPr lang="en-US" altLang="en-US" dirty="0" err="1"/>
              <a:t>Đa</a:t>
            </a:r>
            <a:r>
              <a:rPr lang="en-US" altLang="en-US" dirty="0"/>
              <a:t> </a:t>
            </a:r>
            <a:r>
              <a:rPr lang="en-US" altLang="en-US" dirty="0" err="1"/>
              <a:t>chương</a:t>
            </a:r>
            <a:r>
              <a:rPr lang="en-US" altLang="en-US" dirty="0"/>
              <a:t> </a:t>
            </a:r>
            <a:r>
              <a:rPr lang="en-US" altLang="en-US" dirty="0" err="1"/>
              <a:t>tổ</a:t>
            </a:r>
            <a:r>
              <a:rPr lang="en-US" altLang="en-US" dirty="0"/>
              <a:t> </a:t>
            </a:r>
            <a:r>
              <a:rPr lang="en-US" altLang="en-US" dirty="0" err="1"/>
              <a:t>chức</a:t>
            </a:r>
            <a:r>
              <a:rPr lang="en-US" altLang="en-US" dirty="0"/>
              <a:t> </a:t>
            </a:r>
            <a:r>
              <a:rPr lang="en-US" altLang="en-US" dirty="0" err="1"/>
              <a:t>các</a:t>
            </a:r>
            <a:r>
              <a:rPr lang="en-US" altLang="en-US" dirty="0"/>
              <a:t> </a:t>
            </a:r>
            <a:r>
              <a:rPr lang="en-US" altLang="en-US" dirty="0" err="1"/>
              <a:t>công</a:t>
            </a:r>
            <a:r>
              <a:rPr lang="en-US" altLang="en-US" dirty="0"/>
              <a:t> </a:t>
            </a:r>
            <a:r>
              <a:rPr lang="en-US" altLang="en-US" dirty="0" err="1"/>
              <a:t>việc</a:t>
            </a:r>
            <a:r>
              <a:rPr lang="en-US" altLang="en-US" dirty="0"/>
              <a:t>, bao </a:t>
            </a:r>
            <a:r>
              <a:rPr lang="en-US" altLang="en-US" dirty="0" err="1"/>
              <a:t>gồm</a:t>
            </a:r>
            <a:r>
              <a:rPr lang="en-US" altLang="en-US" dirty="0"/>
              <a:t> </a:t>
            </a:r>
            <a:r>
              <a:rPr lang="en-US" altLang="en-US" dirty="0" err="1"/>
              <a:t>mã</a:t>
            </a:r>
            <a:r>
              <a:rPr lang="en-US" altLang="en-US" dirty="0"/>
              <a:t> </a:t>
            </a:r>
            <a:r>
              <a:rPr lang="en-US" altLang="en-US" dirty="0" err="1"/>
              <a:t>và</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sao</a:t>
            </a:r>
            <a:r>
              <a:rPr lang="en-US" altLang="en-US" dirty="0"/>
              <a:t> </a:t>
            </a:r>
            <a:r>
              <a:rPr lang="en-US" altLang="en-US" dirty="0" err="1"/>
              <a:t>cho</a:t>
            </a:r>
            <a:r>
              <a:rPr lang="en-US" altLang="en-US" dirty="0"/>
              <a:t> CPU </a:t>
            </a:r>
            <a:r>
              <a:rPr lang="en-US" altLang="en-US" dirty="0" err="1"/>
              <a:t>luôn</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chọn</a:t>
            </a:r>
            <a:r>
              <a:rPr lang="en-US" altLang="en-US" dirty="0"/>
              <a:t> </a:t>
            </a:r>
            <a:r>
              <a:rPr lang="en-US" altLang="en-US" dirty="0" err="1"/>
              <a:t>một</a:t>
            </a:r>
            <a:r>
              <a:rPr lang="en-US" altLang="en-US" dirty="0"/>
              <a:t> </a:t>
            </a:r>
            <a:r>
              <a:rPr lang="en-US" altLang="en-US" dirty="0" err="1"/>
              <a:t>để</a:t>
            </a:r>
            <a:r>
              <a:rPr lang="en-US" altLang="en-US" dirty="0"/>
              <a:t> </a:t>
            </a:r>
            <a:r>
              <a:rPr lang="en-US" altLang="en-US" dirty="0" err="1"/>
              <a:t>thực</a:t>
            </a:r>
            <a:r>
              <a:rPr lang="en-US" altLang="en-US" dirty="0"/>
              <a:t> </a:t>
            </a:r>
            <a:r>
              <a:rPr lang="en-US" altLang="en-US" dirty="0" err="1"/>
              <a:t>thi</a:t>
            </a:r>
            <a:r>
              <a:rPr lang="en-US" altLang="en-US" dirty="0"/>
              <a:t>:</a:t>
            </a:r>
            <a:endParaRPr lang="en-US" altLang="en-US" dirty="0"/>
          </a:p>
          <a:p>
            <a:pPr lvl="1">
              <a:lnSpc>
                <a:spcPct val="120000"/>
              </a:lnSpc>
            </a:pPr>
            <a:r>
              <a:rPr lang="en-US" altLang="en-US" dirty="0" err="1"/>
              <a:t>Nhiều</a:t>
            </a:r>
            <a:r>
              <a:rPr lang="en-US" altLang="en-US" dirty="0"/>
              <a:t> </a:t>
            </a:r>
            <a:r>
              <a:rPr lang="en-US" altLang="en-US" dirty="0" err="1"/>
              <a:t>công</a:t>
            </a:r>
            <a:r>
              <a:rPr lang="en-US" altLang="en-US" dirty="0"/>
              <a:t> </a:t>
            </a:r>
            <a:r>
              <a:rPr lang="en-US" altLang="en-US" dirty="0" err="1"/>
              <a:t>việc</a:t>
            </a:r>
            <a:r>
              <a:rPr lang="en-US" altLang="en-US" dirty="0"/>
              <a:t> </a:t>
            </a:r>
            <a:r>
              <a:rPr lang="en-US" altLang="en-US" dirty="0" err="1"/>
              <a:t>được</a:t>
            </a:r>
            <a:r>
              <a:rPr lang="en-US" altLang="en-US" dirty="0"/>
              <a:t> </a:t>
            </a:r>
            <a:r>
              <a:rPr lang="en-US" altLang="en-US" dirty="0" err="1"/>
              <a:t>nạp</a:t>
            </a:r>
            <a:r>
              <a:rPr lang="en-US" altLang="en-US" dirty="0"/>
              <a:t> </a:t>
            </a:r>
            <a:r>
              <a:rPr lang="en-US" altLang="en-US" dirty="0" err="1"/>
              <a:t>đồng</a:t>
            </a:r>
            <a:r>
              <a:rPr lang="en-US" altLang="en-US" dirty="0"/>
              <a:t> </a:t>
            </a:r>
            <a:r>
              <a:rPr lang="en-US" altLang="en-US" dirty="0" err="1"/>
              <a:t>thời</a:t>
            </a:r>
            <a:r>
              <a:rPr lang="en-US" altLang="en-US" dirty="0"/>
              <a:t> </a:t>
            </a:r>
            <a:r>
              <a:rPr lang="en-US" altLang="en-US" dirty="0" err="1"/>
              <a:t>vào</a:t>
            </a:r>
            <a:r>
              <a:rPr lang="en-US" altLang="en-US" dirty="0"/>
              <a:t> </a:t>
            </a:r>
            <a:r>
              <a:rPr lang="en-US" altLang="en-US" dirty="0" err="1"/>
              <a:t>bộ</a:t>
            </a:r>
            <a:r>
              <a:rPr lang="en-US" altLang="en-US" dirty="0"/>
              <a:t> </a:t>
            </a:r>
            <a:r>
              <a:rPr lang="en-US" altLang="en-US" dirty="0" err="1"/>
              <a:t>nhớ</a:t>
            </a:r>
            <a:r>
              <a:rPr lang="en-US" altLang="en-US" dirty="0"/>
              <a:t>.</a:t>
            </a:r>
            <a:endParaRPr lang="en-US" altLang="en-US" dirty="0"/>
          </a:p>
          <a:p>
            <a:pPr lvl="1">
              <a:lnSpc>
                <a:spcPct val="120000"/>
              </a:lnSpc>
            </a:pPr>
            <a:r>
              <a:rPr lang="en-US" altLang="en-US" dirty="0" err="1"/>
              <a:t>Một</a:t>
            </a:r>
            <a:r>
              <a:rPr lang="en-US" altLang="en-US" dirty="0"/>
              <a:t> </a:t>
            </a:r>
            <a:r>
              <a:rPr lang="en-US" altLang="en-US" dirty="0" err="1"/>
              <a:t>công</a:t>
            </a:r>
            <a:r>
              <a:rPr lang="en-US" altLang="en-US" dirty="0"/>
              <a:t> </a:t>
            </a:r>
            <a:r>
              <a:rPr lang="en-US" altLang="en-US" dirty="0" err="1"/>
              <a:t>việc</a:t>
            </a:r>
            <a:r>
              <a:rPr lang="en-US" altLang="en-US" dirty="0"/>
              <a:t> </a:t>
            </a:r>
            <a:r>
              <a:rPr lang="en-US" altLang="en-US" dirty="0" err="1"/>
              <a:t>được</a:t>
            </a:r>
            <a:r>
              <a:rPr lang="en-US" altLang="en-US" dirty="0"/>
              <a:t> </a:t>
            </a:r>
            <a:r>
              <a:rPr lang="en-US" altLang="en-US" dirty="0" err="1"/>
              <a:t>chọn</a:t>
            </a:r>
            <a:r>
              <a:rPr lang="en-US" altLang="en-US" dirty="0"/>
              <a:t> </a:t>
            </a:r>
            <a:r>
              <a:rPr lang="en-US" altLang="en-US" dirty="0" err="1"/>
              <a:t>và</a:t>
            </a:r>
            <a:r>
              <a:rPr lang="en-US" altLang="en-US" dirty="0"/>
              <a:t> </a:t>
            </a:r>
            <a:r>
              <a:rPr lang="en-US" altLang="en-US" dirty="0" err="1"/>
              <a:t>chạy</a:t>
            </a:r>
            <a:r>
              <a:rPr lang="en-US" altLang="en-US" dirty="0"/>
              <a:t> </a:t>
            </a:r>
            <a:r>
              <a:rPr lang="en-US" altLang="en-US" dirty="0" err="1"/>
              <a:t>bởi</a:t>
            </a:r>
            <a:r>
              <a:rPr lang="en-US" altLang="en-US" dirty="0"/>
              <a:t> </a:t>
            </a:r>
            <a:r>
              <a:rPr lang="en-US" altLang="en-US" dirty="0" err="1"/>
              <a:t>bộ</a:t>
            </a:r>
            <a:r>
              <a:rPr lang="en-US" altLang="en-US" dirty="0"/>
              <a:t> </a:t>
            </a:r>
            <a:r>
              <a:rPr lang="en-US" altLang="en-US" dirty="0" err="1"/>
              <a:t>định</a:t>
            </a:r>
            <a:r>
              <a:rPr lang="en-US" altLang="en-US" dirty="0"/>
              <a:t> </a:t>
            </a:r>
            <a:r>
              <a:rPr lang="en-US" altLang="en-US" dirty="0" err="1"/>
              <a:t>thời</a:t>
            </a:r>
            <a:r>
              <a:rPr lang="en-US" altLang="en-US" dirty="0"/>
              <a:t> </a:t>
            </a:r>
            <a:r>
              <a:rPr lang="en-US" altLang="en-US" dirty="0" err="1"/>
              <a:t>công</a:t>
            </a:r>
            <a:r>
              <a:rPr lang="en-US" altLang="en-US" dirty="0"/>
              <a:t> </a:t>
            </a:r>
            <a:r>
              <a:rPr lang="en-US" altLang="en-US" dirty="0" err="1"/>
              <a:t>việc</a:t>
            </a:r>
            <a:r>
              <a:rPr lang="en-US" altLang="en-US" dirty="0"/>
              <a:t> (job scheduling).</a:t>
            </a:r>
            <a:endParaRPr lang="en-US" altLang="en-US" dirty="0"/>
          </a:p>
          <a:p>
            <a:pPr lvl="1">
              <a:lnSpc>
                <a:spcPct val="120000"/>
              </a:lnSpc>
            </a:pPr>
            <a:r>
              <a:rPr lang="en-US" altLang="en-US" dirty="0"/>
              <a:t>Khi </a:t>
            </a:r>
            <a:r>
              <a:rPr lang="en-US" altLang="en-US" dirty="0" err="1"/>
              <a:t>một</a:t>
            </a:r>
            <a:r>
              <a:rPr lang="en-US" altLang="en-US" dirty="0"/>
              <a:t> </a:t>
            </a:r>
            <a:r>
              <a:rPr lang="en-US" altLang="en-US" dirty="0" err="1"/>
              <a:t>công</a:t>
            </a:r>
            <a:r>
              <a:rPr lang="en-US" altLang="en-US" dirty="0"/>
              <a:t> </a:t>
            </a:r>
            <a:r>
              <a:rPr lang="en-US" altLang="en-US" dirty="0" err="1"/>
              <a:t>việc</a:t>
            </a:r>
            <a:r>
              <a:rPr lang="en-US" altLang="en-US" dirty="0"/>
              <a:t> </a:t>
            </a:r>
            <a:r>
              <a:rPr lang="en-US" altLang="en-US" dirty="0" err="1"/>
              <a:t>phải</a:t>
            </a:r>
            <a:r>
              <a:rPr lang="en-US" altLang="en-US" dirty="0"/>
              <a:t> </a:t>
            </a:r>
            <a:r>
              <a:rPr lang="en-US" altLang="en-US" dirty="0" err="1"/>
              <a:t>chờ</a:t>
            </a:r>
            <a:r>
              <a:rPr lang="en-US" altLang="en-US" dirty="0"/>
              <a:t> (</a:t>
            </a:r>
            <a:r>
              <a:rPr lang="en-US" altLang="en-US" dirty="0" err="1"/>
              <a:t>vd</a:t>
            </a:r>
            <a:r>
              <a:rPr lang="en-US" altLang="en-US" dirty="0"/>
              <a:t>: I/O), </a:t>
            </a: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a:t>
            </a:r>
            <a:r>
              <a:rPr lang="en-US" altLang="en-US" dirty="0" err="1"/>
              <a:t>chuyển</a:t>
            </a:r>
            <a:r>
              <a:rPr lang="en-US" altLang="en-US" dirty="0"/>
              <a:t> sang (switch) </a:t>
            </a:r>
            <a:r>
              <a:rPr lang="en-US" altLang="en-US" dirty="0" err="1"/>
              <a:t>thực</a:t>
            </a:r>
            <a:r>
              <a:rPr lang="en-US" altLang="en-US" dirty="0"/>
              <a:t> </a:t>
            </a:r>
            <a:r>
              <a:rPr lang="en-US" altLang="en-US" dirty="0" err="1"/>
              <a:t>thi</a:t>
            </a:r>
            <a:r>
              <a:rPr lang="en-US" altLang="en-US" dirty="0"/>
              <a:t> </a:t>
            </a:r>
            <a:r>
              <a:rPr lang="en-US" altLang="en-US" dirty="0" err="1"/>
              <a:t>công</a:t>
            </a:r>
            <a:r>
              <a:rPr lang="en-US" altLang="en-US" dirty="0"/>
              <a:t> </a:t>
            </a:r>
            <a:r>
              <a:rPr lang="en-US" altLang="en-US" dirty="0" err="1"/>
              <a:t>việc</a:t>
            </a:r>
            <a:r>
              <a:rPr lang="en-US" altLang="en-US" dirty="0"/>
              <a:t> </a:t>
            </a:r>
            <a:r>
              <a:rPr lang="en-US" altLang="en-US" dirty="0" err="1"/>
              <a:t>khác</a:t>
            </a:r>
            <a:r>
              <a:rPr lang="en-US" altLang="en-US" dirty="0"/>
              <a:t>.</a:t>
            </a:r>
            <a:endParaRPr lang="en-US" altLang="en-US" dirty="0"/>
          </a:p>
          <a:p>
            <a:pPr>
              <a:lnSpc>
                <a:spcPct val="120000"/>
              </a:lnSpc>
            </a:pPr>
            <a:r>
              <a:rPr lang="en-US" altLang="en-US" dirty="0"/>
              <a:t>Trong </a:t>
            </a:r>
            <a:r>
              <a:rPr lang="en-US" altLang="en-US" dirty="0" err="1"/>
              <a:t>hệ</a:t>
            </a:r>
            <a:r>
              <a:rPr lang="en-US" altLang="en-US" dirty="0"/>
              <a:t> </a:t>
            </a:r>
            <a:r>
              <a:rPr lang="en-US" altLang="en-US" dirty="0" err="1"/>
              <a:t>thống</a:t>
            </a:r>
            <a:r>
              <a:rPr lang="en-US" altLang="en-US" dirty="0"/>
              <a:t> </a:t>
            </a:r>
            <a:r>
              <a:rPr lang="en-US" altLang="en-US" dirty="0" err="1"/>
              <a:t>đa</a:t>
            </a:r>
            <a:r>
              <a:rPr lang="en-US" altLang="en-US" dirty="0"/>
              <a:t> </a:t>
            </a:r>
            <a:r>
              <a:rPr lang="en-US" altLang="en-US" dirty="0" err="1"/>
              <a:t>chương</a:t>
            </a:r>
            <a:r>
              <a:rPr lang="en-US" altLang="en-US" dirty="0"/>
              <a:t>, </a:t>
            </a:r>
            <a:r>
              <a:rPr lang="en-US" altLang="en-US" dirty="0" err="1"/>
              <a:t>một</a:t>
            </a:r>
            <a:r>
              <a:rPr lang="en-US" altLang="en-US" dirty="0"/>
              <a:t> </a:t>
            </a:r>
            <a:r>
              <a:rPr lang="en-US" altLang="en-US" dirty="0" err="1"/>
              <a:t>công</a:t>
            </a:r>
            <a:r>
              <a:rPr lang="en-US" altLang="en-US" dirty="0"/>
              <a:t> </a:t>
            </a:r>
            <a:r>
              <a:rPr lang="en-US" altLang="en-US" dirty="0" err="1"/>
              <a:t>việc</a:t>
            </a:r>
            <a:r>
              <a:rPr lang="en-US" altLang="en-US" dirty="0"/>
              <a:t> </a:t>
            </a:r>
            <a:r>
              <a:rPr lang="en-US" altLang="en-US" dirty="0" err="1"/>
              <a:t>đang</a:t>
            </a:r>
            <a:r>
              <a:rPr lang="en-US" altLang="en-US" dirty="0"/>
              <a:t> </a:t>
            </a:r>
            <a:r>
              <a:rPr lang="en-US" altLang="en-US" dirty="0" err="1"/>
              <a:t>thực</a:t>
            </a:r>
            <a:r>
              <a:rPr lang="en-US" altLang="en-US" dirty="0"/>
              <a:t> </a:t>
            </a:r>
            <a:r>
              <a:rPr lang="en-US" altLang="en-US" dirty="0" err="1"/>
              <a:t>thi</a:t>
            </a:r>
            <a:r>
              <a:rPr lang="en-US" altLang="en-US" dirty="0"/>
              <a:t> </a:t>
            </a:r>
            <a:r>
              <a:rPr lang="en-US" altLang="en-US" dirty="0" err="1"/>
              <a:t>được</a:t>
            </a:r>
            <a:r>
              <a:rPr lang="en-US" altLang="en-US" dirty="0"/>
              <a:t> </a:t>
            </a:r>
            <a:r>
              <a:rPr lang="en-US" altLang="en-US" dirty="0" err="1"/>
              <a:t>gọi</a:t>
            </a:r>
            <a:r>
              <a:rPr lang="en-US" altLang="en-US" dirty="0"/>
              <a:t> </a:t>
            </a:r>
            <a:r>
              <a:rPr lang="en-US" altLang="en-US" dirty="0" err="1"/>
              <a:t>là</a:t>
            </a:r>
            <a:r>
              <a:rPr lang="en-US" altLang="en-US" dirty="0"/>
              <a:t> </a:t>
            </a:r>
            <a:r>
              <a:rPr lang="en-US" altLang="en-US" dirty="0" err="1"/>
              <a:t>một</a:t>
            </a:r>
            <a:r>
              <a:rPr lang="en-US" altLang="en-US" dirty="0"/>
              <a:t> </a:t>
            </a:r>
            <a:r>
              <a:rPr lang="en-US" altLang="en-US" dirty="0" err="1"/>
              <a:t>tiến</a:t>
            </a:r>
            <a:r>
              <a:rPr lang="en-US" altLang="en-US" dirty="0"/>
              <a:t> </a:t>
            </a:r>
            <a:r>
              <a:rPr lang="en-US" altLang="en-US" dirty="0" err="1"/>
              <a:t>trình</a:t>
            </a:r>
            <a:r>
              <a:rPr lang="en-US" altLang="en-US" dirty="0"/>
              <a:t> (process).</a:t>
            </a:r>
            <a:endParaRPr lang="en-US" altLang="en-US" dirty="0"/>
          </a:p>
          <a:p>
            <a:pPr>
              <a:lnSpc>
                <a:spcPct val="120000"/>
              </a:lnSpc>
            </a:pPr>
            <a:r>
              <a:rPr lang="en-US" altLang="en-US" dirty="0" err="1"/>
              <a:t>Đa</a:t>
            </a:r>
            <a:r>
              <a:rPr lang="en-US" altLang="en-US" dirty="0"/>
              <a:t> </a:t>
            </a:r>
            <a:r>
              <a:rPr lang="en-US" altLang="en-US" dirty="0" err="1"/>
              <a:t>chương</a:t>
            </a:r>
            <a:r>
              <a:rPr lang="en-US" altLang="en-US" dirty="0"/>
              <a:t> </a:t>
            </a:r>
            <a:r>
              <a:rPr lang="en-US" altLang="en-US" dirty="0" err="1"/>
              <a:t>giúp</a:t>
            </a:r>
            <a:r>
              <a:rPr lang="en-US" altLang="en-US" dirty="0"/>
              <a:t> t</a:t>
            </a:r>
            <a:r>
              <a:rPr lang="vi-VN" altLang="en-US" dirty="0"/>
              <a:t>ận dụng được thời gian rảnh, t</a:t>
            </a:r>
            <a:r>
              <a:rPr lang="en-US" altLang="en-US" dirty="0"/>
              <a:t>ă</a:t>
            </a:r>
            <a:r>
              <a:rPr lang="vi-VN" altLang="en-US" dirty="0"/>
              <a:t>ng</a:t>
            </a:r>
            <a:r>
              <a:rPr lang="en-US" altLang="en-US" dirty="0"/>
              <a:t> </a:t>
            </a:r>
            <a:r>
              <a:rPr lang="vi-VN" altLang="en-US" dirty="0"/>
              <a:t>hiệu suất sử dụng CPU (CPU</a:t>
            </a:r>
            <a:r>
              <a:rPr lang="en-US" altLang="en-US" dirty="0"/>
              <a:t> </a:t>
            </a:r>
            <a:r>
              <a:rPr lang="vi-VN" altLang="en-US" dirty="0"/>
              <a:t>utilization)</a:t>
            </a:r>
            <a:r>
              <a:rPr lang="en-US" altLang="en-US" dirty="0"/>
              <a:t>.</a:t>
            </a:r>
            <a:endParaRPr lang="en-US" altLang="en-US"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4.2. </a:t>
            </a:r>
            <a:r>
              <a:rPr lang="en-US" altLang="ja-JP" dirty="0" err="1"/>
              <a:t>Đa</a:t>
            </a:r>
            <a:r>
              <a:rPr lang="en-US" altLang="ja-JP" dirty="0"/>
              <a:t> </a:t>
            </a:r>
            <a:r>
              <a:rPr lang="en-US" altLang="ja-JP" dirty="0" err="1"/>
              <a:t>chương</a:t>
            </a:r>
            <a:endParaRPr lang="vi-VN" altLang="ja-JP" dirty="0"/>
          </a:p>
        </p:txBody>
      </p:sp>
      <p:pic>
        <p:nvPicPr>
          <p:cNvPr id="8" name="Content Placeholder 7"/>
          <p:cNvPicPr>
            <a:picLocks noGrp="1" noChangeAspect="1"/>
          </p:cNvPicPr>
          <p:nvPr>
            <p:ph idx="1"/>
          </p:nvPr>
        </p:nvPicPr>
        <p:blipFill>
          <a:blip r:embed="rId1"/>
          <a:stretch>
            <a:fillRect/>
          </a:stretch>
        </p:blipFill>
        <p:spPr>
          <a:xfrm>
            <a:off x="4961253" y="1957250"/>
            <a:ext cx="2267909" cy="3590855"/>
          </a:xfrm>
          <a:prstGeom prst="rect">
            <a:avLst/>
          </a:prstGeom>
        </p:spPr>
      </p:pic>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7" name="TextBox 6"/>
          <p:cNvSpPr txBox="1"/>
          <p:nvPr/>
        </p:nvSpPr>
        <p:spPr>
          <a:xfrm>
            <a:off x="879862" y="1147364"/>
            <a:ext cx="6684843" cy="494751"/>
          </a:xfrm>
          <a:prstGeom prst="rect">
            <a:avLst/>
          </a:prstGeom>
          <a:gradFill>
            <a:gsLst>
              <a:gs pos="0">
                <a:srgbClr val="0072FF"/>
              </a:gs>
              <a:gs pos="100000">
                <a:srgbClr val="00C6FF"/>
              </a:gs>
            </a:gsLst>
            <a:lin ang="2700000" scaled="1"/>
          </a:gradFill>
        </p:spPr>
        <p:txBody>
          <a:bodyPr wrap="none" rtlCol="0">
            <a:spAutoFit/>
          </a:bodyPr>
          <a:lstStyle/>
          <a:p>
            <a:pPr>
              <a:lnSpc>
                <a:spcPct val="120000"/>
              </a:lnSpc>
              <a:spcBef>
                <a:spcPts val="200"/>
              </a:spcBef>
              <a:spcAft>
                <a:spcPts val="200"/>
              </a:spcAft>
            </a:pPr>
            <a:r>
              <a:rPr lang="vi-VN" sz="2400" b="1" dirty="0">
                <a:solidFill>
                  <a:schemeClr val="bg1"/>
                </a:solidFill>
                <a:latin typeface="Arial" panose="020B0604020202020204" pitchFamily="34" charset="0"/>
                <a:cs typeface="Arial" panose="020B0604020202020204" pitchFamily="34" charset="0"/>
              </a:rPr>
              <a:t>Layout bộ nhớ của một hệ thống đa chương</a:t>
            </a:r>
            <a:endParaRPr lang="en-US" sz="2400" b="1"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4.2. </a:t>
            </a:r>
            <a:r>
              <a:rPr lang="en-US" altLang="ja-JP" dirty="0" err="1"/>
              <a:t>Đa</a:t>
            </a:r>
            <a:r>
              <a:rPr lang="en-US" altLang="ja-JP" dirty="0"/>
              <a:t> </a:t>
            </a:r>
            <a:r>
              <a:rPr lang="en-US" altLang="ja-JP" dirty="0" err="1"/>
              <a:t>chương</a:t>
            </a:r>
            <a:endParaRPr lang="vi-VN" altLang="ja-JP" dirty="0"/>
          </a:p>
        </p:txBody>
      </p:sp>
      <p:sp>
        <p:nvSpPr>
          <p:cNvPr id="7" name="Content Placeholder 6"/>
          <p:cNvSpPr>
            <a:spLocks noGrp="1"/>
          </p:cNvSpPr>
          <p:nvPr>
            <p:ph idx="1"/>
          </p:nvPr>
        </p:nvSpPr>
        <p:spPr>
          <a:xfrm>
            <a:off x="774145" y="1779619"/>
            <a:ext cx="10579654" cy="4397344"/>
          </a:xfrm>
        </p:spPr>
        <p:txBody>
          <a:bodyPr/>
          <a:lstStyle/>
          <a:p>
            <a:pPr>
              <a:lnSpc>
                <a:spcPct val="120000"/>
              </a:lnSpc>
            </a:pPr>
            <a:r>
              <a:rPr lang="en-US" altLang="en-US" dirty="0" err="1"/>
              <a:t>Đa</a:t>
            </a:r>
            <a:r>
              <a:rPr lang="en-US" altLang="en-US" dirty="0"/>
              <a:t> </a:t>
            </a:r>
            <a:r>
              <a:rPr lang="en-US" altLang="en-US" dirty="0" err="1"/>
              <a:t>nhiệm</a:t>
            </a:r>
            <a:r>
              <a:rPr lang="en-US" altLang="en-US" dirty="0"/>
              <a:t> </a:t>
            </a:r>
            <a:r>
              <a:rPr lang="en-US" altLang="en-US" dirty="0" err="1"/>
              <a:t>là</a:t>
            </a:r>
            <a:r>
              <a:rPr lang="en-US" altLang="en-US" dirty="0"/>
              <a:t> </a:t>
            </a:r>
            <a:r>
              <a:rPr lang="en-US" altLang="en-US" dirty="0" err="1"/>
              <a:t>một</a:t>
            </a:r>
            <a:r>
              <a:rPr lang="en-US" altLang="en-US" dirty="0"/>
              <a:t> </a:t>
            </a:r>
            <a:r>
              <a:rPr lang="en-US" altLang="en-US" dirty="0" err="1"/>
              <a:t>sự</a:t>
            </a:r>
            <a:r>
              <a:rPr lang="en-US" altLang="en-US" dirty="0"/>
              <a:t> </a:t>
            </a:r>
            <a:r>
              <a:rPr lang="en-US" altLang="en-US" dirty="0" err="1"/>
              <a:t>mở</a:t>
            </a:r>
            <a:r>
              <a:rPr lang="en-US" altLang="en-US" dirty="0"/>
              <a:t> </a:t>
            </a:r>
            <a:r>
              <a:rPr lang="en-US" altLang="en-US" dirty="0" err="1"/>
              <a:t>rộng</a:t>
            </a:r>
            <a:r>
              <a:rPr lang="en-US" altLang="en-US" dirty="0"/>
              <a:t> </a:t>
            </a:r>
            <a:r>
              <a:rPr lang="en-US" altLang="en-US" dirty="0" err="1"/>
              <a:t>của</a:t>
            </a:r>
            <a:r>
              <a:rPr lang="en-US" altLang="en-US" dirty="0"/>
              <a:t> </a:t>
            </a:r>
            <a:r>
              <a:rPr lang="en-US" altLang="en-US" dirty="0" err="1"/>
              <a:t>đa</a:t>
            </a:r>
            <a:r>
              <a:rPr lang="en-US" altLang="en-US" dirty="0"/>
              <a:t> </a:t>
            </a:r>
            <a:r>
              <a:rPr lang="en-US" altLang="en-US" dirty="0" err="1"/>
              <a:t>chương</a:t>
            </a:r>
            <a:r>
              <a:rPr lang="en-US" altLang="en-US" dirty="0"/>
              <a:t> – CPU </a:t>
            </a:r>
            <a:r>
              <a:rPr lang="en-US" altLang="en-US" dirty="0" err="1"/>
              <a:t>chuyển</a:t>
            </a:r>
            <a:r>
              <a:rPr lang="en-US" altLang="en-US" dirty="0"/>
              <a:t> </a:t>
            </a:r>
            <a:r>
              <a:rPr lang="en-US" altLang="en-US" dirty="0" err="1"/>
              <a:t>các</a:t>
            </a:r>
            <a:r>
              <a:rPr lang="en-US" altLang="en-US" dirty="0"/>
              <a:t> </a:t>
            </a:r>
            <a:r>
              <a:rPr lang="en-US" altLang="en-US" dirty="0" err="1"/>
              <a:t>công</a:t>
            </a:r>
            <a:r>
              <a:rPr lang="en-US" altLang="en-US" dirty="0"/>
              <a:t> </a:t>
            </a:r>
            <a:r>
              <a:rPr lang="en-US" altLang="en-US" dirty="0" err="1"/>
              <a:t>việc</a:t>
            </a:r>
            <a:r>
              <a:rPr lang="en-US" altLang="en-US" dirty="0"/>
              <a:t> </a:t>
            </a:r>
            <a:r>
              <a:rPr lang="en-US" altLang="en-US" dirty="0" err="1"/>
              <a:t>thường</a:t>
            </a:r>
            <a:r>
              <a:rPr lang="en-US" altLang="en-US" dirty="0"/>
              <a:t> </a:t>
            </a:r>
            <a:r>
              <a:rPr lang="en-US" altLang="en-US" dirty="0" err="1"/>
              <a:t>xuyên</a:t>
            </a:r>
            <a:r>
              <a:rPr lang="en-US" altLang="en-US" dirty="0"/>
              <a:t> </a:t>
            </a:r>
            <a:r>
              <a:rPr lang="en-US" altLang="en-US" dirty="0" err="1"/>
              <a:t>hơn</a:t>
            </a:r>
            <a:r>
              <a:rPr lang="en-US" altLang="en-US" dirty="0"/>
              <a:t> </a:t>
            </a:r>
            <a:r>
              <a:rPr lang="en-US" altLang="en-US" dirty="0" err="1"/>
              <a:t>để</a:t>
            </a:r>
            <a:r>
              <a:rPr lang="en-US" altLang="en-US" dirty="0"/>
              <a:t> </a:t>
            </a:r>
            <a:r>
              <a:rPr lang="en-US" altLang="en-US" dirty="0" err="1"/>
              <a:t>người</a:t>
            </a:r>
            <a:r>
              <a:rPr lang="en-US" altLang="en-US" dirty="0"/>
              <a:t> </a:t>
            </a:r>
            <a:r>
              <a:rPr lang="en-US" altLang="en-US" dirty="0" err="1"/>
              <a:t>dùng</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tương</a:t>
            </a:r>
            <a:r>
              <a:rPr lang="en-US" altLang="en-US" dirty="0"/>
              <a:t> </a:t>
            </a:r>
            <a:r>
              <a:rPr lang="en-US" altLang="en-US" dirty="0" err="1"/>
              <a:t>tác</a:t>
            </a:r>
            <a:r>
              <a:rPr lang="en-US" altLang="en-US" dirty="0"/>
              <a:t> </a:t>
            </a:r>
            <a:r>
              <a:rPr lang="en-US" altLang="en-US" dirty="0" err="1"/>
              <a:t>với</a:t>
            </a:r>
            <a:r>
              <a:rPr lang="en-US" altLang="en-US" dirty="0"/>
              <a:t> </a:t>
            </a:r>
            <a:r>
              <a:rPr lang="en-US" altLang="en-US" dirty="0" err="1"/>
              <a:t>từng</a:t>
            </a:r>
            <a:r>
              <a:rPr lang="en-US" altLang="en-US" dirty="0"/>
              <a:t> </a:t>
            </a:r>
            <a:r>
              <a:rPr lang="en-US" altLang="en-US" dirty="0" err="1"/>
              <a:t>công</a:t>
            </a:r>
            <a:r>
              <a:rPr lang="en-US" altLang="en-US" dirty="0"/>
              <a:t> </a:t>
            </a:r>
            <a:r>
              <a:rPr lang="en-US" altLang="en-US" dirty="0" err="1"/>
              <a:t>việc</a:t>
            </a:r>
            <a:r>
              <a:rPr lang="en-US" altLang="en-US" dirty="0"/>
              <a:t> </a:t>
            </a:r>
            <a:r>
              <a:rPr lang="en-US" altLang="en-US" dirty="0" err="1"/>
              <a:t>khi</a:t>
            </a:r>
            <a:r>
              <a:rPr lang="en-US" altLang="en-US" dirty="0"/>
              <a:t> </a:t>
            </a:r>
            <a:r>
              <a:rPr lang="en-US" altLang="en-US" dirty="0" err="1"/>
              <a:t>nó</a:t>
            </a:r>
            <a:r>
              <a:rPr lang="en-US" altLang="en-US" dirty="0"/>
              <a:t> </a:t>
            </a:r>
            <a:r>
              <a:rPr lang="en-US" altLang="en-US" dirty="0" err="1"/>
              <a:t>đang</a:t>
            </a:r>
            <a:r>
              <a:rPr lang="en-US" altLang="en-US" dirty="0"/>
              <a:t> </a:t>
            </a:r>
            <a:r>
              <a:rPr lang="en-US" altLang="en-US" dirty="0" err="1"/>
              <a:t>chạy</a:t>
            </a:r>
            <a:r>
              <a:rPr lang="en-US" altLang="en-US" dirty="0"/>
              <a:t>.</a:t>
            </a:r>
            <a:endParaRPr lang="en-US" altLang="en-US"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3" name="TextBox 2"/>
          <p:cNvSpPr txBox="1"/>
          <p:nvPr/>
        </p:nvSpPr>
        <p:spPr>
          <a:xfrm>
            <a:off x="879862" y="1147364"/>
            <a:ext cx="1569660" cy="494751"/>
          </a:xfrm>
          <a:prstGeom prst="rect">
            <a:avLst/>
          </a:prstGeom>
          <a:gradFill>
            <a:gsLst>
              <a:gs pos="0">
                <a:srgbClr val="0072FF"/>
              </a:gs>
              <a:gs pos="100000">
                <a:srgbClr val="00C6FF"/>
              </a:gs>
            </a:gsLst>
            <a:lin ang="2700000" scaled="1"/>
          </a:gradFill>
        </p:spPr>
        <p:txBody>
          <a:bodyPr wrap="none" rtlCol="0">
            <a:spAutoFit/>
          </a:bodyPr>
          <a:lstStyle/>
          <a:p>
            <a:pPr>
              <a:lnSpc>
                <a:spcPct val="120000"/>
              </a:lnSpc>
              <a:spcBef>
                <a:spcPts val="200"/>
              </a:spcBef>
              <a:spcAft>
                <a:spcPts val="200"/>
              </a:spcAft>
            </a:pPr>
            <a:r>
              <a:rPr lang="vi-VN" sz="2400" b="1" dirty="0">
                <a:solidFill>
                  <a:schemeClr val="bg1"/>
                </a:solidFill>
                <a:latin typeface="Arial" panose="020B0604020202020204" pitchFamily="34" charset="0"/>
                <a:cs typeface="Arial" panose="020B0604020202020204" pitchFamily="34" charset="0"/>
              </a:rPr>
              <a:t>Đa nhiệm</a:t>
            </a:r>
            <a:endParaRPr lang="en-US" sz="2400" b="1"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470929" y="2095027"/>
            <a:ext cx="10263871" cy="884656"/>
          </a:xfrm>
        </p:spPr>
        <p:txBody>
          <a:bodyPr>
            <a:noAutofit/>
          </a:bodyPr>
          <a:lstStyle/>
          <a:p>
            <a:r>
              <a:rPr lang="en-US" sz="4000" dirty="0"/>
              <a:t>CÁC THAO TÁC TRONG HỆ ĐIỀU HÀNH</a:t>
            </a:r>
            <a:endParaRPr lang="en-US" sz="4000" dirty="0"/>
          </a:p>
        </p:txBody>
      </p:sp>
      <p:sp>
        <p:nvSpPr>
          <p:cNvPr id="4" name="Text Placeholder 3"/>
          <p:cNvSpPr>
            <a:spLocks noGrp="1"/>
          </p:cNvSpPr>
          <p:nvPr>
            <p:ph type="body" sz="quarter" idx="15"/>
          </p:nvPr>
        </p:nvSpPr>
        <p:spPr/>
        <p:txBody>
          <a:bodyPr/>
          <a:lstStyle/>
          <a:p>
            <a:endParaRPr lang="en-US"/>
          </a:p>
        </p:txBody>
      </p:sp>
      <p:sp>
        <p:nvSpPr>
          <p:cNvPr id="5" name="Text Placeholder 4"/>
          <p:cNvSpPr>
            <a:spLocks noGrp="1"/>
          </p:cNvSpPr>
          <p:nvPr>
            <p:ph type="body" sz="quarter" idx="16"/>
          </p:nvPr>
        </p:nvSpPr>
        <p:spPr/>
        <p:txBody>
          <a:bodyPr>
            <a:normAutofit lnSpcReduction="10000"/>
          </a:bodyPr>
          <a:lstStyle/>
          <a:p>
            <a:r>
              <a:rPr lang="en-US" dirty="0"/>
              <a:t>04.</a:t>
            </a:r>
            <a:endParaRPr lang="en-US" dirty="0"/>
          </a:p>
        </p:txBody>
      </p:sp>
      <p:sp>
        <p:nvSpPr>
          <p:cNvPr id="7" name="Footer Placeholder 6"/>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9" name="Text Placeholder 8"/>
          <p:cNvSpPr>
            <a:spLocks noGrp="1"/>
          </p:cNvSpPr>
          <p:nvPr>
            <p:ph type="body" sz="quarter" idx="14"/>
          </p:nvPr>
        </p:nvSpPr>
        <p:spPr/>
        <p:txBody>
          <a:bodyPr/>
          <a:lstStyle/>
          <a:p>
            <a:r>
              <a:rPr lang="en-US" dirty="0"/>
              <a:t>4.3. </a:t>
            </a:r>
            <a:r>
              <a:rPr lang="en-US" dirty="0" err="1"/>
              <a:t>Các</a:t>
            </a:r>
            <a:r>
              <a:rPr lang="en-US" dirty="0"/>
              <a:t> </a:t>
            </a:r>
            <a:r>
              <a:rPr lang="en-US" dirty="0" err="1"/>
              <a:t>chế</a:t>
            </a:r>
            <a:r>
              <a:rPr lang="en-US" dirty="0"/>
              <a:t> </a:t>
            </a:r>
            <a:r>
              <a:rPr lang="en-US" dirty="0" err="1"/>
              <a:t>độ</a:t>
            </a:r>
            <a:r>
              <a:rPr lang="en-US" dirty="0"/>
              <a:t> </a:t>
            </a:r>
            <a:r>
              <a:rPr lang="en-US" dirty="0" err="1"/>
              <a:t>hoạt</a:t>
            </a:r>
            <a:r>
              <a:rPr lang="en-US" dirty="0"/>
              <a:t> </a:t>
            </a:r>
            <a:r>
              <a:rPr lang="en-US" dirty="0" err="1"/>
              <a:t>động</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4.3. </a:t>
            </a:r>
            <a:r>
              <a:rPr lang="en-US" altLang="ja-JP" dirty="0" err="1"/>
              <a:t>Các</a:t>
            </a:r>
            <a:r>
              <a:rPr lang="en-US" altLang="ja-JP" dirty="0"/>
              <a:t> </a:t>
            </a:r>
            <a:r>
              <a:rPr lang="en-US" altLang="ja-JP" dirty="0" err="1"/>
              <a:t>chế</a:t>
            </a:r>
            <a:r>
              <a:rPr lang="en-US" altLang="ja-JP" dirty="0"/>
              <a:t> </a:t>
            </a:r>
            <a:r>
              <a:rPr lang="en-US" altLang="ja-JP" dirty="0" err="1"/>
              <a:t>độ</a:t>
            </a:r>
            <a:r>
              <a:rPr lang="en-US" altLang="ja-JP" dirty="0"/>
              <a:t> </a:t>
            </a:r>
            <a:r>
              <a:rPr lang="en-US" altLang="ja-JP" dirty="0" err="1"/>
              <a:t>hoạt</a:t>
            </a:r>
            <a:r>
              <a:rPr lang="en-US" altLang="ja-JP" dirty="0"/>
              <a:t> </a:t>
            </a:r>
            <a:r>
              <a:rPr lang="en-US" altLang="ja-JP" dirty="0" err="1"/>
              <a:t>động</a:t>
            </a:r>
            <a:endParaRPr kumimoji="1" lang="ja-JP" altLang="en-US" dirty="0"/>
          </a:p>
        </p:txBody>
      </p:sp>
      <p:sp>
        <p:nvSpPr>
          <p:cNvPr id="7" name="Content Placeholder 6"/>
          <p:cNvSpPr>
            <a:spLocks noGrp="1"/>
          </p:cNvSpPr>
          <p:nvPr>
            <p:ph idx="1"/>
          </p:nvPr>
        </p:nvSpPr>
        <p:spPr/>
        <p:txBody>
          <a:bodyPr>
            <a:normAutofit fontScale="92500" lnSpcReduction="10000"/>
          </a:bodyPr>
          <a:lstStyle/>
          <a:p>
            <a:pPr>
              <a:lnSpc>
                <a:spcPct val="120000"/>
              </a:lnSpc>
            </a:pPr>
            <a:r>
              <a:rPr lang="en-US" altLang="en-US" dirty="0" err="1"/>
              <a:t>Việc</a:t>
            </a:r>
            <a:r>
              <a:rPr lang="en-US" altLang="en-US" dirty="0"/>
              <a:t> </a:t>
            </a:r>
            <a:r>
              <a:rPr lang="en-US" altLang="en-US" dirty="0" err="1"/>
              <a:t>có</a:t>
            </a:r>
            <a:r>
              <a:rPr lang="en-US" altLang="en-US" dirty="0"/>
              <a:t> </a:t>
            </a:r>
            <a:r>
              <a:rPr lang="en-US" altLang="en-US" dirty="0" err="1"/>
              <a:t>nhiều</a:t>
            </a:r>
            <a:r>
              <a:rPr lang="en-US" altLang="en-US" dirty="0"/>
              <a:t> </a:t>
            </a:r>
            <a:r>
              <a:rPr lang="en-US" altLang="en-US" dirty="0" err="1"/>
              <a:t>chế</a:t>
            </a:r>
            <a:r>
              <a:rPr lang="en-US" altLang="en-US" dirty="0"/>
              <a:t> </a:t>
            </a:r>
            <a:r>
              <a:rPr lang="en-US" altLang="en-US" dirty="0" err="1"/>
              <a:t>độ</a:t>
            </a:r>
            <a:r>
              <a:rPr lang="en-US" altLang="en-US" dirty="0"/>
              <a:t> </a:t>
            </a:r>
            <a:r>
              <a:rPr lang="en-US" altLang="en-US" dirty="0" err="1"/>
              <a:t>hoạt</a:t>
            </a:r>
            <a:r>
              <a:rPr lang="en-US" altLang="en-US" dirty="0"/>
              <a:t> </a:t>
            </a:r>
            <a:r>
              <a:rPr lang="en-US" altLang="en-US" dirty="0" err="1"/>
              <a:t>động</a:t>
            </a:r>
            <a:r>
              <a:rPr lang="en-US" altLang="en-US" dirty="0"/>
              <a:t> </a:t>
            </a:r>
            <a:r>
              <a:rPr lang="en-US" altLang="en-US" dirty="0" err="1"/>
              <a:t>cho</a:t>
            </a:r>
            <a:r>
              <a:rPr lang="en-US" altLang="en-US" dirty="0"/>
              <a:t> </a:t>
            </a:r>
            <a:r>
              <a:rPr lang="en-US" altLang="en-US" dirty="0" err="1"/>
              <a:t>phép</a:t>
            </a:r>
            <a:r>
              <a:rPr lang="en-US" altLang="en-US" dirty="0"/>
              <a:t> </a:t>
            </a: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a:t>
            </a:r>
            <a:r>
              <a:rPr lang="en-US" altLang="en-US" dirty="0" err="1"/>
              <a:t>bảo</a:t>
            </a:r>
            <a:r>
              <a:rPr lang="en-US" altLang="en-US" dirty="0"/>
              <a:t> </a:t>
            </a:r>
            <a:r>
              <a:rPr lang="en-US" altLang="en-US" dirty="0" err="1"/>
              <a:t>vệ</a:t>
            </a:r>
            <a:r>
              <a:rPr lang="en-US" altLang="en-US" dirty="0"/>
              <a:t> </a:t>
            </a:r>
            <a:r>
              <a:rPr lang="en-US" altLang="en-US" dirty="0" err="1"/>
              <a:t>chính</a:t>
            </a:r>
            <a:r>
              <a:rPr lang="en-US" altLang="en-US" dirty="0"/>
              <a:t> </a:t>
            </a:r>
            <a:r>
              <a:rPr lang="en-US" altLang="en-US" dirty="0" err="1"/>
              <a:t>nó</a:t>
            </a:r>
            <a:r>
              <a:rPr lang="en-US" altLang="en-US" dirty="0"/>
              <a:t> </a:t>
            </a:r>
            <a:r>
              <a:rPr lang="en-US" altLang="en-US" dirty="0" err="1"/>
              <a:t>và</a:t>
            </a:r>
            <a:r>
              <a:rPr lang="en-US" altLang="en-US" dirty="0"/>
              <a:t> </a:t>
            </a:r>
            <a:r>
              <a:rPr lang="en-US" altLang="en-US" dirty="0" err="1"/>
              <a:t>các</a:t>
            </a:r>
            <a:r>
              <a:rPr lang="en-US" altLang="en-US" dirty="0"/>
              <a:t> </a:t>
            </a:r>
            <a:r>
              <a:rPr lang="en-US" altLang="en-US" dirty="0" err="1"/>
              <a:t>thành</a:t>
            </a:r>
            <a:r>
              <a:rPr lang="en-US" altLang="en-US" dirty="0"/>
              <a:t> </a:t>
            </a:r>
            <a:r>
              <a:rPr lang="en-US" altLang="en-US" dirty="0" err="1"/>
              <a:t>phần</a:t>
            </a:r>
            <a:r>
              <a:rPr lang="en-US" altLang="en-US" dirty="0"/>
              <a:t> </a:t>
            </a:r>
            <a:r>
              <a:rPr lang="en-US" altLang="en-US" dirty="0" err="1"/>
              <a:t>khác</a:t>
            </a:r>
            <a:r>
              <a:rPr lang="en-US" altLang="en-US" dirty="0"/>
              <a:t> </a:t>
            </a:r>
            <a:r>
              <a:rPr lang="en-US" altLang="en-US" dirty="0" err="1"/>
              <a:t>của</a:t>
            </a:r>
            <a:r>
              <a:rPr lang="en-US" altLang="en-US" dirty="0"/>
              <a:t> </a:t>
            </a:r>
            <a:r>
              <a:rPr lang="en-US" altLang="en-US" dirty="0" err="1"/>
              <a:t>hệ</a:t>
            </a:r>
            <a:r>
              <a:rPr lang="en-US" altLang="en-US" dirty="0"/>
              <a:t> </a:t>
            </a:r>
            <a:r>
              <a:rPr lang="en-US" altLang="en-US" dirty="0" err="1"/>
              <a:t>thống</a:t>
            </a:r>
            <a:r>
              <a:rPr lang="en-US" altLang="en-US" dirty="0"/>
              <a:t>.</a:t>
            </a:r>
            <a:endParaRPr lang="en-US" altLang="en-US" dirty="0"/>
          </a:p>
          <a:p>
            <a:pPr lvl="1">
              <a:lnSpc>
                <a:spcPct val="120000"/>
              </a:lnSpc>
            </a:pPr>
            <a:r>
              <a:rPr lang="en-US" altLang="en-US" dirty="0"/>
              <a:t>Hai </a:t>
            </a:r>
            <a:r>
              <a:rPr lang="en-US" altLang="en-US" dirty="0" err="1"/>
              <a:t>chế</a:t>
            </a:r>
            <a:r>
              <a:rPr lang="en-US" altLang="en-US" dirty="0"/>
              <a:t> </a:t>
            </a:r>
            <a:r>
              <a:rPr lang="en-US" altLang="en-US" dirty="0" err="1"/>
              <a:t>độ</a:t>
            </a:r>
            <a:r>
              <a:rPr lang="en-US" altLang="en-US" dirty="0"/>
              <a:t> </a:t>
            </a:r>
            <a:r>
              <a:rPr lang="en-US" altLang="en-US" dirty="0" err="1"/>
              <a:t>cơ</a:t>
            </a:r>
            <a:r>
              <a:rPr lang="en-US" altLang="en-US" dirty="0"/>
              <a:t> </a:t>
            </a:r>
            <a:r>
              <a:rPr lang="en-US" altLang="en-US" dirty="0" err="1"/>
              <a:t>bản</a:t>
            </a:r>
            <a:r>
              <a:rPr lang="en-US" altLang="en-US" dirty="0"/>
              <a:t>: </a:t>
            </a:r>
            <a:r>
              <a:rPr lang="en-US" altLang="en-US" i="1" dirty="0" err="1"/>
              <a:t>Chế</a:t>
            </a:r>
            <a:r>
              <a:rPr lang="en-US" altLang="en-US" i="1" dirty="0"/>
              <a:t> </a:t>
            </a:r>
            <a:r>
              <a:rPr lang="en-US" altLang="en-US" i="1" dirty="0" err="1"/>
              <a:t>độ</a:t>
            </a:r>
            <a:r>
              <a:rPr lang="en-US" altLang="en-US" i="1" dirty="0"/>
              <a:t> </a:t>
            </a:r>
            <a:r>
              <a:rPr lang="en-US" altLang="en-US" i="1" dirty="0" err="1"/>
              <a:t>người</a:t>
            </a:r>
            <a:r>
              <a:rPr lang="en-US" altLang="en-US" i="1" dirty="0"/>
              <a:t> </a:t>
            </a:r>
            <a:r>
              <a:rPr lang="en-US" altLang="en-US" i="1" dirty="0" err="1"/>
              <a:t>dùng</a:t>
            </a:r>
            <a:r>
              <a:rPr lang="en-US" altLang="en-US" i="1" dirty="0"/>
              <a:t> (user mode)</a:t>
            </a:r>
            <a:r>
              <a:rPr lang="en-US" altLang="en-US" dirty="0"/>
              <a:t> </a:t>
            </a:r>
            <a:r>
              <a:rPr lang="en-US" altLang="en-US" dirty="0" err="1"/>
              <a:t>và</a:t>
            </a:r>
            <a:r>
              <a:rPr lang="en-US" altLang="en-US" dirty="0"/>
              <a:t> </a:t>
            </a:r>
            <a:r>
              <a:rPr lang="en-US" altLang="en-US" i="1" dirty="0" err="1"/>
              <a:t>chế</a:t>
            </a:r>
            <a:r>
              <a:rPr lang="en-US" altLang="en-US" i="1" dirty="0"/>
              <a:t> </a:t>
            </a:r>
            <a:r>
              <a:rPr lang="en-US" altLang="en-US" i="1" dirty="0" err="1"/>
              <a:t>độ</a:t>
            </a:r>
            <a:r>
              <a:rPr lang="en-US" altLang="en-US" i="1" dirty="0"/>
              <a:t> </a:t>
            </a:r>
            <a:r>
              <a:rPr lang="en-US" altLang="en-US" i="1" dirty="0" err="1"/>
              <a:t>hạt</a:t>
            </a:r>
            <a:r>
              <a:rPr lang="en-US" altLang="en-US" i="1" dirty="0"/>
              <a:t> </a:t>
            </a:r>
            <a:r>
              <a:rPr lang="en-US" altLang="en-US" i="1" dirty="0" err="1"/>
              <a:t>nhân</a:t>
            </a:r>
            <a:r>
              <a:rPr lang="en-US" altLang="en-US" i="1" dirty="0"/>
              <a:t> (kernel mode)</a:t>
            </a:r>
            <a:r>
              <a:rPr lang="en-US" altLang="en-US" dirty="0"/>
              <a:t>.</a:t>
            </a:r>
            <a:r>
              <a:rPr lang="vi-VN" altLang="en-US" dirty="0"/>
              <a:t> </a:t>
            </a:r>
            <a:r>
              <a:rPr lang="en-US" altLang="vi-VN" dirty="0"/>
              <a:t>kern</a:t>
            </a:r>
            <a:r>
              <a:rPr lang="vi-VN" altLang="en-US" dirty="0"/>
              <a:t>e</a:t>
            </a:r>
            <a:r>
              <a:rPr lang="en-US" altLang="vi-VN" dirty="0"/>
              <a:t>l</a:t>
            </a:r>
            <a:r>
              <a:rPr lang="vi-VN" altLang="en-US" dirty="0"/>
              <a:t>(không gian của hệ điều hành)</a:t>
            </a:r>
            <a:r>
              <a:rPr lang="en-US" altLang="vi-VN" dirty="0"/>
              <a:t> </a:t>
            </a:r>
            <a:r>
              <a:rPr lang="vi-VN" altLang="en-US" dirty="0"/>
              <a:t>quản lí phần cứng =&gt; có tác dụng ngăn user vào kernel. chế độ admin(toàn quyền) tức chế độ kernel</a:t>
            </a:r>
            <a:endParaRPr lang="en-US" altLang="en-US" dirty="0"/>
          </a:p>
          <a:p>
            <a:pPr lvl="1">
              <a:lnSpc>
                <a:spcPct val="120000"/>
              </a:lnSpc>
            </a:pPr>
            <a:r>
              <a:rPr lang="en-US" altLang="en-US" dirty="0" err="1"/>
              <a:t>Có</a:t>
            </a:r>
            <a:r>
              <a:rPr lang="en-US" altLang="en-US" dirty="0"/>
              <a:t> </a:t>
            </a:r>
            <a:r>
              <a:rPr lang="en-US" altLang="en-US" dirty="0" err="1"/>
              <a:t>thể</a:t>
            </a:r>
            <a:r>
              <a:rPr lang="en-US" altLang="en-US" dirty="0"/>
              <a:t> </a:t>
            </a:r>
            <a:r>
              <a:rPr lang="en-US" altLang="en-US" dirty="0" err="1"/>
              <a:t>mở</a:t>
            </a:r>
            <a:r>
              <a:rPr lang="en-US" altLang="en-US" dirty="0"/>
              <a:t> </a:t>
            </a:r>
            <a:r>
              <a:rPr lang="en-US" altLang="en-US" dirty="0" err="1"/>
              <a:t>rộng</a:t>
            </a:r>
            <a:r>
              <a:rPr lang="en-US" altLang="en-US" dirty="0"/>
              <a:t> </a:t>
            </a:r>
            <a:r>
              <a:rPr lang="en-US" altLang="en-US" dirty="0" err="1"/>
              <a:t>nhiều</a:t>
            </a:r>
            <a:r>
              <a:rPr lang="en-US" altLang="en-US" dirty="0"/>
              <a:t> </a:t>
            </a:r>
            <a:r>
              <a:rPr lang="en-US" altLang="en-US" dirty="0" err="1"/>
              <a:t>hơn</a:t>
            </a:r>
            <a:r>
              <a:rPr lang="en-US" altLang="en-US" dirty="0"/>
              <a:t> </a:t>
            </a:r>
            <a:r>
              <a:rPr lang="en-US" altLang="en-US" dirty="0" err="1"/>
              <a:t>hai</a:t>
            </a:r>
            <a:r>
              <a:rPr lang="en-US" altLang="en-US" dirty="0"/>
              <a:t> </a:t>
            </a:r>
            <a:r>
              <a:rPr lang="en-US" altLang="en-US" dirty="0" err="1"/>
              <a:t>chế</a:t>
            </a:r>
            <a:r>
              <a:rPr lang="en-US" altLang="en-US" dirty="0"/>
              <a:t> </a:t>
            </a:r>
            <a:r>
              <a:rPr lang="en-US" altLang="en-US" dirty="0" err="1"/>
              <a:t>độ</a:t>
            </a:r>
            <a:r>
              <a:rPr lang="en-US" altLang="en-US" dirty="0"/>
              <a:t>. </a:t>
            </a:r>
            <a:endParaRPr lang="en-US" altLang="en-US" dirty="0"/>
          </a:p>
          <a:p>
            <a:pPr>
              <a:lnSpc>
                <a:spcPct val="120000"/>
              </a:lnSpc>
            </a:pPr>
            <a:r>
              <a:rPr lang="en-US" altLang="en-US" dirty="0"/>
              <a:t>Bit </a:t>
            </a:r>
            <a:r>
              <a:rPr lang="en-US" altLang="en-US" dirty="0" err="1"/>
              <a:t>chế</a:t>
            </a:r>
            <a:r>
              <a:rPr lang="en-US" altLang="en-US" dirty="0"/>
              <a:t> </a:t>
            </a:r>
            <a:r>
              <a:rPr lang="en-US" altLang="en-US" dirty="0" err="1"/>
              <a:t>độ</a:t>
            </a:r>
            <a:r>
              <a:rPr lang="en-US" altLang="en-US" dirty="0"/>
              <a:t> </a:t>
            </a:r>
            <a:r>
              <a:rPr lang="en-US" altLang="en-US" dirty="0" err="1"/>
              <a:t>được</a:t>
            </a:r>
            <a:r>
              <a:rPr lang="en-US" altLang="en-US" dirty="0"/>
              <a:t> </a:t>
            </a:r>
            <a:r>
              <a:rPr lang="en-US" altLang="en-US" dirty="0" err="1"/>
              <a:t>thêm</a:t>
            </a:r>
            <a:r>
              <a:rPr lang="en-US" altLang="en-US" dirty="0"/>
              <a:t> </a:t>
            </a:r>
            <a:r>
              <a:rPr lang="en-US" altLang="en-US" dirty="0" err="1"/>
              <a:t>vào</a:t>
            </a:r>
            <a:r>
              <a:rPr lang="en-US" altLang="en-US" dirty="0"/>
              <a:t> </a:t>
            </a:r>
            <a:r>
              <a:rPr lang="en-US" altLang="en-US" dirty="0" err="1"/>
              <a:t>phần</a:t>
            </a:r>
            <a:r>
              <a:rPr lang="en-US" altLang="en-US" dirty="0"/>
              <a:t> </a:t>
            </a:r>
            <a:r>
              <a:rPr lang="en-US" altLang="en-US" dirty="0" err="1"/>
              <a:t>cứng</a:t>
            </a:r>
            <a:r>
              <a:rPr lang="en-US" altLang="en-US" dirty="0"/>
              <a:t>: </a:t>
            </a:r>
            <a:endParaRPr lang="en-US" altLang="en-US" dirty="0"/>
          </a:p>
          <a:p>
            <a:pPr lvl="1">
              <a:lnSpc>
                <a:spcPct val="120000"/>
              </a:lnSpc>
            </a:pPr>
            <a:r>
              <a:rPr lang="en-US" altLang="en-US" dirty="0" err="1"/>
              <a:t>Dùng</a:t>
            </a:r>
            <a:r>
              <a:rPr lang="en-US" altLang="en-US" dirty="0"/>
              <a:t> </a:t>
            </a:r>
            <a:r>
              <a:rPr lang="en-US" altLang="en-US" dirty="0" err="1"/>
              <a:t>để</a:t>
            </a:r>
            <a:r>
              <a:rPr lang="en-US" altLang="en-US" dirty="0"/>
              <a:t> </a:t>
            </a:r>
            <a:r>
              <a:rPr lang="en-US" altLang="en-US" dirty="0" err="1"/>
              <a:t>phân</a:t>
            </a:r>
            <a:r>
              <a:rPr lang="en-US" altLang="en-US" dirty="0"/>
              <a:t> </a:t>
            </a:r>
            <a:r>
              <a:rPr lang="en-US" altLang="en-US" dirty="0" err="1"/>
              <a:t>biệt</a:t>
            </a:r>
            <a:r>
              <a:rPr lang="en-US" altLang="en-US" dirty="0"/>
              <a:t> </a:t>
            </a:r>
            <a:r>
              <a:rPr lang="en-US" altLang="en-US" dirty="0" err="1"/>
              <a:t>khi</a:t>
            </a:r>
            <a:r>
              <a:rPr lang="en-US" altLang="en-US" dirty="0"/>
              <a:t> </a:t>
            </a:r>
            <a:r>
              <a:rPr lang="en-US" altLang="en-US" dirty="0" err="1"/>
              <a:t>nào</a:t>
            </a:r>
            <a:r>
              <a:rPr lang="en-US" altLang="en-US" dirty="0"/>
              <a:t> </a:t>
            </a:r>
            <a:r>
              <a:rPr lang="en-US" altLang="en-US" dirty="0" err="1"/>
              <a:t>thì</a:t>
            </a:r>
            <a:r>
              <a:rPr lang="en-US" altLang="en-US" dirty="0"/>
              <a:t> </a:t>
            </a:r>
            <a:r>
              <a:rPr lang="en-US" altLang="en-US" dirty="0" err="1"/>
              <a:t>hệ</a:t>
            </a:r>
            <a:r>
              <a:rPr lang="en-US" altLang="en-US" dirty="0"/>
              <a:t> </a:t>
            </a:r>
            <a:r>
              <a:rPr lang="en-US" altLang="en-US" dirty="0" err="1"/>
              <a:t>thống</a:t>
            </a:r>
            <a:r>
              <a:rPr lang="en-US" altLang="en-US" dirty="0"/>
              <a:t> </a:t>
            </a:r>
            <a:r>
              <a:rPr lang="en-US" altLang="en-US" dirty="0" err="1"/>
              <a:t>đang</a:t>
            </a:r>
            <a:r>
              <a:rPr lang="en-US" altLang="en-US" dirty="0"/>
              <a:t> </a:t>
            </a:r>
            <a:r>
              <a:rPr lang="en-US" altLang="en-US" dirty="0" err="1"/>
              <a:t>thực</a:t>
            </a:r>
            <a:r>
              <a:rPr lang="en-US" altLang="en-US" dirty="0"/>
              <a:t> </a:t>
            </a:r>
            <a:r>
              <a:rPr lang="en-US" altLang="en-US" dirty="0" err="1"/>
              <a:t>thi</a:t>
            </a:r>
            <a:r>
              <a:rPr lang="en-US" altLang="en-US" dirty="0"/>
              <a:t> </a:t>
            </a:r>
            <a:r>
              <a:rPr lang="en-US" altLang="en-US" dirty="0" err="1"/>
              <a:t>mã</a:t>
            </a:r>
            <a:r>
              <a:rPr lang="en-US" altLang="en-US" dirty="0"/>
              <a:t> </a:t>
            </a:r>
            <a:r>
              <a:rPr lang="en-US" altLang="en-US" dirty="0" err="1"/>
              <a:t>người</a:t>
            </a:r>
            <a:r>
              <a:rPr lang="en-US" altLang="en-US" dirty="0"/>
              <a:t> </a:t>
            </a:r>
            <a:r>
              <a:rPr lang="en-US" altLang="en-US" dirty="0" err="1"/>
              <a:t>dùng</a:t>
            </a:r>
            <a:r>
              <a:rPr lang="en-US" altLang="en-US" dirty="0"/>
              <a:t> hay </a:t>
            </a:r>
            <a:r>
              <a:rPr lang="en-US" altLang="en-US" dirty="0" err="1"/>
              <a:t>mã</a:t>
            </a:r>
            <a:r>
              <a:rPr lang="en-US" altLang="en-US" dirty="0"/>
              <a:t> </a:t>
            </a:r>
            <a:r>
              <a:rPr lang="en-US" altLang="en-US" dirty="0" err="1"/>
              <a:t>hạt</a:t>
            </a:r>
            <a:r>
              <a:rPr lang="en-US" altLang="en-US" dirty="0"/>
              <a:t> </a:t>
            </a:r>
            <a:r>
              <a:rPr lang="en-US" altLang="en-US" dirty="0" err="1"/>
              <a:t>nhân</a:t>
            </a:r>
            <a:r>
              <a:rPr lang="en-US" altLang="en-US" dirty="0"/>
              <a:t>. </a:t>
            </a:r>
            <a:endParaRPr lang="en-US" altLang="en-US" dirty="0"/>
          </a:p>
          <a:p>
            <a:pPr lvl="1">
              <a:lnSpc>
                <a:spcPct val="120000"/>
              </a:lnSpc>
            </a:pPr>
            <a:r>
              <a:rPr lang="en-US" altLang="en-US" dirty="0"/>
              <a:t>Khi </a:t>
            </a:r>
            <a:r>
              <a:rPr lang="en-US" altLang="en-US" dirty="0" err="1"/>
              <a:t>một</a:t>
            </a:r>
            <a:r>
              <a:rPr lang="en-US" altLang="en-US" dirty="0"/>
              <a:t> </a:t>
            </a:r>
            <a:r>
              <a:rPr lang="en-US" altLang="en-US" dirty="0" err="1"/>
              <a:t>ứng</a:t>
            </a:r>
            <a:r>
              <a:rPr lang="en-US" altLang="en-US" dirty="0"/>
              <a:t> </a:t>
            </a:r>
            <a:r>
              <a:rPr lang="en-US" altLang="en-US" dirty="0" err="1"/>
              <a:t>dụng</a:t>
            </a:r>
            <a:r>
              <a:rPr lang="en-US" altLang="en-US" dirty="0"/>
              <a:t> </a:t>
            </a:r>
            <a:r>
              <a:rPr lang="en-US" altLang="en-US" dirty="0" err="1"/>
              <a:t>của</a:t>
            </a:r>
            <a:r>
              <a:rPr lang="en-US" altLang="en-US" dirty="0"/>
              <a:t> </a:t>
            </a:r>
            <a:r>
              <a:rPr lang="en-US" altLang="en-US" dirty="0" err="1"/>
              <a:t>người</a:t>
            </a:r>
            <a:r>
              <a:rPr lang="en-US" altLang="en-US" dirty="0"/>
              <a:t> </a:t>
            </a:r>
            <a:r>
              <a:rPr lang="en-US" altLang="en-US" dirty="0" err="1"/>
              <a:t>dùng</a:t>
            </a:r>
            <a:r>
              <a:rPr lang="en-US" altLang="en-US" dirty="0"/>
              <a:t> </a:t>
            </a:r>
            <a:r>
              <a:rPr lang="en-US" altLang="en-US" dirty="0" err="1"/>
              <a:t>thực</a:t>
            </a:r>
            <a:r>
              <a:rPr lang="en-US" altLang="en-US" dirty="0"/>
              <a:t> </a:t>
            </a:r>
            <a:r>
              <a:rPr lang="en-US" altLang="en-US" dirty="0" err="1"/>
              <a:t>thi</a:t>
            </a:r>
            <a:r>
              <a:rPr lang="en-US" altLang="en-US" dirty="0"/>
              <a:t> </a:t>
            </a:r>
            <a:r>
              <a:rPr lang="en-US" altLang="en-US" dirty="0">
                <a:sym typeface="Wingdings 3" panose="05040102010807070707" pitchFamily="18" charset="2"/>
              </a:rPr>
              <a:t> </a:t>
            </a:r>
            <a:r>
              <a:rPr lang="en-US" altLang="en-US" dirty="0">
                <a:sym typeface="Wingdings" panose="05000000000000000000" pitchFamily="2" charset="2"/>
              </a:rPr>
              <a:t>bit </a:t>
            </a:r>
            <a:r>
              <a:rPr lang="en-US" altLang="en-US" dirty="0" err="1">
                <a:sym typeface="Wingdings" panose="05000000000000000000" pitchFamily="2" charset="2"/>
              </a:rPr>
              <a:t>chế</a:t>
            </a:r>
            <a:r>
              <a:rPr lang="en-US" altLang="en-US" dirty="0">
                <a:sym typeface="Wingdings" panose="05000000000000000000" pitchFamily="2" charset="2"/>
              </a:rPr>
              <a:t> </a:t>
            </a:r>
            <a:r>
              <a:rPr lang="en-US" altLang="en-US" dirty="0" err="1">
                <a:sym typeface="Wingdings" panose="05000000000000000000" pitchFamily="2" charset="2"/>
              </a:rPr>
              <a:t>độ</a:t>
            </a:r>
            <a:r>
              <a:rPr lang="en-US" altLang="en-US" dirty="0">
                <a:sym typeface="Wingdings" panose="05000000000000000000" pitchFamily="2" charset="2"/>
              </a:rPr>
              <a:t> </a:t>
            </a:r>
            <a:r>
              <a:rPr lang="en-US" altLang="en-US" dirty="0" err="1">
                <a:sym typeface="Wingdings" panose="05000000000000000000" pitchFamily="2" charset="2"/>
              </a:rPr>
              <a:t>là</a:t>
            </a:r>
            <a:r>
              <a:rPr lang="en-US" altLang="en-US" dirty="0">
                <a:sym typeface="Wingdings" panose="05000000000000000000" pitchFamily="2" charset="2"/>
              </a:rPr>
              <a:t>  “</a:t>
            </a:r>
            <a:r>
              <a:rPr lang="en-US" altLang="en-US" dirty="0" err="1">
                <a:sym typeface="Wingdings" panose="05000000000000000000" pitchFamily="2" charset="2"/>
              </a:rPr>
              <a:t>người</a:t>
            </a:r>
            <a:r>
              <a:rPr lang="en-US" altLang="en-US" dirty="0">
                <a:sym typeface="Wingdings" panose="05000000000000000000" pitchFamily="2" charset="2"/>
              </a:rPr>
              <a:t> </a:t>
            </a:r>
            <a:r>
              <a:rPr lang="en-US" altLang="en-US" dirty="0" err="1">
                <a:sym typeface="Wingdings" panose="05000000000000000000" pitchFamily="2" charset="2"/>
              </a:rPr>
              <a:t>dùng</a:t>
            </a:r>
            <a:r>
              <a:rPr lang="en-US" altLang="en-US" dirty="0">
                <a:sym typeface="Wingdings" panose="05000000000000000000" pitchFamily="2" charset="2"/>
              </a:rPr>
              <a:t>” (1).</a:t>
            </a:r>
            <a:endParaRPr lang="en-US" altLang="en-US" dirty="0">
              <a:sym typeface="Wingdings" panose="05000000000000000000" pitchFamily="2" charset="2"/>
            </a:endParaRPr>
          </a:p>
          <a:p>
            <a:pPr lvl="1">
              <a:lnSpc>
                <a:spcPct val="120000"/>
              </a:lnSpc>
            </a:pPr>
            <a:r>
              <a:rPr lang="en-US" altLang="en-US" dirty="0"/>
              <a:t>Khi </a:t>
            </a:r>
            <a:r>
              <a:rPr lang="en-US" altLang="en-US" dirty="0" err="1"/>
              <a:t>mã</a:t>
            </a:r>
            <a:r>
              <a:rPr lang="en-US" altLang="en-US" dirty="0"/>
              <a:t> </a:t>
            </a:r>
            <a:r>
              <a:rPr lang="en-US" altLang="en-US" dirty="0" err="1"/>
              <a:t>trong</a:t>
            </a:r>
            <a:r>
              <a:rPr lang="en-US" altLang="en-US" dirty="0"/>
              <a:t> </a:t>
            </a:r>
            <a:r>
              <a:rPr lang="en-US" altLang="en-US" dirty="0" err="1"/>
              <a:t>hạt</a:t>
            </a:r>
            <a:r>
              <a:rPr lang="en-US" altLang="en-US" dirty="0"/>
              <a:t> </a:t>
            </a:r>
            <a:r>
              <a:rPr lang="en-US" altLang="en-US" dirty="0" err="1"/>
              <a:t>nhân</a:t>
            </a:r>
            <a:r>
              <a:rPr lang="en-US" altLang="en-US" dirty="0"/>
              <a:t> </a:t>
            </a:r>
            <a:r>
              <a:rPr lang="en-US" altLang="en-US" dirty="0" err="1"/>
              <a:t>thực</a:t>
            </a:r>
            <a:r>
              <a:rPr lang="en-US" altLang="en-US" dirty="0"/>
              <a:t> </a:t>
            </a:r>
            <a:r>
              <a:rPr lang="en-US" altLang="en-US" dirty="0" err="1"/>
              <a:t>thi</a:t>
            </a:r>
            <a:r>
              <a:rPr lang="en-US" altLang="en-US" dirty="0"/>
              <a:t> </a:t>
            </a:r>
            <a:r>
              <a:rPr lang="en-US" altLang="en-US" dirty="0">
                <a:sym typeface="Wingdings 3" panose="05040102010807070707" pitchFamily="18" charset="2"/>
              </a:rPr>
              <a:t> </a:t>
            </a:r>
            <a:r>
              <a:rPr lang="en-US" altLang="en-US" dirty="0">
                <a:sym typeface="Wingdings" panose="05000000000000000000" pitchFamily="2" charset="2"/>
              </a:rPr>
              <a:t>bit </a:t>
            </a:r>
            <a:r>
              <a:rPr lang="en-US" altLang="en-US" dirty="0" err="1">
                <a:sym typeface="Wingdings" panose="05000000000000000000" pitchFamily="2" charset="2"/>
              </a:rPr>
              <a:t>chế</a:t>
            </a:r>
            <a:r>
              <a:rPr lang="en-US" altLang="en-US" dirty="0">
                <a:sym typeface="Wingdings" panose="05000000000000000000" pitchFamily="2" charset="2"/>
              </a:rPr>
              <a:t> </a:t>
            </a:r>
            <a:r>
              <a:rPr lang="en-US" altLang="en-US" dirty="0" err="1">
                <a:sym typeface="Wingdings" panose="05000000000000000000" pitchFamily="2" charset="2"/>
              </a:rPr>
              <a:t>độ</a:t>
            </a:r>
            <a:r>
              <a:rPr lang="en-US" altLang="en-US" dirty="0">
                <a:sym typeface="Wingdings" panose="05000000000000000000" pitchFamily="2" charset="2"/>
              </a:rPr>
              <a:t> </a:t>
            </a:r>
            <a:r>
              <a:rPr lang="en-US" altLang="en-US" dirty="0" err="1">
                <a:sym typeface="Wingdings" panose="05000000000000000000" pitchFamily="2" charset="2"/>
              </a:rPr>
              <a:t>là</a:t>
            </a:r>
            <a:r>
              <a:rPr lang="en-US" altLang="en-US" dirty="0">
                <a:sym typeface="Wingdings" panose="05000000000000000000" pitchFamily="2" charset="2"/>
              </a:rPr>
              <a:t> “</a:t>
            </a:r>
            <a:r>
              <a:rPr lang="en-US" altLang="en-US" dirty="0" err="1">
                <a:sym typeface="Wingdings" panose="05000000000000000000" pitchFamily="2" charset="2"/>
              </a:rPr>
              <a:t>hạt</a:t>
            </a:r>
            <a:r>
              <a:rPr lang="en-US" altLang="en-US" dirty="0">
                <a:sym typeface="Wingdings" panose="05000000000000000000" pitchFamily="2" charset="2"/>
              </a:rPr>
              <a:t> </a:t>
            </a:r>
            <a:r>
              <a:rPr lang="en-US" altLang="en-US" dirty="0" err="1">
                <a:sym typeface="Wingdings" panose="05000000000000000000" pitchFamily="2" charset="2"/>
              </a:rPr>
              <a:t>nhân</a:t>
            </a:r>
            <a:r>
              <a:rPr lang="en-US" altLang="en-US" dirty="0">
                <a:sym typeface="Wingdings" panose="05000000000000000000" pitchFamily="2" charset="2"/>
              </a:rPr>
              <a:t>” (0).</a:t>
            </a:r>
            <a:endParaRPr lang="en-US" altLang="en-US" dirty="0">
              <a:sym typeface="Wingdings" panose="05000000000000000000" pitchFamily="2" charset="2"/>
            </a:endParaRPr>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1.1. </a:t>
            </a:r>
            <a:r>
              <a:rPr lang="en-US" altLang="ja-JP" dirty="0" err="1"/>
              <a:t>Tổng</a:t>
            </a:r>
            <a:r>
              <a:rPr lang="en-US" altLang="ja-JP" dirty="0"/>
              <a:t> </a:t>
            </a:r>
            <a:r>
              <a:rPr lang="en-US" altLang="ja-JP" dirty="0" err="1"/>
              <a:t>quan</a:t>
            </a:r>
            <a:endParaRPr kumimoji="1" lang="ja-JP" altLang="en-US" dirty="0"/>
          </a:p>
        </p:txBody>
      </p:sp>
      <p:sp>
        <p:nvSpPr>
          <p:cNvPr id="3" name="コンテンツ プレースホルダ 2"/>
          <p:cNvSpPr>
            <a:spLocks noGrp="1"/>
          </p:cNvSpPr>
          <p:nvPr>
            <p:ph idx="1"/>
          </p:nvPr>
        </p:nvSpPr>
        <p:spPr>
          <a:xfrm>
            <a:off x="774145" y="1412776"/>
            <a:ext cx="7357031" cy="4824536"/>
          </a:xfrm>
        </p:spPr>
        <p:txBody>
          <a:bodyPr>
            <a:normAutofit lnSpcReduction="10000"/>
          </a:bodyPr>
          <a:lstStyle/>
          <a:p>
            <a:r>
              <a:rPr lang="vi-VN" altLang="ja-JP" b="1" dirty="0">
                <a:gradFill flip="none" rotWithShape="1">
                  <a:gsLst>
                    <a:gs pos="0">
                      <a:srgbClr val="0072FF"/>
                    </a:gs>
                    <a:gs pos="100000">
                      <a:srgbClr val="00C6FF"/>
                    </a:gs>
                  </a:gsLst>
                  <a:lin ang="2700000" scaled="1"/>
                  <a:tileRect/>
                </a:gradFill>
                <a:effectLst>
                  <a:innerShdw blurRad="114300">
                    <a:schemeClr val="bg1"/>
                  </a:innerShdw>
                </a:effectLst>
                <a:latin typeface="+mn-lt"/>
                <a:ea typeface="+mj-ea"/>
                <a:cs typeface="Times New Roman" panose="02020603050405020304" pitchFamily="18" charset="0"/>
              </a:rPr>
              <a:t>Hệ điều hành là gì?</a:t>
            </a:r>
            <a:endParaRPr lang="vi-VN" altLang="ja-JP" b="1" dirty="0">
              <a:gradFill flip="none" rotWithShape="1">
                <a:gsLst>
                  <a:gs pos="0">
                    <a:srgbClr val="0072FF"/>
                  </a:gs>
                  <a:gs pos="100000">
                    <a:srgbClr val="00C6FF"/>
                  </a:gs>
                </a:gsLst>
                <a:lin ang="2700000" scaled="1"/>
                <a:tileRect/>
              </a:gradFill>
              <a:effectLst>
                <a:innerShdw blurRad="114300">
                  <a:schemeClr val="bg1"/>
                </a:innerShdw>
              </a:effectLst>
              <a:latin typeface="+mn-lt"/>
              <a:ea typeface="+mj-ea"/>
              <a:cs typeface="Times New Roman" panose="02020603050405020304" pitchFamily="18" charset="0"/>
            </a:endParaRPr>
          </a:p>
          <a:p>
            <a:pPr lvl="1" algn="just"/>
            <a:r>
              <a:rPr lang="vi-VN" altLang="ja-JP" sz="2200" u="sng" dirty="0"/>
              <a:t>Chương trình = programn</a:t>
            </a:r>
            <a:r>
              <a:rPr lang="vi-VN" altLang="ja-JP" sz="2200" dirty="0"/>
              <a:t> trung gian giữa phần cứng máy tính và người sử dụng, có chức năng điều khiển và phối hợp việc sử dụng phần cứng và cung cấp các dịch vụ cơ bản cho các ứng dụng.</a:t>
            </a:r>
            <a:endParaRPr lang="vi-VN" altLang="ja-JP" sz="2200" dirty="0"/>
          </a:p>
          <a:p>
            <a:r>
              <a:rPr lang="vi-VN" altLang="ja-JP" b="1" dirty="0">
                <a:gradFill flip="none" rotWithShape="1">
                  <a:gsLst>
                    <a:gs pos="0">
                      <a:srgbClr val="0072FF"/>
                    </a:gs>
                    <a:gs pos="100000">
                      <a:srgbClr val="00C6FF"/>
                    </a:gs>
                  </a:gsLst>
                  <a:lin ang="2700000" scaled="1"/>
                  <a:tileRect/>
                </a:gradFill>
                <a:effectLst>
                  <a:innerShdw blurRad="114300">
                    <a:schemeClr val="bg1"/>
                  </a:innerShdw>
                </a:effectLst>
                <a:latin typeface="+mn-lt"/>
                <a:ea typeface="+mj-ea"/>
                <a:cs typeface="Times New Roman" panose="02020603050405020304" pitchFamily="18" charset="0"/>
              </a:rPr>
              <a:t>Mục tiêu</a:t>
            </a:r>
            <a:endParaRPr lang="vi-VN" altLang="ja-JP" b="1" dirty="0">
              <a:gradFill flip="none" rotWithShape="1">
                <a:gsLst>
                  <a:gs pos="0">
                    <a:srgbClr val="0072FF"/>
                  </a:gs>
                  <a:gs pos="100000">
                    <a:srgbClr val="00C6FF"/>
                  </a:gs>
                </a:gsLst>
                <a:lin ang="2700000" scaled="1"/>
                <a:tileRect/>
              </a:gradFill>
              <a:effectLst>
                <a:innerShdw blurRad="114300">
                  <a:schemeClr val="bg1"/>
                </a:innerShdw>
              </a:effectLst>
              <a:latin typeface="+mn-lt"/>
              <a:ea typeface="+mj-ea"/>
              <a:cs typeface="Times New Roman" panose="02020603050405020304" pitchFamily="18" charset="0"/>
            </a:endParaRPr>
          </a:p>
          <a:p>
            <a:pPr lvl="1" algn="just"/>
            <a:r>
              <a:rPr lang="vi-VN" altLang="ja-JP" sz="2200" dirty="0"/>
              <a:t>Giúp người dùng dễ dàng sử dụng hệ thống.(tiêu chí </a:t>
            </a:r>
            <a:r>
              <a:rPr lang="vi-VN" altLang="ja-JP" sz="2200" dirty="0"/>
              <a:t>là.....)</a:t>
            </a:r>
            <a:endParaRPr lang="vi-VN" altLang="ja-JP" sz="2200" dirty="0"/>
          </a:p>
          <a:p>
            <a:pPr lvl="1" algn="just"/>
            <a:r>
              <a:rPr lang="vi-VN" altLang="ja-JP" sz="2200" dirty="0"/>
              <a:t>Quản lý và cấp phát tài nguyên hệ thống một cách hiệu quả.(tiêu chí </a:t>
            </a:r>
            <a:r>
              <a:rPr lang="vi-VN" altLang="ja-JP" sz="2200" dirty="0"/>
              <a:t>là )</a:t>
            </a:r>
            <a:endParaRPr lang="vi-VN" altLang="ja-JP" sz="2200"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7" name="Rectangle 4"/>
          <p:cNvSpPr>
            <a:spLocks noChangeArrowheads="1"/>
          </p:cNvSpPr>
          <p:nvPr/>
        </p:nvSpPr>
        <p:spPr bwMode="auto">
          <a:xfrm>
            <a:off x="8740775" y="4125431"/>
            <a:ext cx="3048000" cy="685800"/>
          </a:xfrm>
          <a:prstGeom prst="rect">
            <a:avLst/>
          </a:prstGeom>
          <a:solidFill>
            <a:schemeClr val="bg1"/>
          </a:solidFill>
          <a:ln w="9525">
            <a:miter lim="800000"/>
          </a:ln>
          <a:scene3d>
            <a:camera prst="legacyObliqueTopRight"/>
            <a:lightRig rig="legacyFlat3" dir="b"/>
          </a:scene3d>
          <a:sp3d extrusionH="227000" prstMaterial="legacyMatte">
            <a:bevelT w="13500" h="13500" prst="angle"/>
            <a:bevelB w="13500" h="13500" prst="angle"/>
            <a:extrusionClr>
              <a:schemeClr val="bg1"/>
            </a:extrusionClr>
            <a:contourClr>
              <a:schemeClr val="bg1"/>
            </a:contourClr>
          </a:sp3d>
        </p:spPr>
        <p:txBody>
          <a:bodyPr wrap="none" anchor="ctr">
            <a:flatTx/>
          </a:bodyPr>
          <a:lstStyle/>
          <a:p>
            <a:pPr algn="ctr">
              <a:buClr>
                <a:srgbClr val="000000"/>
              </a:buClr>
              <a:buSzPct val="100000"/>
              <a:buFont typeface="Times New Roman" panose="02020603050405020304" pitchFamily="18" charset="0"/>
              <a:buNone/>
            </a:pPr>
            <a:r>
              <a:rPr lang="en-US" altLang="zh-TW" sz="2000">
                <a:latin typeface="Arial" panose="020B0604020202020204" pitchFamily="34" charset="0"/>
              </a:rPr>
              <a:t>Phần</a:t>
            </a:r>
            <a:r>
              <a:rPr lang="zh-TW" altLang="en-US" sz="2000">
                <a:latin typeface="Arial" panose="020B0604020202020204" pitchFamily="34" charset="0"/>
              </a:rPr>
              <a:t> </a:t>
            </a:r>
            <a:r>
              <a:rPr lang="en-US" altLang="zh-TW" sz="2000">
                <a:latin typeface="Arial" panose="020B0604020202020204" pitchFamily="34" charset="0"/>
              </a:rPr>
              <a:t>cứng</a:t>
            </a:r>
            <a:endParaRPr lang="zh-TW" altLang="en-US" sz="2000">
              <a:latin typeface="Arial" panose="020B0604020202020204" pitchFamily="34" charset="0"/>
            </a:endParaRPr>
          </a:p>
        </p:txBody>
      </p:sp>
      <p:sp>
        <p:nvSpPr>
          <p:cNvPr id="8" name="Rectangle 5"/>
          <p:cNvSpPr>
            <a:spLocks noChangeArrowheads="1"/>
          </p:cNvSpPr>
          <p:nvPr/>
        </p:nvSpPr>
        <p:spPr bwMode="auto">
          <a:xfrm>
            <a:off x="8740775" y="3363431"/>
            <a:ext cx="3048000" cy="685800"/>
          </a:xfrm>
          <a:prstGeom prst="rect">
            <a:avLst/>
          </a:prstGeom>
          <a:solidFill>
            <a:srgbClr val="EAEAEA"/>
          </a:solidFill>
          <a:ln w="9525">
            <a:miter lim="800000"/>
          </a:ln>
          <a:scene3d>
            <a:camera prst="legacyObliqueTopRight"/>
            <a:lightRig rig="legacyFlat3" dir="b"/>
          </a:scene3d>
          <a:sp3d extrusionH="227000" prstMaterial="legacyMatte">
            <a:bevelT w="13500" h="13500" prst="angle"/>
            <a:bevelB w="13500" h="13500" prst="angle"/>
            <a:extrusionClr>
              <a:srgbClr val="EAEAEA"/>
            </a:extrusionClr>
            <a:contourClr>
              <a:srgbClr val="EAEAEA"/>
            </a:contourClr>
          </a:sp3d>
        </p:spPr>
        <p:txBody>
          <a:bodyPr wrap="none" anchor="ctr">
            <a:flatTx/>
          </a:bodyPr>
          <a:lstStyle/>
          <a:p>
            <a:pPr algn="ctr" eaLnBrk="1" hangingPunct="1">
              <a:buClr>
                <a:srgbClr val="000000"/>
              </a:buClr>
              <a:buSzPct val="100000"/>
              <a:buFont typeface="Times New Roman" panose="02020603050405020304" pitchFamily="18" charset="0"/>
              <a:buNone/>
            </a:pPr>
            <a:r>
              <a:rPr lang="en-US" altLang="zh-TW" sz="2400" b="1">
                <a:solidFill>
                  <a:srgbClr val="FF0000"/>
                </a:solidFill>
                <a:latin typeface="Arial" panose="020B0604020202020204" pitchFamily="34" charset="0"/>
              </a:rPr>
              <a:t>Hệ</a:t>
            </a:r>
            <a:r>
              <a:rPr lang="zh-TW" altLang="en-US" sz="2400" b="1">
                <a:solidFill>
                  <a:srgbClr val="FF0000"/>
                </a:solidFill>
                <a:latin typeface="Arial" panose="020B0604020202020204" pitchFamily="34" charset="0"/>
              </a:rPr>
              <a:t> </a:t>
            </a:r>
            <a:r>
              <a:rPr lang="en-US" altLang="zh-TW" sz="2400" b="1">
                <a:solidFill>
                  <a:srgbClr val="FF0000"/>
                </a:solidFill>
                <a:latin typeface="Arial" panose="020B0604020202020204" pitchFamily="34" charset="0"/>
              </a:rPr>
              <a:t>Điều</a:t>
            </a:r>
            <a:r>
              <a:rPr lang="zh-TW" altLang="en-US" sz="2400" b="1">
                <a:solidFill>
                  <a:srgbClr val="FF0000"/>
                </a:solidFill>
                <a:latin typeface="Arial" panose="020B0604020202020204" pitchFamily="34" charset="0"/>
              </a:rPr>
              <a:t> </a:t>
            </a:r>
            <a:r>
              <a:rPr lang="en-US" altLang="zh-TW" sz="2400" b="1">
                <a:solidFill>
                  <a:srgbClr val="FF0000"/>
                </a:solidFill>
                <a:latin typeface="Arial" panose="020B0604020202020204" pitchFamily="34" charset="0"/>
              </a:rPr>
              <a:t>Hành</a:t>
            </a:r>
            <a:endParaRPr lang="zh-TW" altLang="en-US" sz="2400" b="1">
              <a:solidFill>
                <a:srgbClr val="FF0000"/>
              </a:solidFill>
              <a:latin typeface="Arial" panose="020B0604020202020204" pitchFamily="34" charset="0"/>
            </a:endParaRPr>
          </a:p>
        </p:txBody>
      </p:sp>
      <p:sp>
        <p:nvSpPr>
          <p:cNvPr id="9" name="Rectangle 6"/>
          <p:cNvSpPr>
            <a:spLocks noChangeArrowheads="1"/>
          </p:cNvSpPr>
          <p:nvPr/>
        </p:nvSpPr>
        <p:spPr bwMode="auto">
          <a:xfrm>
            <a:off x="8740775" y="2601431"/>
            <a:ext cx="3048000" cy="685800"/>
          </a:xfrm>
          <a:prstGeom prst="rect">
            <a:avLst/>
          </a:prstGeom>
          <a:solidFill>
            <a:srgbClr val="FFFFFF"/>
          </a:solidFill>
          <a:ln w="9525">
            <a:miter lim="800000"/>
          </a:ln>
          <a:scene3d>
            <a:camera prst="legacyObliqueTopRight"/>
            <a:lightRig rig="legacyFlat3" dir="b"/>
          </a:scene3d>
          <a:sp3d extrusionH="227000" prstMaterial="legacyMatte">
            <a:bevelT w="13500" h="13500" prst="angle"/>
            <a:bevelB w="13500" h="13500" prst="angle"/>
            <a:extrusionClr>
              <a:srgbClr val="FFFFFF"/>
            </a:extrusionClr>
            <a:contourClr>
              <a:srgbClr val="FFFFFF"/>
            </a:contourClr>
          </a:sp3d>
        </p:spPr>
        <p:txBody>
          <a:bodyPr wrap="none" anchor="ctr">
            <a:flatTx/>
          </a:bodyPr>
          <a:lstStyle/>
          <a:p>
            <a:pPr algn="ctr">
              <a:buClr>
                <a:srgbClr val="000000"/>
              </a:buClr>
              <a:buSzPct val="100000"/>
              <a:buFont typeface="Times New Roman" panose="02020603050405020304" pitchFamily="18" charset="0"/>
              <a:buNone/>
            </a:pPr>
            <a:r>
              <a:rPr lang="en-US" altLang="zh-TW" sz="2000">
                <a:latin typeface="Arial" panose="020B0604020202020204" pitchFamily="34" charset="0"/>
              </a:rPr>
              <a:t>Các</a:t>
            </a:r>
            <a:r>
              <a:rPr lang="zh-TW" altLang="en-US" sz="2000">
                <a:latin typeface="Arial" panose="020B0604020202020204" pitchFamily="34" charset="0"/>
              </a:rPr>
              <a:t> </a:t>
            </a:r>
            <a:r>
              <a:rPr lang="en-US" altLang="zh-TW" sz="2000">
                <a:latin typeface="Arial" panose="020B0604020202020204" pitchFamily="34" charset="0"/>
              </a:rPr>
              <a:t>ứng</a:t>
            </a:r>
            <a:r>
              <a:rPr lang="zh-TW" altLang="en-US" sz="2000">
                <a:latin typeface="Arial" panose="020B0604020202020204" pitchFamily="34" charset="0"/>
              </a:rPr>
              <a:t> </a:t>
            </a:r>
            <a:r>
              <a:rPr lang="en-US" altLang="zh-TW" sz="2000">
                <a:latin typeface="Arial" panose="020B0604020202020204" pitchFamily="34" charset="0"/>
              </a:rPr>
              <a:t>dụng</a:t>
            </a:r>
            <a:endParaRPr lang="zh-TW" altLang="en-US" sz="2000">
              <a:latin typeface="Arial" panose="020B0604020202020204" pitchFamily="34" charset="0"/>
            </a:endParaRPr>
          </a:p>
        </p:txBody>
      </p:sp>
      <p:sp>
        <p:nvSpPr>
          <p:cNvPr id="10" name="Rectangle 7"/>
          <p:cNvSpPr>
            <a:spLocks noChangeArrowheads="1"/>
          </p:cNvSpPr>
          <p:nvPr/>
        </p:nvSpPr>
        <p:spPr bwMode="auto">
          <a:xfrm>
            <a:off x="9518651" y="1074256"/>
            <a:ext cx="1408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Clr>
                <a:srgbClr val="000000"/>
              </a:buClr>
              <a:buSzPct val="100000"/>
              <a:buFont typeface="Times New Roman" panose="02020603050405020304" pitchFamily="18" charset="0"/>
              <a:buNone/>
            </a:pPr>
            <a:r>
              <a:rPr lang="vi-VN" altLang="zh-TW" sz="2000" i="1">
                <a:latin typeface="+mj-lt"/>
              </a:rPr>
              <a:t>Người</a:t>
            </a:r>
            <a:r>
              <a:rPr lang="zh-TW" altLang="en-US" sz="2000" i="1">
                <a:latin typeface="+mj-lt"/>
              </a:rPr>
              <a:t> </a:t>
            </a:r>
            <a:r>
              <a:rPr lang="en-US" altLang="zh-TW" sz="2000" i="1">
                <a:latin typeface="+mj-lt"/>
              </a:rPr>
              <a:t>dùng</a:t>
            </a:r>
            <a:endParaRPr lang="zh-TW" altLang="en-US" sz="2000" i="1">
              <a:latin typeface="+mj-lt"/>
            </a:endParaRPr>
          </a:p>
        </p:txBody>
      </p:sp>
      <p:pic>
        <p:nvPicPr>
          <p:cNvPr id="11" name="Picture 8" descr="j029202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220200" y="1534632"/>
            <a:ext cx="1106488"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34601" y="1534631"/>
            <a:ext cx="10445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ular Callout 16"/>
          <p:cNvSpPr>
            <a:spLocks noChangeArrowheads="1"/>
          </p:cNvSpPr>
          <p:nvPr/>
        </p:nvSpPr>
        <p:spPr bwMode="auto">
          <a:xfrm>
            <a:off x="8756650" y="2690332"/>
            <a:ext cx="3035300" cy="2079625"/>
          </a:xfrm>
          <a:prstGeom prst="wedgeRectCallout">
            <a:avLst>
              <a:gd name="adj1" fmla="val -9208"/>
              <a:gd name="adj2" fmla="val -68583"/>
            </a:avLst>
          </a:prstGeom>
          <a:solidFill>
            <a:schemeClr val="bg1"/>
          </a:solidFill>
          <a:ln w="9525" algn="ctr">
            <a:solidFill>
              <a:schemeClr val="tx1"/>
            </a:solidFill>
            <a:round/>
          </a:ln>
        </p:spPr>
        <p:txBody>
          <a:bodyPr/>
          <a:lstStyle/>
          <a:p>
            <a:pPr algn="ctr">
              <a:buClr>
                <a:srgbClr val="000000"/>
              </a:buClr>
              <a:buSzPct val="100000"/>
              <a:buFont typeface="Times New Roman" panose="02020603050405020304" pitchFamily="18" charset="0"/>
              <a:buNone/>
            </a:pPr>
            <a:endParaRPr lang="en-US" altLang="en-US" dirty="0">
              <a:latin typeface="Arial" panose="020B0604020202020204" pitchFamily="34" charset="0"/>
            </a:endParaRPr>
          </a:p>
          <a:p>
            <a:pPr algn="ctr">
              <a:buClr>
                <a:srgbClr val="000000"/>
              </a:buClr>
              <a:buSzPct val="100000"/>
              <a:buFont typeface="Times New Roman" panose="02020603050405020304" pitchFamily="18" charset="0"/>
              <a:buNone/>
            </a:pPr>
            <a:r>
              <a:rPr lang="en-US" altLang="en-US" dirty="0" err="1">
                <a:latin typeface="+mj-lt"/>
              </a:rPr>
              <a:t>Chạy</a:t>
            </a:r>
            <a:r>
              <a:rPr lang="en-US" altLang="en-US" dirty="0">
                <a:latin typeface="+mj-lt"/>
              </a:rPr>
              <a:t> </a:t>
            </a:r>
            <a:r>
              <a:rPr lang="en-US" altLang="en-US" dirty="0" err="1">
                <a:latin typeface="+mj-lt"/>
              </a:rPr>
              <a:t>ứng</a:t>
            </a:r>
            <a:r>
              <a:rPr lang="en-US" altLang="en-US" dirty="0">
                <a:latin typeface="+mj-lt"/>
              </a:rPr>
              <a:t> </a:t>
            </a:r>
            <a:r>
              <a:rPr lang="en-US" altLang="en-US" dirty="0" err="1">
                <a:latin typeface="+mj-lt"/>
              </a:rPr>
              <a:t>dụng</a:t>
            </a:r>
            <a:r>
              <a:rPr lang="en-US" altLang="en-US" dirty="0">
                <a:latin typeface="+mj-lt"/>
              </a:rPr>
              <a:t> </a:t>
            </a:r>
            <a:r>
              <a:rPr lang="en-US" altLang="en-US" dirty="0" err="1">
                <a:latin typeface="+mj-lt"/>
              </a:rPr>
              <a:t>abc</a:t>
            </a:r>
            <a:r>
              <a:rPr lang="en-US" altLang="en-US" dirty="0">
                <a:latin typeface="+mj-lt"/>
              </a:rPr>
              <a:t> </a:t>
            </a:r>
            <a:r>
              <a:rPr lang="en-US" altLang="en-US" dirty="0" err="1">
                <a:latin typeface="+mj-lt"/>
              </a:rPr>
              <a:t>trên</a:t>
            </a:r>
            <a:r>
              <a:rPr lang="en-US" altLang="en-US" dirty="0">
                <a:latin typeface="+mj-lt"/>
              </a:rPr>
              <a:t> </a:t>
            </a:r>
            <a:r>
              <a:rPr lang="en-US" altLang="en-US" dirty="0" err="1">
                <a:latin typeface="+mj-lt"/>
              </a:rPr>
              <a:t>phần</a:t>
            </a:r>
            <a:r>
              <a:rPr lang="en-US" altLang="en-US" dirty="0">
                <a:latin typeface="+mj-lt"/>
              </a:rPr>
              <a:t> </a:t>
            </a:r>
            <a:r>
              <a:rPr lang="en-US" altLang="en-US" dirty="0" err="1">
                <a:latin typeface="+mj-lt"/>
              </a:rPr>
              <a:t>cứng</a:t>
            </a:r>
            <a:r>
              <a:rPr lang="en-US" altLang="en-US" dirty="0">
                <a:latin typeface="+mj-lt"/>
              </a:rPr>
              <a:t> XYZ</a:t>
            </a:r>
            <a:endParaRPr lang="en-US" altLang="en-US" dirty="0">
              <a:latin typeface="+mj-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10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3" grpId="0" animBg="1"/>
      <p:bldP spid="13"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en-US" sz="4000" dirty="0"/>
              <a:t>LỊCH SỬ PHÁT TRIỂN HỆ ĐIỀU HÀNH</a:t>
            </a:r>
            <a:endParaRPr lang="en-US" sz="4000" dirty="0"/>
          </a:p>
        </p:txBody>
      </p:sp>
      <p:sp>
        <p:nvSpPr>
          <p:cNvPr id="4" name="Text Placeholder 3"/>
          <p:cNvSpPr>
            <a:spLocks noGrp="1"/>
          </p:cNvSpPr>
          <p:nvPr>
            <p:ph type="body" sz="quarter" idx="15"/>
          </p:nvPr>
        </p:nvSpPr>
        <p:spPr/>
        <p:txBody>
          <a:bodyPr/>
          <a:lstStyle/>
          <a:p>
            <a:endParaRPr lang="en-US"/>
          </a:p>
        </p:txBody>
      </p:sp>
      <p:sp>
        <p:nvSpPr>
          <p:cNvPr id="5" name="Text Placeholder 4"/>
          <p:cNvSpPr>
            <a:spLocks noGrp="1"/>
          </p:cNvSpPr>
          <p:nvPr>
            <p:ph type="body" sz="quarter" idx="16"/>
          </p:nvPr>
        </p:nvSpPr>
        <p:spPr/>
        <p:txBody>
          <a:bodyPr>
            <a:normAutofit lnSpcReduction="10000"/>
          </a:bodyPr>
          <a:lstStyle/>
          <a:p>
            <a:r>
              <a:rPr lang="en-US" dirty="0"/>
              <a:t>05.</a:t>
            </a:r>
            <a:endParaRPr lang="en-US" dirty="0"/>
          </a:p>
        </p:txBody>
      </p:sp>
      <p:sp>
        <p:nvSpPr>
          <p:cNvPr id="7" name="Footer Placeholder 6"/>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9" name="Text Placeholder 8"/>
          <p:cNvSpPr>
            <a:spLocks noGrp="1"/>
          </p:cNvSpPr>
          <p:nvPr>
            <p:ph type="body" sz="quarter" idx="14"/>
          </p:nvPr>
        </p:nvSpPr>
        <p:spPr/>
        <p:txBody>
          <a:bodyPr/>
          <a:lstStyle/>
          <a:p>
            <a:r>
              <a:rPr lang="en-US" dirty="0"/>
              <a:t>5.1 </a:t>
            </a:r>
            <a:r>
              <a:rPr lang="en-US" dirty="0" err="1"/>
              <a:t>Lịch</a:t>
            </a:r>
            <a:r>
              <a:rPr lang="en-US" dirty="0"/>
              <a:t> </a:t>
            </a:r>
            <a:r>
              <a:rPr lang="en-US" dirty="0" err="1"/>
              <a:t>sử</a:t>
            </a:r>
            <a:r>
              <a:rPr lang="en-US" dirty="0"/>
              <a:t> </a:t>
            </a:r>
            <a:r>
              <a:rPr lang="en-US" dirty="0" err="1"/>
              <a:t>phát</a:t>
            </a:r>
            <a:r>
              <a:rPr lang="en-US" dirty="0"/>
              <a:t> </a:t>
            </a:r>
            <a:r>
              <a:rPr lang="en-US" dirty="0" err="1"/>
              <a:t>triển</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đọc</a:t>
            </a:r>
            <a:r>
              <a:rPr lang="en-US" dirty="0"/>
              <a:t> </a:t>
            </a:r>
            <a:r>
              <a:rPr lang="en-US" dirty="0" err="1"/>
              <a:t>thêm</a:t>
            </a:r>
            <a:r>
              <a:rPr lang="en-US" dirty="0"/>
              <a:t>)</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5.1 </a:t>
            </a:r>
            <a:r>
              <a:rPr lang="en-US" dirty="0" err="1"/>
              <a:t>Lịch</a:t>
            </a:r>
            <a:r>
              <a:rPr lang="en-US" dirty="0"/>
              <a:t> </a:t>
            </a:r>
            <a:r>
              <a:rPr lang="en-US" dirty="0" err="1"/>
              <a:t>sử</a:t>
            </a:r>
            <a:r>
              <a:rPr lang="en-US" dirty="0"/>
              <a:t> </a:t>
            </a:r>
            <a:r>
              <a:rPr lang="en-US" dirty="0" err="1"/>
              <a:t>phát</a:t>
            </a:r>
            <a:r>
              <a:rPr lang="en-US" dirty="0"/>
              <a:t> </a:t>
            </a:r>
            <a:r>
              <a:rPr lang="en-US" dirty="0" err="1"/>
              <a:t>triển</a:t>
            </a:r>
            <a:r>
              <a:rPr lang="en-US" dirty="0"/>
              <a:t> </a:t>
            </a:r>
            <a:r>
              <a:rPr lang="en-US" dirty="0" err="1"/>
              <a:t>hệ</a:t>
            </a:r>
            <a:r>
              <a:rPr lang="en-US" dirty="0"/>
              <a:t> </a:t>
            </a:r>
            <a:r>
              <a:rPr lang="en-US" dirty="0" err="1"/>
              <a:t>điều</a:t>
            </a:r>
            <a:r>
              <a:rPr lang="en-US" dirty="0"/>
              <a:t> </a:t>
            </a:r>
            <a:r>
              <a:rPr lang="en-US" dirty="0" err="1"/>
              <a:t>hành</a:t>
            </a:r>
            <a:endParaRPr lang="en-US" dirty="0"/>
          </a:p>
        </p:txBody>
      </p:sp>
      <p:sp>
        <p:nvSpPr>
          <p:cNvPr id="3" name="Content Placeholder 2"/>
          <p:cNvSpPr>
            <a:spLocks noGrp="1"/>
          </p:cNvSpPr>
          <p:nvPr>
            <p:ph idx="1"/>
          </p:nvPr>
        </p:nvSpPr>
        <p:spPr>
          <a:xfrm>
            <a:off x="774145" y="1233824"/>
            <a:ext cx="10579654" cy="5166976"/>
          </a:xfrm>
        </p:spPr>
        <p:txBody>
          <a:bodyPr>
            <a:normAutofit fontScale="92500" lnSpcReduction="20000"/>
          </a:bodyPr>
          <a:lstStyle/>
          <a:p>
            <a:r>
              <a:rPr lang="vi-VN" altLang="en-US" dirty="0">
                <a:ea typeface="MS PGothic" panose="020B0600070205080204" charset="-128"/>
              </a:rPr>
              <a:t>Thế hệ 1 (1945 - 1955)</a:t>
            </a:r>
            <a:endParaRPr lang="en-US" altLang="en-US" dirty="0">
              <a:ea typeface="MS PGothic" panose="020B0600070205080204" charset="-128"/>
            </a:endParaRPr>
          </a:p>
          <a:p>
            <a:pPr lvl="1"/>
            <a:r>
              <a:rPr lang="vi-VN" altLang="en-US" dirty="0">
                <a:ea typeface="MS PGothic" panose="020B0600070205080204" charset="-128"/>
              </a:rPr>
              <a:t>Thiết kế, xây dựng, lập trình, thao tác: do 1 nhóm người</a:t>
            </a:r>
            <a:r>
              <a:rPr lang="en-US" altLang="en-US" dirty="0">
                <a:ea typeface="MS PGothic" panose="020B0600070205080204" charset="-128"/>
              </a:rPr>
              <a:t>.</a:t>
            </a:r>
            <a:endParaRPr lang="vi-VN" altLang="en-US" dirty="0">
              <a:ea typeface="MS PGothic" panose="020B0600070205080204" charset="-128"/>
            </a:endParaRPr>
          </a:p>
          <a:p>
            <a:pPr lvl="1"/>
            <a:r>
              <a:rPr lang="vi-VN" altLang="en-US" dirty="0">
                <a:ea typeface="MS PGothic" panose="020B0600070205080204" charset="-128"/>
              </a:rPr>
              <a:t>Lưu trên phiếu đục lỗ</a:t>
            </a:r>
            <a:r>
              <a:rPr lang="en-US" altLang="en-US" dirty="0">
                <a:ea typeface="MS PGothic" panose="020B0600070205080204" charset="-128"/>
              </a:rPr>
              <a:t>.</a:t>
            </a:r>
            <a:endParaRPr lang="vi-VN" altLang="en-US" dirty="0">
              <a:ea typeface="MS PGothic" panose="020B0600070205080204" charset="-128"/>
            </a:endParaRPr>
          </a:p>
          <a:p>
            <a:r>
              <a:rPr lang="vi-VN" altLang="en-US" dirty="0">
                <a:ea typeface="MS PGothic" panose="020B0600070205080204" charset="-128"/>
              </a:rPr>
              <a:t>Thế hệ 2 (1955 - 1965)</a:t>
            </a:r>
            <a:r>
              <a:rPr lang="en-US" altLang="ja-JP" dirty="0"/>
              <a:t>: </a:t>
            </a:r>
            <a:endParaRPr lang="en-US" altLang="ja-JP" dirty="0"/>
          </a:p>
          <a:p>
            <a:pPr lvl="1"/>
            <a:r>
              <a:rPr lang="vi-VN" altLang="en-US" dirty="0">
                <a:ea typeface="MS PGothic" panose="020B0600070205080204" charset="-128"/>
              </a:rPr>
              <a:t>Xuất hiện sự phân công công việc</a:t>
            </a:r>
            <a:r>
              <a:rPr lang="en-US" altLang="en-US" dirty="0">
                <a:ea typeface="MS PGothic" panose="020B0600070205080204" charset="-128"/>
              </a:rPr>
              <a:t>.</a:t>
            </a:r>
            <a:endParaRPr lang="vi-VN" altLang="en-US" dirty="0">
              <a:ea typeface="MS PGothic" panose="020B0600070205080204" charset="-128"/>
            </a:endParaRPr>
          </a:p>
          <a:p>
            <a:pPr lvl="1"/>
            <a:r>
              <a:rPr lang="vi-VN" altLang="en-US" dirty="0">
                <a:ea typeface="MS PGothic" panose="020B0600070205080204" charset="-128"/>
              </a:rPr>
              <a:t>Hệ thống </a:t>
            </a:r>
            <a:r>
              <a:rPr lang="en-US" altLang="en-US" dirty="0">
                <a:ea typeface="MS PGothic" panose="020B0600070205080204" charset="-128"/>
              </a:rPr>
              <a:t>x</a:t>
            </a:r>
            <a:r>
              <a:rPr lang="vi-VN" altLang="en-US" dirty="0">
                <a:ea typeface="MS PGothic" panose="020B0600070205080204" charset="-128"/>
              </a:rPr>
              <a:t>ử lý theo lô ra đời, lưu trên băng từ</a:t>
            </a:r>
            <a:r>
              <a:rPr lang="en-US" altLang="en-US" dirty="0">
                <a:ea typeface="MS PGothic" panose="020B0600070205080204" charset="-128"/>
              </a:rPr>
              <a:t>.</a:t>
            </a:r>
            <a:endParaRPr lang="vi-VN" altLang="en-US" dirty="0">
              <a:ea typeface="MS PGothic" panose="020B0600070205080204" charset="-128"/>
            </a:endParaRPr>
          </a:p>
          <a:p>
            <a:pPr lvl="1"/>
            <a:r>
              <a:rPr lang="vi-VN" altLang="en-US" dirty="0">
                <a:ea typeface="MS PGothic" panose="020B0600070205080204" charset="-128"/>
              </a:rPr>
              <a:t>Hoạt động dưới sự điều khiển đặc biệt của 1 chương trình</a:t>
            </a:r>
            <a:r>
              <a:rPr lang="en-US" altLang="en-US" dirty="0">
                <a:ea typeface="MS PGothic" panose="020B0600070205080204" charset="-128"/>
              </a:rPr>
              <a:t>.</a:t>
            </a:r>
            <a:endParaRPr lang="vi-VN" altLang="en-US" dirty="0">
              <a:ea typeface="MS PGothic" panose="020B0600070205080204" charset="-128"/>
            </a:endParaRPr>
          </a:p>
          <a:p>
            <a:r>
              <a:rPr lang="vi-VN" altLang="en-US" dirty="0">
                <a:ea typeface="MS PGothic" panose="020B0600070205080204" charset="-128"/>
              </a:rPr>
              <a:t>Thế hệ 3 (1965 - 1980)</a:t>
            </a:r>
            <a:r>
              <a:rPr lang="en-US" altLang="en-US" dirty="0">
                <a:ea typeface="MS PGothic" panose="020B0600070205080204" charset="-128"/>
              </a:rPr>
              <a:t>:</a:t>
            </a:r>
            <a:endParaRPr lang="en-US" altLang="en-US" dirty="0">
              <a:ea typeface="MS PGothic" panose="020B0600070205080204" charset="-128"/>
            </a:endParaRPr>
          </a:p>
          <a:p>
            <a:pPr lvl="1"/>
            <a:r>
              <a:rPr lang="vi-VN" altLang="en-US" dirty="0">
                <a:ea typeface="MS PGothic" panose="020B0600070205080204" charset="-128"/>
              </a:rPr>
              <a:t>Ra đời hệ điều hành, khái niệm đa chương</a:t>
            </a:r>
            <a:endParaRPr lang="vi-VN" altLang="en-US" dirty="0">
              <a:ea typeface="MS PGothic" panose="020B0600070205080204" charset="-128"/>
            </a:endParaRPr>
          </a:p>
          <a:p>
            <a:pPr lvl="1"/>
            <a:r>
              <a:rPr lang="vi-VN" altLang="en-US" dirty="0">
                <a:ea typeface="MS PGothic" panose="020B0600070205080204" charset="-128"/>
              </a:rPr>
              <a:t>HĐH chia sẻ thời gian như CTSS của MIT</a:t>
            </a:r>
            <a:endParaRPr lang="en-US" altLang="en-US" dirty="0">
              <a:ea typeface="MS PGothic" panose="020B0600070205080204" charset="-128"/>
            </a:endParaRPr>
          </a:p>
          <a:p>
            <a:pPr lvl="1"/>
            <a:r>
              <a:rPr lang="vi-VN" altLang="en-US" dirty="0">
                <a:ea typeface="MS PGothic" panose="020B0600070205080204" charset="-128"/>
              </a:rPr>
              <a:t>MULTICS, UNIX</a:t>
            </a:r>
            <a:endParaRPr lang="en-US" altLang="en-US" dirty="0">
              <a:ea typeface="MS PGothic" panose="020B0600070205080204" charset="-128"/>
            </a:endParaRPr>
          </a:p>
          <a:p>
            <a:pPr lvl="1"/>
            <a:endParaRPr lang="vi-VN" altLang="en-US" dirty="0">
              <a:ea typeface="MS PGothic" panose="020B0600070205080204" charset="-128"/>
            </a:endParaRPr>
          </a:p>
          <a:p>
            <a:endParaRPr lang="vi-VN" altLang="en-US" dirty="0">
              <a:ea typeface="MS PGothic" panose="020B0600070205080204" charset="-128"/>
            </a:endParaRPr>
          </a:p>
        </p:txBody>
      </p:sp>
      <p:sp>
        <p:nvSpPr>
          <p:cNvPr id="6" name="Footer Placeholder 5"/>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5.1 </a:t>
            </a:r>
            <a:r>
              <a:rPr lang="en-US" dirty="0" err="1"/>
              <a:t>Lịch</a:t>
            </a:r>
            <a:r>
              <a:rPr lang="en-US" dirty="0"/>
              <a:t> </a:t>
            </a:r>
            <a:r>
              <a:rPr lang="en-US" dirty="0" err="1"/>
              <a:t>sử</a:t>
            </a:r>
            <a:r>
              <a:rPr lang="en-US" dirty="0"/>
              <a:t> </a:t>
            </a:r>
            <a:r>
              <a:rPr lang="en-US" dirty="0" err="1"/>
              <a:t>phát</a:t>
            </a:r>
            <a:r>
              <a:rPr lang="en-US" dirty="0"/>
              <a:t> </a:t>
            </a:r>
            <a:r>
              <a:rPr lang="en-US" dirty="0" err="1"/>
              <a:t>triển</a:t>
            </a:r>
            <a:r>
              <a:rPr lang="en-US" dirty="0"/>
              <a:t> </a:t>
            </a:r>
            <a:r>
              <a:rPr lang="en-US" dirty="0" err="1"/>
              <a:t>hệ</a:t>
            </a:r>
            <a:r>
              <a:rPr lang="en-US" dirty="0"/>
              <a:t> </a:t>
            </a:r>
            <a:r>
              <a:rPr lang="en-US" dirty="0" err="1"/>
              <a:t>điều</a:t>
            </a:r>
            <a:r>
              <a:rPr lang="en-US" dirty="0"/>
              <a:t> </a:t>
            </a:r>
            <a:r>
              <a:rPr lang="en-US" dirty="0" err="1"/>
              <a:t>hành</a:t>
            </a:r>
            <a:endParaRPr lang="en-US" dirty="0"/>
          </a:p>
        </p:txBody>
      </p:sp>
      <p:sp>
        <p:nvSpPr>
          <p:cNvPr id="3" name="Content Placeholder 2"/>
          <p:cNvSpPr>
            <a:spLocks noGrp="1"/>
          </p:cNvSpPr>
          <p:nvPr>
            <p:ph idx="1"/>
          </p:nvPr>
        </p:nvSpPr>
        <p:spPr>
          <a:xfrm>
            <a:off x="774145" y="1233824"/>
            <a:ext cx="10579654" cy="5166976"/>
          </a:xfrm>
        </p:spPr>
        <p:txBody>
          <a:bodyPr>
            <a:normAutofit/>
          </a:bodyPr>
          <a:lstStyle/>
          <a:p>
            <a:r>
              <a:rPr lang="vi-VN" altLang="en-US" sz="2600" dirty="0">
                <a:ea typeface="MS PGothic" panose="020B0600070205080204" charset="-128"/>
              </a:rPr>
              <a:t>Thế hệ 4 (1980</a:t>
            </a:r>
            <a:r>
              <a:rPr lang="en-US" altLang="en-US" sz="2600" dirty="0">
                <a:ea typeface="MS PGothic" panose="020B0600070205080204" charset="-128"/>
              </a:rPr>
              <a:t> – nay</a:t>
            </a:r>
            <a:r>
              <a:rPr lang="vi-VN" altLang="en-US" sz="2600" dirty="0">
                <a:ea typeface="MS PGothic" panose="020B0600070205080204" charset="-128"/>
              </a:rPr>
              <a:t>)</a:t>
            </a:r>
            <a:endParaRPr lang="vi-VN" altLang="en-US" sz="2600" dirty="0">
              <a:ea typeface="MS PGothic" panose="020B0600070205080204" charset="-128"/>
            </a:endParaRPr>
          </a:p>
          <a:p>
            <a:pPr lvl="1"/>
            <a:r>
              <a:rPr lang="vi-VN" altLang="en-US" sz="2200" dirty="0">
                <a:ea typeface="MS PGothic" panose="020B0600070205080204" charset="-128"/>
              </a:rPr>
              <a:t>Ra đời máy tính cá nhân</a:t>
            </a:r>
            <a:r>
              <a:rPr lang="en-US" altLang="en-US" sz="2200" dirty="0">
                <a:ea typeface="MS PGothic" panose="020B0600070205080204" charset="-128"/>
              </a:rPr>
              <a:t>:</a:t>
            </a:r>
            <a:r>
              <a:rPr lang="vi-VN" altLang="en-US" sz="2200" dirty="0">
                <a:ea typeface="MS PGothic" panose="020B0600070205080204" charset="-128"/>
              </a:rPr>
              <a:t> IBM PC</a:t>
            </a:r>
            <a:endParaRPr lang="vi-VN" altLang="en-US" sz="2200" dirty="0">
              <a:ea typeface="MS PGothic" panose="020B0600070205080204" charset="-128"/>
            </a:endParaRPr>
          </a:p>
          <a:p>
            <a:pPr lvl="1"/>
            <a:r>
              <a:rPr lang="vi-VN" altLang="en-US" sz="2200" dirty="0">
                <a:ea typeface="MS PGothic" panose="020B0600070205080204" charset="-128"/>
              </a:rPr>
              <a:t>HĐH MS-DOS, MacOS (Apple Macintosh), MS Windows, OS/1</a:t>
            </a:r>
            <a:endParaRPr lang="vi-VN" altLang="en-US" sz="2200" dirty="0">
              <a:ea typeface="MS PGothic" panose="020B0600070205080204" charset="-128"/>
            </a:endParaRPr>
          </a:p>
          <a:p>
            <a:pPr lvl="1"/>
            <a:r>
              <a:rPr lang="vi-VN" altLang="en-US" sz="2200" dirty="0">
                <a:ea typeface="MS PGothic" panose="020B0600070205080204" charset="-128"/>
              </a:rPr>
              <a:t>Linux, QNX, HĐH mạng,…</a:t>
            </a:r>
            <a:endParaRPr lang="vi-VN" altLang="en-US" sz="2200" dirty="0">
              <a:ea typeface="MS PGothic" panose="020B0600070205080204" charset="-128"/>
            </a:endParaRPr>
          </a:p>
          <a:p>
            <a:r>
              <a:rPr lang="vi-VN" altLang="en-US" sz="2600" dirty="0">
                <a:ea typeface="MS PGothic" panose="020B0600070205080204" charset="-128"/>
              </a:rPr>
              <a:t>Thế hệ </a:t>
            </a:r>
            <a:r>
              <a:rPr lang="en-US" altLang="en-US" sz="2600" dirty="0">
                <a:ea typeface="MS PGothic" panose="020B0600070205080204" charset="-128"/>
              </a:rPr>
              <a:t>5 (1990 – nay)</a:t>
            </a:r>
            <a:endParaRPr lang="en-US" altLang="en-US" sz="2600" dirty="0">
              <a:ea typeface="MS PGothic" panose="020B0600070205080204" charset="-128"/>
            </a:endParaRPr>
          </a:p>
          <a:p>
            <a:pPr lvl="1"/>
            <a:r>
              <a:rPr lang="en-US" altLang="en-US" sz="2200" dirty="0" err="1">
                <a:ea typeface="MS PGothic" panose="020B0600070205080204" charset="-128"/>
              </a:rPr>
              <a:t>Thiết</a:t>
            </a:r>
            <a:r>
              <a:rPr lang="en-US" altLang="en-US" sz="2200" dirty="0">
                <a:ea typeface="MS PGothic" panose="020B0600070205080204" charset="-128"/>
              </a:rPr>
              <a:t> </a:t>
            </a:r>
            <a:r>
              <a:rPr lang="en-US" altLang="en-US" sz="2200" dirty="0" err="1">
                <a:ea typeface="MS PGothic" panose="020B0600070205080204" charset="-128"/>
              </a:rPr>
              <a:t>bị</a:t>
            </a:r>
            <a:r>
              <a:rPr lang="en-US" altLang="en-US" sz="2200" dirty="0">
                <a:ea typeface="MS PGothic" panose="020B0600070205080204" charset="-128"/>
              </a:rPr>
              <a:t> di </a:t>
            </a:r>
            <a:r>
              <a:rPr lang="en-US" altLang="en-US" sz="2200" dirty="0" err="1">
                <a:ea typeface="MS PGothic" panose="020B0600070205080204" charset="-128"/>
              </a:rPr>
              <a:t>động</a:t>
            </a:r>
            <a:r>
              <a:rPr lang="en-US" altLang="en-US" sz="2200" dirty="0">
                <a:ea typeface="MS PGothic" panose="020B0600070205080204" charset="-128"/>
              </a:rPr>
              <a:t> </a:t>
            </a:r>
            <a:r>
              <a:rPr lang="en-US" altLang="en-US" sz="2200" dirty="0" err="1">
                <a:ea typeface="MS PGothic" panose="020B0600070205080204" charset="-128"/>
              </a:rPr>
              <a:t>ra</a:t>
            </a:r>
            <a:r>
              <a:rPr lang="en-US" altLang="en-US" sz="2200" dirty="0">
                <a:ea typeface="MS PGothic" panose="020B0600070205080204" charset="-128"/>
              </a:rPr>
              <a:t> </a:t>
            </a:r>
            <a:r>
              <a:rPr lang="en-US" altLang="en-US" sz="2200" dirty="0" err="1">
                <a:ea typeface="MS PGothic" panose="020B0600070205080204" charset="-128"/>
              </a:rPr>
              <a:t>đời</a:t>
            </a:r>
            <a:r>
              <a:rPr lang="en-US" altLang="en-US" sz="2200" dirty="0">
                <a:ea typeface="MS PGothic" panose="020B0600070205080204" charset="-128"/>
              </a:rPr>
              <a:t> </a:t>
            </a:r>
            <a:r>
              <a:rPr lang="en-US" altLang="en-US" sz="2200" dirty="0" err="1">
                <a:ea typeface="MS PGothic" panose="020B0600070205080204" charset="-128"/>
              </a:rPr>
              <a:t>và</a:t>
            </a:r>
            <a:r>
              <a:rPr lang="en-US" altLang="en-US" sz="2200" dirty="0">
                <a:ea typeface="MS PGothic" panose="020B0600070205080204" charset="-128"/>
              </a:rPr>
              <a:t> </a:t>
            </a:r>
            <a:r>
              <a:rPr lang="en-US" altLang="en-US" sz="2200" dirty="0" err="1">
                <a:ea typeface="MS PGothic" panose="020B0600070205080204" charset="-128"/>
              </a:rPr>
              <a:t>phổ</a:t>
            </a:r>
            <a:r>
              <a:rPr lang="en-US" altLang="en-US" sz="2200" dirty="0">
                <a:ea typeface="MS PGothic" panose="020B0600070205080204" charset="-128"/>
              </a:rPr>
              <a:t> </a:t>
            </a:r>
            <a:r>
              <a:rPr lang="en-US" altLang="en-US" sz="2200" dirty="0" err="1">
                <a:ea typeface="MS PGothic" panose="020B0600070205080204" charset="-128"/>
              </a:rPr>
              <a:t>biến</a:t>
            </a:r>
            <a:endParaRPr lang="en-US" altLang="en-US" sz="2200" dirty="0">
              <a:ea typeface="MS PGothic" panose="020B0600070205080204" charset="-128"/>
            </a:endParaRPr>
          </a:p>
          <a:p>
            <a:pPr lvl="1"/>
            <a:r>
              <a:rPr lang="en-US" altLang="en-US" sz="2200" dirty="0">
                <a:ea typeface="MS PGothic" panose="020B0600070205080204" charset="-128"/>
              </a:rPr>
              <a:t>Symbian, BlackBerry OS, Android, iOS</a:t>
            </a:r>
            <a:endParaRPr lang="en-US" altLang="en-US" sz="2200" dirty="0">
              <a:ea typeface="MS PGothic" panose="020B0600070205080204" charset="-128"/>
            </a:endParaRPr>
          </a:p>
          <a:p>
            <a:endParaRPr lang="en-US" altLang="en-US" dirty="0">
              <a:ea typeface="MS PGothic" panose="020B0600070205080204" charset="-128"/>
            </a:endParaRPr>
          </a:p>
          <a:p>
            <a:pPr lvl="1"/>
            <a:endParaRPr lang="vi-VN" altLang="en-US" dirty="0">
              <a:ea typeface="MS PGothic" panose="020B0600070205080204" charset="-128"/>
            </a:endParaRPr>
          </a:p>
          <a:p>
            <a:endParaRPr lang="vi-VN" altLang="en-US" dirty="0">
              <a:ea typeface="MS PGothic" panose="020B0600070205080204" charset="-128"/>
            </a:endParaRPr>
          </a:p>
        </p:txBody>
      </p:sp>
      <p:sp>
        <p:nvSpPr>
          <p:cNvPr id="6" name="Footer Placeholder 5"/>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a:t>4.3. </a:t>
            </a:r>
            <a:r>
              <a:rPr lang="en-US" altLang="ja-JP" dirty="0" err="1"/>
              <a:t>Các</a:t>
            </a:r>
            <a:r>
              <a:rPr lang="en-US" altLang="ja-JP" dirty="0"/>
              <a:t> </a:t>
            </a:r>
            <a:r>
              <a:rPr lang="en-US" altLang="ja-JP" dirty="0" err="1"/>
              <a:t>chế</a:t>
            </a:r>
            <a:r>
              <a:rPr lang="en-US" altLang="ja-JP" dirty="0"/>
              <a:t> </a:t>
            </a:r>
            <a:r>
              <a:rPr lang="en-US" altLang="ja-JP" dirty="0" err="1"/>
              <a:t>độ</a:t>
            </a:r>
            <a:r>
              <a:rPr lang="en-US" altLang="ja-JP" dirty="0"/>
              <a:t> </a:t>
            </a:r>
            <a:r>
              <a:rPr lang="en-US" altLang="ja-JP" dirty="0" err="1"/>
              <a:t>hoạt</a:t>
            </a:r>
            <a:r>
              <a:rPr lang="en-US" altLang="ja-JP" dirty="0"/>
              <a:t> </a:t>
            </a:r>
            <a:r>
              <a:rPr lang="en-US" altLang="ja-JP" dirty="0" err="1"/>
              <a:t>động</a:t>
            </a:r>
            <a:endParaRPr lang="en-US" dirty="0"/>
          </a:p>
        </p:txBody>
      </p:sp>
      <p:sp>
        <p:nvSpPr>
          <p:cNvPr id="3" name="Content Placeholder 2"/>
          <p:cNvSpPr>
            <a:spLocks noGrp="1"/>
          </p:cNvSpPr>
          <p:nvPr>
            <p:ph idx="1"/>
          </p:nvPr>
        </p:nvSpPr>
        <p:spPr/>
        <p:txBody>
          <a:bodyPr/>
          <a:lstStyle/>
          <a:p>
            <a:pPr>
              <a:lnSpc>
                <a:spcPct val="120000"/>
              </a:lnSpc>
            </a:pPr>
            <a:r>
              <a:rPr lang="en-US" altLang="en-US" dirty="0" err="1"/>
              <a:t>Một</a:t>
            </a:r>
            <a:r>
              <a:rPr lang="en-US" altLang="en-US" dirty="0"/>
              <a:t> </a:t>
            </a:r>
            <a:r>
              <a:rPr lang="en-US" altLang="en-US" dirty="0" err="1"/>
              <a:t>số</a:t>
            </a:r>
            <a:r>
              <a:rPr lang="en-US" altLang="en-US" dirty="0"/>
              <a:t> </a:t>
            </a:r>
            <a:r>
              <a:rPr lang="en-US" altLang="en-US" dirty="0" err="1"/>
              <a:t>lệnh</a:t>
            </a:r>
            <a:r>
              <a:rPr lang="en-US" altLang="en-US" dirty="0"/>
              <a:t> </a:t>
            </a:r>
            <a:r>
              <a:rPr lang="en-US" altLang="en-US" dirty="0" err="1"/>
              <a:t>được</a:t>
            </a:r>
            <a:r>
              <a:rPr lang="en-US" altLang="en-US" dirty="0"/>
              <a:t> </a:t>
            </a:r>
            <a:r>
              <a:rPr lang="en-US" altLang="en-US" dirty="0" err="1"/>
              <a:t>thiết</a:t>
            </a:r>
            <a:r>
              <a:rPr lang="en-US" altLang="en-US" dirty="0"/>
              <a:t> </a:t>
            </a:r>
            <a:r>
              <a:rPr lang="en-US" altLang="en-US" dirty="0" err="1"/>
              <a:t>kế</a:t>
            </a:r>
            <a:r>
              <a:rPr lang="en-US" altLang="en-US" dirty="0"/>
              <a:t> </a:t>
            </a:r>
            <a:r>
              <a:rPr lang="en-US" altLang="en-US" dirty="0" err="1"/>
              <a:t>riêng</a:t>
            </a:r>
            <a:r>
              <a:rPr lang="en-US" altLang="en-US" dirty="0"/>
              <a:t> </a:t>
            </a:r>
            <a:r>
              <a:rPr lang="en-US" altLang="en-US" dirty="0" err="1"/>
              <a:t>như</a:t>
            </a:r>
            <a:r>
              <a:rPr lang="en-US" altLang="en-US" dirty="0"/>
              <a:t> </a:t>
            </a:r>
            <a:r>
              <a:rPr lang="en-US" altLang="en-US" dirty="0" err="1"/>
              <a:t>đặc</a:t>
            </a:r>
            <a:r>
              <a:rPr lang="en-US" altLang="en-US" dirty="0"/>
              <a:t> </a:t>
            </a:r>
            <a:r>
              <a:rPr lang="en-US" altLang="en-US" dirty="0" err="1"/>
              <a:t>quyền</a:t>
            </a:r>
            <a:r>
              <a:rPr lang="en-US" altLang="en-US" dirty="0"/>
              <a:t> (privileged), </a:t>
            </a:r>
            <a:r>
              <a:rPr lang="en-US" altLang="en-US" dirty="0" err="1"/>
              <a:t>các</a:t>
            </a:r>
            <a:r>
              <a:rPr lang="en-US" altLang="en-US" dirty="0"/>
              <a:t> </a:t>
            </a:r>
            <a:r>
              <a:rPr lang="en-US" altLang="en-US" dirty="0" err="1"/>
              <a:t>lệnh</a:t>
            </a:r>
            <a:r>
              <a:rPr lang="en-US" altLang="en-US" dirty="0"/>
              <a:t> </a:t>
            </a:r>
            <a:r>
              <a:rPr lang="en-US" altLang="en-US" dirty="0" err="1"/>
              <a:t>này</a:t>
            </a:r>
            <a:r>
              <a:rPr lang="en-US" altLang="en-US" dirty="0"/>
              <a:t> </a:t>
            </a:r>
            <a:r>
              <a:rPr lang="en-US" altLang="en-US" dirty="0" err="1"/>
              <a:t>chỉ</a:t>
            </a:r>
            <a:r>
              <a:rPr lang="en-US" altLang="en-US" dirty="0"/>
              <a:t> </a:t>
            </a:r>
            <a:r>
              <a:rPr lang="en-US" altLang="en-US" dirty="0" err="1"/>
              <a:t>thực</a:t>
            </a:r>
            <a:r>
              <a:rPr lang="en-US" altLang="en-US" dirty="0"/>
              <a:t> </a:t>
            </a:r>
            <a:r>
              <a:rPr lang="en-US" altLang="en-US" dirty="0" err="1"/>
              <a:t>thi</a:t>
            </a:r>
            <a:r>
              <a:rPr lang="en-US" altLang="en-US" dirty="0"/>
              <a:t> ở </a:t>
            </a:r>
            <a:r>
              <a:rPr lang="en-US" altLang="en-US" dirty="0" err="1"/>
              <a:t>chế</a:t>
            </a:r>
            <a:r>
              <a:rPr lang="en-US" altLang="en-US" dirty="0"/>
              <a:t> </a:t>
            </a:r>
            <a:r>
              <a:rPr lang="en-US" altLang="en-US" dirty="0" err="1"/>
              <a:t>độ</a:t>
            </a:r>
            <a:r>
              <a:rPr lang="en-US" altLang="en-US" dirty="0"/>
              <a:t> </a:t>
            </a:r>
            <a:r>
              <a:rPr lang="en-US" altLang="en-US" dirty="0" err="1"/>
              <a:t>hạt</a:t>
            </a:r>
            <a:r>
              <a:rPr lang="en-US" altLang="en-US" dirty="0"/>
              <a:t> </a:t>
            </a:r>
            <a:r>
              <a:rPr lang="en-US" altLang="en-US" dirty="0" err="1"/>
              <a:t>nhân</a:t>
            </a:r>
            <a:r>
              <a:rPr lang="en-US" altLang="en-US" dirty="0"/>
              <a:t>.</a:t>
            </a:r>
            <a:endParaRPr lang="en-US" altLang="en-US" dirty="0">
              <a:ea typeface="MS PGothic" panose="020B0600070205080204" charset="-128"/>
            </a:endParaRPr>
          </a:p>
          <a:p>
            <a:pPr>
              <a:lnSpc>
                <a:spcPct val="120000"/>
              </a:lnSpc>
            </a:pPr>
            <a:r>
              <a:rPr lang="en-US" altLang="en-US" dirty="0" err="1">
                <a:ea typeface="MS PGothic" panose="020B0600070205080204" charset="-128"/>
              </a:rPr>
              <a:t>Ví</a:t>
            </a:r>
            <a:r>
              <a:rPr lang="en-US" altLang="en-US" dirty="0">
                <a:ea typeface="MS PGothic" panose="020B0600070205080204" charset="-128"/>
              </a:rPr>
              <a:t> </a:t>
            </a:r>
            <a:r>
              <a:rPr lang="en-US" altLang="en-US" dirty="0" err="1">
                <a:ea typeface="MS PGothic" panose="020B0600070205080204" charset="-128"/>
              </a:rPr>
              <a:t>dụ</a:t>
            </a:r>
            <a:r>
              <a:rPr lang="en-US" altLang="en-US" dirty="0">
                <a:ea typeface="MS PGothic" panose="020B0600070205080204" charset="-128"/>
              </a:rPr>
              <a:t> </a:t>
            </a:r>
            <a:r>
              <a:rPr lang="en-US" altLang="en-US" dirty="0" err="1">
                <a:ea typeface="MS PGothic" panose="020B0600070205080204" charset="-128"/>
              </a:rPr>
              <a:t>chuyển</a:t>
            </a:r>
            <a:r>
              <a:rPr lang="en-US" altLang="en-US" dirty="0">
                <a:ea typeface="MS PGothic" panose="020B0600070205080204" charset="-128"/>
              </a:rPr>
              <a:t> </a:t>
            </a:r>
            <a:r>
              <a:rPr lang="en-US" altLang="en-US" dirty="0" err="1">
                <a:ea typeface="MS PGothic" panose="020B0600070205080204" charset="-128"/>
              </a:rPr>
              <a:t>từ</a:t>
            </a:r>
            <a:r>
              <a:rPr lang="en-US" altLang="en-US" dirty="0">
                <a:ea typeface="MS PGothic" panose="020B0600070205080204" charset="-128"/>
              </a:rPr>
              <a:t> </a:t>
            </a:r>
            <a:r>
              <a:rPr lang="en-US" altLang="en-US" dirty="0" err="1">
                <a:ea typeface="MS PGothic" panose="020B0600070205080204" charset="-128"/>
              </a:rPr>
              <a:t>chế</a:t>
            </a:r>
            <a:r>
              <a:rPr lang="en-US" altLang="en-US" dirty="0">
                <a:ea typeface="MS PGothic" panose="020B0600070205080204" charset="-128"/>
              </a:rPr>
              <a:t> </a:t>
            </a:r>
            <a:r>
              <a:rPr lang="en-US" altLang="en-US" dirty="0" err="1">
                <a:ea typeface="MS PGothic" panose="020B0600070205080204" charset="-128"/>
              </a:rPr>
              <a:t>độ</a:t>
            </a:r>
            <a:r>
              <a:rPr lang="en-US" altLang="en-US" dirty="0">
                <a:ea typeface="MS PGothic" panose="020B0600070205080204" charset="-128"/>
              </a:rPr>
              <a:t> </a:t>
            </a:r>
            <a:r>
              <a:rPr lang="en-US" altLang="en-US" dirty="0" err="1">
                <a:ea typeface="MS PGothic" panose="020B0600070205080204" charset="-128"/>
              </a:rPr>
              <a:t>người</a:t>
            </a:r>
            <a:r>
              <a:rPr lang="en-US" altLang="en-US" dirty="0">
                <a:ea typeface="MS PGothic" panose="020B0600070205080204" charset="-128"/>
              </a:rPr>
              <a:t> </a:t>
            </a:r>
            <a:r>
              <a:rPr lang="en-US" altLang="en-US" dirty="0" err="1">
                <a:ea typeface="MS PGothic" panose="020B0600070205080204" charset="-128"/>
              </a:rPr>
              <a:t>dùng</a:t>
            </a:r>
            <a:r>
              <a:rPr lang="en-US" altLang="en-US" dirty="0">
                <a:ea typeface="MS PGothic" panose="020B0600070205080204" charset="-128"/>
              </a:rPr>
              <a:t> sang </a:t>
            </a:r>
            <a:r>
              <a:rPr lang="en-US" altLang="en-US" dirty="0" err="1">
                <a:ea typeface="MS PGothic" panose="020B0600070205080204" charset="-128"/>
              </a:rPr>
              <a:t>chế</a:t>
            </a:r>
            <a:r>
              <a:rPr lang="en-US" altLang="en-US" dirty="0">
                <a:ea typeface="MS PGothic" panose="020B0600070205080204" charset="-128"/>
              </a:rPr>
              <a:t> </a:t>
            </a:r>
            <a:r>
              <a:rPr lang="en-US" altLang="en-US" dirty="0" err="1">
                <a:ea typeface="MS PGothic" panose="020B0600070205080204" charset="-128"/>
              </a:rPr>
              <a:t>độ</a:t>
            </a:r>
            <a:r>
              <a:rPr lang="en-US" altLang="en-US" dirty="0">
                <a:ea typeface="MS PGothic" panose="020B0600070205080204" charset="-128"/>
              </a:rPr>
              <a:t> </a:t>
            </a:r>
            <a:r>
              <a:rPr lang="en-US" altLang="en-US" dirty="0" err="1">
                <a:ea typeface="MS PGothic" panose="020B0600070205080204" charset="-128"/>
              </a:rPr>
              <a:t>hạt</a:t>
            </a:r>
            <a:r>
              <a:rPr lang="en-US" altLang="en-US" dirty="0">
                <a:ea typeface="MS PGothic" panose="020B0600070205080204" charset="-128"/>
              </a:rPr>
              <a:t> </a:t>
            </a:r>
            <a:r>
              <a:rPr lang="en-US" altLang="en-US" dirty="0" err="1">
                <a:ea typeface="MS PGothic" panose="020B0600070205080204" charset="-128"/>
              </a:rPr>
              <a:t>nhân</a:t>
            </a:r>
            <a:r>
              <a:rPr lang="en-US" altLang="en-US" dirty="0">
                <a:ea typeface="MS PGothic" panose="020B0600070205080204" charset="-128"/>
              </a:rPr>
              <a:t>:</a:t>
            </a:r>
            <a:endParaRPr lang="en-US" altLang="en-US" dirty="0">
              <a:ea typeface="MS PGothic" panose="020B0600070205080204" charset="-128"/>
            </a:endParaRPr>
          </a:p>
          <a:p>
            <a:endParaRPr lang="vi-VN" altLang="en-US" dirty="0">
              <a:ea typeface="MS PGothic" panose="020B0600070205080204" charset="-128"/>
            </a:endParaRPr>
          </a:p>
        </p:txBody>
      </p:sp>
      <p:sp>
        <p:nvSpPr>
          <p:cNvPr id="6" name="Footer Placeholder 5"/>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pic>
        <p:nvPicPr>
          <p:cNvPr id="7"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68576" y="3048000"/>
            <a:ext cx="7053262"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en-US" sz="4000" dirty="0"/>
              <a:t>LỊCH SỬ PHÁT TRIỂN HỆ ĐIỀU HÀNH</a:t>
            </a:r>
            <a:endParaRPr lang="en-US" sz="4000" dirty="0"/>
          </a:p>
        </p:txBody>
      </p:sp>
      <p:sp>
        <p:nvSpPr>
          <p:cNvPr id="4" name="Text Placeholder 3"/>
          <p:cNvSpPr>
            <a:spLocks noGrp="1"/>
          </p:cNvSpPr>
          <p:nvPr>
            <p:ph type="body" sz="quarter" idx="15"/>
          </p:nvPr>
        </p:nvSpPr>
        <p:spPr/>
        <p:txBody>
          <a:bodyPr/>
          <a:lstStyle/>
          <a:p>
            <a:endParaRPr lang="en-US"/>
          </a:p>
        </p:txBody>
      </p:sp>
      <p:sp>
        <p:nvSpPr>
          <p:cNvPr id="5" name="Text Placeholder 4"/>
          <p:cNvSpPr>
            <a:spLocks noGrp="1"/>
          </p:cNvSpPr>
          <p:nvPr>
            <p:ph type="body" sz="quarter" idx="16"/>
          </p:nvPr>
        </p:nvSpPr>
        <p:spPr/>
        <p:txBody>
          <a:bodyPr>
            <a:normAutofit lnSpcReduction="10000"/>
          </a:bodyPr>
          <a:lstStyle/>
          <a:p>
            <a:r>
              <a:rPr lang="en-US" dirty="0"/>
              <a:t>05.</a:t>
            </a:r>
            <a:endParaRPr lang="en-US" dirty="0"/>
          </a:p>
        </p:txBody>
      </p:sp>
      <p:sp>
        <p:nvSpPr>
          <p:cNvPr id="7" name="Footer Placeholder 6"/>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9" name="Text Placeholder 8"/>
          <p:cNvSpPr>
            <a:spLocks noGrp="1"/>
          </p:cNvSpPr>
          <p:nvPr>
            <p:ph type="body" sz="quarter" idx="14"/>
          </p:nvPr>
        </p:nvSpPr>
        <p:spPr>
          <a:xfrm>
            <a:off x="1470930" y="3169159"/>
            <a:ext cx="10111470" cy="695175"/>
          </a:xfrm>
        </p:spPr>
        <p:txBody>
          <a:bodyPr/>
          <a:lstStyle/>
          <a:p>
            <a:r>
              <a:rPr lang="en-US" dirty="0"/>
              <a:t>5.2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một</a:t>
            </a:r>
            <a:r>
              <a:rPr lang="en-US" dirty="0"/>
              <a:t> </a:t>
            </a:r>
            <a:r>
              <a:rPr lang="en-US" dirty="0" err="1"/>
              <a:t>số</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đọc</a:t>
            </a:r>
            <a:r>
              <a:rPr lang="en-US" dirty="0"/>
              <a:t> </a:t>
            </a:r>
            <a:r>
              <a:rPr lang="en-US" dirty="0" err="1"/>
              <a:t>thêm</a:t>
            </a:r>
            <a:r>
              <a:rPr lang="en-US" dirty="0"/>
              <a:t>)</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145" y="223964"/>
            <a:ext cx="10732055" cy="785896"/>
          </a:xfrm>
        </p:spPr>
        <p:txBody>
          <a:bodyPr>
            <a:normAutofit fontScale="90000"/>
          </a:bodyPr>
          <a:lstStyle/>
          <a:p>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của</a:t>
            </a:r>
            <a:r>
              <a:rPr lang="en-US" dirty="0"/>
              <a:t> Windows</a:t>
            </a:r>
            <a:endParaRPr lang="en-US" dirty="0"/>
          </a:p>
        </p:txBody>
      </p:sp>
      <p:sp>
        <p:nvSpPr>
          <p:cNvPr id="3" name="Content Placeholder 2"/>
          <p:cNvSpPr>
            <a:spLocks noGrp="1"/>
          </p:cNvSpPr>
          <p:nvPr>
            <p:ph idx="1"/>
          </p:nvPr>
        </p:nvSpPr>
        <p:spPr>
          <a:xfrm>
            <a:off x="774145" y="1233824"/>
            <a:ext cx="10579654" cy="5166976"/>
          </a:xfrm>
        </p:spPr>
        <p:txBody>
          <a:bodyPr>
            <a:normAutofit/>
          </a:bodyPr>
          <a:lstStyle/>
          <a:p>
            <a:endParaRPr lang="en-US" altLang="en-US" dirty="0">
              <a:ea typeface="MS PGothic" panose="020B0600070205080204" charset="-128"/>
            </a:endParaRPr>
          </a:p>
          <a:p>
            <a:pPr lvl="1"/>
            <a:endParaRPr lang="vi-VN" altLang="en-US" dirty="0">
              <a:ea typeface="MS PGothic" panose="020B0600070205080204" charset="-128"/>
            </a:endParaRPr>
          </a:p>
          <a:p>
            <a:endParaRPr lang="vi-VN" altLang="en-US" dirty="0">
              <a:ea typeface="MS PGothic" panose="020B0600070205080204" charset="-128"/>
            </a:endParaRPr>
          </a:p>
        </p:txBody>
      </p:sp>
      <p:sp>
        <p:nvSpPr>
          <p:cNvPr id="6" name="Footer Placeholder 5"/>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pic>
        <p:nvPicPr>
          <p:cNvPr id="10" name="Picture 9" descr="A diagram of a computer program&#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19200" y="1100137"/>
            <a:ext cx="9753600" cy="4657725"/>
          </a:xfrm>
          <a:prstGeom prst="rect">
            <a:avLst/>
          </a:prstGeom>
        </p:spPr>
      </p:pic>
      <p:sp>
        <p:nvSpPr>
          <p:cNvPr id="11" name="TextBox 10"/>
          <p:cNvSpPr txBox="1"/>
          <p:nvPr/>
        </p:nvSpPr>
        <p:spPr>
          <a:xfrm>
            <a:off x="4311786" y="5951530"/>
            <a:ext cx="3656770" cy="276807"/>
          </a:xfrm>
          <a:prstGeom prst="rect">
            <a:avLst/>
          </a:prstGeom>
          <a:noFill/>
        </p:spPr>
        <p:txBody>
          <a:bodyPr wrap="none" rtlCol="0">
            <a:spAutoFit/>
          </a:bodyPr>
          <a:lstStyle/>
          <a:p>
            <a:pPr algn="just">
              <a:lnSpc>
                <a:spcPct val="120000"/>
              </a:lnSpc>
              <a:spcBef>
                <a:spcPts val="200"/>
              </a:spcBef>
              <a:spcAft>
                <a:spcPts val="200"/>
              </a:spcAft>
            </a:pPr>
            <a:r>
              <a:rPr lang="en-US" sz="1100" dirty="0" err="1">
                <a:latin typeface="Arial" panose="020B0604020202020204" pitchFamily="34" charset="0"/>
                <a:cs typeface="Arial" panose="020B0604020202020204" pitchFamily="34" charset="0"/>
              </a:rPr>
              <a:t>Nguồn</a:t>
            </a:r>
            <a:r>
              <a:rPr lang="en-US" sz="1100" dirty="0">
                <a:latin typeface="Arial" panose="020B0604020202020204" pitchFamily="34" charset="0"/>
                <a:cs typeface="Arial" panose="020B0604020202020204" pitchFamily="34" charset="0"/>
              </a:rPr>
              <a:t>: https://en.wikipedia.org/wiki/Microsoft_Windows</a:t>
            </a:r>
            <a:endParaRPr lang="en-US" sz="1100" dirty="0">
              <a:latin typeface="Arial" panose="020B0604020202020204" pitchFamily="34" charset="0"/>
              <a:cs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145" y="223964"/>
            <a:ext cx="10732055" cy="785896"/>
          </a:xfrm>
        </p:spPr>
        <p:txBody>
          <a:bodyPr>
            <a:normAutofit fontScale="90000"/>
          </a:bodyPr>
          <a:lstStyle/>
          <a:p>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của</a:t>
            </a:r>
            <a:r>
              <a:rPr lang="en-US" dirty="0"/>
              <a:t> Linux</a:t>
            </a:r>
            <a:endParaRPr lang="en-US" dirty="0"/>
          </a:p>
        </p:txBody>
      </p:sp>
      <p:sp>
        <p:nvSpPr>
          <p:cNvPr id="3" name="Content Placeholder 2"/>
          <p:cNvSpPr>
            <a:spLocks noGrp="1"/>
          </p:cNvSpPr>
          <p:nvPr>
            <p:ph idx="1"/>
          </p:nvPr>
        </p:nvSpPr>
        <p:spPr>
          <a:xfrm>
            <a:off x="774145" y="1233824"/>
            <a:ext cx="10579654" cy="5166976"/>
          </a:xfrm>
        </p:spPr>
        <p:txBody>
          <a:bodyPr>
            <a:normAutofit/>
          </a:bodyPr>
          <a:lstStyle/>
          <a:p>
            <a:endParaRPr lang="en-US" altLang="en-US" dirty="0">
              <a:ea typeface="MS PGothic" panose="020B0600070205080204" charset="-128"/>
            </a:endParaRPr>
          </a:p>
          <a:p>
            <a:pPr lvl="1"/>
            <a:endParaRPr lang="vi-VN" altLang="en-US" dirty="0">
              <a:ea typeface="MS PGothic" panose="020B0600070205080204" charset="-128"/>
            </a:endParaRPr>
          </a:p>
          <a:p>
            <a:endParaRPr lang="vi-VN" altLang="en-US" dirty="0">
              <a:ea typeface="MS PGothic" panose="020B0600070205080204" charset="-128"/>
            </a:endParaRPr>
          </a:p>
        </p:txBody>
      </p:sp>
      <p:sp>
        <p:nvSpPr>
          <p:cNvPr id="6" name="Footer Placeholder 5"/>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pic>
        <p:nvPicPr>
          <p:cNvPr id="8" name="Picture 7" descr="A graph with numbers and text&#10;&#10;Description automatically generated with medium confidenc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98857" y="4160772"/>
            <a:ext cx="8994286" cy="2011428"/>
          </a:xfrm>
          <a:prstGeom prst="rect">
            <a:avLst/>
          </a:prstGeom>
        </p:spPr>
      </p:pic>
      <p:pic>
        <p:nvPicPr>
          <p:cNvPr id="10" name="Picture 9" descr="A close-up of a graph&#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52" y="1056220"/>
            <a:ext cx="10507143" cy="2457143"/>
          </a:xfrm>
          <a:prstGeom prst="rect">
            <a:avLst/>
          </a:prstGeom>
        </p:spPr>
      </p:pic>
      <p:sp>
        <p:nvSpPr>
          <p:cNvPr id="11" name="TextBox 10"/>
          <p:cNvSpPr txBox="1"/>
          <p:nvPr/>
        </p:nvSpPr>
        <p:spPr>
          <a:xfrm>
            <a:off x="3657600" y="3448175"/>
            <a:ext cx="4301177" cy="276807"/>
          </a:xfrm>
          <a:prstGeom prst="rect">
            <a:avLst/>
          </a:prstGeom>
          <a:noFill/>
        </p:spPr>
        <p:txBody>
          <a:bodyPr wrap="none" rtlCol="0">
            <a:spAutoFit/>
          </a:bodyPr>
          <a:lstStyle/>
          <a:p>
            <a:pPr algn="just">
              <a:lnSpc>
                <a:spcPct val="120000"/>
              </a:lnSpc>
              <a:spcBef>
                <a:spcPts val="200"/>
              </a:spcBef>
              <a:spcAft>
                <a:spcPts val="200"/>
              </a:spcAft>
            </a:pPr>
            <a:r>
              <a:rPr lang="en-US" sz="1100" dirty="0" err="1">
                <a:latin typeface="Arial" panose="020B0604020202020204" pitchFamily="34" charset="0"/>
                <a:cs typeface="Arial" panose="020B0604020202020204" pitchFamily="34" charset="0"/>
              </a:rPr>
              <a:t>Nguồn</a:t>
            </a:r>
            <a:r>
              <a:rPr lang="en-US" sz="1100" dirty="0">
                <a:latin typeface="Arial" panose="020B0604020202020204" pitchFamily="34" charset="0"/>
                <a:cs typeface="Arial" panose="020B0604020202020204" pitchFamily="34" charset="0"/>
              </a:rPr>
              <a:t>: https://en.wikipedia.org/wiki/Linux_kernel_version_history </a:t>
            </a:r>
            <a:endParaRPr lang="en-US" sz="1100" dirty="0">
              <a:latin typeface="Arial" panose="020B0604020202020204" pitchFamily="34" charset="0"/>
              <a:cs typeface="Arial" panose="020B0604020202020204" pitchFamily="34" charset="0"/>
            </a:endParaRPr>
          </a:p>
        </p:txBody>
      </p:sp>
      <p:sp>
        <p:nvSpPr>
          <p:cNvPr id="13" name="TextBox 12"/>
          <p:cNvSpPr txBox="1"/>
          <p:nvPr/>
        </p:nvSpPr>
        <p:spPr>
          <a:xfrm>
            <a:off x="4072576" y="6172200"/>
            <a:ext cx="4080823" cy="261610"/>
          </a:xfrm>
          <a:prstGeom prst="rect">
            <a:avLst/>
          </a:prstGeom>
          <a:noFill/>
        </p:spPr>
        <p:txBody>
          <a:bodyPr wrap="square">
            <a:spAutoFit/>
          </a:bodyPr>
          <a:lstStyle/>
          <a:p>
            <a:r>
              <a:rPr lang="en-US" sz="1100" dirty="0" err="1">
                <a:latin typeface="Arial" panose="020B0604020202020204" pitchFamily="34" charset="0"/>
                <a:cs typeface="Arial" panose="020B0604020202020204" pitchFamily="34" charset="0"/>
              </a:rPr>
              <a:t>Nguồn</a:t>
            </a:r>
            <a:r>
              <a:rPr lang="en-US" sz="1100" dirty="0">
                <a:latin typeface="Arial" panose="020B0604020202020204" pitchFamily="34" charset="0"/>
                <a:cs typeface="Arial" panose="020B0604020202020204" pitchFamily="34" charset="0"/>
              </a:rPr>
              <a:t>: https://wiki.alquds.edu/?query=MacOS_version_history</a:t>
            </a:r>
            <a:endParaRPr lang="en-US" sz="1100" dirty="0">
              <a:latin typeface="Arial" panose="020B0604020202020204" pitchFamily="34" charset="0"/>
              <a:cs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145" y="223964"/>
            <a:ext cx="10732055" cy="785896"/>
          </a:xfrm>
        </p:spPr>
        <p:txBody>
          <a:bodyPr>
            <a:normAutofit fontScale="90000"/>
          </a:bodyPr>
          <a:lstStyle/>
          <a:p>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của</a:t>
            </a:r>
            <a:r>
              <a:rPr lang="en-US" dirty="0"/>
              <a:t> Android, iOS</a:t>
            </a:r>
            <a:endParaRPr lang="en-US" dirty="0"/>
          </a:p>
        </p:txBody>
      </p:sp>
      <p:sp>
        <p:nvSpPr>
          <p:cNvPr id="3" name="Content Placeholder 2"/>
          <p:cNvSpPr>
            <a:spLocks noGrp="1"/>
          </p:cNvSpPr>
          <p:nvPr>
            <p:ph idx="1"/>
          </p:nvPr>
        </p:nvSpPr>
        <p:spPr>
          <a:xfrm>
            <a:off x="774145" y="1233824"/>
            <a:ext cx="10579654" cy="5166976"/>
          </a:xfrm>
        </p:spPr>
        <p:txBody>
          <a:bodyPr>
            <a:normAutofit/>
          </a:bodyPr>
          <a:lstStyle/>
          <a:p>
            <a:endParaRPr lang="en-US" altLang="en-US" dirty="0">
              <a:ea typeface="MS PGothic" panose="020B0600070205080204" charset="-128"/>
            </a:endParaRPr>
          </a:p>
          <a:p>
            <a:pPr lvl="1"/>
            <a:endParaRPr lang="vi-VN" altLang="en-US" dirty="0">
              <a:ea typeface="MS PGothic" panose="020B0600070205080204" charset="-128"/>
            </a:endParaRPr>
          </a:p>
          <a:p>
            <a:endParaRPr lang="vi-VN" altLang="en-US" dirty="0">
              <a:ea typeface="MS PGothic" panose="020B0600070205080204" charset="-128"/>
            </a:endParaRPr>
          </a:p>
        </p:txBody>
      </p:sp>
      <p:sp>
        <p:nvSpPr>
          <p:cNvPr id="6" name="Footer Placeholder 5"/>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pic>
        <p:nvPicPr>
          <p:cNvPr id="8" name="Picture 7" descr="A screenshot of a cell phon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7200" y="2152650"/>
            <a:ext cx="6486525" cy="3105150"/>
          </a:xfrm>
          <a:prstGeom prst="rect">
            <a:avLst/>
          </a:prstGeom>
        </p:spPr>
      </p:pic>
      <p:pic>
        <p:nvPicPr>
          <p:cNvPr id="10" name="Picture 9" descr="A group of numbers on a cell phone&#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0670" y="1892427"/>
            <a:ext cx="4457700" cy="3625596"/>
          </a:xfrm>
          <a:prstGeom prst="rect">
            <a:avLst/>
          </a:prstGeom>
        </p:spPr>
      </p:pic>
      <p:sp>
        <p:nvSpPr>
          <p:cNvPr id="11" name="TextBox 10"/>
          <p:cNvSpPr txBox="1"/>
          <p:nvPr/>
        </p:nvSpPr>
        <p:spPr>
          <a:xfrm>
            <a:off x="1319040" y="5947595"/>
            <a:ext cx="4762842" cy="276807"/>
          </a:xfrm>
          <a:prstGeom prst="rect">
            <a:avLst/>
          </a:prstGeom>
          <a:noFill/>
        </p:spPr>
        <p:txBody>
          <a:bodyPr wrap="none" rtlCol="0">
            <a:spAutoFit/>
          </a:bodyPr>
          <a:lstStyle/>
          <a:p>
            <a:pPr algn="just">
              <a:lnSpc>
                <a:spcPct val="120000"/>
              </a:lnSpc>
              <a:spcBef>
                <a:spcPts val="200"/>
              </a:spcBef>
              <a:spcAft>
                <a:spcPts val="200"/>
              </a:spcAft>
            </a:pPr>
            <a:r>
              <a:rPr lang="en-US" sz="1100" dirty="0" err="1">
                <a:latin typeface="Arial" panose="020B0604020202020204" pitchFamily="34" charset="0"/>
                <a:cs typeface="Arial" panose="020B0604020202020204" pitchFamily="34" charset="0"/>
              </a:rPr>
              <a:t>Nguồn</a:t>
            </a:r>
            <a:r>
              <a:rPr lang="en-US" sz="1100" dirty="0">
                <a:latin typeface="Arial" panose="020B0604020202020204" pitchFamily="34" charset="0"/>
                <a:cs typeface="Arial" panose="020B0604020202020204" pitchFamily="34" charset="0"/>
              </a:rPr>
              <a:t>: https://www.enterpriseappstoday.com/stats/android-statistics.html</a:t>
            </a:r>
            <a:endParaRPr lang="en-US" sz="1100" dirty="0">
              <a:latin typeface="Arial" panose="020B0604020202020204" pitchFamily="34" charset="0"/>
              <a:cs typeface="Arial" panose="020B0604020202020204" pitchFamily="34" charset="0"/>
            </a:endParaRPr>
          </a:p>
        </p:txBody>
      </p:sp>
      <p:sp>
        <p:nvSpPr>
          <p:cNvPr id="12" name="TextBox 11"/>
          <p:cNvSpPr txBox="1"/>
          <p:nvPr/>
        </p:nvSpPr>
        <p:spPr>
          <a:xfrm>
            <a:off x="7162800" y="5924048"/>
            <a:ext cx="4889480" cy="276807"/>
          </a:xfrm>
          <a:prstGeom prst="rect">
            <a:avLst/>
          </a:prstGeom>
          <a:noFill/>
        </p:spPr>
        <p:txBody>
          <a:bodyPr wrap="none" rtlCol="0">
            <a:spAutoFit/>
          </a:bodyPr>
          <a:lstStyle/>
          <a:p>
            <a:pPr algn="just">
              <a:lnSpc>
                <a:spcPct val="120000"/>
              </a:lnSpc>
              <a:spcBef>
                <a:spcPts val="200"/>
              </a:spcBef>
              <a:spcAft>
                <a:spcPts val="200"/>
              </a:spcAft>
            </a:pPr>
            <a:r>
              <a:rPr lang="en-US" sz="1100" dirty="0" err="1">
                <a:latin typeface="Arial" panose="020B0604020202020204" pitchFamily="34" charset="0"/>
                <a:cs typeface="Arial" panose="020B0604020202020204" pitchFamily="34" charset="0"/>
              </a:rPr>
              <a:t>Nguồn</a:t>
            </a:r>
            <a:r>
              <a:rPr lang="en-US" sz="1100" dirty="0">
                <a:latin typeface="Arial" panose="020B0604020202020204" pitchFamily="34" charset="0"/>
                <a:cs typeface="Arial" panose="020B0604020202020204" pitchFamily="34" charset="0"/>
              </a:rPr>
              <a:t>: https://twitter.com/appleintro/status/1698756065922330822/photo/1</a:t>
            </a:r>
            <a:endParaRPr lang="en-US" sz="1100" dirty="0">
              <a:latin typeface="Arial" panose="020B0604020202020204" pitchFamily="34" charset="0"/>
              <a:cs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7" name="Content Placeholder 6"/>
          <p:cNvSpPr>
            <a:spLocks noGrp="1"/>
          </p:cNvSpPr>
          <p:nvPr>
            <p:ph idx="1"/>
          </p:nvPr>
        </p:nvSpPr>
        <p:spPr/>
        <p:txBody>
          <a:bodyPr/>
          <a:lstStyle/>
          <a:p>
            <a:r>
              <a:rPr lang="vi-VN" altLang="ja-JP" dirty="0"/>
              <a:t>Tổng quan</a:t>
            </a:r>
            <a:r>
              <a:rPr lang="en-US" altLang="ja-JP" dirty="0"/>
              <a:t> </a:t>
            </a:r>
            <a:r>
              <a:rPr lang="en-US" altLang="ja-JP" dirty="0" err="1"/>
              <a:t>về</a:t>
            </a:r>
            <a:r>
              <a:rPr lang="en-US" altLang="ja-JP" dirty="0"/>
              <a:t> </a:t>
            </a:r>
            <a:r>
              <a:rPr lang="en-US" altLang="ja-JP" dirty="0" err="1"/>
              <a:t>hệ</a:t>
            </a:r>
            <a:r>
              <a:rPr lang="en-US" altLang="ja-JP" dirty="0"/>
              <a:t> </a:t>
            </a:r>
            <a:r>
              <a:rPr lang="en-US" altLang="ja-JP" dirty="0" err="1"/>
              <a:t>điều</a:t>
            </a:r>
            <a:r>
              <a:rPr lang="en-US" altLang="ja-JP" dirty="0"/>
              <a:t> </a:t>
            </a:r>
            <a:r>
              <a:rPr lang="en-US" altLang="ja-JP" dirty="0" err="1"/>
              <a:t>hành</a:t>
            </a:r>
            <a:endParaRPr lang="vi-VN" altLang="ja-JP" dirty="0"/>
          </a:p>
          <a:p>
            <a:r>
              <a:rPr lang="en-US" altLang="ja-JP" dirty="0" err="1"/>
              <a:t>Hoạt</a:t>
            </a:r>
            <a:r>
              <a:rPr lang="en-US" altLang="ja-JP" dirty="0"/>
              <a:t> </a:t>
            </a:r>
            <a:r>
              <a:rPr lang="en-US" altLang="ja-JP" dirty="0" err="1"/>
              <a:t>động</a:t>
            </a:r>
            <a:r>
              <a:rPr lang="en-US" altLang="ja-JP" dirty="0"/>
              <a:t> </a:t>
            </a:r>
            <a:r>
              <a:rPr lang="en-US" altLang="ja-JP" dirty="0" err="1"/>
              <a:t>bên</a:t>
            </a:r>
            <a:r>
              <a:rPr lang="en-US" altLang="ja-JP" dirty="0"/>
              <a:t> </a:t>
            </a:r>
            <a:r>
              <a:rPr lang="en-US" altLang="ja-JP" dirty="0" err="1"/>
              <a:t>trong</a:t>
            </a:r>
            <a:r>
              <a:rPr lang="en-US" altLang="ja-JP" dirty="0"/>
              <a:t> </a:t>
            </a:r>
            <a:r>
              <a:rPr lang="en-US" altLang="ja-JP" dirty="0" err="1"/>
              <a:t>máy</a:t>
            </a:r>
            <a:r>
              <a:rPr lang="en-US" altLang="ja-JP" dirty="0"/>
              <a:t> </a:t>
            </a:r>
            <a:r>
              <a:rPr lang="en-US" altLang="ja-JP" dirty="0" err="1"/>
              <a:t>tính</a:t>
            </a:r>
            <a:endParaRPr lang="en-US" altLang="ja-JP" dirty="0"/>
          </a:p>
          <a:p>
            <a:r>
              <a:rPr lang="en-US" altLang="ja-JP" dirty="0" err="1"/>
              <a:t>Kiến</a:t>
            </a:r>
            <a:r>
              <a:rPr lang="en-US" altLang="ja-JP" dirty="0"/>
              <a:t> </a:t>
            </a:r>
            <a:r>
              <a:rPr lang="en-US" altLang="ja-JP" dirty="0" err="1"/>
              <a:t>trúc</a:t>
            </a:r>
            <a:r>
              <a:rPr lang="en-US" altLang="ja-JP" dirty="0"/>
              <a:t> </a:t>
            </a:r>
            <a:r>
              <a:rPr lang="en-US" altLang="ja-JP" dirty="0" err="1"/>
              <a:t>hệ</a:t>
            </a:r>
            <a:r>
              <a:rPr lang="en-US" altLang="ja-JP" dirty="0"/>
              <a:t> </a:t>
            </a:r>
            <a:r>
              <a:rPr lang="en-US" altLang="ja-JP" dirty="0" err="1"/>
              <a:t>thống</a:t>
            </a:r>
            <a:r>
              <a:rPr lang="en-US" altLang="ja-JP" dirty="0"/>
              <a:t> </a:t>
            </a:r>
            <a:r>
              <a:rPr lang="en-US" altLang="ja-JP" dirty="0" err="1"/>
              <a:t>máy</a:t>
            </a:r>
            <a:r>
              <a:rPr lang="en-US" altLang="ja-JP" dirty="0"/>
              <a:t> </a:t>
            </a:r>
            <a:r>
              <a:rPr lang="en-US" altLang="ja-JP" dirty="0" err="1"/>
              <a:t>tính</a:t>
            </a:r>
            <a:endParaRPr lang="vi-VN" altLang="ja-JP" dirty="0"/>
          </a:p>
          <a:p>
            <a:r>
              <a:rPr lang="en-US" altLang="ja-JP" dirty="0" err="1"/>
              <a:t>Các</a:t>
            </a:r>
            <a:r>
              <a:rPr lang="en-US" altLang="ja-JP" dirty="0"/>
              <a:t> </a:t>
            </a:r>
            <a:r>
              <a:rPr lang="en-US" altLang="ja-JP" dirty="0" err="1"/>
              <a:t>thao</a:t>
            </a:r>
            <a:r>
              <a:rPr lang="en-US" altLang="ja-JP" dirty="0"/>
              <a:t> </a:t>
            </a:r>
            <a:r>
              <a:rPr lang="en-US" altLang="ja-JP" dirty="0" err="1"/>
              <a:t>tác</a:t>
            </a:r>
            <a:r>
              <a:rPr lang="en-US" altLang="ja-JP" dirty="0"/>
              <a:t> </a:t>
            </a:r>
            <a:r>
              <a:rPr lang="en-US" altLang="ja-JP" dirty="0" err="1"/>
              <a:t>trong</a:t>
            </a:r>
            <a:r>
              <a:rPr lang="en-US" altLang="ja-JP" dirty="0"/>
              <a:t> </a:t>
            </a:r>
            <a:r>
              <a:rPr lang="vi-VN" altLang="ja-JP" dirty="0"/>
              <a:t>hệ điều hành</a:t>
            </a:r>
            <a:endParaRPr lang="en-US" altLang="ja-JP" dirty="0"/>
          </a:p>
          <a:p>
            <a:r>
              <a:rPr lang="en-US" altLang="ja-JP" dirty="0" err="1"/>
              <a:t>Lịch</a:t>
            </a:r>
            <a:r>
              <a:rPr lang="en-US" altLang="ja-JP" dirty="0"/>
              <a:t> </a:t>
            </a:r>
            <a:r>
              <a:rPr lang="en-US" altLang="ja-JP" dirty="0" err="1"/>
              <a:t>sử</a:t>
            </a:r>
            <a:r>
              <a:rPr lang="en-US" altLang="ja-JP" dirty="0"/>
              <a:t> </a:t>
            </a:r>
            <a:r>
              <a:rPr lang="en-US" altLang="ja-JP" dirty="0" err="1"/>
              <a:t>phát</a:t>
            </a:r>
            <a:r>
              <a:rPr lang="en-US" altLang="ja-JP" dirty="0"/>
              <a:t> </a:t>
            </a:r>
            <a:r>
              <a:rPr lang="en-US" altLang="ja-JP" dirty="0" err="1"/>
              <a:t>triển</a:t>
            </a:r>
            <a:r>
              <a:rPr lang="en-US" altLang="ja-JP" dirty="0"/>
              <a:t> </a:t>
            </a:r>
            <a:r>
              <a:rPr lang="en-US" altLang="ja-JP" dirty="0" err="1"/>
              <a:t>hệ</a:t>
            </a:r>
            <a:r>
              <a:rPr lang="en-US" altLang="ja-JP" dirty="0"/>
              <a:t> </a:t>
            </a:r>
            <a:r>
              <a:rPr lang="en-US" altLang="ja-JP" dirty="0" err="1"/>
              <a:t>điều</a:t>
            </a:r>
            <a:r>
              <a:rPr lang="en-US" altLang="ja-JP" dirty="0"/>
              <a:t> </a:t>
            </a:r>
            <a:r>
              <a:rPr lang="en-US" altLang="ja-JP" dirty="0" err="1"/>
              <a:t>hành</a:t>
            </a:r>
            <a:endParaRPr lang="vi-VN" altLang="ja-JP" dirty="0"/>
          </a:p>
          <a:p>
            <a:endParaRPr lang="en-US"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6" name="Text Placeholder 5"/>
          <p:cNvSpPr>
            <a:spLocks noGrp="1"/>
          </p:cNvSpPr>
          <p:nvPr>
            <p:ph type="body" sz="quarter" idx="15"/>
          </p:nvPr>
        </p:nvSpPr>
        <p:spPr/>
        <p:txBody>
          <a:bodyPr/>
          <a:lstStyle/>
          <a:p>
            <a:r>
              <a:rPr lang="en-US" sz="3200" dirty="0"/>
              <a:t>THẢO LUẬN</a:t>
            </a:r>
            <a:endParaRPr lang="en-US" sz="3200" dirty="0"/>
          </a:p>
        </p:txBody>
      </p:sp>
      <p:sp>
        <p:nvSpPr>
          <p:cNvPr id="2" name="Footer Placeholder 1"/>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pic>
        <p:nvPicPr>
          <p:cNvPr id="9" name="Graphic 8" descr="Graph and note paper with pencils"/>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962400" y="1720780"/>
            <a:ext cx="4267200" cy="4267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TỔNG QUAN VỀ HỆ ĐIỀU HÀNH</a:t>
            </a:r>
            <a:endParaRPr lang="en-US" dirty="0"/>
          </a:p>
        </p:txBody>
      </p:sp>
      <p:sp>
        <p:nvSpPr>
          <p:cNvPr id="3" name="Text Placeholder 2"/>
          <p:cNvSpPr>
            <a:spLocks noGrp="1"/>
          </p:cNvSpPr>
          <p:nvPr>
            <p:ph type="body" sz="quarter" idx="14"/>
          </p:nvPr>
        </p:nvSpPr>
        <p:spPr/>
        <p:txBody>
          <a:bodyPr/>
          <a:lstStyle/>
          <a:p>
            <a:r>
              <a:rPr lang="en-US" dirty="0"/>
              <a:t>1.2. </a:t>
            </a:r>
            <a:r>
              <a:rPr lang="en-US" dirty="0" err="1"/>
              <a:t>Cấu</a:t>
            </a:r>
            <a:r>
              <a:rPr lang="en-US" dirty="0"/>
              <a:t> </a:t>
            </a:r>
            <a:r>
              <a:rPr lang="en-US" dirty="0" err="1"/>
              <a:t>trúc</a:t>
            </a:r>
            <a:r>
              <a:rPr lang="en-US" dirty="0"/>
              <a:t> </a:t>
            </a:r>
            <a:r>
              <a:rPr lang="en-US" dirty="0" err="1"/>
              <a:t>hệ</a:t>
            </a:r>
            <a:r>
              <a:rPr lang="en-US" dirty="0"/>
              <a:t> </a:t>
            </a:r>
            <a:r>
              <a:rPr lang="en-US" dirty="0" err="1"/>
              <a:t>thống</a:t>
            </a:r>
            <a:r>
              <a:rPr lang="en-US" dirty="0"/>
              <a:t> </a:t>
            </a:r>
            <a:r>
              <a:rPr lang="en-US" dirty="0" err="1"/>
              <a:t>máy</a:t>
            </a:r>
            <a:r>
              <a:rPr lang="en-US" dirty="0"/>
              <a:t> </a:t>
            </a:r>
            <a:r>
              <a:rPr lang="en-US" dirty="0" err="1"/>
              <a:t>tính</a:t>
            </a:r>
            <a:endParaRPr lang="en-US" dirty="0"/>
          </a:p>
        </p:txBody>
      </p:sp>
      <p:sp>
        <p:nvSpPr>
          <p:cNvPr id="4" name="Text Placeholder 3"/>
          <p:cNvSpPr>
            <a:spLocks noGrp="1"/>
          </p:cNvSpPr>
          <p:nvPr>
            <p:ph type="body" sz="quarter" idx="15"/>
          </p:nvPr>
        </p:nvSpPr>
        <p:spPr/>
        <p:txBody>
          <a:bodyPr/>
          <a:lstStyle/>
          <a:p>
            <a:endParaRPr lang="en-US"/>
          </a:p>
        </p:txBody>
      </p:sp>
      <p:sp>
        <p:nvSpPr>
          <p:cNvPr id="5" name="Text Placeholder 4"/>
          <p:cNvSpPr>
            <a:spLocks noGrp="1"/>
          </p:cNvSpPr>
          <p:nvPr>
            <p:ph type="body" sz="quarter" idx="16"/>
          </p:nvPr>
        </p:nvSpPr>
        <p:spPr/>
        <p:txBody>
          <a:bodyPr>
            <a:normAutofit lnSpcReduction="10000"/>
          </a:bodyPr>
          <a:lstStyle/>
          <a:p>
            <a:r>
              <a:rPr lang="en-US" dirty="0"/>
              <a:t>01.</a:t>
            </a:r>
            <a:endParaRPr lang="en-US" dirty="0"/>
          </a:p>
        </p:txBody>
      </p:sp>
      <p:sp>
        <p:nvSpPr>
          <p:cNvPr id="7" name="Footer Placeholder 6"/>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1.2. </a:t>
            </a:r>
            <a:r>
              <a:rPr lang="en-US" altLang="ja-JP" dirty="0" err="1"/>
              <a:t>Cấu</a:t>
            </a:r>
            <a:r>
              <a:rPr lang="en-US" altLang="ja-JP" dirty="0"/>
              <a:t> </a:t>
            </a:r>
            <a:r>
              <a:rPr lang="en-US" altLang="ja-JP" dirty="0" err="1"/>
              <a:t>trúc</a:t>
            </a:r>
            <a:r>
              <a:rPr lang="en-US" altLang="ja-JP" dirty="0"/>
              <a:t> </a:t>
            </a:r>
            <a:r>
              <a:rPr lang="en-US" altLang="ja-JP" dirty="0" err="1"/>
              <a:t>hệ</a:t>
            </a:r>
            <a:r>
              <a:rPr lang="en-US" altLang="ja-JP" dirty="0"/>
              <a:t> </a:t>
            </a:r>
            <a:r>
              <a:rPr lang="en-US" altLang="ja-JP" dirty="0" err="1"/>
              <a:t>thống</a:t>
            </a:r>
            <a:r>
              <a:rPr lang="en-US" altLang="ja-JP" dirty="0"/>
              <a:t> </a:t>
            </a:r>
            <a:r>
              <a:rPr lang="en-US" altLang="ja-JP" dirty="0" err="1"/>
              <a:t>máy</a:t>
            </a:r>
            <a:r>
              <a:rPr lang="en-US" altLang="ja-JP" dirty="0"/>
              <a:t> </a:t>
            </a:r>
            <a:r>
              <a:rPr lang="en-US" altLang="ja-JP" dirty="0" err="1"/>
              <a:t>tính</a:t>
            </a:r>
            <a:endParaRPr kumimoji="1" lang="ja-JP" altLang="en-US"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3" name="TextBox 2"/>
          <p:cNvSpPr txBox="1"/>
          <p:nvPr/>
        </p:nvSpPr>
        <p:spPr>
          <a:xfrm>
            <a:off x="6095208" y="3276600"/>
            <a:ext cx="4571999" cy="1569660"/>
          </a:xfrm>
          <a:prstGeom prst="rect">
            <a:avLst/>
          </a:prstGeom>
          <a:noFill/>
        </p:spPr>
        <p:txBody>
          <a:bodyPr wrap="square" rtlCol="0">
            <a:spAutoFit/>
          </a:bodyPr>
          <a:lstStyle/>
          <a:p>
            <a:r>
              <a:rPr lang="vi-VN" sz="2400" b="1" dirty="0"/>
              <a:t>Phần cứng (hardware)</a:t>
            </a:r>
            <a:r>
              <a:rPr lang="en-US" sz="2400" b="1" dirty="0"/>
              <a:t>:</a:t>
            </a:r>
            <a:br>
              <a:rPr lang="en-US" sz="2400" b="1" dirty="0"/>
            </a:br>
            <a:r>
              <a:rPr lang="vi-VN" sz="2400" dirty="0"/>
              <a:t>Bao gồm các tài nguyên cơ bản của máy tính như CPU, bộ nhớ, các thiết bị I/O</a:t>
            </a:r>
            <a:r>
              <a:rPr lang="en-US" sz="2400" dirty="0"/>
              <a:t>.</a:t>
            </a:r>
            <a:endParaRPr lang="vi-VN" sz="2400" dirty="0"/>
          </a:p>
        </p:txBody>
      </p:sp>
      <p:sp>
        <p:nvSpPr>
          <p:cNvPr id="7" name="Arrow: Notched Right 6"/>
          <p:cNvSpPr/>
          <p:nvPr/>
        </p:nvSpPr>
        <p:spPr>
          <a:xfrm rot="10800000">
            <a:off x="5423532" y="3752060"/>
            <a:ext cx="596267" cy="288926"/>
          </a:xfrm>
          <a:prstGeom prst="notch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76401" y="1504425"/>
            <a:ext cx="3681591" cy="261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3"/>
          <p:cNvSpPr txBox="1"/>
          <p:nvPr/>
        </p:nvSpPr>
        <p:spPr>
          <a:xfrm>
            <a:off x="7676515" y="2001520"/>
            <a:ext cx="4064000" cy="1139190"/>
          </a:xfrm>
          <a:prstGeom prst="rect">
            <a:avLst/>
          </a:prstGeom>
          <a:noFill/>
        </p:spPr>
        <p:txBody>
          <a:bodyPr wrap="square" rtlCol="0">
            <a:spAutoFit/>
          </a:bodyPr>
          <a:p>
            <a:pPr algn="just">
              <a:lnSpc>
                <a:spcPct val="120000"/>
              </a:lnSpc>
              <a:spcBef>
                <a:spcPts val="200"/>
              </a:spcBef>
              <a:spcAft>
                <a:spcPts val="200"/>
              </a:spcAft>
            </a:pPr>
            <a:r>
              <a:rPr lang="vi-VN" altLang="en-US" dirty="0" smtClean="0">
                <a:latin typeface="Arial" panose="020B0604020202020204" pitchFamily="34" charset="0"/>
                <a:cs typeface="Arial" panose="020B0604020202020204" pitchFamily="34" charset="0"/>
              </a:rPr>
              <a:t>nguyên tác phân tầng chỉ ảnh hưởng tới tầng cao hơn và thấp hơn 1 </a:t>
            </a:r>
            <a:r>
              <a:rPr lang="vi-VN" altLang="en-US" dirty="0" smtClean="0">
                <a:latin typeface="Arial" panose="020B0604020202020204" pitchFamily="34" charset="0"/>
                <a:cs typeface="Arial" panose="020B0604020202020204" pitchFamily="34" charset="0"/>
              </a:rPr>
              <a:t>tầng</a:t>
            </a:r>
            <a:endParaRPr lang="vi-VN" altLang="en-US" dirty="0" smtClean="0">
              <a:latin typeface="Arial" panose="020B0604020202020204" pitchFamily="34" charset="0"/>
              <a:cs typeface="Arial" panose="020B0604020202020204" pitchFamily="34" charset="0"/>
            </a:endParaRPr>
          </a:p>
          <a:p>
            <a:pPr algn="just">
              <a:lnSpc>
                <a:spcPct val="120000"/>
              </a:lnSpc>
              <a:spcBef>
                <a:spcPts val="200"/>
              </a:spcBef>
              <a:spcAft>
                <a:spcPts val="200"/>
              </a:spcAft>
            </a:pPr>
            <a:endParaRPr lang="vi-VN" altLang="en-US" dirty="0" smtClean="0">
              <a:latin typeface="Arial" panose="020B0604020202020204" pitchFamily="34" charset="0"/>
              <a:cs typeface="Arial" panose="020B0604020202020204" pitchFamily="34" charset="0"/>
            </a:endParaRPr>
          </a:p>
        </p:txBody>
      </p:sp>
      <p:sp>
        <p:nvSpPr>
          <p:cNvPr id="8" name="Text Box 7"/>
          <p:cNvSpPr txBox="1"/>
          <p:nvPr/>
        </p:nvSpPr>
        <p:spPr>
          <a:xfrm>
            <a:off x="2000885" y="5079365"/>
            <a:ext cx="4064000" cy="755650"/>
          </a:xfrm>
          <a:prstGeom prst="rect">
            <a:avLst/>
          </a:prstGeom>
          <a:noFill/>
        </p:spPr>
        <p:txBody>
          <a:bodyPr wrap="square" rtlCol="0">
            <a:spAutoFit/>
          </a:bodyPr>
          <a:p>
            <a:pPr algn="just">
              <a:lnSpc>
                <a:spcPct val="120000"/>
              </a:lnSpc>
              <a:spcBef>
                <a:spcPts val="200"/>
              </a:spcBef>
              <a:spcAft>
                <a:spcPts val="200"/>
              </a:spcAft>
            </a:pPr>
            <a:r>
              <a:rPr lang="vi-VN" altLang="en-US" dirty="0" smtClean="0">
                <a:latin typeface="Arial" panose="020B0604020202020204" pitchFamily="34" charset="0"/>
                <a:cs typeface="Arial" panose="020B0604020202020204" pitchFamily="34" charset="0"/>
              </a:rPr>
              <a:t>tài nguyên cơ bản của máy tính vừa vô hình và vừa hữu </a:t>
            </a:r>
            <a:r>
              <a:rPr lang="vi-VN" altLang="en-US" dirty="0" smtClean="0">
                <a:latin typeface="Arial" panose="020B0604020202020204" pitchFamily="34" charset="0"/>
                <a:cs typeface="Arial" panose="020B0604020202020204" pitchFamily="34" charset="0"/>
              </a:rPr>
              <a:t>hình</a:t>
            </a:r>
            <a:endParaRPr lang="vi-VN" altLang="en-US" dirty="0" smtClean="0">
              <a:latin typeface="Arial" panose="020B0604020202020204" pitchFamily="34" charset="0"/>
              <a:cs typeface="Arial" panose="020B0604020202020204" pitchFamily="34"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1.2. </a:t>
            </a:r>
            <a:r>
              <a:rPr lang="en-US" altLang="ja-JP" dirty="0" err="1"/>
              <a:t>Cấu</a:t>
            </a:r>
            <a:r>
              <a:rPr lang="en-US" altLang="ja-JP" dirty="0"/>
              <a:t> </a:t>
            </a:r>
            <a:r>
              <a:rPr lang="en-US" altLang="ja-JP" dirty="0" err="1"/>
              <a:t>trúc</a:t>
            </a:r>
            <a:r>
              <a:rPr lang="en-US" altLang="ja-JP" dirty="0"/>
              <a:t> </a:t>
            </a:r>
            <a:r>
              <a:rPr lang="en-US" altLang="ja-JP" dirty="0" err="1"/>
              <a:t>hệ</a:t>
            </a:r>
            <a:r>
              <a:rPr lang="en-US" altLang="ja-JP" dirty="0"/>
              <a:t> </a:t>
            </a:r>
            <a:r>
              <a:rPr lang="en-US" altLang="ja-JP" dirty="0" err="1"/>
              <a:t>thống</a:t>
            </a:r>
            <a:r>
              <a:rPr lang="en-US" altLang="ja-JP" dirty="0"/>
              <a:t> </a:t>
            </a:r>
            <a:r>
              <a:rPr lang="en-US" altLang="ja-JP" dirty="0" err="1"/>
              <a:t>máy</a:t>
            </a:r>
            <a:r>
              <a:rPr lang="en-US" altLang="ja-JP" dirty="0"/>
              <a:t> </a:t>
            </a:r>
            <a:r>
              <a:rPr lang="en-US" altLang="ja-JP" dirty="0" err="1"/>
              <a:t>tính</a:t>
            </a:r>
            <a:endParaRPr kumimoji="1" lang="ja-JP" altLang="en-US"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3" name="TextBox 2"/>
          <p:cNvSpPr txBox="1"/>
          <p:nvPr/>
        </p:nvSpPr>
        <p:spPr>
          <a:xfrm>
            <a:off x="6130778" y="2436510"/>
            <a:ext cx="5146822" cy="1718932"/>
          </a:xfrm>
          <a:prstGeom prst="rect">
            <a:avLst/>
          </a:prstGeom>
          <a:noFill/>
        </p:spPr>
        <p:txBody>
          <a:bodyPr wrap="square" rtlCol="0">
            <a:spAutoFit/>
          </a:bodyPr>
          <a:lstStyle/>
          <a:p>
            <a:pPr algn="just">
              <a:lnSpc>
                <a:spcPct val="130000"/>
              </a:lnSpc>
              <a:spcBef>
                <a:spcPts val="300"/>
              </a:spcBef>
              <a:spcAft>
                <a:spcPts val="300"/>
              </a:spcAft>
            </a:pPr>
            <a:r>
              <a:rPr lang="vi-VN" sz="2400" b="1" dirty="0">
                <a:gradFill flip="none" rotWithShape="1">
                  <a:gsLst>
                    <a:gs pos="0">
                      <a:srgbClr val="0072FF"/>
                    </a:gs>
                    <a:gs pos="100000">
                      <a:srgbClr val="00C6FF"/>
                    </a:gs>
                  </a:gsLst>
                  <a:lin ang="2700000" scaled="1"/>
                  <a:tileRect/>
                </a:gradFill>
                <a:effectLst>
                  <a:innerShdw blurRad="114300">
                    <a:schemeClr val="bg1"/>
                  </a:innerShdw>
                </a:effectLst>
                <a:ea typeface="+mj-ea"/>
                <a:cs typeface="Times New Roman" panose="02020603050405020304" pitchFamily="18" charset="0"/>
              </a:rPr>
              <a:t>Hệ điều hành (operating system)</a:t>
            </a:r>
            <a:r>
              <a:rPr lang="en-US" sz="2400" b="1" dirty="0">
                <a:gradFill flip="none" rotWithShape="1">
                  <a:gsLst>
                    <a:gs pos="0">
                      <a:srgbClr val="0072FF"/>
                    </a:gs>
                    <a:gs pos="100000">
                      <a:srgbClr val="00C6FF"/>
                    </a:gs>
                  </a:gsLst>
                  <a:lin ang="2700000" scaled="1"/>
                  <a:tileRect/>
                </a:gradFill>
                <a:effectLst>
                  <a:innerShdw blurRad="114300">
                    <a:schemeClr val="bg1"/>
                  </a:innerShdw>
                </a:effectLst>
                <a:ea typeface="+mj-ea"/>
                <a:cs typeface="Times New Roman" panose="02020603050405020304" pitchFamily="18" charset="0"/>
              </a:rPr>
              <a:t>:</a:t>
            </a:r>
            <a:endParaRPr lang="vi-VN" sz="2400" b="1" dirty="0">
              <a:gradFill flip="none" rotWithShape="1">
                <a:gsLst>
                  <a:gs pos="0">
                    <a:srgbClr val="0072FF"/>
                  </a:gs>
                  <a:gs pos="100000">
                    <a:srgbClr val="00C6FF"/>
                  </a:gs>
                </a:gsLst>
                <a:lin ang="2700000" scaled="1"/>
                <a:tileRect/>
              </a:gradFill>
              <a:effectLst>
                <a:innerShdw blurRad="114300">
                  <a:schemeClr val="bg1"/>
                </a:innerShdw>
              </a:effectLst>
              <a:ea typeface="+mj-ea"/>
              <a:cs typeface="Times New Roman" panose="02020603050405020304" pitchFamily="18" charset="0"/>
            </a:endParaRPr>
          </a:p>
          <a:p>
            <a:r>
              <a:rPr lang="vi-VN" sz="2400" dirty="0"/>
              <a:t>Phân phối tài nguyên, điều khiển và phối hợp các hoạt động của các chương trình trong hệ thống.</a:t>
            </a:r>
            <a:endParaRPr lang="vi-VN" sz="2400" dirty="0"/>
          </a:p>
        </p:txBody>
      </p:sp>
      <p:sp>
        <p:nvSpPr>
          <p:cNvPr id="7" name="Arrow: Notched Right 6"/>
          <p:cNvSpPr/>
          <p:nvPr/>
        </p:nvSpPr>
        <p:spPr>
          <a:xfrm rot="10800000">
            <a:off x="5594707" y="2895600"/>
            <a:ext cx="466517" cy="228600"/>
          </a:xfrm>
          <a:prstGeom prst="notch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76400" y="1295400"/>
            <a:ext cx="3823184" cy="271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3"/>
          <p:cNvSpPr txBox="1"/>
          <p:nvPr/>
        </p:nvSpPr>
        <p:spPr>
          <a:xfrm>
            <a:off x="6781800" y="914400"/>
            <a:ext cx="4064000" cy="1803400"/>
          </a:xfrm>
          <a:prstGeom prst="rect">
            <a:avLst/>
          </a:prstGeom>
          <a:noFill/>
        </p:spPr>
        <p:txBody>
          <a:bodyPr wrap="square" rtlCol="0">
            <a:spAutoFit/>
          </a:bodyPr>
          <a:p>
            <a:pPr algn="just">
              <a:lnSpc>
                <a:spcPct val="120000"/>
              </a:lnSpc>
              <a:spcBef>
                <a:spcPts val="200"/>
              </a:spcBef>
              <a:spcAft>
                <a:spcPts val="200"/>
              </a:spcAft>
            </a:pPr>
            <a:r>
              <a:rPr lang="vi-VN" altLang="en-US" dirty="0" smtClean="0">
                <a:latin typeface="Arial" panose="020B0604020202020204" pitchFamily="34" charset="0"/>
                <a:cs typeface="Arial" panose="020B0604020202020204" pitchFamily="34" charset="0"/>
              </a:rPr>
              <a:t>luôn xét 2 mặt của tầng đó là tầng trên và tầng </a:t>
            </a:r>
            <a:r>
              <a:rPr lang="vi-VN" altLang="en-US" dirty="0" smtClean="0">
                <a:latin typeface="Arial" panose="020B0604020202020204" pitchFamily="34" charset="0"/>
                <a:cs typeface="Arial" panose="020B0604020202020204" pitchFamily="34" charset="0"/>
              </a:rPr>
              <a:t>dưới.</a:t>
            </a:r>
            <a:endParaRPr lang="vi-VN" altLang="en-US" dirty="0" smtClean="0">
              <a:latin typeface="Arial" panose="020B0604020202020204" pitchFamily="34" charset="0"/>
              <a:cs typeface="Arial" panose="020B0604020202020204" pitchFamily="34" charset="0"/>
            </a:endParaRPr>
          </a:p>
          <a:p>
            <a:pPr algn="just">
              <a:lnSpc>
                <a:spcPct val="120000"/>
              </a:lnSpc>
              <a:spcBef>
                <a:spcPts val="200"/>
              </a:spcBef>
              <a:spcAft>
                <a:spcPts val="200"/>
              </a:spcAft>
            </a:pPr>
            <a:r>
              <a:rPr lang="vi-VN" altLang="en-US" dirty="0" smtClean="0">
                <a:latin typeface="Arial" panose="020B0604020202020204" pitchFamily="34" charset="0"/>
                <a:cs typeface="Arial" panose="020B0604020202020204" pitchFamily="34" charset="0"/>
              </a:rPr>
              <a:t>tầng trên sẽ cung cấp dịch vụ và tầng  dưới sẽ cung cấp tài nguyên cho tầng </a:t>
            </a:r>
            <a:r>
              <a:rPr lang="vi-VN" altLang="en-US" dirty="0" smtClean="0">
                <a:latin typeface="Arial" panose="020B0604020202020204" pitchFamily="34" charset="0"/>
                <a:cs typeface="Arial" panose="020B0604020202020204" pitchFamily="34" charset="0"/>
              </a:rPr>
              <a:t>trên</a:t>
            </a:r>
            <a:endParaRPr lang="vi-VN" altLang="en-US" dirty="0" smtClean="0">
              <a:latin typeface="Arial" panose="020B0604020202020204" pitchFamily="34" charset="0"/>
              <a:cs typeface="Arial" panose="020B0604020202020204" pitchFamily="34"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1.2. </a:t>
            </a:r>
            <a:r>
              <a:rPr lang="en-US" altLang="ja-JP" dirty="0" err="1"/>
              <a:t>Cấu</a:t>
            </a:r>
            <a:r>
              <a:rPr lang="en-US" altLang="ja-JP" dirty="0"/>
              <a:t> </a:t>
            </a:r>
            <a:r>
              <a:rPr lang="en-US" altLang="ja-JP" dirty="0" err="1"/>
              <a:t>trúc</a:t>
            </a:r>
            <a:r>
              <a:rPr lang="en-US" altLang="ja-JP" dirty="0"/>
              <a:t> </a:t>
            </a:r>
            <a:r>
              <a:rPr lang="en-US" altLang="ja-JP" dirty="0" err="1"/>
              <a:t>hệ</a:t>
            </a:r>
            <a:r>
              <a:rPr lang="en-US" altLang="ja-JP" dirty="0"/>
              <a:t> </a:t>
            </a:r>
            <a:r>
              <a:rPr lang="en-US" altLang="ja-JP" dirty="0" err="1"/>
              <a:t>thống</a:t>
            </a:r>
            <a:r>
              <a:rPr lang="en-US" altLang="ja-JP" dirty="0"/>
              <a:t> </a:t>
            </a:r>
            <a:r>
              <a:rPr lang="en-US" altLang="ja-JP" dirty="0" err="1"/>
              <a:t>máy</a:t>
            </a:r>
            <a:r>
              <a:rPr lang="en-US" altLang="ja-JP" dirty="0"/>
              <a:t> </a:t>
            </a:r>
            <a:r>
              <a:rPr lang="en-US" altLang="ja-JP" dirty="0" err="1"/>
              <a:t>tính</a:t>
            </a:r>
            <a:endParaRPr kumimoji="1" lang="ja-JP" altLang="en-US"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3" name="TextBox 2"/>
          <p:cNvSpPr txBox="1"/>
          <p:nvPr/>
        </p:nvSpPr>
        <p:spPr>
          <a:xfrm>
            <a:off x="6165040" y="1711679"/>
            <a:ext cx="4731560" cy="3046988"/>
          </a:xfrm>
          <a:prstGeom prst="rect">
            <a:avLst/>
          </a:prstGeom>
          <a:noFill/>
        </p:spPr>
        <p:txBody>
          <a:bodyPr wrap="square" rtlCol="0">
            <a:spAutoFit/>
          </a:bodyPr>
          <a:lstStyle/>
          <a:p>
            <a:r>
              <a:rPr lang="vi-VN" sz="2400" b="1" dirty="0"/>
              <a:t>Chương trình ứng dụng (application programs)</a:t>
            </a:r>
            <a:r>
              <a:rPr lang="en-US" sz="2400" b="1" dirty="0"/>
              <a:t>:</a:t>
            </a:r>
            <a:endParaRPr lang="vi-VN" sz="2400" b="1" dirty="0"/>
          </a:p>
          <a:p>
            <a:r>
              <a:rPr lang="vi-VN" sz="2400" dirty="0"/>
              <a:t>Sử dụng hệ thống tài nguyên để giải quyết một bài toán tính toán nào đó của người sử dụng. </a:t>
            </a:r>
            <a:endParaRPr lang="vi-VN" sz="2400" dirty="0"/>
          </a:p>
          <a:p>
            <a:r>
              <a:rPr lang="vi-VN" sz="2400" dirty="0"/>
              <a:t>Ví dụ: compilers, database systems, video games, business programs</a:t>
            </a:r>
            <a:endParaRPr lang="vi-VN" sz="2400" dirty="0"/>
          </a:p>
        </p:txBody>
      </p:sp>
      <p:sp>
        <p:nvSpPr>
          <p:cNvPr id="7" name="Arrow: Notched Right 6"/>
          <p:cNvSpPr/>
          <p:nvPr/>
        </p:nvSpPr>
        <p:spPr>
          <a:xfrm rot="10800000">
            <a:off x="5599054" y="2133600"/>
            <a:ext cx="466517" cy="228600"/>
          </a:xfrm>
          <a:prstGeom prst="notch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76400" y="1295400"/>
            <a:ext cx="3823184" cy="271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3"/>
          <p:cNvSpPr txBox="1"/>
          <p:nvPr/>
        </p:nvSpPr>
        <p:spPr>
          <a:xfrm>
            <a:off x="1534795" y="4223385"/>
            <a:ext cx="4631055" cy="2084070"/>
          </a:xfrm>
          <a:prstGeom prst="rect">
            <a:avLst/>
          </a:prstGeom>
          <a:noFill/>
        </p:spPr>
        <p:txBody>
          <a:bodyPr wrap="square" rtlCol="0">
            <a:spAutoFit/>
          </a:bodyPr>
          <a:p>
            <a:pPr algn="just">
              <a:lnSpc>
                <a:spcPct val="120000"/>
              </a:lnSpc>
              <a:spcBef>
                <a:spcPts val="200"/>
              </a:spcBef>
              <a:spcAft>
                <a:spcPts val="200"/>
              </a:spcAft>
            </a:pPr>
            <a:r>
              <a:rPr lang="vi-VN" altLang="en-US" dirty="0" smtClean="0">
                <a:latin typeface="Arial" panose="020B0604020202020204" pitchFamily="34" charset="0"/>
                <a:cs typeface="Arial" panose="020B0604020202020204" pitchFamily="34" charset="0"/>
              </a:rPr>
              <a:t>có 2 loại </a:t>
            </a:r>
            <a:r>
              <a:rPr lang="vi-VN" altLang="en-US" dirty="0" smtClean="0">
                <a:latin typeface="Arial" panose="020B0604020202020204" pitchFamily="34" charset="0"/>
                <a:cs typeface="Arial" panose="020B0604020202020204" pitchFamily="34" charset="0"/>
              </a:rPr>
              <a:t>programn: chương trình có sẵn trên hdh gọi là system program(chương trình do hdh cung cấp để quản lí phần </a:t>
            </a:r>
            <a:r>
              <a:rPr lang="vi-VN" altLang="en-US" dirty="0" smtClean="0">
                <a:latin typeface="Arial" panose="020B0604020202020204" pitchFamily="34" charset="0"/>
                <a:cs typeface="Arial" panose="020B0604020202020204" pitchFamily="34" charset="0"/>
              </a:rPr>
              <a:t>cứng), còn chương trình do người dùng cài đặt gọi là application programn(chương trình của bên thứ </a:t>
            </a:r>
            <a:r>
              <a:rPr lang="vi-VN" altLang="en-US" dirty="0" smtClean="0">
                <a:latin typeface="Arial" panose="020B0604020202020204" pitchFamily="34" charset="0"/>
                <a:cs typeface="Arial" panose="020B0604020202020204" pitchFamily="34" charset="0"/>
              </a:rPr>
              <a:t>3)</a:t>
            </a:r>
            <a:endParaRPr lang="vi-VN" altLang="en-US" dirty="0" smtClean="0">
              <a:latin typeface="Arial" panose="020B0604020202020204" pitchFamily="34" charset="0"/>
              <a:cs typeface="Arial" panose="020B0604020202020204" pitchFamily="34" charset="0"/>
            </a:endParaRPr>
          </a:p>
        </p:txBody>
      </p:sp>
    </p:spTree>
  </p:cSld>
  <p:clrMapOvr>
    <a:masterClrMapping/>
  </p:clrMapOvr>
  <p:transition/>
</p:sld>
</file>

<file path=ppt/tags/tag1.xml><?xml version="1.0" encoding="utf-8"?>
<p:tagLst xmlns:p="http://schemas.openxmlformats.org/presentationml/2006/main">
  <p:tag name="PRESGUID" val="b225a10a-c100-46a6-a175-e81c951e3295"/>
</p:tagLst>
</file>

<file path=ppt/theme/theme1.xml><?xml version="1.0" encoding="utf-8"?>
<a:theme xmlns:a="http://schemas.openxmlformats.org/drawingml/2006/main" name="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Bai giang so UIT update</Template>
  <TotalTime>0</TotalTime>
  <Words>16197</Words>
  <Application>WPS Presentation</Application>
  <PresentationFormat>Widescreen</PresentationFormat>
  <Paragraphs>671</Paragraphs>
  <Slides>59</Slides>
  <Notes>36</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59</vt:i4>
      </vt:variant>
    </vt:vector>
  </HeadingPairs>
  <TitlesOfParts>
    <vt:vector size="78" baseType="lpstr">
      <vt:lpstr>Arial</vt:lpstr>
      <vt:lpstr>SimSun</vt:lpstr>
      <vt:lpstr>Wingdings</vt:lpstr>
      <vt:lpstr>Times New Roman</vt:lpstr>
      <vt:lpstr>PalatinoLTStd-Roman</vt:lpstr>
      <vt:lpstr>DienTuVN_VNI</vt:lpstr>
      <vt:lpstr>Calibri</vt:lpstr>
      <vt:lpstr>Microsoft YaHei</vt:lpstr>
      <vt:lpstr>Arial Unicode MS</vt:lpstr>
      <vt:lpstr>-apple-system</vt:lpstr>
      <vt:lpstr>HelveticaNeueLTStd-Bd</vt:lpstr>
      <vt:lpstr>HelveticaNeueLTStd-Roman</vt:lpstr>
      <vt:lpstr>PalatinoLTStd-Bold-Identity-H</vt:lpstr>
      <vt:lpstr>MS PGothic</vt:lpstr>
      <vt:lpstr>Wingdings 3</vt:lpstr>
      <vt:lpstr>Times-Bold</vt:lpstr>
      <vt:lpstr>Calibri Light</vt:lpstr>
      <vt:lpstr>Yu Gothic</vt:lpstr>
      <vt:lpstr>Office Theme</vt:lpstr>
      <vt:lpstr>PowerPoint 演示文稿</vt:lpstr>
      <vt:lpstr>PowerPoint 演示文稿</vt:lpstr>
      <vt:lpstr>PowerPoint 演示文稿</vt:lpstr>
      <vt:lpstr>PowerPoint 演示文稿</vt:lpstr>
      <vt:lpstr>1.1. Tổng quan</vt:lpstr>
      <vt:lpstr>PowerPoint 演示文稿</vt:lpstr>
      <vt:lpstr>1.2. Cấu trúc hệ thống máy tính</vt:lpstr>
      <vt:lpstr>1.2. Cấu trúc hệ thống máy tính</vt:lpstr>
      <vt:lpstr>1.2. Cấu trúc hệ thống máy tính</vt:lpstr>
      <vt:lpstr>1.2. Cấu trúc hệ thống máy tính</vt:lpstr>
      <vt:lpstr>PowerPoint 演示文稿</vt:lpstr>
      <vt:lpstr>2.1. Bên trong hệ điều hành</vt:lpstr>
      <vt:lpstr>PowerPoint 演示文稿</vt:lpstr>
      <vt:lpstr>PowerPoint 演示文稿</vt:lpstr>
      <vt:lpstr>2.2. Hoạt động bên trong máy tính</vt:lpstr>
      <vt:lpstr>2.2. Hoạt động bên trong máy tính</vt:lpstr>
      <vt:lpstr>PowerPoint 演示文稿</vt:lpstr>
      <vt:lpstr>2.3. Ngắt</vt:lpstr>
      <vt:lpstr>2.3. Ngắt</vt:lpstr>
      <vt:lpstr>PowerPoint 演示文稿</vt:lpstr>
      <vt:lpstr>2.4. Cấu trúc lưu trữ (storage)</vt:lpstr>
      <vt:lpstr>2.4. Cấu trúc lưu trữ (storage)</vt:lpstr>
      <vt:lpstr>2.4. Cấu trúc lưu trữ (storage)</vt:lpstr>
      <vt:lpstr>PowerPoint 演示文稿</vt:lpstr>
      <vt:lpstr>2.5. Hoạt động của máy tính hiện đại</vt:lpstr>
      <vt:lpstr>2.5. Hoạt động của máy tính hiện đại</vt:lpstr>
      <vt:lpstr>PowerPoint 演示文稿</vt:lpstr>
      <vt:lpstr>3. Kiến trúc hệ thống máy tính</vt:lpstr>
      <vt:lpstr>PowerPoint 演示文稿</vt:lpstr>
      <vt:lpstr>3.1. Hệ thống đơn bộ xử lý</vt:lpstr>
      <vt:lpstr>PowerPoint 演示文稿</vt:lpstr>
      <vt:lpstr>3.2. Hệ thống đa bộ xử lý</vt:lpstr>
      <vt:lpstr>3.2. Hệ thống đa bộ xử lý</vt:lpstr>
      <vt:lpstr>3.2. Hệ thống đa bộ xử lý</vt:lpstr>
      <vt:lpstr>3.2. Hệ thống đa bộ xử lý</vt:lpstr>
      <vt:lpstr>PowerPoint 演示文稿</vt:lpstr>
      <vt:lpstr>3.3. Hệ thống gom cụm</vt:lpstr>
      <vt:lpstr>3.3. Hệ thống gom cụm</vt:lpstr>
      <vt:lpstr>PowerPoint 演示文稿</vt:lpstr>
      <vt:lpstr>4. Các thao tác trong hệ điều hành</vt:lpstr>
      <vt:lpstr>PowerPoint 演示文稿</vt:lpstr>
      <vt:lpstr>PowerPoint 演示文稿</vt:lpstr>
      <vt:lpstr>4.1. Đơn chương</vt:lpstr>
      <vt:lpstr>PowerPoint 演示文稿</vt:lpstr>
      <vt:lpstr>4.2. Đa chương</vt:lpstr>
      <vt:lpstr>4.2. Đa chương</vt:lpstr>
      <vt:lpstr>4.2. Đa chương</vt:lpstr>
      <vt:lpstr>PowerPoint 演示文稿</vt:lpstr>
      <vt:lpstr>4.3. Các chế độ hoạt động</vt:lpstr>
      <vt:lpstr>PowerPoint 演示文稿</vt:lpstr>
      <vt:lpstr>5.1 Lịch sử phát triển hệ điều hành</vt:lpstr>
      <vt:lpstr>5.1 Lịch sử phát triển hệ điều hành</vt:lpstr>
      <vt:lpstr>4.3. Các chế độ hoạt động</vt:lpstr>
      <vt:lpstr>PowerPoint 演示文稿</vt:lpstr>
      <vt:lpstr>Quá trình phát triển của Windows</vt:lpstr>
      <vt:lpstr>Quá trình phát triển của Linux</vt:lpstr>
      <vt:lpstr>Quá trình phát triển của Android, iOS</vt:lpstr>
      <vt:lpstr>Tóm tắt lại nội dung buổi học</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HĐH Chương 1</dc:title>
  <dc:creator>Phan Đình Duy</dc:creator>
  <cp:lastModifiedBy>Nguyễn Huỳnh Tiến</cp:lastModifiedBy>
  <cp:revision>214</cp:revision>
  <dcterms:created xsi:type="dcterms:W3CDTF">2017-02-19T14:22:00Z</dcterms:created>
  <dcterms:modified xsi:type="dcterms:W3CDTF">2024-09-11T08:04:48Z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9A84622455584A848184751A828876ED_12</vt:lpwstr>
  </property>
  <property fmtid="{D5CDD505-2E9C-101B-9397-08002B2CF9AE}" pid="3" name="KSOProductBuildVer">
    <vt:lpwstr>1033-12.2.0.18165</vt:lpwstr>
  </property>
</Properties>
</file>