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media/image2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9"/>
  </p:notesMasterIdLst>
  <p:sldIdLst>
    <p:sldId id="260" r:id="rId3"/>
    <p:sldId id="424" r:id="rId4"/>
    <p:sldId id="262" r:id="rId5"/>
    <p:sldId id="269" r:id="rId6"/>
    <p:sldId id="261" r:id="rId7"/>
    <p:sldId id="427" r:id="rId8"/>
    <p:sldId id="384" r:id="rId10"/>
    <p:sldId id="428" r:id="rId11"/>
    <p:sldId id="496" r:id="rId12"/>
    <p:sldId id="317" r:id="rId13"/>
    <p:sldId id="389" r:id="rId14"/>
    <p:sldId id="429" r:id="rId15"/>
    <p:sldId id="453" r:id="rId16"/>
    <p:sldId id="430" r:id="rId17"/>
    <p:sldId id="431" r:id="rId18"/>
    <p:sldId id="437" r:id="rId19"/>
    <p:sldId id="461" r:id="rId20"/>
    <p:sldId id="433" r:id="rId21"/>
    <p:sldId id="432" r:id="rId22"/>
    <p:sldId id="434" r:id="rId23"/>
    <p:sldId id="435" r:id="rId24"/>
    <p:sldId id="319" r:id="rId25"/>
    <p:sldId id="346" r:id="rId26"/>
    <p:sldId id="454" r:id="rId27"/>
    <p:sldId id="438" r:id="rId28"/>
    <p:sldId id="463" r:id="rId29"/>
    <p:sldId id="455" r:id="rId30"/>
    <p:sldId id="441" r:id="rId31"/>
    <p:sldId id="439" r:id="rId32"/>
    <p:sldId id="456" r:id="rId33"/>
    <p:sldId id="464" r:id="rId34"/>
    <p:sldId id="457" r:id="rId35"/>
    <p:sldId id="465" r:id="rId36"/>
    <p:sldId id="444" r:id="rId37"/>
    <p:sldId id="347" r:id="rId38"/>
    <p:sldId id="286" r:id="rId39"/>
    <p:sldId id="458" r:id="rId40"/>
    <p:sldId id="445" r:id="rId41"/>
    <p:sldId id="351" r:id="rId42"/>
    <p:sldId id="446" r:id="rId43"/>
    <p:sldId id="459" r:id="rId44"/>
    <p:sldId id="447" r:id="rId45"/>
    <p:sldId id="460" r:id="rId46"/>
    <p:sldId id="448" r:id="rId47"/>
    <p:sldId id="449" r:id="rId48"/>
    <p:sldId id="450" r:id="rId49"/>
    <p:sldId id="451" r:id="rId50"/>
    <p:sldId id="452" r:id="rId51"/>
    <p:sldId id="308" r:id="rId52"/>
    <p:sldId id="376" r:id="rId53"/>
    <p:sldId id="43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FF"/>
    <a:srgbClr val="00C6FF"/>
    <a:srgbClr val="1CB5E0"/>
    <a:srgbClr val="000046"/>
    <a:srgbClr val="00F7FF"/>
    <a:srgbClr val="0A4671"/>
    <a:srgbClr val="114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37" autoAdjust="0"/>
  </p:normalViewPr>
  <p:slideViewPr>
    <p:cSldViewPr snapToGrid="0">
      <p:cViewPr varScale="1">
        <p:scale>
          <a:sx n="59" d="100"/>
          <a:sy n="59" d="100"/>
        </p:scale>
        <p:origin x="96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0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5:35"/>
    </inkml:context>
    <inkml:brush xml:id="br0">
      <inkml:brushProperty name="width" value="0.05" units="cm"/>
      <inkml:brushProperty name="height" value="0.05" units="cm"/>
      <inkml:brushProperty name="color" value="#e71224"/>
    </inkml:brush>
  </inkml:definitions>
  <inkml:trace contextRef="#ctx0" brushRef="#br0">9185.000 45.000 16156 0 0,'15.000'2.000'-259'0'0,"27.000"2.000"-1207"0"0</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39:38"/>
    </inkml:context>
    <inkml:brush xml:id="br0">
      <inkml:brushProperty name="width" value="0.05" units="cm"/>
      <inkml:brushProperty name="height" value="0.05" units="cm"/>
      <inkml:brushProperty name="color" value="#e71224"/>
    </inkml:brush>
  </inkml:definitions>
  <inkml:trace contextRef="#ctx0" brushRef="#br0">0.000 0.000 5983 0 0,'0.000'0.000'536'0'0</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16"/>
    </inkml:context>
    <inkml:brush xml:id="br0">
      <inkml:brushProperty name="width" value="0.05" units="cm"/>
      <inkml:brushProperty name="height" value="0.05" units="cm"/>
      <inkml:brushProperty name="color" value="#e71224"/>
    </inkml:brush>
  </inkml:definitions>
  <inkml:trace contextRef="#ctx0" brushRef="#br0">99.000 0.000 2303 0 0,'-35.000'8.000'200'0'0,"7.000"-3.000"-200"0"0,-8.000 0.000 0 0 0</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44:37"/>
    </inkml:context>
    <inkml:brush xml:id="br0">
      <inkml:brushProperty name="width" value="0.05" units="cm"/>
      <inkml:brushProperty name="height" value="0.05" units="cm"/>
      <inkml:brushProperty name="color" value="#e71224"/>
    </inkml:brush>
  </inkml:definitions>
  <inkml:trace contextRef="#ctx0" brushRef="#br0">0.000 115.000 4255 0 0,'0.000'0.000'192'0'0,"14.000"-5.000"32"0"0,-4.000 0.000-224 0 0,1.000 0.000 0 0 0,2.000 0.000 0 0 0,0.000-1.000 0 0 0,0.000-2.000 160 0 0,0.000 0.000-8 0 0,0.000 1.000-8 0 0,-1.000-4.000 0 0 0,-1.000-5.000-144 0 0,0.000 3.000 0 0 0,1.000 0.000 0 0 0,-1.000 0.000-2112 0 0</inkml:trace>
</inkml:ink>
</file>

<file path=ppt/ink/ink5.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6-09T06:59:05"/>
    </inkml:context>
    <inkml:brush xml:id="br0">
      <inkml:brushProperty name="width" value="0.05" units="cm"/>
      <inkml:brushProperty name="height" value="0.05" units="cm"/>
      <inkml:brushProperty name="color" value="#e71224"/>
    </inkml:brush>
  </inkml:definitions>
  <inkml:trace contextRef="#ctx0" brushRef="#br0">0.000 0.000 16671 0 0,'0.000'0.000'1808'0'0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1B713-64C2-0949-8ADC-A04FFD1F646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9F204-C7F4-F140-967F-D2FA889DA61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dẫn nhập để mô tả về hoạt động của bộ nhớ ảo, quý thầy cô có thể bỏ đi khi giảng dạy</a:t>
            </a:r>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www.magetop.com</a:t>
            </a:r>
            <a:r>
              <a:rPr lang="en-US" dirty="0"/>
              <a:t>/blog/them-</a:t>
            </a:r>
            <a:r>
              <a:rPr lang="en-US" dirty="0" err="1"/>
              <a:t>bo</a:t>
            </a:r>
            <a:r>
              <a:rPr lang="en-US" dirty="0"/>
              <a:t>-</a:t>
            </a:r>
            <a:r>
              <a:rPr lang="en-US" dirty="0" err="1"/>
              <a:t>nho</a:t>
            </a:r>
            <a:r>
              <a:rPr lang="en-US" dirty="0"/>
              <a:t>-swap-</a:t>
            </a:r>
            <a:r>
              <a:rPr lang="en-US" dirty="0" err="1"/>
              <a:t>trong</a:t>
            </a:r>
            <a:r>
              <a:rPr lang="en-US" dirty="0"/>
              <a:t>-ubuntu/</a:t>
            </a:r>
            <a:endParaRPr lang="en-US" dirty="0"/>
          </a:p>
          <a:p>
            <a:r>
              <a:rPr lang="en-US" dirty="0"/>
              <a:t>https://</a:t>
            </a:r>
            <a:r>
              <a:rPr lang="en-US" dirty="0" err="1"/>
              <a:t>macstores.vn</a:t>
            </a:r>
            <a:r>
              <a:rPr lang="en-US" dirty="0"/>
              <a:t>/tin-</a:t>
            </a:r>
            <a:r>
              <a:rPr lang="en-US" dirty="0" err="1"/>
              <a:t>tuc</a:t>
            </a:r>
            <a:r>
              <a:rPr lang="en-US" dirty="0"/>
              <a:t>/cai-dat-ram-ao-cho-windows-10/</a:t>
            </a:r>
            <a:endParaRPr lang="en-US" dirty="0"/>
          </a:p>
          <a:p>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t>Slide dẫn nhập để mô tả về hoạt động của phan trang theo yêu cầu, quý thầy cô có thể bỏ đi khi giảng dạy</a:t>
            </a:r>
            <a:endParaRPr lang="en-US"/>
          </a:p>
          <a:p>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Mô tả vấn đề bước 2 khi PC của P1 cần page B mà bộ nhớ vật lý full cần phải chọn trang thay thế</a:t>
            </a:r>
            <a:endParaRPr lang="en-US"/>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OS 10 (</a:t>
            </a:r>
            <a:r>
              <a:rPr lang="en-US" dirty="0" err="1"/>
              <a:t>trang</a:t>
            </a:r>
            <a:r>
              <a:rPr lang="en-US" dirty="0"/>
              <a:t> 423): m </a:t>
            </a:r>
            <a:r>
              <a:rPr lang="en-US" dirty="0" err="1"/>
              <a:t>là</a:t>
            </a:r>
            <a:r>
              <a:rPr lang="en-US" dirty="0"/>
              <a:t> “</a:t>
            </a:r>
            <a:r>
              <a:rPr lang="en-US" sz="1800" b="0" i="0" dirty="0">
                <a:solidFill>
                  <a:srgbClr val="242021"/>
                </a:solidFill>
                <a:effectLst/>
                <a:latin typeface="PalatinoLTStd-Roman"/>
              </a:rPr>
              <a:t>total number of available frames” (D </a:t>
            </a:r>
            <a:r>
              <a:rPr lang="en-US" sz="1800" b="0" i="0" dirty="0" err="1">
                <a:solidFill>
                  <a:srgbClr val="242021"/>
                </a:solidFill>
                <a:effectLst/>
                <a:latin typeface="PalatinoLTStd-Roman"/>
              </a:rPr>
              <a:t>được</a:t>
            </a:r>
            <a:r>
              <a:rPr lang="en-US" sz="1800" b="0" i="0" dirty="0">
                <a:solidFill>
                  <a:srgbClr val="242021"/>
                </a:solidFill>
                <a:effectLst/>
                <a:latin typeface="PalatinoLTStd-Roman"/>
              </a:rPr>
              <a:t> </a:t>
            </a:r>
            <a:r>
              <a:rPr lang="en-US" sz="1800" b="0" i="0" dirty="0" err="1">
                <a:solidFill>
                  <a:srgbClr val="242021"/>
                </a:solidFill>
                <a:effectLst/>
                <a:latin typeface="PalatinoLTStd-Roman"/>
              </a:rPr>
              <a:t>hiểu</a:t>
            </a:r>
            <a:r>
              <a:rPr lang="en-US" sz="1800" b="0" i="0" dirty="0">
                <a:solidFill>
                  <a:srgbClr val="242021"/>
                </a:solidFill>
                <a:effectLst/>
                <a:latin typeface="PalatinoLTStd-Roman"/>
              </a:rPr>
              <a:t> </a:t>
            </a:r>
            <a:r>
              <a:rPr lang="en-US" sz="1800" b="0" i="0" dirty="0" err="1">
                <a:solidFill>
                  <a:srgbClr val="242021"/>
                </a:solidFill>
                <a:effectLst/>
                <a:latin typeface="PalatinoLTStd-Roman"/>
              </a:rPr>
              <a:t>là</a:t>
            </a:r>
            <a:r>
              <a:rPr lang="en-US" sz="1800" b="0" i="0" dirty="0">
                <a:solidFill>
                  <a:srgbClr val="242021"/>
                </a:solidFill>
                <a:effectLst/>
                <a:latin typeface="PalatinoLTStd-Roman"/>
              </a:rPr>
              <a:t> total demand for frames)</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DC19F204-C7F4-F140-967F-D2FA889DA61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dirty="0"/>
          </a:p>
        </p:txBody>
      </p:sp>
      <p:sp>
        <p:nvSpPr>
          <p:cNvPr id="7" name="Freeform 6"/>
          <p:cNvSpPr/>
          <p:nvPr/>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p:nvPicPr>
        <p:blipFill>
          <a:blip r:embed="rId3" cstate="screen"/>
          <a:stretch>
            <a:fillRect/>
          </a:stretch>
        </p:blipFill>
        <p:spPr>
          <a:xfrm>
            <a:off x="412638" y="362637"/>
            <a:ext cx="544288" cy="450213"/>
          </a:xfrm>
          <a:prstGeom prst="rect">
            <a:avLst/>
          </a:prstGeom>
        </p:spPr>
      </p:pic>
      <p:sp>
        <p:nvSpPr>
          <p:cNvPr id="24" name="TextBox 23"/>
          <p:cNvSpPr txBox="1"/>
          <p:nvPr/>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US" smtClean="0"/>
            </a:fld>
            <a:endParaRPr lang="en-US" dirty="0"/>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US"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036E068-73F5-42F2-AA1E-CC1A157BAEC1}" type="datetime4">
              <a:rPr lang="en-US" smtClean="0"/>
            </a:fld>
            <a:endParaRPr lang="en-US" dirty="0"/>
          </a:p>
        </p:txBody>
      </p:sp>
      <p:sp>
        <p:nvSpPr>
          <p:cNvPr id="3" name="Freeform 6"/>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userDrawn="1"/>
        </p:nvGrpSpPr>
        <p:grpSpPr>
          <a:xfrm>
            <a:off x="58527" y="40944"/>
            <a:ext cx="2869771" cy="1563379"/>
            <a:chOff x="44879" y="27296"/>
            <a:chExt cx="2869771" cy="1563379"/>
          </a:xfrm>
          <a:solidFill>
            <a:srgbClr val="0072FF"/>
          </a:solidFill>
        </p:grpSpPr>
        <p:cxnSp>
          <p:nvCxnSpPr>
            <p:cNvPr id="21" name="Straight Connector 20"/>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7" name="Isosceles Triangle 26"/>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userDrawn="1"/>
        </p:nvGrpSpPr>
        <p:grpSpPr>
          <a:xfrm flipH="1" flipV="1">
            <a:off x="9263702" y="5253677"/>
            <a:ext cx="2869771" cy="1563379"/>
            <a:chOff x="44879" y="27296"/>
            <a:chExt cx="2869771" cy="1563379"/>
          </a:xfrm>
          <a:solidFill>
            <a:srgbClr val="0072FF"/>
          </a:solidFill>
        </p:grpSpPr>
        <p:cxnSp>
          <p:nvCxnSpPr>
            <p:cNvPr id="29" name="Straight Connector 28"/>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32" name="Freeform 17"/>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18"/>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5" name="Picture 34"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37" name="TextBox 36"/>
          <p:cNvSpPr txBox="1"/>
          <p:nvPr userDrawn="1"/>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rang trong 1">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71"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72"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DC92E41-69A1-4A91-B156-F95992AD3E70}" type="datetime4">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g trong 2">
    <p:spTree>
      <p:nvGrpSpPr>
        <p:cNvPr id="1" name=""/>
        <p:cNvGrpSpPr/>
        <p:nvPr/>
      </p:nvGrpSpPr>
      <p:grpSpPr>
        <a:xfrm>
          <a:off x="0" y="0"/>
          <a:ext cx="0" cy="0"/>
          <a:chOff x="0" y="0"/>
          <a:chExt cx="0" cy="0"/>
        </a:xfrm>
      </p:grpSpPr>
      <p:sp>
        <p:nvSpPr>
          <p:cNvPr id="2" name="Oval 1"/>
          <p:cNvSpPr/>
          <p:nvPr/>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3" name="Slide Number Placeholder 4"/>
          <p:cNvSpPr>
            <a:spLocks noGrp="1"/>
          </p:cNvSpPr>
          <p:nvPr>
            <p:ph type="sldNum" sz="quarter" idx="12"/>
          </p:nvPr>
        </p:nvSpPr>
        <p:spPr>
          <a:xfrm>
            <a:off x="-2005"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Mẫu nội dung 2">
    <p:spTree>
      <p:nvGrpSpPr>
        <p:cNvPr id="1" name=""/>
        <p:cNvGrpSpPr/>
        <p:nvPr/>
      </p:nvGrpSpPr>
      <p:grpSpPr>
        <a:xfrm>
          <a:off x="0" y="0"/>
          <a:ext cx="0" cy="0"/>
          <a:chOff x="0" y="0"/>
          <a:chExt cx="0" cy="0"/>
        </a:xfrm>
      </p:grpSpPr>
      <p:sp>
        <p:nvSpPr>
          <p:cNvPr id="2" name="Title 1"/>
          <p:cNvSpPr>
            <a:spLocks noGrp="1"/>
          </p:cNvSpPr>
          <p:nvPr>
            <p:ph type="title"/>
          </p:nvPr>
        </p:nvSpPr>
        <p:spPr>
          <a:xfrm>
            <a:off x="838200" y="914804"/>
            <a:ext cx="10515600" cy="978614"/>
          </a:xfrm>
        </p:spPr>
        <p:txBody>
          <a:bodyPr/>
          <a:lstStyle/>
          <a:p>
            <a:r>
              <a:rPr lang="en-US"/>
              <a:t>Click to edit Master title style</a:t>
            </a:r>
            <a:endParaRPr lang="en-US"/>
          </a:p>
        </p:txBody>
      </p:sp>
      <p:sp>
        <p:nvSpPr>
          <p:cNvPr id="3" name="Content Placeholder 2"/>
          <p:cNvSpPr>
            <a:spLocks noGrp="1"/>
          </p:cNvSpPr>
          <p:nvPr>
            <p:ph sz="half" idx="1"/>
          </p:nvPr>
        </p:nvSpPr>
        <p:spPr>
          <a:xfrm>
            <a:off x="838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02835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a:xfrm>
            <a:off x="3535017" y="6481647"/>
            <a:ext cx="5121966" cy="239828"/>
          </a:xfrm>
        </p:spPr>
        <p:txBody>
          <a:bodyPr/>
          <a:lstStyle>
            <a:lvl1pPr>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US" dirty="0"/>
          </a:p>
        </p:txBody>
      </p:sp>
      <p:sp>
        <p:nvSpPr>
          <p:cNvPr id="10" name="Freeform 9"/>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58527" y="40944"/>
            <a:ext cx="2869771" cy="1563379"/>
            <a:chOff x="44879" y="27296"/>
            <a:chExt cx="2869771" cy="1563379"/>
          </a:xfrm>
          <a:solidFill>
            <a:srgbClr val="0072FF"/>
          </a:solidFill>
        </p:grpSpPr>
        <p:cxnSp>
          <p:nvCxnSpPr>
            <p:cNvPr id="13" name="Straight Connector 12"/>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6"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flipH="1" flipV="1">
            <a:off x="9263702" y="5253677"/>
            <a:ext cx="2869771" cy="1563379"/>
            <a:chOff x="44879" y="27296"/>
            <a:chExt cx="2869771" cy="1563379"/>
          </a:xfrm>
          <a:solidFill>
            <a:srgbClr val="0072FF"/>
          </a:solidFill>
        </p:grpSpPr>
        <p:cxnSp>
          <p:nvCxnSpPr>
            <p:cNvPr id="18" name="Straight Connector 17"/>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21" name="Oval 20"/>
          <p:cNvSpPr/>
          <p:nvPr userDrawn="1"/>
        </p:nvSpPr>
        <p:spPr>
          <a:xfrm>
            <a:off x="11928288" y="6592262"/>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22" name="Rectangle 21"/>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7" name="Slide Number Placeholder 6"/>
          <p:cNvSpPr>
            <a:spLocks noGrp="1"/>
          </p:cNvSpPr>
          <p:nvPr>
            <p:ph type="sldNum" sz="quarter" idx="12"/>
          </p:nvPr>
        </p:nvSpPr>
        <p:spPr>
          <a:xfrm>
            <a:off x="11899446" y="6563420"/>
            <a:ext cx="291600" cy="291600"/>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5" name="Date Placeholder 4"/>
          <p:cNvSpPr>
            <a:spLocks noGrp="1"/>
          </p:cNvSpPr>
          <p:nvPr>
            <p:ph type="dt" sz="half" idx="13"/>
          </p:nvPr>
        </p:nvSpPr>
        <p:spPr>
          <a:xfrm>
            <a:off x="838200" y="6481647"/>
            <a:ext cx="2090098"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D2C0504-00FD-4D40-9846-FE3E6618987D}" type="datetime4">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Trang trốn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684104" y="6481647"/>
            <a:ext cx="4823792" cy="239828"/>
          </a:xfrm>
        </p:spPr>
        <p:txBody>
          <a:bodyPr/>
          <a:lstStyle>
            <a:lvl1pPr>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endParaRPr lang="en-US" dirty="0"/>
          </a:p>
        </p:txBody>
      </p:sp>
      <p:sp>
        <p:nvSpPr>
          <p:cNvPr id="5" name="Freeform 4"/>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userDrawn="1"/>
        </p:nvGrpSpPr>
        <p:grpSpPr>
          <a:xfrm>
            <a:off x="58527" y="40944"/>
            <a:ext cx="2869771" cy="1563379"/>
            <a:chOff x="44879" y="27296"/>
            <a:chExt cx="2869771" cy="1563379"/>
          </a:xfrm>
          <a:solidFill>
            <a:srgbClr val="0072FF"/>
          </a:solidFill>
        </p:grpSpPr>
        <p:cxnSp>
          <p:nvCxnSpPr>
            <p:cNvPr id="8" name="Straight Connector 7"/>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1"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flipH="1" flipV="1">
            <a:off x="9263702" y="5253677"/>
            <a:ext cx="2869771" cy="1563379"/>
            <a:chOff x="44879" y="27296"/>
            <a:chExt cx="2869771" cy="1563379"/>
          </a:xfrm>
          <a:solidFill>
            <a:srgbClr val="0072FF"/>
          </a:solidFill>
        </p:grpSpPr>
        <p:cxnSp>
          <p:nvCxnSpPr>
            <p:cNvPr id="13" name="Straight Connector 12"/>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6" name="Oval 15"/>
          <p:cNvSpPr/>
          <p:nvPr userDrawn="1"/>
        </p:nvSpPr>
        <p:spPr>
          <a:xfrm>
            <a:off x="11926541" y="6589084"/>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17" name="Rectangle 16"/>
          <p:cNvSpPr/>
          <p:nvPr userDrawn="1"/>
        </p:nvSpPr>
        <p:spPr>
          <a:xfrm>
            <a:off x="16026" y="4629289"/>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6026" y="5005641"/>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16026" y="5381993"/>
            <a:ext cx="434350" cy="346950"/>
          </a:xfrm>
          <a:prstGeom prst="rect">
            <a:avLst/>
          </a:prstGeom>
          <a:gradFill flip="none" rotWithShape="1">
            <a:gsLst>
              <a:gs pos="0">
                <a:srgbClr val="0072FF"/>
              </a:gs>
              <a:gs pos="100000">
                <a:srgbClr val="00C6FF"/>
              </a:gs>
            </a:gsLst>
            <a:lin ang="2700000" scaled="1"/>
            <a:tileRect/>
          </a:grad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16026" y="5758345"/>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16026" y="6134697"/>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6026" y="6511050"/>
            <a:ext cx="434350" cy="346950"/>
          </a:xfrm>
          <a:prstGeom prst="rect">
            <a:avLst/>
          </a:prstGeom>
          <a:noFill/>
          <a:ln>
            <a:gradFill flip="none" rotWithShape="1">
              <a:gsLst>
                <a:gs pos="0">
                  <a:srgbClr val="0072FF"/>
                </a:gs>
                <a:gs pos="100000">
                  <a:srgbClr val="00C6FF"/>
                </a:gs>
              </a:gsLst>
              <a:path path="shape">
                <a:fillToRect l="50000" t="50000" r="50000" b="50000"/>
              </a:path>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4" name="Slide Number Placeholder 3"/>
          <p:cNvSpPr>
            <a:spLocks noGrp="1"/>
          </p:cNvSpPr>
          <p:nvPr>
            <p:ph type="sldNum" sz="quarter" idx="12"/>
          </p:nvPr>
        </p:nvSpPr>
        <p:spPr>
          <a:xfrm>
            <a:off x="11897699" y="6560242"/>
            <a:ext cx="291600" cy="291600"/>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2" name="Date Placeholder 1"/>
          <p:cNvSpPr>
            <a:spLocks noGrp="1"/>
          </p:cNvSpPr>
          <p:nvPr>
            <p:ph type="dt" sz="half" idx="13"/>
          </p:nvPr>
        </p:nvSpPr>
        <p:spPr>
          <a:xfrm>
            <a:off x="838200" y="6481647"/>
            <a:ext cx="2148299" cy="239828"/>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3DE4737E-849F-4F2D-8CDF-ACBA97D53F1E}" type="datetime4">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êu đề">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sp>
        <p:nvSpPr>
          <p:cNvPr id="7" name="Freeform 6"/>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58527" y="40944"/>
            <a:ext cx="2869771" cy="1563379"/>
            <a:chOff x="44879" y="27296"/>
            <a:chExt cx="2869771" cy="1563379"/>
          </a:xfrm>
          <a:solidFill>
            <a:srgbClr val="0072FF"/>
          </a:solidFill>
        </p:grpSpPr>
        <p:cxnSp>
          <p:nvCxnSpPr>
            <p:cNvPr id="10" name="Straight Connector 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flipH="1" flipV="1">
            <a:off x="9263702" y="5253677"/>
            <a:ext cx="2869771" cy="1563379"/>
            <a:chOff x="44879" y="27296"/>
            <a:chExt cx="2869771" cy="1563379"/>
          </a:xfrm>
          <a:solidFill>
            <a:srgbClr val="0072FF"/>
          </a:solidFill>
        </p:grpSpPr>
        <p:cxnSp>
          <p:nvCxnSpPr>
            <p:cNvPr id="15" name="Straight Connector 14"/>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3" name="Picture 22" descr="A picture containing clipart, vector graphics&#10;&#10;Description automatically generated"/>
          <p:cNvPicPr>
            <a:picLocks noChangeAspect="1"/>
          </p:cNvPicPr>
          <p:nvPr userDrawn="1"/>
        </p:nvPicPr>
        <p:blipFill>
          <a:blip r:embed="rId3" cstate="screen"/>
          <a:stretch>
            <a:fillRect/>
          </a:stretch>
        </p:blipFill>
        <p:spPr>
          <a:xfrm>
            <a:off x="412638" y="362637"/>
            <a:ext cx="544288" cy="450213"/>
          </a:xfrm>
          <a:prstGeom prst="rect">
            <a:avLst/>
          </a:prstGeom>
        </p:spPr>
      </p:pic>
      <p:sp>
        <p:nvSpPr>
          <p:cNvPr id="24" name="TextBox 23"/>
          <p:cNvSpPr txBox="1"/>
          <p:nvPr userDrawn="1"/>
        </p:nvSpPr>
        <p:spPr>
          <a:xfrm>
            <a:off x="956926" y="326133"/>
            <a:ext cx="3996607" cy="523220"/>
          </a:xfrm>
          <a:prstGeom prst="rect">
            <a:avLst/>
          </a:prstGeom>
          <a:noFill/>
        </p:spPr>
        <p:txBody>
          <a:bodyPr wrap="none" rtlCol="0" anchor="ctr">
            <a:spAutoFit/>
          </a:bodyPr>
          <a:lstStyle/>
          <a:p>
            <a:r>
              <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endParaRPr lang="en-US"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a:p>
            <a:r>
              <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endParaRPr lang="en-US"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endParaRPr>
          </a:p>
        </p:txBody>
      </p:sp>
      <p:sp>
        <p:nvSpPr>
          <p:cNvPr id="26" name="Oval 25"/>
          <p:cNvSpPr/>
          <p:nvPr/>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noChangeAspect="1"/>
          </p:cNvSpPr>
          <p:nvPr>
            <p:ph type="sldNum" sz="quarter" idx="12"/>
          </p:nvPr>
        </p:nvSpPr>
        <p:spPr>
          <a:xfrm>
            <a:off x="11894359" y="6566401"/>
            <a:ext cx="291600" cy="291600"/>
          </a:xfrm>
          <a:prstGeom prst="rect">
            <a:avLst/>
          </a:prstGeom>
        </p:spPr>
        <p:txBody>
          <a:bodyPr vert="horz" lIns="91440" tIns="45720" rIns="91440" bIns="45720" rtlCol="0" anchor="ctr"/>
          <a:lstStyle>
            <a:lvl1pPr>
              <a:defRPr lang="en-US"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US" smtClean="0"/>
            </a:fld>
            <a:endParaRPr lang="en-US" dirty="0"/>
          </a:p>
        </p:txBody>
      </p:sp>
      <p:sp>
        <p:nvSpPr>
          <p:cNvPr id="34" name="Text Placeholder 33"/>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US" sz="4400" b="1" kern="1200" dirty="0">
                <a:ln>
                  <a:gradFill>
                    <a:gsLst>
                      <a:gs pos="0">
                        <a:srgbClr val="000046"/>
                      </a:gs>
                      <a:gs pos="100000">
                        <a:srgbClr val="1CB5E0"/>
                      </a:gs>
                    </a:gsLst>
                    <a:lin ang="5400000" scaled="1"/>
                  </a:gradFill>
                </a:ln>
                <a:noFill/>
                <a:latin typeface="Arial" panose="020B0604020202020204" pitchFamily="34" charset="0"/>
                <a:ea typeface="+mn-ea"/>
                <a:cs typeface="Arial" panose="020B0604020202020204" pitchFamily="34" charset="0"/>
              </a:defRPr>
            </a:lvl1pPr>
          </a:lstStyle>
          <a:p>
            <a:pPr lvl="0"/>
            <a:r>
              <a:rPr lang="en-US" dirty="0"/>
              <a:t>TÊN MÔN HỌC</a:t>
            </a:r>
            <a:endParaRPr lang="en-US" dirty="0"/>
          </a:p>
        </p:txBody>
      </p:sp>
      <p:sp>
        <p:nvSpPr>
          <p:cNvPr id="36" name="Text Placeholder 35"/>
          <p:cNvSpPr>
            <a:spLocks noGrp="1"/>
          </p:cNvSpPr>
          <p:nvPr>
            <p:ph type="body" sz="quarter" idx="14" hasCustomPrompt="1"/>
          </p:nvPr>
        </p:nvSpPr>
        <p:spPr>
          <a:xfrm>
            <a:off x="876991" y="3039455"/>
            <a:ext cx="10438019" cy="459447"/>
          </a:xfrm>
        </p:spPr>
        <p:txBody>
          <a:bodyPr anchor="ctr">
            <a:normAutofit/>
          </a:bodyPr>
          <a:lstStyle>
            <a:lvl1pPr marL="0" indent="0" algn="ctr" defTabSz="914400" rtl="0" eaLnBrk="1" latinLnBrk="0" hangingPunct="1">
              <a:buNone/>
              <a:defRPr lang="en-US" sz="20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US" dirty="0"/>
              <a:t>CHƯƠNG X: TÊN CHƯƠNG</a:t>
            </a:r>
            <a:endParaRPr lang="en-US" dirty="0"/>
          </a:p>
        </p:txBody>
      </p:sp>
      <p:sp>
        <p:nvSpPr>
          <p:cNvPr id="42" name="Text Placeholder 41"/>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US" dirty="0"/>
              <a:t>Trình bày: Tên Giảng viên</a:t>
            </a:r>
            <a:endParaRPr lang="en-US" dirty="0"/>
          </a:p>
        </p:txBody>
      </p:sp>
      <p:sp>
        <p:nvSpPr>
          <p:cNvPr id="46" name="Text Placeholder 45"/>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7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2" name="Date Placeholder 1"/>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C26202F-660D-47C0-B883-A279B63AE9F7}" type="datetime4">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Mục lục">
    <p:spTree>
      <p:nvGrpSpPr>
        <p:cNvPr id="1" name=""/>
        <p:cNvGrpSpPr/>
        <p:nvPr/>
      </p:nvGrpSpPr>
      <p:grpSpPr>
        <a:xfrm>
          <a:off x="0" y="0"/>
          <a:ext cx="0" cy="0"/>
          <a:chOff x="0" y="0"/>
          <a:chExt cx="0" cy="0"/>
        </a:xfrm>
      </p:grpSpPr>
      <p:sp>
        <p:nvSpPr>
          <p:cNvPr id="80" name="Isosceles Triangle 12"/>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userDrawn="1"/>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US" dirty="0"/>
          </a:p>
        </p:txBody>
      </p:sp>
      <p:grpSp>
        <p:nvGrpSpPr>
          <p:cNvPr id="36" name="Group 35"/>
          <p:cNvGrpSpPr/>
          <p:nvPr userDrawn="1"/>
        </p:nvGrpSpPr>
        <p:grpSpPr>
          <a:xfrm>
            <a:off x="-1259888"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userDrawn="1"/>
        </p:nvGrpSpPr>
        <p:grpSpPr>
          <a:xfrm flipH="1">
            <a:off x="8607643"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gs>
                    <a:gs pos="100000">
                      <a:srgbClr val="00C6FF"/>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gs>
                  <a:gs pos="100000">
                    <a:srgbClr val="00C6FF"/>
                  </a:gs>
                </a:gsLst>
                <a:lin ang="2700000" scaled="1"/>
                <a:tileRect/>
              </a:gradFill>
              <a:ln cap="rnd">
                <a:gradFill flip="none" rotWithShape="1">
                  <a:gsLst>
                    <a:gs pos="0">
                      <a:srgbClr val="0072FF"/>
                    </a:gs>
                    <a:gs pos="100000">
                      <a:srgbClr val="00C6FF"/>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userDrawn="1"/>
        </p:nvSpPr>
        <p:spPr>
          <a:xfrm>
            <a:off x="11924591" y="658314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11900400" y="6566400"/>
            <a:ext cx="291600" cy="291600"/>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70" name="TextBox 69"/>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r>
              <a:rPr lang="en-US" sz="3600" b="1" dirty="0">
                <a:solidFill>
                  <a:schemeClr val="bg1"/>
                </a:solidFill>
                <a:latin typeface="Times New Roman" panose="02020603050405020304" pitchFamily="18" charset="0"/>
                <a:cs typeface="Times New Roman" panose="02020603050405020304" pitchFamily="18" charset="0"/>
              </a:rPr>
              <a:t>NỘI DUNG</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735144" y="1286346"/>
            <a:ext cx="6721714" cy="4699000"/>
          </a:xfrm>
        </p:spPr>
        <p:txBody>
          <a:bodyPr anchor="ctr">
            <a:normAutofit/>
          </a:bodyPr>
          <a:lstStyle>
            <a:lvl1pPr marL="514350" indent="-514350" algn="just">
              <a:buFont typeface="+mj-lt"/>
              <a:buAutoNum type="arabicPeriod"/>
              <a:defRPr sz="22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userDrawn="1"/>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pic>
        <p:nvPicPr>
          <p:cNvPr id="86" name="Picture 85" descr="A picture containing clipart, vector graphics&#10;&#10;Description automatically generated"/>
          <p:cNvPicPr>
            <a:picLocks noChangeAspect="1"/>
          </p:cNvPicPr>
          <p:nvPr userDrawn="1"/>
        </p:nvPicPr>
        <p:blipFill>
          <a:blip r:embed="rId2" cstate="screen"/>
          <a:stretch>
            <a:fillRect/>
          </a:stretch>
        </p:blipFill>
        <p:spPr>
          <a:xfrm>
            <a:off x="412638" y="362637"/>
            <a:ext cx="544288" cy="450213"/>
          </a:xfrm>
          <a:prstGeom prst="rect">
            <a:avLst/>
          </a:prstGeom>
        </p:spPr>
      </p:pic>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2C05FC76-FF82-427D-89DA-644D45293DCC}" type="datetime4">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userDrawn="1"/>
        </p:nvPicPr>
        <p:blipFill rotWithShape="1">
          <a:blip r:embed="rId2" cstate="screen"/>
          <a:srcRect/>
          <a:stretch>
            <a:fillRect/>
          </a:stretch>
        </p:blipFill>
        <p:spPr>
          <a:xfrm>
            <a:off x="-1" y="-1"/>
            <a:ext cx="12192001" cy="6854889"/>
          </a:xfrm>
          <a:prstGeom prst="rect">
            <a:avLst/>
          </a:prstGeom>
        </p:spPr>
      </p:pic>
      <p:sp>
        <p:nvSpPr>
          <p:cNvPr id="7" name="Rectangle 6"/>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userDrawn="1"/>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29" name="Oval 28"/>
          <p:cNvSpPr/>
          <p:nvPr/>
        </p:nvSpPr>
        <p:spPr>
          <a:xfrm>
            <a:off x="1192873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31" name="Freeform 30"/>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5" name="Slide Number Placeholder 4"/>
          <p:cNvSpPr>
            <a:spLocks noGrp="1"/>
          </p:cNvSpPr>
          <p:nvPr userDrawn="1">
            <p:ph type="sldNum" sz="quarter" idx="12"/>
          </p:nvPr>
        </p:nvSpPr>
        <p:spPr>
          <a:xfrm>
            <a:off x="1189939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33" name="Text Placeholder 32"/>
          <p:cNvSpPr>
            <a:spLocks noGrp="1"/>
          </p:cNvSpPr>
          <p:nvPr userDrawn="1">
            <p:ph type="body" sz="quarter" idx="13" hasCustomPrompt="1"/>
          </p:nvPr>
        </p:nvSpPr>
        <p:spPr>
          <a:xfrm>
            <a:off x="1470930" y="2095027"/>
            <a:ext cx="6264164"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userDrawn="1">
            <p:ph type="body" sz="quarter" idx="14" hasCustomPrompt="1"/>
          </p:nvPr>
        </p:nvSpPr>
        <p:spPr>
          <a:xfrm>
            <a:off x="1470930" y="3169159"/>
            <a:ext cx="8913813"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1.x. TÊN MỤC CON (NẾU CÓ)</a:t>
            </a:r>
            <a:endParaRPr lang="en-US" dirty="0"/>
          </a:p>
        </p:txBody>
      </p:sp>
      <p:sp>
        <p:nvSpPr>
          <p:cNvPr id="37" name="Text Placeholder 36"/>
          <p:cNvSpPr>
            <a:spLocks noGrp="1"/>
          </p:cNvSpPr>
          <p:nvPr userDrawn="1">
            <p:ph type="body" sz="quarter" idx="1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01.</a:t>
            </a:r>
            <a:endParaRPr lang="en-US" dirty="0"/>
          </a:p>
        </p:txBody>
      </p:sp>
      <p:cxnSp>
        <p:nvCxnSpPr>
          <p:cNvPr id="41" name="Straight Connector 40"/>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8382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B1059356-9793-468B-A76A-73A34372156D}" type="datetime4">
              <a:rPr lang="en-US" smtClean="0"/>
            </a:fld>
            <a:endParaRPr lang="en-US" dirty="0"/>
          </a:p>
        </p:txBody>
      </p:sp>
      <p:sp>
        <p:nvSpPr>
          <p:cNvPr id="3" name="Footer Placeholder 2"/>
          <p:cNvSpPr>
            <a:spLocks noGrp="1"/>
          </p:cNvSpPr>
          <p:nvPr>
            <p:ph type="ftr" sz="quarter" idx="18"/>
          </p:nvPr>
        </p:nvSpPr>
        <p:spPr>
          <a:xfrm>
            <a:off x="3677478"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3C202FFC-79C1-4B18-8F95-0C6AFA6EA592}" type="datetime4">
              <a:rPr lang="en-US" smtClean="0"/>
            </a:fld>
            <a:endParaRPr lang="en-US"/>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8" name="Text Placeholder 21"/>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US" dirty="0"/>
              <a:t>Họ và tên</a:t>
            </a:r>
            <a:br>
              <a:rPr lang="en-US" dirty="0"/>
            </a:br>
            <a:r>
              <a:rPr lang="en-US" dirty="0"/>
              <a:t>Email</a:t>
            </a:r>
            <a:br>
              <a:rPr lang="en-US" dirty="0"/>
            </a:br>
            <a:r>
              <a:rPr lang="en-US" dirty="0"/>
              <a:t>Khoa</a:t>
            </a:r>
            <a:endParaRPr lang="en-US" dirty="0"/>
          </a:p>
        </p:txBody>
      </p:sp>
      <p:grpSp>
        <p:nvGrpSpPr>
          <p:cNvPr id="34" name="Group 33"/>
          <p:cNvGrpSpPr/>
          <p:nvPr/>
        </p:nvGrpSpPr>
        <p:grpSpPr>
          <a:xfrm>
            <a:off x="-1" y="4458425"/>
            <a:ext cx="8647103" cy="664514"/>
            <a:chOff x="-349411" y="1322122"/>
            <a:chExt cx="8647103" cy="664514"/>
          </a:xfrm>
        </p:grpSpPr>
        <p:cxnSp>
          <p:nvCxnSpPr>
            <p:cNvPr id="36" name="Straight Connector 35"/>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p:cNvSpPr>
            <a:spLocks noChangeAspect="1"/>
          </p:cNvSpPr>
          <p:nvPr/>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9" name="Picture Placeholder 3"/>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US" dirty="0"/>
              <a:t>Profile picture</a:t>
            </a:r>
            <a:endParaRPr lang="en-US" dirty="0"/>
          </a:p>
        </p:txBody>
      </p:sp>
      <p:sp>
        <p:nvSpPr>
          <p:cNvPr id="39" name="Text Placeholder 38"/>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US"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ục lục">
    <p:spTree>
      <p:nvGrpSpPr>
        <p:cNvPr id="1" name=""/>
        <p:cNvGrpSpPr/>
        <p:nvPr/>
      </p:nvGrpSpPr>
      <p:grpSpPr>
        <a:xfrm>
          <a:off x="0" y="0"/>
          <a:ext cx="0" cy="0"/>
          <a:chOff x="0" y="0"/>
          <a:chExt cx="0" cy="0"/>
        </a:xfrm>
      </p:grpSpPr>
      <p:sp>
        <p:nvSpPr>
          <p:cNvPr id="80"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p:cNvGrpSpPr/>
          <p:nvPr/>
        </p:nvGrpSpPr>
        <p:grpSpPr>
          <a:xfrm flipH="1" flipV="1">
            <a:off x="9263702" y="5930537"/>
            <a:ext cx="2869771" cy="886519"/>
            <a:chOff x="44879" y="27296"/>
            <a:chExt cx="2869771" cy="886519"/>
          </a:xfrm>
          <a:solidFill>
            <a:srgbClr val="0072FF"/>
          </a:solidFill>
        </p:grpSpPr>
        <p:cxnSp>
          <p:nvCxnSpPr>
            <p:cNvPr id="82" name="Straight Connector 81"/>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US"/>
          </a:p>
        </p:txBody>
      </p:sp>
      <p:grpSp>
        <p:nvGrpSpPr>
          <p:cNvPr id="36" name="Group 35"/>
          <p:cNvGrpSpPr/>
          <p:nvPr/>
        </p:nvGrpSpPr>
        <p:grpSpPr>
          <a:xfrm>
            <a:off x="-2323526" y="1121391"/>
            <a:ext cx="4841288" cy="5054000"/>
            <a:chOff x="-1259888" y="901609"/>
            <a:chExt cx="4841288" cy="5054000"/>
          </a:xfrm>
        </p:grpSpPr>
        <p:grpSp>
          <p:nvGrpSpPr>
            <p:cNvPr id="6" name="Group 5"/>
            <p:cNvGrpSpPr/>
            <p:nvPr userDrawn="1"/>
          </p:nvGrpSpPr>
          <p:grpSpPr>
            <a:xfrm>
              <a:off x="-1225468" y="901609"/>
              <a:ext cx="4806868" cy="664514"/>
              <a:chOff x="0" y="901609"/>
              <a:chExt cx="4806868" cy="664514"/>
            </a:xfrm>
          </p:grpSpPr>
          <p:cxnSp>
            <p:nvCxnSpPr>
              <p:cNvPr id="7" name="Straight Connector 6"/>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flipV="1">
              <a:off x="-1225468" y="5291095"/>
              <a:ext cx="4806868" cy="664514"/>
              <a:chOff x="0" y="1232525"/>
              <a:chExt cx="4806868" cy="664514"/>
            </a:xfrm>
          </p:grpSpPr>
          <p:cxnSp>
            <p:nvCxnSpPr>
              <p:cNvPr id="12" name="Straight Connector 11"/>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1225469" y="1860637"/>
              <a:ext cx="3835321" cy="547270"/>
              <a:chOff x="-1" y="1860637"/>
              <a:chExt cx="3835321" cy="547270"/>
            </a:xfrm>
          </p:grpSpPr>
          <p:sp>
            <p:nvSpPr>
              <p:cNvPr id="17" name="Oval 16"/>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userDrawn="1"/>
          </p:nvGrpSpPr>
          <p:grpSpPr>
            <a:xfrm flipV="1">
              <a:off x="-1259888" y="4408929"/>
              <a:ext cx="3835321" cy="547270"/>
              <a:chOff x="-1" y="1860637"/>
              <a:chExt cx="3835321" cy="547270"/>
            </a:xfrm>
          </p:grpSpPr>
          <p:sp>
            <p:nvSpPr>
              <p:cNvPr id="22" name="Oval 2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userDrawn="1"/>
          </p:nvGrpSpPr>
          <p:grpSpPr>
            <a:xfrm>
              <a:off x="-1252333" y="2715185"/>
              <a:ext cx="2776521" cy="436736"/>
              <a:chOff x="-26865" y="2715185"/>
              <a:chExt cx="2776521" cy="436736"/>
            </a:xfrm>
          </p:grpSpPr>
          <p:cxnSp>
            <p:nvCxnSpPr>
              <p:cNvPr id="27" name="Straight Connector 26"/>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p:cNvGrpSpPr/>
            <p:nvPr userDrawn="1"/>
          </p:nvGrpSpPr>
          <p:grpSpPr>
            <a:xfrm>
              <a:off x="-1225468" y="3843225"/>
              <a:ext cx="2802371" cy="433101"/>
              <a:chOff x="-34420" y="3843718"/>
              <a:chExt cx="2802371" cy="433101"/>
            </a:xfrm>
          </p:grpSpPr>
          <p:cxnSp>
            <p:nvCxnSpPr>
              <p:cNvPr id="32" name="Straight Connector 31"/>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p:cNvGrpSpPr/>
          <p:nvPr/>
        </p:nvGrpSpPr>
        <p:grpSpPr>
          <a:xfrm flipH="1">
            <a:off x="9674240" y="1121391"/>
            <a:ext cx="4841288" cy="5054000"/>
            <a:chOff x="-1259888" y="901609"/>
            <a:chExt cx="4841288" cy="5054000"/>
          </a:xfrm>
        </p:grpSpPr>
        <p:grpSp>
          <p:nvGrpSpPr>
            <p:cNvPr id="38" name="Group 37"/>
            <p:cNvGrpSpPr/>
            <p:nvPr userDrawn="1"/>
          </p:nvGrpSpPr>
          <p:grpSpPr>
            <a:xfrm>
              <a:off x="-1225468" y="901609"/>
              <a:ext cx="4806868" cy="664514"/>
              <a:chOff x="0" y="901609"/>
              <a:chExt cx="4806868" cy="664514"/>
            </a:xfrm>
          </p:grpSpPr>
          <p:cxnSp>
            <p:nvCxnSpPr>
              <p:cNvPr id="64" name="Straight Connector 63"/>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p:cNvGrpSpPr/>
            <p:nvPr userDrawn="1"/>
          </p:nvGrpSpPr>
          <p:grpSpPr>
            <a:xfrm flipV="1">
              <a:off x="-1225468" y="5291095"/>
              <a:ext cx="4806868" cy="664514"/>
              <a:chOff x="0" y="1232525"/>
              <a:chExt cx="4806868" cy="664514"/>
            </a:xfrm>
          </p:grpSpPr>
          <p:cxnSp>
            <p:nvCxnSpPr>
              <p:cNvPr id="60" name="Straight Connector 59"/>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userDrawn="1"/>
          </p:nvGrpSpPr>
          <p:grpSpPr>
            <a:xfrm>
              <a:off x="-1225469" y="1860637"/>
              <a:ext cx="3835321" cy="547270"/>
              <a:chOff x="-1" y="1860637"/>
              <a:chExt cx="3835321" cy="547270"/>
            </a:xfrm>
          </p:grpSpPr>
          <p:sp>
            <p:nvSpPr>
              <p:cNvPr id="56" name="Oval 55"/>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p:cNvGrpSpPr/>
            <p:nvPr userDrawn="1"/>
          </p:nvGrpSpPr>
          <p:grpSpPr>
            <a:xfrm flipV="1">
              <a:off x="-1259888" y="4408929"/>
              <a:ext cx="3835321" cy="547270"/>
              <a:chOff x="-1" y="1860637"/>
              <a:chExt cx="3835321" cy="547270"/>
            </a:xfrm>
          </p:grpSpPr>
          <p:sp>
            <p:nvSpPr>
              <p:cNvPr id="52" name="Oval 51"/>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p:cNvGrpSpPr/>
            <p:nvPr userDrawn="1"/>
          </p:nvGrpSpPr>
          <p:grpSpPr>
            <a:xfrm>
              <a:off x="-1252333" y="2715185"/>
              <a:ext cx="2776521" cy="436736"/>
              <a:chOff x="-26865" y="2715185"/>
              <a:chExt cx="2776521" cy="436736"/>
            </a:xfrm>
          </p:grpSpPr>
          <p:cxnSp>
            <p:nvCxnSpPr>
              <p:cNvPr id="48" name="Straight Connector 47"/>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p:cNvGrpSpPr/>
            <p:nvPr userDrawn="1"/>
          </p:nvGrpSpPr>
          <p:grpSpPr>
            <a:xfrm>
              <a:off x="-1225468" y="3843225"/>
              <a:ext cx="2802371" cy="433101"/>
              <a:chOff x="-34420" y="3843718"/>
              <a:chExt cx="2802371" cy="433101"/>
            </a:xfrm>
          </p:grpSpPr>
          <p:cxnSp>
            <p:nvCxnSpPr>
              <p:cNvPr id="44" name="Straight Connector 43"/>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p:cNvSpPr/>
          <p:nvPr/>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58527" y="6566400"/>
            <a:ext cx="291600" cy="291600"/>
          </a:xfrm>
        </p:spPr>
        <p:txBody>
          <a:bodyPr/>
          <a:lstStyle>
            <a:lvl1pPr algn="ctr">
              <a:defRPr lang="en-US"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sp>
        <p:nvSpPr>
          <p:cNvPr id="70" name="TextBox 69"/>
          <p:cNvSpPr txBox="1"/>
          <p:nvPr/>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endParaRPr lang="en-US" dirty="0"/>
          </a:p>
          <a:p>
            <a:pPr lvl="0"/>
            <a:r>
              <a:rPr lang="en-US" dirty="0" err="1"/>
              <a:t>Mục</a:t>
            </a:r>
            <a:r>
              <a:rPr lang="en-US" dirty="0"/>
              <a:t> 2</a:t>
            </a:r>
            <a:endParaRPr lang="en-US" dirty="0"/>
          </a:p>
          <a:p>
            <a:pPr lvl="0"/>
            <a:r>
              <a:rPr lang="en-US" dirty="0" err="1"/>
              <a:t>Mục</a:t>
            </a:r>
            <a:r>
              <a:rPr lang="en-US" dirty="0"/>
              <a:t> 3</a:t>
            </a:r>
            <a:endParaRPr lang="en-US" dirty="0"/>
          </a:p>
          <a:p>
            <a:pPr lvl="0"/>
            <a:r>
              <a:rPr lang="en-US" dirty="0" err="1"/>
              <a:t>Mục</a:t>
            </a:r>
            <a:r>
              <a:rPr lang="en-US" dirty="0"/>
              <a:t> 4</a:t>
            </a:r>
            <a:endParaRPr lang="en-US" dirty="0"/>
          </a:p>
          <a:p>
            <a:pPr lvl="0"/>
            <a:r>
              <a:rPr lang="en-US" dirty="0" err="1"/>
              <a:t>Mục</a:t>
            </a:r>
            <a:r>
              <a:rPr lang="en-US" dirty="0"/>
              <a:t> 5</a:t>
            </a:r>
            <a:endParaRPr lang="en-US" dirty="0"/>
          </a:p>
        </p:txBody>
      </p:sp>
      <p:sp>
        <p:nvSpPr>
          <p:cNvPr id="75" name="Isosceles Triangle 12"/>
          <p:cNvSpPr/>
          <p:nvPr/>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p:cNvGrpSpPr/>
          <p:nvPr/>
        </p:nvGrpSpPr>
        <p:grpSpPr>
          <a:xfrm>
            <a:off x="58527" y="40944"/>
            <a:ext cx="2869771" cy="886519"/>
            <a:chOff x="44879" y="27296"/>
            <a:chExt cx="2869771" cy="886519"/>
          </a:xfrm>
          <a:solidFill>
            <a:srgbClr val="0072FF"/>
          </a:solidFill>
        </p:grpSpPr>
        <p:cxnSp>
          <p:nvCxnSpPr>
            <p:cNvPr id="77" name="Straight Connector 76"/>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A1103C12-1E90-4918-822F-93042F00AFC6}" type="datetime4">
              <a:rPr lang="en-US" smtClean="0"/>
            </a:fld>
            <a:endParaRPr lang="en-US"/>
          </a:p>
        </p:txBody>
      </p:sp>
      <p:sp>
        <p:nvSpPr>
          <p:cNvPr id="68" name="Text Placeholder 67"/>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US" dirty="0"/>
              <a:t>NỘI DUNG</a:t>
            </a:r>
            <a:endParaRPr lang="en-US" dirty="0"/>
          </a:p>
        </p:txBody>
      </p:sp>
      <p:sp>
        <p:nvSpPr>
          <p:cNvPr id="3" name="Freeform 2"/>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p:cNvPicPr>
            <a:picLocks noChangeAspect="1"/>
          </p:cNvPicPr>
          <p:nvPr/>
        </p:nvPicPr>
        <p:blipFill rotWithShape="1">
          <a:blip r:embed="rId2" cstate="screen"/>
          <a:srcRect/>
          <a:stretch>
            <a:fillRect/>
          </a:stretch>
        </p:blipFill>
        <p:spPr>
          <a:xfrm>
            <a:off x="-1" y="-1"/>
            <a:ext cx="12192001" cy="6854889"/>
          </a:xfrm>
          <a:prstGeom prst="rect">
            <a:avLst/>
          </a:prstGeom>
        </p:spPr>
      </p:pic>
      <p:sp>
        <p:nvSpPr>
          <p:cNvPr id="7" name="Rectangle 6"/>
          <p:cNvSpPr/>
          <p:nvPr/>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2"/>
          <p:cNvSpPr/>
          <p:nvPr/>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58527" y="40944"/>
            <a:ext cx="2869771" cy="1563379"/>
            <a:chOff x="44879" y="27296"/>
            <a:chExt cx="2869771" cy="1563379"/>
          </a:xfrm>
          <a:solidFill>
            <a:srgbClr val="0072FF"/>
          </a:solidFill>
        </p:grpSpPr>
        <p:cxnSp>
          <p:nvCxnSpPr>
            <p:cNvPr id="20" name="Straight Connector 1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p:cNvSpPr/>
          <p:nvPr/>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flipH="1" flipV="1">
            <a:off x="9263702" y="5253677"/>
            <a:ext cx="2869771" cy="1563379"/>
            <a:chOff x="44879" y="27296"/>
            <a:chExt cx="2869771" cy="1563379"/>
          </a:xfrm>
          <a:solidFill>
            <a:srgbClr val="0072FF"/>
          </a:solidFill>
        </p:grpSpPr>
        <p:cxnSp>
          <p:nvCxnSpPr>
            <p:cNvPr id="25" name="Straight Connector 24"/>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33" name="Text Placeholder 32"/>
          <p:cNvSpPr>
            <a:spLocks noGrp="1"/>
          </p:cNvSpPr>
          <p:nvPr>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35" name="Text Placeholder 34"/>
          <p:cNvSpPr>
            <a:spLocks noGrp="1"/>
          </p:cNvSpPr>
          <p:nvPr>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x.x. TÊN MỤC CON (NẾU CÓ)</a:t>
            </a:r>
            <a:endParaRPr lang="en-US" dirty="0"/>
          </a:p>
        </p:txBody>
      </p:sp>
      <p:sp>
        <p:nvSpPr>
          <p:cNvPr id="37" name="Text Placeholder 36"/>
          <p:cNvSpPr>
            <a:spLocks noGrp="1"/>
          </p:cNvSpPr>
          <p:nvPr>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sp>
        <p:nvSpPr>
          <p:cNvPr id="39" name="Text Placeholder 38"/>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US"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0x.</a:t>
            </a:r>
            <a:endParaRPr lang="en-US" dirty="0"/>
          </a:p>
        </p:txBody>
      </p:sp>
      <p:cxnSp>
        <p:nvCxnSpPr>
          <p:cNvPr id="41" name="Straight Connector 40"/>
          <p:cNvCxnSpPr/>
          <p:nvPr/>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fld id="{90F67AD2-63AC-4B4B-A57B-69F6835051C1}" type="datetime4">
              <a:rPr lang="en-US" smtClean="0"/>
            </a:fld>
            <a:endParaRPr lang="en-US" dirty="0"/>
          </a:p>
        </p:txBody>
      </p:sp>
      <p:sp>
        <p:nvSpPr>
          <p:cNvPr id="3" name="Footer Placeholder 2"/>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p:cNvGrpSpPr/>
          <p:nvPr/>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a:xfrm>
            <a:off x="6586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pic>
        <p:nvPicPr>
          <p:cNvPr id="8" name="Picture 7" descr="Background pattern&#10;&#10;Description automatically generated"/>
          <p:cNvPicPr>
            <a:picLocks noChangeAspect="1"/>
          </p:cNvPicPr>
          <p:nvPr userDrawn="1"/>
        </p:nvPicPr>
        <p:blipFill rotWithShape="1">
          <a:blip r:embed="rId2" cstate="screen"/>
          <a:srcRect/>
          <a:stretch>
            <a:fillRect/>
          </a:stretch>
        </p:blipFill>
        <p:spPr>
          <a:xfrm>
            <a:off x="-1" y="-1"/>
            <a:ext cx="12192001" cy="6854889"/>
          </a:xfrm>
          <a:prstGeom prst="rect">
            <a:avLst/>
          </a:prstGeom>
        </p:spPr>
      </p:pic>
      <p:sp>
        <p:nvSpPr>
          <p:cNvPr id="9" name="Rectangle 8"/>
          <p:cNvSpPr/>
          <p:nvPr userDrawn="1"/>
        </p:nvSpPr>
        <p:spPr>
          <a:xfrm>
            <a:off x="0" y="0"/>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6026" y="4629289"/>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6026" y="5005641"/>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6026" y="5381993"/>
            <a:ext cx="434350" cy="346950"/>
          </a:xfrm>
          <a:prstGeom prst="rect">
            <a:avLst/>
          </a:prstGeom>
          <a:solidFill>
            <a:srgbClr val="00F7FF"/>
          </a:solid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16026" y="5758345"/>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16026" y="6134697"/>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16026" y="6511050"/>
            <a:ext cx="434350" cy="346950"/>
          </a:xfrm>
          <a:prstGeom prst="rect">
            <a:avLst/>
          </a:prstGeom>
          <a:noFill/>
          <a:ln>
            <a:solidFill>
              <a:srgbClr val="00F7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12"/>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p:cNvGrpSpPr/>
          <p:nvPr userDrawn="1"/>
        </p:nvGrpSpPr>
        <p:grpSpPr>
          <a:xfrm>
            <a:off x="58527" y="40944"/>
            <a:ext cx="2869771" cy="1563379"/>
            <a:chOff x="44879" y="27296"/>
            <a:chExt cx="2869771" cy="1563379"/>
          </a:xfrm>
          <a:solidFill>
            <a:srgbClr val="0072FF"/>
          </a:solidFill>
        </p:grpSpPr>
        <p:cxnSp>
          <p:nvCxnSpPr>
            <p:cNvPr id="40" name="Straight Connector 39"/>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44" name="Isosceles Triangle 12"/>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p:cNvGrpSpPr/>
          <p:nvPr userDrawn="1"/>
        </p:nvGrpSpPr>
        <p:grpSpPr>
          <a:xfrm flipH="1" flipV="1">
            <a:off x="9263702" y="5253677"/>
            <a:ext cx="2869771" cy="1563379"/>
            <a:chOff x="44879" y="27296"/>
            <a:chExt cx="2869771" cy="1563379"/>
          </a:xfrm>
          <a:solidFill>
            <a:srgbClr val="0072FF"/>
          </a:solidFill>
        </p:grpSpPr>
        <p:cxnSp>
          <p:nvCxnSpPr>
            <p:cNvPr id="46" name="Straight Connector 45"/>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49" name="Freeform 30"/>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US"/>
          </a:p>
        </p:txBody>
      </p:sp>
      <p:sp>
        <p:nvSpPr>
          <p:cNvPr id="50" name="Slide Number Placeholder 4"/>
          <p:cNvSpPr>
            <a:spLocks noGrp="1"/>
          </p:cNvSpPr>
          <p:nvPr>
            <p:ph type="sldNum" sz="quarter" idx="22"/>
          </p:nvPr>
        </p:nvSpPr>
        <p:spPr>
          <a:xfrm>
            <a:off x="11899392" y="6542216"/>
            <a:ext cx="292608" cy="315784"/>
          </a:xfrm>
        </p:spPr>
        <p:txBody>
          <a:bodyPr/>
          <a:lstStyle>
            <a:lvl1pPr marL="0" algn="ctr" defTabSz="914400" rtl="0" eaLnBrk="1" latinLnBrk="0" hangingPunct="1">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dirty="0"/>
          </a:p>
        </p:txBody>
      </p:sp>
      <p:sp>
        <p:nvSpPr>
          <p:cNvPr id="51" name="Text Placeholder 32"/>
          <p:cNvSpPr>
            <a:spLocks noGrp="1"/>
          </p:cNvSpPr>
          <p:nvPr>
            <p:ph type="body" sz="quarter" idx="23" hasCustomPrompt="1"/>
          </p:nvPr>
        </p:nvSpPr>
        <p:spPr>
          <a:xfrm>
            <a:off x="1470930" y="2095027"/>
            <a:ext cx="6264164" cy="884656"/>
          </a:xfrm>
        </p:spPr>
        <p:txBody>
          <a:bodyPr anchor="ctr">
            <a:normAutofit/>
          </a:bodyPr>
          <a:lstStyle>
            <a:lvl1pPr marL="0" indent="0" algn="l" defTabSz="914400" rtl="0" eaLnBrk="1" latinLnBrk="0" hangingPunct="1">
              <a:buNone/>
              <a:defRPr lang="en-US"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US" dirty="0"/>
              <a:t>TÊN MỤC</a:t>
            </a:r>
            <a:endParaRPr lang="en-US" dirty="0"/>
          </a:p>
        </p:txBody>
      </p:sp>
      <p:sp>
        <p:nvSpPr>
          <p:cNvPr id="52" name="Text Placeholder 34"/>
          <p:cNvSpPr>
            <a:spLocks noGrp="1"/>
          </p:cNvSpPr>
          <p:nvPr>
            <p:ph type="body" sz="quarter" idx="24" hasCustomPrompt="1"/>
          </p:nvPr>
        </p:nvSpPr>
        <p:spPr>
          <a:xfrm>
            <a:off x="1470930" y="3169159"/>
            <a:ext cx="8913813" cy="695175"/>
          </a:xfrm>
        </p:spPr>
        <p:txBody>
          <a:bodyPr anchor="ctr">
            <a:normAutofit/>
          </a:bodyPr>
          <a:lstStyle>
            <a:lvl1pPr marL="0" indent="0" algn="l" defTabSz="914400" rtl="0" eaLnBrk="1" latinLnBrk="0" hangingPunct="1">
              <a:buNone/>
              <a:defRPr lang="en-US"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US" dirty="0"/>
              <a:t>1.x. TÊN MỤC CON (NẾU CÓ)</a:t>
            </a:r>
            <a:endParaRPr lang="en-US" dirty="0"/>
          </a:p>
        </p:txBody>
      </p:sp>
      <p:sp>
        <p:nvSpPr>
          <p:cNvPr id="53" name="Text Placeholder 36"/>
          <p:cNvSpPr>
            <a:spLocks noGrp="1"/>
          </p:cNvSpPr>
          <p:nvPr>
            <p:ph type="body" sz="quarter" idx="25" hasCustomPrompt="1"/>
          </p:nvPr>
        </p:nvSpPr>
        <p:spPr>
          <a:xfrm>
            <a:off x="1470930" y="4137397"/>
            <a:ext cx="7147030" cy="916698"/>
          </a:xfrm>
        </p:spPr>
        <p:txBody>
          <a:bodyPr anchor="ctr">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US"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US" dirty="0"/>
          </a:p>
        </p:txBody>
      </p:sp>
      <p:cxnSp>
        <p:nvCxnSpPr>
          <p:cNvPr id="54" name="Straight Connector 53"/>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BAD72F45-5C73-44A8-8683-C868E1AFD116}"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o sanh 1">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0072BFA-5A2E-4DB7-A1FA-AD1C5A2CEC98}"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o sanh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54C79764-6B5F-4617-8E4F-AAE84660D64F}"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US" dirty="0"/>
          </a:p>
        </p:txBody>
      </p:sp>
      <p:sp>
        <p:nvSpPr>
          <p:cNvPr id="15" name="Text Placeholder 14"/>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1</a:t>
            </a:r>
            <a:endParaRPr lang="en-US" dirty="0"/>
          </a:p>
        </p:txBody>
      </p:sp>
      <p:sp>
        <p:nvSpPr>
          <p:cNvPr id="19" name="Text Placeholder 14"/>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US" dirty="0"/>
              <a:t>Tiêu đề cột 2</a:t>
            </a:r>
            <a:endParaRPr lang="en-US" dirty="0"/>
          </a:p>
        </p:txBody>
      </p:sp>
      <p:sp>
        <p:nvSpPr>
          <p:cNvPr id="29" name="Title 1"/>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oi dung 2">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0BB8DD0B-06F9-4BAD-83AB-EFF1590B0A9A}"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ình ảnh">
    <p:spTree>
      <p:nvGrpSpPr>
        <p:cNvPr id="1" name=""/>
        <p:cNvGrpSpPr/>
        <p:nvPr/>
      </p:nvGrpSpPr>
      <p:grpSpPr>
        <a:xfrm>
          <a:off x="0" y="0"/>
          <a:ext cx="0" cy="0"/>
          <a:chOff x="0" y="0"/>
          <a:chExt cx="0" cy="0"/>
        </a:xfrm>
      </p:grpSpPr>
      <p:sp>
        <p:nvSpPr>
          <p:cNvPr id="22" name="Freeform 21"/>
          <p:cNvSpPr/>
          <p:nvPr/>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p:cNvSpPr/>
          <p:nvPr/>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58527" y="54292"/>
            <a:ext cx="2869771" cy="1563379"/>
            <a:chOff x="44879" y="27296"/>
            <a:chExt cx="2869771" cy="1563379"/>
          </a:xfrm>
          <a:solidFill>
            <a:srgbClr val="0072FF"/>
          </a:solidFill>
        </p:grpSpPr>
        <p:cxnSp>
          <p:nvCxnSpPr>
            <p:cNvPr id="9" name="Straight Connector 8"/>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p:cNvSpPr/>
          <p:nvPr/>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US" dirty="0"/>
          </a:p>
        </p:txBody>
      </p:sp>
      <p:sp>
        <p:nvSpPr>
          <p:cNvPr id="3" name="Content Placeholder 2"/>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US" dirty="0"/>
          </a:p>
        </p:txBody>
      </p:sp>
      <p:sp>
        <p:nvSpPr>
          <p:cNvPr id="5" name="Footer Placeholder 4"/>
          <p:cNvSpPr>
            <a:spLocks noGrp="1"/>
          </p:cNvSpPr>
          <p:nvPr>
            <p:ph type="ftr" sz="quarter" idx="11"/>
          </p:nvPr>
        </p:nvSpPr>
        <p:spPr>
          <a:xfrm>
            <a:off x="774146" y="6475620"/>
            <a:ext cx="4311788" cy="263110"/>
          </a:xfrm>
        </p:spPr>
        <p:txBody>
          <a:bodyPr/>
          <a:lstStyle>
            <a:lvl1pPr marL="0" algn="l" defTabSz="914400" rtl="0" eaLnBrk="1" latinLnBrk="0" hangingPunct="1">
              <a:defRPr lang="en-US"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US"/>
          </a:p>
        </p:txBody>
      </p:sp>
      <p:grpSp>
        <p:nvGrpSpPr>
          <p:cNvPr id="20" name="Group 19"/>
          <p:cNvGrpSpPr/>
          <p:nvPr/>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fld id="{FA064E78-19A3-42F7-9F22-037737A71DB1}" type="datetime4">
              <a:rPr lang="en-US" smtClean="0"/>
            </a:fld>
            <a:endParaRPr lang="en-US"/>
          </a:p>
        </p:txBody>
      </p:sp>
      <p:sp>
        <p:nvSpPr>
          <p:cNvPr id="18" name="Freeform 17"/>
          <p:cNvSpPr/>
          <p:nvPr/>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US"/>
          </a:p>
        </p:txBody>
      </p:sp>
      <p:sp>
        <p:nvSpPr>
          <p:cNvPr id="17" name="Oval 16"/>
          <p:cNvSpPr/>
          <p:nvPr/>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latin typeface="Arial" panose="020B0604020202020204" pitchFamily="34" charset="0"/>
              <a:cs typeface="Arial" panose="020B0604020202020204" pitchFamily="34" charset="0"/>
            </a:endParaRPr>
          </a:p>
        </p:txBody>
      </p:sp>
      <p:sp>
        <p:nvSpPr>
          <p:cNvPr id="6" name="Slide Number Placeholder 5"/>
          <p:cNvSpPr>
            <a:spLocks noGrp="1"/>
          </p:cNvSpPr>
          <p:nvPr>
            <p:ph type="sldNum" sz="quarter" idx="12"/>
          </p:nvPr>
        </p:nvSpPr>
        <p:spPr>
          <a:xfrm>
            <a:off x="58380" y="6508358"/>
            <a:ext cx="349642" cy="349642"/>
          </a:xfrm>
        </p:spPr>
        <p:txBody>
          <a:bodyPr/>
          <a:lstStyle>
            <a:lvl1pPr algn="ctr">
              <a:defRPr lang="en-US"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US" smtClean="0"/>
            </a:fld>
            <a:endParaRPr lang="en-US"/>
          </a:p>
        </p:txBody>
      </p:sp>
      <p:grpSp>
        <p:nvGrpSpPr>
          <p:cNvPr id="21" name="Group 20"/>
          <p:cNvGrpSpPr/>
          <p:nvPr/>
        </p:nvGrpSpPr>
        <p:grpSpPr>
          <a:xfrm flipH="1" flipV="1">
            <a:off x="9265363" y="5246044"/>
            <a:ext cx="2869771" cy="1563379"/>
            <a:chOff x="44879" y="27296"/>
            <a:chExt cx="2869771" cy="1563379"/>
          </a:xfrm>
          <a:solidFill>
            <a:srgbClr val="0072FF"/>
          </a:solidFill>
        </p:grpSpPr>
        <p:cxnSp>
          <p:nvCxnSpPr>
            <p:cNvPr id="30" name="Straight Connector 29"/>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US" dirty="0"/>
              <a:t>Hình ảnh</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E869F9-5F7B-43D5-B5E4-358A874106EC}" type="datetime4">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8.png"/><Relationship Id="rId2" Type="http://schemas.openxmlformats.org/officeDocument/2006/relationships/customXml" Target="../ink/ink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0.png"/><Relationship Id="rId1" Type="http://schemas.openxmlformats.org/officeDocument/2006/relationships/customXml" Target="../ink/ink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2.png"/><Relationship Id="rId2" Type="http://schemas.openxmlformats.org/officeDocument/2006/relationships/customXml" Target="../ink/ink4.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customXml" Target="../ink/ink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7.png"/><Relationship Id="rId1"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sv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6" name="Slide Number Placeholder 5"/>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p:txBody>
          <a:bodyPr/>
          <a:lstStyle/>
          <a:p>
            <a:r>
              <a:rPr lang="en-US"/>
              <a:t>HỆ ĐIỀU HÀNH</a:t>
            </a:r>
            <a:endParaRPr lang="en-US" dirty="0"/>
          </a:p>
        </p:txBody>
      </p:sp>
      <p:sp>
        <p:nvSpPr>
          <p:cNvPr id="8" name="Text Placeholder 7"/>
          <p:cNvSpPr>
            <a:spLocks noGrp="1"/>
          </p:cNvSpPr>
          <p:nvPr>
            <p:ph type="body" sz="quarter" idx="14"/>
          </p:nvPr>
        </p:nvSpPr>
        <p:spPr/>
        <p:txBody>
          <a:bodyPr/>
          <a:lstStyle/>
          <a:p>
            <a:r>
              <a:rPr lang="en-US" dirty="0">
                <a:gradFill flip="none" rotWithShape="1">
                  <a:gsLst>
                    <a:gs pos="0">
                      <a:srgbClr val="4700D8"/>
                    </a:gs>
                    <a:gs pos="100000">
                      <a:srgbClr val="EC7171"/>
                    </a:gs>
                  </a:gsLst>
                  <a:lin ang="5400000" scaled="1"/>
                  <a:tileRect/>
                </a:gradFill>
              </a:rPr>
              <a:t>CHƯƠNG 8</a:t>
            </a:r>
            <a:r>
              <a:rPr lang="en-US">
                <a:gradFill flip="none" rotWithShape="1">
                  <a:gsLst>
                    <a:gs pos="0">
                      <a:srgbClr val="4700D8"/>
                    </a:gs>
                    <a:gs pos="100000">
                      <a:srgbClr val="EC7171"/>
                    </a:gs>
                  </a:gsLst>
                  <a:lin ang="5400000" scaled="1"/>
                  <a:tileRect/>
                </a:gradFill>
              </a:rPr>
              <a:t>: BỘ NHỚ ẢO</a:t>
            </a:r>
            <a:endParaRPr lang="en-US" dirty="0">
              <a:gradFill flip="none" rotWithShape="1">
                <a:gsLst>
                  <a:gs pos="0">
                    <a:srgbClr val="4700D8"/>
                  </a:gs>
                  <a:gs pos="100000">
                    <a:srgbClr val="EC7171"/>
                  </a:gs>
                </a:gsLst>
                <a:lin ang="5400000" scaled="1"/>
                <a:tileRect/>
              </a:gradFill>
            </a:endParaRPr>
          </a:p>
        </p:txBody>
      </p:sp>
      <p:sp>
        <p:nvSpPr>
          <p:cNvPr id="9" name="Text Placeholder 8"/>
          <p:cNvSpPr>
            <a:spLocks noGrp="1"/>
          </p:cNvSpPr>
          <p:nvPr>
            <p:ph type="body" sz="quarter" idx="15"/>
          </p:nvPr>
        </p:nvSpPr>
        <p:spPr>
          <a:solidFill>
            <a:schemeClr val="bg1"/>
          </a:solidFill>
        </p:spPr>
        <p:txBody>
          <a:bodyPr/>
          <a:lstStyle/>
          <a:p>
            <a:r>
              <a:rPr lang="en-US" dirty="0" err="1"/>
              <a:t>Trình</a:t>
            </a:r>
            <a:r>
              <a:rPr lang="en-US" dirty="0"/>
              <a:t> </a:t>
            </a:r>
            <a:r>
              <a:rPr lang="en-US" dirty="0" err="1"/>
              <a:t>bày</a:t>
            </a:r>
            <a:r>
              <a:rPr lang="en-US" dirty="0"/>
              <a:t>: ...</a:t>
            </a:r>
            <a:endParaRPr lang="en-US" dirty="0"/>
          </a:p>
        </p:txBody>
      </p:sp>
      <p:sp>
        <p:nvSpPr>
          <p:cNvPr id="10" name="Text Placeholder 9"/>
          <p:cNvSpPr>
            <a:spLocks noGrp="1"/>
          </p:cNvSpPr>
          <p:nvPr>
            <p:ph type="body" sz="quarter" idx="16"/>
          </p:nvPr>
        </p:nvSpPr>
        <p:spPr/>
        <p:txBody>
          <a:bodyPr/>
          <a:lstStyle/>
          <a:p>
            <a:r>
              <a:rPr lang="en-US" dirty="0" err="1"/>
              <a:t>Trình</a:t>
            </a:r>
            <a:r>
              <a:rPr lang="en-US" dirty="0"/>
              <a:t> </a:t>
            </a:r>
            <a:r>
              <a:rPr lang="en-US" dirty="0" err="1"/>
              <a:t>bày</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cơ</a:t>
            </a:r>
            <a:r>
              <a:rPr lang="en-US" dirty="0"/>
              <a:t> </a:t>
            </a:r>
            <a:r>
              <a:rPr lang="en-US" dirty="0" err="1"/>
              <a:t>bản</a:t>
            </a:r>
            <a:r>
              <a:rPr lang="en-US" dirty="0"/>
              <a:t> </a:t>
            </a:r>
            <a:r>
              <a:rPr lang="en-US" dirty="0" err="1"/>
              <a:t>về</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kỹ</a:t>
            </a:r>
            <a:r>
              <a:rPr lang="en-US" dirty="0"/>
              <a:t> </a:t>
            </a:r>
            <a:r>
              <a:rPr lang="en-US" dirty="0" err="1"/>
              <a:t>thuật</a:t>
            </a:r>
            <a:r>
              <a:rPr lang="en-US" dirty="0"/>
              <a:t> </a:t>
            </a:r>
            <a:r>
              <a:rPr lang="en-US" dirty="0" err="1"/>
              <a:t>cài</a:t>
            </a:r>
            <a:r>
              <a:rPr lang="en-US" dirty="0"/>
              <a:t> </a:t>
            </a:r>
            <a:r>
              <a:rPr lang="en-US" dirty="0" err="1"/>
              <a:t>đặt</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một</a:t>
            </a:r>
            <a:r>
              <a:rPr lang="en-US" dirty="0"/>
              <a:t> </a:t>
            </a:r>
            <a:r>
              <a:rPr lang="en-US" dirty="0" err="1"/>
              <a:t>số</a:t>
            </a:r>
            <a:r>
              <a:rPr lang="en-US" dirty="0"/>
              <a:t> </a:t>
            </a:r>
            <a:r>
              <a:rPr lang="en-US" dirty="0" err="1"/>
              <a:t>vấn</a:t>
            </a:r>
            <a:r>
              <a:rPr lang="en-US" dirty="0"/>
              <a:t> </a:t>
            </a:r>
            <a:r>
              <a:rPr lang="en-US" dirty="0" err="1"/>
              <a:t>đề</a:t>
            </a:r>
            <a:r>
              <a:rPr lang="en-US" dirty="0"/>
              <a:t> </a:t>
            </a:r>
            <a:r>
              <a:rPr lang="en-US" dirty="0" err="1"/>
              <a:t>trong</a:t>
            </a:r>
            <a:r>
              <a:rPr lang="en-US" dirty="0"/>
              <a:t> </a:t>
            </a:r>
            <a:r>
              <a:rPr lang="en-US" dirty="0" err="1"/>
              <a:t>bộ</a:t>
            </a:r>
            <a:r>
              <a:rPr lang="en-US" dirty="0"/>
              <a:t> </a:t>
            </a:r>
            <a:r>
              <a:rPr lang="en-US" dirty="0" err="1"/>
              <a:t>nhớ</a:t>
            </a:r>
            <a:r>
              <a:rPr lang="en-US" dirty="0"/>
              <a:t> </a:t>
            </a:r>
            <a:r>
              <a:rPr lang="en-US" dirty="0" err="1"/>
              <a:t>ảo</a:t>
            </a:r>
            <a:r>
              <a:rPr lang="en-US" dirty="0"/>
              <a:t> </a:t>
            </a:r>
            <a:r>
              <a:rPr lang="en-US" dirty="0" err="1"/>
              <a:t>như</a:t>
            </a:r>
            <a:r>
              <a:rPr lang="en-US" dirty="0"/>
              <a:t> </a:t>
            </a:r>
            <a:r>
              <a:rPr lang="en-US" dirty="0" err="1"/>
              <a:t>cấp</a:t>
            </a:r>
            <a:r>
              <a:rPr lang="en-US" dirty="0"/>
              <a:t> </a:t>
            </a:r>
            <a:r>
              <a:rPr lang="en-US" dirty="0" err="1"/>
              <a:t>phát</a:t>
            </a:r>
            <a:r>
              <a:rPr lang="en-US" dirty="0"/>
              <a:t> </a:t>
            </a:r>
            <a:r>
              <a:rPr lang="en-US" dirty="0" err="1"/>
              <a:t>khung</a:t>
            </a:r>
            <a:r>
              <a:rPr lang="en-US" dirty="0"/>
              <a:t> </a:t>
            </a:r>
            <a:r>
              <a:rPr lang="en-US" dirty="0" err="1"/>
              <a:t>trang</a:t>
            </a:r>
            <a:r>
              <a:rPr lang="en-US" dirty="0"/>
              <a:t> </a:t>
            </a:r>
            <a:r>
              <a:rPr lang="en-US" dirty="0" err="1"/>
              <a:t>và</a:t>
            </a:r>
            <a:r>
              <a:rPr lang="en-US" dirty="0"/>
              <a:t> </a:t>
            </a:r>
            <a:r>
              <a:rPr lang="en-US" dirty="0" err="1"/>
              <a:t>tình</a:t>
            </a:r>
            <a:r>
              <a:rPr lang="en-US" dirty="0"/>
              <a:t> </a:t>
            </a:r>
            <a:r>
              <a:rPr lang="en-US" dirty="0" err="1"/>
              <a:t>trạng</a:t>
            </a:r>
            <a:r>
              <a:rPr lang="en-US" dirty="0"/>
              <a:t> </a:t>
            </a:r>
            <a:r>
              <a:rPr lang="en-US" dirty="0" err="1"/>
              <a:t>trì</a:t>
            </a:r>
            <a:r>
              <a:rPr lang="en-US" dirty="0"/>
              <a:t> </a:t>
            </a:r>
            <a:r>
              <a:rPr lang="en-US" dirty="0" err="1"/>
              <a:t>trệ</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altLang="en-US" sz="4400" dirty="0"/>
          </a:p>
        </p:txBody>
      </p:sp>
      <p:sp>
        <p:nvSpPr>
          <p:cNvPr id="8" name="Text Placeholder 7"/>
          <p:cNvSpPr>
            <a:spLocks noGrp="1"/>
          </p:cNvSpPr>
          <p:nvPr>
            <p:ph type="body" sz="quarter" idx="14"/>
          </p:nvPr>
        </p:nvSpPr>
        <p:spPr/>
        <p:txBody>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2</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US" dirty="0"/>
          </a:p>
        </p:txBody>
      </p:sp>
      <p:sp>
        <p:nvSpPr>
          <p:cNvPr id="3" name="Content Placeholder 2"/>
          <p:cNvSpPr>
            <a:spLocks noGrp="1"/>
          </p:cNvSpPr>
          <p:nvPr>
            <p:ph idx="1"/>
          </p:nvPr>
        </p:nvSpPr>
        <p:spPr>
          <a:xfrm>
            <a:off x="774145" y="1233824"/>
            <a:ext cx="10579654" cy="5241796"/>
          </a:xfrm>
        </p:spPr>
        <p:txBody>
          <a:bodyPr>
            <a:normAutofit fontScale="92500"/>
          </a:bodyPr>
          <a:lstStyle/>
          <a:p>
            <a:r>
              <a:rPr lang="vi-VN" sz="2600" dirty="0"/>
              <a:t>Có hai kỹ thuật: (có chữ Demand là </a:t>
            </a:r>
            <a:r>
              <a:rPr lang="vi-VN" sz="2600" dirty="0"/>
              <a:t>ảo)</a:t>
            </a:r>
            <a:endParaRPr lang="vi-VN" sz="2600" dirty="0"/>
          </a:p>
          <a:p>
            <a:pPr lvl="1"/>
            <a:r>
              <a:rPr lang="vi-VN" sz="2200" dirty="0"/>
              <a:t>Phân trang theo yêu cầu (Demand Paging)</a:t>
            </a:r>
            <a:endParaRPr lang="vi-VN" sz="2200" dirty="0"/>
          </a:p>
          <a:p>
            <a:pPr lvl="1"/>
            <a:r>
              <a:rPr lang="vi-VN" sz="2200" dirty="0"/>
              <a:t>Phân đoạn theo yêu cầu (Demand Segmentation)</a:t>
            </a:r>
            <a:endParaRPr lang="vi-VN" sz="2200" dirty="0"/>
          </a:p>
          <a:p>
            <a:r>
              <a:rPr lang="vi-VN" sz="2600" dirty="0"/>
              <a:t>Phần cứng memory management phải hỗ trợ paging và/hoặc segmentation</a:t>
            </a:r>
            <a:r>
              <a:rPr lang="en-US" sz="2600" dirty="0"/>
              <a:t>.</a:t>
            </a:r>
            <a:r>
              <a:rPr lang="vi-VN" sz="2600" dirty="0"/>
              <a:t> </a:t>
            </a:r>
            <a:endParaRPr lang="vi-VN" sz="2600" dirty="0"/>
          </a:p>
          <a:p>
            <a:r>
              <a:rPr lang="vi-VN" sz="2600" dirty="0"/>
              <a:t>OS phải quản lý sự di chuyển của trang/đoạn giữa bộ nhớ chính và bộ nhớ thứ cấp</a:t>
            </a:r>
            <a:r>
              <a:rPr lang="en-US" sz="2600" dirty="0"/>
              <a:t>.</a:t>
            </a:r>
            <a:endParaRPr lang="vi-VN" sz="2600" dirty="0"/>
          </a:p>
          <a:p>
            <a:r>
              <a:rPr lang="vi-VN" sz="2600" dirty="0"/>
              <a:t>Trong chương này</a:t>
            </a:r>
            <a:r>
              <a:rPr lang="en-US" sz="2600" dirty="0"/>
              <a:t>:</a:t>
            </a:r>
            <a:endParaRPr lang="vi-VN" sz="2600" dirty="0"/>
          </a:p>
          <a:p>
            <a:pPr lvl="1"/>
            <a:r>
              <a:rPr lang="vi-VN" sz="2200" dirty="0"/>
              <a:t>Chỉ quan tâm đến paging</a:t>
            </a:r>
            <a:r>
              <a:rPr lang="en-US" sz="2200" dirty="0"/>
              <a:t>.</a:t>
            </a:r>
            <a:endParaRPr lang="vi-VN" sz="2200" dirty="0"/>
          </a:p>
          <a:p>
            <a:pPr lvl="1"/>
            <a:r>
              <a:rPr lang="vi-VN" sz="2200" dirty="0"/>
              <a:t>Phần cứng hỗ trợ hiện thực bộ nhớ ảo</a:t>
            </a:r>
            <a:r>
              <a:rPr lang="en-US" sz="2200" dirty="0"/>
              <a:t>.</a:t>
            </a:r>
            <a:endParaRPr lang="vi-VN" sz="2200" dirty="0"/>
          </a:p>
          <a:p>
            <a:pPr lvl="1"/>
            <a:r>
              <a:rPr lang="en-US" sz="2200" dirty="0" err="1"/>
              <a:t>Chỉ</a:t>
            </a:r>
            <a:r>
              <a:rPr lang="en-US" sz="2200" dirty="0"/>
              <a:t> </a:t>
            </a:r>
            <a:r>
              <a:rPr lang="en-US" sz="2200" dirty="0" err="1"/>
              <a:t>tập</a:t>
            </a:r>
            <a:r>
              <a:rPr lang="en-US" sz="2200" dirty="0"/>
              <a:t> </a:t>
            </a:r>
            <a:r>
              <a:rPr lang="en-US" sz="2200" dirty="0" err="1"/>
              <a:t>trung</a:t>
            </a:r>
            <a:r>
              <a:rPr lang="en-US" sz="2200" dirty="0"/>
              <a:t> </a:t>
            </a:r>
            <a:r>
              <a:rPr lang="en-US" sz="2200" dirty="0" err="1"/>
              <a:t>vào</a:t>
            </a:r>
            <a:r>
              <a:rPr lang="en-US" sz="2200" dirty="0"/>
              <a:t> c</a:t>
            </a:r>
            <a:r>
              <a:rPr lang="vi-VN" sz="2200" dirty="0"/>
              <a:t>ác giải thuật của hệ điều hành</a:t>
            </a:r>
            <a:r>
              <a:rPr lang="en-US" sz="2200" dirty="0"/>
              <a:t>.</a:t>
            </a:r>
            <a:endParaRPr lang="vi-VN" sz="2200"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8.2.1 </a:t>
            </a:r>
            <a:r>
              <a:rPr lang="en-US" altLang="ja-JP" dirty="0" err="1"/>
              <a:t>Cài</a:t>
            </a:r>
            <a:r>
              <a:rPr lang="en-US" altLang="ja-JP" dirty="0"/>
              <a:t> </a:t>
            </a:r>
            <a:r>
              <a:rPr lang="en-US" altLang="ja-JP" dirty="0" err="1"/>
              <a:t>đặt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ảo</a:t>
            </a:r>
            <a:endParaRPr lang="en-US" b="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8" name="Google Shape;594;p34"/>
          <p:cNvPicPr preferRelativeResize="0"/>
          <p:nvPr/>
        </p:nvPicPr>
        <p:blipFill>
          <a:blip r:embed="rId1"/>
          <a:stretch>
            <a:fillRect/>
          </a:stretch>
        </p:blipFill>
        <p:spPr>
          <a:xfrm>
            <a:off x="3536606" y="1166372"/>
            <a:ext cx="7138924" cy="5385100"/>
          </a:xfrm>
          <a:prstGeom prst="rect">
            <a:avLst/>
          </a:prstGeom>
          <a:noFill/>
          <a:ln>
            <a:noFill/>
          </a:ln>
        </p:spPr>
      </p:pic>
      <mc:AlternateContent xmlns:mc="http://schemas.openxmlformats.org/markup-compatibility/2006" xmlns:p14="http://schemas.microsoft.com/office/powerpoint/2010/main">
        <mc:Choice Requires="p14">
          <p:contentPart r:id="rId2" p14:bwMode="auto">
            <p14:nvContentPartPr>
              <p14:cNvPr id="20" name="Ink 19"/>
              <p14:cNvContentPartPr/>
              <p14:nvPr/>
            </p14:nvContentPartPr>
            <p14:xfrm>
              <a:off x="6982693" y="1579058"/>
              <a:ext cx="20880" cy="2160"/>
            </p14:xfrm>
          </p:contentPart>
        </mc:Choice>
        <mc:Fallback xmlns="">
          <p:pic>
            <p:nvPicPr>
              <p:cNvPr id="20" name="Ink 19"/>
            </p:nvPicPr>
            <p:blipFill>
              <a:blip r:embed="rId3"/>
            </p:blipFill>
            <p:spPr>
              <a:xfrm>
                <a:off x="6982693" y="1579058"/>
                <a:ext cx="20880" cy="2160"/>
              </a:xfrm>
              <a:prstGeom prst="rect"/>
            </p:spPr>
          </p:pic>
        </mc:Fallback>
      </mc:AlternateContent>
      <p:sp>
        <p:nvSpPr>
          <p:cNvPr id="3" name="Title 1"/>
          <p:cNvSpPr txBox="1"/>
          <p:nvPr/>
        </p:nvSpPr>
        <p:spPr>
          <a:xfrm>
            <a:off x="774146" y="1166372"/>
            <a:ext cx="2988230"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C</a:t>
            </a:r>
            <a:r>
              <a:rPr lang="vi-VN" sz="2400" dirty="0">
                <a:solidFill>
                  <a:schemeClr val="bg1"/>
                </a:solidFill>
                <a:latin typeface="Arial" panose="020B0604020202020204" pitchFamily="34" charset="0"/>
                <a:ea typeface="+mn-ea"/>
                <a:cs typeface="Arial" panose="020B0604020202020204" pitchFamily="34" charset="0"/>
              </a:rPr>
              <a:t>ơ chế phân trang</a:t>
            </a:r>
            <a:endParaRPr lang="en-US" sz="2400" dirty="0">
              <a:solidFill>
                <a:schemeClr val="bg1"/>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p:cNvSpPr>
            <a:spLocks noGrp="1"/>
          </p:cNvSpPr>
          <p:nvPr>
            <p:ph type="body" sz="quarter" idx="14"/>
          </p:nvPr>
        </p:nvSpPr>
        <p:spPr/>
        <p:txBody>
          <a:bodyPr/>
          <a:lstStyle/>
          <a:p>
            <a:r>
              <a:rPr lang="en-US" sz="2800" dirty="0"/>
              <a:t>8.2.2 </a:t>
            </a:r>
            <a:r>
              <a:rPr lang="en-US" sz="2800" dirty="0" err="1"/>
              <a:t>Phân</a:t>
            </a:r>
            <a:r>
              <a:rPr lang="en-US" sz="2800" dirty="0"/>
              <a:t> </a:t>
            </a:r>
            <a:r>
              <a:rPr lang="en-US" sz="2800" dirty="0" err="1"/>
              <a:t>trang</a:t>
            </a:r>
            <a:r>
              <a:rPr lang="en-US" sz="2800" dirty="0"/>
              <a:t> </a:t>
            </a:r>
            <a:r>
              <a:rPr lang="en-US" sz="2800" dirty="0" err="1"/>
              <a:t>theo</a:t>
            </a:r>
            <a:r>
              <a:rPr lang="en-US" sz="2800" dirty="0"/>
              <a:t> </a:t>
            </a:r>
            <a:r>
              <a:rPr lang="en-US" sz="2800" dirty="0" err="1"/>
              <a:t>yêu</a:t>
            </a:r>
            <a:r>
              <a:rPr lang="en-US" sz="2800" dirty="0"/>
              <a:t> </a:t>
            </a:r>
            <a:r>
              <a:rPr lang="en-US" sz="2800" dirty="0" err="1"/>
              <a:t>cầu</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2</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8.2.2 </a:t>
            </a:r>
            <a:r>
              <a:rPr lang="en-US" altLang="ja-JP" dirty="0" err="1"/>
              <a:t>Phân</a:t>
            </a:r>
            <a:r>
              <a:rPr lang="en-US" altLang="ja-JP" dirty="0"/>
              <a:t> </a:t>
            </a:r>
            <a:r>
              <a:rPr lang="en-US" altLang="ja-JP" dirty="0" err="1"/>
              <a:t>trang</a:t>
            </a:r>
            <a:r>
              <a:rPr lang="en-US" altLang="ja-JP" dirty="0"/>
              <a:t> </a:t>
            </a:r>
            <a:r>
              <a:rPr lang="en-US" altLang="ja-JP" dirty="0" err="1"/>
              <a:t>theo</a:t>
            </a:r>
            <a:r>
              <a:rPr lang="en-US" altLang="ja-JP" dirty="0"/>
              <a:t> </a:t>
            </a:r>
            <a:r>
              <a:rPr lang="en-US" altLang="ja-JP" dirty="0" err="1"/>
              <a:t>yêu</a:t>
            </a:r>
            <a:r>
              <a:rPr lang="en-US" altLang="ja-JP" dirty="0"/>
              <a:t> </a:t>
            </a:r>
            <a:r>
              <a:rPr lang="en-US" altLang="ja-JP" dirty="0" err="1"/>
              <a:t>cầu</a:t>
            </a:r>
            <a:endParaRPr lang="en-US" dirty="0"/>
          </a:p>
        </p:txBody>
      </p:sp>
      <p:sp>
        <p:nvSpPr>
          <p:cNvPr id="3" name="Content Placeholder 2"/>
          <p:cNvSpPr>
            <a:spLocks noGrp="1"/>
          </p:cNvSpPr>
          <p:nvPr>
            <p:ph idx="1"/>
          </p:nvPr>
        </p:nvSpPr>
        <p:spPr/>
        <p:txBody>
          <a:bodyPr>
            <a:normAutofit fontScale="85000" lnSpcReduction="20000"/>
          </a:bodyPr>
          <a:lstStyle/>
          <a:p>
            <a:r>
              <a:rPr lang="vi-VN" dirty="0"/>
              <a:t>Demand paging: các trang của </a:t>
            </a:r>
            <a:r>
              <a:rPr lang="en-US" dirty="0" err="1"/>
              <a:t>tiến</a:t>
            </a:r>
            <a:r>
              <a:rPr lang="vi-VN" dirty="0"/>
              <a:t> trình chỉ được nạp vào bộ nhớ chính khi được yêu cầu.</a:t>
            </a:r>
            <a:endParaRPr lang="vi-VN" dirty="0"/>
          </a:p>
          <a:p>
            <a:r>
              <a:rPr lang="vi-VN" dirty="0"/>
              <a:t>Khi có một tham chiếu đến một trang mà không có trong bộ nhớ chính (valid bit) thì phần cứng sẽ gây ra một ngắt (gọi là page-fault trap) kích khởi page-fault service routine (PFSR) của hệ điều hành.    </a:t>
            </a:r>
            <a:endParaRPr lang="vi-VN" dirty="0"/>
          </a:p>
          <a:p>
            <a:r>
              <a:rPr lang="vi-VN" dirty="0"/>
              <a:t> PFSR:</a:t>
            </a:r>
            <a:endParaRPr lang="vi-VN" dirty="0"/>
          </a:p>
          <a:p>
            <a:pPr lvl="1"/>
            <a:r>
              <a:rPr lang="en-US" dirty="0" err="1"/>
              <a:t>Bước</a:t>
            </a:r>
            <a:r>
              <a:rPr lang="en-US" dirty="0"/>
              <a:t> 1: </a:t>
            </a:r>
            <a:r>
              <a:rPr lang="vi-VN" dirty="0"/>
              <a:t>Chuyển </a:t>
            </a:r>
            <a:r>
              <a:rPr lang="en-US" dirty="0" err="1"/>
              <a:t>tiến</a:t>
            </a:r>
            <a:r>
              <a:rPr lang="en-US" dirty="0"/>
              <a:t> </a:t>
            </a:r>
            <a:r>
              <a:rPr lang="en-US" dirty="0" err="1"/>
              <a:t>trình</a:t>
            </a:r>
            <a:r>
              <a:rPr lang="vi-VN" dirty="0"/>
              <a:t> về trạng thái blocked</a:t>
            </a:r>
            <a:r>
              <a:rPr lang="en-US" dirty="0"/>
              <a:t>.</a:t>
            </a:r>
            <a:r>
              <a:rPr lang="vi-VN" dirty="0"/>
              <a:t> </a:t>
            </a:r>
            <a:endParaRPr lang="vi-VN" dirty="0"/>
          </a:p>
          <a:p>
            <a:pPr lvl="1"/>
            <a:r>
              <a:rPr lang="en-US" dirty="0" err="1"/>
              <a:t>Bước</a:t>
            </a:r>
            <a:r>
              <a:rPr lang="en-US" dirty="0"/>
              <a:t> 2: </a:t>
            </a:r>
            <a:r>
              <a:rPr lang="vi-VN" dirty="0"/>
              <a:t>Phát ra một yêu cầu đọc đĩa để nạp trang được tham chiếu vào một frame trống; trong khi đợi I/O, một </a:t>
            </a:r>
            <a:r>
              <a:rPr lang="en-US" dirty="0" err="1"/>
              <a:t>tiến</a:t>
            </a:r>
            <a:r>
              <a:rPr lang="en-US" dirty="0"/>
              <a:t> </a:t>
            </a:r>
            <a:r>
              <a:rPr lang="en-US" dirty="0" err="1"/>
              <a:t>trình</a:t>
            </a:r>
            <a:r>
              <a:rPr lang="vi-VN" dirty="0"/>
              <a:t> khác được cấp CPU để thực thi</a:t>
            </a:r>
            <a:r>
              <a:rPr lang="en-US" dirty="0"/>
              <a:t>.</a:t>
            </a:r>
            <a:endParaRPr lang="vi-VN" dirty="0"/>
          </a:p>
          <a:p>
            <a:pPr lvl="1"/>
            <a:r>
              <a:rPr lang="en-US" dirty="0" err="1"/>
              <a:t>Bước</a:t>
            </a:r>
            <a:r>
              <a:rPr lang="en-US" dirty="0"/>
              <a:t> 3: </a:t>
            </a:r>
            <a:r>
              <a:rPr lang="vi-VN" dirty="0"/>
              <a:t>Sau khi I/O hoàn tất, đĩa gây ra một ngắt đến hệ điều hành; PFSR cập nhật page table và chuyển </a:t>
            </a:r>
            <a:r>
              <a:rPr lang="en-US" dirty="0" err="1"/>
              <a:t>tiến</a:t>
            </a:r>
            <a:r>
              <a:rPr lang="en-US" dirty="0"/>
              <a:t> </a:t>
            </a:r>
            <a:r>
              <a:rPr lang="en-US" dirty="0" err="1"/>
              <a:t>trình</a:t>
            </a:r>
            <a:r>
              <a:rPr lang="vi-VN" dirty="0"/>
              <a:t> về trạng thái ready.</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US" b="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7" name="Picture 4" descr="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8470" y="1009860"/>
            <a:ext cx="6505603" cy="5428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2" p14:bwMode="auto">
            <p14:nvContentPartPr>
              <p14:cNvPr id="16" name="Ink 15"/>
              <p14:cNvContentPartPr/>
              <p14:nvPr/>
            </p14:nvContentPartPr>
            <p14:xfrm>
              <a:off x="5258466" y="4418138"/>
              <a:ext cx="360" cy="360"/>
            </p14:xfrm>
          </p:contentPart>
        </mc:Choice>
        <mc:Fallback xmlns="">
          <p:pic>
            <p:nvPicPr>
              <p:cNvPr id="16" name="Ink 15"/>
            </p:nvPicPr>
            <p:blipFill>
              <a:blip r:embed="rId3"/>
            </p:blipFill>
            <p:spPr>
              <a:xfrm>
                <a:off x="5258466" y="4418138"/>
                <a:ext cx="360" cy="360"/>
              </a:xfrm>
              <a:prstGeom prst="rect"/>
            </p:spPr>
          </p:pic>
        </mc:Fallback>
      </mc:AlternateContent>
      <p:sp>
        <p:nvSpPr>
          <p:cNvPr id="3" name="Title 1"/>
          <p:cNvSpPr txBox="1"/>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sz="2400" dirty="0">
                <a:solidFill>
                  <a:schemeClr val="bg1"/>
                </a:solidFill>
                <a:latin typeface="Arial" panose="020B0604020202020204" pitchFamily="34" charset="0"/>
                <a:ea typeface="+mn-ea"/>
                <a:cs typeface="Arial" panose="020B0604020202020204" pitchFamily="34" charset="0"/>
              </a:rPr>
              <a:t>Lỗi trang và các bước xử lý</a:t>
            </a:r>
            <a:endParaRPr lang="en-US" sz="2400" dirty="0">
              <a:solidFill>
                <a:schemeClr val="bg1"/>
              </a:solidFill>
              <a:latin typeface="Arial" panose="020B0604020202020204" pitchFamily="34" charset="0"/>
              <a:ea typeface="+mn-ea"/>
              <a:cs typeface="Arial" panose="020B0604020202020204" pitchFamily="34" charset="0"/>
            </a:endParaRPr>
          </a:p>
        </p:txBody>
      </p:sp>
      <p:sp>
        <p:nvSpPr>
          <p:cNvPr id="6" name="Text Box 5"/>
          <p:cNvSpPr txBox="1"/>
          <p:nvPr/>
        </p:nvSpPr>
        <p:spPr>
          <a:xfrm>
            <a:off x="0" y="1784350"/>
            <a:ext cx="4064000" cy="341249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i ở page table là invalid(có lỗi trang xảy ra) tức không có trong bộ nhớ chính mà ở bộ nhớ phụ =&gt; kích hoạt bẩy(trap)=&gt; hdh phát sinh 1 chương trình đi vào swap space để đưa page </a:t>
            </a:r>
            <a:r>
              <a:rPr lang="vi-VN" altLang="en-US" dirty="0" smtClean="0">
                <a:latin typeface="Arial" panose="020B0604020202020204" pitchFamily="34" charset="0"/>
                <a:cs typeface="Arial" panose="020B0604020202020204" pitchFamily="34" charset="0"/>
              </a:rPr>
              <a:t>vào bộ nhớ chính(nếu còn không gian trống) còn không thì chọn 1 nạn nhân để swap out cho có vùng trống, sau đó page table cập nhật lại </a:t>
            </a:r>
            <a:r>
              <a:rPr lang="vi-VN" altLang="en-US" dirty="0" smtClean="0">
                <a:latin typeface="Arial" panose="020B0604020202020204" pitchFamily="34" charset="0"/>
                <a:cs typeface="Arial" panose="020B0604020202020204" pitchFamily="34" charset="0"/>
              </a:rPr>
              <a:t>và hiện là </a:t>
            </a:r>
            <a:r>
              <a:rPr lang="vi-VN" altLang="en-US" dirty="0" smtClean="0">
                <a:latin typeface="Arial" panose="020B0604020202020204" pitchFamily="34" charset="0"/>
                <a:cs typeface="Arial" panose="020B0604020202020204" pitchFamily="34" charset="0"/>
              </a:rPr>
              <a:t>valid</a:t>
            </a:r>
            <a:endParaRPr lang="vi-VN" altLang="en-US" dirty="0" smtClean="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8.2.2 </a:t>
            </a:r>
            <a:r>
              <a:rPr lang="en-US" dirty="0" err="1"/>
              <a:t>Phân</a:t>
            </a:r>
            <a:r>
              <a:rPr lang="en-US" dirty="0"/>
              <a:t> </a:t>
            </a:r>
            <a:r>
              <a:rPr lang="en-US" dirty="0" err="1"/>
              <a:t>trang</a:t>
            </a:r>
            <a:r>
              <a:rPr lang="en-US" dirty="0"/>
              <a:t> </a:t>
            </a:r>
            <a:r>
              <a:rPr lang="en-US" dirty="0" err="1"/>
              <a:t>theo</a:t>
            </a:r>
            <a:r>
              <a:rPr lang="en-US" dirty="0"/>
              <a:t> </a:t>
            </a:r>
            <a:r>
              <a:rPr lang="en-US" dirty="0" err="1"/>
              <a:t>yêu</a:t>
            </a:r>
            <a:r>
              <a:rPr lang="en-US" dirty="0"/>
              <a:t> </a:t>
            </a:r>
            <a:r>
              <a:rPr lang="en-US" dirty="0" err="1"/>
              <a:t>cầu</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pic>
        <p:nvPicPr>
          <p:cNvPr id="8" name="Picture 4" descr="B:\os-book\os10-dir\Slides-WORK-area\Figures-dir\ch10\JPG-dir\10_09.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0683" y="1516615"/>
            <a:ext cx="7670634" cy="499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1"/>
          <p:cNvSpPr txBox="1"/>
          <p:nvPr/>
        </p:nvSpPr>
        <p:spPr>
          <a:xfrm>
            <a:off x="774145" y="1166372"/>
            <a:ext cx="431178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a:solidFill>
                  <a:schemeClr val="bg1"/>
                </a:solidFill>
                <a:latin typeface="Arial" panose="020B0604020202020204" pitchFamily="34" charset="0"/>
                <a:ea typeface="+mn-ea"/>
                <a:cs typeface="Arial" panose="020B0604020202020204" pitchFamily="34" charset="0"/>
              </a:rPr>
              <a:t>Khi </a:t>
            </a:r>
            <a:r>
              <a:rPr lang="en-US" sz="2400" dirty="0" err="1">
                <a:solidFill>
                  <a:schemeClr val="bg1"/>
                </a:solidFill>
                <a:latin typeface="Arial" panose="020B0604020202020204" pitchFamily="34" charset="0"/>
                <a:ea typeface="+mn-ea"/>
                <a:cs typeface="Arial" panose="020B0604020202020204" pitchFamily="34" charset="0"/>
              </a:rPr>
              <a:t>cần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thay</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thế</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endParaRPr lang="en-US" sz="2400" dirty="0">
              <a:solidFill>
                <a:schemeClr val="bg1"/>
              </a:solidFill>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fontScale="92500" lnSpcReduction="10000"/>
          </a:bodyPr>
          <a:lstStyle/>
          <a:p>
            <a:pPr>
              <a:lnSpc>
                <a:spcPct val="150000"/>
              </a:lnSpc>
              <a:defRPr/>
            </a:pPr>
            <a:r>
              <a:rPr lang="en-US" altLang="ja-JP"/>
              <a:t>Cài đặt bộ nhớ ảo</a:t>
            </a:r>
            <a:endParaRPr lang="vi-VN" altLang="en-US" sz="4400"/>
          </a:p>
        </p:txBody>
      </p:sp>
      <p:sp>
        <p:nvSpPr>
          <p:cNvPr id="8" name="Text Placeholder 7"/>
          <p:cNvSpPr>
            <a:spLocks noGrp="1"/>
          </p:cNvSpPr>
          <p:nvPr>
            <p:ph type="body" sz="quarter" idx="14"/>
          </p:nvPr>
        </p:nvSpPr>
        <p:spPr/>
        <p:txBody>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2</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t>8.2.3 </a:t>
            </a:r>
            <a:r>
              <a:rPr lang="en-US" altLang="ja-JP" dirty="0" err="1"/>
              <a:t>Thay</a:t>
            </a:r>
            <a:r>
              <a:rPr lang="en-US" altLang="ja-JP" dirty="0"/>
              <a:t> </a:t>
            </a:r>
            <a:r>
              <a:rPr lang="en-US" altLang="ja-JP" dirty="0" err="1"/>
              <a:t>thế</a:t>
            </a:r>
            <a:r>
              <a:rPr lang="en-US" altLang="ja-JP" dirty="0"/>
              <a:t> </a:t>
            </a:r>
            <a:r>
              <a:rPr lang="en-US" altLang="ja-JP" dirty="0" err="1"/>
              <a:t>trang</a:t>
            </a:r>
            <a:r>
              <a:rPr lang="en-US" altLang="ja-JP" dirty="0"/>
              <a:t> </a:t>
            </a:r>
            <a:r>
              <a:rPr lang="en-US" altLang="ja-JP" dirty="0" err="1"/>
              <a:t>nhớ</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vi-VN" dirty="0"/>
              <a:t>Bước 2 của PFSR giả sử phải thay trang vì không tìm được frame trống, PFSR được bổ sung như sau:</a:t>
            </a:r>
            <a:endParaRPr lang="vi-VN" dirty="0"/>
          </a:p>
          <a:p>
            <a:r>
              <a:rPr lang="vi-VN" dirty="0"/>
              <a:t>Xác định vị trí trên đĩa của trang đang cần</a:t>
            </a:r>
            <a:endParaRPr lang="vi-VN" dirty="0"/>
          </a:p>
          <a:p>
            <a:r>
              <a:rPr lang="vi-VN" dirty="0"/>
              <a:t>Tìm một frame trống:</a:t>
            </a:r>
            <a:endParaRPr lang="vi-VN" dirty="0"/>
          </a:p>
          <a:p>
            <a:pPr lvl="1"/>
            <a:r>
              <a:rPr lang="vi-VN" dirty="0"/>
              <a:t>Nếu có frame trống thì dùng nó</a:t>
            </a:r>
            <a:r>
              <a:rPr lang="en-US" dirty="0"/>
              <a:t>.</a:t>
            </a:r>
            <a:endParaRPr lang="vi-VN" dirty="0"/>
          </a:p>
          <a:p>
            <a:pPr lvl="1"/>
            <a:r>
              <a:rPr lang="vi-VN" dirty="0"/>
              <a:t>Nếu không có frame trống thì dùng một giải thuật thay trang để chọn một trang hy sinh (victim page)</a:t>
            </a:r>
            <a:r>
              <a:rPr lang="en-US" dirty="0"/>
              <a:t>.</a:t>
            </a:r>
            <a:endParaRPr lang="vi-VN" dirty="0"/>
          </a:p>
          <a:p>
            <a:pPr lvl="1"/>
            <a:r>
              <a:rPr lang="vi-VN" dirty="0"/>
              <a:t>Ghi victim page lên đĩa; cập nhật page table và frame table tương ứng</a:t>
            </a:r>
            <a:r>
              <a:rPr lang="en-US" dirty="0"/>
              <a:t>.</a:t>
            </a:r>
            <a:endParaRPr lang="vi-VN" dirty="0"/>
          </a:p>
          <a:p>
            <a:r>
              <a:rPr lang="vi-VN" dirty="0"/>
              <a:t>Đọc trang đang cần vào frame trống (đã có được từ bước 2); cập nhật page table và frame table tương ứng.</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mc:AlternateContent xmlns:mc="http://schemas.openxmlformats.org/markup-compatibility/2006" xmlns:p14="http://schemas.microsoft.com/office/powerpoint/2010/main">
        <mc:Choice Requires="p14">
          <p:contentPart r:id="rId1" p14:bwMode="auto">
            <p14:nvContentPartPr>
              <p14:cNvPr id="38" name="Ink 37"/>
              <p14:cNvContentPartPr/>
              <p14:nvPr/>
            </p14:nvContentPartPr>
            <p14:xfrm>
              <a:off x="1542142" y="3584651"/>
              <a:ext cx="36000" cy="6840"/>
            </p14:xfrm>
          </p:contentPart>
        </mc:Choice>
        <mc:Fallback xmlns="">
          <p:pic>
            <p:nvPicPr>
              <p:cNvPr id="38" name="Ink 37"/>
            </p:nvPicPr>
            <p:blipFill>
              <a:blip r:embed="rId2"/>
            </p:blipFill>
            <p:spPr>
              <a:xfrm>
                <a:off x="1542142" y="3584651"/>
                <a:ext cx="36000" cy="6840"/>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b="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pic>
        <p:nvPicPr>
          <p:cNvPr id="7" name="Picture 4" descr="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3532" y="1045751"/>
            <a:ext cx="6904935" cy="508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r:id="rId2" p14:bwMode="auto">
            <p14:nvContentPartPr>
              <p14:cNvPr id="29" name="Ink 28"/>
              <p14:cNvContentPartPr/>
              <p14:nvPr/>
            </p14:nvContentPartPr>
            <p14:xfrm>
              <a:off x="3873142" y="3736211"/>
              <a:ext cx="56880" cy="41760"/>
            </p14:xfrm>
          </p:contentPart>
        </mc:Choice>
        <mc:Fallback xmlns="">
          <p:pic>
            <p:nvPicPr>
              <p:cNvPr id="29" name="Ink 28"/>
            </p:nvPicPr>
            <p:blipFill>
              <a:blip r:embed="rId3"/>
            </p:blipFill>
            <p:spPr>
              <a:xfrm>
                <a:off x="3873142" y="3736211"/>
                <a:ext cx="56880" cy="41760"/>
              </a:xfrm>
              <a:prstGeom prst="rect"/>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Các nội dung đã học</a:t>
            </a:r>
            <a:endParaRPr lang="en-US"/>
          </a:p>
        </p:txBody>
      </p:sp>
      <p:sp>
        <p:nvSpPr>
          <p:cNvPr id="3" name="Content Placeholder 2"/>
          <p:cNvSpPr>
            <a:spLocks noGrp="1"/>
          </p:cNvSpPr>
          <p:nvPr>
            <p:ph idx="1"/>
          </p:nvPr>
        </p:nvSpPr>
        <p:spPr/>
        <p:txBody>
          <a:bodyPr>
            <a:normAutofit fontScale="92500" lnSpcReduction="10000"/>
          </a:bodyPr>
          <a:lstStyle/>
          <a:p>
            <a:r>
              <a:rPr lang="vi-VN"/>
              <a:t>Chương 1: Tổng quan về hệ điều hành</a:t>
            </a:r>
            <a:endParaRPr lang="vi-VN"/>
          </a:p>
          <a:p>
            <a:r>
              <a:rPr lang="vi-VN"/>
              <a:t>Chương 2: Cấu trúc hệ điều hành</a:t>
            </a:r>
            <a:endParaRPr lang="vi-VN"/>
          </a:p>
          <a:p>
            <a:r>
              <a:rPr lang="vi-VN"/>
              <a:t>Chương 3: Quản lý tiến trình</a:t>
            </a:r>
            <a:endParaRPr lang="vi-VN"/>
          </a:p>
          <a:p>
            <a:r>
              <a:rPr lang="vi-VN"/>
              <a:t>Chương 4: Định thời CPU</a:t>
            </a:r>
            <a:endParaRPr lang="vi-VN"/>
          </a:p>
          <a:p>
            <a:r>
              <a:rPr lang="vi-VN"/>
              <a:t>Chương 5: Đồng bộ hoá tiến trình</a:t>
            </a:r>
            <a:endParaRPr lang="vi-VN"/>
          </a:p>
          <a:p>
            <a:r>
              <a:rPr lang="vi-VN"/>
              <a:t>Chương 6: Tắc nghẽn</a:t>
            </a:r>
            <a:endParaRPr lang="vi-VN"/>
          </a:p>
          <a:p>
            <a:r>
              <a:rPr lang="vi-VN"/>
              <a:t>Chương 7: Quản lý bộ nhớ</a:t>
            </a:r>
            <a:endParaRPr lang="vi-VN"/>
          </a:p>
          <a:p>
            <a:r>
              <a:rPr lang="vi-VN" b="1">
                <a:highlight>
                  <a:srgbClr val="FFFF00"/>
                </a:highlight>
              </a:rPr>
              <a:t>Chương 8: Bộ nhớ ảo</a:t>
            </a:r>
            <a:endParaRPr lang="vi-VN" b="1">
              <a:highlight>
                <a:srgbClr val="FFFF00"/>
              </a:highlight>
            </a:endParaRPr>
          </a:p>
          <a:p>
            <a:r>
              <a:rPr lang="vi-VN"/>
              <a:t>Chương 9: Hệ điều hành Linux và Hệ điều hành Windows</a:t>
            </a:r>
            <a:endParaRPr lang="vi-VN"/>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p:cNvSpPr>
            <a:spLocks noGrp="1"/>
          </p:cNvSpPr>
          <p:nvPr>
            <p:ph idx="1"/>
          </p:nvPr>
        </p:nvSpPr>
        <p:spPr>
          <a:xfrm>
            <a:off x="774145" y="1817635"/>
            <a:ext cx="10579654" cy="4359328"/>
          </a:xfrm>
        </p:spPr>
        <p:txBody>
          <a:bodyPr>
            <a:normAutofit/>
          </a:bodyPr>
          <a:lstStyle/>
          <a:p>
            <a:r>
              <a:rPr lang="vi-VN" sz="2600" dirty="0"/>
              <a:t>Frame-allocation algorithm</a:t>
            </a:r>
            <a:endParaRPr lang="vi-VN" sz="2600" dirty="0"/>
          </a:p>
          <a:p>
            <a:pPr lvl="1"/>
            <a:r>
              <a:rPr lang="vi-VN" sz="2200" dirty="0"/>
              <a:t>Cấp phát cho </a:t>
            </a:r>
            <a:r>
              <a:rPr lang="en-US" sz="2200" dirty="0" err="1"/>
              <a:t>tiến</a:t>
            </a:r>
            <a:r>
              <a:rPr lang="en-US" sz="2200" dirty="0"/>
              <a:t> </a:t>
            </a:r>
            <a:r>
              <a:rPr lang="en-US" sz="2200" dirty="0" err="1"/>
              <a:t>trình</a:t>
            </a:r>
            <a:r>
              <a:rPr lang="vi-VN" sz="2200" dirty="0"/>
              <a:t> bao nhiêu frame của bộ nhớ thực?</a:t>
            </a:r>
            <a:endParaRPr lang="vi-VN" sz="2200" dirty="0"/>
          </a:p>
          <a:p>
            <a:r>
              <a:rPr lang="vi-VN" sz="2600" dirty="0"/>
              <a:t>Page-replacement algorithm</a:t>
            </a:r>
            <a:endParaRPr lang="vi-VN" sz="2600" dirty="0"/>
          </a:p>
          <a:p>
            <a:pPr lvl="1"/>
            <a:r>
              <a:rPr lang="vi-VN" sz="2200" dirty="0"/>
              <a:t>Chọn frame của </a:t>
            </a:r>
            <a:r>
              <a:rPr lang="en-US" sz="2200" dirty="0" err="1"/>
              <a:t>tiến</a:t>
            </a:r>
            <a:r>
              <a:rPr lang="en-US" sz="2200" dirty="0"/>
              <a:t> </a:t>
            </a:r>
            <a:r>
              <a:rPr lang="en-US" sz="2200" dirty="0" err="1"/>
              <a:t>trình</a:t>
            </a:r>
            <a:r>
              <a:rPr lang="vi-VN" sz="2200" dirty="0"/>
              <a:t> sẽ được thay thế trang nhớ</a:t>
            </a:r>
            <a:r>
              <a:rPr lang="en-US" sz="2200" dirty="0"/>
              <a:t>.</a:t>
            </a:r>
            <a:endParaRPr lang="vi-VN" sz="2200" dirty="0"/>
          </a:p>
          <a:p>
            <a:pPr lvl="1"/>
            <a:r>
              <a:rPr lang="vi-VN" sz="2200" dirty="0"/>
              <a:t>Mục tiêu: số lượng page-fault nhỏ nhất</a:t>
            </a:r>
            <a:r>
              <a:rPr lang="en-US" sz="2200" dirty="0"/>
              <a:t>.</a:t>
            </a:r>
            <a:endParaRPr lang="vi-VN" sz="2200" dirty="0"/>
          </a:p>
          <a:p>
            <a:pPr lvl="1"/>
            <a:r>
              <a:rPr lang="vi-VN" sz="2200" dirty="0"/>
              <a:t>Được đánh giá bằng cách thực thi giải thuật đối với một chuỗi tham chiếu bộ nhớ (memory reference string) và xác định số lần xảy ra page fault</a:t>
            </a:r>
            <a:r>
              <a:rPr lang="en-US" sz="2200" dirty="0"/>
              <a:t>.</a:t>
            </a:r>
            <a:endParaRPr lang="vi-VN" sz="2200"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
        <p:nvSpPr>
          <p:cNvPr id="7" name="Title 1"/>
          <p:cNvSpPr txBox="1"/>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Các</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vấn</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đề</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chủ</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yếu</a:t>
            </a:r>
            <a:endParaRPr lang="en-US" sz="2400" dirty="0">
              <a:solidFill>
                <a:schemeClr val="bg1"/>
              </a:solidFill>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8.2.3 </a:t>
            </a:r>
            <a:r>
              <a:rPr lang="en-US" dirty="0" err="1"/>
              <a:t>Thay</a:t>
            </a:r>
            <a:r>
              <a:rPr lang="en-US" dirty="0"/>
              <a:t> </a:t>
            </a:r>
            <a:r>
              <a:rPr lang="en-US" dirty="0" err="1"/>
              <a:t>thế</a:t>
            </a:r>
            <a:r>
              <a:rPr lang="en-US" dirty="0"/>
              <a:t> </a:t>
            </a:r>
            <a:r>
              <a:rPr lang="en-US" dirty="0" err="1"/>
              <a:t>trang</a:t>
            </a:r>
            <a:r>
              <a:rPr lang="en-US" dirty="0"/>
              <a:t> </a:t>
            </a:r>
            <a:r>
              <a:rPr lang="en-US" dirty="0" err="1"/>
              <a:t>nhớ</a:t>
            </a:r>
            <a:endParaRPr lang="en-US" dirty="0"/>
          </a:p>
        </p:txBody>
      </p:sp>
      <p:sp>
        <p:nvSpPr>
          <p:cNvPr id="3" name="Content Placeholder 2"/>
          <p:cNvSpPr>
            <a:spLocks noGrp="1"/>
          </p:cNvSpPr>
          <p:nvPr>
            <p:ph idx="1"/>
          </p:nvPr>
        </p:nvSpPr>
        <p:spPr>
          <a:xfrm>
            <a:off x="774145" y="1761510"/>
            <a:ext cx="10579654" cy="4746848"/>
          </a:xfrm>
          <a:solidFill>
            <a:schemeClr val="accent2"/>
          </a:solidFill>
        </p:spPr>
        <p:txBody>
          <a:bodyPr>
            <a:normAutofit fontScale="57500" lnSpcReduction="20000"/>
          </a:bodyPr>
          <a:lstStyle/>
          <a:p>
            <a:pPr marL="0" indent="0" algn="just">
              <a:spcBef>
                <a:spcPts val="600"/>
              </a:spcBef>
              <a:buFont typeface="Monotype Sorts" charset="2"/>
              <a:buNone/>
              <a:defRPr/>
            </a:pPr>
            <a:r>
              <a:rPr lang="vi-VN" altLang="en-US" sz="2800" u="sng" dirty="0"/>
              <a:t>Ví dụ</a:t>
            </a:r>
            <a:endParaRPr lang="vi-VN" altLang="en-US" sz="2800" u="sng" dirty="0"/>
          </a:p>
          <a:p>
            <a:pPr marL="0" indent="0" algn="just">
              <a:spcBef>
                <a:spcPts val="600"/>
              </a:spcBef>
              <a:buFont typeface="Monotype Sorts" charset="2"/>
              <a:buNone/>
              <a:defRPr/>
            </a:pPr>
            <a:r>
              <a:rPr lang="vi-VN" altLang="en-US" sz="2800" dirty="0"/>
              <a:t>Thứ tự tham chiếu các địa chỉ nhớ, với page size = 100:(từ 00 đến 99 =&gt; dùng 2 con số(</a:t>
            </a:r>
            <a:r>
              <a:rPr lang="vi-VN" altLang="en-US" sz="2800" dirty="0"/>
              <a:t>digits) để biểu </a:t>
            </a:r>
            <a:r>
              <a:rPr lang="vi-VN" altLang="en-US" sz="2800" dirty="0"/>
              <a:t>diễn)</a:t>
            </a:r>
            <a:endParaRPr lang="vi-VN" altLang="en-US" sz="2800" dirty="0"/>
          </a:p>
          <a:p>
            <a:pPr marL="0" indent="0" algn="just">
              <a:spcBef>
                <a:spcPts val="600"/>
              </a:spcBef>
              <a:buFont typeface="Monotype Sorts" charset="2"/>
              <a:buNone/>
              <a:defRPr/>
            </a:pPr>
            <a:r>
              <a:rPr lang="vi-VN" altLang="en-US" sz="2800" dirty="0"/>
              <a:t>Dưới đây là địa chỉ absolute, vd 0098 trong đó 00 là thứ tự trang còn 98 là độ dời trang hay trang 0 địa chỉ số 98(thứ tự địa chỉ 99(do đếm từ 0 )), nếu thiếu lệnh nào thì phải nạp cả page nào, vd: lệnh 0098 thì phải nạp lại cả page </a:t>
            </a:r>
            <a:r>
              <a:rPr lang="vi-VN" altLang="en-US" sz="2800" dirty="0"/>
              <a:t>00</a:t>
            </a:r>
            <a:endParaRPr lang="vi-VN" altLang="en-US" sz="2800" dirty="0"/>
          </a:p>
          <a:p>
            <a:pPr marL="0" indent="0" algn="just">
              <a:spcBef>
                <a:spcPts val="600"/>
              </a:spcBef>
              <a:buFont typeface="Monotype Sorts" charset="2"/>
              <a:buNone/>
              <a:defRPr/>
            </a:pPr>
            <a:r>
              <a:rPr lang="vi-VN" altLang="en-US" sz="2800" dirty="0"/>
              <a:t>00</a:t>
            </a:r>
            <a:r>
              <a:rPr lang="en-US" altLang="en-US" sz="2800" dirty="0"/>
              <a:t>98</a:t>
            </a:r>
            <a:r>
              <a:rPr lang="vi-VN" altLang="en-US" sz="2800" dirty="0"/>
              <a:t>, 0432, 0</a:t>
            </a:r>
            <a:r>
              <a:rPr lang="en-US" altLang="en-US" sz="2800" dirty="0"/>
              <a:t>2</a:t>
            </a:r>
            <a:r>
              <a:rPr lang="vi-VN" altLang="en-US" sz="2800" dirty="0"/>
              <a:t>01, 0612, 0</a:t>
            </a:r>
            <a:r>
              <a:rPr lang="en-US" altLang="en-US" sz="2800" dirty="0"/>
              <a:t>3</a:t>
            </a:r>
            <a:r>
              <a:rPr lang="vi-VN" altLang="en-US" sz="2800" dirty="0"/>
              <a:t>02, 0103, 0104, 0101, 0611, 0102, 0103, 0104, 0101, 0610, 0102, 0103, 0104, 0101, 0609, 0102, 0105</a:t>
            </a:r>
            <a:endParaRPr lang="vi-VN" altLang="en-US" sz="2800" dirty="0"/>
          </a:p>
          <a:p>
            <a:pPr marL="0" indent="0" algn="just">
              <a:spcBef>
                <a:spcPts val="600"/>
              </a:spcBef>
              <a:buFont typeface="Monotype Sorts" charset="2"/>
              <a:buNone/>
              <a:defRPr/>
            </a:pPr>
            <a:r>
              <a:rPr lang="vi-VN" altLang="en-US" sz="2800" dirty="0"/>
              <a:t>các trang nhớ sau được tham chiếu lần lượt = chuỗi tham chiếu bộ nhớ (trang nhớ)</a:t>
            </a:r>
            <a:endParaRPr lang="vi-VN" altLang="en-US" sz="2800" dirty="0"/>
          </a:p>
          <a:p>
            <a:pPr marL="0" indent="0" algn="just">
              <a:spcBef>
                <a:spcPts val="600"/>
              </a:spcBef>
              <a:buFont typeface="Monotype Sorts" charset="2"/>
              <a:buNone/>
              <a:defRPr/>
            </a:pPr>
            <a:r>
              <a:rPr lang="en-US" altLang="en-US" dirty="0"/>
              <a:t>0</a:t>
            </a:r>
            <a:r>
              <a:rPr lang="vi-VN" altLang="en-US" sz="2800" dirty="0"/>
              <a:t>, 4, </a:t>
            </a:r>
            <a:r>
              <a:rPr lang="en-US" altLang="en-US" sz="2800" dirty="0"/>
              <a:t>2</a:t>
            </a:r>
            <a:r>
              <a:rPr lang="vi-VN" altLang="en-US" sz="2800" dirty="0"/>
              <a:t>, 6, </a:t>
            </a:r>
            <a:r>
              <a:rPr lang="en-US" altLang="en-US" sz="2800" dirty="0"/>
              <a:t>3</a:t>
            </a:r>
            <a:r>
              <a:rPr lang="vi-VN" altLang="en-US" sz="2800" dirty="0"/>
              <a:t>,</a:t>
            </a:r>
            <a:endParaRPr lang="vi-VN" altLang="en-US" sz="2800" dirty="0"/>
          </a:p>
          <a:p>
            <a:pPr marL="0" indent="0" algn="just">
              <a:spcBef>
                <a:spcPts val="600"/>
              </a:spcBef>
              <a:buFont typeface="Monotype Sorts" charset="2"/>
              <a:buNone/>
              <a:defRPr/>
            </a:pPr>
            <a:r>
              <a:rPr lang="vi-VN" altLang="en-US" sz="2800" dirty="0"/>
              <a:t>1, 1, 1, 6, 1,</a:t>
            </a:r>
            <a:endParaRPr lang="vi-VN" altLang="en-US" sz="2800" dirty="0"/>
          </a:p>
          <a:p>
            <a:pPr marL="0" indent="0" algn="just">
              <a:spcBef>
                <a:spcPts val="600"/>
              </a:spcBef>
              <a:buFont typeface="Monotype Sorts" charset="2"/>
              <a:buNone/>
              <a:defRPr/>
            </a:pPr>
            <a:r>
              <a:rPr lang="vi-VN" altLang="en-US" sz="2800" dirty="0"/>
              <a:t>1, 1, 1, 6, 1,</a:t>
            </a:r>
            <a:endParaRPr lang="vi-VN" altLang="en-US" sz="2800" dirty="0"/>
          </a:p>
          <a:p>
            <a:pPr marL="0" indent="0" algn="just">
              <a:spcBef>
                <a:spcPts val="600"/>
              </a:spcBef>
              <a:buFont typeface="Monotype Sorts" charset="2"/>
              <a:buNone/>
              <a:defRPr/>
            </a:pPr>
            <a:r>
              <a:rPr lang="vi-VN" altLang="en-US" sz="2800" dirty="0"/>
              <a:t>1, 1, 1, 6, 1,</a:t>
            </a:r>
            <a:endParaRPr lang="vi-VN" altLang="en-US" sz="2800" dirty="0"/>
          </a:p>
          <a:p>
            <a:pPr marL="0" indent="0" algn="just">
              <a:spcBef>
                <a:spcPts val="600"/>
              </a:spcBef>
              <a:buFont typeface="Monotype Sorts" charset="2"/>
              <a:buNone/>
              <a:defRPr/>
            </a:pPr>
            <a:r>
              <a:rPr lang="vi-VN" altLang="en-US" sz="2800" dirty="0"/>
              <a:t>1</a:t>
            </a:r>
            <a:endParaRPr lang="vi-VN" altLang="en-US" sz="2800"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
        <p:nvSpPr>
          <p:cNvPr id="7" name="Title 1"/>
          <p:cNvSpPr txBox="1"/>
          <p:nvPr/>
        </p:nvSpPr>
        <p:spPr>
          <a:xfrm>
            <a:off x="774145" y="1166372"/>
            <a:ext cx="6258557"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sz="2400" dirty="0" err="1">
                <a:solidFill>
                  <a:schemeClr val="bg1"/>
                </a:solidFill>
                <a:latin typeface="Arial" panose="020B0604020202020204" pitchFamily="34" charset="0"/>
                <a:ea typeface="+mn-ea"/>
                <a:cs typeface="Arial" panose="020B0604020202020204" pitchFamily="34" charset="0"/>
              </a:rPr>
              <a:t>Chuỗi</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tham</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chiếu</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bộ</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trang</a:t>
            </a:r>
            <a:r>
              <a:rPr lang="en-US" sz="2400" dirty="0">
                <a:solidFill>
                  <a:schemeClr val="bg1"/>
                </a:solidFill>
                <a:latin typeface="Arial" panose="020B0604020202020204" pitchFamily="34" charset="0"/>
                <a:ea typeface="+mn-ea"/>
                <a:cs typeface="Arial" panose="020B0604020202020204" pitchFamily="34" charset="0"/>
              </a:rPr>
              <a:t> </a:t>
            </a:r>
            <a:r>
              <a:rPr lang="en-US" sz="2400" dirty="0" err="1">
                <a:solidFill>
                  <a:schemeClr val="bg1"/>
                </a:solidFill>
                <a:latin typeface="Arial" panose="020B0604020202020204" pitchFamily="34" charset="0"/>
                <a:ea typeface="+mn-ea"/>
                <a:cs typeface="Arial" panose="020B0604020202020204" pitchFamily="34" charset="0"/>
              </a:rPr>
              <a:t>nhớ</a:t>
            </a:r>
            <a:r>
              <a:rPr lang="en-US" sz="2400" dirty="0">
                <a:solidFill>
                  <a:schemeClr val="bg1"/>
                </a:solidFill>
                <a:latin typeface="Arial" panose="020B0604020202020204" pitchFamily="34" charset="0"/>
                <a:ea typeface="+mn-ea"/>
                <a:cs typeface="Arial" panose="020B0604020202020204" pitchFamily="34" charset="0"/>
              </a:rPr>
              <a:t>)</a:t>
            </a:r>
            <a:endParaRPr lang="en-US" sz="2400" dirty="0">
              <a:solidFill>
                <a:schemeClr val="bg1"/>
              </a:solidFill>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US" dirty="0"/>
          </a:p>
        </p:txBody>
      </p:sp>
      <p:sp>
        <p:nvSpPr>
          <p:cNvPr id="8" name="Text Placeholder 7"/>
          <p:cNvSpPr>
            <a:spLocks noGrp="1"/>
          </p:cNvSpPr>
          <p:nvPr>
            <p:ph type="body" sz="quarter" idx="14"/>
          </p:nvPr>
        </p:nvSpPr>
        <p:spPr/>
        <p:txBody>
          <a:bodyPr/>
          <a:lstStyle/>
          <a:p>
            <a:r>
              <a:rPr lang="en-US" sz="2800" dirty="0"/>
              <a:t>8.3.1 </a:t>
            </a:r>
            <a:r>
              <a:rPr lang="en-US" sz="2800" dirty="0" err="1"/>
              <a:t>Các</a:t>
            </a:r>
            <a:r>
              <a:rPr lang="en-US" sz="2800" dirty="0"/>
              <a:t> </a:t>
            </a:r>
            <a:r>
              <a:rPr lang="en-US" sz="2800" dirty="0" err="1"/>
              <a:t>giải</a:t>
            </a:r>
            <a:r>
              <a:rPr lang="en-US" sz="2800" dirty="0"/>
              <a:t> </a:t>
            </a:r>
            <a:r>
              <a:rPr lang="en-US" sz="2800" dirty="0" err="1"/>
              <a:t>thuật</a:t>
            </a:r>
            <a:r>
              <a:rPr lang="en-US" sz="2800" dirty="0"/>
              <a:t> </a:t>
            </a:r>
            <a:r>
              <a:rPr lang="en-US" sz="2800" dirty="0" err="1"/>
              <a:t>thay</a:t>
            </a:r>
            <a:r>
              <a:rPr lang="en-US" sz="2800" dirty="0"/>
              <a:t> </a:t>
            </a:r>
            <a:r>
              <a:rPr lang="en-US" sz="2800" dirty="0" err="1"/>
              <a:t>trang</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3</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000" dirty="0"/>
              <a:t>8.3.1 </a:t>
            </a:r>
            <a:r>
              <a:rPr lang="vi-VN" altLang="en-US" sz="4000" dirty="0"/>
              <a:t>Các giải thuật thay trang</a:t>
            </a:r>
            <a:endParaRPr lang="en-US" dirty="0"/>
          </a:p>
        </p:txBody>
      </p:sp>
      <p:sp>
        <p:nvSpPr>
          <p:cNvPr id="7" name="Content Placeholder 6"/>
          <p:cNvSpPr>
            <a:spLocks noGrp="1"/>
          </p:cNvSpPr>
          <p:nvPr>
            <p:ph idx="1"/>
          </p:nvPr>
        </p:nvSpPr>
        <p:spPr/>
        <p:txBody>
          <a:bodyPr>
            <a:normAutofit fontScale="92500" lnSpcReduction="20000"/>
          </a:bodyPr>
          <a:lstStyle/>
          <a:p>
            <a:pPr>
              <a:lnSpc>
                <a:spcPct val="150000"/>
              </a:lnSpc>
              <a:spcBef>
                <a:spcPts val="1000"/>
              </a:spcBef>
            </a:pPr>
            <a:r>
              <a:rPr lang="en-US" altLang="en-US" sz="3000" dirty="0" err="1"/>
              <a:t>Giải</a:t>
            </a:r>
            <a:r>
              <a:rPr lang="en-US" altLang="en-US" sz="3000" dirty="0"/>
              <a:t> </a:t>
            </a:r>
            <a:r>
              <a:rPr lang="en-US" altLang="en-US" sz="3000" dirty="0" err="1"/>
              <a:t>thuật</a:t>
            </a:r>
            <a:r>
              <a:rPr lang="en-US" altLang="en-US" sz="3000" dirty="0"/>
              <a:t> </a:t>
            </a:r>
            <a:r>
              <a:rPr lang="en-US" altLang="en-US" sz="3000" dirty="0" err="1"/>
              <a:t>thay</a:t>
            </a:r>
            <a:r>
              <a:rPr lang="en-US" altLang="en-US" sz="3000" dirty="0"/>
              <a:t> </a:t>
            </a:r>
            <a:r>
              <a:rPr lang="en-US" altLang="en-US" sz="3000" dirty="0" err="1"/>
              <a:t>trang</a:t>
            </a:r>
            <a:r>
              <a:rPr lang="en-US" altLang="en-US" sz="3000" dirty="0"/>
              <a:t> FIFO</a:t>
            </a:r>
            <a:endParaRPr lang="en-US" altLang="en-US" sz="3000" dirty="0"/>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OPT</a:t>
            </a:r>
            <a:endParaRPr lang="en-US" sz="3000" dirty="0"/>
          </a:p>
          <a:p>
            <a:pPr>
              <a:lnSpc>
                <a:spcPct val="150000"/>
              </a:lnSpc>
              <a:spcBef>
                <a:spcPts val="1000"/>
              </a:spcBef>
            </a:pPr>
            <a:r>
              <a:rPr lang="en-US" sz="3000" dirty="0" err="1"/>
              <a:t>Giải</a:t>
            </a:r>
            <a:r>
              <a:rPr lang="en-US" sz="3000" dirty="0"/>
              <a:t> </a:t>
            </a:r>
            <a:r>
              <a:rPr lang="en-US" sz="3000" dirty="0" err="1"/>
              <a:t>thuật</a:t>
            </a:r>
            <a:r>
              <a:rPr lang="en-US" sz="3000" dirty="0"/>
              <a:t> </a:t>
            </a:r>
            <a:r>
              <a:rPr lang="en-US" sz="3000" dirty="0" err="1"/>
              <a:t>thay</a:t>
            </a:r>
            <a:r>
              <a:rPr lang="en-US" sz="3000" dirty="0"/>
              <a:t> </a:t>
            </a:r>
            <a:r>
              <a:rPr lang="en-US" sz="3000" dirty="0" err="1"/>
              <a:t>trang</a:t>
            </a:r>
            <a:r>
              <a:rPr lang="en-US" sz="3000" dirty="0"/>
              <a:t> LRU</a:t>
            </a:r>
            <a:endParaRPr lang="en-US" sz="3000" dirty="0"/>
          </a:p>
          <a:p>
            <a:pPr>
              <a:lnSpc>
                <a:spcPct val="150000"/>
              </a:lnSpc>
              <a:spcBef>
                <a:spcPts val="1000"/>
              </a:spcBef>
            </a:pPr>
            <a:r>
              <a:rPr lang="vi-VN" sz="3000" dirty="0"/>
              <a:t>Các dữ liệu cần biết ban đầu:</a:t>
            </a:r>
            <a:endParaRPr lang="vi-VN" sz="3000" dirty="0"/>
          </a:p>
          <a:p>
            <a:pPr lvl="1">
              <a:lnSpc>
                <a:spcPct val="150000"/>
              </a:lnSpc>
              <a:spcBef>
                <a:spcPts val="1000"/>
              </a:spcBef>
            </a:pPr>
            <a:r>
              <a:rPr lang="vi-VN" sz="2600" dirty="0"/>
              <a:t>Số khung trang</a:t>
            </a:r>
            <a:endParaRPr lang="vi-VN" sz="2600" dirty="0"/>
          </a:p>
          <a:p>
            <a:pPr lvl="1">
              <a:lnSpc>
                <a:spcPct val="150000"/>
              </a:lnSpc>
              <a:spcBef>
                <a:spcPts val="1000"/>
              </a:spcBef>
            </a:pPr>
            <a:r>
              <a:rPr lang="vi-VN" sz="2600" dirty="0"/>
              <a:t>Tình trạng ban đầu</a:t>
            </a:r>
            <a:endParaRPr lang="vi-VN" sz="2600" dirty="0"/>
          </a:p>
          <a:p>
            <a:pPr lvl="1">
              <a:lnSpc>
                <a:spcPct val="150000"/>
              </a:lnSpc>
              <a:spcBef>
                <a:spcPts val="1000"/>
              </a:spcBef>
            </a:pPr>
            <a:r>
              <a:rPr lang="vi-VN" sz="2600" dirty="0"/>
              <a:t>Chuỗi tham chiếu</a:t>
            </a:r>
            <a:endParaRPr lang="vi-VN" sz="2600" dirty="0"/>
          </a:p>
          <a:p>
            <a:pPr>
              <a:lnSpc>
                <a:spcPct val="150000"/>
              </a:lnSpc>
              <a:spcBef>
                <a:spcPts val="1000"/>
              </a:spcBef>
            </a:pPr>
            <a:endParaRPr lang="en-US" sz="3000"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 calcmode="lin" valueType="num">
                                      <p:cBhvr additive="base">
                                        <p:cTn id="21"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 calcmode="lin" valueType="num">
                                      <p:cBhvr additive="base">
                                        <p:cTn id="25"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 calcmode="lin" valueType="num">
                                      <p:cBhvr additive="base">
                                        <p:cTn id="29"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 calcmode="lin" valueType="num">
                                      <p:cBhvr additive="base">
                                        <p:cTn id="3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US" dirty="0"/>
          </a:p>
        </p:txBody>
      </p:sp>
      <p:sp>
        <p:nvSpPr>
          <p:cNvPr id="8" name="Text Placeholder 7"/>
          <p:cNvSpPr>
            <a:spLocks noGrp="1"/>
          </p:cNvSpPr>
          <p:nvPr>
            <p:ph type="body" sz="quarter" idx="14"/>
          </p:nvPr>
        </p:nvSpPr>
        <p:spPr/>
        <p:txBody>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3</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endParaRPr lang="en-US" dirty="0"/>
          </a:p>
        </p:txBody>
      </p:sp>
      <p:sp>
        <p:nvSpPr>
          <p:cNvPr id="3" name="Content Placeholder 2"/>
          <p:cNvSpPr>
            <a:spLocks noGrp="1"/>
          </p:cNvSpPr>
          <p:nvPr>
            <p:ph idx="1"/>
          </p:nvPr>
        </p:nvSpPr>
        <p:spPr/>
        <p:txBody>
          <a:bodyPr/>
          <a:lstStyle/>
          <a:p>
            <a:r>
              <a:rPr lang="en-US" dirty="0" err="1"/>
              <a:t>Xét</a:t>
            </a:r>
            <a:r>
              <a:rPr lang="en-US" dirty="0"/>
              <a:t> </a:t>
            </a:r>
            <a:r>
              <a:rPr lang="en-US" dirty="0" err="1"/>
              <a:t>một</a:t>
            </a:r>
            <a:r>
              <a:rPr lang="en-US" dirty="0"/>
              <a:t> </a:t>
            </a:r>
            <a:r>
              <a:rPr lang="en-US" dirty="0" err="1"/>
              <a:t>tiến</a:t>
            </a:r>
            <a:r>
              <a:rPr lang="en-US" dirty="0"/>
              <a:t> </a:t>
            </a:r>
            <a:r>
              <a:rPr lang="en-US" dirty="0" err="1"/>
              <a:t>trình</a:t>
            </a:r>
            <a:r>
              <a:rPr lang="en-US" dirty="0"/>
              <a:t> </a:t>
            </a:r>
            <a:r>
              <a:rPr lang="en-US" dirty="0" err="1"/>
              <a:t>có</a:t>
            </a:r>
            <a:r>
              <a:rPr lang="en-US" dirty="0"/>
              <a:t> 8 </a:t>
            </a:r>
            <a:r>
              <a:rPr lang="en-US" dirty="0" err="1"/>
              <a:t>trang</a:t>
            </a:r>
            <a:r>
              <a:rPr lang="en-US" dirty="0"/>
              <a:t> </a:t>
            </a:r>
            <a:r>
              <a:rPr lang="en-US" dirty="0" err="1"/>
              <a:t>và</a:t>
            </a:r>
            <a:r>
              <a:rPr lang="en-US" dirty="0"/>
              <a:t> </a:t>
            </a:r>
            <a:r>
              <a:rPr lang="en-US" dirty="0" err="1"/>
              <a:t>chuỗi</a:t>
            </a:r>
            <a:r>
              <a:rPr lang="en-US" dirty="0"/>
              <a:t> </a:t>
            </a:r>
            <a:r>
              <a:rPr lang="en-US" dirty="0" err="1"/>
              <a:t>tham</a:t>
            </a:r>
            <a:r>
              <a:rPr lang="en-US" dirty="0"/>
              <a:t> </a:t>
            </a:r>
            <a:r>
              <a:rPr lang="en-US" dirty="0" err="1"/>
              <a:t>chiếu</a:t>
            </a:r>
            <a:r>
              <a:rPr lang="en-US" dirty="0"/>
              <a:t> </a:t>
            </a:r>
            <a:r>
              <a:rPr lang="en-US" dirty="0" err="1"/>
              <a:t>bộ</a:t>
            </a:r>
            <a:r>
              <a:rPr lang="en-US" dirty="0"/>
              <a:t> </a:t>
            </a:r>
            <a:r>
              <a:rPr lang="en-US" dirty="0" err="1"/>
              <a:t>nhớ</a:t>
            </a:r>
            <a:r>
              <a:rPr lang="en-US" dirty="0"/>
              <a:t> </a:t>
            </a:r>
            <a:r>
              <a:rPr lang="en-US" dirty="0" err="1"/>
              <a:t>cần</a:t>
            </a:r>
            <a:r>
              <a:rPr lang="en-US" dirty="0"/>
              <a:t> </a:t>
            </a:r>
            <a:r>
              <a:rPr lang="en-US" dirty="0" err="1"/>
              <a:t>truy</a:t>
            </a:r>
            <a:r>
              <a:rPr lang="en-US" dirty="0"/>
              <a:t> </a:t>
            </a:r>
            <a:r>
              <a:rPr lang="en-US" dirty="0" err="1"/>
              <a:t>xuất</a:t>
            </a:r>
            <a:r>
              <a:rPr lang="en-US" dirty="0"/>
              <a:t> </a:t>
            </a:r>
            <a:r>
              <a:rPr lang="en-US" dirty="0" err="1"/>
              <a:t>như</a:t>
            </a:r>
            <a:r>
              <a:rPr lang="en-US" dirty="0"/>
              <a:t> </a:t>
            </a:r>
            <a:r>
              <a:rPr lang="en-US" dirty="0" err="1"/>
              <a:t>sau</a:t>
            </a:r>
            <a:r>
              <a:rPr lang="en-US" dirty="0"/>
              <a:t>:</a:t>
            </a:r>
            <a:endParaRPr lang="en-US" dirty="0"/>
          </a:p>
          <a:p>
            <a:pPr marL="0" indent="0" algn="ctr">
              <a:buNone/>
            </a:pPr>
            <a:r>
              <a:rPr lang="en-US" altLang="en-US" b="1" dirty="0">
                <a:solidFill>
                  <a:srgbClr val="FF0000"/>
                </a:solidFill>
              </a:rPr>
              <a:t>7,0,1,2,0,3,0,4,2,3,0,3,2,1,2,0,1,7,0,1</a:t>
            </a:r>
            <a:endParaRPr lang="en-US" dirty="0"/>
          </a:p>
          <a:p>
            <a:r>
              <a:rPr lang="en-US" dirty="0" err="1"/>
              <a:t>Số</a:t>
            </a:r>
            <a:r>
              <a:rPr lang="en-US" dirty="0"/>
              <a:t> </a:t>
            </a:r>
            <a:r>
              <a:rPr lang="en-US" dirty="0" err="1"/>
              <a:t>khung</a:t>
            </a:r>
            <a:r>
              <a:rPr lang="en-US" dirty="0"/>
              <a:t> </a:t>
            </a:r>
            <a:r>
              <a:rPr lang="en-US" dirty="0" err="1"/>
              <a:t>trang</a:t>
            </a:r>
            <a:r>
              <a:rPr lang="en-US" dirty="0"/>
              <a:t> </a:t>
            </a:r>
            <a:r>
              <a:rPr lang="en-US" dirty="0" err="1"/>
              <a:t>là</a:t>
            </a:r>
            <a:r>
              <a:rPr lang="en-US" dirty="0"/>
              <a:t> 3</a:t>
            </a:r>
            <a:endParaRPr lang="en-US" dirty="0"/>
          </a:p>
          <a:p>
            <a:r>
              <a:rPr lang="en-US" dirty="0"/>
              <a:t>Ban </a:t>
            </a:r>
            <a:r>
              <a:rPr lang="en-US" dirty="0" err="1"/>
              <a:t>đầu</a:t>
            </a:r>
            <a:r>
              <a:rPr lang="en-US" dirty="0"/>
              <a:t> </a:t>
            </a:r>
            <a:r>
              <a:rPr lang="en-US" dirty="0" err="1"/>
              <a:t>các</a:t>
            </a:r>
            <a:r>
              <a:rPr lang="en-US" dirty="0"/>
              <a:t> </a:t>
            </a:r>
            <a:r>
              <a:rPr lang="en-US" dirty="0" err="1"/>
              <a:t>khung</a:t>
            </a:r>
            <a:r>
              <a:rPr lang="en-US" dirty="0"/>
              <a:t> </a:t>
            </a:r>
            <a:r>
              <a:rPr lang="en-US" dirty="0" err="1"/>
              <a:t>trang</a:t>
            </a:r>
            <a:r>
              <a:rPr lang="en-US" dirty="0"/>
              <a:t> </a:t>
            </a:r>
            <a:r>
              <a:rPr lang="en-US" dirty="0" err="1"/>
              <a:t>đều</a:t>
            </a:r>
            <a:r>
              <a:rPr lang="en-US" dirty="0"/>
              <a:t> </a:t>
            </a:r>
            <a:r>
              <a:rPr lang="en-US" dirty="0" err="1"/>
              <a:t>trống</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8.3.2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a:t>
            </a:r>
            <a:endParaRPr lang="en-US" dirty="0"/>
          </a:p>
        </p:txBody>
      </p:sp>
      <p:sp>
        <p:nvSpPr>
          <p:cNvPr id="3" name="Content Placeholder 2"/>
          <p:cNvSpPr>
            <a:spLocks noGrp="1"/>
          </p:cNvSpPr>
          <p:nvPr>
            <p:ph idx="1"/>
          </p:nvPr>
        </p:nvSpPr>
        <p:spPr/>
        <p:txBody>
          <a:bodyPr/>
          <a:lstStyle/>
          <a:p>
            <a:pPr marL="0" indent="0">
              <a:buNone/>
            </a:pP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FIFO </a:t>
            </a:r>
            <a:r>
              <a:rPr lang="en-US" dirty="0" err="1"/>
              <a:t>thay</a:t>
            </a:r>
            <a:r>
              <a:rPr lang="en-US" dirty="0"/>
              <a:t> </a:t>
            </a:r>
            <a:r>
              <a:rPr lang="en-US" dirty="0" err="1"/>
              <a:t>thế</a:t>
            </a:r>
            <a:r>
              <a:rPr lang="en-US" dirty="0"/>
              <a:t> </a:t>
            </a:r>
            <a:r>
              <a:rPr lang="en-US" dirty="0" err="1"/>
              <a:t>trang</a:t>
            </a:r>
            <a:r>
              <a:rPr lang="en-US" dirty="0"/>
              <a:t> </a:t>
            </a:r>
            <a:r>
              <a:rPr lang="en-US" dirty="0" err="1"/>
              <a:t>nhớ</a:t>
            </a:r>
            <a:r>
              <a:rPr lang="en-US" dirty="0"/>
              <a:t> </a:t>
            </a:r>
            <a:r>
              <a:rPr lang="en-US" dirty="0" err="1"/>
              <a:t>có</a:t>
            </a:r>
            <a:r>
              <a:rPr lang="en-US" dirty="0"/>
              <a:t> </a:t>
            </a:r>
            <a:r>
              <a:rPr lang="en-US" dirty="0" err="1"/>
              <a:t>thời</a:t>
            </a:r>
            <a:r>
              <a:rPr lang="en-US" dirty="0"/>
              <a:t> </a:t>
            </a:r>
            <a:r>
              <a:rPr lang="en-US" dirty="0" err="1"/>
              <a:t>gian</a:t>
            </a:r>
            <a:r>
              <a:rPr lang="en-US" dirty="0"/>
              <a:t> </a:t>
            </a:r>
            <a:r>
              <a:rPr lang="en-US" dirty="0" err="1"/>
              <a:t>được</a:t>
            </a:r>
            <a:r>
              <a:rPr lang="en-US" dirty="0"/>
              <a:t> </a:t>
            </a:r>
            <a:r>
              <a:rPr lang="en-US" dirty="0" err="1"/>
              <a:t>nạp</a:t>
            </a:r>
            <a:r>
              <a:rPr lang="en-US" dirty="0"/>
              <a:t> </a:t>
            </a:r>
            <a:r>
              <a:rPr lang="en-US" dirty="0" err="1"/>
              <a:t>vào</a:t>
            </a:r>
            <a:r>
              <a:rPr lang="en-US" dirty="0"/>
              <a:t> </a:t>
            </a:r>
            <a:r>
              <a:rPr lang="en-US" dirty="0" err="1"/>
              <a:t>bộ</a:t>
            </a:r>
            <a:r>
              <a:rPr lang="en-US" dirty="0"/>
              <a:t> </a:t>
            </a:r>
            <a:r>
              <a:rPr lang="en-US" dirty="0" err="1"/>
              <a:t>nhớ</a:t>
            </a:r>
            <a:r>
              <a:rPr lang="en-US" dirty="0"/>
              <a:t> </a:t>
            </a:r>
            <a:r>
              <a:rPr lang="en-US" dirty="0" err="1"/>
              <a:t>sớm</a:t>
            </a:r>
            <a:r>
              <a:rPr lang="en-US" dirty="0"/>
              <a:t> </a:t>
            </a:r>
            <a:r>
              <a:rPr lang="en-US" dirty="0" err="1"/>
              <a:t>nhất</a:t>
            </a:r>
            <a:r>
              <a:rPr lang="en-US" dirty="0"/>
              <a:t> </a:t>
            </a:r>
            <a:r>
              <a:rPr lang="en-US" dirty="0" err="1"/>
              <a:t>trong</a:t>
            </a:r>
            <a:r>
              <a:rPr lang="en-US" dirty="0"/>
              <a:t> </a:t>
            </a:r>
            <a:r>
              <a:rPr lang="en-US" dirty="0" err="1"/>
              <a:t>các</a:t>
            </a:r>
            <a:r>
              <a:rPr lang="en-US" dirty="0"/>
              <a:t> </a:t>
            </a:r>
            <a:r>
              <a:rPr lang="en-US" dirty="0" err="1"/>
              <a:t>trang</a:t>
            </a:r>
            <a:r>
              <a:rPr lang="en-US" dirty="0"/>
              <a:t> </a:t>
            </a:r>
            <a:r>
              <a:rPr lang="en-US" dirty="0" err="1"/>
              <a:t>nhớ</a:t>
            </a:r>
            <a:r>
              <a:rPr lang="en-US" dirty="0"/>
              <a:t>.</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7" name="Table 6"/>
          <p:cNvGraphicFramePr>
            <a:graphicFrameLocks noGrp="1"/>
          </p:cNvGraphicFramePr>
          <p:nvPr/>
        </p:nvGraphicFramePr>
        <p:xfrm>
          <a:off x="838201" y="2714596"/>
          <a:ext cx="10800000" cy="2700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tblGrid>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highlight>
                            <a:srgbClr val="FFFF00"/>
                          </a:highlight>
                        </a:rPr>
                        <a:t>0</a:t>
                      </a:r>
                      <a:endParaRPr lang="en-US" sz="2400" dirty="0">
                        <a:solidFill>
                          <a:srgbClr val="FF0000"/>
                        </a:solidFill>
                        <a:highlight>
                          <a:srgbClr val="FFFF00"/>
                        </a:highlight>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highlight>
                            <a:srgbClr val="FFFF00"/>
                          </a:highlight>
                        </a:rPr>
                        <a:t>1</a:t>
                      </a:r>
                      <a:endParaRPr lang="en-US" sz="2400" dirty="0">
                        <a:solidFill>
                          <a:srgbClr val="FF0000"/>
                        </a:solidFill>
                        <a:highlight>
                          <a:srgbClr val="FFFF00"/>
                        </a:highlight>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highlight>
                            <a:srgbClr val="FFFF00"/>
                          </a:highlight>
                        </a:rPr>
                        <a:t>2</a:t>
                      </a:r>
                      <a:endParaRPr lang="en-US" sz="2400" dirty="0">
                        <a:solidFill>
                          <a:srgbClr val="FF0000"/>
                        </a:solidFill>
                        <a:highlight>
                          <a:srgbClr val="FFFF00"/>
                        </a:highlight>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rPr>
                        <a:t>0</a:t>
                      </a:r>
                      <a:endParaRPr lang="en-US" sz="2400" dirty="0">
                        <a:solidFill>
                          <a:srgbClr val="FF0000"/>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6" name="Text Box 5"/>
          <p:cNvSpPr txBox="1"/>
          <p:nvPr/>
        </p:nvSpPr>
        <p:spPr>
          <a:xfrm>
            <a:off x="508000" y="5534025"/>
            <a:ext cx="11548110" cy="113919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3 dòng giữ là 3 frame(khung trang, dòng cuối là đánh dẫu coi có lỗi ko, * là có lỗi), khi có lỗi(invalid hay chx tồn </a:t>
            </a:r>
            <a:r>
              <a:rPr lang="vi-VN" altLang="en-US" dirty="0" smtClean="0">
                <a:latin typeface="Arial" panose="020B0604020202020204" pitchFamily="34" charset="0"/>
                <a:cs typeface="Arial" panose="020B0604020202020204" pitchFamily="34" charset="0"/>
              </a:rPr>
              <a:t>tại) thì nạp </a:t>
            </a:r>
            <a:r>
              <a:rPr lang="vi-VN" altLang="en-US" dirty="0" smtClean="0">
                <a:latin typeface="Arial" panose="020B0604020202020204" pitchFamily="34" charset="0"/>
                <a:cs typeface="Arial" panose="020B0604020202020204" pitchFamily="34" charset="0"/>
              </a:rPr>
              <a:t>vào. </a:t>
            </a:r>
            <a:endParaRPr lang="vi-VN" altLang="en-US" dirty="0" smtClean="0">
              <a:latin typeface="Arial" panose="020B0604020202020204" pitchFamily="34" charset="0"/>
              <a:cs typeface="Arial" panose="020B0604020202020204" pitchFamily="34" charset="0"/>
            </a:endParaRPr>
          </a:p>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Tuy nhiên nếu lập lại quá nhiều 1 page thì tốn chi phí và lỗi trang </a:t>
            </a:r>
            <a:r>
              <a:rPr lang="vi-VN" altLang="en-US" dirty="0" smtClean="0">
                <a:latin typeface="Arial" panose="020B0604020202020204" pitchFamily="34" charset="0"/>
                <a:cs typeface="Arial" panose="020B0604020202020204" pitchFamily="34" charset="0"/>
              </a:rPr>
              <a:t>nhiều</a:t>
            </a:r>
            <a:endParaRPr lang="vi-VN"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US" dirty="0"/>
          </a:p>
        </p:txBody>
      </p:sp>
      <p:sp>
        <p:nvSpPr>
          <p:cNvPr id="8" name="Text Placeholder 7"/>
          <p:cNvSpPr>
            <a:spLocks noGrp="1"/>
          </p:cNvSpPr>
          <p:nvPr>
            <p:ph type="body" sz="quarter" idx="14"/>
          </p:nvPr>
        </p:nvSpPr>
        <p:spPr/>
        <p:txBody>
          <a:bodyPr/>
          <a:lstStyle/>
          <a:p>
            <a:r>
              <a:rPr lang="en-US" dirty="0"/>
              <a:t>8.3.3 </a:t>
            </a:r>
            <a:r>
              <a:rPr lang="en-US" dirty="0" err="1"/>
              <a:t>Nghịch</a:t>
            </a:r>
            <a:r>
              <a:rPr lang="en-US" dirty="0"/>
              <a:t> </a:t>
            </a:r>
            <a:r>
              <a:rPr lang="en-US" dirty="0" err="1"/>
              <a:t>lý</a:t>
            </a:r>
            <a:r>
              <a:rPr lang="en-US" dirty="0"/>
              <a:t> </a:t>
            </a:r>
            <a:r>
              <a:rPr lang="en-US" dirty="0" err="1"/>
              <a:t>Belady</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3</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3" name="Table 2"/>
          <p:cNvGraphicFramePr>
            <a:graphicFrameLocks noGrp="1"/>
          </p:cNvGraphicFramePr>
          <p:nvPr/>
        </p:nvGraphicFramePr>
        <p:xfrm>
          <a:off x="1518393" y="1440660"/>
          <a:ext cx="4752000" cy="1981200"/>
        </p:xfrm>
        <a:graphic>
          <a:graphicData uri="http://schemas.openxmlformats.org/drawingml/2006/table">
            <a:tbl>
              <a:tblPr firstRow="1" bandRow="1">
                <a:tableStyleId>{5C22544A-7EE6-4342-B048-85BDC9FD1C3A}</a:tableStyleId>
              </a:tblPr>
              <a:tblGrid>
                <a:gridCol w="396000"/>
                <a:gridCol w="396000"/>
                <a:gridCol w="396000"/>
                <a:gridCol w="396000"/>
                <a:gridCol w="396000"/>
                <a:gridCol w="396000"/>
                <a:gridCol w="396000"/>
                <a:gridCol w="396000"/>
                <a:gridCol w="396000"/>
                <a:gridCol w="396000"/>
                <a:gridCol w="396000"/>
                <a:gridCol w="396000"/>
              </a:tblGrid>
              <a:tr h="396000">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graphicFrame>
        <p:nvGraphicFramePr>
          <p:cNvPr id="8" name="Table 7"/>
          <p:cNvGraphicFramePr>
            <a:graphicFrameLocks noGrp="1"/>
          </p:cNvGraphicFramePr>
          <p:nvPr/>
        </p:nvGraphicFramePr>
        <p:xfrm>
          <a:off x="1518393" y="3997769"/>
          <a:ext cx="4752000" cy="2377440"/>
        </p:xfrm>
        <a:graphic>
          <a:graphicData uri="http://schemas.openxmlformats.org/drawingml/2006/table">
            <a:tbl>
              <a:tblPr firstRow="1" bandRow="1">
                <a:tableStyleId>{5C22544A-7EE6-4342-B048-85BDC9FD1C3A}</a:tableStyleId>
              </a:tblPr>
              <a:tblGrid>
                <a:gridCol w="396000"/>
                <a:gridCol w="396000"/>
                <a:gridCol w="396000"/>
                <a:gridCol w="396000"/>
                <a:gridCol w="396000"/>
                <a:gridCol w="396000"/>
                <a:gridCol w="396000"/>
                <a:gridCol w="396000"/>
                <a:gridCol w="396000"/>
                <a:gridCol w="396000"/>
                <a:gridCol w="396000"/>
                <a:gridCol w="396000"/>
              </a:tblGrid>
              <a:tr h="396000">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1</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5</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2</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4</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dirty="0">
                          <a:solidFill>
                            <a:schemeClr val="tx1"/>
                          </a:solidFill>
                        </a:rPr>
                        <a:t>3</a:t>
                      </a:r>
                      <a:endParaRPr lang="en-US" sz="20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396000">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000" b="1" dirty="0">
                          <a:solidFill>
                            <a:schemeClr val="tx1"/>
                          </a:solidFill>
                        </a:rPr>
                        <a:t>*</a:t>
                      </a:r>
                      <a:endParaRPr lang="en-US" sz="20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9" name="TextBox 8"/>
          <p:cNvSpPr txBox="1"/>
          <p:nvPr/>
        </p:nvSpPr>
        <p:spPr>
          <a:xfrm>
            <a:off x="1971677" y="929576"/>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3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0" name="TextBox 9"/>
          <p:cNvSpPr txBox="1"/>
          <p:nvPr/>
        </p:nvSpPr>
        <p:spPr>
          <a:xfrm>
            <a:off x="1971677" y="3436141"/>
            <a:ext cx="3074881" cy="461217"/>
          </a:xfrm>
          <a:prstGeom prst="rect">
            <a:avLst/>
          </a:prstGeom>
          <a:noFill/>
        </p:spPr>
        <p:txBody>
          <a:bodyPr wrap="none" rtlCol="0">
            <a:spAutoFit/>
          </a:bodyPr>
          <a:lstStyle/>
          <a:p>
            <a:pPr algn="just">
              <a:lnSpc>
                <a:spcPct val="120000"/>
              </a:lnSpc>
              <a:spcBef>
                <a:spcPts val="200"/>
              </a:spcBef>
              <a:spcAft>
                <a:spcPts val="200"/>
              </a:spcAft>
            </a:pPr>
            <a:r>
              <a:rPr lang="en-US" sz="2200" dirty="0" err="1">
                <a:latin typeface="Arial" panose="020B0604020202020204" pitchFamily="34" charset="0"/>
                <a:cs typeface="Arial" panose="020B0604020202020204" pitchFamily="34" charset="0"/>
              </a:rPr>
              <a:t>Sử</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dụng</a:t>
            </a:r>
            <a:r>
              <a:rPr lang="en-US" sz="2200" dirty="0">
                <a:latin typeface="Arial" panose="020B0604020202020204" pitchFamily="34" charset="0"/>
                <a:cs typeface="Arial" panose="020B0604020202020204" pitchFamily="34" charset="0"/>
              </a:rPr>
              <a:t> 4 </a:t>
            </a:r>
            <a:r>
              <a:rPr lang="en-US" sz="2200" dirty="0" err="1">
                <a:latin typeface="Arial" panose="020B0604020202020204" pitchFamily="34" charset="0"/>
                <a:cs typeface="Arial" panose="020B0604020202020204" pitchFamily="34" charset="0"/>
              </a:rPr>
              <a:t>khung</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1" name="Right Arrow 7"/>
          <p:cNvSpPr/>
          <p:nvPr/>
        </p:nvSpPr>
        <p:spPr>
          <a:xfrm>
            <a:off x="7121040" y="2049341"/>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2" name="Right Arrow 7"/>
          <p:cNvSpPr/>
          <p:nvPr/>
        </p:nvSpPr>
        <p:spPr>
          <a:xfrm>
            <a:off x="7121040" y="5068764"/>
            <a:ext cx="652389" cy="387741"/>
          </a:xfrm>
          <a:prstGeom prst="rightArrow">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8423472" y="2012602"/>
            <a:ext cx="1425390"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9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14" name="TextBox 13"/>
          <p:cNvSpPr txBox="1"/>
          <p:nvPr/>
        </p:nvSpPr>
        <p:spPr>
          <a:xfrm>
            <a:off x="8268725" y="5032027"/>
            <a:ext cx="1582484" cy="461217"/>
          </a:xfrm>
          <a:prstGeom prst="rect">
            <a:avLst/>
          </a:prstGeom>
          <a:noFill/>
        </p:spPr>
        <p:txBody>
          <a:bodyPr wrap="none" rtlCol="0">
            <a:spAutoFit/>
          </a:bodyPr>
          <a:lstStyle/>
          <a:p>
            <a:pPr algn="just">
              <a:lnSpc>
                <a:spcPct val="120000"/>
              </a:lnSpc>
              <a:spcBef>
                <a:spcPts val="200"/>
              </a:spcBef>
              <a:spcAft>
                <a:spcPts val="200"/>
              </a:spcAft>
            </a:pPr>
            <a:r>
              <a:rPr lang="en-US" sz="2200" dirty="0">
                <a:latin typeface="Arial" panose="020B0604020202020204" pitchFamily="34" charset="0"/>
                <a:cs typeface="Arial" panose="020B0604020202020204" pitchFamily="34" charset="0"/>
              </a:rPr>
              <a:t>10 </a:t>
            </a:r>
            <a:r>
              <a:rPr lang="en-US" sz="2200" dirty="0" err="1">
                <a:latin typeface="Arial" panose="020B0604020202020204" pitchFamily="34" charset="0"/>
                <a:cs typeface="Arial" panose="020B0604020202020204" pitchFamily="34" charset="0"/>
              </a:rPr>
              <a:t>lỗi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trang</a:t>
            </a:r>
            <a:endParaRPr lang="en-US" sz="2200" dirty="0">
              <a:latin typeface="Arial" panose="020B0604020202020204" pitchFamily="34" charset="0"/>
              <a:cs typeface="Arial" panose="020B0604020202020204" pitchFamily="34" charset="0"/>
            </a:endParaRPr>
          </a:p>
        </p:txBody>
      </p:sp>
      <p:sp>
        <p:nvSpPr>
          <p:cNvPr id="6" name="Text Box 5"/>
          <p:cNvSpPr txBox="1"/>
          <p:nvPr/>
        </p:nvSpPr>
        <p:spPr>
          <a:xfrm>
            <a:off x="7904480" y="601345"/>
            <a:ext cx="4064000" cy="75565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chỉ duy nhất khi từ 3 lên 4 khung trang thì FIFO mới xảy ra </a:t>
            </a:r>
            <a:r>
              <a:rPr lang="vi-VN" altLang="en-US" dirty="0" smtClean="0">
                <a:latin typeface="Arial" panose="020B0604020202020204" pitchFamily="34" charset="0"/>
                <a:cs typeface="Arial" panose="020B0604020202020204" pitchFamily="34" charset="0"/>
              </a:rPr>
              <a:t>lỗi</a:t>
            </a:r>
            <a:endParaRPr lang="vi-VN"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ppt_x"/>
                                          </p:val>
                                        </p:tav>
                                        <p:tav tm="100000">
                                          <p:val>
                                            <p:strVal val="#ppt_x"/>
                                          </p:val>
                                        </p:tav>
                                      </p:tavLst>
                                    </p:anim>
                                    <p:anim calcmode="lin" valueType="num">
                                      <p:cBhvr additive="base">
                                        <p:cTn id="4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P spid="12" grpId="0" animBg="1"/>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8.3.3 </a:t>
            </a:r>
            <a:r>
              <a:rPr lang="en-US" dirty="0" err="1"/>
              <a:t>Nghịch</a:t>
            </a:r>
            <a:r>
              <a:rPr lang="en-US" dirty="0"/>
              <a:t> </a:t>
            </a:r>
            <a:r>
              <a:rPr lang="en-US" dirty="0" err="1"/>
              <a:t>lý</a:t>
            </a:r>
            <a:r>
              <a:rPr lang="en-US" dirty="0"/>
              <a:t> </a:t>
            </a:r>
            <a:r>
              <a:rPr lang="en-US" dirty="0" err="1"/>
              <a:t>Belady</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
        <p:nvSpPr>
          <p:cNvPr id="8" name="TextBox 1"/>
          <p:cNvSpPr txBox="1">
            <a:spLocks noChangeArrowheads="1"/>
          </p:cNvSpPr>
          <p:nvPr/>
        </p:nvSpPr>
        <p:spPr bwMode="auto">
          <a:xfrm>
            <a:off x="2448019" y="5476925"/>
            <a:ext cx="729596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vi-VN" altLang="en-US" sz="2500" dirty="0">
                <a:latin typeface="+mn-lt"/>
                <a:cs typeface="Times New Roman" panose="02020603050405020304" pitchFamily="18" charset="0"/>
              </a:rPr>
              <a:t>Bất thường (anomaly) Belady: số page fault tăng mặc d</a:t>
            </a:r>
            <a:r>
              <a:rPr kumimoji="0" lang="en-US" altLang="en-US" sz="2500" dirty="0">
                <a:latin typeface="Arial" panose="020B0604020202020204" pitchFamily="34" charset="0"/>
                <a:cs typeface="Arial" panose="020B0604020202020204" pitchFamily="34" charset="0"/>
              </a:rPr>
              <a:t>ù</a:t>
            </a:r>
            <a:r>
              <a:rPr kumimoji="0" lang="vi-VN" altLang="en-US" sz="2500" dirty="0">
                <a:latin typeface="+mn-lt"/>
                <a:cs typeface="Times New Roman" panose="02020603050405020304" pitchFamily="18" charset="0"/>
              </a:rPr>
              <a:t> </a:t>
            </a:r>
            <a:r>
              <a:rPr kumimoji="0" lang="en-US" altLang="en-US" sz="2500" dirty="0" err="1">
                <a:latin typeface="Arial" panose="020B0604020202020204" pitchFamily="34" charset="0"/>
                <a:cs typeface="Arial" panose="020B0604020202020204" pitchFamily="34" charset="0"/>
              </a:rPr>
              <a:t>tiến</a:t>
            </a:r>
            <a:r>
              <a:rPr kumimoji="0" lang="vi-VN" altLang="en-US" sz="2500" dirty="0">
                <a:latin typeface="+mn-lt"/>
                <a:cs typeface="Times New Roman" panose="02020603050405020304" pitchFamily="18" charset="0"/>
              </a:rPr>
              <a:t> trình đã được cấp nhiều frame hơn.</a:t>
            </a:r>
            <a:endParaRPr kumimoji="0" lang="vi-VN" altLang="en-US" sz="2500" dirty="0">
              <a:latin typeface="+mn-lt"/>
              <a:cs typeface="Times New Roman" panose="02020603050405020304" pitchFamily="18" charset="0"/>
            </a:endParaRPr>
          </a:p>
        </p:txBody>
      </p:sp>
      <p:pic>
        <p:nvPicPr>
          <p:cNvPr id="9" name="Picture 1" descr="9_13.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33141" y="976324"/>
            <a:ext cx="6325717" cy="4526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3" name="Text Placeholder 2"/>
          <p:cNvSpPr>
            <a:spLocks noGrp="1"/>
          </p:cNvSpPr>
          <p:nvPr>
            <p:ph type="body" sz="quarter" idx="13"/>
          </p:nvPr>
        </p:nvSpPr>
        <p:spPr/>
        <p:txBody>
          <a:bodyPr>
            <a:normAutofit/>
          </a:bodyPr>
          <a:lstStyle/>
          <a:p>
            <a:pPr>
              <a:lnSpc>
                <a:spcPct val="150000"/>
              </a:lnSpc>
              <a:defRPr/>
            </a:pPr>
            <a:r>
              <a:rPr lang="en-US" sz="2600" dirty="0" err="1"/>
              <a:t>Hiểu</a:t>
            </a:r>
            <a:r>
              <a:rPr lang="en-US" sz="2600" dirty="0"/>
              <a:t> </a:t>
            </a:r>
            <a:r>
              <a:rPr lang="en-US" sz="2600" dirty="0" err="1"/>
              <a:t>được</a:t>
            </a:r>
            <a:r>
              <a:rPr lang="en-US" sz="2600" dirty="0"/>
              <a:t> </a:t>
            </a:r>
            <a:r>
              <a:rPr lang="en-US" sz="2600" dirty="0" err="1"/>
              <a:t>các</a:t>
            </a:r>
            <a:r>
              <a:rPr lang="en-US" sz="2600" dirty="0"/>
              <a:t> </a:t>
            </a:r>
            <a:r>
              <a:rPr lang="en-US" sz="2600" dirty="0" err="1"/>
              <a:t>khái</a:t>
            </a:r>
            <a:r>
              <a:rPr lang="en-US" sz="2600" dirty="0"/>
              <a:t> </a:t>
            </a:r>
            <a:r>
              <a:rPr lang="en-US" sz="2600" dirty="0" err="1"/>
              <a:t>niệm</a:t>
            </a:r>
            <a:r>
              <a:rPr lang="en-US" sz="2600" dirty="0"/>
              <a:t> </a:t>
            </a:r>
            <a:r>
              <a:rPr lang="en-US" sz="2600" dirty="0" err="1"/>
              <a:t>tổng</a:t>
            </a:r>
            <a:r>
              <a:rPr lang="en-US" sz="2600" dirty="0"/>
              <a:t> </a:t>
            </a:r>
            <a:r>
              <a:rPr lang="en-US" sz="2600" dirty="0" err="1"/>
              <a:t>quan</a:t>
            </a:r>
            <a:r>
              <a:rPr lang="en-US" sz="2600" dirty="0"/>
              <a:t> </a:t>
            </a:r>
            <a:r>
              <a:rPr lang="en-US" sz="2600" dirty="0" err="1"/>
              <a:t>về</a:t>
            </a:r>
            <a:r>
              <a:rPr lang="en-US" sz="2600" dirty="0"/>
              <a:t> </a:t>
            </a:r>
            <a:r>
              <a:rPr lang="en-US" sz="2600" dirty="0" err="1"/>
              <a:t>bộ</a:t>
            </a:r>
            <a:r>
              <a:rPr lang="en-US" sz="2600" dirty="0"/>
              <a:t> </a:t>
            </a:r>
            <a:r>
              <a:rPr lang="en-US" sz="2600" dirty="0" err="1"/>
              <a:t>nhớ</a:t>
            </a:r>
            <a:r>
              <a:rPr lang="en-US" sz="2600" dirty="0"/>
              <a:t> </a:t>
            </a:r>
            <a:r>
              <a:rPr lang="en-US" sz="2600" dirty="0" err="1"/>
              <a:t>ảo</a:t>
            </a:r>
            <a:endParaRPr lang="en-US" sz="2600" dirty="0"/>
          </a:p>
          <a:p>
            <a:pPr>
              <a:lnSpc>
                <a:spcPct val="150000"/>
              </a:lnSpc>
              <a:defRPr/>
            </a:pPr>
            <a:r>
              <a:rPr lang="en-US" sz="2600" dirty="0" err="1"/>
              <a:t>Hiểu</a:t>
            </a:r>
            <a:r>
              <a:rPr lang="en-US" sz="2600" dirty="0"/>
              <a:t> </a:t>
            </a:r>
            <a:r>
              <a:rPr lang="en-US" sz="2600" dirty="0" err="1"/>
              <a:t>và</a:t>
            </a:r>
            <a:r>
              <a:rPr lang="en-US" sz="2600" dirty="0"/>
              <a:t> </a:t>
            </a:r>
            <a:r>
              <a:rPr lang="en-US" sz="2600" dirty="0" err="1"/>
              <a:t>vận</a:t>
            </a:r>
            <a:r>
              <a:rPr lang="en-US" sz="2600" dirty="0"/>
              <a:t> </a:t>
            </a:r>
            <a:r>
              <a:rPr lang="en-US" sz="2600" dirty="0" err="1"/>
              <a:t>dụng</a:t>
            </a:r>
            <a:r>
              <a:rPr lang="en-US" sz="2600" dirty="0"/>
              <a:t> </a:t>
            </a:r>
            <a:r>
              <a:rPr lang="en-US" sz="2600" dirty="0" err="1"/>
              <a:t>kỹ</a:t>
            </a:r>
            <a:r>
              <a:rPr lang="en-US" sz="2600" dirty="0"/>
              <a:t> </a:t>
            </a:r>
            <a:r>
              <a:rPr lang="en-US" sz="2600" dirty="0" err="1"/>
              <a:t>thuật</a:t>
            </a:r>
            <a:r>
              <a:rPr lang="en-US" sz="2600" dirty="0"/>
              <a:t> </a:t>
            </a:r>
            <a:r>
              <a:rPr lang="en-US" sz="2600" dirty="0" err="1"/>
              <a:t>cài</a:t>
            </a:r>
            <a:r>
              <a:rPr lang="en-US" sz="2600" dirty="0"/>
              <a:t> </a:t>
            </a:r>
            <a:r>
              <a:rPr lang="en-US" sz="2600" dirty="0" err="1"/>
              <a:t>đặt</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demand paging</a:t>
            </a:r>
            <a:endParaRPr lang="en-US" sz="2600" dirty="0"/>
          </a:p>
          <a:p>
            <a:pPr>
              <a:lnSpc>
                <a:spcPct val="150000"/>
              </a:lnSpc>
              <a:defRPr/>
            </a:pPr>
            <a:r>
              <a:rPr lang="en-US" sz="2600" dirty="0" err="1"/>
              <a:t>Hiểu</a:t>
            </a:r>
            <a:r>
              <a:rPr lang="en-US" sz="2600" dirty="0"/>
              <a:t> </a:t>
            </a:r>
            <a:r>
              <a:rPr lang="en-US" sz="2600" dirty="0" err="1"/>
              <a:t>được</a:t>
            </a:r>
            <a:r>
              <a:rPr lang="en-US" sz="2600" dirty="0"/>
              <a:t> </a:t>
            </a:r>
            <a:r>
              <a:rPr lang="en-US" sz="2600" dirty="0" err="1"/>
              <a:t>một</a:t>
            </a:r>
            <a:r>
              <a:rPr lang="en-US" sz="2600" dirty="0"/>
              <a:t> </a:t>
            </a:r>
            <a:r>
              <a:rPr lang="en-US" sz="2600" dirty="0" err="1"/>
              <a:t>số</a:t>
            </a:r>
            <a:r>
              <a:rPr lang="en-US" sz="2600" dirty="0"/>
              <a:t> </a:t>
            </a:r>
            <a:r>
              <a:rPr lang="en-US" sz="2600" dirty="0" err="1"/>
              <a:t>vấn</a:t>
            </a:r>
            <a:r>
              <a:rPr lang="en-US" sz="2600" dirty="0"/>
              <a:t> </a:t>
            </a:r>
            <a:r>
              <a:rPr lang="en-US" sz="2600" dirty="0" err="1"/>
              <a:t>đề</a:t>
            </a:r>
            <a:r>
              <a:rPr lang="en-US" sz="2600" dirty="0"/>
              <a:t> </a:t>
            </a:r>
            <a:r>
              <a:rPr lang="en-US" sz="2600" dirty="0" err="1"/>
              <a:t>trong</a:t>
            </a:r>
            <a:r>
              <a:rPr lang="en-US" sz="2600" dirty="0"/>
              <a:t> </a:t>
            </a:r>
            <a:r>
              <a:rPr lang="en-US" sz="2600" dirty="0" err="1"/>
              <a:t>bộ</a:t>
            </a:r>
            <a:r>
              <a:rPr lang="en-US" sz="2600" dirty="0"/>
              <a:t> </a:t>
            </a:r>
            <a:r>
              <a:rPr lang="en-US" sz="2600" dirty="0" err="1"/>
              <a:t>nhớ</a:t>
            </a:r>
            <a:r>
              <a:rPr lang="en-US" sz="2600" dirty="0"/>
              <a:t> </a:t>
            </a:r>
            <a:r>
              <a:rPr lang="en-US" sz="2600" dirty="0" err="1"/>
              <a:t>ảo</a:t>
            </a:r>
            <a:r>
              <a:rPr lang="en-US" sz="2600" dirty="0"/>
              <a:t>: </a:t>
            </a:r>
            <a:r>
              <a:rPr lang="en-US" sz="2600" dirty="0" err="1"/>
              <a:t>cấp</a:t>
            </a:r>
            <a:r>
              <a:rPr lang="en-US" sz="2600" dirty="0"/>
              <a:t> </a:t>
            </a:r>
            <a:r>
              <a:rPr lang="en-US" sz="2600" dirty="0" err="1"/>
              <a:t>phát</a:t>
            </a:r>
            <a:r>
              <a:rPr lang="en-US" sz="2600" dirty="0"/>
              <a:t> frames </a:t>
            </a:r>
            <a:r>
              <a:rPr lang="en-US" sz="2600" dirty="0" err="1"/>
              <a:t>và</a:t>
            </a:r>
            <a:r>
              <a:rPr lang="en-US" sz="2600" dirty="0"/>
              <a:t> thrashing</a:t>
            </a:r>
            <a:endParaRPr 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US" dirty="0"/>
          </a:p>
        </p:txBody>
      </p:sp>
      <p:sp>
        <p:nvSpPr>
          <p:cNvPr id="8" name="Text Placeholder 7"/>
          <p:cNvSpPr>
            <a:spLocks noGrp="1"/>
          </p:cNvSpPr>
          <p:nvPr>
            <p:ph type="body" sz="quarter" idx="14"/>
          </p:nvPr>
        </p:nvSpPr>
        <p:spPr/>
        <p:txBody>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3</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38201" y="3255933"/>
          <a:ext cx="10800000" cy="2700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tblGrid>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2" name="Title 1"/>
          <p:cNvSpPr>
            <a:spLocks noGrp="1"/>
          </p:cNvSpPr>
          <p:nvPr>
            <p:ph type="title"/>
          </p:nvPr>
        </p:nvSpPr>
        <p:spPr/>
        <p:txBody>
          <a:bodyPr>
            <a:normAutofit fontScale="90000"/>
          </a:bodyPr>
          <a:lstStyle/>
          <a:p>
            <a:r>
              <a:rPr lang="en-US" dirty="0"/>
              <a:t>8.3.4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OPT</a:t>
            </a:r>
            <a:endParaRPr lang="en-US" dirty="0"/>
          </a:p>
        </p:txBody>
      </p:sp>
      <p:sp>
        <p:nvSpPr>
          <p:cNvPr id="3" name="Content Placeholder 2"/>
          <p:cNvSpPr>
            <a:spLocks noGrp="1"/>
          </p:cNvSpPr>
          <p:nvPr>
            <p:ph idx="1"/>
          </p:nvPr>
        </p:nvSpPr>
        <p:spPr/>
        <p:txBody>
          <a:bodyPr/>
          <a:lstStyle/>
          <a:p>
            <a:pPr marL="0" indent="0">
              <a:buNone/>
            </a:pPr>
            <a:r>
              <a:rPr lang="vi-VN" dirty="0"/>
              <a:t>Giải thuật thay trang OPT</a:t>
            </a:r>
            <a:r>
              <a:rPr lang="en-US" dirty="0"/>
              <a:t> t</a:t>
            </a:r>
            <a:r>
              <a:rPr lang="vi-VN" dirty="0"/>
              <a:t>hay thế trang nhớ sẽ được tham chiếu trễ nhất trong tương lai</a:t>
            </a:r>
            <a:r>
              <a:rPr lang="en-US" dirty="0"/>
              <a:t> </a:t>
            </a:r>
            <a:r>
              <a:rPr lang="vi-VN" dirty="0"/>
              <a:t>⇒</a:t>
            </a:r>
            <a:r>
              <a:rPr lang="en-US" dirty="0"/>
              <a:t> </a:t>
            </a:r>
            <a:r>
              <a:rPr lang="en-US" dirty="0" err="1"/>
              <a:t>cần</a:t>
            </a:r>
            <a:r>
              <a:rPr lang="en-US" dirty="0"/>
              <a:t> </a:t>
            </a:r>
            <a:r>
              <a:rPr lang="en-US" dirty="0" err="1"/>
              <a:t>phải</a:t>
            </a:r>
            <a:r>
              <a:rPr lang="en-US" dirty="0"/>
              <a:t> </a:t>
            </a:r>
            <a:r>
              <a:rPr lang="en-US" dirty="0" err="1"/>
              <a:t>biết</a:t>
            </a:r>
            <a:r>
              <a:rPr lang="en-US" dirty="0"/>
              <a:t> </a:t>
            </a:r>
            <a:r>
              <a:rPr lang="en-US" dirty="0" err="1"/>
              <a:t>trước</a:t>
            </a:r>
            <a:r>
              <a:rPr lang="en-US" dirty="0"/>
              <a:t> </a:t>
            </a:r>
            <a:r>
              <a:rPr lang="en-US" dirty="0" err="1"/>
              <a:t>các</a:t>
            </a:r>
            <a:r>
              <a:rPr lang="en-US" dirty="0"/>
              <a:t> </a:t>
            </a:r>
            <a:r>
              <a:rPr lang="en-US" dirty="0" err="1"/>
              <a:t>trang</a:t>
            </a:r>
            <a:r>
              <a:rPr lang="en-US" dirty="0"/>
              <a:t> </a:t>
            </a:r>
            <a:r>
              <a:rPr lang="en-US" dirty="0" err="1"/>
              <a:t>sẽ</a:t>
            </a:r>
            <a:r>
              <a:rPr lang="en-US" dirty="0"/>
              <a:t> </a:t>
            </a:r>
            <a:r>
              <a:rPr lang="en-US" dirty="0" err="1"/>
              <a:t>được</a:t>
            </a:r>
            <a:r>
              <a:rPr lang="en-US" dirty="0"/>
              <a:t> </a:t>
            </a:r>
            <a:r>
              <a:rPr lang="en-US" dirty="0" err="1"/>
              <a:t>tham</a:t>
            </a:r>
            <a:r>
              <a:rPr lang="en-US" dirty="0"/>
              <a:t> </a:t>
            </a:r>
            <a:r>
              <a:rPr lang="en-US" dirty="0" err="1"/>
              <a:t>chiếu</a:t>
            </a:r>
            <a:r>
              <a:rPr lang="en-US" dirty="0"/>
              <a:t> </a:t>
            </a:r>
            <a:r>
              <a:rPr lang="en-US" dirty="0" err="1"/>
              <a:t>trong</a:t>
            </a:r>
            <a:r>
              <a:rPr lang="en-US" dirty="0"/>
              <a:t> </a:t>
            </a:r>
            <a:r>
              <a:rPr lang="en-US" dirty="0" err="1"/>
              <a:t>tương</a:t>
            </a:r>
            <a:r>
              <a:rPr lang="en-US" dirty="0"/>
              <a:t> </a:t>
            </a:r>
            <a:r>
              <a:rPr lang="en-US" dirty="0" err="1"/>
              <a:t>lai</a:t>
            </a:r>
            <a:r>
              <a:rPr lang="en-US" dirty="0"/>
              <a:t>.</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mc:AlternateContent xmlns:mc="http://schemas.openxmlformats.org/markup-compatibility/2006" xmlns:p14="http://schemas.microsoft.com/office/powerpoint/2010/main">
        <mc:Choice Requires="p14">
          <p:contentPart r:id="rId1" p14:bwMode="auto">
            <p14:nvContentPartPr>
              <p14:cNvPr id="20" name="Ink 19"/>
              <p14:cNvContentPartPr/>
              <p14:nvPr/>
            </p14:nvContentPartPr>
            <p14:xfrm>
              <a:off x="4003873" y="5044196"/>
              <a:ext cx="360" cy="360"/>
            </p14:xfrm>
          </p:contentPart>
        </mc:Choice>
        <mc:Fallback xmlns="">
          <p:pic>
            <p:nvPicPr>
              <p:cNvPr id="20" name="Ink 19"/>
            </p:nvPicPr>
            <p:blipFill>
              <a:blip r:embed="rId2"/>
            </p:blipFill>
            <p:spPr>
              <a:xfrm>
                <a:off x="4003873" y="5044196"/>
                <a:ext cx="360" cy="360"/>
              </a:xfrm>
              <a:prstGeom prst="rect"/>
            </p:spPr>
          </p:pic>
        </mc:Fallback>
      </mc:AlternateContent>
      <p:sp>
        <p:nvSpPr>
          <p:cNvPr id="6" name="Text Box 5"/>
          <p:cNvSpPr txBox="1"/>
          <p:nvPr/>
        </p:nvSpPr>
        <p:spPr>
          <a:xfrm>
            <a:off x="4272280" y="6177280"/>
            <a:ext cx="6376035" cy="423545"/>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ít lỗi, nhưng để nhìn trước thì ko khả thi để ứng </a:t>
            </a:r>
            <a:r>
              <a:rPr lang="vi-VN" altLang="en-US" dirty="0" smtClean="0">
                <a:latin typeface="Arial" panose="020B0604020202020204" pitchFamily="34" charset="0"/>
                <a:cs typeface="Arial" panose="020B0604020202020204" pitchFamily="34" charset="0"/>
              </a:rPr>
              <a:t>dụng</a:t>
            </a:r>
            <a:endParaRPr lang="vi-VN"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a:bodyPr>
          <a:lstStyle/>
          <a:p>
            <a:r>
              <a:rPr lang="vi-VN" altLang="en-US" sz="4400"/>
              <a:t>Các giải thuật thay trang</a:t>
            </a:r>
            <a:endParaRPr lang="en-US" dirty="0"/>
          </a:p>
        </p:txBody>
      </p:sp>
      <p:sp>
        <p:nvSpPr>
          <p:cNvPr id="8" name="Text Placeholder 7"/>
          <p:cNvSpPr>
            <a:spLocks noGrp="1"/>
          </p:cNvSpPr>
          <p:nvPr>
            <p:ph type="body" sz="quarter" idx="14"/>
          </p:nvPr>
        </p:nvSpPr>
        <p:spPr/>
        <p:txBody>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3</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endParaRPr lang="en-US" dirty="0"/>
          </a:p>
        </p:txBody>
      </p:sp>
      <p:sp>
        <p:nvSpPr>
          <p:cNvPr id="11" name="Content Placeholder 10"/>
          <p:cNvSpPr>
            <a:spLocks noGrp="1"/>
          </p:cNvSpPr>
          <p:nvPr>
            <p:ph idx="1"/>
          </p:nvPr>
        </p:nvSpPr>
        <p:spPr>
          <a:xfrm>
            <a:off x="1142796" y="1171794"/>
            <a:ext cx="10515600" cy="5160527"/>
          </a:xfrm>
        </p:spPr>
        <p:txBody>
          <a:bodyPr>
            <a:normAutofit/>
          </a:bodyPr>
          <a:lstStyle/>
          <a:p>
            <a:pPr algn="just"/>
            <a:r>
              <a:rPr lang="vi-VN" sz="2400" dirty="0"/>
              <a:t>Mỗi trang được ghi nhận (trong bảng phân trang) thời điểm được tham chiếu ⇒ trang LRU là trang nhớ có thời điểm tham chiếu nhỏ nhất (OS tốn chi phí tìm kiếm trang nhớ LRU(last re</a:t>
            </a:r>
            <a:r>
              <a:rPr lang="vi-VN" sz="2400" dirty="0"/>
              <a:t>cent </a:t>
            </a:r>
            <a:r>
              <a:rPr lang="vi-VN" sz="2400" dirty="0"/>
              <a:t>used) này mỗi khi có page fault)</a:t>
            </a:r>
            <a:r>
              <a:rPr lang="en-US" sz="2400" dirty="0"/>
              <a:t>.</a:t>
            </a:r>
            <a:r>
              <a:rPr lang="vi-VN" sz="2400" dirty="0"/>
              <a:t> </a:t>
            </a:r>
            <a:endParaRPr lang="vi-VN" sz="2400" dirty="0"/>
          </a:p>
          <a:p>
            <a:pPr algn="just"/>
            <a:r>
              <a:rPr lang="vi-VN" sz="2400" dirty="0"/>
              <a:t>Do vậy, LRU cần sự hỗ trợ của phần cứng và chi phí cho việc tìm kiếm. Ít CPU cung cấp đủ sự hỗ trợ phần cứng cho giải thuật LRU</a:t>
            </a:r>
            <a:r>
              <a:rPr lang="en-US" sz="2400" dirty="0"/>
              <a:t>.</a:t>
            </a:r>
            <a:endParaRPr lang="en-US" sz="2400"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aphicFrame>
        <p:nvGraphicFramePr>
          <p:cNvPr id="3" name="Table 2"/>
          <p:cNvGraphicFramePr>
            <a:graphicFrameLocks noGrp="1"/>
          </p:cNvGraphicFramePr>
          <p:nvPr/>
        </p:nvGraphicFramePr>
        <p:xfrm>
          <a:off x="774145" y="3751233"/>
          <a:ext cx="10800000" cy="2700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gridCol w="540000"/>
              </a:tblGrid>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rPr>
                        <a:t>1</a:t>
                      </a:r>
                      <a:endParaRPr lang="en-US" sz="2400" dirty="0">
                        <a:solidFill>
                          <a:srgbClr val="FF0000"/>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rPr>
                        <a:t>2</a:t>
                      </a:r>
                      <a:endParaRPr lang="en-US" sz="2400" dirty="0">
                        <a:solidFill>
                          <a:srgbClr val="FF0000"/>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rgbClr val="FF0000"/>
                          </a:solidFill>
                        </a:rPr>
                        <a:t>0</a:t>
                      </a:r>
                      <a:endParaRPr lang="en-US" sz="2400" dirty="0">
                        <a:solidFill>
                          <a:srgbClr val="FF0000"/>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4</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0</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1</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3</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2</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dirty="0">
                          <a:solidFill>
                            <a:schemeClr val="tx1"/>
                          </a:solidFill>
                        </a:rPr>
                        <a:t>7</a:t>
                      </a:r>
                      <a:endParaRPr lang="en-US" sz="2400"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r h="540000">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r>
                        <a:rPr lang="en-US" sz="2400" b="1" dirty="0">
                          <a:solidFill>
                            <a:schemeClr val="tx1"/>
                          </a:solidFill>
                        </a:rPr>
                        <a:t>*</a:t>
                      </a: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c>
                  <a:txBody>
                    <a:bodyPr/>
                    <a:lstStyle/>
                    <a:p>
                      <a:pPr algn="ctr"/>
                      <a:endParaRPr lang="en-US" sz="2400" b="1" dirty="0">
                        <a:solidFill>
                          <a:schemeClr val="tx1"/>
                        </a:solidFill>
                      </a:endParaRPr>
                    </a:p>
                  </a:txBody>
                  <a:tcPr anchor="ct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solidFill>
                      <a:schemeClr val="bg1"/>
                    </a:solidFill>
                  </a:tcPr>
                </a:tc>
              </a:tr>
            </a:tbl>
          </a:graphicData>
        </a:graphic>
      </p:graphicFrame>
      <p:sp>
        <p:nvSpPr>
          <p:cNvPr id="6" name="Text Box 5"/>
          <p:cNvSpPr txBox="1"/>
          <p:nvPr/>
        </p:nvSpPr>
        <p:spPr>
          <a:xfrm>
            <a:off x="1238250" y="798830"/>
            <a:ext cx="11805285" cy="423545"/>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khác với OPT tham chiếu đến tương lai thì tham chiếu về quá khứ, với điều kiện tg đủ </a:t>
            </a:r>
            <a:r>
              <a:rPr lang="vi-VN" altLang="en-US" dirty="0" smtClean="0">
                <a:latin typeface="Arial" panose="020B0604020202020204" pitchFamily="34" charset="0"/>
                <a:cs typeface="Arial" panose="020B0604020202020204" pitchFamily="34" charset="0"/>
              </a:rPr>
              <a:t>nhỏ</a:t>
            </a:r>
            <a:endParaRPr lang="vi-VN" altLang="en-US"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8.3.5 </a:t>
            </a:r>
            <a:r>
              <a:rPr lang="en-US" dirty="0" err="1"/>
              <a:t>Giải</a:t>
            </a:r>
            <a:r>
              <a:rPr lang="en-US" dirty="0"/>
              <a:t> </a:t>
            </a:r>
            <a:r>
              <a:rPr lang="en-US" dirty="0" err="1"/>
              <a:t>thuật</a:t>
            </a:r>
            <a:r>
              <a:rPr lang="en-US" dirty="0"/>
              <a:t> </a:t>
            </a:r>
            <a:r>
              <a:rPr lang="en-US" dirty="0" err="1"/>
              <a:t>thay</a:t>
            </a:r>
            <a:r>
              <a:rPr lang="en-US" dirty="0"/>
              <a:t> </a:t>
            </a:r>
            <a:r>
              <a:rPr lang="en-US" dirty="0" err="1"/>
              <a:t>trang</a:t>
            </a:r>
            <a:r>
              <a:rPr lang="en-US" dirty="0"/>
              <a:t> LRU</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
        <p:nvSpPr>
          <p:cNvPr id="3" name="Title 1"/>
          <p:cNvSpPr txBox="1"/>
          <p:nvPr/>
        </p:nvSpPr>
        <p:spPr>
          <a:xfrm>
            <a:off x="774145" y="1166372"/>
            <a:ext cx="7763399" cy="494751"/>
          </a:xfrm>
          <a:prstGeom prst="rect">
            <a:avLst/>
          </a:prstGeom>
          <a:gradFill>
            <a:gsLst>
              <a:gs pos="0">
                <a:srgbClr val="00C6FF"/>
              </a:gs>
              <a:gs pos="100000">
                <a:srgbClr val="0072FF"/>
              </a:gs>
            </a:gsLst>
            <a:lin ang="5400000" scaled="1"/>
          </a:gradFill>
        </p:spPr>
        <p:txBody>
          <a:bodyPr vert="horz" wrap="square" lIns="91440" tIns="45720" rIns="91440" bIns="45720" rtlCol="0" anchor="ctr">
            <a:spAutoFit/>
          </a:bodyPr>
          <a:lstStyle>
            <a:lvl1pPr algn="l" defTabSz="914400" rtl="0" eaLnBrk="1" latinLnBrk="0" hangingPunct="1">
              <a:lnSpc>
                <a:spcPct val="120000"/>
              </a:lnSpc>
              <a:spcBef>
                <a:spcPts val="200"/>
              </a:spcBef>
              <a:spcAft>
                <a:spcPts val="200"/>
              </a:spcAft>
              <a:buNone/>
              <a:defRPr sz="44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vi-VN" altLang="en-US" sz="2400" dirty="0">
                <a:solidFill>
                  <a:schemeClr val="bg1"/>
                </a:solidFill>
                <a:latin typeface="+mn-lt"/>
              </a:rPr>
              <a:t>So sánh các giải thuật thay trang LRU và FIFO</a:t>
            </a:r>
            <a:endParaRPr lang="vi-VN" altLang="en-US" sz="2400" dirty="0">
              <a:solidFill>
                <a:schemeClr val="bg1"/>
              </a:solidFill>
              <a:latin typeface="+mn-lt"/>
            </a:endParaRPr>
          </a:p>
        </p:txBody>
      </p:sp>
      <p:pic>
        <p:nvPicPr>
          <p:cNvPr id="7" name="Picture 5" descr="image.png"/>
          <p:cNvPicPr>
            <a:picLocks noChangeAspect="1"/>
          </p:cNvPicPr>
          <p:nvPr/>
        </p:nvPicPr>
        <p:blipFill>
          <a:blip r:embed="rId1">
            <a:extLst>
              <a:ext uri="{28A0092B-C50C-407E-A947-70E740481C1C}">
                <a14:useLocalDpi xmlns:a14="http://schemas.microsoft.com/office/drawing/2010/main" val="0"/>
              </a:ext>
            </a:extLst>
          </a:blip>
          <a:srcRect t="12836" b="6416"/>
          <a:stretch>
            <a:fillRect/>
          </a:stretch>
        </p:blipFill>
        <p:spPr bwMode="auto">
          <a:xfrm>
            <a:off x="1025366" y="2380117"/>
            <a:ext cx="10141267" cy="3444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endParaRPr lang="vi-VN" altLang="en-US" sz="4400"/>
          </a:p>
        </p:txBody>
      </p:sp>
      <p:sp>
        <p:nvSpPr>
          <p:cNvPr id="8" name="Text Placeholder 7"/>
          <p:cNvSpPr>
            <a:spLocks noGrp="1"/>
          </p:cNvSpPr>
          <p:nvPr>
            <p:ph type="body" sz="quarter" idx="14"/>
          </p:nvPr>
        </p:nvSpPr>
        <p:spPr/>
        <p:txBody>
          <a:bodyPr/>
          <a:lstStyle/>
          <a:p>
            <a:r>
              <a:rPr lang="en-US" dirty="0"/>
              <a:t>8.4.1 </a:t>
            </a:r>
            <a:r>
              <a:rPr lang="vi-VN" dirty="0"/>
              <a:t>Số lượng frame cấp cho </a:t>
            </a:r>
            <a:r>
              <a:rPr lang="en-US" dirty="0" err="1"/>
              <a:t>tiến</a:t>
            </a:r>
            <a:r>
              <a:rPr lang="en-US" dirty="0"/>
              <a:t> </a:t>
            </a:r>
            <a:r>
              <a:rPr lang="en-US" dirty="0" err="1"/>
              <a:t>trình</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a:t>4</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8.4.1 </a:t>
            </a:r>
            <a:r>
              <a:rPr lang="vi-VN" dirty="0"/>
              <a:t>Số lượng frame cấp cho </a:t>
            </a:r>
            <a:r>
              <a:rPr lang="en-US" dirty="0" err="1"/>
              <a:t>tiến</a:t>
            </a:r>
            <a:r>
              <a:rPr lang="en-US" dirty="0"/>
              <a:t> </a:t>
            </a:r>
            <a:r>
              <a:rPr lang="en-US" dirty="0" err="1"/>
              <a:t>trình</a:t>
            </a:r>
            <a:endParaRPr lang="en-US" dirty="0"/>
          </a:p>
        </p:txBody>
      </p:sp>
      <p:sp>
        <p:nvSpPr>
          <p:cNvPr id="7" name="Content Placeholder 6"/>
          <p:cNvSpPr>
            <a:spLocks noGrp="1"/>
          </p:cNvSpPr>
          <p:nvPr>
            <p:ph idx="1"/>
          </p:nvPr>
        </p:nvSpPr>
        <p:spPr/>
        <p:txBody>
          <a:bodyPr>
            <a:normAutofit fontScale="85000" lnSpcReduction="20000"/>
          </a:bodyPr>
          <a:lstStyle/>
          <a:p>
            <a:r>
              <a:rPr lang="vi-VN" dirty="0"/>
              <a:t>OS phải quyết định cấp cho mỗi </a:t>
            </a:r>
            <a:r>
              <a:rPr lang="en-US" dirty="0" err="1"/>
              <a:t>tiến</a:t>
            </a:r>
            <a:r>
              <a:rPr lang="en-US" dirty="0"/>
              <a:t> </a:t>
            </a:r>
            <a:r>
              <a:rPr lang="en-US" dirty="0" err="1"/>
              <a:t>trình</a:t>
            </a:r>
            <a:r>
              <a:rPr lang="vi-VN" dirty="0"/>
              <a:t> bao nhiêu frame.</a:t>
            </a:r>
            <a:endParaRPr lang="vi-VN" dirty="0"/>
          </a:p>
          <a:p>
            <a:pPr lvl="1"/>
            <a:r>
              <a:rPr lang="vi-VN" dirty="0"/>
              <a:t>Cấp ít frame        ⇒ nhiều page fault</a:t>
            </a:r>
            <a:r>
              <a:rPr lang="en-US" dirty="0"/>
              <a:t>.</a:t>
            </a:r>
            <a:r>
              <a:rPr lang="vi-VN" dirty="0"/>
              <a:t> </a:t>
            </a:r>
            <a:endParaRPr lang="vi-VN" dirty="0"/>
          </a:p>
          <a:p>
            <a:pPr lvl="1"/>
            <a:r>
              <a:rPr lang="vi-VN" dirty="0"/>
              <a:t>Cấp nhiều frame ⇒ giảm mức độ multiprogramming</a:t>
            </a:r>
            <a:r>
              <a:rPr lang="en-US" dirty="0"/>
              <a:t>.</a:t>
            </a:r>
            <a:endParaRPr lang="vi-VN" dirty="0"/>
          </a:p>
          <a:p>
            <a:r>
              <a:rPr lang="vi-VN" dirty="0"/>
              <a:t>Chiến lược cấp phát tĩnh (fixed-allocation)</a:t>
            </a:r>
            <a:endParaRPr lang="vi-VN" dirty="0"/>
          </a:p>
          <a:p>
            <a:pPr lvl="1"/>
            <a:r>
              <a:rPr lang="vi-VN" dirty="0"/>
              <a:t>Số frame cấp cho mỗi </a:t>
            </a:r>
            <a:r>
              <a:rPr lang="en-US" dirty="0" err="1"/>
              <a:t>tiến</a:t>
            </a:r>
            <a:r>
              <a:rPr lang="en-US" dirty="0"/>
              <a:t> </a:t>
            </a:r>
            <a:r>
              <a:rPr lang="en-US" dirty="0" err="1"/>
              <a:t>trình</a:t>
            </a:r>
            <a:r>
              <a:rPr lang="vi-VN" dirty="0"/>
              <a:t> không đổi, được xác định vào thời điểm loading và có thể tùy thuộc vào từng ứng dụng (kích thước của nó,…)</a:t>
            </a:r>
            <a:r>
              <a:rPr lang="en-US" dirty="0"/>
              <a:t>.</a:t>
            </a:r>
            <a:endParaRPr lang="vi-VN" dirty="0"/>
          </a:p>
          <a:p>
            <a:r>
              <a:rPr lang="vi-VN" dirty="0"/>
              <a:t>Chiến lược cấp phát động (variable-allocation)</a:t>
            </a:r>
            <a:endParaRPr lang="vi-VN" dirty="0"/>
          </a:p>
          <a:p>
            <a:pPr lvl="1"/>
            <a:r>
              <a:rPr lang="vi-VN" dirty="0"/>
              <a:t>Số frame cấp cho mỗi </a:t>
            </a:r>
            <a:r>
              <a:rPr lang="en-US" dirty="0" err="1"/>
              <a:t>tiến</a:t>
            </a:r>
            <a:r>
              <a:rPr lang="en-US" dirty="0"/>
              <a:t> </a:t>
            </a:r>
            <a:r>
              <a:rPr lang="en-US" dirty="0" err="1"/>
              <a:t>trình</a:t>
            </a:r>
            <a:r>
              <a:rPr lang="vi-VN" dirty="0"/>
              <a:t> có thể thay đổi trong khi nó chạy</a:t>
            </a:r>
            <a:r>
              <a:rPr lang="en-US" dirty="0"/>
              <a:t>:</a:t>
            </a:r>
            <a:endParaRPr lang="vi-VN" dirty="0"/>
          </a:p>
          <a:p>
            <a:pPr lvl="2"/>
            <a:r>
              <a:rPr lang="vi-VN" dirty="0"/>
              <a:t>Nếu tỷ lệ page-fault cao  ⇒ cấp thêm frame</a:t>
            </a:r>
            <a:r>
              <a:rPr lang="en-US" dirty="0"/>
              <a:t>.</a:t>
            </a:r>
            <a:endParaRPr lang="vi-VN" dirty="0"/>
          </a:p>
          <a:p>
            <a:pPr lvl="2"/>
            <a:r>
              <a:rPr lang="vi-VN" dirty="0"/>
              <a:t>Nếu tỷ lệ page-fault thấp ⇒ giảm bớt frame</a:t>
            </a:r>
            <a:r>
              <a:rPr lang="en-US" dirty="0"/>
              <a:t>.</a:t>
            </a:r>
            <a:endParaRPr lang="vi-VN" dirty="0"/>
          </a:p>
          <a:p>
            <a:pPr lvl="1"/>
            <a:r>
              <a:rPr lang="en-US" dirty="0" err="1"/>
              <a:t>Hệ</a:t>
            </a:r>
            <a:r>
              <a:rPr lang="en-US" dirty="0"/>
              <a:t> </a:t>
            </a:r>
            <a:r>
              <a:rPr lang="en-US" dirty="0" err="1"/>
              <a:t>điều</a:t>
            </a:r>
            <a:r>
              <a:rPr lang="en-US" dirty="0"/>
              <a:t> </a:t>
            </a:r>
            <a:r>
              <a:rPr lang="en-US" dirty="0" err="1"/>
              <a:t>hành</a:t>
            </a:r>
            <a:r>
              <a:rPr lang="vi-VN" dirty="0"/>
              <a:t> phải mất chi phí để ước định các </a:t>
            </a:r>
            <a:r>
              <a:rPr lang="en-US" dirty="0" err="1"/>
              <a:t>tiến</a:t>
            </a:r>
            <a:r>
              <a:rPr lang="en-US" dirty="0"/>
              <a:t> </a:t>
            </a:r>
            <a:r>
              <a:rPr lang="en-US" dirty="0" err="1"/>
              <a:t>trình</a:t>
            </a:r>
            <a:r>
              <a:rPr lang="en-US" dirty="0"/>
              <a:t>.</a:t>
            </a:r>
            <a:endParaRPr lang="vi-VN" dirty="0"/>
          </a:p>
          <a:p>
            <a:endParaRPr lang="en-US"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cấp phát Frames</a:t>
            </a:r>
            <a:endParaRPr lang="vi-VN" altLang="en-US" sz="4400"/>
          </a:p>
        </p:txBody>
      </p:sp>
      <p:sp>
        <p:nvSpPr>
          <p:cNvPr id="8" name="Text Placeholder 7"/>
          <p:cNvSpPr>
            <a:spLocks noGrp="1"/>
          </p:cNvSpPr>
          <p:nvPr>
            <p:ph type="body" sz="quarter" idx="14"/>
          </p:nvPr>
        </p:nvSpPr>
        <p:spPr/>
        <p:txBody>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a:t>4</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8.4.2 </a:t>
            </a:r>
            <a:r>
              <a:rPr lang="en-US" dirty="0" err="1"/>
              <a:t>Chiến</a:t>
            </a:r>
            <a:r>
              <a:rPr lang="en-US" dirty="0"/>
              <a:t> </a:t>
            </a:r>
            <a:r>
              <a:rPr lang="en-US" dirty="0" err="1"/>
              <a:t>lược</a:t>
            </a:r>
            <a:r>
              <a:rPr lang="en-US" dirty="0"/>
              <a:t> </a:t>
            </a:r>
            <a:r>
              <a:rPr lang="en-US" dirty="0" err="1"/>
              <a:t>cấp</a:t>
            </a:r>
            <a:r>
              <a:rPr lang="en-US" dirty="0"/>
              <a:t> </a:t>
            </a:r>
            <a:r>
              <a:rPr lang="en-US" dirty="0" err="1"/>
              <a:t>phát</a:t>
            </a:r>
            <a:r>
              <a:rPr lang="en-US" dirty="0"/>
              <a:t> </a:t>
            </a:r>
            <a:r>
              <a:rPr lang="en-US" dirty="0" err="1"/>
              <a:t>tĩnh</a:t>
            </a:r>
            <a:endParaRPr lang="en-US" dirty="0"/>
          </a:p>
        </p:txBody>
      </p:sp>
      <p:sp>
        <p:nvSpPr>
          <p:cNvPr id="3" name="Content Placeholder 2"/>
          <p:cNvSpPr>
            <a:spLocks noGrp="1"/>
          </p:cNvSpPr>
          <p:nvPr>
            <p:ph idx="1"/>
          </p:nvPr>
        </p:nvSpPr>
        <p:spPr>
          <a:xfrm>
            <a:off x="774145" y="1233824"/>
            <a:ext cx="10579654" cy="5100301"/>
          </a:xfrm>
        </p:spPr>
        <p:txBody>
          <a:bodyPr>
            <a:normAutofit fontScale="62500" lnSpcReduction="20000"/>
          </a:bodyPr>
          <a:lstStyle/>
          <a:p>
            <a:pPr algn="l">
              <a:lnSpc>
                <a:spcPct val="120000"/>
              </a:lnSpc>
            </a:pPr>
            <a:r>
              <a:rPr lang="vi-VN" sz="3500" dirty="0"/>
              <a:t>Cấp phát bằng nhau: </a:t>
            </a:r>
            <a:br>
              <a:rPr lang="en-US" sz="3500" dirty="0"/>
            </a:br>
            <a:r>
              <a:rPr lang="vi-VN" sz="3500" dirty="0"/>
              <a:t>Ví dụ, có 100 frame và 5 </a:t>
            </a:r>
            <a:r>
              <a:rPr lang="en-US" sz="3500" dirty="0" err="1"/>
              <a:t>tiến</a:t>
            </a:r>
            <a:r>
              <a:rPr lang="en-US" sz="3500" dirty="0"/>
              <a:t> </a:t>
            </a:r>
            <a:r>
              <a:rPr lang="en-US" sz="3500" dirty="0" err="1"/>
              <a:t>trình</a:t>
            </a:r>
            <a:r>
              <a:rPr lang="vi-VN" sz="3500" dirty="0"/>
              <a:t> → mỗi </a:t>
            </a:r>
            <a:r>
              <a:rPr lang="en-US" sz="3500" dirty="0" err="1"/>
              <a:t>tiến</a:t>
            </a:r>
            <a:r>
              <a:rPr lang="en-US" sz="3500" dirty="0"/>
              <a:t> </a:t>
            </a:r>
            <a:r>
              <a:rPr lang="en-US" sz="3500" dirty="0" err="1"/>
              <a:t>trình</a:t>
            </a:r>
            <a:r>
              <a:rPr lang="vi-VN" sz="3500" dirty="0"/>
              <a:t> được 20 frame</a:t>
            </a:r>
            <a:endParaRPr lang="vi-VN" sz="3500" dirty="0"/>
          </a:p>
          <a:p>
            <a:pPr>
              <a:lnSpc>
                <a:spcPct val="120000"/>
              </a:lnSpc>
            </a:pPr>
            <a:r>
              <a:rPr lang="vi-VN" sz="3500" dirty="0"/>
              <a:t>Cấp phát theo tỉ lệ: dựa vào kích thước </a:t>
            </a:r>
            <a:r>
              <a:rPr lang="en-US" sz="3500" dirty="0" err="1"/>
              <a:t>tiến</a:t>
            </a:r>
            <a:r>
              <a:rPr lang="en-US" sz="3500" dirty="0"/>
              <a:t> </a:t>
            </a:r>
            <a:r>
              <a:rPr lang="en-US" sz="3500" dirty="0" err="1"/>
              <a:t>trình</a:t>
            </a:r>
            <a:endParaRPr lang="vi-VN" sz="3500" dirty="0"/>
          </a:p>
          <a:p>
            <a:endParaRPr lang="vi-VN" dirty="0"/>
          </a:p>
          <a:p>
            <a:endParaRPr lang="vi-VN" dirty="0"/>
          </a:p>
          <a:p>
            <a:endParaRPr lang="vi-VN" dirty="0"/>
          </a:p>
          <a:p>
            <a:endParaRPr lang="vi-VN" dirty="0"/>
          </a:p>
          <a:p>
            <a:endParaRPr lang="vi-VN" dirty="0"/>
          </a:p>
          <a:p>
            <a:endParaRPr lang="vi-VN" dirty="0"/>
          </a:p>
          <a:p>
            <a:endParaRPr lang="vi-VN" dirty="0"/>
          </a:p>
          <a:p>
            <a:endParaRPr lang="vi-VN" dirty="0"/>
          </a:p>
          <a:p>
            <a:endParaRPr lang="en-US" dirty="0"/>
          </a:p>
          <a:p>
            <a:r>
              <a:rPr lang="vi-VN" sz="3500" dirty="0"/>
              <a:t>Cấp phát theo độ ưu tiê</a:t>
            </a:r>
            <a:r>
              <a:rPr lang="en-US" sz="3500" dirty="0"/>
              <a:t>n</a:t>
            </a:r>
            <a:endParaRPr lang="en-US" sz="3500"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pic>
        <p:nvPicPr>
          <p:cNvPr id="7" name="Picture 5" descr="image.pdf"/>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30742" y="2592413"/>
            <a:ext cx="3335338" cy="322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6" descr="image.pd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92449" y="2592413"/>
            <a:ext cx="2585352" cy="2837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TextBox 1"/>
          <p:cNvSpPr txBox="1">
            <a:spLocks noChangeArrowheads="1"/>
          </p:cNvSpPr>
          <p:nvPr/>
        </p:nvSpPr>
        <p:spPr bwMode="auto">
          <a:xfrm>
            <a:off x="6727476" y="2503916"/>
            <a:ext cx="9937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200" dirty="0" err="1">
                <a:latin typeface="Arial" panose="020B0604020202020204" pitchFamily="34" charset="0"/>
                <a:cs typeface="Arial" panose="020B0604020202020204" pitchFamily="34" charset="0"/>
              </a:rPr>
              <a:t>Ví</a:t>
            </a:r>
            <a:r>
              <a:rPr kumimoji="0" lang="en-US" altLang="en-US" sz="2200" dirty="0">
                <a:latin typeface="Arial" panose="020B0604020202020204" pitchFamily="34" charset="0"/>
                <a:cs typeface="Arial" panose="020B0604020202020204" pitchFamily="34" charset="0"/>
              </a:rPr>
              <a:t> </a:t>
            </a:r>
            <a:r>
              <a:rPr kumimoji="0" lang="en-US" altLang="en-US" sz="2200" dirty="0" err="1">
                <a:latin typeface="Arial" panose="020B0604020202020204" pitchFamily="34" charset="0"/>
                <a:cs typeface="Arial" panose="020B0604020202020204" pitchFamily="34" charset="0"/>
              </a:rPr>
              <a:t>dụ</a:t>
            </a:r>
            <a:r>
              <a:rPr kumimoji="0" lang="en-US" altLang="en-US" sz="2200" dirty="0">
                <a:latin typeface="Arial" panose="020B0604020202020204" pitchFamily="34" charset="0"/>
                <a:cs typeface="Arial" panose="020B0604020202020204" pitchFamily="34" charset="0"/>
              </a:rPr>
              <a:t>:</a:t>
            </a:r>
            <a:endParaRPr kumimoji="0" lang="en-US" altLang="en-US" sz="22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endParaRPr lang="vi-VN" altLang="en-US" sz="4400"/>
          </a:p>
        </p:txBody>
      </p:sp>
      <p:sp>
        <p:nvSpPr>
          <p:cNvPr id="8" name="Text Placeholder 7"/>
          <p:cNvSpPr>
            <a:spLocks noGrp="1"/>
          </p:cNvSpPr>
          <p:nvPr>
            <p:ph type="body" sz="quarter" idx="14"/>
          </p:nvPr>
        </p:nvSpPr>
        <p:spPr/>
        <p:txBody>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a:t>5</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5" name="Text Placeholder 4"/>
          <p:cNvSpPr>
            <a:spLocks noGrp="1"/>
          </p:cNvSpPr>
          <p:nvPr>
            <p:ph type="body" sz="quarter" idx="13"/>
          </p:nvPr>
        </p:nvSpPr>
        <p:spPr/>
        <p:txBody>
          <a:bodyPr>
            <a:normAutofit/>
          </a:bodyPr>
          <a:lstStyle/>
          <a:p>
            <a:pPr>
              <a:lnSpc>
                <a:spcPct val="150000"/>
              </a:lnSpc>
              <a:defRPr/>
            </a:pPr>
            <a:r>
              <a:rPr lang="vi-VN" altLang="en-US" sz="2800" dirty="0"/>
              <a:t>Tổng quan về bộ nhớ ảo </a:t>
            </a:r>
            <a:endParaRPr lang="vi-VN" altLang="en-US" sz="2800" dirty="0"/>
          </a:p>
          <a:p>
            <a:pPr>
              <a:lnSpc>
                <a:spcPct val="150000"/>
              </a:lnSpc>
              <a:defRPr/>
            </a:pPr>
            <a:r>
              <a:rPr lang="vi-VN" altLang="en-US" sz="2800" dirty="0"/>
              <a:t>Cài đặt bộ nhớ ảo: Demand Paging</a:t>
            </a:r>
            <a:endParaRPr lang="vi-VN" altLang="en-US" sz="2800" dirty="0"/>
          </a:p>
          <a:p>
            <a:pPr>
              <a:lnSpc>
                <a:spcPct val="150000"/>
              </a:lnSpc>
              <a:defRPr/>
            </a:pPr>
            <a:r>
              <a:rPr lang="vi-VN" altLang="en-US" sz="2800" dirty="0"/>
              <a:t>Các giải thuật thay trang (Page Replacement Algorithms)</a:t>
            </a:r>
            <a:endParaRPr lang="vi-VN" altLang="en-US" sz="2800" dirty="0"/>
          </a:p>
          <a:p>
            <a:pPr>
              <a:lnSpc>
                <a:spcPct val="150000"/>
              </a:lnSpc>
              <a:defRPr/>
            </a:pPr>
            <a:r>
              <a:rPr lang="vi-VN" altLang="en-US" sz="2800" dirty="0"/>
              <a:t>Vấn đề cấp phát Frames</a:t>
            </a:r>
            <a:endParaRPr lang="vi-VN" altLang="en-US" sz="2800" dirty="0"/>
          </a:p>
          <a:p>
            <a:pPr>
              <a:lnSpc>
                <a:spcPct val="150000"/>
              </a:lnSpc>
              <a:defRPr/>
            </a:pPr>
            <a:r>
              <a:rPr lang="vi-VN" altLang="en-US" sz="2800" dirty="0"/>
              <a:t>Vấn đề Thrashing</a:t>
            </a:r>
            <a:endParaRPr lang="vi-V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8.5.1 </a:t>
            </a:r>
            <a:r>
              <a:rPr lang="en-US" dirty="0" err="1"/>
              <a:t>Trì</a:t>
            </a:r>
            <a:r>
              <a:rPr lang="en-US" dirty="0"/>
              <a:t> </a:t>
            </a:r>
            <a:r>
              <a:rPr lang="en-US" dirty="0" err="1"/>
              <a:t>trệ</a:t>
            </a:r>
            <a:r>
              <a:rPr lang="en-US" dirty="0"/>
              <a:t> </a:t>
            </a:r>
            <a:r>
              <a:rPr lang="en-US" dirty="0" err="1"/>
              <a:t>trên</a:t>
            </a:r>
            <a:r>
              <a:rPr lang="en-US" dirty="0"/>
              <a:t> </a:t>
            </a:r>
            <a:r>
              <a:rPr lang="en-US" dirty="0" err="1"/>
              <a:t>toàn</a:t>
            </a:r>
            <a:r>
              <a:rPr lang="en-US" dirty="0"/>
              <a:t> </a:t>
            </a:r>
            <a:r>
              <a:rPr lang="en-US" dirty="0" err="1"/>
              <a:t>bộ</a:t>
            </a:r>
            <a:r>
              <a:rPr lang="en-US" dirty="0"/>
              <a:t> </a:t>
            </a:r>
            <a:r>
              <a:rPr lang="en-US" dirty="0" err="1"/>
              <a:t>hệ</a:t>
            </a:r>
            <a:r>
              <a:rPr lang="en-US" dirty="0"/>
              <a:t> </a:t>
            </a:r>
            <a:r>
              <a:rPr lang="en-US" dirty="0" err="1"/>
              <a:t>thống</a:t>
            </a:r>
            <a:endParaRPr lang="en-US" dirty="0"/>
          </a:p>
        </p:txBody>
      </p:sp>
      <p:sp>
        <p:nvSpPr>
          <p:cNvPr id="3" name="Content Placeholder 2"/>
          <p:cNvSpPr>
            <a:spLocks noGrp="1"/>
          </p:cNvSpPr>
          <p:nvPr>
            <p:ph idx="1"/>
          </p:nvPr>
        </p:nvSpPr>
        <p:spPr/>
        <p:txBody>
          <a:bodyPr/>
          <a:lstStyle/>
          <a:p>
            <a:r>
              <a:rPr lang="vi-VN" dirty="0"/>
              <a:t>Nếu một </a:t>
            </a:r>
            <a:r>
              <a:rPr lang="en-US" dirty="0" err="1"/>
              <a:t>tiến</a:t>
            </a:r>
            <a:r>
              <a:rPr lang="en-US" dirty="0"/>
              <a:t> </a:t>
            </a:r>
            <a:r>
              <a:rPr lang="en-US" dirty="0" err="1"/>
              <a:t>trình</a:t>
            </a:r>
            <a:r>
              <a:rPr lang="vi-VN" dirty="0"/>
              <a:t> không có đủ số frame cần thiết thì tỉ số page faults/sec rất cao. </a:t>
            </a:r>
            <a:endParaRPr lang="vi-VN" dirty="0"/>
          </a:p>
          <a:p>
            <a:r>
              <a:rPr lang="vi-VN" dirty="0"/>
              <a:t>Thrashing: hiện tượng các trang nhớ của một </a:t>
            </a:r>
            <a:r>
              <a:rPr lang="en-US" dirty="0" err="1"/>
              <a:t>tiến</a:t>
            </a:r>
            <a:r>
              <a:rPr lang="en-US" dirty="0"/>
              <a:t> </a:t>
            </a:r>
            <a:r>
              <a:rPr lang="en-US" dirty="0" err="1"/>
              <a:t>trình</a:t>
            </a:r>
            <a:r>
              <a:rPr lang="vi-VN" dirty="0"/>
              <a:t> bị hoán chuyển vào/ra liên tục.</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pic>
        <p:nvPicPr>
          <p:cNvPr id="7" name="Picture 5" descr="image.png"/>
          <p:cNvPicPr>
            <a:picLocks noChangeAspect="1"/>
          </p:cNvPicPr>
          <p:nvPr/>
        </p:nvPicPr>
        <p:blipFill>
          <a:blip r:embed="rId1">
            <a:extLst>
              <a:ext uri="{28A0092B-C50C-407E-A947-70E740481C1C}">
                <a14:useLocalDpi xmlns:a14="http://schemas.microsoft.com/office/drawing/2010/main" val="0"/>
              </a:ext>
            </a:extLst>
          </a:blip>
          <a:srcRect l="760" t="14096" r="562" b="14427"/>
          <a:stretch>
            <a:fillRect/>
          </a:stretch>
        </p:blipFill>
        <p:spPr bwMode="auto">
          <a:xfrm>
            <a:off x="4711971" y="3189471"/>
            <a:ext cx="5655275" cy="3276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endParaRPr lang="vi-VN" altLang="en-US" sz="4400"/>
          </a:p>
        </p:txBody>
      </p:sp>
      <p:sp>
        <p:nvSpPr>
          <p:cNvPr id="8" name="Text Placeholder 7"/>
          <p:cNvSpPr>
            <a:spLocks noGrp="1"/>
          </p:cNvSpPr>
          <p:nvPr>
            <p:ph type="body" sz="quarter" idx="14"/>
          </p:nvPr>
        </p:nvSpPr>
        <p:spPr/>
        <p:txBody>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a:t>5</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8.5.2 </a:t>
            </a:r>
            <a:r>
              <a:rPr lang="en-US" dirty="0" err="1"/>
              <a:t>Mô</a:t>
            </a:r>
            <a:r>
              <a:rPr lang="en-US" dirty="0"/>
              <a:t> </a:t>
            </a:r>
            <a:r>
              <a:rPr lang="en-US" dirty="0" err="1"/>
              <a:t>hình</a:t>
            </a:r>
            <a:r>
              <a:rPr lang="en-US" dirty="0"/>
              <a:t> </a:t>
            </a:r>
            <a:r>
              <a:rPr lang="en-US" dirty="0" err="1"/>
              <a:t>cục</a:t>
            </a:r>
            <a:r>
              <a:rPr lang="en-US" dirty="0"/>
              <a:t> </a:t>
            </a:r>
            <a:r>
              <a:rPr lang="en-US" dirty="0" err="1"/>
              <a:t>bộ</a:t>
            </a:r>
            <a:endParaRPr lang="en-US" dirty="0"/>
          </a:p>
        </p:txBody>
      </p:sp>
      <p:sp>
        <p:nvSpPr>
          <p:cNvPr id="3" name="Content Placeholder 2"/>
          <p:cNvSpPr>
            <a:spLocks noGrp="1"/>
          </p:cNvSpPr>
          <p:nvPr>
            <p:ph idx="1"/>
          </p:nvPr>
        </p:nvSpPr>
        <p:spPr/>
        <p:txBody>
          <a:bodyPr/>
          <a:lstStyle/>
          <a:p>
            <a:pPr>
              <a:lnSpc>
                <a:spcPct val="120000"/>
              </a:lnSpc>
            </a:pPr>
            <a:r>
              <a:rPr lang="vi-VN" dirty="0"/>
              <a:t>Để hạn chế thrashing, hệ điều hành phải cung cấp cho </a:t>
            </a:r>
            <a:r>
              <a:rPr lang="en-US" dirty="0" err="1"/>
              <a:t>tiến</a:t>
            </a:r>
            <a:r>
              <a:rPr lang="en-US" dirty="0"/>
              <a:t> </a:t>
            </a:r>
            <a:r>
              <a:rPr lang="en-US" dirty="0" err="1"/>
              <a:t>trình</a:t>
            </a:r>
            <a:r>
              <a:rPr lang="vi-VN" dirty="0"/>
              <a:t> càng “đủ” frame càng tốt. Bao nhiêu frame thì đủ cho một </a:t>
            </a:r>
            <a:r>
              <a:rPr lang="en-US" dirty="0" err="1"/>
              <a:t>tiến</a:t>
            </a:r>
            <a:r>
              <a:rPr lang="en-US" dirty="0"/>
              <a:t> </a:t>
            </a:r>
            <a:r>
              <a:rPr lang="en-US" dirty="0" err="1"/>
              <a:t>trình</a:t>
            </a:r>
            <a:r>
              <a:rPr lang="vi-VN" dirty="0"/>
              <a:t> thực thi hiệu quả?</a:t>
            </a:r>
            <a:endParaRPr lang="vi-VN" dirty="0"/>
          </a:p>
          <a:p>
            <a:pPr>
              <a:lnSpc>
                <a:spcPct val="120000"/>
              </a:lnSpc>
            </a:pPr>
            <a:r>
              <a:rPr lang="vi-VN" dirty="0"/>
              <a:t>Nguyên lý locality (locality principle)</a:t>
            </a:r>
            <a:endParaRPr lang="vi-VN" dirty="0"/>
          </a:p>
          <a:p>
            <a:pPr lvl="1">
              <a:lnSpc>
                <a:spcPct val="120000"/>
              </a:lnSpc>
            </a:pPr>
            <a:r>
              <a:rPr lang="vi-VN" dirty="0"/>
              <a:t>Locality là tập các trang được tham chiếu gần nhau</a:t>
            </a:r>
            <a:r>
              <a:rPr lang="en-US" dirty="0"/>
              <a:t>.</a:t>
            </a:r>
            <a:endParaRPr lang="vi-VN" dirty="0"/>
          </a:p>
          <a:p>
            <a:pPr lvl="1">
              <a:lnSpc>
                <a:spcPct val="120000"/>
              </a:lnSpc>
            </a:pPr>
            <a:r>
              <a:rPr lang="vi-VN" dirty="0"/>
              <a:t>Một </a:t>
            </a:r>
            <a:r>
              <a:rPr lang="en-US" dirty="0" err="1"/>
              <a:t>tiến</a:t>
            </a:r>
            <a:r>
              <a:rPr lang="en-US" dirty="0"/>
              <a:t> </a:t>
            </a:r>
            <a:r>
              <a:rPr lang="en-US" dirty="0" err="1"/>
              <a:t>trình</a:t>
            </a:r>
            <a:r>
              <a:rPr lang="vi-VN" dirty="0"/>
              <a:t> gồm nhiều locality, và trong quá trình thực thi, </a:t>
            </a:r>
            <a:r>
              <a:rPr lang="en-US" dirty="0" err="1"/>
              <a:t>tiến</a:t>
            </a:r>
            <a:r>
              <a:rPr lang="en-US" dirty="0"/>
              <a:t> </a:t>
            </a:r>
            <a:r>
              <a:rPr lang="en-US" dirty="0" err="1"/>
              <a:t>trình</a:t>
            </a:r>
            <a:r>
              <a:rPr lang="vi-VN" dirty="0"/>
              <a:t> sẽ chuyển từ locality này sang locality khác</a:t>
            </a:r>
            <a:r>
              <a:rPr lang="en-US" dirty="0"/>
              <a:t>.</a:t>
            </a:r>
            <a:endParaRPr lang="vi-VN" dirty="0"/>
          </a:p>
          <a:p>
            <a:pPr algn="l">
              <a:lnSpc>
                <a:spcPct val="120000"/>
              </a:lnSpc>
            </a:pPr>
            <a:r>
              <a:rPr lang="vi-VN" dirty="0"/>
              <a:t>Vì sao hiện tượng thrashing xuất hiện?  </a:t>
            </a:r>
            <a:br>
              <a:rPr lang="vi-VN" dirty="0"/>
            </a:br>
            <a:r>
              <a:rPr lang="vi-VN" dirty="0"/>
              <a:t>Khi	</a:t>
            </a:r>
            <a:r>
              <a:rPr lang="el-GR" dirty="0"/>
              <a:t>Σ </a:t>
            </a:r>
            <a:r>
              <a:rPr lang="vi-VN" dirty="0"/>
              <a:t>size of locality &gt; memory size</a:t>
            </a:r>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8" y="2095027"/>
            <a:ext cx="9131757" cy="884656"/>
          </a:xfrm>
        </p:spPr>
        <p:txBody>
          <a:bodyPr>
            <a:normAutofit fontScale="92500" lnSpcReduction="10000"/>
          </a:bodyPr>
          <a:lstStyle/>
          <a:p>
            <a:pPr>
              <a:lnSpc>
                <a:spcPct val="150000"/>
              </a:lnSpc>
              <a:defRPr/>
            </a:pPr>
            <a:r>
              <a:rPr lang="vi-VN" altLang="en-US" sz="4400"/>
              <a:t>Vấn đề Thrashing</a:t>
            </a:r>
            <a:endParaRPr lang="vi-VN" altLang="en-US" sz="4400"/>
          </a:p>
        </p:txBody>
      </p:sp>
      <p:sp>
        <p:nvSpPr>
          <p:cNvPr id="8" name="Text Placeholder 7"/>
          <p:cNvSpPr>
            <a:spLocks noGrp="1"/>
          </p:cNvSpPr>
          <p:nvPr>
            <p:ph type="body" sz="quarter" idx="14"/>
          </p:nvPr>
        </p:nvSpPr>
        <p:spPr/>
        <p:txBody>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a:t>5</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lstStyle/>
          <a:p>
            <a:pPr>
              <a:lnSpc>
                <a:spcPct val="100000"/>
              </a:lnSpc>
            </a:pPr>
            <a:r>
              <a:rPr lang="vi-VN" dirty="0"/>
              <a:t>Được thiết kế dựa trên nguyên lý locality.</a:t>
            </a:r>
            <a:endParaRPr lang="vi-VN" dirty="0"/>
          </a:p>
          <a:p>
            <a:pPr>
              <a:lnSpc>
                <a:spcPct val="100000"/>
              </a:lnSpc>
            </a:pPr>
            <a:r>
              <a:rPr lang="vi-VN" dirty="0"/>
              <a:t>Xác định xem </a:t>
            </a:r>
            <a:r>
              <a:rPr lang="en-US" dirty="0" err="1"/>
              <a:t>tiến</a:t>
            </a:r>
            <a:r>
              <a:rPr lang="en-US" dirty="0"/>
              <a:t> </a:t>
            </a:r>
            <a:r>
              <a:rPr lang="en-US" dirty="0" err="1"/>
              <a:t>trình</a:t>
            </a:r>
            <a:r>
              <a:rPr lang="vi-VN" dirty="0"/>
              <a:t> thực sự sử dụng bao nhiêu frame.</a:t>
            </a:r>
            <a:endParaRPr lang="vi-VN" dirty="0"/>
          </a:p>
          <a:p>
            <a:pPr>
              <a:lnSpc>
                <a:spcPct val="100000"/>
              </a:lnSpc>
            </a:pPr>
            <a:r>
              <a:rPr lang="vi-VN" dirty="0"/>
              <a:t>Định nghĩa: </a:t>
            </a:r>
            <a:endParaRPr lang="vi-VN" dirty="0"/>
          </a:p>
          <a:p>
            <a:pPr lvl="1">
              <a:lnSpc>
                <a:spcPct val="100000"/>
              </a:lnSpc>
            </a:pPr>
            <a:r>
              <a:rPr lang="vi-VN" dirty="0"/>
              <a:t>WS(t) - các tham chiếu trang nhớ của </a:t>
            </a:r>
            <a:r>
              <a:rPr lang="en-US" dirty="0" err="1"/>
              <a:t>tiến</a:t>
            </a:r>
            <a:r>
              <a:rPr lang="en-US" dirty="0"/>
              <a:t> </a:t>
            </a:r>
            <a:r>
              <a:rPr lang="en-US" dirty="0" err="1"/>
              <a:t>trình</a:t>
            </a:r>
            <a:r>
              <a:rPr lang="vi-VN" dirty="0"/>
              <a:t> gần đây nhất cần được quan sát.</a:t>
            </a:r>
            <a:endParaRPr lang="vi-VN" dirty="0"/>
          </a:p>
          <a:p>
            <a:pPr lvl="1">
              <a:lnSpc>
                <a:spcPct val="100000"/>
              </a:lnSpc>
            </a:pPr>
            <a:r>
              <a:rPr lang="vi-VN" dirty="0"/>
              <a:t> </a:t>
            </a:r>
            <a:r>
              <a:rPr lang="vi-VN" dirty="0">
                <a:sym typeface="Wingdings 3" panose="05040102010807070707" pitchFamily="18" charset="2"/>
              </a:rPr>
              <a:t></a:t>
            </a:r>
            <a:r>
              <a:rPr lang="vi-VN" dirty="0"/>
              <a:t> - khoảng thời gian tham chiếu</a:t>
            </a:r>
            <a:endParaRPr lang="vi-VN" dirty="0"/>
          </a:p>
          <a:p>
            <a:pPr>
              <a:lnSpc>
                <a:spcPct val="100000"/>
              </a:lnSpc>
            </a:pPr>
            <a:r>
              <a:rPr lang="vi-VN" dirty="0"/>
              <a:t>Ví dụ:</a:t>
            </a:r>
            <a:endParaRPr lang="vi-VN"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pSp>
        <p:nvGrpSpPr>
          <p:cNvPr id="9" name="Group 5"/>
          <p:cNvGrpSpPr/>
          <p:nvPr/>
        </p:nvGrpSpPr>
        <p:grpSpPr bwMode="auto">
          <a:xfrm>
            <a:off x="3893142" y="4308571"/>
            <a:ext cx="5553007" cy="1790233"/>
            <a:chOff x="0" y="0"/>
            <a:chExt cx="5078262" cy="1701553"/>
          </a:xfrm>
        </p:grpSpPr>
        <p:sp>
          <p:nvSpPr>
            <p:cNvPr id="10" name="Rectangle 6"/>
            <p:cNvSpPr/>
            <p:nvPr/>
          </p:nvSpPr>
          <p:spPr bwMode="auto">
            <a:xfrm>
              <a:off x="2368550" y="506412"/>
              <a:ext cx="2709712" cy="3708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2 4 5 6 9 1 3 2 6 3 9 2 1 4</a:t>
              </a:r>
              <a:endParaRPr kumimoji="0" lang="en-US" altLang="en-US">
                <a:latin typeface="Verdana" panose="020B0604030504040204" pitchFamily="34" charset="0"/>
              </a:endParaRPr>
            </a:p>
          </p:txBody>
        </p:sp>
        <p:sp>
          <p:nvSpPr>
            <p:cNvPr id="11" name="Line 7"/>
            <p:cNvSpPr>
              <a:spLocks noChangeShapeType="1"/>
            </p:cNvSpPr>
            <p:nvPr/>
          </p:nvSpPr>
          <p:spPr bwMode="auto">
            <a:xfrm flipV="1">
              <a:off x="3567112" y="846137"/>
              <a:ext cx="1" cy="560389"/>
            </a:xfrm>
            <a:prstGeom prst="line">
              <a:avLst/>
            </a:prstGeom>
            <a:noFill/>
            <a:ln w="19050">
              <a:solidFill>
                <a:srgbClr val="000000"/>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12" name="Rectangle 8"/>
            <p:cNvSpPr/>
            <p:nvPr/>
          </p:nvSpPr>
          <p:spPr bwMode="auto">
            <a:xfrm>
              <a:off x="2876550" y="1438275"/>
              <a:ext cx="1071615" cy="263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rPr>
                <a:t>thời điểm t</a:t>
              </a:r>
              <a:r>
                <a:rPr kumimoji="0" lang="en-US" altLang="en-US" baseline="-25000">
                  <a:latin typeface="Arial" panose="020B0604020202020204" pitchFamily="34" charset="0"/>
                  <a:cs typeface="Arial" panose="020B0604020202020204" pitchFamily="34" charset="0"/>
                </a:rPr>
                <a:t>1</a:t>
              </a:r>
              <a:endParaRPr kumimoji="0" lang="en-US" altLang="en-US">
                <a:latin typeface="Arial" panose="020B0604020202020204" pitchFamily="34" charset="0"/>
                <a:cs typeface="Arial" panose="020B0604020202020204" pitchFamily="34" charset="0"/>
              </a:endParaRPr>
            </a:p>
          </p:txBody>
        </p:sp>
        <p:sp>
          <p:nvSpPr>
            <p:cNvPr id="13" name="Rectangle 9"/>
            <p:cNvSpPr/>
            <p:nvPr/>
          </p:nvSpPr>
          <p:spPr bwMode="auto">
            <a:xfrm>
              <a:off x="2755513" y="508652"/>
              <a:ext cx="798214" cy="307976"/>
            </a:xfrm>
            <a:prstGeom prst="rect">
              <a:avLst/>
            </a:prstGeom>
            <a:noFill/>
            <a:ln w="190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endParaRPr kumimoji="0" lang="en-US" altLang="en-US">
                <a:latin typeface="Verdana" panose="020B0604030504040204" pitchFamily="34" charset="0"/>
              </a:endParaRPr>
            </a:p>
          </p:txBody>
        </p:sp>
        <p:sp>
          <p:nvSpPr>
            <p:cNvPr id="14" name="Rectangle 10"/>
            <p:cNvSpPr/>
            <p:nvPr/>
          </p:nvSpPr>
          <p:spPr bwMode="auto">
            <a:xfrm>
              <a:off x="2819400" y="0"/>
              <a:ext cx="793451" cy="3078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sym typeface="Webdings" panose="05030102010509060703" pitchFamily="18" charset="2"/>
                </a:rPr>
                <a:t></a:t>
              </a:r>
              <a:r>
                <a:rPr kumimoji="0" lang="en-US" altLang="en-US">
                  <a:latin typeface="Verdana" panose="020B0604030504040204" pitchFamily="34" charset="0"/>
                </a:rPr>
                <a:t> = 4</a:t>
              </a:r>
              <a:endParaRPr kumimoji="0" lang="en-US" altLang="en-US">
                <a:latin typeface="Verdana" panose="020B0604030504040204" pitchFamily="34" charset="0"/>
              </a:endParaRPr>
            </a:p>
          </p:txBody>
        </p:sp>
        <p:sp>
          <p:nvSpPr>
            <p:cNvPr id="15" name="Rectangle 11"/>
            <p:cNvSpPr/>
            <p:nvPr/>
          </p:nvSpPr>
          <p:spPr bwMode="auto">
            <a:xfrm>
              <a:off x="0" y="361950"/>
              <a:ext cx="1548050" cy="5265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err="1">
                  <a:latin typeface="Arial" panose="020B0604020202020204" pitchFamily="34" charset="0"/>
                  <a:cs typeface="Arial" panose="020B0604020202020204" pitchFamily="34" charset="0"/>
                </a:rPr>
                <a:t>c</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huỗi</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tham</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khảo</a:t>
              </a:r>
              <a:endParaRPr kumimoji="0" lang="en-US" altLang="en-US" dirty="0">
                <a:latin typeface="Arial" panose="020B0604020202020204" pitchFamily="34" charset="0"/>
                <a:cs typeface="Arial" panose="020B0604020202020204" pitchFamily="34" charset="0"/>
                <a:sym typeface="Times New Roman" panose="02020603050405020304" pitchFamily="18" charset="0"/>
              </a:endParaRPr>
            </a:p>
            <a:p>
              <a:pPr>
                <a:spcBef>
                  <a:spcPct val="0"/>
                </a:spcBef>
                <a:buClrTx/>
                <a:buSzTx/>
                <a:buFontTx/>
                <a:buNone/>
              </a:pPr>
              <a:r>
                <a:rPr kumimoji="0" lang="en-US" altLang="en-US" dirty="0" err="1">
                  <a:latin typeface="Arial" panose="020B0604020202020204" pitchFamily="34" charset="0"/>
                  <a:cs typeface="Arial" panose="020B0604020202020204" pitchFamily="34" charset="0"/>
                  <a:sym typeface="Times New Roman" panose="02020603050405020304" pitchFamily="18" charset="0"/>
                </a:rPr>
                <a:t>trang</a:t>
              </a:r>
              <a:r>
                <a:rPr kumimoji="0" lang="en-US" altLang="en-US" dirty="0">
                  <a:latin typeface="Arial" panose="020B0604020202020204" pitchFamily="34" charset="0"/>
                  <a:cs typeface="Arial" panose="020B0604020202020204" pitchFamily="34" charset="0"/>
                  <a:sym typeface="Times New Roman" panose="02020603050405020304" pitchFamily="18" charset="0"/>
                </a:rPr>
                <a:t> </a:t>
              </a:r>
              <a:r>
                <a:rPr kumimoji="0" lang="en-US" altLang="en-US" dirty="0" err="1">
                  <a:latin typeface="Arial" panose="020B0604020202020204" pitchFamily="34" charset="0"/>
                  <a:cs typeface="Arial" panose="020B0604020202020204" pitchFamily="34" charset="0"/>
                  <a:sym typeface="Times New Roman" panose="02020603050405020304" pitchFamily="18" charset="0"/>
                </a:rPr>
                <a:t>nhơ</a:t>
              </a:r>
              <a:r>
                <a:rPr kumimoji="0" lang="en-US" altLang="en-US" dirty="0">
                  <a:latin typeface="Arial" panose="020B0604020202020204" pitchFamily="34" charset="0"/>
                  <a:cs typeface="Arial" panose="020B0604020202020204" pitchFamily="34" charset="0"/>
                  <a:sym typeface="Times New Roman" panose="02020603050405020304" pitchFamily="18" charset="0"/>
                </a:rPr>
                <a:t>́</a:t>
              </a:r>
              <a:endParaRPr kumimoji="0" lang="en-US" altLang="en-US" dirty="0">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a:xfrm>
            <a:off x="774145" y="1009860"/>
            <a:ext cx="10579654" cy="5371890"/>
          </a:xfrm>
        </p:spPr>
        <p:txBody>
          <a:bodyPr>
            <a:normAutofit fontScale="85000" lnSpcReduction="20000"/>
          </a:bodyPr>
          <a:lstStyle/>
          <a:p>
            <a:pPr>
              <a:lnSpc>
                <a:spcPct val="120000"/>
              </a:lnSpc>
            </a:pPr>
            <a:r>
              <a:rPr lang="vi-VN" dirty="0"/>
              <a:t>Định nghĩa: Working set của </a:t>
            </a:r>
            <a:r>
              <a:rPr lang="en-US" dirty="0" err="1"/>
              <a:t>tiến</a:t>
            </a:r>
            <a:r>
              <a:rPr lang="en-US" dirty="0"/>
              <a:t> </a:t>
            </a:r>
            <a:r>
              <a:rPr lang="en-US" dirty="0" err="1"/>
              <a:t>trình</a:t>
            </a:r>
            <a:r>
              <a:rPr lang="vi-VN" dirty="0"/>
              <a:t> P</a:t>
            </a:r>
            <a:r>
              <a:rPr lang="vi-VN" baseline="-25000" dirty="0"/>
              <a:t>i</a:t>
            </a:r>
            <a:r>
              <a:rPr lang="vi-VN" dirty="0"/>
              <a:t>, ký hiệu WS</a:t>
            </a:r>
            <a:r>
              <a:rPr lang="vi-VN" baseline="-25000" dirty="0"/>
              <a:t>i</a:t>
            </a:r>
            <a:r>
              <a:rPr lang="vi-VN" dirty="0"/>
              <a:t>, là tập gồm</a:t>
            </a:r>
            <a:r>
              <a:rPr lang="en-US" dirty="0"/>
              <a:t> </a:t>
            </a:r>
            <a:r>
              <a:rPr lang="en-US" dirty="0" err="1"/>
              <a:t>các</a:t>
            </a:r>
            <a:r>
              <a:rPr lang="en-US" dirty="0"/>
              <a:t> </a:t>
            </a:r>
            <a:r>
              <a:rPr lang="en-US" dirty="0" err="1"/>
              <a:t>trang</a:t>
            </a:r>
            <a:r>
              <a:rPr lang="en-US" dirty="0"/>
              <a:t> </a:t>
            </a:r>
            <a:r>
              <a:rPr lang="en-US" dirty="0" err="1"/>
              <a:t>trong</a:t>
            </a:r>
            <a:r>
              <a:rPr lang="vi-VN" dirty="0"/>
              <a:t> </a:t>
            </a:r>
            <a:r>
              <a:rPr lang="el-GR" dirty="0"/>
              <a:t>Δ </a:t>
            </a:r>
            <a:r>
              <a:rPr lang="vi-VN" dirty="0"/>
              <a:t>trang được sử dụng gần đây nhất.</a:t>
            </a: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vi-VN" dirty="0"/>
          </a:p>
          <a:p>
            <a:pPr>
              <a:lnSpc>
                <a:spcPct val="100000"/>
              </a:lnSpc>
            </a:pPr>
            <a:endParaRPr lang="en-US" dirty="0"/>
          </a:p>
          <a:p>
            <a:pPr>
              <a:lnSpc>
                <a:spcPct val="100000"/>
              </a:lnSpc>
            </a:pPr>
            <a:r>
              <a:rPr lang="vi-VN" dirty="0"/>
              <a:t>Nhận xét:</a:t>
            </a:r>
            <a:endParaRPr lang="vi-VN" dirty="0"/>
          </a:p>
          <a:p>
            <a:pPr lvl="1">
              <a:lnSpc>
                <a:spcPct val="100000"/>
              </a:lnSpc>
            </a:pPr>
            <a:r>
              <a:rPr lang="el-GR" dirty="0"/>
              <a:t>Δ </a:t>
            </a:r>
            <a:r>
              <a:rPr lang="vi-VN" dirty="0"/>
              <a:t>quá nhỏ</a:t>
            </a:r>
            <a:r>
              <a:rPr lang="en-US" dirty="0"/>
              <a:t>	</a:t>
            </a:r>
            <a:r>
              <a:rPr lang="vi-VN" dirty="0"/>
              <a:t>⇒  không đủ bao phủ toàn bộ locality.</a:t>
            </a:r>
            <a:endParaRPr lang="vi-VN" dirty="0"/>
          </a:p>
          <a:p>
            <a:pPr lvl="1">
              <a:lnSpc>
                <a:spcPct val="100000"/>
              </a:lnSpc>
            </a:pPr>
            <a:r>
              <a:rPr lang="el-GR" dirty="0"/>
              <a:t>Δ </a:t>
            </a:r>
            <a:r>
              <a:rPr lang="vi-VN" dirty="0"/>
              <a:t>quá lớn </a:t>
            </a:r>
            <a:r>
              <a:rPr lang="en-US" dirty="0"/>
              <a:t>	</a:t>
            </a:r>
            <a:r>
              <a:rPr lang="vi-VN" dirty="0"/>
              <a:t>⇒  bao phủ nhiều locality khác nhau(chồng lên </a:t>
            </a:r>
            <a:r>
              <a:rPr lang="vi-VN" dirty="0"/>
              <a:t>nhau).</a:t>
            </a:r>
            <a:endParaRPr lang="vi-VN" dirty="0"/>
          </a:p>
          <a:p>
            <a:pPr lvl="1">
              <a:lnSpc>
                <a:spcPct val="100000"/>
              </a:lnSpc>
            </a:pPr>
            <a:r>
              <a:rPr lang="el-GR" dirty="0"/>
              <a:t>Δ = ∞        </a:t>
            </a:r>
            <a:r>
              <a:rPr lang="en-US" dirty="0"/>
              <a:t> 	</a:t>
            </a:r>
            <a:r>
              <a:rPr lang="el-GR" dirty="0"/>
              <a:t>⇒</a:t>
            </a:r>
            <a:r>
              <a:rPr lang="en-US" dirty="0"/>
              <a:t>  </a:t>
            </a:r>
            <a:r>
              <a:rPr lang="vi-VN" dirty="0"/>
              <a:t>bao gồm tất cả các trang được sử dụng(vô </a:t>
            </a:r>
            <a:r>
              <a:rPr lang="vi-VN" dirty="0"/>
              <a:t>nghĩa).</a:t>
            </a:r>
            <a:endParaRPr lang="vi-VN" dirty="0"/>
          </a:p>
          <a:p>
            <a:pPr>
              <a:lnSpc>
                <a:spcPct val="100000"/>
              </a:lnSpc>
            </a:pPr>
            <a:r>
              <a:rPr lang="vi-VN" dirty="0"/>
              <a:t>Dùng working set của một </a:t>
            </a:r>
            <a:r>
              <a:rPr lang="en-US" dirty="0" err="1"/>
              <a:t>tiến</a:t>
            </a:r>
            <a:r>
              <a:rPr lang="en-US" dirty="0"/>
              <a:t> </a:t>
            </a:r>
            <a:r>
              <a:rPr lang="en-US" dirty="0" err="1"/>
              <a:t>trình</a:t>
            </a:r>
            <a:r>
              <a:rPr lang="vi-VN" dirty="0"/>
              <a:t> để xấp xỉ locality của nó</a:t>
            </a:r>
            <a:r>
              <a:rPr lang="en-US" dirty="0"/>
              <a:t>.</a:t>
            </a:r>
            <a:endParaRPr lang="vi-VN"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pSp>
        <p:nvGrpSpPr>
          <p:cNvPr id="7" name="Group 5"/>
          <p:cNvGrpSpPr/>
          <p:nvPr/>
        </p:nvGrpSpPr>
        <p:grpSpPr bwMode="auto">
          <a:xfrm>
            <a:off x="1248067" y="1795756"/>
            <a:ext cx="10169788" cy="2484557"/>
            <a:chOff x="0" y="0"/>
            <a:chExt cx="8915401" cy="2487437"/>
          </a:xfrm>
        </p:grpSpPr>
        <p:pic>
          <p:nvPicPr>
            <p:cNvPr id="8" name="Picture 6" descr="image.png"/>
            <p:cNvPicPr>
              <a:picLocks noChangeAspect="1"/>
            </p:cNvPicPr>
            <p:nvPr/>
          </p:nvPicPr>
          <p:blipFill>
            <a:blip r:embed="rId1">
              <a:extLst>
                <a:ext uri="{28A0092B-C50C-407E-A947-70E740481C1C}">
                  <a14:useLocalDpi xmlns:a14="http://schemas.microsoft.com/office/drawing/2010/main" val="0"/>
                </a:ext>
              </a:extLst>
            </a:blip>
            <a:srcRect l="667" t="34560" r="3249" b="34894"/>
            <a:stretch>
              <a:fillRect/>
            </a:stretch>
          </p:blipFill>
          <p:spPr bwMode="auto">
            <a:xfrm>
              <a:off x="53975" y="371299"/>
              <a:ext cx="8861426" cy="2116138"/>
            </a:xfrm>
            <a:prstGeom prst="rect">
              <a:avLst/>
            </a:prstGeom>
            <a:noFill/>
            <a:ln w="571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Rectangle 7"/>
            <p:cNvSpPr/>
            <p:nvPr/>
          </p:nvSpPr>
          <p:spPr bwMode="auto">
            <a:xfrm>
              <a:off x="53975" y="392384"/>
              <a:ext cx="2345415" cy="30813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chuỗi</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tham</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khảo</a:t>
              </a:r>
              <a:r>
                <a:rPr kumimoji="0" lang="en-US" altLang="en-US" sz="2000" dirty="0">
                  <a:latin typeface="Arial" panose="020B0604020202020204" pitchFamily="34" charset="0"/>
                  <a:cs typeface="Arial" panose="020B0604020202020204" pitchFamily="34" charset="0"/>
                </a:rPr>
                <a:t> </a:t>
              </a:r>
              <a:r>
                <a:rPr kumimoji="0" lang="en-US" altLang="en-US" sz="2000" dirty="0" err="1">
                  <a:latin typeface="Arial" panose="020B0604020202020204" pitchFamily="34" charset="0"/>
                  <a:cs typeface="Arial" panose="020B0604020202020204" pitchFamily="34" charset="0"/>
                </a:rPr>
                <a:t>trang</a:t>
              </a:r>
              <a:endParaRPr kumimoji="0" lang="en-US" altLang="en-US" dirty="0">
                <a:latin typeface="Arial" panose="020B0604020202020204" pitchFamily="34" charset="0"/>
                <a:cs typeface="Arial" panose="020B0604020202020204" pitchFamily="34" charset="0"/>
              </a:endParaRPr>
            </a:p>
          </p:txBody>
        </p:sp>
        <p:sp>
          <p:nvSpPr>
            <p:cNvPr id="17" name="Rectangle 8"/>
            <p:cNvSpPr/>
            <p:nvPr/>
          </p:nvSpPr>
          <p:spPr bwMode="auto">
            <a:xfrm>
              <a:off x="0" y="0"/>
              <a:ext cx="1613263" cy="27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Arial" panose="020B0604020202020204" pitchFamily="34" charset="0"/>
                  <a:cs typeface="Arial" panose="020B0604020202020204" pitchFamily="34" charset="0"/>
                  <a:sym typeface="Times New Roman" panose="02020603050405020304" pitchFamily="18" charset="0"/>
                </a:rPr>
                <a:t>   Ví dụ: </a:t>
              </a:r>
              <a:r>
                <a:rPr kumimoji="0" lang="el-GR" altLang="en-US">
                  <a:latin typeface="Arial" panose="020B0604020202020204" pitchFamily="34" charset="0"/>
                  <a:cs typeface="Arial" panose="020B0604020202020204" pitchFamily="34" charset="0"/>
                </a:rPr>
                <a:t>Δ</a:t>
              </a:r>
              <a:r>
                <a:rPr kumimoji="0" lang="en-US" altLang="en-US">
                  <a:latin typeface="Arial" panose="020B0604020202020204" pitchFamily="34" charset="0"/>
                  <a:cs typeface="Arial" panose="020B0604020202020204" pitchFamily="34" charset="0"/>
                  <a:sym typeface="Symbol" panose="05050102010706020507" pitchFamily="18" charset="2"/>
                </a:rPr>
                <a:t> </a:t>
              </a:r>
              <a:r>
                <a:rPr kumimoji="0" lang="en-US" altLang="en-US">
                  <a:latin typeface="Arial" panose="020B0604020202020204" pitchFamily="34" charset="0"/>
                  <a:cs typeface="Arial" panose="020B0604020202020204" pitchFamily="34" charset="0"/>
                </a:rPr>
                <a:t>= 10 và</a:t>
              </a:r>
              <a:endParaRPr kumimoji="0" lang="en-US" altLang="en-US">
                <a:latin typeface="Arial" panose="020B0604020202020204" pitchFamily="34" charset="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normAutofit/>
          </a:bodyPr>
          <a:lstStyle/>
          <a:p>
            <a:pPr>
              <a:lnSpc>
                <a:spcPct val="120000"/>
              </a:lnSpc>
            </a:pPr>
            <a:r>
              <a:rPr lang="vi-VN" dirty="0"/>
              <a:t>Định nghĩa: WSS</a:t>
            </a:r>
            <a:r>
              <a:rPr lang="vi-VN" baseline="-25000" dirty="0"/>
              <a:t>i</a:t>
            </a:r>
            <a:r>
              <a:rPr lang="vi-VN" dirty="0"/>
              <a:t> là kích thước của working set của P</a:t>
            </a:r>
            <a:r>
              <a:rPr lang="vi-VN" baseline="-25000" dirty="0"/>
              <a:t>i</a:t>
            </a:r>
            <a:r>
              <a:rPr lang="vi-VN" dirty="0"/>
              <a:t>:</a:t>
            </a:r>
            <a:endParaRPr lang="vi-VN" dirty="0"/>
          </a:p>
          <a:p>
            <a:pPr lvl="1">
              <a:lnSpc>
                <a:spcPct val="120000"/>
              </a:lnSpc>
            </a:pPr>
            <a:r>
              <a:rPr lang="vi-VN" dirty="0"/>
              <a:t>WSS</a:t>
            </a:r>
            <a:r>
              <a:rPr lang="vi-VN" baseline="-25000" dirty="0"/>
              <a:t>i</a:t>
            </a:r>
            <a:r>
              <a:rPr lang="vi-VN" dirty="0"/>
              <a:t> = số lượng các trang trong WS</a:t>
            </a:r>
            <a:r>
              <a:rPr lang="vi-VN" baseline="-25000" dirty="0"/>
              <a:t>i</a:t>
            </a:r>
            <a:r>
              <a:rPr lang="vi-VN" dirty="0"/>
              <a:t> </a:t>
            </a:r>
            <a:endParaRPr lang="vi-VN"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grpSp>
        <p:nvGrpSpPr>
          <p:cNvPr id="9" name="Group 5"/>
          <p:cNvGrpSpPr/>
          <p:nvPr/>
        </p:nvGrpSpPr>
        <p:grpSpPr bwMode="auto">
          <a:xfrm>
            <a:off x="1835568" y="2536285"/>
            <a:ext cx="8987814" cy="2819286"/>
            <a:chOff x="47064" y="21111"/>
            <a:chExt cx="8866749" cy="2495077"/>
          </a:xfrm>
        </p:grpSpPr>
        <p:pic>
          <p:nvPicPr>
            <p:cNvPr id="10" name="Picture 6" descr="image.png"/>
            <p:cNvPicPr>
              <a:picLocks noChangeAspect="1"/>
            </p:cNvPicPr>
            <p:nvPr/>
          </p:nvPicPr>
          <p:blipFill>
            <a:blip r:embed="rId1">
              <a:extLst>
                <a:ext uri="{28A0092B-C50C-407E-A947-70E740481C1C}">
                  <a14:useLocalDpi xmlns:a14="http://schemas.microsoft.com/office/drawing/2010/main" val="0"/>
                </a:ext>
              </a:extLst>
            </a:blip>
            <a:srcRect l="667" t="34560" r="3249" b="34894"/>
            <a:stretch>
              <a:fillRect/>
            </a:stretch>
          </p:blipFill>
          <p:spPr bwMode="auto">
            <a:xfrm>
              <a:off x="52387" y="400050"/>
              <a:ext cx="8861426" cy="2116138"/>
            </a:xfrm>
            <a:prstGeom prst="rect">
              <a:avLst/>
            </a:prstGeom>
            <a:noFill/>
            <a:ln w="57150">
              <a:solidFill>
                <a:srgbClr val="0000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 name="Rectangle 7"/>
            <p:cNvSpPr/>
            <p:nvPr/>
          </p:nvSpPr>
          <p:spPr bwMode="auto">
            <a:xfrm>
              <a:off x="65590" y="416485"/>
              <a:ext cx="2500211" cy="272384"/>
            </a:xfrm>
            <a:prstGeom prst="rect">
              <a:avLst/>
            </a:prstGeom>
            <a:solidFill>
              <a:srgbClr val="FFFFFF"/>
            </a:solidFill>
            <a:ln>
              <a:noFill/>
            </a:ln>
            <a:effectLst/>
            <a:extLs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a:latin typeface="Arial" panose="020B0604020202020204" pitchFamily="34" charset="0"/>
                  <a:cs typeface="Arial" panose="020B0604020202020204" pitchFamily="34" charset="0"/>
                </a:rPr>
                <a:t>chuỗi tham khảo trang</a:t>
              </a:r>
              <a:endParaRPr kumimoji="0" lang="en-US" altLang="en-US">
                <a:latin typeface="Arial" panose="020B0604020202020204" pitchFamily="34" charset="0"/>
                <a:cs typeface="Arial" panose="020B0604020202020204" pitchFamily="34" charset="0"/>
              </a:endParaRPr>
            </a:p>
          </p:txBody>
        </p:sp>
        <p:sp>
          <p:nvSpPr>
            <p:cNvPr id="12" name="Rectangle 8"/>
            <p:cNvSpPr/>
            <p:nvPr/>
          </p:nvSpPr>
          <p:spPr bwMode="auto">
            <a:xfrm>
              <a:off x="47064" y="21111"/>
              <a:ext cx="1625690" cy="245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Arial" panose="020B0604020202020204" pitchFamily="34" charset="0"/>
                  <a:cs typeface="Arial" panose="020B0604020202020204" pitchFamily="34" charset="0"/>
                  <a:sym typeface="Times New Roman" panose="02020603050405020304" pitchFamily="18" charset="0"/>
                </a:rPr>
                <a:t>Ví dụ: </a:t>
              </a:r>
              <a:r>
                <a:rPr kumimoji="0" lang="el-GR" altLang="en-US" dirty="0">
                  <a:latin typeface="Arial" panose="020B0604020202020204" pitchFamily="34" charset="0"/>
                  <a:cs typeface="Arial" panose="020B0604020202020204" pitchFamily="34" charset="0"/>
                </a:rPr>
                <a:t>Δ</a:t>
              </a:r>
              <a:r>
                <a:rPr kumimoji="0" lang="en-US" altLang="en-US" dirty="0">
                  <a:latin typeface="Arial" panose="020B0604020202020204" pitchFamily="34" charset="0"/>
                  <a:cs typeface="Arial" panose="020B0604020202020204" pitchFamily="34" charset="0"/>
                  <a:sym typeface="Symbol" panose="05050102010706020507" pitchFamily="18" charset="2"/>
                </a:rPr>
                <a:t> </a:t>
              </a:r>
              <a:r>
                <a:rPr kumimoji="0" lang="en-US" altLang="en-US" dirty="0">
                  <a:latin typeface="Arial" panose="020B0604020202020204" pitchFamily="34" charset="0"/>
                  <a:cs typeface="Arial" panose="020B0604020202020204" pitchFamily="34" charset="0"/>
                </a:rPr>
                <a:t>= 10 </a:t>
              </a:r>
              <a:r>
                <a:rPr kumimoji="0" lang="en-US" altLang="en-US" dirty="0" err="1">
                  <a:latin typeface="Arial" panose="020B0604020202020204" pitchFamily="34" charset="0"/>
                  <a:cs typeface="Arial" panose="020B0604020202020204" pitchFamily="34" charset="0"/>
                </a:rPr>
                <a:t>và</a:t>
              </a:r>
              <a:endParaRPr kumimoji="0" lang="en-US" altLang="en-US" dirty="0">
                <a:latin typeface="Arial" panose="020B0604020202020204" pitchFamily="34" charset="0"/>
                <a:cs typeface="Arial" panose="020B0604020202020204" pitchFamily="34" charset="0"/>
              </a:endParaRPr>
            </a:p>
          </p:txBody>
        </p:sp>
      </p:grpSp>
      <p:sp>
        <p:nvSpPr>
          <p:cNvPr id="13" name="Text Box 7"/>
          <p:cNvSpPr txBox="1">
            <a:spLocks noChangeArrowheads="1"/>
          </p:cNvSpPr>
          <p:nvPr/>
        </p:nvSpPr>
        <p:spPr bwMode="auto">
          <a:xfrm>
            <a:off x="2508292" y="5654228"/>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1</a:t>
            </a:r>
            <a:r>
              <a:rPr kumimoji="0" lang="en-US" altLang="en-US" dirty="0">
                <a:solidFill>
                  <a:srgbClr val="FF0000"/>
                </a:solidFill>
                <a:latin typeface="Verdana" panose="020B0604030504040204" pitchFamily="34" charset="0"/>
              </a:rPr>
              <a:t>) = 5</a:t>
            </a:r>
            <a:endParaRPr kumimoji="0" lang="en-US" altLang="en-US" noProof="1">
              <a:solidFill>
                <a:srgbClr val="FF0000"/>
              </a:solidFill>
              <a:latin typeface="Verdana" panose="020B0604030504040204" pitchFamily="34" charset="0"/>
            </a:endParaRPr>
          </a:p>
        </p:txBody>
      </p:sp>
      <p:sp>
        <p:nvSpPr>
          <p:cNvPr id="14" name="Text Box 8"/>
          <p:cNvSpPr txBox="1">
            <a:spLocks noChangeArrowheads="1"/>
          </p:cNvSpPr>
          <p:nvPr/>
        </p:nvSpPr>
        <p:spPr bwMode="auto">
          <a:xfrm>
            <a:off x="6217559" y="5646277"/>
            <a:ext cx="1622425" cy="36830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solidFill>
                  <a:srgbClr val="FF0000"/>
                </a:solidFill>
                <a:latin typeface="Verdana" panose="020B0604030504040204" pitchFamily="34" charset="0"/>
              </a:rPr>
              <a:t>WSS(t</a:t>
            </a:r>
            <a:r>
              <a:rPr kumimoji="0" lang="en-US" altLang="en-US" baseline="-25000" dirty="0">
                <a:solidFill>
                  <a:srgbClr val="FF0000"/>
                </a:solidFill>
                <a:latin typeface="Verdana" panose="020B0604030504040204" pitchFamily="34" charset="0"/>
              </a:rPr>
              <a:t>2</a:t>
            </a:r>
            <a:r>
              <a:rPr kumimoji="0" lang="en-US" altLang="en-US" dirty="0">
                <a:solidFill>
                  <a:srgbClr val="FF0000"/>
                </a:solidFill>
                <a:latin typeface="Verdana" panose="020B0604030504040204" pitchFamily="34" charset="0"/>
              </a:rPr>
              <a:t>) = 2</a:t>
            </a:r>
            <a:endParaRPr kumimoji="0" lang="en-US" altLang="en-US" noProof="1">
              <a:solidFill>
                <a:srgbClr val="FF0000"/>
              </a:solidFill>
              <a:latin typeface="Verdan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normAutofit/>
          </a:bodyPr>
          <a:lstStyle/>
          <a:p>
            <a:pPr>
              <a:lnSpc>
                <a:spcPct val="120000"/>
              </a:lnSpc>
            </a:pPr>
            <a:r>
              <a:rPr lang="vi-VN" dirty="0"/>
              <a:t>Đặt D = </a:t>
            </a:r>
            <a:r>
              <a:rPr lang="el-GR" dirty="0"/>
              <a:t>Σ </a:t>
            </a:r>
            <a:r>
              <a:rPr lang="vi-VN" dirty="0"/>
              <a:t>WSS</a:t>
            </a:r>
            <a:r>
              <a:rPr lang="vi-VN" baseline="-25000" dirty="0"/>
              <a:t>i</a:t>
            </a:r>
            <a:r>
              <a:rPr lang="vi-VN" dirty="0"/>
              <a:t> = tổng các working-set size của mọi </a:t>
            </a:r>
            <a:r>
              <a:rPr lang="en-US" dirty="0" err="1"/>
              <a:t>tiến</a:t>
            </a:r>
            <a:r>
              <a:rPr lang="en-US" dirty="0"/>
              <a:t> </a:t>
            </a:r>
            <a:r>
              <a:rPr lang="en-US" dirty="0" err="1"/>
              <a:t>trình</a:t>
            </a:r>
            <a:r>
              <a:rPr lang="vi-VN" dirty="0"/>
              <a:t> trong hệ thống.</a:t>
            </a:r>
            <a:endParaRPr lang="vi-VN" dirty="0"/>
          </a:p>
          <a:p>
            <a:pPr lvl="1">
              <a:lnSpc>
                <a:spcPct val="120000"/>
              </a:lnSpc>
            </a:pPr>
            <a:r>
              <a:rPr lang="vi-VN" dirty="0"/>
              <a:t>Nhận xét: Nếu D &gt; m (số frame của hệ thống) ⇒ sẽ xảy ra thrashing.</a:t>
            </a:r>
            <a:endParaRPr lang="vi-VN" dirty="0"/>
          </a:p>
          <a:p>
            <a:pPr>
              <a:lnSpc>
                <a:spcPct val="120000"/>
              </a:lnSpc>
            </a:pPr>
            <a:r>
              <a:rPr lang="vi-VN" dirty="0"/>
              <a:t>Giải pháp working set:</a:t>
            </a:r>
            <a:endParaRPr lang="vi-VN" dirty="0"/>
          </a:p>
          <a:p>
            <a:pPr lvl="1">
              <a:lnSpc>
                <a:spcPct val="120000"/>
              </a:lnSpc>
            </a:pPr>
            <a:r>
              <a:rPr lang="vi-VN" dirty="0"/>
              <a:t>Khi khởi tạo một </a:t>
            </a:r>
            <a:r>
              <a:rPr lang="en-US" dirty="0" err="1"/>
              <a:t>tiến</a:t>
            </a:r>
            <a:r>
              <a:rPr lang="vi-VN" dirty="0"/>
              <a:t> trình: cung cấp cho </a:t>
            </a:r>
            <a:r>
              <a:rPr lang="en-US" dirty="0" err="1"/>
              <a:t>tiến</a:t>
            </a:r>
            <a:r>
              <a:rPr lang="vi-VN" dirty="0"/>
              <a:t> trình số lượng frame thỏa m</a:t>
            </a:r>
            <a:r>
              <a:rPr lang="en-US" dirty="0"/>
              <a:t>ã</a:t>
            </a:r>
            <a:r>
              <a:rPr lang="vi-VN" dirty="0"/>
              <a:t>n working-set size của nó.</a:t>
            </a:r>
            <a:endParaRPr lang="vi-VN" dirty="0"/>
          </a:p>
          <a:p>
            <a:pPr lvl="1">
              <a:lnSpc>
                <a:spcPct val="120000"/>
              </a:lnSpc>
            </a:pPr>
            <a:r>
              <a:rPr lang="vi-VN" dirty="0"/>
              <a:t>Nếu D &gt; m ⇒ tạm dừng một trong các </a:t>
            </a:r>
            <a:r>
              <a:rPr lang="en-US" dirty="0" err="1"/>
              <a:t>tiến</a:t>
            </a:r>
            <a:r>
              <a:rPr lang="en-US" dirty="0"/>
              <a:t> </a:t>
            </a:r>
            <a:r>
              <a:rPr lang="en-US" dirty="0" err="1"/>
              <a:t>trình</a:t>
            </a:r>
            <a:r>
              <a:rPr lang="vi-VN" dirty="0"/>
              <a:t>.	=&gt; tìm </a:t>
            </a:r>
            <a:r>
              <a:rPr lang="vi-VN" dirty="0"/>
              <a:t>victim</a:t>
            </a:r>
            <a:endParaRPr lang="vi-VN" dirty="0"/>
          </a:p>
          <a:p>
            <a:pPr lvl="2">
              <a:lnSpc>
                <a:spcPct val="120000"/>
              </a:lnSpc>
            </a:pPr>
            <a:r>
              <a:rPr lang="vi-VN" dirty="0"/>
              <a:t>Các trang của </a:t>
            </a:r>
            <a:r>
              <a:rPr lang="en-US" dirty="0" err="1"/>
              <a:t>tiến</a:t>
            </a:r>
            <a:r>
              <a:rPr lang="vi-VN" dirty="0"/>
              <a:t> trình được chuyển ra đĩa cứng và các frame của nó được thu hồi.</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8.5.3 </a:t>
            </a:r>
            <a:r>
              <a:rPr lang="en-US" dirty="0" err="1"/>
              <a:t>Giải</a:t>
            </a:r>
            <a:r>
              <a:rPr lang="en-US" dirty="0"/>
              <a:t> </a:t>
            </a:r>
            <a:r>
              <a:rPr lang="en-US" dirty="0" err="1"/>
              <a:t>pháp</a:t>
            </a:r>
            <a:r>
              <a:rPr lang="en-US" dirty="0"/>
              <a:t> </a:t>
            </a:r>
            <a:r>
              <a:rPr lang="en-US" dirty="0" err="1"/>
              <a:t>tập</a:t>
            </a:r>
            <a:r>
              <a:rPr lang="en-US" dirty="0"/>
              <a:t> </a:t>
            </a:r>
            <a:r>
              <a:rPr lang="en-US" dirty="0" err="1"/>
              <a:t>làm</a:t>
            </a:r>
            <a:r>
              <a:rPr lang="en-US" dirty="0"/>
              <a:t> </a:t>
            </a:r>
            <a:r>
              <a:rPr lang="en-US" dirty="0" err="1"/>
              <a:t>việc</a:t>
            </a:r>
            <a:endParaRPr lang="en-US" dirty="0"/>
          </a:p>
        </p:txBody>
      </p:sp>
      <p:sp>
        <p:nvSpPr>
          <p:cNvPr id="3" name="Content Placeholder 2"/>
          <p:cNvSpPr>
            <a:spLocks noGrp="1"/>
          </p:cNvSpPr>
          <p:nvPr>
            <p:ph idx="1"/>
          </p:nvPr>
        </p:nvSpPr>
        <p:spPr/>
        <p:txBody>
          <a:bodyPr/>
          <a:lstStyle/>
          <a:p>
            <a:pPr>
              <a:lnSpc>
                <a:spcPct val="100000"/>
              </a:lnSpc>
            </a:pPr>
            <a:r>
              <a:rPr lang="vi-VN" dirty="0"/>
              <a:t>WS loại trừ được tình trạng trì trệ mà vẫn đảm bảo mức độ đa chương</a:t>
            </a:r>
            <a:r>
              <a:rPr lang="en-US"/>
              <a:t>.</a:t>
            </a:r>
            <a:r>
              <a:rPr lang="vi-VN"/>
              <a:t> </a:t>
            </a:r>
            <a:endParaRPr lang="vi-VN" dirty="0"/>
          </a:p>
          <a:p>
            <a:pPr>
              <a:lnSpc>
                <a:spcPct val="100000"/>
              </a:lnSpc>
            </a:pPr>
            <a:r>
              <a:rPr lang="vi-VN" dirty="0"/>
              <a:t>Theo vết các WS? =&gt; WS xấp xỉ (đọc thêm trong sách)</a:t>
            </a:r>
            <a:endParaRPr lang="vi-VN" dirty="0"/>
          </a:p>
          <a:p>
            <a:pPr>
              <a:lnSpc>
                <a:spcPct val="100000"/>
              </a:lnSpc>
            </a:pPr>
            <a:r>
              <a:rPr lang="vi-VN" dirty="0"/>
              <a:t>Đọc thêm:</a:t>
            </a:r>
            <a:endParaRPr lang="vi-VN" dirty="0"/>
          </a:p>
          <a:p>
            <a:pPr lvl="1">
              <a:lnSpc>
                <a:spcPct val="100000"/>
              </a:lnSpc>
            </a:pPr>
            <a:r>
              <a:rPr lang="vi-VN" dirty="0"/>
              <a:t>Hệ thống tập tin</a:t>
            </a:r>
            <a:endParaRPr lang="vi-VN" dirty="0"/>
          </a:p>
          <a:p>
            <a:pPr lvl="1">
              <a:lnSpc>
                <a:spcPct val="100000"/>
              </a:lnSpc>
            </a:pPr>
            <a:r>
              <a:rPr lang="vi-VN" dirty="0"/>
              <a:t>Hệ thống nhập xuất</a:t>
            </a:r>
            <a:endParaRPr lang="vi-VN" dirty="0"/>
          </a:p>
          <a:p>
            <a:pPr lvl="1">
              <a:lnSpc>
                <a:spcPct val="100000"/>
              </a:lnSpc>
            </a:pPr>
            <a:r>
              <a:rPr lang="vi-VN" dirty="0"/>
              <a:t>Hệ thống phân tán</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dung </a:t>
            </a:r>
            <a:r>
              <a:rPr lang="en-US" altLang="ja-JP" dirty="0" err="1"/>
              <a:t>buổi</a:t>
            </a:r>
            <a:r>
              <a:rPr lang="en-US" altLang="ja-JP" dirty="0"/>
              <a:t> </a:t>
            </a:r>
            <a:r>
              <a:rPr lang="en-US" altLang="ja-JP" dirty="0" err="1"/>
              <a:t>học</a:t>
            </a:r>
            <a:endParaRPr lang="en-US" dirty="0"/>
          </a:p>
        </p:txBody>
      </p:sp>
      <p:sp>
        <p:nvSpPr>
          <p:cNvPr id="3" name="Content Placeholder 2"/>
          <p:cNvSpPr>
            <a:spLocks noGrp="1"/>
          </p:cNvSpPr>
          <p:nvPr>
            <p:ph idx="1"/>
          </p:nvPr>
        </p:nvSpPr>
        <p:spPr/>
        <p:txBody>
          <a:bodyPr>
            <a:normAutofit/>
          </a:bodyPr>
          <a:lstStyle/>
          <a:p>
            <a:pPr>
              <a:lnSpc>
                <a:spcPct val="150000"/>
              </a:lnSpc>
              <a:defRPr/>
            </a:pPr>
            <a:r>
              <a:rPr lang="vi-VN" altLang="en-US"/>
              <a:t>Tổng quan về bộ nhớ ảo </a:t>
            </a:r>
            <a:endParaRPr lang="vi-VN" altLang="en-US"/>
          </a:p>
          <a:p>
            <a:pPr>
              <a:lnSpc>
                <a:spcPct val="150000"/>
              </a:lnSpc>
              <a:defRPr/>
            </a:pPr>
            <a:r>
              <a:rPr lang="vi-VN" altLang="en-US"/>
              <a:t>Cài đặt bộ nhớ ảo: Demand Paging</a:t>
            </a:r>
            <a:endParaRPr lang="vi-VN" altLang="en-US"/>
          </a:p>
          <a:p>
            <a:pPr>
              <a:lnSpc>
                <a:spcPct val="150000"/>
              </a:lnSpc>
              <a:defRPr/>
            </a:pPr>
            <a:r>
              <a:rPr lang="vi-VN" altLang="en-US"/>
              <a:t>Các giải thuật thay trang (Page Replacement Algorithms)</a:t>
            </a:r>
            <a:endParaRPr lang="vi-VN" altLang="en-US"/>
          </a:p>
          <a:p>
            <a:pPr>
              <a:lnSpc>
                <a:spcPct val="150000"/>
              </a:lnSpc>
              <a:defRPr/>
            </a:pPr>
            <a:r>
              <a:rPr lang="vi-VN" altLang="en-US"/>
              <a:t>Vấn đề cấp phát Frames</a:t>
            </a:r>
            <a:endParaRPr lang="vi-VN" altLang="en-US"/>
          </a:p>
          <a:p>
            <a:pPr>
              <a:lnSpc>
                <a:spcPct val="150000"/>
              </a:lnSpc>
              <a:defRPr/>
            </a:pPr>
            <a:r>
              <a:rPr lang="vi-VN" altLang="en-US"/>
              <a:t>Vấn đề Thrashing</a:t>
            </a:r>
            <a:endParaRPr lang="vi-VN" altLang="en-US"/>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7" name="Text Placeholder 6"/>
          <p:cNvSpPr>
            <a:spLocks noGrp="1"/>
          </p:cNvSpPr>
          <p:nvPr>
            <p:ph type="body" sz="quarter" idx="13"/>
          </p:nvPr>
        </p:nvSpPr>
        <p:spPr>
          <a:xfrm>
            <a:off x="1470929" y="2095027"/>
            <a:ext cx="7918398" cy="884656"/>
          </a:xfrm>
        </p:spPr>
        <p:txBody>
          <a:bodyPr>
            <a:normAutofit/>
          </a:bodyPr>
          <a:lstStyle/>
          <a:p>
            <a:pPr>
              <a:defRPr/>
            </a:pPr>
            <a:r>
              <a:rPr lang="vi-VN" altLang="en-US"/>
              <a:t>Tổng quan về bộ nhớ ảo </a:t>
            </a:r>
            <a:endParaRPr lang="vi-VN" altLang="en-US"/>
          </a:p>
        </p:txBody>
      </p:sp>
      <p:sp>
        <p:nvSpPr>
          <p:cNvPr id="8" name="Text Placeholder 7"/>
          <p:cNvSpPr>
            <a:spLocks noGrp="1"/>
          </p:cNvSpPr>
          <p:nvPr>
            <p:ph type="body" sz="quarter" idx="14"/>
          </p:nvPr>
        </p:nvSpPr>
        <p:spPr/>
        <p:txBody>
          <a:bodyPr/>
          <a:lstStyle/>
          <a:p>
            <a:endParaRPr lang="vi-VN" sz="2800" dirty="0"/>
          </a:p>
        </p:txBody>
      </p:sp>
      <p:sp>
        <p:nvSpPr>
          <p:cNvPr id="9" name="Text Placeholder 8"/>
          <p:cNvSpPr>
            <a:spLocks noGrp="1"/>
          </p:cNvSpPr>
          <p:nvPr>
            <p:ph type="body" sz="quarter" idx="15"/>
          </p:nvPr>
        </p:nvSpPr>
        <p:spPr/>
        <p:txBody>
          <a:bodyPr/>
          <a:lstStyle/>
          <a:p>
            <a:endParaRPr lang="en-US"/>
          </a:p>
        </p:txBody>
      </p:sp>
      <p:sp>
        <p:nvSpPr>
          <p:cNvPr id="10" name="Text Placeholder 9"/>
          <p:cNvSpPr>
            <a:spLocks noGrp="1"/>
          </p:cNvSpPr>
          <p:nvPr>
            <p:ph type="body" sz="quarter" idx="16"/>
          </p:nvPr>
        </p:nvSpPr>
        <p:spPr/>
        <p:txBody>
          <a:bodyPr>
            <a:normAutofit lnSpcReduction="10000"/>
          </a:bodyPr>
          <a:lstStyle/>
          <a:p>
            <a:r>
              <a:rPr lang="en-US" dirty="0"/>
              <a:t>1</a:t>
            </a:r>
            <a:endParaRPr lang="en-US" dirty="0"/>
          </a:p>
        </p:txBody>
      </p:sp>
      <p:sp>
        <p:nvSpPr>
          <p:cNvPr id="3" name="Footer Placeholder 2"/>
          <p:cNvSpPr>
            <a:spLocks noGrp="1"/>
          </p:cNvSpPr>
          <p:nvPr>
            <p:ph type="ftr" sz="quarter" idx="18"/>
          </p:nvPr>
        </p:nvSpPr>
        <p:spPr/>
        <p:txBody>
          <a:bodyPr/>
          <a:lstStyle/>
          <a:p>
            <a:r>
              <a:rPr lang="vi-VN"/>
              <a:t>Thực hiện bởi Trường Đại học Công nghệ Thông tin, ĐHQG-HCM</a:t>
            </a:r>
            <a:endParaRPr lang="vi-V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err="1"/>
              <a:t>Bài</a:t>
            </a:r>
            <a:r>
              <a:rPr lang="en-US" altLang="ja-JP" dirty="0"/>
              <a:t> </a:t>
            </a:r>
            <a:r>
              <a:rPr lang="en-US" altLang="ja-JP" dirty="0" err="1"/>
              <a:t>tập</a:t>
            </a:r>
            <a:r>
              <a:rPr lang="en-US" altLang="ja-JP" dirty="0"/>
              <a:t> </a:t>
            </a:r>
            <a:endParaRPr lang="en-US" dirty="0"/>
          </a:p>
        </p:txBody>
      </p:sp>
      <p:sp>
        <p:nvSpPr>
          <p:cNvPr id="8" name="Content Placeholder 7"/>
          <p:cNvSpPr>
            <a:spLocks noGrp="1"/>
          </p:cNvSpPr>
          <p:nvPr>
            <p:ph idx="1"/>
          </p:nvPr>
        </p:nvSpPr>
        <p:spPr/>
        <p:txBody>
          <a:bodyPr/>
          <a:lstStyle/>
          <a:p>
            <a:pPr marL="0" indent="0">
              <a:lnSpc>
                <a:spcPct val="150000"/>
              </a:lnSpc>
              <a:buNone/>
            </a:pPr>
            <a:r>
              <a:rPr lang="vi-VN" dirty="0"/>
              <a:t>Xét chuỗi truy xuất bộ nhớ sau:</a:t>
            </a:r>
            <a:endParaRPr lang="vi-VN" dirty="0"/>
          </a:p>
          <a:p>
            <a:pPr marL="0" indent="0">
              <a:lnSpc>
                <a:spcPct val="150000"/>
              </a:lnSpc>
              <a:buNone/>
            </a:pPr>
            <a:r>
              <a:rPr lang="vi-VN" dirty="0"/>
              <a:t>1, 2, 3, 4, 2, 1, 5, 6, 2, 1, 2, 3, 7, 6, 3, 2, 1</a:t>
            </a:r>
            <a:endParaRPr lang="vi-VN" dirty="0"/>
          </a:p>
          <a:p>
            <a:pPr marL="0" indent="0">
              <a:lnSpc>
                <a:spcPct val="150000"/>
              </a:lnSpc>
              <a:buNone/>
            </a:pPr>
            <a:r>
              <a:rPr lang="vi-VN" dirty="0"/>
              <a:t>Có bao nhiêu lỗi trang xảy ra khi sử dụng các thuật toán thay thế sau đây, giả sử </a:t>
            </a:r>
            <a:r>
              <a:rPr lang="en-US" dirty="0" err="1"/>
              <a:t>hệ</a:t>
            </a:r>
            <a:r>
              <a:rPr lang="en-US" dirty="0"/>
              <a:t> </a:t>
            </a:r>
            <a:r>
              <a:rPr lang="en-US" dirty="0" err="1"/>
              <a:t>thống</a:t>
            </a:r>
            <a:r>
              <a:rPr lang="en-US" dirty="0"/>
              <a:t> </a:t>
            </a:r>
            <a:r>
              <a:rPr lang="en-US" dirty="0" err="1"/>
              <a:t>có</a:t>
            </a:r>
            <a:r>
              <a:rPr lang="en-US" dirty="0"/>
              <a:t> </a:t>
            </a:r>
            <a:r>
              <a:rPr lang="vi-VN" dirty="0"/>
              <a:t>4 khung trang.</a:t>
            </a:r>
            <a:endParaRPr lang="vi-VN" dirty="0"/>
          </a:p>
          <a:p>
            <a:pPr marL="514350" indent="-514350">
              <a:lnSpc>
                <a:spcPct val="150000"/>
              </a:lnSpc>
              <a:buFont typeface="+mj-lt"/>
              <a:buAutoNum type="alphaLcPeriod"/>
            </a:pPr>
            <a:r>
              <a:rPr lang="vi-VN" dirty="0"/>
              <a:t>LRU</a:t>
            </a:r>
            <a:endParaRPr lang="vi-VN" dirty="0"/>
          </a:p>
          <a:p>
            <a:pPr marL="514350" indent="-514350">
              <a:lnSpc>
                <a:spcPct val="150000"/>
              </a:lnSpc>
              <a:buFont typeface="+mj-lt"/>
              <a:buAutoNum type="alphaLcPeriod"/>
            </a:pPr>
            <a:r>
              <a:rPr lang="vi-VN" dirty="0"/>
              <a:t>FIFO</a:t>
            </a:r>
            <a:endParaRPr lang="vi-VN" dirty="0"/>
          </a:p>
          <a:p>
            <a:pPr marL="514350" indent="-514350">
              <a:lnSpc>
                <a:spcPct val="150000"/>
              </a:lnSpc>
              <a:buFont typeface="+mj-lt"/>
              <a:buAutoNum type="alphaLcPeriod"/>
            </a:pPr>
            <a:r>
              <a:rPr lang="vi-VN" dirty="0"/>
              <a:t>Chiến lược tối ưu (OPT)</a:t>
            </a:r>
            <a:endParaRPr lang="vi-VN" dirty="0"/>
          </a:p>
        </p:txBody>
      </p:sp>
      <p:sp>
        <p:nvSpPr>
          <p:cNvPr id="5" name="Footer Placeholder 4"/>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4" name="Slide Number Placeholder 3"/>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2" name="Slide Number Placeholder 1"/>
          <p:cNvSpPr>
            <a:spLocks noGrp="1"/>
          </p:cNvSpPr>
          <p:nvPr>
            <p:ph type="sldNum" sz="quarter" idx="12"/>
          </p:nvPr>
        </p:nvSpPr>
        <p:spPr/>
        <p:txBody>
          <a:bodyPr/>
          <a:lstStyle/>
          <a:p>
            <a:fld id="{D8B0B3AC-44A8-D142-AAF6-9A453466E1A4}" type="slidenum">
              <a:rPr lang="en-US" smtClean="0"/>
            </a:fld>
            <a:endParaRPr lang="en-US" dirty="0"/>
          </a:p>
        </p:txBody>
      </p:sp>
      <p:sp>
        <p:nvSpPr>
          <p:cNvPr id="4" name="Title 1"/>
          <p:cNvSpPr txBox="1"/>
          <p:nvPr/>
        </p:nvSpPr>
        <p:spPr>
          <a:xfrm>
            <a:off x="4684910" y="1918010"/>
            <a:ext cx="4012558" cy="1100921"/>
          </a:xfrm>
          <a:prstGeom prst="rect">
            <a:avLst/>
          </a:prstGeom>
        </p:spPr>
        <p:txBody>
          <a:bodyPr/>
          <a:lst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a:lstStyle>
          <a:p>
            <a:r>
              <a:rPr lang="en-US" dirty="0"/>
              <a:t>THẢO LUẬN</a:t>
            </a:r>
            <a:endParaRPr lang="en-US" dirty="0"/>
          </a:p>
        </p:txBody>
      </p:sp>
      <p:pic>
        <p:nvPicPr>
          <p:cNvPr id="6" name="Graphic 5" descr="Graph and note paper with pencils"/>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962400" y="1720780"/>
            <a:ext cx="4267200" cy="4267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Nhắc</a:t>
            </a:r>
            <a:r>
              <a:rPr lang="en-US" dirty="0"/>
              <a:t> </a:t>
            </a:r>
            <a:r>
              <a:rPr lang="en-US" dirty="0" err="1"/>
              <a:t>lại</a:t>
            </a:r>
            <a:r>
              <a:rPr lang="en-US" dirty="0"/>
              <a:t> </a:t>
            </a:r>
            <a:r>
              <a:rPr lang="en-US" dirty="0" err="1"/>
              <a:t>về</a:t>
            </a:r>
            <a:r>
              <a:rPr lang="en-US" dirty="0"/>
              <a:t> dynamic loading</a:t>
            </a:r>
            <a:endParaRPr lang="en-US" dirty="0"/>
          </a:p>
        </p:txBody>
      </p:sp>
      <p:sp>
        <p:nvSpPr>
          <p:cNvPr id="3" name="Content Placeholder 2"/>
          <p:cNvSpPr>
            <a:spLocks noGrp="1"/>
          </p:cNvSpPr>
          <p:nvPr>
            <p:ph idx="1"/>
          </p:nvPr>
        </p:nvSpPr>
        <p:spPr/>
        <p:txBody>
          <a:bodyPr/>
          <a:lstStyle/>
          <a:p>
            <a:pPr algn="just"/>
            <a:r>
              <a:rPr lang="vi-VN" altLang="en-US" sz="2200" dirty="0"/>
              <a:t>Cơ chế: chỉ khi nào cần được gọi đến thì một thủ tục mới được nạp vào bộ nhớ chính ⇒ tăng độ hiệu dụng của bộ nhớ bởi vì các thủ tục không được gọi đến sẽ không chiếm chỗ trong bộ nhớ</a:t>
            </a:r>
            <a:r>
              <a:rPr lang="en-US" altLang="en-US" sz="2200" dirty="0"/>
              <a:t>.</a:t>
            </a:r>
            <a:endParaRPr lang="vi-VN" altLang="en-US" sz="2200" dirty="0"/>
          </a:p>
          <a:p>
            <a:pPr algn="just"/>
            <a:r>
              <a:rPr lang="vi-VN" altLang="en-US" sz="2200" dirty="0"/>
              <a:t>Rất hiệu quả trong trường hợp tồn tại khối lượng lớn mã chương trình có tần suất sử dụng thấp, không được sử dụng thường xuyên (ví dụ các thủ tục xử lý lỗi)</a:t>
            </a:r>
            <a:r>
              <a:rPr lang="en-US" altLang="en-US" sz="2200" dirty="0"/>
              <a:t>.</a:t>
            </a:r>
            <a:endParaRPr lang="vi-VN" altLang="en-US" sz="2200" dirty="0"/>
          </a:p>
          <a:p>
            <a:pPr algn="just"/>
            <a:r>
              <a:rPr lang="vi-VN" altLang="en-US" sz="2200" dirty="0"/>
              <a:t>Hỗ trợ từ hệ điều hành</a:t>
            </a:r>
            <a:r>
              <a:rPr lang="en-US" altLang="en-US" sz="2200" dirty="0"/>
              <a:t>:</a:t>
            </a:r>
            <a:endParaRPr lang="vi-VN" altLang="en-US" sz="2200" dirty="0"/>
          </a:p>
          <a:p>
            <a:pPr lvl="1" algn="just"/>
            <a:r>
              <a:rPr lang="vi-VN" altLang="en-US" sz="2200" dirty="0"/>
              <a:t>Thông thường, user chịu trách nhiệm thiết kế và hiện thực các chương trình có dynamic loading.</a:t>
            </a:r>
            <a:endParaRPr lang="vi-VN" altLang="en-US" sz="2200" dirty="0"/>
          </a:p>
          <a:p>
            <a:pPr lvl="1" algn="just"/>
            <a:r>
              <a:rPr lang="vi-VN" altLang="en-US" sz="2200" dirty="0"/>
              <a:t>Hệ điều hành chủ yếu cung cấp một số thủ tục thư viện hỗ trợ, tạo điều kiện dễ dàng hơn cho lập trình viên.</a:t>
            </a:r>
            <a:endParaRPr lang="vi-VN" altLang="en-US" sz="2200"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
        <p:nvSpPr>
          <p:cNvPr id="6" name="Text Box 5"/>
          <p:cNvSpPr txBox="1"/>
          <p:nvPr/>
        </p:nvSpPr>
        <p:spPr>
          <a:xfrm>
            <a:off x="7446010" y="622300"/>
            <a:ext cx="4064000" cy="755650"/>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ảo ở đây được hiểu là virtual chứ ko phải </a:t>
            </a:r>
            <a:r>
              <a:rPr lang="vi-VN" altLang="en-US" dirty="0" smtClean="0">
                <a:latin typeface="Arial" panose="020B0604020202020204" pitchFamily="34" charset="0"/>
                <a:cs typeface="Arial" panose="020B0604020202020204" pitchFamily="34" charset="0"/>
              </a:rPr>
              <a:t>logical</a:t>
            </a:r>
            <a:endParaRPr lang="vi-VN" altLang="en-US" dirty="0" smtClean="0">
              <a:latin typeface="Arial" panose="020B0604020202020204" pitchFamily="34" charset="0"/>
              <a:cs typeface="Arial" panose="020B0604020202020204" pitchFamily="34" charset="0"/>
            </a:endParaRPr>
          </a:p>
        </p:txBody>
      </p:sp>
      <p:sp>
        <p:nvSpPr>
          <p:cNvPr id="7" name="Text Box 6"/>
          <p:cNvSpPr txBox="1"/>
          <p:nvPr/>
        </p:nvSpPr>
        <p:spPr>
          <a:xfrm>
            <a:off x="5855335" y="5650865"/>
            <a:ext cx="5498465" cy="1087755"/>
          </a:xfrm>
          <a:prstGeom prst="rect">
            <a:avLst/>
          </a:prstGeom>
          <a:noFill/>
        </p:spPr>
        <p:txBody>
          <a:bodyPr wrap="square" rtlCol="0">
            <a:spAutoFit/>
          </a:bodyPr>
          <a:p>
            <a:pPr algn="just">
              <a:lnSpc>
                <a:spcPct val="120000"/>
              </a:lnSpc>
              <a:spcBef>
                <a:spcPts val="200"/>
              </a:spcBef>
              <a:spcAft>
                <a:spcPts val="200"/>
              </a:spcAft>
            </a:pPr>
            <a:r>
              <a:rPr lang="vi-VN" altLang="en-US" dirty="0" smtClean="0">
                <a:latin typeface="Arial" panose="020B0604020202020204" pitchFamily="34" charset="0"/>
                <a:cs typeface="Arial" panose="020B0604020202020204" pitchFamily="34" charset="0"/>
              </a:rPr>
              <a:t>mục tiêu giúp đưa 1 program có size vô cùng lớn so với size của memory vào chạy được trong máy =&gt; yêu cầu phải sử dụng dynamic </a:t>
            </a:r>
            <a:r>
              <a:rPr lang="vi-VN" altLang="en-US" dirty="0" smtClean="0">
                <a:latin typeface="Arial" panose="020B0604020202020204" pitchFamily="34" charset="0"/>
                <a:cs typeface="Arial" panose="020B0604020202020204" pitchFamily="34" charset="0"/>
              </a:rPr>
              <a:t>loading</a:t>
            </a:r>
            <a:endParaRPr lang="vi-VN" altLang="en-US" dirty="0" smtClean="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ltLang="en-US" dirty="0"/>
              <a:t>8.1 </a:t>
            </a:r>
            <a:r>
              <a:rPr lang="vi-VN" altLang="en-US" dirty="0"/>
              <a:t>Tổng quan về bộ nhớ ảo </a:t>
            </a:r>
            <a:endParaRPr lang="vi-VN" altLang="en-US" dirty="0"/>
          </a:p>
        </p:txBody>
      </p:sp>
      <p:sp>
        <p:nvSpPr>
          <p:cNvPr id="9" name="Content Placeholder 8"/>
          <p:cNvSpPr>
            <a:spLocks noGrp="1"/>
          </p:cNvSpPr>
          <p:nvPr>
            <p:ph idx="1"/>
          </p:nvPr>
        </p:nvSpPr>
        <p:spPr/>
        <p:txBody>
          <a:bodyPr>
            <a:normAutofit fontScale="92500" lnSpcReduction="20000"/>
          </a:bodyPr>
          <a:lstStyle/>
          <a:p>
            <a:r>
              <a:rPr lang="vi-VN" dirty="0"/>
              <a:t>Nhận xét: không phải tất cả các phần của một </a:t>
            </a:r>
            <a:r>
              <a:rPr lang="en-US" dirty="0" err="1"/>
              <a:t>tiến</a:t>
            </a:r>
            <a:r>
              <a:rPr lang="en-US" dirty="0"/>
              <a:t> </a:t>
            </a:r>
            <a:r>
              <a:rPr lang="en-US" dirty="0" err="1"/>
              <a:t>trình</a:t>
            </a:r>
            <a:r>
              <a:rPr lang="vi-VN" dirty="0"/>
              <a:t> cần thiết phải được nạp vào bộ nhớ chính tại cùng một thời điểm</a:t>
            </a:r>
            <a:r>
              <a:rPr lang="en-US" dirty="0"/>
              <a:t>.</a:t>
            </a:r>
            <a:r>
              <a:rPr lang="vi-VN" dirty="0"/>
              <a:t> </a:t>
            </a:r>
            <a:endParaRPr lang="vi-VN" dirty="0"/>
          </a:p>
          <a:p>
            <a:r>
              <a:rPr lang="vi-VN" dirty="0"/>
              <a:t>Ví dụ:</a:t>
            </a:r>
            <a:endParaRPr lang="vi-VN" dirty="0"/>
          </a:p>
          <a:p>
            <a:pPr lvl="1"/>
            <a:r>
              <a:rPr lang="vi-VN" dirty="0"/>
              <a:t>Đoạn mã điều khiển các lỗi hiếm khi xảy ra</a:t>
            </a:r>
            <a:r>
              <a:rPr lang="en-US" dirty="0"/>
              <a:t>.</a:t>
            </a:r>
            <a:r>
              <a:rPr lang="vi-VN" dirty="0"/>
              <a:t> </a:t>
            </a:r>
            <a:endParaRPr lang="vi-VN" dirty="0"/>
          </a:p>
          <a:p>
            <a:pPr lvl="1"/>
            <a:r>
              <a:rPr lang="vi-VN" dirty="0"/>
              <a:t>Các arrays, list, tables được cấp phát bộ nhớ (cấp phát tĩnh) nhiều hơn yêu cầu thực sự</a:t>
            </a:r>
            <a:r>
              <a:rPr lang="en-US" dirty="0"/>
              <a:t>.</a:t>
            </a:r>
            <a:endParaRPr lang="vi-VN" dirty="0"/>
          </a:p>
          <a:p>
            <a:pPr lvl="1"/>
            <a:r>
              <a:rPr lang="vi-VN" dirty="0"/>
              <a:t>Một số tính năng ít khi được dùng của một chương trình</a:t>
            </a:r>
            <a:r>
              <a:rPr lang="en-US" dirty="0"/>
              <a:t>.</a:t>
            </a:r>
            <a:endParaRPr lang="vi-VN" dirty="0"/>
          </a:p>
          <a:p>
            <a:pPr lvl="1"/>
            <a:r>
              <a:rPr lang="vi-VN" dirty="0"/>
              <a:t>Cả chương trình thì cũng có đoạn code chưa cần dùng</a:t>
            </a:r>
            <a:r>
              <a:rPr lang="en-US" dirty="0"/>
              <a:t>.</a:t>
            </a:r>
            <a:endParaRPr lang="vi-VN" dirty="0"/>
          </a:p>
          <a:p>
            <a:r>
              <a:rPr lang="vi-VN" dirty="0"/>
              <a:t>Bộ nhớ ảo (virtual memory): Bộ nhớ ảo là một kỹ thuật cho phép xử lý một tiến trình không được nạp toàn bộ vào bộ nhớ vật lý</a:t>
            </a:r>
            <a:r>
              <a:rPr lang="en-US" dirty="0"/>
              <a:t>.</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altLang="en-US" dirty="0"/>
              <a:t>8.1 </a:t>
            </a:r>
            <a:r>
              <a:rPr lang="vi-VN" altLang="en-US" dirty="0"/>
              <a:t>Tổng quan về bộ nhớ ảo </a:t>
            </a:r>
            <a:endParaRPr lang="vi-VN" altLang="en-US" dirty="0"/>
          </a:p>
        </p:txBody>
      </p:sp>
      <p:sp>
        <p:nvSpPr>
          <p:cNvPr id="9" name="Content Placeholder 8"/>
          <p:cNvSpPr>
            <a:spLocks noGrp="1"/>
          </p:cNvSpPr>
          <p:nvPr>
            <p:ph idx="1"/>
          </p:nvPr>
        </p:nvSpPr>
        <p:spPr/>
        <p:txBody>
          <a:bodyPr>
            <a:normAutofit fontScale="92500" lnSpcReduction="10000"/>
          </a:bodyPr>
          <a:lstStyle/>
          <a:p>
            <a:r>
              <a:rPr lang="vi-VN" dirty="0"/>
              <a:t>Ưu điểm của bộ nhớ ảo</a:t>
            </a:r>
            <a:r>
              <a:rPr lang="en-US" dirty="0"/>
              <a:t>:</a:t>
            </a:r>
            <a:endParaRPr lang="vi-VN" dirty="0"/>
          </a:p>
          <a:p>
            <a:pPr lvl="1"/>
            <a:r>
              <a:rPr lang="vi-VN" dirty="0"/>
              <a:t>Số lượng </a:t>
            </a:r>
            <a:r>
              <a:rPr lang="en-US" dirty="0" err="1"/>
              <a:t>tiến</a:t>
            </a:r>
            <a:r>
              <a:rPr lang="en-US" dirty="0"/>
              <a:t> </a:t>
            </a:r>
            <a:r>
              <a:rPr lang="en-US" dirty="0" err="1"/>
              <a:t>trình</a:t>
            </a:r>
            <a:r>
              <a:rPr lang="vi-VN" dirty="0"/>
              <a:t> trong bộ nhớ nhiều hơn</a:t>
            </a:r>
            <a:r>
              <a:rPr lang="en-US" dirty="0"/>
              <a:t>.</a:t>
            </a:r>
            <a:endParaRPr lang="vi-VN" dirty="0"/>
          </a:p>
          <a:p>
            <a:pPr lvl="1"/>
            <a:r>
              <a:rPr lang="vi-VN" dirty="0"/>
              <a:t>Một </a:t>
            </a:r>
            <a:r>
              <a:rPr lang="en-US" dirty="0" err="1"/>
              <a:t>tiến</a:t>
            </a:r>
            <a:r>
              <a:rPr lang="en-US" dirty="0"/>
              <a:t> </a:t>
            </a:r>
            <a:r>
              <a:rPr lang="en-US" dirty="0" err="1"/>
              <a:t>trình</a:t>
            </a:r>
            <a:r>
              <a:rPr lang="vi-VN" dirty="0"/>
              <a:t> có thể thực thi ngay cả khi kích thước của nó lớn hơn bộ nhớ thực</a:t>
            </a:r>
            <a:r>
              <a:rPr lang="en-US" dirty="0"/>
              <a:t>.</a:t>
            </a:r>
            <a:endParaRPr lang="vi-VN" dirty="0"/>
          </a:p>
          <a:p>
            <a:pPr lvl="1"/>
            <a:r>
              <a:rPr lang="vi-VN" dirty="0"/>
              <a:t>Giảm nhẹ công việc của lập trình viên</a:t>
            </a:r>
            <a:r>
              <a:rPr lang="en-US" dirty="0"/>
              <a:t>.</a:t>
            </a:r>
            <a:endParaRPr lang="vi-VN" dirty="0"/>
          </a:p>
          <a:p>
            <a:r>
              <a:rPr lang="vi-VN" dirty="0"/>
              <a:t>Không gian tráo đổi giữa bộ nhớ chính và bộ nhớ phụ (swap space)</a:t>
            </a:r>
            <a:endParaRPr lang="vi-VN" dirty="0"/>
          </a:p>
          <a:p>
            <a:r>
              <a:rPr lang="vi-VN" dirty="0"/>
              <a:t>Ví dụ:</a:t>
            </a:r>
            <a:endParaRPr lang="vi-VN" dirty="0"/>
          </a:p>
          <a:p>
            <a:pPr lvl="1"/>
            <a:r>
              <a:rPr lang="vi-VN" dirty="0"/>
              <a:t>swap partition trong Linux ko đổi được do sử dụng phân vùng bộ nhớ </a:t>
            </a:r>
            <a:r>
              <a:rPr lang="vi-VN" dirty="0"/>
              <a:t>chính</a:t>
            </a:r>
            <a:endParaRPr lang="vi-VN" dirty="0"/>
          </a:p>
          <a:p>
            <a:pPr lvl="1"/>
            <a:r>
              <a:rPr lang="vi-VN" dirty="0"/>
              <a:t>file pagefile.sys trong Windows  là kích thước của VM dùng phân vùng bộ nhớ phụ =&gt; dễ dàng thay </a:t>
            </a:r>
            <a:r>
              <a:rPr lang="vi-VN" dirty="0"/>
              <a:t>đổi </a:t>
            </a:r>
            <a:endParaRPr lang="vi-VN" dirty="0"/>
          </a:p>
          <a:p>
            <a:endParaRPr lang="en-US" dirty="0"/>
          </a:p>
        </p:txBody>
      </p:sp>
      <p:sp>
        <p:nvSpPr>
          <p:cNvPr id="4" name="Footer Placeholder 3"/>
          <p:cNvSpPr>
            <a:spLocks noGrp="1"/>
          </p:cNvSpPr>
          <p:nvPr>
            <p:ph type="ftr" sz="quarter" idx="11"/>
          </p:nvPr>
        </p:nvSpPr>
        <p:spPr/>
        <p:txBody>
          <a:bodyPr/>
          <a:lstStyle/>
          <a:p>
            <a:r>
              <a:rPr lang="vi-VN"/>
              <a:t>Thực hiện bởi Trường Đại học Công nghệ Thông tin, ĐHQG-HCM</a:t>
            </a:r>
            <a:endParaRPr lang="en-US" dirty="0"/>
          </a:p>
        </p:txBody>
      </p:sp>
      <p:sp>
        <p:nvSpPr>
          <p:cNvPr id="5" name="Slide Number Placeholder 4"/>
          <p:cNvSpPr>
            <a:spLocks noGrp="1"/>
          </p:cNvSpPr>
          <p:nvPr>
            <p:ph type="sldNum" sz="quarter" idx="12"/>
          </p:nvPr>
        </p:nvSpPr>
        <p:spPr/>
        <p:txBody>
          <a:bodyPr/>
          <a:lstStyle/>
          <a:p>
            <a:fld id="{D8B0B3AC-44A8-D142-AAF6-9A453466E1A4}"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xEl>
                                              <p:pRg st="5" end="5"/>
                                            </p:txEl>
                                          </p:spTgt>
                                        </p:tgtEl>
                                        <p:attrNameLst>
                                          <p:attrName>style.visibility</p:attrName>
                                        </p:attrNameLst>
                                      </p:cBhvr>
                                      <p:to>
                                        <p:strVal val="visible"/>
                                      </p:to>
                                    </p:set>
                                    <p:anim calcmode="lin" valueType="num">
                                      <p:cBhvr additive="base">
                                        <p:cTn id="31"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 calcmode="lin" valueType="num">
                                      <p:cBhvr additive="base">
                                        <p:cTn id="35"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7" end="7"/>
                                            </p:txEl>
                                          </p:spTgt>
                                        </p:tgtEl>
                                        <p:attrNameLst>
                                          <p:attrName>style.visibility</p:attrName>
                                        </p:attrNameLst>
                                      </p:cBhvr>
                                      <p:to>
                                        <p:strVal val="visible"/>
                                      </p:to>
                                    </p:set>
                                    <p:anim calcmode="lin" valueType="num">
                                      <p:cBhvr additive="base">
                                        <p:cTn id="39"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t>hình dung </a:t>
            </a:r>
            <a:r>
              <a:rPr lang="vi-VN" altLang="en-US"/>
              <a:t>VM</a:t>
            </a:r>
            <a:endParaRPr lang="vi-VN" altLang="en-US"/>
          </a:p>
        </p:txBody>
      </p:sp>
      <p:pic>
        <p:nvPicPr>
          <p:cNvPr id="6" name="Content Placeholder 5"/>
          <p:cNvPicPr>
            <a:picLocks noChangeAspect="1"/>
          </p:cNvPicPr>
          <p:nvPr>
            <p:ph idx="1"/>
          </p:nvPr>
        </p:nvPicPr>
        <p:blipFill>
          <a:blip r:embed="rId1"/>
          <a:stretch>
            <a:fillRect/>
          </a:stretch>
        </p:blipFill>
        <p:spPr>
          <a:xfrm>
            <a:off x="1332865" y="1233805"/>
            <a:ext cx="9593580" cy="4943475"/>
          </a:xfrm>
          <a:prstGeom prst="rect">
            <a:avLst/>
          </a:prstGeom>
        </p:spPr>
      </p:pic>
      <p:sp>
        <p:nvSpPr>
          <p:cNvPr id="4" name="Footer Placeholder 3"/>
          <p:cNvSpPr>
            <a:spLocks noGrp="1"/>
          </p:cNvSpPr>
          <p:nvPr>
            <p:ph type="ftr" sz="quarter" idx="11"/>
          </p:nvPr>
        </p:nvSpPr>
        <p:spPr/>
        <p:txBody>
          <a:bodyPr/>
          <a:p>
            <a:r>
              <a:rPr lang="vi-VN"/>
              <a:t>Thực hiện bởi Trường Đại học Công nghệ Thông tin, ĐHQG-HCM</a:t>
            </a:r>
            <a:endParaRPr lang="en-US"/>
          </a:p>
        </p:txBody>
      </p:sp>
      <p:sp>
        <p:nvSpPr>
          <p:cNvPr id="5" name="Slide Number Placeholder 4"/>
          <p:cNvSpPr>
            <a:spLocks noGrp="1"/>
          </p:cNvSpPr>
          <p:nvPr>
            <p:ph type="sldNum" sz="quarter" idx="12"/>
          </p:nvPr>
        </p:nvSpPr>
        <p:spPr/>
        <p:txBody>
          <a:bodyPr/>
          <a:p>
            <a:fld id="{D8B0B3AC-44A8-D142-AAF6-9A453466E1A4}"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template2023</Template>
  <TotalTime>0</TotalTime>
  <Words>15942</Words>
  <Application>WPS Presentation</Application>
  <PresentationFormat>Widescreen</PresentationFormat>
  <Paragraphs>1394</Paragraphs>
  <Slides>51</Slides>
  <Notes>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51</vt:i4>
      </vt:variant>
    </vt:vector>
  </HeadingPairs>
  <TitlesOfParts>
    <vt:vector size="69" baseType="lpstr">
      <vt:lpstr>Arial</vt:lpstr>
      <vt:lpstr>SimSun</vt:lpstr>
      <vt:lpstr>Wingdings</vt:lpstr>
      <vt:lpstr>Times New Roman</vt:lpstr>
      <vt:lpstr>Calibri</vt:lpstr>
      <vt:lpstr>Microsoft YaHei</vt:lpstr>
      <vt:lpstr>Arial Unicode MS</vt:lpstr>
      <vt:lpstr>Monotype Sorts</vt:lpstr>
      <vt:lpstr>Wingdings</vt:lpstr>
      <vt:lpstr>Helvetica</vt:lpstr>
      <vt:lpstr>MS PGothic</vt:lpstr>
      <vt:lpstr>Webdings</vt:lpstr>
      <vt:lpstr>Wingdings 3</vt:lpstr>
      <vt:lpstr>Verdana</vt:lpstr>
      <vt:lpstr>Symbol</vt:lpstr>
      <vt:lpstr>PalatinoLTStd-Roman</vt:lpstr>
      <vt:lpstr>DienTuVN_VNI</vt:lpstr>
      <vt:lpstr>Office Theme</vt:lpstr>
      <vt:lpstr>PowerPoint 演示文稿</vt:lpstr>
      <vt:lpstr>Các nội dung đã học</vt:lpstr>
      <vt:lpstr>PowerPoint 演示文稿</vt:lpstr>
      <vt:lpstr>PowerPoint 演示文稿</vt:lpstr>
      <vt:lpstr>PowerPoint 演示文稿</vt:lpstr>
      <vt:lpstr>Nhắc lại về dynamic loading</vt:lpstr>
      <vt:lpstr>8.1 Tổng quan về bộ nhớ ảo </vt:lpstr>
      <vt:lpstr>8.1 Tổng quan về bộ nhớ ảo </vt:lpstr>
      <vt:lpstr>PowerPoint 演示文稿</vt:lpstr>
      <vt:lpstr>PowerPoint 演示文稿</vt:lpstr>
      <vt:lpstr>8.2.1 Cài đặt bộ nhớ ảo</vt:lpstr>
      <vt:lpstr>8.2.1 Cài đặt bộ nhớ ảo</vt:lpstr>
      <vt:lpstr>PowerPoint 演示文稿</vt:lpstr>
      <vt:lpstr>8.2.2 Phân trang theo yêu cầu</vt:lpstr>
      <vt:lpstr>8.2.2 Phân trang theo yêu cầu</vt:lpstr>
      <vt:lpstr>8.2.2 Phân trang theo yêu cầu</vt:lpstr>
      <vt:lpstr>PowerPoint 演示文稿</vt:lpstr>
      <vt:lpstr>8.2.3 Thay thế trang nhớ</vt:lpstr>
      <vt:lpstr>8.2.3 Thay thế trang nhớ</vt:lpstr>
      <vt:lpstr>8.2.3 Thay thế trang nhớ</vt:lpstr>
      <vt:lpstr>8.2.3 Thay thế trang nhớ</vt:lpstr>
      <vt:lpstr>PowerPoint 演示文稿</vt:lpstr>
      <vt:lpstr>8.3.1 Các giải thuật thay trang</vt:lpstr>
      <vt:lpstr>PowerPoint 演示文稿</vt:lpstr>
      <vt:lpstr>8.3.2 Giải thuật thay trang FIFO</vt:lpstr>
      <vt:lpstr>8.3.2 Giải thuật thay trang FIFO</vt:lpstr>
      <vt:lpstr>PowerPoint 演示文稿</vt:lpstr>
      <vt:lpstr>8.3.3 Nghịch lý Belady</vt:lpstr>
      <vt:lpstr>8.3.3 Nghịch lý Belady</vt:lpstr>
      <vt:lpstr>PowerPoint 演示文稿</vt:lpstr>
      <vt:lpstr>8.3.4 Giải thuật thay trang OPT</vt:lpstr>
      <vt:lpstr>PowerPoint 演示文稿</vt:lpstr>
      <vt:lpstr>8.3.5 Giải thuật thay trang LRU</vt:lpstr>
      <vt:lpstr>8.3.5 Giải thuật thay trang LRU</vt:lpstr>
      <vt:lpstr>PowerPoint 演示文稿</vt:lpstr>
      <vt:lpstr>8.4.1 Số lượng frame cấp cho tiến trình</vt:lpstr>
      <vt:lpstr>PowerPoint 演示文稿</vt:lpstr>
      <vt:lpstr>8.4.2 Chiến lược cấp phát tĩnh</vt:lpstr>
      <vt:lpstr>PowerPoint 演示文稿</vt:lpstr>
      <vt:lpstr>8.5.1 Trì trệ trên toàn bộ hệ thống</vt:lpstr>
      <vt:lpstr>PowerPoint 演示文稿</vt:lpstr>
      <vt:lpstr>8.5.2 Mô hình cục bộ</vt:lpstr>
      <vt:lpstr>PowerPoint 演示文稿</vt:lpstr>
      <vt:lpstr>8.5.3 Giải pháp tập làm việc</vt:lpstr>
      <vt:lpstr>8.5.3 Giải pháp tập làm việc</vt:lpstr>
      <vt:lpstr>8.5.3 Giải pháp tập làm việc</vt:lpstr>
      <vt:lpstr>8.5.3 Giải pháp tập làm việc</vt:lpstr>
      <vt:lpstr>8.5.3 Giải pháp tập làm việc</vt:lpstr>
      <vt:lpstr>Tóm tắt lại nội dung buổi học</vt:lpstr>
      <vt:lpstr>Bài tập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HĐH Chương 8</dc:title>
  <dc:creator>Nguyễn Thanh Thiện</dc:creator>
  <cp:lastModifiedBy>Nguyễn Huỳnh Tiến</cp:lastModifiedBy>
  <cp:revision>42</cp:revision>
  <dcterms:created xsi:type="dcterms:W3CDTF">2023-12-03T09:43:00Z</dcterms:created>
  <dcterms:modified xsi:type="dcterms:W3CDTF">2024-11-13T10:16:28Z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9E4F000A5B834371B6ED4A11FD5165E1_12</vt:lpwstr>
  </property>
  <property fmtid="{D5CDD505-2E9C-101B-9397-08002B2CF9AE}" pid="3" name="KSOProductBuildVer">
    <vt:lpwstr>1033-12.2.0.18607</vt:lpwstr>
  </property>
</Properties>
</file>