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handoutMasterIdLst>
    <p:handoutMasterId r:id="rId31"/>
  </p:handout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425EBB-EF6A-4423-88FC-45478A7066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3EA3ECF-3E12-4F72-AF9E-CC4B63B24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400D30-74F6-4129-91FC-545F8CCD4894}" type="datetimeFigureOut">
              <a:rPr lang="en-US" smtClean="0"/>
              <a:t>12/11/2020</a:t>
            </a:fld>
            <a:endParaRPr lang="en-US"/>
          </a:p>
        </p:txBody>
      </p:sp>
      <p:sp>
        <p:nvSpPr>
          <p:cNvPr id="4" name="Footer Placeholder 3">
            <a:extLst>
              <a:ext uri="{FF2B5EF4-FFF2-40B4-BE49-F238E27FC236}">
                <a16:creationId xmlns:a16="http://schemas.microsoft.com/office/drawing/2014/main" id="{D3812671-6B4F-4630-B16E-679888A49A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1C38A90-0D9F-4163-A8CE-B8A94C03797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904E38-1945-4057-ABF8-A25D67E5E746}" type="slidenum">
              <a:rPr lang="en-US" smtClean="0"/>
              <a:t>‹#›</a:t>
            </a:fld>
            <a:endParaRPr lang="en-US"/>
          </a:p>
        </p:txBody>
      </p:sp>
    </p:spTree>
    <p:extLst>
      <p:ext uri="{BB962C8B-B14F-4D97-AF65-F5344CB8AC3E}">
        <p14:creationId xmlns:p14="http://schemas.microsoft.com/office/powerpoint/2010/main" val="36759554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2C425F-0903-4742-918F-38AA0B3C0E0A}" type="datetimeFigureOut">
              <a:rPr lang="en-US" smtClean="0"/>
              <a:t>12/11/2020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35C113-C2C6-496E-956D-244AD5F28732}" type="slidenum">
              <a:rPr lang="en-US" smtClean="0"/>
              <a:t>‹#›</a:t>
            </a:fld>
            <a:endParaRPr lang="en-US"/>
          </a:p>
        </p:txBody>
      </p:sp>
    </p:spTree>
    <p:extLst>
      <p:ext uri="{BB962C8B-B14F-4D97-AF65-F5344CB8AC3E}">
        <p14:creationId xmlns:p14="http://schemas.microsoft.com/office/powerpoint/2010/main" val="36551330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F75D4E6-ACA1-4D8E-8FDB-B166BB934D9F}" type="datetime1">
              <a:rPr lang="en-US" smtClean="0"/>
              <a:t>12/11/2020</a:t>
            </a:fld>
            <a:endParaRPr lang="en-US"/>
          </a:p>
        </p:txBody>
      </p:sp>
      <p:sp>
        <p:nvSpPr>
          <p:cNvPr id="5" name="Footer Placeholder 4"/>
          <p:cNvSpPr>
            <a:spLocks noGrp="1"/>
          </p:cNvSpPr>
          <p:nvPr>
            <p:ph type="ftr" sz="quarter" idx="11"/>
          </p:nvPr>
        </p:nvSpPr>
        <p:spPr>
          <a:xfrm>
            <a:off x="3962399" y="5870575"/>
            <a:ext cx="4893958" cy="377825"/>
          </a:xfrm>
        </p:spPr>
        <p:txBody>
          <a:bodyPr/>
          <a:lstStyle/>
          <a:p>
            <a:r>
              <a:rPr lang="en-US"/>
              <a:t>ShipXanh - Bán Hàng Thông Minh</a:t>
            </a:r>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D872A2A-055E-4476-9416-54BB00579FCE}" type="datetime1">
              <a:rPr lang="en-US" smtClean="0"/>
              <a:t>12/11/2020</a:t>
            </a:fld>
            <a:endParaRPr lang="en-US"/>
          </a:p>
        </p:txBody>
      </p:sp>
      <p:sp>
        <p:nvSpPr>
          <p:cNvPr id="6" name="Footer Placeholder 5"/>
          <p:cNvSpPr>
            <a:spLocks noGrp="1"/>
          </p:cNvSpPr>
          <p:nvPr>
            <p:ph type="ftr" sz="quarter" idx="11"/>
          </p:nvPr>
        </p:nvSpPr>
        <p:spPr/>
        <p:txBody>
          <a:bodyPr/>
          <a:lstStyle/>
          <a:p>
            <a:r>
              <a:rPr lang="en-US"/>
              <a:t>ShipXanh - Bán Hàng Thông Minh</a:t>
            </a:r>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768A4A-B487-40C8-AC5F-686D11057113}" type="datetime1">
              <a:rPr lang="en-US" smtClean="0"/>
              <a:t>12/11/2020</a:t>
            </a:fld>
            <a:endParaRPr lang="en-US"/>
          </a:p>
        </p:txBody>
      </p:sp>
      <p:sp>
        <p:nvSpPr>
          <p:cNvPr id="5" name="Footer Placeholder 4"/>
          <p:cNvSpPr>
            <a:spLocks noGrp="1"/>
          </p:cNvSpPr>
          <p:nvPr>
            <p:ph type="ftr" sz="quarter" idx="11"/>
          </p:nvPr>
        </p:nvSpPr>
        <p:spPr/>
        <p:txBody>
          <a:bodyPr/>
          <a:lstStyle/>
          <a:p>
            <a:r>
              <a:rPr lang="en-US"/>
              <a:t>ShipXanh - Bán Hàng Thông Minh</a:t>
            </a:r>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048229-FAFB-4095-8115-546E5CDD1C71}" type="datetime1">
              <a:rPr lang="en-US" smtClean="0"/>
              <a:t>12/11/2020</a:t>
            </a:fld>
            <a:endParaRPr lang="en-US"/>
          </a:p>
        </p:txBody>
      </p:sp>
      <p:sp>
        <p:nvSpPr>
          <p:cNvPr id="5" name="Footer Placeholder 4"/>
          <p:cNvSpPr>
            <a:spLocks noGrp="1"/>
          </p:cNvSpPr>
          <p:nvPr>
            <p:ph type="ftr" sz="quarter" idx="11"/>
          </p:nvPr>
        </p:nvSpPr>
        <p:spPr/>
        <p:txBody>
          <a:bodyPr/>
          <a:lstStyle/>
          <a:p>
            <a:r>
              <a:rPr lang="en-US"/>
              <a:t>ShipXanh - Bán Hàng Thông Minh</a:t>
            </a:r>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34EAFA-26BE-4CB5-BB11-9624C7CBAA72}" type="datetime1">
              <a:rPr lang="en-US" smtClean="0"/>
              <a:t>12/11/2020</a:t>
            </a:fld>
            <a:endParaRPr lang="en-US"/>
          </a:p>
        </p:txBody>
      </p:sp>
      <p:sp>
        <p:nvSpPr>
          <p:cNvPr id="5" name="Footer Placeholder 4"/>
          <p:cNvSpPr>
            <a:spLocks noGrp="1"/>
          </p:cNvSpPr>
          <p:nvPr>
            <p:ph type="ftr" sz="quarter" idx="11"/>
          </p:nvPr>
        </p:nvSpPr>
        <p:spPr/>
        <p:txBody>
          <a:bodyPr/>
          <a:lstStyle/>
          <a:p>
            <a:r>
              <a:rPr lang="en-US"/>
              <a:t>ShipXanh - Bán Hàng Thông Minh</a:t>
            </a:r>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33E9C8-A4FD-4B17-B80F-DF3047E860C0}" type="datetime1">
              <a:rPr lang="en-US" smtClean="0"/>
              <a:t>12/11/2020</a:t>
            </a:fld>
            <a:endParaRPr lang="en-US"/>
          </a:p>
        </p:txBody>
      </p:sp>
      <p:sp>
        <p:nvSpPr>
          <p:cNvPr id="5" name="Footer Placeholder 4"/>
          <p:cNvSpPr>
            <a:spLocks noGrp="1"/>
          </p:cNvSpPr>
          <p:nvPr>
            <p:ph type="ftr" sz="quarter" idx="11"/>
          </p:nvPr>
        </p:nvSpPr>
        <p:spPr/>
        <p:txBody>
          <a:bodyPr/>
          <a:lstStyle/>
          <a:p>
            <a:r>
              <a:rPr lang="en-US"/>
              <a:t>ShipXanh - Bán Hàng Thông Minh</a:t>
            </a:r>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B7EB13-3622-4F65-BC22-6AFA904A8249}" type="datetime1">
              <a:rPr lang="en-US" smtClean="0"/>
              <a:t>12/11/2020</a:t>
            </a:fld>
            <a:endParaRPr lang="en-US"/>
          </a:p>
        </p:txBody>
      </p:sp>
      <p:sp>
        <p:nvSpPr>
          <p:cNvPr id="5" name="Footer Placeholder 4"/>
          <p:cNvSpPr>
            <a:spLocks noGrp="1"/>
          </p:cNvSpPr>
          <p:nvPr>
            <p:ph type="ftr" sz="quarter" idx="11"/>
          </p:nvPr>
        </p:nvSpPr>
        <p:spPr/>
        <p:txBody>
          <a:bodyPr/>
          <a:lstStyle/>
          <a:p>
            <a:r>
              <a:rPr lang="en-US"/>
              <a:t>ShipXanh - Bán Hàng Thông Minh</a:t>
            </a:r>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3465C3-937D-4483-B569-BEE0A66C55E0}" type="datetime1">
              <a:rPr lang="en-US" smtClean="0"/>
              <a:t>12/11/2020</a:t>
            </a:fld>
            <a:endParaRPr lang="en-US"/>
          </a:p>
        </p:txBody>
      </p:sp>
      <p:sp>
        <p:nvSpPr>
          <p:cNvPr id="5" name="Footer Placeholder 4"/>
          <p:cNvSpPr>
            <a:spLocks noGrp="1"/>
          </p:cNvSpPr>
          <p:nvPr>
            <p:ph type="ftr" sz="quarter" idx="11"/>
          </p:nvPr>
        </p:nvSpPr>
        <p:spPr/>
        <p:txBody>
          <a:bodyPr/>
          <a:lstStyle/>
          <a:p>
            <a:r>
              <a:rPr lang="en-US"/>
              <a:t>ShipXanh - Bán Hàng Thông Minh</a:t>
            </a:r>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B1464D-3870-4068-9CDD-4F2B1AED578D}" type="datetime1">
              <a:rPr lang="en-US" smtClean="0"/>
              <a:t>12/11/2020</a:t>
            </a:fld>
            <a:endParaRPr lang="en-US"/>
          </a:p>
        </p:txBody>
      </p:sp>
      <p:sp>
        <p:nvSpPr>
          <p:cNvPr id="5" name="Footer Placeholder 4"/>
          <p:cNvSpPr>
            <a:spLocks noGrp="1"/>
          </p:cNvSpPr>
          <p:nvPr>
            <p:ph type="ftr" sz="quarter" idx="11"/>
          </p:nvPr>
        </p:nvSpPr>
        <p:spPr/>
        <p:txBody>
          <a:bodyPr/>
          <a:lstStyle/>
          <a:p>
            <a:r>
              <a:rPr lang="en-US"/>
              <a:t>ShipXanh - Bán Hàng Thông Minh</a:t>
            </a:r>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7372F2-2152-418B-B3E2-C6DE92D62803}" type="datetime1">
              <a:rPr lang="en-US" smtClean="0"/>
              <a:t>12/11/2020</a:t>
            </a:fld>
            <a:endParaRPr lang="en-US"/>
          </a:p>
        </p:txBody>
      </p:sp>
      <p:sp>
        <p:nvSpPr>
          <p:cNvPr id="5" name="Footer Placeholder 4"/>
          <p:cNvSpPr>
            <a:spLocks noGrp="1"/>
          </p:cNvSpPr>
          <p:nvPr>
            <p:ph type="ftr" sz="quarter" idx="11"/>
          </p:nvPr>
        </p:nvSpPr>
        <p:spPr/>
        <p:txBody>
          <a:bodyPr/>
          <a:lstStyle/>
          <a:p>
            <a:r>
              <a:rPr lang="en-US"/>
              <a:t>ShipXanh - Bán Hàng Thông Minh</a:t>
            </a:r>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CCD821-DC88-4EA6-8583-373525788824}" type="datetime1">
              <a:rPr lang="en-US" smtClean="0"/>
              <a:t>12/11/2020</a:t>
            </a:fld>
            <a:endParaRPr lang="en-US"/>
          </a:p>
        </p:txBody>
      </p:sp>
      <p:sp>
        <p:nvSpPr>
          <p:cNvPr id="5" name="Footer Placeholder 4"/>
          <p:cNvSpPr>
            <a:spLocks noGrp="1"/>
          </p:cNvSpPr>
          <p:nvPr>
            <p:ph type="ftr" sz="quarter" idx="11"/>
          </p:nvPr>
        </p:nvSpPr>
        <p:spPr/>
        <p:txBody>
          <a:bodyPr/>
          <a:lstStyle/>
          <a:p>
            <a:r>
              <a:rPr lang="en-US"/>
              <a:t>ShipXanh - Bán Hàng Thông Minh</a:t>
            </a:r>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8CF06D-BB50-422B-AC8A-6FED3005CD9D}" type="datetime1">
              <a:rPr lang="en-US" smtClean="0"/>
              <a:t>12/11/2020</a:t>
            </a:fld>
            <a:endParaRPr lang="en-US"/>
          </a:p>
        </p:txBody>
      </p:sp>
      <p:sp>
        <p:nvSpPr>
          <p:cNvPr id="6" name="Footer Placeholder 5"/>
          <p:cNvSpPr>
            <a:spLocks noGrp="1"/>
          </p:cNvSpPr>
          <p:nvPr>
            <p:ph type="ftr" sz="quarter" idx="11"/>
          </p:nvPr>
        </p:nvSpPr>
        <p:spPr/>
        <p:txBody>
          <a:bodyPr/>
          <a:lstStyle/>
          <a:p>
            <a:r>
              <a:rPr lang="en-US"/>
              <a:t>ShipXanh - Bán Hàng Thông Minh</a:t>
            </a:r>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AA9299-B0ED-4AEB-89AE-13CB3ED4BBC2}" type="datetime1">
              <a:rPr lang="en-US" smtClean="0"/>
              <a:t>12/11/2020</a:t>
            </a:fld>
            <a:endParaRPr lang="en-US"/>
          </a:p>
        </p:txBody>
      </p:sp>
      <p:sp>
        <p:nvSpPr>
          <p:cNvPr id="8" name="Footer Placeholder 7"/>
          <p:cNvSpPr>
            <a:spLocks noGrp="1"/>
          </p:cNvSpPr>
          <p:nvPr>
            <p:ph type="ftr" sz="quarter" idx="11"/>
          </p:nvPr>
        </p:nvSpPr>
        <p:spPr/>
        <p:txBody>
          <a:bodyPr/>
          <a:lstStyle/>
          <a:p>
            <a:r>
              <a:rPr lang="en-US"/>
              <a:t>ShipXanh - Bán Hàng Thông Minh</a:t>
            </a:r>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3A2310-E276-4A2A-8549-440DF94A9B0F}" type="datetime1">
              <a:rPr lang="en-US" smtClean="0"/>
              <a:t>12/11/2020</a:t>
            </a:fld>
            <a:endParaRPr lang="en-US"/>
          </a:p>
        </p:txBody>
      </p:sp>
      <p:sp>
        <p:nvSpPr>
          <p:cNvPr id="4" name="Footer Placeholder 3"/>
          <p:cNvSpPr>
            <a:spLocks noGrp="1"/>
          </p:cNvSpPr>
          <p:nvPr>
            <p:ph type="ftr" sz="quarter" idx="11"/>
          </p:nvPr>
        </p:nvSpPr>
        <p:spPr/>
        <p:txBody>
          <a:bodyPr/>
          <a:lstStyle/>
          <a:p>
            <a:r>
              <a:rPr lang="en-US"/>
              <a:t>ShipXanh - Bán Hàng Thông Minh</a:t>
            </a:r>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13916FF-E217-44A5-B785-3591E1C7FFE8}" type="datetime1">
              <a:rPr lang="en-US" smtClean="0"/>
              <a:t>12/11/2020</a:t>
            </a:fld>
            <a:endParaRPr lang="en-US"/>
          </a:p>
        </p:txBody>
      </p:sp>
      <p:sp>
        <p:nvSpPr>
          <p:cNvPr id="3" name="Footer Placeholder 2"/>
          <p:cNvSpPr>
            <a:spLocks noGrp="1"/>
          </p:cNvSpPr>
          <p:nvPr>
            <p:ph type="ftr" sz="quarter" idx="11"/>
          </p:nvPr>
        </p:nvSpPr>
        <p:spPr/>
        <p:txBody>
          <a:bodyPr/>
          <a:lstStyle/>
          <a:p>
            <a:r>
              <a:rPr lang="en-US"/>
              <a:t>ShipXanh - Bán Hàng Thông Minh</a:t>
            </a:r>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E99D95E-4686-446F-AEE6-05837D61B93D}" type="datetime1">
              <a:rPr lang="en-US" smtClean="0"/>
              <a:t>12/11/2020</a:t>
            </a:fld>
            <a:endParaRPr lang="en-US"/>
          </a:p>
        </p:txBody>
      </p:sp>
      <p:sp>
        <p:nvSpPr>
          <p:cNvPr id="6" name="Footer Placeholder 5"/>
          <p:cNvSpPr>
            <a:spLocks noGrp="1"/>
          </p:cNvSpPr>
          <p:nvPr>
            <p:ph type="ftr" sz="quarter" idx="11"/>
          </p:nvPr>
        </p:nvSpPr>
        <p:spPr/>
        <p:txBody>
          <a:bodyPr/>
          <a:lstStyle/>
          <a:p>
            <a:r>
              <a:rPr lang="en-US"/>
              <a:t>ShipXanh - Bán Hàng Thông Minh</a:t>
            </a:r>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57C3206-10BE-4BC9-AAFD-73E21C07E10E}" type="datetime1">
              <a:rPr lang="en-US" smtClean="0"/>
              <a:t>12/11/2020</a:t>
            </a:fld>
            <a:endParaRPr lang="en-US"/>
          </a:p>
        </p:txBody>
      </p:sp>
      <p:sp>
        <p:nvSpPr>
          <p:cNvPr id="6" name="Footer Placeholder 5"/>
          <p:cNvSpPr>
            <a:spLocks noGrp="1"/>
          </p:cNvSpPr>
          <p:nvPr>
            <p:ph type="ftr" sz="quarter" idx="11"/>
          </p:nvPr>
        </p:nvSpPr>
        <p:spPr/>
        <p:txBody>
          <a:bodyPr/>
          <a:lstStyle/>
          <a:p>
            <a:r>
              <a:rPr lang="en-US"/>
              <a:t>ShipXanh - Bán Hàng Thông Minh</a:t>
            </a:r>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048B8E9-DCE5-45F4-8226-916AA5D27FFA}" type="datetime1">
              <a:rPr lang="en-US" smtClean="0"/>
              <a:t>12/11/2020</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ShipXanh - Bán Hàng Thông Minh</a:t>
            </a:r>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2C153-05BD-4345-97FF-44DFA0F25C8E}"/>
              </a:ext>
            </a:extLst>
          </p:cNvPr>
          <p:cNvSpPr>
            <a:spLocks noGrp="1"/>
          </p:cNvSpPr>
          <p:nvPr>
            <p:ph type="ctrTitle"/>
          </p:nvPr>
        </p:nvSpPr>
        <p:spPr>
          <a:xfrm>
            <a:off x="2497137" y="1387528"/>
            <a:ext cx="7197726" cy="1405467"/>
          </a:xfrm>
        </p:spPr>
        <p:txBody>
          <a:bodyPr>
            <a:normAutofit/>
          </a:bodyPr>
          <a:lstStyle/>
          <a:p>
            <a:pPr algn="ctr"/>
            <a:r>
              <a:rPr lang="en-US" sz="8000" b="1" err="1">
                <a:solidFill>
                  <a:schemeClr val="accent1">
                    <a:lumMod val="20000"/>
                    <a:lumOff val="80000"/>
                  </a:schemeClr>
                </a:solidFill>
                <a:latin typeface="JetBrains Mono" panose="02000009000000000000" pitchFamily="49" charset="0"/>
                <a:cs typeface="JetBrains Mono" panose="02000009000000000000" pitchFamily="49" charset="0"/>
              </a:rPr>
              <a:t>Shipxanh</a:t>
            </a:r>
            <a:endParaRPr lang="en-US" sz="8000" b="1">
              <a:solidFill>
                <a:schemeClr val="accent1">
                  <a:lumMod val="20000"/>
                  <a:lumOff val="80000"/>
                </a:schemeClr>
              </a:solidFill>
              <a:latin typeface="JetBrains Mono" panose="02000009000000000000" pitchFamily="49" charset="0"/>
              <a:cs typeface="JetBrains Mono" panose="02000009000000000000" pitchFamily="49" charset="0"/>
            </a:endParaRPr>
          </a:p>
        </p:txBody>
      </p:sp>
      <p:sp>
        <p:nvSpPr>
          <p:cNvPr id="3" name="Subtitle 2">
            <a:extLst>
              <a:ext uri="{FF2B5EF4-FFF2-40B4-BE49-F238E27FC236}">
                <a16:creationId xmlns:a16="http://schemas.microsoft.com/office/drawing/2014/main" id="{6637EF3F-7160-4090-97CB-CC4812645631}"/>
              </a:ext>
            </a:extLst>
          </p:cNvPr>
          <p:cNvSpPr>
            <a:spLocks noGrp="1"/>
          </p:cNvSpPr>
          <p:nvPr>
            <p:ph type="subTitle" idx="1"/>
          </p:nvPr>
        </p:nvSpPr>
        <p:spPr>
          <a:xfrm>
            <a:off x="2497137" y="3011108"/>
            <a:ext cx="7197726" cy="1405467"/>
          </a:xfrm>
        </p:spPr>
        <p:txBody>
          <a:bodyPr>
            <a:normAutofit/>
          </a:bodyPr>
          <a:lstStyle/>
          <a:p>
            <a:pPr algn="ctr">
              <a:lnSpc>
                <a:spcPct val="150000"/>
              </a:lnSpc>
            </a:pPr>
            <a:r>
              <a:rPr lang="en-US" sz="2800">
                <a:solidFill>
                  <a:schemeClr val="accent1">
                    <a:lumMod val="20000"/>
                    <a:lumOff val="80000"/>
                  </a:schemeClr>
                </a:solidFill>
                <a:latin typeface="JetBrains Mono" panose="02000009000000000000" pitchFamily="49" charset="0"/>
                <a:cs typeface="JetBrains Mono" panose="02000009000000000000" pitchFamily="49" charset="0"/>
              </a:rPr>
              <a:t>Hệ thống quản lý đ</a:t>
            </a:r>
            <a:r>
              <a:rPr lang="vi-VN" sz="2800">
                <a:solidFill>
                  <a:schemeClr val="accent1">
                    <a:lumMod val="20000"/>
                    <a:lumOff val="80000"/>
                  </a:schemeClr>
                </a:solidFill>
                <a:latin typeface="JetBrains Mono" panose="02000009000000000000" pitchFamily="49" charset="0"/>
                <a:cs typeface="JetBrains Mono" panose="02000009000000000000" pitchFamily="49" charset="0"/>
              </a:rPr>
              <a:t>ơ</a:t>
            </a:r>
            <a:r>
              <a:rPr lang="en-US" sz="2800">
                <a:solidFill>
                  <a:schemeClr val="accent1">
                    <a:lumMod val="20000"/>
                    <a:lumOff val="80000"/>
                  </a:schemeClr>
                </a:solidFill>
                <a:latin typeface="JetBrains Mono" panose="02000009000000000000" pitchFamily="49" charset="0"/>
                <a:cs typeface="JetBrains Mono" panose="02000009000000000000" pitchFamily="49" charset="0"/>
              </a:rPr>
              <a:t>n hàng shopee và công cụ copy sản phẩm</a:t>
            </a:r>
          </a:p>
        </p:txBody>
      </p:sp>
      <p:sp>
        <p:nvSpPr>
          <p:cNvPr id="4" name="TextBox 3">
            <a:extLst>
              <a:ext uri="{FF2B5EF4-FFF2-40B4-BE49-F238E27FC236}">
                <a16:creationId xmlns:a16="http://schemas.microsoft.com/office/drawing/2014/main" id="{33758951-C1CB-4EFC-8447-B9E56C16DBF8}"/>
              </a:ext>
            </a:extLst>
          </p:cNvPr>
          <p:cNvSpPr txBox="1"/>
          <p:nvPr/>
        </p:nvSpPr>
        <p:spPr>
          <a:xfrm>
            <a:off x="3326934" y="4991450"/>
            <a:ext cx="5538132" cy="923330"/>
          </a:xfrm>
          <a:prstGeom prst="rect">
            <a:avLst/>
          </a:prstGeom>
          <a:noFill/>
        </p:spPr>
        <p:txBody>
          <a:bodyPr wrap="square" rtlCol="0">
            <a:spAutoFit/>
          </a:bodyPr>
          <a:lstStyle/>
          <a:p>
            <a:pPr algn="ctr"/>
            <a:r>
              <a:rPr lang="en-US">
                <a:latin typeface="JetBrains Mono" panose="02000009000000000000" pitchFamily="49" charset="0"/>
                <a:cs typeface="JetBrains Mono" panose="02000009000000000000" pitchFamily="49" charset="0"/>
              </a:rPr>
              <a:t>Sinh viên: Nguyễn Công Huynh – K61 N</a:t>
            </a:r>
          </a:p>
          <a:p>
            <a:pPr algn="ctr"/>
            <a:endParaRPr lang="en-US">
              <a:latin typeface="JetBrains Mono" panose="02000009000000000000" pitchFamily="49" charset="0"/>
              <a:cs typeface="JetBrains Mono" panose="02000009000000000000" pitchFamily="49" charset="0"/>
            </a:endParaRPr>
          </a:p>
          <a:p>
            <a:pPr algn="ctr"/>
            <a:r>
              <a:rPr lang="en-US">
                <a:latin typeface="JetBrains Mono" panose="02000009000000000000" pitchFamily="49" charset="0"/>
                <a:cs typeface="JetBrains Mono" panose="02000009000000000000" pitchFamily="49" charset="0"/>
              </a:rPr>
              <a:t>Giảng viên h</a:t>
            </a:r>
            <a:r>
              <a:rPr lang="vi-VN">
                <a:latin typeface="JetBrains Mono" panose="02000009000000000000" pitchFamily="49" charset="0"/>
                <a:cs typeface="JetBrains Mono" panose="02000009000000000000" pitchFamily="49" charset="0"/>
              </a:rPr>
              <a:t>ư</a:t>
            </a:r>
            <a:r>
              <a:rPr lang="en-US">
                <a:latin typeface="JetBrains Mono" panose="02000009000000000000" pitchFamily="49" charset="0"/>
                <a:cs typeface="JetBrains Mono" panose="02000009000000000000" pitchFamily="49" charset="0"/>
              </a:rPr>
              <a:t>ớng dẫn: TS. Trần Trúc Mai</a:t>
            </a:r>
          </a:p>
        </p:txBody>
      </p:sp>
      <p:sp>
        <p:nvSpPr>
          <p:cNvPr id="5" name="TextBox 4">
            <a:extLst>
              <a:ext uri="{FF2B5EF4-FFF2-40B4-BE49-F238E27FC236}">
                <a16:creationId xmlns:a16="http://schemas.microsoft.com/office/drawing/2014/main" id="{33D32502-F23A-4B9F-BB2A-4468859AD17A}"/>
              </a:ext>
            </a:extLst>
          </p:cNvPr>
          <p:cNvSpPr txBox="1"/>
          <p:nvPr/>
        </p:nvSpPr>
        <p:spPr>
          <a:xfrm>
            <a:off x="1730061" y="443321"/>
            <a:ext cx="8731878" cy="369332"/>
          </a:xfrm>
          <a:prstGeom prst="rect">
            <a:avLst/>
          </a:prstGeom>
          <a:noFill/>
        </p:spPr>
        <p:txBody>
          <a:bodyPr wrap="none" rtlCol="0">
            <a:spAutoFit/>
          </a:bodyPr>
          <a:lstStyle/>
          <a:p>
            <a:r>
              <a:rPr lang="en-US"/>
              <a:t>ĐỒ ÁN TỐT NGHIỆP – ĐẠI HỌC CÔNG NGHỆ - ĐẠI HỌC QUỐC GIA HÀ NỘI</a:t>
            </a:r>
          </a:p>
        </p:txBody>
      </p:sp>
    </p:spTree>
    <p:extLst>
      <p:ext uri="{BB962C8B-B14F-4D97-AF65-F5344CB8AC3E}">
        <p14:creationId xmlns:p14="http://schemas.microsoft.com/office/powerpoint/2010/main" val="3332506574"/>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C3E9DB-F069-4894-A60E-1164C7386299}"/>
              </a:ext>
            </a:extLst>
          </p:cNvPr>
          <p:cNvPicPr>
            <a:picLocks noChangeAspect="1"/>
          </p:cNvPicPr>
          <p:nvPr/>
        </p:nvPicPr>
        <p:blipFill>
          <a:blip r:embed="rId2"/>
          <a:stretch>
            <a:fillRect/>
          </a:stretch>
        </p:blipFill>
        <p:spPr>
          <a:xfrm>
            <a:off x="2218468" y="310392"/>
            <a:ext cx="7755064" cy="54084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F0320D1F-2167-428C-980D-DE8EC7FA68B6}"/>
              </a:ext>
            </a:extLst>
          </p:cNvPr>
          <p:cNvSpPr txBox="1"/>
          <p:nvPr/>
        </p:nvSpPr>
        <p:spPr>
          <a:xfrm>
            <a:off x="2218468" y="6056851"/>
            <a:ext cx="7766870" cy="369332"/>
          </a:xfrm>
          <a:prstGeom prst="rect">
            <a:avLst/>
          </a:prstGeom>
          <a:noFill/>
        </p:spPr>
        <p:txBody>
          <a:bodyPr wrap="none" rtlCol="0">
            <a:spAutoFit/>
          </a:bodyPr>
          <a:lstStyle/>
          <a:p>
            <a:r>
              <a:rPr lang="en-US"/>
              <a:t>Kết quả tìm kiếm trên Google cho từ khóa Công Cụ Shopee</a:t>
            </a:r>
          </a:p>
        </p:txBody>
      </p:sp>
    </p:spTree>
    <p:extLst>
      <p:ext uri="{BB962C8B-B14F-4D97-AF65-F5344CB8AC3E}">
        <p14:creationId xmlns:p14="http://schemas.microsoft.com/office/powerpoint/2010/main" val="3989720125"/>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8D738-DC5E-4A85-A60B-34467DCCA0C8}"/>
              </a:ext>
            </a:extLst>
          </p:cNvPr>
          <p:cNvSpPr>
            <a:spLocks noGrp="1"/>
          </p:cNvSpPr>
          <p:nvPr>
            <p:ph type="title"/>
          </p:nvPr>
        </p:nvSpPr>
        <p:spPr>
          <a:xfrm>
            <a:off x="697014" y="441821"/>
            <a:ext cx="10131425" cy="1456267"/>
          </a:xfrm>
        </p:spPr>
        <p:txBody>
          <a:bodyPr/>
          <a:lstStyle/>
          <a:p>
            <a:pPr algn="ctr"/>
            <a:r>
              <a:rPr lang="en-US"/>
              <a:t>Ch</a:t>
            </a:r>
            <a:r>
              <a:rPr lang="vi-VN"/>
              <a:t>ư</a:t>
            </a:r>
            <a:r>
              <a:rPr lang="en-US"/>
              <a:t>ơng 2. Các tính năng chính</a:t>
            </a:r>
          </a:p>
        </p:txBody>
      </p:sp>
      <p:sp>
        <p:nvSpPr>
          <p:cNvPr id="3" name="Content Placeholder 2">
            <a:extLst>
              <a:ext uri="{FF2B5EF4-FFF2-40B4-BE49-F238E27FC236}">
                <a16:creationId xmlns:a16="http://schemas.microsoft.com/office/drawing/2014/main" id="{83CFD4D9-FF31-490A-8F8B-DC8EB038B65E}"/>
              </a:ext>
            </a:extLst>
          </p:cNvPr>
          <p:cNvSpPr>
            <a:spLocks noGrp="1"/>
          </p:cNvSpPr>
          <p:nvPr>
            <p:ph idx="1"/>
          </p:nvPr>
        </p:nvSpPr>
        <p:spPr>
          <a:xfrm>
            <a:off x="1363561" y="2318235"/>
            <a:ext cx="9464878" cy="3649133"/>
          </a:xfrm>
        </p:spPr>
        <p:txBody>
          <a:bodyPr>
            <a:normAutofit lnSpcReduction="10000"/>
          </a:bodyPr>
          <a:lstStyle/>
          <a:p>
            <a:pPr marL="342900" indent="-342900">
              <a:lnSpc>
                <a:spcPct val="150000"/>
              </a:lnSpc>
              <a:buAutoNum type="arabicPeriod"/>
            </a:pPr>
            <a:r>
              <a:rPr lang="en-US" sz="2800"/>
              <a:t> Tính Năng Copy Sản Phẩm Bất Kì Trên Shopee Về Shop Mình</a:t>
            </a:r>
          </a:p>
          <a:p>
            <a:pPr marL="0" indent="0">
              <a:lnSpc>
                <a:spcPct val="150000"/>
              </a:lnSpc>
              <a:buNone/>
            </a:pPr>
            <a:r>
              <a:rPr lang="en-US" sz="2800"/>
              <a:t>2. Bộ Tính Năng Để Quản Lý Đ</a:t>
            </a:r>
            <a:r>
              <a:rPr lang="vi-VN" sz="2800"/>
              <a:t>ơ</a:t>
            </a:r>
            <a:r>
              <a:rPr lang="en-US" sz="2800"/>
              <a:t>n Hàng, Theo 	Dõi Trạng Thái</a:t>
            </a:r>
          </a:p>
          <a:p>
            <a:pPr marL="0" indent="0">
              <a:lnSpc>
                <a:spcPct val="150000"/>
              </a:lnSpc>
              <a:buNone/>
            </a:pPr>
            <a:r>
              <a:rPr lang="en-US" sz="2800"/>
              <a:t>3. Tính Năng Đi Kèm (Tải Ảnh, Tải Video,…)</a:t>
            </a:r>
          </a:p>
          <a:p>
            <a:pPr marL="0" indent="0">
              <a:buNone/>
            </a:pPr>
            <a:endParaRPr lang="en-US"/>
          </a:p>
          <a:p>
            <a:pPr marL="0" indent="0">
              <a:buNone/>
            </a:pPr>
            <a:endParaRPr lang="en-US"/>
          </a:p>
        </p:txBody>
      </p:sp>
    </p:spTree>
    <p:extLst>
      <p:ext uri="{BB962C8B-B14F-4D97-AF65-F5344CB8AC3E}">
        <p14:creationId xmlns:p14="http://schemas.microsoft.com/office/powerpoint/2010/main" val="295626432"/>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6FC15-4933-4EE9-9B27-681A312EBBAB}"/>
              </a:ext>
            </a:extLst>
          </p:cNvPr>
          <p:cNvSpPr>
            <a:spLocks noGrp="1"/>
          </p:cNvSpPr>
          <p:nvPr>
            <p:ph type="title"/>
          </p:nvPr>
        </p:nvSpPr>
        <p:spPr/>
        <p:txBody>
          <a:bodyPr/>
          <a:lstStyle/>
          <a:p>
            <a:r>
              <a:rPr lang="en-US"/>
              <a:t>1. TÍNH NĂNG COPY SẢN PHẨM</a:t>
            </a:r>
          </a:p>
        </p:txBody>
      </p:sp>
      <p:sp>
        <p:nvSpPr>
          <p:cNvPr id="3" name="Content Placeholder 2">
            <a:extLst>
              <a:ext uri="{FF2B5EF4-FFF2-40B4-BE49-F238E27FC236}">
                <a16:creationId xmlns:a16="http://schemas.microsoft.com/office/drawing/2014/main" id="{9A8092CF-950B-4410-AA89-20D10B665DBC}"/>
              </a:ext>
            </a:extLst>
          </p:cNvPr>
          <p:cNvSpPr>
            <a:spLocks noGrp="1"/>
          </p:cNvSpPr>
          <p:nvPr>
            <p:ph idx="1"/>
          </p:nvPr>
        </p:nvSpPr>
        <p:spPr/>
        <p:txBody>
          <a:bodyPr>
            <a:normAutofit fontScale="92500" lnSpcReduction="20000"/>
          </a:bodyPr>
          <a:lstStyle/>
          <a:p>
            <a:pPr marL="457200" lvl="1" indent="0">
              <a:lnSpc>
                <a:spcPct val="150000"/>
              </a:lnSpc>
              <a:buNone/>
            </a:pPr>
            <a:r>
              <a:rPr lang="en-US" sz="1800"/>
              <a:t>B</a:t>
            </a:r>
            <a:r>
              <a:rPr lang="vi-VN" sz="1800"/>
              <a:t>ư</a:t>
            </a:r>
            <a:r>
              <a:rPr lang="en-US" sz="1800"/>
              <a:t>ớc 1. Mở một sản phẩm bất kì trên Shopee</a:t>
            </a:r>
          </a:p>
          <a:p>
            <a:pPr marL="457200" lvl="1" indent="0">
              <a:lnSpc>
                <a:spcPct val="150000"/>
              </a:lnSpc>
              <a:buNone/>
            </a:pPr>
            <a:r>
              <a:rPr lang="en-US" sz="1800"/>
              <a:t>Bước 2. Tùy theo nhu cầu đăng lên Shopee, Lazada để chọn tab</a:t>
            </a:r>
          </a:p>
          <a:p>
            <a:pPr marL="457200" lvl="1" indent="0">
              <a:lnSpc>
                <a:spcPct val="150000"/>
              </a:lnSpc>
              <a:buNone/>
            </a:pPr>
            <a:r>
              <a:rPr lang="en-US" sz="1800"/>
              <a:t>B</a:t>
            </a:r>
            <a:r>
              <a:rPr lang="vi-VN" sz="1800"/>
              <a:t>ư</a:t>
            </a:r>
            <a:r>
              <a:rPr lang="en-US" sz="1800"/>
              <a:t>ớc 3. Thêm shop bạn muốn đăng sản phẩm đó lên</a:t>
            </a:r>
          </a:p>
          <a:p>
            <a:pPr marL="457200" lvl="1" indent="0">
              <a:lnSpc>
                <a:spcPct val="150000"/>
              </a:lnSpc>
              <a:buNone/>
            </a:pPr>
            <a:r>
              <a:rPr lang="en-US" sz="1800"/>
              <a:t>B</a:t>
            </a:r>
            <a:r>
              <a:rPr lang="vi-VN" sz="1800"/>
              <a:t>ư</a:t>
            </a:r>
            <a:r>
              <a:rPr lang="en-US" sz="1800"/>
              <a:t>ớc 4. Soát qua một l</a:t>
            </a:r>
            <a:r>
              <a:rPr lang="vi-VN" sz="1800"/>
              <a:t>ư</a:t>
            </a:r>
            <a:r>
              <a:rPr lang="en-US" sz="1800"/>
              <a:t>ợt các tr</a:t>
            </a:r>
            <a:r>
              <a:rPr lang="vi-VN" sz="1800"/>
              <a:t>ư</a:t>
            </a:r>
            <a:r>
              <a:rPr lang="en-US" sz="1800"/>
              <a:t>ờng, xem cần chỉnh sửa gì không (tùy ý). Vì mặc định ShipXanh sẽ tự fill các thuộc tính đã có của sản phẩm đó vào trong giao diện đăng nhanh. (Với Lazada cần thêm b</a:t>
            </a:r>
            <a:r>
              <a:rPr lang="vi-VN" sz="1800"/>
              <a:t>ư</a:t>
            </a:r>
            <a:r>
              <a:rPr lang="en-US" sz="1800"/>
              <a:t>ớc chọn danh mục hàng)</a:t>
            </a:r>
          </a:p>
          <a:p>
            <a:pPr marL="457200" lvl="1" indent="0">
              <a:lnSpc>
                <a:spcPct val="150000"/>
              </a:lnSpc>
              <a:buNone/>
            </a:pPr>
            <a:r>
              <a:rPr lang="en-US" sz="1800"/>
              <a:t>B</a:t>
            </a:r>
            <a:r>
              <a:rPr lang="vi-VN" sz="1800"/>
              <a:t>ư</a:t>
            </a:r>
            <a:r>
              <a:rPr lang="en-US" sz="1800"/>
              <a:t>ớc 5. Click nút đăng và đợi báo kết quả (Đăng Thành Công, Lỗi, Cảnh báo tr</a:t>
            </a:r>
            <a:r>
              <a:rPr lang="vi-VN" sz="1800"/>
              <a:t>ư</a:t>
            </a:r>
            <a:r>
              <a:rPr lang="en-US" sz="1800"/>
              <a:t>ờng chưa nhập đủ,…)</a:t>
            </a:r>
            <a:endParaRPr lang="en-US"/>
          </a:p>
        </p:txBody>
      </p:sp>
    </p:spTree>
    <p:extLst>
      <p:ext uri="{BB962C8B-B14F-4D97-AF65-F5344CB8AC3E}">
        <p14:creationId xmlns:p14="http://schemas.microsoft.com/office/powerpoint/2010/main" val="2244975910"/>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1770FF-1C89-4CE7-85DB-836584B55209}"/>
              </a:ext>
            </a:extLst>
          </p:cNvPr>
          <p:cNvPicPr>
            <a:picLocks noChangeAspect="1"/>
          </p:cNvPicPr>
          <p:nvPr/>
        </p:nvPicPr>
        <p:blipFill>
          <a:blip r:embed="rId2"/>
          <a:stretch>
            <a:fillRect/>
          </a:stretch>
        </p:blipFill>
        <p:spPr>
          <a:xfrm>
            <a:off x="1526209" y="369115"/>
            <a:ext cx="9139582" cy="5541586"/>
          </a:xfrm>
          <a:prstGeom prst="rect">
            <a:avLst/>
          </a:prstGeom>
        </p:spPr>
      </p:pic>
      <p:sp>
        <p:nvSpPr>
          <p:cNvPr id="6" name="TextBox 5">
            <a:extLst>
              <a:ext uri="{FF2B5EF4-FFF2-40B4-BE49-F238E27FC236}">
                <a16:creationId xmlns:a16="http://schemas.microsoft.com/office/drawing/2014/main" id="{F43672A6-D24D-4D85-86DF-CA4199887DE2}"/>
              </a:ext>
            </a:extLst>
          </p:cNvPr>
          <p:cNvSpPr txBox="1"/>
          <p:nvPr/>
        </p:nvSpPr>
        <p:spPr>
          <a:xfrm>
            <a:off x="2763998" y="6119553"/>
            <a:ext cx="6664004" cy="369332"/>
          </a:xfrm>
          <a:prstGeom prst="rect">
            <a:avLst/>
          </a:prstGeom>
          <a:noFill/>
        </p:spPr>
        <p:txBody>
          <a:bodyPr wrap="none" rtlCol="0">
            <a:spAutoFit/>
          </a:bodyPr>
          <a:lstStyle/>
          <a:p>
            <a:r>
              <a:rPr lang="en-US"/>
              <a:t>Hình ảnh giao diện shipxanh trên trang bán hàng</a:t>
            </a:r>
          </a:p>
        </p:txBody>
      </p:sp>
    </p:spTree>
    <p:extLst>
      <p:ext uri="{BB962C8B-B14F-4D97-AF65-F5344CB8AC3E}">
        <p14:creationId xmlns:p14="http://schemas.microsoft.com/office/powerpoint/2010/main" val="1849130322"/>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B30B1-DC71-4B2A-97E2-A00B24A096BF}"/>
              </a:ext>
            </a:extLst>
          </p:cNvPr>
          <p:cNvSpPr>
            <a:spLocks noGrp="1"/>
          </p:cNvSpPr>
          <p:nvPr>
            <p:ph type="title"/>
          </p:nvPr>
        </p:nvSpPr>
        <p:spPr/>
        <p:txBody>
          <a:bodyPr/>
          <a:lstStyle/>
          <a:p>
            <a:r>
              <a:rPr lang="en-US"/>
              <a:t>2. TÍNH NĂNG QUẢN LÝ, THEO DÕI Đ</a:t>
            </a:r>
            <a:r>
              <a:rPr lang="vi-VN"/>
              <a:t>Ơ</a:t>
            </a:r>
            <a:r>
              <a:rPr lang="en-US"/>
              <a:t>N</a:t>
            </a:r>
          </a:p>
        </p:txBody>
      </p:sp>
      <p:pic>
        <p:nvPicPr>
          <p:cNvPr id="5" name="Content Placeholder 4">
            <a:extLst>
              <a:ext uri="{FF2B5EF4-FFF2-40B4-BE49-F238E27FC236}">
                <a16:creationId xmlns:a16="http://schemas.microsoft.com/office/drawing/2014/main" id="{FD47770F-4170-4969-87F1-A022A34D4B80}"/>
              </a:ext>
            </a:extLst>
          </p:cNvPr>
          <p:cNvPicPr>
            <a:picLocks noGrp="1" noChangeAspect="1"/>
          </p:cNvPicPr>
          <p:nvPr>
            <p:ph idx="1"/>
          </p:nvPr>
        </p:nvPicPr>
        <p:blipFill>
          <a:blip r:embed="rId2"/>
          <a:stretch>
            <a:fillRect/>
          </a:stretch>
        </p:blipFill>
        <p:spPr>
          <a:xfrm>
            <a:off x="1690455" y="2023114"/>
            <a:ext cx="8811089" cy="4225286"/>
          </a:xfrm>
        </p:spPr>
      </p:pic>
    </p:spTree>
    <p:extLst>
      <p:ext uri="{BB962C8B-B14F-4D97-AF65-F5344CB8AC3E}">
        <p14:creationId xmlns:p14="http://schemas.microsoft.com/office/powerpoint/2010/main" val="3097973992"/>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87E39-58B0-4680-847C-80E619A11518}"/>
              </a:ext>
            </a:extLst>
          </p:cNvPr>
          <p:cNvSpPr>
            <a:spLocks noGrp="1"/>
          </p:cNvSpPr>
          <p:nvPr>
            <p:ph type="title"/>
          </p:nvPr>
        </p:nvSpPr>
        <p:spPr/>
        <p:txBody>
          <a:bodyPr/>
          <a:lstStyle/>
          <a:p>
            <a:r>
              <a:rPr lang="en-US"/>
              <a:t>2. TÍNH NĂNG QUẢN LÝ, THEO DÕI Đ</a:t>
            </a:r>
            <a:r>
              <a:rPr lang="vi-VN"/>
              <a:t>Ơ</a:t>
            </a:r>
            <a:r>
              <a:rPr lang="en-US"/>
              <a:t>N</a:t>
            </a:r>
          </a:p>
        </p:txBody>
      </p:sp>
      <p:sp>
        <p:nvSpPr>
          <p:cNvPr id="3" name="Content Placeholder 2">
            <a:extLst>
              <a:ext uri="{FF2B5EF4-FFF2-40B4-BE49-F238E27FC236}">
                <a16:creationId xmlns:a16="http://schemas.microsoft.com/office/drawing/2014/main" id="{C03ADD36-0EBA-454E-93E9-954823BB9C37}"/>
              </a:ext>
            </a:extLst>
          </p:cNvPr>
          <p:cNvSpPr>
            <a:spLocks noGrp="1"/>
          </p:cNvSpPr>
          <p:nvPr>
            <p:ph idx="1"/>
          </p:nvPr>
        </p:nvSpPr>
        <p:spPr/>
        <p:txBody>
          <a:bodyPr/>
          <a:lstStyle/>
          <a:p>
            <a:pPr marL="342900" indent="-342900">
              <a:lnSpc>
                <a:spcPct val="150000"/>
              </a:lnSpc>
              <a:buAutoNum type="arabicPeriod"/>
            </a:pPr>
            <a:r>
              <a:rPr lang="en-US"/>
              <a:t>Đồng Bộ Đ</a:t>
            </a:r>
            <a:r>
              <a:rPr lang="vi-VN"/>
              <a:t>ơ</a:t>
            </a:r>
            <a:r>
              <a:rPr lang="en-US"/>
              <a:t>n Từ Trang Bán Hàng Shopee Vào ShipXanh</a:t>
            </a:r>
          </a:p>
          <a:p>
            <a:pPr lvl="1">
              <a:lnSpc>
                <a:spcPct val="150000"/>
              </a:lnSpc>
            </a:pPr>
            <a:r>
              <a:rPr lang="en-US"/>
              <a:t>B</a:t>
            </a:r>
            <a:r>
              <a:rPr lang="vi-VN"/>
              <a:t>ư</a:t>
            </a:r>
            <a:r>
              <a:rPr lang="en-US"/>
              <a:t>ớc 1. Mở trang quản trị ShipXanh vào menu Đồng Bộ Đ</a:t>
            </a:r>
            <a:r>
              <a:rPr lang="vi-VN"/>
              <a:t>ơ</a:t>
            </a:r>
            <a:r>
              <a:rPr lang="en-US"/>
              <a:t>n</a:t>
            </a:r>
          </a:p>
          <a:p>
            <a:pPr lvl="1">
              <a:lnSpc>
                <a:spcPct val="150000"/>
              </a:lnSpc>
            </a:pPr>
            <a:r>
              <a:rPr lang="en-US"/>
              <a:t>Bước 2. Chọn các shop muốn đồng bộ đ</a:t>
            </a:r>
            <a:r>
              <a:rPr lang="vi-VN"/>
              <a:t>ơ</a:t>
            </a:r>
            <a:r>
              <a:rPr lang="en-US"/>
              <a:t>n</a:t>
            </a:r>
          </a:p>
          <a:p>
            <a:pPr lvl="1">
              <a:lnSpc>
                <a:spcPct val="150000"/>
              </a:lnSpc>
            </a:pPr>
            <a:r>
              <a:rPr lang="en-US"/>
              <a:t>B</a:t>
            </a:r>
            <a:r>
              <a:rPr lang="vi-VN"/>
              <a:t>ư</a:t>
            </a:r>
            <a:r>
              <a:rPr lang="en-US"/>
              <a:t>ớc 3. Nhấn nút Đồng Bộ Đ</a:t>
            </a:r>
            <a:r>
              <a:rPr lang="vi-VN"/>
              <a:t>ơ</a:t>
            </a:r>
            <a:r>
              <a:rPr lang="en-US"/>
              <a:t>n Đã Xử Lý (ShipXanh sẽ l</a:t>
            </a:r>
            <a:r>
              <a:rPr lang="vi-VN"/>
              <a:t>ư</a:t>
            </a:r>
            <a:r>
              <a:rPr lang="en-US"/>
              <a:t>u các đ</a:t>
            </a:r>
            <a:r>
              <a:rPr lang="vi-VN"/>
              <a:t>ơ</a:t>
            </a:r>
            <a:r>
              <a:rPr lang="en-US"/>
              <a:t>n ở shop bạn mà đang ở trạng thái Đã Xử Lý)</a:t>
            </a:r>
          </a:p>
          <a:p>
            <a:pPr lvl="1">
              <a:lnSpc>
                <a:spcPct val="150000"/>
              </a:lnSpc>
            </a:pPr>
            <a:r>
              <a:rPr lang="en-US"/>
              <a:t>B</a:t>
            </a:r>
            <a:r>
              <a:rPr lang="vi-VN"/>
              <a:t>ư</a:t>
            </a:r>
            <a:r>
              <a:rPr lang="en-US"/>
              <a:t>ớc 4. Kiểm tra lại các đ</a:t>
            </a:r>
            <a:r>
              <a:rPr lang="vi-VN"/>
              <a:t>ơ</a:t>
            </a:r>
            <a:r>
              <a:rPr lang="en-US"/>
              <a:t>n đó bằng cách vào menu Đ</a:t>
            </a:r>
            <a:r>
              <a:rPr lang="vi-VN"/>
              <a:t>ơ</a:t>
            </a:r>
            <a:r>
              <a:rPr lang="en-US"/>
              <a:t>n Mới</a:t>
            </a:r>
          </a:p>
        </p:txBody>
      </p:sp>
    </p:spTree>
    <p:extLst>
      <p:ext uri="{BB962C8B-B14F-4D97-AF65-F5344CB8AC3E}">
        <p14:creationId xmlns:p14="http://schemas.microsoft.com/office/powerpoint/2010/main" val="1650339166"/>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D6663-5237-4A88-83D5-60AAF9F42E7F}"/>
              </a:ext>
            </a:extLst>
          </p:cNvPr>
          <p:cNvSpPr>
            <a:spLocks noGrp="1"/>
          </p:cNvSpPr>
          <p:nvPr>
            <p:ph type="title"/>
          </p:nvPr>
        </p:nvSpPr>
        <p:spPr/>
        <p:txBody>
          <a:bodyPr/>
          <a:lstStyle/>
          <a:p>
            <a:r>
              <a:rPr lang="en-US"/>
              <a:t>2. TÍNH NĂNG QUẢN LÝ, THEO DÕI Đ</a:t>
            </a:r>
            <a:r>
              <a:rPr lang="vi-VN"/>
              <a:t>Ơ</a:t>
            </a:r>
            <a:r>
              <a:rPr lang="en-US"/>
              <a:t>N</a:t>
            </a:r>
          </a:p>
        </p:txBody>
      </p:sp>
      <p:sp>
        <p:nvSpPr>
          <p:cNvPr id="3" name="Content Placeholder 2">
            <a:extLst>
              <a:ext uri="{FF2B5EF4-FFF2-40B4-BE49-F238E27FC236}">
                <a16:creationId xmlns:a16="http://schemas.microsoft.com/office/drawing/2014/main" id="{2D3456D4-F714-4FDE-B4CA-7DBDC8CDECAB}"/>
              </a:ext>
            </a:extLst>
          </p:cNvPr>
          <p:cNvSpPr>
            <a:spLocks noGrp="1"/>
          </p:cNvSpPr>
          <p:nvPr>
            <p:ph idx="1"/>
          </p:nvPr>
        </p:nvSpPr>
        <p:spPr/>
        <p:txBody>
          <a:bodyPr>
            <a:normAutofit fontScale="92500" lnSpcReduction="10000"/>
          </a:bodyPr>
          <a:lstStyle/>
          <a:p>
            <a:pPr marL="0" indent="0">
              <a:lnSpc>
                <a:spcPct val="150000"/>
              </a:lnSpc>
              <a:buNone/>
            </a:pPr>
            <a:r>
              <a:rPr lang="en-US"/>
              <a:t>2. Chia Đ</a:t>
            </a:r>
            <a:r>
              <a:rPr lang="vi-VN"/>
              <a:t>ơ</a:t>
            </a:r>
            <a:r>
              <a:rPr lang="en-US"/>
              <a:t>n Cho Nhân Viên Đi Nhặt Từ Trang Quản Lý</a:t>
            </a:r>
          </a:p>
          <a:p>
            <a:pPr lvl="1">
              <a:lnSpc>
                <a:spcPct val="150000"/>
              </a:lnSpc>
            </a:pPr>
            <a:r>
              <a:rPr lang="en-US"/>
              <a:t>B</a:t>
            </a:r>
            <a:r>
              <a:rPr lang="vi-VN"/>
              <a:t>ư</a:t>
            </a:r>
            <a:r>
              <a:rPr lang="en-US"/>
              <a:t>ớc 1. Tại danh sách đ</a:t>
            </a:r>
            <a:r>
              <a:rPr lang="vi-VN"/>
              <a:t>ơ</a:t>
            </a:r>
            <a:r>
              <a:rPr lang="en-US"/>
              <a:t>n trong danh sách đ</a:t>
            </a:r>
            <a:r>
              <a:rPr lang="vi-VN"/>
              <a:t>ơ</a:t>
            </a:r>
            <a:r>
              <a:rPr lang="en-US"/>
              <a:t>n mới, tích chọn những đ</a:t>
            </a:r>
            <a:r>
              <a:rPr lang="vi-VN"/>
              <a:t>ơ</a:t>
            </a:r>
            <a:r>
              <a:rPr lang="en-US"/>
              <a:t>n cần chia, sau đó click vào biểu t</a:t>
            </a:r>
            <a:r>
              <a:rPr lang="vi-VN"/>
              <a:t>ư</a:t>
            </a:r>
            <a:r>
              <a:rPr lang="en-US"/>
              <a:t>ợng chia đ</a:t>
            </a:r>
            <a:r>
              <a:rPr lang="vi-VN"/>
              <a:t>ơ</a:t>
            </a:r>
            <a:r>
              <a:rPr lang="en-US"/>
              <a:t>n</a:t>
            </a:r>
          </a:p>
          <a:p>
            <a:pPr lvl="1">
              <a:lnSpc>
                <a:spcPct val="150000"/>
              </a:lnSpc>
            </a:pPr>
            <a:r>
              <a:rPr lang="en-US"/>
              <a:t>B</a:t>
            </a:r>
            <a:r>
              <a:rPr lang="vi-VN"/>
              <a:t>ư</a:t>
            </a:r>
            <a:r>
              <a:rPr lang="en-US"/>
              <a:t>ớc 2. Chọn ng</a:t>
            </a:r>
            <a:r>
              <a:rPr lang="vi-VN"/>
              <a:t>ư</a:t>
            </a:r>
            <a:r>
              <a:rPr lang="en-US"/>
              <a:t>ời đ</a:t>
            </a:r>
            <a:r>
              <a:rPr lang="vi-VN"/>
              <a:t>ư</a:t>
            </a:r>
            <a:r>
              <a:rPr lang="en-US"/>
              <a:t>ợc chia, bạn có thể thêm ng</a:t>
            </a:r>
            <a:r>
              <a:rPr lang="vi-VN"/>
              <a:t>ư</a:t>
            </a:r>
            <a:r>
              <a:rPr lang="en-US"/>
              <a:t>ời đ</a:t>
            </a:r>
            <a:r>
              <a:rPr lang="vi-VN"/>
              <a:t>ư</a:t>
            </a:r>
            <a:r>
              <a:rPr lang="en-US"/>
              <a:t>ợc chia mới trong menu Nhân Sự</a:t>
            </a:r>
          </a:p>
          <a:p>
            <a:pPr lvl="1">
              <a:lnSpc>
                <a:spcPct val="150000"/>
              </a:lnSpc>
            </a:pPr>
            <a:r>
              <a:rPr lang="en-US"/>
              <a:t>Bước 3. Lúc này trên app mobile ShipXanh, sẽ hiện lên phần phân loại hàng đ</a:t>
            </a:r>
            <a:r>
              <a:rPr lang="vi-VN"/>
              <a:t>ư</a:t>
            </a:r>
            <a:r>
              <a:rPr lang="en-US"/>
              <a:t>ợc chia t</a:t>
            </a:r>
            <a:r>
              <a:rPr lang="vi-VN"/>
              <a:t>ư</a:t>
            </a:r>
            <a:r>
              <a:rPr lang="en-US"/>
              <a:t>ơng ứng với mỗi ng</a:t>
            </a:r>
            <a:r>
              <a:rPr lang="vi-VN"/>
              <a:t>ư</a:t>
            </a:r>
            <a:r>
              <a:rPr lang="en-US"/>
              <a:t>ời</a:t>
            </a:r>
          </a:p>
          <a:p>
            <a:pPr lvl="1">
              <a:lnSpc>
                <a:spcPct val="150000"/>
              </a:lnSpc>
            </a:pPr>
            <a:r>
              <a:rPr lang="en-US"/>
              <a:t>Bước 4. Khi đã có danh sách phân loại đó rồi sẽ tiến hành đi nhặt, gom lại để đóng đ</a:t>
            </a:r>
            <a:r>
              <a:rPr lang="vi-VN"/>
              <a:t>ơ</a:t>
            </a:r>
            <a:r>
              <a:rPr lang="en-US"/>
              <a:t>n. (Các phân loại đã đ</a:t>
            </a:r>
            <a:r>
              <a:rPr lang="vi-VN"/>
              <a:t>ư</a:t>
            </a:r>
            <a:r>
              <a:rPr lang="en-US"/>
              <a:t>ợc gom lại để tránh tr</a:t>
            </a:r>
            <a:r>
              <a:rPr lang="vi-VN"/>
              <a:t>ư</a:t>
            </a:r>
            <a:r>
              <a:rPr lang="en-US"/>
              <a:t>ờng hợp nhặt lặp lại) </a:t>
            </a:r>
          </a:p>
        </p:txBody>
      </p:sp>
    </p:spTree>
    <p:extLst>
      <p:ext uri="{BB962C8B-B14F-4D97-AF65-F5344CB8AC3E}">
        <p14:creationId xmlns:p14="http://schemas.microsoft.com/office/powerpoint/2010/main" val="1674228510"/>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75DA7-945D-4367-A51E-D3ED23DA2A77}"/>
              </a:ext>
            </a:extLst>
          </p:cNvPr>
          <p:cNvSpPr>
            <a:spLocks noGrp="1"/>
          </p:cNvSpPr>
          <p:nvPr>
            <p:ph type="title"/>
          </p:nvPr>
        </p:nvSpPr>
        <p:spPr/>
        <p:txBody>
          <a:bodyPr/>
          <a:lstStyle/>
          <a:p>
            <a:r>
              <a:rPr lang="en-US"/>
              <a:t>2. TÍNH NĂNG QUẢN LÝ, THEO DÕI Đ</a:t>
            </a:r>
            <a:r>
              <a:rPr lang="vi-VN"/>
              <a:t>Ơ</a:t>
            </a:r>
            <a:r>
              <a:rPr lang="en-US"/>
              <a:t>N</a:t>
            </a:r>
          </a:p>
        </p:txBody>
      </p:sp>
      <p:sp>
        <p:nvSpPr>
          <p:cNvPr id="3" name="Content Placeholder 2">
            <a:extLst>
              <a:ext uri="{FF2B5EF4-FFF2-40B4-BE49-F238E27FC236}">
                <a16:creationId xmlns:a16="http://schemas.microsoft.com/office/drawing/2014/main" id="{7B666853-F168-4144-BFD9-3F5A87495737}"/>
              </a:ext>
            </a:extLst>
          </p:cNvPr>
          <p:cNvSpPr>
            <a:spLocks noGrp="1"/>
          </p:cNvSpPr>
          <p:nvPr>
            <p:ph idx="1"/>
          </p:nvPr>
        </p:nvSpPr>
        <p:spPr/>
        <p:txBody>
          <a:bodyPr/>
          <a:lstStyle/>
          <a:p>
            <a:pPr marL="0" indent="0">
              <a:lnSpc>
                <a:spcPct val="150000"/>
              </a:lnSpc>
              <a:buNone/>
            </a:pPr>
            <a:r>
              <a:rPr lang="en-US"/>
              <a:t>3. Nhân Viên Đóng Hàng, Xác Nhận Đã Đóng Gói</a:t>
            </a:r>
          </a:p>
          <a:p>
            <a:pPr lvl="1">
              <a:lnSpc>
                <a:spcPct val="150000"/>
              </a:lnSpc>
            </a:pPr>
            <a:r>
              <a:rPr lang="en-US"/>
              <a:t>Bước 1. In mã đ</a:t>
            </a:r>
            <a:r>
              <a:rPr lang="vi-VN"/>
              <a:t>ơ</a:t>
            </a:r>
            <a:r>
              <a:rPr lang="en-US"/>
              <a:t>n bằng cách tích chọn các đ</a:t>
            </a:r>
            <a:r>
              <a:rPr lang="vi-VN"/>
              <a:t>ơ</a:t>
            </a:r>
            <a:r>
              <a:rPr lang="en-US"/>
              <a:t>n trên trang Đ</a:t>
            </a:r>
            <a:r>
              <a:rPr lang="vi-VN"/>
              <a:t>ơ</a:t>
            </a:r>
            <a:r>
              <a:rPr lang="en-US"/>
              <a:t>n Mới, click biểu t</a:t>
            </a:r>
            <a:r>
              <a:rPr lang="vi-VN"/>
              <a:t>ư</a:t>
            </a:r>
            <a:r>
              <a:rPr lang="en-US"/>
              <a:t>ợng IN (mã vạch hoặc mã QR)</a:t>
            </a:r>
          </a:p>
          <a:p>
            <a:pPr lvl="1">
              <a:lnSpc>
                <a:spcPct val="150000"/>
              </a:lnSpc>
            </a:pPr>
            <a:r>
              <a:rPr lang="en-US"/>
              <a:t>B</a:t>
            </a:r>
            <a:r>
              <a:rPr lang="vi-VN"/>
              <a:t>ư</a:t>
            </a:r>
            <a:r>
              <a:rPr lang="en-US"/>
              <a:t>ớc 2. Dựa theo từng mã để tìm đ</a:t>
            </a:r>
            <a:r>
              <a:rPr lang="vi-VN"/>
              <a:t>ơ</a:t>
            </a:r>
            <a:r>
              <a:rPr lang="en-US"/>
              <a:t>n trên app mobile, xem thông tin chi tiết đ</a:t>
            </a:r>
            <a:r>
              <a:rPr lang="vi-VN"/>
              <a:t>ơ</a:t>
            </a:r>
            <a:r>
              <a:rPr lang="en-US"/>
              <a:t>n đó, sau đó đổi trạng thái đ</a:t>
            </a:r>
            <a:r>
              <a:rPr lang="vi-VN"/>
              <a:t>ơ</a:t>
            </a:r>
            <a:r>
              <a:rPr lang="en-US"/>
              <a:t>n sang Đã Đóng Gói trên app luôn.</a:t>
            </a:r>
          </a:p>
          <a:p>
            <a:pPr lvl="1">
              <a:lnSpc>
                <a:spcPct val="150000"/>
              </a:lnSpc>
            </a:pPr>
            <a:r>
              <a:rPr lang="en-US"/>
              <a:t>Làm t</a:t>
            </a:r>
            <a:r>
              <a:rPr lang="vi-VN"/>
              <a:t>ư</a:t>
            </a:r>
            <a:r>
              <a:rPr lang="en-US"/>
              <a:t>ơng tự với các đ</a:t>
            </a:r>
            <a:r>
              <a:rPr lang="vi-VN"/>
              <a:t>ơ</a:t>
            </a:r>
            <a:r>
              <a:rPr lang="en-US"/>
              <a:t>n tiếp theo</a:t>
            </a:r>
          </a:p>
          <a:p>
            <a:pPr marL="0" indent="0">
              <a:buNone/>
            </a:pPr>
            <a:endParaRPr lang="en-US"/>
          </a:p>
        </p:txBody>
      </p:sp>
    </p:spTree>
    <p:extLst>
      <p:ext uri="{BB962C8B-B14F-4D97-AF65-F5344CB8AC3E}">
        <p14:creationId xmlns:p14="http://schemas.microsoft.com/office/powerpoint/2010/main" val="3657564650"/>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54719-9898-4316-9DCC-303562F9F4EA}"/>
              </a:ext>
            </a:extLst>
          </p:cNvPr>
          <p:cNvSpPr>
            <a:spLocks noGrp="1"/>
          </p:cNvSpPr>
          <p:nvPr>
            <p:ph type="title"/>
          </p:nvPr>
        </p:nvSpPr>
        <p:spPr/>
        <p:txBody>
          <a:bodyPr/>
          <a:lstStyle/>
          <a:p>
            <a:r>
              <a:rPr lang="en-US"/>
              <a:t>2. TÍNH NĂNG QUẢN LÝ, THEO DÕI Đ</a:t>
            </a:r>
            <a:r>
              <a:rPr lang="vi-VN"/>
              <a:t>Ơ</a:t>
            </a:r>
            <a:r>
              <a:rPr lang="en-US"/>
              <a:t>N</a:t>
            </a:r>
          </a:p>
        </p:txBody>
      </p:sp>
      <p:sp>
        <p:nvSpPr>
          <p:cNvPr id="3" name="Content Placeholder 2">
            <a:extLst>
              <a:ext uri="{FF2B5EF4-FFF2-40B4-BE49-F238E27FC236}">
                <a16:creationId xmlns:a16="http://schemas.microsoft.com/office/drawing/2014/main" id="{F194AD00-58FA-48E2-8463-D49E808BD022}"/>
              </a:ext>
            </a:extLst>
          </p:cNvPr>
          <p:cNvSpPr>
            <a:spLocks noGrp="1"/>
          </p:cNvSpPr>
          <p:nvPr>
            <p:ph idx="1"/>
          </p:nvPr>
        </p:nvSpPr>
        <p:spPr/>
        <p:txBody>
          <a:bodyPr>
            <a:normAutofit fontScale="92500" lnSpcReduction="10000"/>
          </a:bodyPr>
          <a:lstStyle/>
          <a:p>
            <a:pPr marL="0" indent="0">
              <a:lnSpc>
                <a:spcPct val="150000"/>
              </a:lnSpc>
              <a:buNone/>
            </a:pPr>
            <a:r>
              <a:rPr lang="en-US"/>
              <a:t>4. Tạo Phiếu Xuất Cho Những Đ</a:t>
            </a:r>
            <a:r>
              <a:rPr lang="vi-VN"/>
              <a:t>ơ</a:t>
            </a:r>
            <a:r>
              <a:rPr lang="en-US"/>
              <a:t>n Đã Đóng Gói Để Giao Đi</a:t>
            </a:r>
          </a:p>
          <a:p>
            <a:pPr lvl="1">
              <a:lnSpc>
                <a:spcPct val="150000"/>
              </a:lnSpc>
            </a:pPr>
            <a:r>
              <a:rPr lang="en-US"/>
              <a:t>B</a:t>
            </a:r>
            <a:r>
              <a:rPr lang="vi-VN"/>
              <a:t>ư</a:t>
            </a:r>
            <a:r>
              <a:rPr lang="en-US"/>
              <a:t>ớc 1. Trong trang đ</a:t>
            </a:r>
            <a:r>
              <a:rPr lang="vi-VN"/>
              <a:t>ơ</a:t>
            </a:r>
            <a:r>
              <a:rPr lang="en-US"/>
              <a:t>n Đã Đóng Gói, ở góc d</a:t>
            </a:r>
            <a:r>
              <a:rPr lang="vi-VN"/>
              <a:t>ư</a:t>
            </a:r>
            <a:r>
              <a:rPr lang="en-US"/>
              <a:t>ới phải sẽ xuất hiện nút Tạo Phiếu Xuất cho từng nhà vận chuyển.</a:t>
            </a:r>
          </a:p>
          <a:p>
            <a:pPr lvl="1">
              <a:lnSpc>
                <a:spcPct val="150000"/>
              </a:lnSpc>
            </a:pPr>
            <a:r>
              <a:rPr lang="en-US"/>
              <a:t>B</a:t>
            </a:r>
            <a:r>
              <a:rPr lang="vi-VN"/>
              <a:t>ư</a:t>
            </a:r>
            <a:r>
              <a:rPr lang="en-US"/>
              <a:t>ớc 2. Xem danh sách phiếu xuất trong menu Phiếu Xuất, tại đây chỉ hiện những phiếu xuất đáng quan tâm đó là phiếu xuất mới</a:t>
            </a:r>
          </a:p>
          <a:p>
            <a:pPr lvl="1">
              <a:lnSpc>
                <a:spcPct val="150000"/>
              </a:lnSpc>
            </a:pPr>
            <a:r>
              <a:rPr lang="en-US"/>
              <a:t>Bước 3. Tích chọn phiếu xuất sau đó click vào biểu t</a:t>
            </a:r>
            <a:r>
              <a:rPr lang="vi-VN"/>
              <a:t>ư</a:t>
            </a:r>
            <a:r>
              <a:rPr lang="en-US"/>
              <a:t>ợng in để in phiếu xuất cho nhân viên lấy hàng kí. (Bằng chứng đã giao hàng)</a:t>
            </a:r>
          </a:p>
          <a:p>
            <a:pPr lvl="1">
              <a:lnSpc>
                <a:spcPct val="150000"/>
              </a:lnSpc>
            </a:pPr>
            <a:r>
              <a:rPr lang="en-US"/>
              <a:t>Bước 4. Cuối ngày sẽ quét trạng thái xem b</a:t>
            </a:r>
            <a:r>
              <a:rPr lang="vi-VN"/>
              <a:t>ư</a:t>
            </a:r>
            <a:r>
              <a:rPr lang="en-US"/>
              <a:t>u tá lấy hàng về đã chuyển trạng thái các đ</a:t>
            </a:r>
            <a:r>
              <a:rPr lang="vi-VN"/>
              <a:t>ơ</a:t>
            </a:r>
            <a:r>
              <a:rPr lang="en-US"/>
              <a:t>n này sang đã giao ch</a:t>
            </a:r>
            <a:r>
              <a:rPr lang="vi-VN"/>
              <a:t>ư</a:t>
            </a:r>
            <a:r>
              <a:rPr lang="en-US"/>
              <a:t>a.</a:t>
            </a:r>
          </a:p>
        </p:txBody>
      </p:sp>
    </p:spTree>
    <p:extLst>
      <p:ext uri="{BB962C8B-B14F-4D97-AF65-F5344CB8AC3E}">
        <p14:creationId xmlns:p14="http://schemas.microsoft.com/office/powerpoint/2010/main" val="693740768"/>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B7469-BBBC-462B-B355-1D1F6A2927B5}"/>
              </a:ext>
            </a:extLst>
          </p:cNvPr>
          <p:cNvSpPr>
            <a:spLocks noGrp="1"/>
          </p:cNvSpPr>
          <p:nvPr>
            <p:ph type="title"/>
          </p:nvPr>
        </p:nvSpPr>
        <p:spPr/>
        <p:txBody>
          <a:bodyPr/>
          <a:lstStyle/>
          <a:p>
            <a:r>
              <a:rPr lang="en-US"/>
              <a:t>2. TÍNH NĂNG QUẢN LÝ, THEO DÕI Đ</a:t>
            </a:r>
            <a:r>
              <a:rPr lang="vi-VN"/>
              <a:t>Ơ</a:t>
            </a:r>
            <a:r>
              <a:rPr lang="en-US"/>
              <a:t>N</a:t>
            </a:r>
          </a:p>
        </p:txBody>
      </p:sp>
      <p:sp>
        <p:nvSpPr>
          <p:cNvPr id="3" name="Content Placeholder 2">
            <a:extLst>
              <a:ext uri="{FF2B5EF4-FFF2-40B4-BE49-F238E27FC236}">
                <a16:creationId xmlns:a16="http://schemas.microsoft.com/office/drawing/2014/main" id="{BEE608D0-E0EF-4166-8D95-99C5CF6CC641}"/>
              </a:ext>
            </a:extLst>
          </p:cNvPr>
          <p:cNvSpPr>
            <a:spLocks noGrp="1"/>
          </p:cNvSpPr>
          <p:nvPr>
            <p:ph idx="1"/>
          </p:nvPr>
        </p:nvSpPr>
        <p:spPr/>
        <p:txBody>
          <a:bodyPr/>
          <a:lstStyle/>
          <a:p>
            <a:pPr marL="0" indent="0">
              <a:lnSpc>
                <a:spcPct val="150000"/>
              </a:lnSpc>
              <a:buNone/>
            </a:pPr>
            <a:r>
              <a:rPr lang="en-US"/>
              <a:t>5. Xác Nhận Đ</a:t>
            </a:r>
            <a:r>
              <a:rPr lang="vi-VN"/>
              <a:t>ơ</a:t>
            </a:r>
            <a:r>
              <a:rPr lang="en-US"/>
              <a:t>n Hoàn (nếu có)</a:t>
            </a:r>
          </a:p>
          <a:p>
            <a:pPr lvl="1">
              <a:lnSpc>
                <a:spcPct val="150000"/>
              </a:lnSpc>
            </a:pPr>
            <a:r>
              <a:rPr lang="en-US"/>
              <a:t>Bước 1. Khi một đ</a:t>
            </a:r>
            <a:r>
              <a:rPr lang="vi-VN"/>
              <a:t>ơ</a:t>
            </a:r>
            <a:r>
              <a:rPr lang="en-US"/>
              <a:t>n đ</a:t>
            </a:r>
            <a:r>
              <a:rPr lang="vi-VN"/>
              <a:t>ư</a:t>
            </a:r>
            <a:r>
              <a:rPr lang="en-US"/>
              <a:t>ợc hoàn về, ta sẽ tiến hành đổi đ</a:t>
            </a:r>
            <a:r>
              <a:rPr lang="vi-VN"/>
              <a:t>ơ</a:t>
            </a:r>
            <a:r>
              <a:rPr lang="en-US"/>
              <a:t>n đó về trạng thái Đã Hoàn. Trong menu Hoàn Hủy, click nút Quét Đ</a:t>
            </a:r>
            <a:r>
              <a:rPr lang="vi-VN"/>
              <a:t>ơ</a:t>
            </a:r>
            <a:r>
              <a:rPr lang="en-US"/>
              <a:t>n Hoàn</a:t>
            </a:r>
          </a:p>
          <a:p>
            <a:pPr lvl="1">
              <a:lnSpc>
                <a:spcPct val="150000"/>
              </a:lnSpc>
            </a:pPr>
            <a:r>
              <a:rPr lang="en-US"/>
              <a:t>Bước 2. Tại đây, ta có thể nhập tay rồi click nút Xác Nhận (có thể chọn chế độ xác nhận nhanh cho tr</a:t>
            </a:r>
            <a:r>
              <a:rPr lang="vi-VN"/>
              <a:t>ư</a:t>
            </a:r>
            <a:r>
              <a:rPr lang="en-US"/>
              <a:t>ờng hợp dùng máy scan mã vạch</a:t>
            </a:r>
          </a:p>
        </p:txBody>
      </p:sp>
    </p:spTree>
    <p:extLst>
      <p:ext uri="{BB962C8B-B14F-4D97-AF65-F5344CB8AC3E}">
        <p14:creationId xmlns:p14="http://schemas.microsoft.com/office/powerpoint/2010/main" val="4008642791"/>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F80C-B0BA-4C46-B71E-3AA8D695A7C4}"/>
              </a:ext>
            </a:extLst>
          </p:cNvPr>
          <p:cNvSpPr>
            <a:spLocks noGrp="1"/>
          </p:cNvSpPr>
          <p:nvPr>
            <p:ph type="title"/>
          </p:nvPr>
        </p:nvSpPr>
        <p:spPr>
          <a:xfrm>
            <a:off x="1030286" y="819325"/>
            <a:ext cx="10131425" cy="841695"/>
          </a:xfrm>
        </p:spPr>
        <p:txBody>
          <a:bodyPr>
            <a:normAutofit/>
          </a:bodyPr>
          <a:lstStyle/>
          <a:p>
            <a:pPr algn="ctr"/>
            <a:r>
              <a:rPr lang="en-US" sz="2400"/>
              <a:t>NỘI DUNG TRÌNH BÀY</a:t>
            </a:r>
          </a:p>
        </p:txBody>
      </p:sp>
      <p:sp>
        <p:nvSpPr>
          <p:cNvPr id="6" name="TextBox 5">
            <a:extLst>
              <a:ext uri="{FF2B5EF4-FFF2-40B4-BE49-F238E27FC236}">
                <a16:creationId xmlns:a16="http://schemas.microsoft.com/office/drawing/2014/main" id="{F446388C-EAF4-45FF-AF78-5F6CC606C053}"/>
              </a:ext>
            </a:extLst>
          </p:cNvPr>
          <p:cNvSpPr txBox="1"/>
          <p:nvPr/>
        </p:nvSpPr>
        <p:spPr>
          <a:xfrm>
            <a:off x="1030286" y="2878954"/>
            <a:ext cx="4240263" cy="1569660"/>
          </a:xfrm>
          <a:prstGeom prst="rect">
            <a:avLst/>
          </a:prstGeom>
          <a:noFill/>
        </p:spPr>
        <p:txBody>
          <a:bodyPr wrap="none" rtlCol="0">
            <a:spAutoFit/>
          </a:bodyPr>
          <a:lstStyle/>
          <a:p>
            <a:pPr marL="342900" indent="-342900">
              <a:buAutoNum type="arabicPeriod"/>
            </a:pPr>
            <a:r>
              <a:rPr lang="en-US" sz="2400"/>
              <a:t> ĐẶT VẤN ĐỀ</a:t>
            </a:r>
          </a:p>
          <a:p>
            <a:endParaRPr lang="en-US" sz="2400"/>
          </a:p>
          <a:p>
            <a:r>
              <a:rPr lang="en-US" sz="2400"/>
              <a:t>2. CÁC TÍNH NĂNG CHÍNH</a:t>
            </a:r>
          </a:p>
          <a:p>
            <a:endParaRPr lang="en-US" sz="2400"/>
          </a:p>
        </p:txBody>
      </p:sp>
      <p:sp>
        <p:nvSpPr>
          <p:cNvPr id="7" name="TextBox 6">
            <a:extLst>
              <a:ext uri="{FF2B5EF4-FFF2-40B4-BE49-F238E27FC236}">
                <a16:creationId xmlns:a16="http://schemas.microsoft.com/office/drawing/2014/main" id="{E464D4C4-2EB3-4A7F-91D6-4BE604CDEE6B}"/>
              </a:ext>
            </a:extLst>
          </p:cNvPr>
          <p:cNvSpPr txBox="1"/>
          <p:nvPr/>
        </p:nvSpPr>
        <p:spPr>
          <a:xfrm>
            <a:off x="6095998" y="2878954"/>
            <a:ext cx="5452844" cy="1200329"/>
          </a:xfrm>
          <a:prstGeom prst="rect">
            <a:avLst/>
          </a:prstGeom>
          <a:noFill/>
        </p:spPr>
        <p:txBody>
          <a:bodyPr wrap="square" rtlCol="0">
            <a:spAutoFit/>
          </a:bodyPr>
          <a:lstStyle/>
          <a:p>
            <a:r>
              <a:rPr lang="en-US" sz="2400"/>
              <a:t>3. NỀN TẢNG CÔNG NGHỆ </a:t>
            </a:r>
          </a:p>
          <a:p>
            <a:endParaRPr lang="en-US" sz="2400"/>
          </a:p>
          <a:p>
            <a:r>
              <a:rPr lang="en-US" sz="2400"/>
              <a:t>4. MỤC TIÊU VÀ TẦM NHÌN</a:t>
            </a:r>
          </a:p>
        </p:txBody>
      </p:sp>
    </p:spTree>
    <p:extLst>
      <p:ext uri="{BB962C8B-B14F-4D97-AF65-F5344CB8AC3E}">
        <p14:creationId xmlns:p14="http://schemas.microsoft.com/office/powerpoint/2010/main" val="296922625"/>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F9D7-3985-4FB5-B379-2AE04535B542}"/>
              </a:ext>
            </a:extLst>
          </p:cNvPr>
          <p:cNvSpPr>
            <a:spLocks noGrp="1"/>
          </p:cNvSpPr>
          <p:nvPr>
            <p:ph type="title"/>
          </p:nvPr>
        </p:nvSpPr>
        <p:spPr/>
        <p:txBody>
          <a:bodyPr/>
          <a:lstStyle/>
          <a:p>
            <a:r>
              <a:rPr lang="en-US"/>
              <a:t>2. TÍNH NĂNG QUẢN LÝ, THEO DÕI Đ</a:t>
            </a:r>
            <a:r>
              <a:rPr lang="vi-VN"/>
              <a:t>Ơ</a:t>
            </a:r>
            <a:r>
              <a:rPr lang="en-US"/>
              <a:t>N</a:t>
            </a:r>
          </a:p>
        </p:txBody>
      </p:sp>
      <p:sp>
        <p:nvSpPr>
          <p:cNvPr id="3" name="Content Placeholder 2">
            <a:extLst>
              <a:ext uri="{FF2B5EF4-FFF2-40B4-BE49-F238E27FC236}">
                <a16:creationId xmlns:a16="http://schemas.microsoft.com/office/drawing/2014/main" id="{E73A1BC3-DAF7-4E16-BD97-B3828C191507}"/>
              </a:ext>
            </a:extLst>
          </p:cNvPr>
          <p:cNvSpPr>
            <a:spLocks noGrp="1"/>
          </p:cNvSpPr>
          <p:nvPr>
            <p:ph idx="1"/>
          </p:nvPr>
        </p:nvSpPr>
        <p:spPr/>
        <p:txBody>
          <a:bodyPr/>
          <a:lstStyle/>
          <a:p>
            <a:pPr marL="0" indent="0">
              <a:lnSpc>
                <a:spcPct val="150000"/>
              </a:lnSpc>
              <a:buNone/>
            </a:pPr>
            <a:r>
              <a:rPr lang="en-US"/>
              <a:t>6. Đối Soát, Kiểm Kê Doanh Thu</a:t>
            </a:r>
          </a:p>
          <a:p>
            <a:pPr lvl="1">
              <a:lnSpc>
                <a:spcPct val="150000"/>
              </a:lnSpc>
            </a:pPr>
            <a:r>
              <a:rPr lang="en-US"/>
              <a:t>Bước 1. Vào menu Đối Soát, tải lên file excel, csv xuất ra từ trang nhà bán</a:t>
            </a:r>
          </a:p>
          <a:p>
            <a:pPr lvl="1">
              <a:lnSpc>
                <a:spcPct val="150000"/>
              </a:lnSpc>
            </a:pPr>
            <a:r>
              <a:rPr lang="en-US"/>
              <a:t>Bước 2. Sau khi tải lên, hệ thống sẽ đ</a:t>
            </a:r>
            <a:r>
              <a:rPr lang="vi-VN"/>
              <a:t>ư</a:t>
            </a:r>
            <a:r>
              <a:rPr lang="en-US"/>
              <a:t>a ra danh sách đ</a:t>
            </a:r>
            <a:r>
              <a:rPr lang="vi-VN"/>
              <a:t>ơ</a:t>
            </a:r>
            <a:r>
              <a:rPr lang="en-US"/>
              <a:t>n đó kèm phần so sánh chênh lệch giữ tiền mình nhận đ</a:t>
            </a:r>
            <a:r>
              <a:rPr lang="vi-VN"/>
              <a:t>ư</a:t>
            </a:r>
            <a:r>
              <a:rPr lang="en-US"/>
              <a:t>ợc (đã trừ phí) so với tiền mà Shopee trả mình.</a:t>
            </a:r>
          </a:p>
          <a:p>
            <a:pPr lvl="1">
              <a:lnSpc>
                <a:spcPct val="150000"/>
              </a:lnSpc>
            </a:pPr>
            <a:r>
              <a:rPr lang="en-US"/>
              <a:t>Bước 3. Tạo phiếu thu cho lần đối soát đó để l</a:t>
            </a:r>
            <a:r>
              <a:rPr lang="vi-VN"/>
              <a:t>ư</a:t>
            </a:r>
            <a:r>
              <a:rPr lang="en-US"/>
              <a:t>u vết lại. Với những đ</a:t>
            </a:r>
            <a:r>
              <a:rPr lang="vi-VN"/>
              <a:t>ơ</a:t>
            </a:r>
            <a:r>
              <a:rPr lang="en-US"/>
              <a:t>n bị Shopee trả thiếu thì có thể xuất ra excel để gửi khiếu nại yêu cầu trả đủ tiền. </a:t>
            </a:r>
          </a:p>
        </p:txBody>
      </p:sp>
    </p:spTree>
    <p:extLst>
      <p:ext uri="{BB962C8B-B14F-4D97-AF65-F5344CB8AC3E}">
        <p14:creationId xmlns:p14="http://schemas.microsoft.com/office/powerpoint/2010/main" val="1931218421"/>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73B4C-722D-4B82-A090-5E4C55DFB907}"/>
              </a:ext>
            </a:extLst>
          </p:cNvPr>
          <p:cNvSpPr>
            <a:spLocks noGrp="1"/>
          </p:cNvSpPr>
          <p:nvPr>
            <p:ph type="title"/>
          </p:nvPr>
        </p:nvSpPr>
        <p:spPr/>
        <p:txBody>
          <a:bodyPr/>
          <a:lstStyle/>
          <a:p>
            <a:r>
              <a:rPr lang="en-US"/>
              <a:t>3. Tính năng tải ảnh, tải video	</a:t>
            </a:r>
          </a:p>
        </p:txBody>
      </p:sp>
      <p:sp>
        <p:nvSpPr>
          <p:cNvPr id="3" name="Content Placeholder 2">
            <a:extLst>
              <a:ext uri="{FF2B5EF4-FFF2-40B4-BE49-F238E27FC236}">
                <a16:creationId xmlns:a16="http://schemas.microsoft.com/office/drawing/2014/main" id="{E7DB1DF6-7F6A-4C3F-8CEA-96BC90826563}"/>
              </a:ext>
            </a:extLst>
          </p:cNvPr>
          <p:cNvSpPr>
            <a:spLocks noGrp="1"/>
          </p:cNvSpPr>
          <p:nvPr>
            <p:ph idx="1"/>
          </p:nvPr>
        </p:nvSpPr>
        <p:spPr/>
        <p:txBody>
          <a:bodyPr/>
          <a:lstStyle/>
          <a:p>
            <a:pPr>
              <a:lnSpc>
                <a:spcPct val="150000"/>
              </a:lnSpc>
            </a:pPr>
            <a:r>
              <a:rPr lang="en-US"/>
              <a:t>B</a:t>
            </a:r>
            <a:r>
              <a:rPr lang="vi-VN"/>
              <a:t>ư</a:t>
            </a:r>
            <a:r>
              <a:rPr lang="en-US"/>
              <a:t>ớc 1. Trên giao diện ShipXanh ở trang sản phẩm Shopee. Sang tab Download</a:t>
            </a:r>
          </a:p>
          <a:p>
            <a:pPr>
              <a:lnSpc>
                <a:spcPct val="150000"/>
              </a:lnSpc>
            </a:pPr>
            <a:r>
              <a:rPr lang="en-US"/>
              <a:t>Bước 2. Tùy theo nhu cầu mà ta có thể click nút Download Video hoặc Download hình ảnh</a:t>
            </a:r>
          </a:p>
        </p:txBody>
      </p:sp>
    </p:spTree>
    <p:extLst>
      <p:ext uri="{BB962C8B-B14F-4D97-AF65-F5344CB8AC3E}">
        <p14:creationId xmlns:p14="http://schemas.microsoft.com/office/powerpoint/2010/main" val="3683003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05B8D-A64E-487B-BCB7-8683296DE2DE}"/>
              </a:ext>
            </a:extLst>
          </p:cNvPr>
          <p:cNvSpPr>
            <a:spLocks noGrp="1"/>
          </p:cNvSpPr>
          <p:nvPr>
            <p:ph type="title"/>
          </p:nvPr>
        </p:nvSpPr>
        <p:spPr/>
        <p:txBody>
          <a:bodyPr/>
          <a:lstStyle/>
          <a:p>
            <a:r>
              <a:rPr lang="en-US"/>
              <a:t>CH</a:t>
            </a:r>
            <a:r>
              <a:rPr lang="vi-VN"/>
              <a:t>Ư</a:t>
            </a:r>
            <a:r>
              <a:rPr lang="en-US"/>
              <a:t>ƠNG 3. Nền TẢNG CÔNG NGHỆ</a:t>
            </a:r>
          </a:p>
        </p:txBody>
      </p:sp>
      <p:sp>
        <p:nvSpPr>
          <p:cNvPr id="3" name="Content Placeholder 2">
            <a:extLst>
              <a:ext uri="{FF2B5EF4-FFF2-40B4-BE49-F238E27FC236}">
                <a16:creationId xmlns:a16="http://schemas.microsoft.com/office/drawing/2014/main" id="{804F83F1-B5D7-4567-B619-04149EE8262C}"/>
              </a:ext>
            </a:extLst>
          </p:cNvPr>
          <p:cNvSpPr>
            <a:spLocks noGrp="1"/>
          </p:cNvSpPr>
          <p:nvPr>
            <p:ph idx="1"/>
          </p:nvPr>
        </p:nvSpPr>
        <p:spPr/>
        <p:txBody>
          <a:bodyPr/>
          <a:lstStyle/>
          <a:p>
            <a:pPr marL="342900" indent="-342900">
              <a:lnSpc>
                <a:spcPct val="150000"/>
              </a:lnSpc>
              <a:buAutoNum type="arabicPeriod"/>
            </a:pPr>
            <a:r>
              <a:rPr lang="en-US" sz="3200"/>
              <a:t>Chrome Extension</a:t>
            </a:r>
          </a:p>
          <a:p>
            <a:pPr marL="342900" indent="-342900">
              <a:lnSpc>
                <a:spcPct val="150000"/>
              </a:lnSpc>
              <a:buAutoNum type="arabicPeriod"/>
            </a:pPr>
            <a:r>
              <a:rPr lang="en-US" sz="3200"/>
              <a:t>Nodejs Application</a:t>
            </a:r>
          </a:p>
          <a:p>
            <a:pPr marL="342900" indent="-342900">
              <a:lnSpc>
                <a:spcPct val="150000"/>
              </a:lnSpc>
              <a:buAutoNum type="arabicPeriod"/>
            </a:pPr>
            <a:r>
              <a:rPr lang="en-US" sz="3200"/>
              <a:t>Firebase</a:t>
            </a:r>
          </a:p>
          <a:p>
            <a:pPr marL="342900" indent="-342900">
              <a:lnSpc>
                <a:spcPct val="150000"/>
              </a:lnSpc>
              <a:buAutoNum type="arabicPeriod"/>
            </a:pPr>
            <a:r>
              <a:rPr lang="en-US" sz="3200"/>
              <a:t>MeiliSearch</a:t>
            </a:r>
            <a:endParaRPr lang="en-US"/>
          </a:p>
        </p:txBody>
      </p:sp>
    </p:spTree>
    <p:extLst>
      <p:ext uri="{BB962C8B-B14F-4D97-AF65-F5344CB8AC3E}">
        <p14:creationId xmlns:p14="http://schemas.microsoft.com/office/powerpoint/2010/main" val="3207405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B8547-A1DB-434C-A90F-E794C201F2C0}"/>
              </a:ext>
            </a:extLst>
          </p:cNvPr>
          <p:cNvSpPr>
            <a:spLocks noGrp="1"/>
          </p:cNvSpPr>
          <p:nvPr>
            <p:ph type="title"/>
          </p:nvPr>
        </p:nvSpPr>
        <p:spPr/>
        <p:txBody>
          <a:bodyPr/>
          <a:lstStyle/>
          <a:p>
            <a:r>
              <a:rPr lang="en-US"/>
              <a:t>CH</a:t>
            </a:r>
            <a:r>
              <a:rPr lang="vi-VN"/>
              <a:t>Ư</a:t>
            </a:r>
            <a:r>
              <a:rPr lang="en-US"/>
              <a:t>ƠNG 4. mục tiêu và tầm nhìn</a:t>
            </a:r>
          </a:p>
        </p:txBody>
      </p:sp>
      <p:sp>
        <p:nvSpPr>
          <p:cNvPr id="3" name="Content Placeholder 2">
            <a:extLst>
              <a:ext uri="{FF2B5EF4-FFF2-40B4-BE49-F238E27FC236}">
                <a16:creationId xmlns:a16="http://schemas.microsoft.com/office/drawing/2014/main" id="{6CD640DF-D393-44F7-93DD-3F789A60A114}"/>
              </a:ext>
            </a:extLst>
          </p:cNvPr>
          <p:cNvSpPr>
            <a:spLocks noGrp="1"/>
          </p:cNvSpPr>
          <p:nvPr>
            <p:ph idx="1"/>
          </p:nvPr>
        </p:nvSpPr>
        <p:spPr/>
        <p:txBody>
          <a:bodyPr/>
          <a:lstStyle/>
          <a:p>
            <a:pPr marL="342900" indent="-342900">
              <a:lnSpc>
                <a:spcPct val="150000"/>
              </a:lnSpc>
              <a:buAutoNum type="arabicPeriod"/>
            </a:pPr>
            <a:r>
              <a:rPr lang="en-US" sz="3600"/>
              <a:t>Thống Kê </a:t>
            </a:r>
          </a:p>
          <a:p>
            <a:pPr marL="342900" indent="-342900">
              <a:lnSpc>
                <a:spcPct val="150000"/>
              </a:lnSpc>
              <a:buAutoNum type="arabicPeriod"/>
            </a:pPr>
            <a:r>
              <a:rPr lang="en-US" sz="3600"/>
              <a:t>Mục Tiêu &amp; Tầm Nhìn</a:t>
            </a:r>
            <a:endParaRPr lang="en-US"/>
          </a:p>
          <a:p>
            <a:pPr marL="0" indent="0">
              <a:buNone/>
            </a:pPr>
            <a:endParaRPr lang="en-US"/>
          </a:p>
        </p:txBody>
      </p:sp>
    </p:spTree>
    <p:extLst>
      <p:ext uri="{BB962C8B-B14F-4D97-AF65-F5344CB8AC3E}">
        <p14:creationId xmlns:p14="http://schemas.microsoft.com/office/powerpoint/2010/main" val="4243068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16EEE-A5C7-4F38-AA4F-1427A192A1CC}"/>
              </a:ext>
            </a:extLst>
          </p:cNvPr>
          <p:cNvSpPr>
            <a:spLocks noGrp="1"/>
          </p:cNvSpPr>
          <p:nvPr>
            <p:ph type="title"/>
          </p:nvPr>
        </p:nvSpPr>
        <p:spPr/>
        <p:txBody>
          <a:bodyPr/>
          <a:lstStyle/>
          <a:p>
            <a:r>
              <a:rPr lang="en-US"/>
              <a:t>1. Thống kê</a:t>
            </a:r>
          </a:p>
        </p:txBody>
      </p:sp>
      <p:sp>
        <p:nvSpPr>
          <p:cNvPr id="3" name="Content Placeholder 2">
            <a:extLst>
              <a:ext uri="{FF2B5EF4-FFF2-40B4-BE49-F238E27FC236}">
                <a16:creationId xmlns:a16="http://schemas.microsoft.com/office/drawing/2014/main" id="{07EF6FA3-9ABA-49F4-B077-575A78330EAA}"/>
              </a:ext>
            </a:extLst>
          </p:cNvPr>
          <p:cNvSpPr>
            <a:spLocks noGrp="1"/>
          </p:cNvSpPr>
          <p:nvPr>
            <p:ph idx="1"/>
          </p:nvPr>
        </p:nvSpPr>
        <p:spPr/>
        <p:txBody>
          <a:bodyPr/>
          <a:lstStyle/>
          <a:p>
            <a:pPr marL="0" indent="0">
              <a:buNone/>
            </a:pPr>
            <a:r>
              <a:rPr lang="en-US"/>
              <a:t>Bắt đầu đ</a:t>
            </a:r>
            <a:r>
              <a:rPr lang="vi-VN"/>
              <a:t>ư</a:t>
            </a:r>
            <a:r>
              <a:rPr lang="en-US"/>
              <a:t>a lên chợ ứng dụng từ tháng 08/2020, đến nay ShipXanh đã có ~2000 khách hàng tin t</a:t>
            </a:r>
            <a:r>
              <a:rPr lang="vi-VN"/>
              <a:t>ư</a:t>
            </a:r>
            <a:r>
              <a:rPr lang="en-US"/>
              <a:t>ởng và sử dụng</a:t>
            </a:r>
          </a:p>
          <a:p>
            <a:pPr marL="0" indent="0">
              <a:buNone/>
            </a:pPr>
            <a:r>
              <a:rPr lang="en-US"/>
              <a:t>Với ~200 review 5* trên cửa hàng Chrome Web Store</a:t>
            </a:r>
          </a:p>
          <a:p>
            <a:pPr marL="0" indent="0">
              <a:buNone/>
            </a:pPr>
            <a:r>
              <a:rPr lang="en-US"/>
              <a:t>Cộng đồng hỗ trợ trong group ShipXanh trên Facebook lên đến ~1300 thành viên</a:t>
            </a:r>
          </a:p>
          <a:p>
            <a:pPr marL="0" indent="0">
              <a:buNone/>
            </a:pPr>
            <a:r>
              <a:rPr lang="en-US"/>
              <a:t>Các con số bên trên vẫn đang tăng đều qua từng ngày</a:t>
            </a:r>
          </a:p>
        </p:txBody>
      </p:sp>
    </p:spTree>
    <p:extLst>
      <p:ext uri="{BB962C8B-B14F-4D97-AF65-F5344CB8AC3E}">
        <p14:creationId xmlns:p14="http://schemas.microsoft.com/office/powerpoint/2010/main" val="3671329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F70D15-61B5-4144-93C3-D2FDFE5FC5F8}"/>
              </a:ext>
            </a:extLst>
          </p:cNvPr>
          <p:cNvPicPr>
            <a:picLocks noChangeAspect="1"/>
          </p:cNvPicPr>
          <p:nvPr/>
        </p:nvPicPr>
        <p:blipFill>
          <a:blip r:embed="rId2"/>
          <a:stretch>
            <a:fillRect/>
          </a:stretch>
        </p:blipFill>
        <p:spPr>
          <a:xfrm>
            <a:off x="1062237" y="463180"/>
            <a:ext cx="10067526" cy="5931639"/>
          </a:xfrm>
          <a:prstGeom prst="rect">
            <a:avLst/>
          </a:prstGeom>
        </p:spPr>
      </p:pic>
    </p:spTree>
    <p:extLst>
      <p:ext uri="{BB962C8B-B14F-4D97-AF65-F5344CB8AC3E}">
        <p14:creationId xmlns:p14="http://schemas.microsoft.com/office/powerpoint/2010/main" val="919969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9F1553-1BA7-4BF8-9E16-63D74821F563}"/>
              </a:ext>
            </a:extLst>
          </p:cNvPr>
          <p:cNvPicPr>
            <a:picLocks noChangeAspect="1"/>
          </p:cNvPicPr>
          <p:nvPr/>
        </p:nvPicPr>
        <p:blipFill>
          <a:blip r:embed="rId2"/>
          <a:stretch>
            <a:fillRect/>
          </a:stretch>
        </p:blipFill>
        <p:spPr>
          <a:xfrm>
            <a:off x="1169930" y="480269"/>
            <a:ext cx="9852139" cy="5897461"/>
          </a:xfrm>
          <a:prstGeom prst="rect">
            <a:avLst/>
          </a:prstGeom>
        </p:spPr>
      </p:pic>
    </p:spTree>
    <p:extLst>
      <p:ext uri="{BB962C8B-B14F-4D97-AF65-F5344CB8AC3E}">
        <p14:creationId xmlns:p14="http://schemas.microsoft.com/office/powerpoint/2010/main" val="18641207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1BBACA-7A20-4F1C-BF71-43130AF20FE0}"/>
              </a:ext>
            </a:extLst>
          </p:cNvPr>
          <p:cNvPicPr>
            <a:picLocks noChangeAspect="1"/>
          </p:cNvPicPr>
          <p:nvPr/>
        </p:nvPicPr>
        <p:blipFill>
          <a:blip r:embed="rId2"/>
          <a:stretch>
            <a:fillRect/>
          </a:stretch>
        </p:blipFill>
        <p:spPr>
          <a:xfrm>
            <a:off x="2830657" y="0"/>
            <a:ext cx="6530686" cy="6858000"/>
          </a:xfrm>
          <a:prstGeom prst="rect">
            <a:avLst/>
          </a:prstGeom>
        </p:spPr>
      </p:pic>
    </p:spTree>
    <p:extLst>
      <p:ext uri="{BB962C8B-B14F-4D97-AF65-F5344CB8AC3E}">
        <p14:creationId xmlns:p14="http://schemas.microsoft.com/office/powerpoint/2010/main" val="3328329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0535B-2910-4152-8D90-A7F2AC5962D1}"/>
              </a:ext>
            </a:extLst>
          </p:cNvPr>
          <p:cNvSpPr>
            <a:spLocks noGrp="1"/>
          </p:cNvSpPr>
          <p:nvPr>
            <p:ph type="title"/>
          </p:nvPr>
        </p:nvSpPr>
        <p:spPr/>
        <p:txBody>
          <a:bodyPr/>
          <a:lstStyle/>
          <a:p>
            <a:r>
              <a:rPr lang="en-US"/>
              <a:t>2. MỤC TIÊU VÀ TẦM NHÌN </a:t>
            </a:r>
          </a:p>
        </p:txBody>
      </p:sp>
      <p:sp>
        <p:nvSpPr>
          <p:cNvPr id="3" name="Content Placeholder 2">
            <a:extLst>
              <a:ext uri="{FF2B5EF4-FFF2-40B4-BE49-F238E27FC236}">
                <a16:creationId xmlns:a16="http://schemas.microsoft.com/office/drawing/2014/main" id="{285A80AE-EF2F-4246-A2E2-568E53012E6B}"/>
              </a:ext>
            </a:extLst>
          </p:cNvPr>
          <p:cNvSpPr>
            <a:spLocks noGrp="1"/>
          </p:cNvSpPr>
          <p:nvPr>
            <p:ph idx="1"/>
          </p:nvPr>
        </p:nvSpPr>
        <p:spPr/>
        <p:txBody>
          <a:bodyPr/>
          <a:lstStyle/>
          <a:p>
            <a:pPr>
              <a:lnSpc>
                <a:spcPct val="150000"/>
              </a:lnSpc>
            </a:pPr>
            <a:r>
              <a:rPr lang="en-US"/>
              <a:t>Đạt con số 3000 khách hàng trong năm 2020</a:t>
            </a:r>
          </a:p>
          <a:p>
            <a:pPr>
              <a:lnSpc>
                <a:spcPct val="150000"/>
              </a:lnSpc>
            </a:pPr>
            <a:r>
              <a:rPr lang="en-US"/>
              <a:t>Hoàn thiện, bổ sung thêm các tính năng mới (hỗ trợ copy đa sàn, quản lý đ</a:t>
            </a:r>
            <a:r>
              <a:rPr lang="vi-VN"/>
              <a:t>ơ</a:t>
            </a:r>
            <a:r>
              <a:rPr lang="en-US"/>
              <a:t>n hàng đa sàn, quản lý tồn kho, chat,…)</a:t>
            </a:r>
          </a:p>
          <a:p>
            <a:pPr>
              <a:lnSpc>
                <a:spcPct val="150000"/>
              </a:lnSpc>
            </a:pPr>
            <a:r>
              <a:rPr lang="en-US"/>
              <a:t>Bổ sung thêm đa ngôn ngữ để h</a:t>
            </a:r>
            <a:r>
              <a:rPr lang="vi-VN"/>
              <a:t>ư</a:t>
            </a:r>
            <a:r>
              <a:rPr lang="en-US"/>
              <a:t>ớng tới các thị tr</a:t>
            </a:r>
            <a:r>
              <a:rPr lang="vi-VN"/>
              <a:t>ư</a:t>
            </a:r>
            <a:r>
              <a:rPr lang="en-US"/>
              <a:t>ờng quốc tế</a:t>
            </a:r>
          </a:p>
          <a:p>
            <a:pPr>
              <a:lnSpc>
                <a:spcPct val="150000"/>
              </a:lnSpc>
            </a:pPr>
            <a:r>
              <a:rPr lang="en-US"/>
              <a:t>Trong những năm tới, sẽ có thể thành lập công ty ShipXanh – Giải pháp bán hàng thông minh.</a:t>
            </a:r>
          </a:p>
        </p:txBody>
      </p:sp>
    </p:spTree>
    <p:extLst>
      <p:ext uri="{BB962C8B-B14F-4D97-AF65-F5344CB8AC3E}">
        <p14:creationId xmlns:p14="http://schemas.microsoft.com/office/powerpoint/2010/main" val="948712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510BB1-4D9D-4096-83B9-1843A42929A3}"/>
              </a:ext>
            </a:extLst>
          </p:cNvPr>
          <p:cNvSpPr>
            <a:spLocks noGrp="1"/>
          </p:cNvSpPr>
          <p:nvPr>
            <p:ph type="title"/>
          </p:nvPr>
        </p:nvSpPr>
        <p:spPr/>
        <p:txBody>
          <a:bodyPr/>
          <a:lstStyle/>
          <a:p>
            <a:pPr algn="ctr"/>
            <a:r>
              <a:rPr lang="en-US"/>
              <a:t>CH</a:t>
            </a:r>
            <a:r>
              <a:rPr lang="vi-VN"/>
              <a:t>Ư</a:t>
            </a:r>
            <a:r>
              <a:rPr lang="en-US"/>
              <a:t>ƠNG 1. ĐẶT VẤN ĐỀ		</a:t>
            </a:r>
          </a:p>
        </p:txBody>
      </p:sp>
      <p:sp>
        <p:nvSpPr>
          <p:cNvPr id="4" name="Content Placeholder 3">
            <a:extLst>
              <a:ext uri="{FF2B5EF4-FFF2-40B4-BE49-F238E27FC236}">
                <a16:creationId xmlns:a16="http://schemas.microsoft.com/office/drawing/2014/main" id="{D1284CFA-4894-42EE-8B90-E16801415686}"/>
              </a:ext>
            </a:extLst>
          </p:cNvPr>
          <p:cNvSpPr>
            <a:spLocks noGrp="1"/>
          </p:cNvSpPr>
          <p:nvPr>
            <p:ph idx="1"/>
          </p:nvPr>
        </p:nvSpPr>
        <p:spPr/>
        <p:txBody>
          <a:bodyPr>
            <a:normAutofit/>
          </a:bodyPr>
          <a:lstStyle/>
          <a:p>
            <a:pPr marL="457200" indent="-457200">
              <a:lnSpc>
                <a:spcPct val="200000"/>
              </a:lnSpc>
              <a:buAutoNum type="arabicPeriod"/>
            </a:pPr>
            <a:r>
              <a:rPr lang="en-US" sz="2400"/>
              <a:t>Shopee – Thế Lực Đáng Gờm Trong Làng TMĐT</a:t>
            </a:r>
          </a:p>
          <a:p>
            <a:pPr marL="457200" indent="-457200">
              <a:lnSpc>
                <a:spcPct val="200000"/>
              </a:lnSpc>
              <a:buAutoNum type="arabicPeriod"/>
            </a:pPr>
            <a:r>
              <a:rPr lang="en-US" sz="2400"/>
              <a:t>Nhà Bán Hàng Trên Shopee – C</a:t>
            </a:r>
            <a:r>
              <a:rPr lang="vi-VN" sz="2400"/>
              <a:t>ơ</a:t>
            </a:r>
            <a:r>
              <a:rPr lang="en-US" sz="2400"/>
              <a:t> Hội Và Thách Thức</a:t>
            </a:r>
          </a:p>
          <a:p>
            <a:pPr marL="457200" indent="-457200">
              <a:lnSpc>
                <a:spcPct val="200000"/>
              </a:lnSpc>
              <a:buAutoNum type="arabicPeriod"/>
            </a:pPr>
            <a:r>
              <a:rPr lang="en-US" sz="2400"/>
              <a:t>Thị Tr</a:t>
            </a:r>
            <a:r>
              <a:rPr lang="vi-VN" sz="2400"/>
              <a:t>ư</a:t>
            </a:r>
            <a:r>
              <a:rPr lang="en-US" sz="2400"/>
              <a:t>ờng Phần Mềm Hỗ Trợ Nhà Bán Hàng Trên Shopee</a:t>
            </a:r>
            <a:endParaRPr lang="en-US" sz="2000"/>
          </a:p>
          <a:p>
            <a:pPr lvl="1"/>
            <a:endParaRPr lang="en-US"/>
          </a:p>
        </p:txBody>
      </p:sp>
    </p:spTree>
    <p:extLst>
      <p:ext uri="{BB962C8B-B14F-4D97-AF65-F5344CB8AC3E}">
        <p14:creationId xmlns:p14="http://schemas.microsoft.com/office/powerpoint/2010/main" val="4105401439"/>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1B0599-A829-403E-809C-3AD65BEBA7B7}"/>
              </a:ext>
            </a:extLst>
          </p:cNvPr>
          <p:cNvSpPr>
            <a:spLocks noGrp="1"/>
          </p:cNvSpPr>
          <p:nvPr>
            <p:ph type="title"/>
          </p:nvPr>
        </p:nvSpPr>
        <p:spPr/>
        <p:txBody>
          <a:bodyPr/>
          <a:lstStyle/>
          <a:p>
            <a:r>
              <a:rPr lang="en-US"/>
              <a:t>1. ShOPEE – THẾ LỰC TRONG LÀNG TMĐT </a:t>
            </a:r>
          </a:p>
        </p:txBody>
      </p:sp>
      <p:sp>
        <p:nvSpPr>
          <p:cNvPr id="5" name="Content Placeholder 4">
            <a:extLst>
              <a:ext uri="{FF2B5EF4-FFF2-40B4-BE49-F238E27FC236}">
                <a16:creationId xmlns:a16="http://schemas.microsoft.com/office/drawing/2014/main" id="{57354F93-CBDB-415D-A65C-82E955A2E048}"/>
              </a:ext>
            </a:extLst>
          </p:cNvPr>
          <p:cNvSpPr>
            <a:spLocks noGrp="1"/>
          </p:cNvSpPr>
          <p:nvPr>
            <p:ph idx="1"/>
          </p:nvPr>
        </p:nvSpPr>
        <p:spPr/>
        <p:txBody>
          <a:bodyPr>
            <a:normAutofit/>
          </a:bodyPr>
          <a:lstStyle/>
          <a:p>
            <a:pPr lvl="1">
              <a:lnSpc>
                <a:spcPct val="150000"/>
              </a:lnSpc>
            </a:pPr>
            <a:r>
              <a:rPr lang="en-US" sz="1800"/>
              <a:t>Thành lập năm 2015, b</a:t>
            </a:r>
            <a:r>
              <a:rPr lang="vi-VN" sz="1800"/>
              <a:t>ư</a:t>
            </a:r>
            <a:r>
              <a:rPr lang="en-US" sz="1800"/>
              <a:t>ớc chân vào Việt Nam năm 2016</a:t>
            </a:r>
          </a:p>
          <a:p>
            <a:pPr lvl="1">
              <a:lnSpc>
                <a:spcPct val="150000"/>
              </a:lnSpc>
            </a:pPr>
            <a:r>
              <a:rPr lang="en-US" sz="1800"/>
              <a:t>Vận hành bởi SEA – trụ sở tại Singapore</a:t>
            </a:r>
          </a:p>
          <a:p>
            <a:pPr lvl="1">
              <a:lnSpc>
                <a:spcPct val="150000"/>
              </a:lnSpc>
            </a:pPr>
            <a:r>
              <a:rPr lang="en-US" sz="1800"/>
              <a:t>Có mặt tại 7 quốc gia khu vực Châu Á</a:t>
            </a:r>
          </a:p>
          <a:p>
            <a:pPr lvl="1">
              <a:lnSpc>
                <a:spcPct val="150000"/>
              </a:lnSpc>
            </a:pPr>
            <a:r>
              <a:rPr lang="en-US" sz="1800"/>
              <a:t>Đứng đầu danh mục l</a:t>
            </a:r>
            <a:r>
              <a:rPr lang="vi-VN" sz="1800"/>
              <a:t>ư</a:t>
            </a:r>
            <a:r>
              <a:rPr lang="en-US" sz="1800"/>
              <a:t>ợt tải và hoạt động trung bình hàng tháng tại khu vực</a:t>
            </a:r>
          </a:p>
          <a:p>
            <a:pPr lvl="1">
              <a:lnSpc>
                <a:spcPct val="150000"/>
              </a:lnSpc>
            </a:pPr>
            <a:r>
              <a:rPr lang="en-US" sz="1800"/>
              <a:t>Chiến l</a:t>
            </a:r>
            <a:r>
              <a:rPr lang="vi-VN" sz="1800"/>
              <a:t>ư</a:t>
            </a:r>
            <a:r>
              <a:rPr lang="en-US" sz="1800"/>
              <a:t>ợc quảng bá và tiếp thị hiệu quả, bài bản</a:t>
            </a:r>
            <a:endParaRPr lang="en-US" sz="1400"/>
          </a:p>
        </p:txBody>
      </p:sp>
    </p:spTree>
    <p:extLst>
      <p:ext uri="{BB962C8B-B14F-4D97-AF65-F5344CB8AC3E}">
        <p14:creationId xmlns:p14="http://schemas.microsoft.com/office/powerpoint/2010/main" val="560627016"/>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7074DA-AD91-43C9-9DBF-9F8AF883B244}"/>
              </a:ext>
            </a:extLst>
          </p:cNvPr>
          <p:cNvPicPr>
            <a:picLocks noChangeAspect="1"/>
          </p:cNvPicPr>
          <p:nvPr/>
        </p:nvPicPr>
        <p:blipFill>
          <a:blip r:embed="rId2"/>
          <a:stretch>
            <a:fillRect/>
          </a:stretch>
        </p:blipFill>
        <p:spPr>
          <a:xfrm>
            <a:off x="1806003" y="303276"/>
            <a:ext cx="8579994" cy="52768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C1455042-0232-41C5-AD9A-84DD127AE744}"/>
              </a:ext>
            </a:extLst>
          </p:cNvPr>
          <p:cNvSpPr txBox="1"/>
          <p:nvPr/>
        </p:nvSpPr>
        <p:spPr>
          <a:xfrm>
            <a:off x="3315431" y="6065240"/>
            <a:ext cx="5561138" cy="369332"/>
          </a:xfrm>
          <a:prstGeom prst="rect">
            <a:avLst/>
          </a:prstGeom>
          <a:noFill/>
        </p:spPr>
        <p:txBody>
          <a:bodyPr wrap="none" rtlCol="0">
            <a:spAutoFit/>
          </a:bodyPr>
          <a:lstStyle/>
          <a:p>
            <a:r>
              <a:rPr lang="en-US"/>
              <a:t>Top 4 sàn th</a:t>
            </a:r>
            <a:r>
              <a:rPr lang="vi-VN"/>
              <a:t>ư</a:t>
            </a:r>
            <a:r>
              <a:rPr lang="en-US"/>
              <a:t>ơng mại điện tử ở Việt Nam</a:t>
            </a:r>
          </a:p>
        </p:txBody>
      </p:sp>
    </p:spTree>
    <p:extLst>
      <p:ext uri="{BB962C8B-B14F-4D97-AF65-F5344CB8AC3E}">
        <p14:creationId xmlns:p14="http://schemas.microsoft.com/office/powerpoint/2010/main" val="402032942"/>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43797-503D-4233-9D5A-E00C8EF8D834}"/>
              </a:ext>
            </a:extLst>
          </p:cNvPr>
          <p:cNvSpPr>
            <a:spLocks noGrp="1"/>
          </p:cNvSpPr>
          <p:nvPr>
            <p:ph type="title"/>
          </p:nvPr>
        </p:nvSpPr>
        <p:spPr/>
        <p:txBody>
          <a:bodyPr/>
          <a:lstStyle/>
          <a:p>
            <a:r>
              <a:rPr lang="en-US"/>
              <a:t>2. C</a:t>
            </a:r>
            <a:r>
              <a:rPr lang="vi-VN"/>
              <a:t>Ơ</a:t>
            </a:r>
            <a:r>
              <a:rPr lang="en-US"/>
              <a:t> HỘI VÀ THÁCH THỨC CỦA NBH</a:t>
            </a:r>
          </a:p>
        </p:txBody>
      </p:sp>
      <p:sp>
        <p:nvSpPr>
          <p:cNvPr id="3" name="Content Placeholder 2">
            <a:extLst>
              <a:ext uri="{FF2B5EF4-FFF2-40B4-BE49-F238E27FC236}">
                <a16:creationId xmlns:a16="http://schemas.microsoft.com/office/drawing/2014/main" id="{198D1AEB-6A1A-42B3-B064-03232665A306}"/>
              </a:ext>
            </a:extLst>
          </p:cNvPr>
          <p:cNvSpPr>
            <a:spLocks noGrp="1"/>
          </p:cNvSpPr>
          <p:nvPr>
            <p:ph idx="1"/>
          </p:nvPr>
        </p:nvSpPr>
        <p:spPr/>
        <p:txBody>
          <a:bodyPr>
            <a:normAutofit fontScale="92500" lnSpcReduction="20000"/>
          </a:bodyPr>
          <a:lstStyle/>
          <a:p>
            <a:pPr>
              <a:lnSpc>
                <a:spcPct val="150000"/>
              </a:lnSpc>
            </a:pPr>
            <a:r>
              <a:rPr lang="en-US" sz="2000"/>
              <a:t>A. C</a:t>
            </a:r>
            <a:r>
              <a:rPr lang="vi-VN" sz="2000"/>
              <a:t>Ơ</a:t>
            </a:r>
            <a:r>
              <a:rPr lang="en-US" sz="2000"/>
              <a:t> HỘI</a:t>
            </a:r>
          </a:p>
          <a:p>
            <a:pPr lvl="1">
              <a:lnSpc>
                <a:spcPct val="150000"/>
              </a:lnSpc>
            </a:pPr>
            <a:r>
              <a:rPr lang="en-US" sz="1800"/>
              <a:t>Cách đăng kí gian hang, mở một shop trên Shopee vô cùng dễ dàng và đ</a:t>
            </a:r>
            <a:r>
              <a:rPr lang="vi-VN" sz="1800"/>
              <a:t>ơ</a:t>
            </a:r>
            <a:r>
              <a:rPr lang="en-US" sz="1800"/>
              <a:t>n giản</a:t>
            </a:r>
          </a:p>
          <a:p>
            <a:pPr lvl="1">
              <a:lnSpc>
                <a:spcPct val="150000"/>
              </a:lnSpc>
            </a:pPr>
            <a:r>
              <a:rPr lang="en-US" sz="1800"/>
              <a:t>Trang quản lý, đăng bài rõ rang, dễ hiểu</a:t>
            </a:r>
          </a:p>
          <a:p>
            <a:pPr lvl="1">
              <a:lnSpc>
                <a:spcPct val="150000"/>
              </a:lnSpc>
            </a:pPr>
            <a:r>
              <a:rPr lang="en-US" sz="1800"/>
              <a:t>Đội ngũ chăm sóc khách hàng ổn</a:t>
            </a:r>
          </a:p>
          <a:p>
            <a:pPr lvl="1">
              <a:lnSpc>
                <a:spcPct val="150000"/>
              </a:lnSpc>
            </a:pPr>
            <a:r>
              <a:rPr lang="en-US" sz="1800"/>
              <a:t>Thuật toán tìm kiếm sản phẩm đ</a:t>
            </a:r>
            <a:r>
              <a:rPr lang="vi-VN" sz="1800"/>
              <a:t>ư</a:t>
            </a:r>
            <a:r>
              <a:rPr lang="en-US" sz="1800"/>
              <a:t>ợc đổi mới liên tục, theo xu h</a:t>
            </a:r>
            <a:r>
              <a:rPr lang="vi-VN" sz="1800"/>
              <a:t>ư</a:t>
            </a:r>
            <a:r>
              <a:rPr lang="en-US" sz="1800"/>
              <a:t>ớng đ</a:t>
            </a:r>
            <a:r>
              <a:rPr lang="vi-VN" sz="1800"/>
              <a:t>ư</a:t>
            </a:r>
            <a:r>
              <a:rPr lang="en-US" sz="1800"/>
              <a:t>a sản phẩm mới lên top</a:t>
            </a:r>
          </a:p>
          <a:p>
            <a:pPr lvl="1">
              <a:lnSpc>
                <a:spcPct val="150000"/>
              </a:lnSpc>
            </a:pPr>
            <a:r>
              <a:rPr lang="en-US" sz="1800"/>
              <a:t>Hỗ trợ lấy hàng tận n</a:t>
            </a:r>
            <a:r>
              <a:rPr lang="vi-VN" sz="1800"/>
              <a:t>ơ</a:t>
            </a:r>
            <a:r>
              <a:rPr lang="en-US" sz="1800"/>
              <a:t>i, không mất phí hoàn hang</a:t>
            </a:r>
          </a:p>
          <a:p>
            <a:pPr lvl="1"/>
            <a:endParaRPr lang="en-US"/>
          </a:p>
        </p:txBody>
      </p:sp>
    </p:spTree>
    <p:extLst>
      <p:ext uri="{BB962C8B-B14F-4D97-AF65-F5344CB8AC3E}">
        <p14:creationId xmlns:p14="http://schemas.microsoft.com/office/powerpoint/2010/main" val="198912961"/>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91CA2-490D-4798-AE49-2D47FFE7AF9F}"/>
              </a:ext>
            </a:extLst>
          </p:cNvPr>
          <p:cNvSpPr>
            <a:spLocks noGrp="1"/>
          </p:cNvSpPr>
          <p:nvPr>
            <p:ph type="title"/>
          </p:nvPr>
        </p:nvSpPr>
        <p:spPr/>
        <p:txBody>
          <a:bodyPr/>
          <a:lstStyle/>
          <a:p>
            <a:r>
              <a:rPr lang="en-US"/>
              <a:t>2. C</a:t>
            </a:r>
            <a:r>
              <a:rPr lang="vi-VN"/>
              <a:t>Ơ</a:t>
            </a:r>
            <a:r>
              <a:rPr lang="en-US"/>
              <a:t> HỘI VÀ THÁCH THỨC CỦA NBH</a:t>
            </a:r>
          </a:p>
        </p:txBody>
      </p:sp>
      <p:sp>
        <p:nvSpPr>
          <p:cNvPr id="3" name="Content Placeholder 2">
            <a:extLst>
              <a:ext uri="{FF2B5EF4-FFF2-40B4-BE49-F238E27FC236}">
                <a16:creationId xmlns:a16="http://schemas.microsoft.com/office/drawing/2014/main" id="{73A957DD-5ED5-4ECA-B9C7-11595201C73B}"/>
              </a:ext>
            </a:extLst>
          </p:cNvPr>
          <p:cNvSpPr>
            <a:spLocks noGrp="1"/>
          </p:cNvSpPr>
          <p:nvPr>
            <p:ph idx="1"/>
          </p:nvPr>
        </p:nvSpPr>
        <p:spPr>
          <a:xfrm>
            <a:off x="685801" y="2142067"/>
            <a:ext cx="10345722" cy="3649133"/>
          </a:xfrm>
        </p:spPr>
        <p:txBody>
          <a:bodyPr>
            <a:normAutofit fontScale="92500"/>
          </a:bodyPr>
          <a:lstStyle/>
          <a:p>
            <a:pPr>
              <a:lnSpc>
                <a:spcPct val="150000"/>
              </a:lnSpc>
            </a:pPr>
            <a:r>
              <a:rPr lang="en-US" sz="2000"/>
              <a:t>B. THÁCH THỨC</a:t>
            </a:r>
          </a:p>
          <a:p>
            <a:pPr lvl="1">
              <a:lnSpc>
                <a:spcPct val="150000"/>
              </a:lnSpc>
            </a:pPr>
            <a:r>
              <a:rPr lang="en-US" sz="1800"/>
              <a:t>Cạnh tranh thị phần với các Shop Mall, tuy nhiên lại đ</a:t>
            </a:r>
            <a:r>
              <a:rPr lang="vi-VN" sz="1800"/>
              <a:t>ư</a:t>
            </a:r>
            <a:r>
              <a:rPr lang="en-US" sz="1800"/>
              <a:t>ợc lợi về giá</a:t>
            </a:r>
          </a:p>
          <a:p>
            <a:pPr lvl="1">
              <a:lnSpc>
                <a:spcPct val="150000"/>
              </a:lnSpc>
            </a:pPr>
            <a:r>
              <a:rPr lang="en-US" sz="1800"/>
              <a:t>Cạnh tranh với các shop khác (Một miếng bánh ngon, nhiều ng</a:t>
            </a:r>
            <a:r>
              <a:rPr lang="vi-VN" sz="1800"/>
              <a:t>ư</a:t>
            </a:r>
            <a:r>
              <a:rPr lang="en-US" sz="1800"/>
              <a:t>ời cùng ăn)</a:t>
            </a:r>
          </a:p>
          <a:p>
            <a:pPr lvl="1">
              <a:lnSpc>
                <a:spcPct val="150000"/>
              </a:lnSpc>
            </a:pPr>
            <a:r>
              <a:rPr lang="en-US" sz="1800"/>
              <a:t>Quản lý đ</a:t>
            </a:r>
            <a:r>
              <a:rPr lang="vi-VN" sz="1800"/>
              <a:t>ơ</a:t>
            </a:r>
            <a:r>
              <a:rPr lang="en-US" sz="1800"/>
              <a:t>n hàng, theo dõi trạng thái đ</a:t>
            </a:r>
            <a:r>
              <a:rPr lang="vi-VN" sz="1800"/>
              <a:t>ơ</a:t>
            </a:r>
            <a:r>
              <a:rPr lang="en-US" sz="1800"/>
              <a:t>n, doanh thu trên mỗi đ</a:t>
            </a:r>
            <a:r>
              <a:rPr lang="vi-VN" sz="1800"/>
              <a:t>ơ</a:t>
            </a:r>
            <a:r>
              <a:rPr lang="en-US" sz="1800"/>
              <a:t>n trên trang banhang.shopee.vn vẫn còn nhiều hạn chế, ch</a:t>
            </a:r>
            <a:r>
              <a:rPr lang="vi-VN" sz="1800"/>
              <a:t>ư</a:t>
            </a:r>
            <a:r>
              <a:rPr lang="en-US" sz="1800"/>
              <a:t>a bao quát đ</a:t>
            </a:r>
            <a:r>
              <a:rPr lang="vi-VN" sz="1800"/>
              <a:t>ư</a:t>
            </a:r>
            <a:r>
              <a:rPr lang="en-US" sz="1800"/>
              <a:t>ợc.</a:t>
            </a:r>
          </a:p>
          <a:p>
            <a:pPr lvl="1">
              <a:lnSpc>
                <a:spcPct val="150000"/>
              </a:lnSpc>
            </a:pPr>
            <a:r>
              <a:rPr lang="en-US" sz="1800"/>
              <a:t>Những bất cập liên quan đến bên vận chuyển (Móc hàng, mất đ</a:t>
            </a:r>
            <a:r>
              <a:rPr lang="vi-VN" sz="1800"/>
              <a:t>ơ</a:t>
            </a:r>
            <a:r>
              <a:rPr lang="en-US" sz="1800"/>
              <a:t>n, chậm trễ,…)</a:t>
            </a:r>
          </a:p>
        </p:txBody>
      </p:sp>
    </p:spTree>
    <p:extLst>
      <p:ext uri="{BB962C8B-B14F-4D97-AF65-F5344CB8AC3E}">
        <p14:creationId xmlns:p14="http://schemas.microsoft.com/office/powerpoint/2010/main" val="643720905"/>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B644F-CA25-4B64-AD97-AF60F92ACDFE}"/>
              </a:ext>
            </a:extLst>
          </p:cNvPr>
          <p:cNvSpPr>
            <a:spLocks noGrp="1"/>
          </p:cNvSpPr>
          <p:nvPr>
            <p:ph type="title"/>
          </p:nvPr>
        </p:nvSpPr>
        <p:spPr/>
        <p:txBody>
          <a:bodyPr/>
          <a:lstStyle/>
          <a:p>
            <a:r>
              <a:rPr lang="en-US"/>
              <a:t>3. Thị tr</a:t>
            </a:r>
            <a:r>
              <a:rPr lang="vi-VN"/>
              <a:t>ư</a:t>
            </a:r>
            <a:r>
              <a:rPr lang="en-US"/>
              <a:t>ờng phần mềm hỗ trợ	</a:t>
            </a:r>
          </a:p>
        </p:txBody>
      </p:sp>
      <p:sp>
        <p:nvSpPr>
          <p:cNvPr id="3" name="Content Placeholder 2">
            <a:extLst>
              <a:ext uri="{FF2B5EF4-FFF2-40B4-BE49-F238E27FC236}">
                <a16:creationId xmlns:a16="http://schemas.microsoft.com/office/drawing/2014/main" id="{C939A804-91F8-448E-8F7E-3F03B7AFE41B}"/>
              </a:ext>
            </a:extLst>
          </p:cNvPr>
          <p:cNvSpPr>
            <a:spLocks noGrp="1"/>
          </p:cNvSpPr>
          <p:nvPr>
            <p:ph idx="1"/>
          </p:nvPr>
        </p:nvSpPr>
        <p:spPr/>
        <p:txBody>
          <a:bodyPr>
            <a:normAutofit/>
          </a:bodyPr>
          <a:lstStyle/>
          <a:p>
            <a:pPr marL="342900" indent="-342900">
              <a:lnSpc>
                <a:spcPct val="150000"/>
              </a:lnSpc>
              <a:buAutoNum type="alphaUcPeriod"/>
            </a:pPr>
            <a:r>
              <a:rPr lang="en-US" sz="2000"/>
              <a:t>Các Phần Mềm Doanh Nghiệp</a:t>
            </a:r>
          </a:p>
          <a:p>
            <a:pPr lvl="1">
              <a:lnSpc>
                <a:spcPct val="150000"/>
              </a:lnSpc>
            </a:pPr>
            <a:r>
              <a:rPr lang="en-US" sz="1800"/>
              <a:t>Là các phần mềm mà doanh nghiệp, công ty công nghệ cung cấp</a:t>
            </a:r>
          </a:p>
          <a:p>
            <a:pPr lvl="1">
              <a:lnSpc>
                <a:spcPct val="150000"/>
              </a:lnSpc>
            </a:pPr>
            <a:r>
              <a:rPr lang="en-US" sz="1800"/>
              <a:t>Đội ngũ phát triển mạnh, đa mục đích, có hợp đồng, độ tin t</a:t>
            </a:r>
            <a:r>
              <a:rPr lang="vi-VN" sz="1800"/>
              <a:t>ư</a:t>
            </a:r>
            <a:r>
              <a:rPr lang="en-US" sz="1800"/>
              <a:t>ởng cao</a:t>
            </a:r>
          </a:p>
          <a:p>
            <a:pPr lvl="1">
              <a:lnSpc>
                <a:spcPct val="150000"/>
              </a:lnSpc>
            </a:pPr>
            <a:r>
              <a:rPr lang="en-US" sz="1800"/>
              <a:t>Chưa tập trung vào những tính năng tuy nhỏ nhưng rất cần</a:t>
            </a:r>
          </a:p>
          <a:p>
            <a:pPr lvl="1">
              <a:lnSpc>
                <a:spcPct val="150000"/>
              </a:lnSpc>
            </a:pPr>
            <a:r>
              <a:rPr lang="en-US" sz="1800"/>
              <a:t>Th</a:t>
            </a:r>
            <a:r>
              <a:rPr lang="vi-VN" sz="1800"/>
              <a:t>ư</a:t>
            </a:r>
            <a:r>
              <a:rPr lang="en-US" sz="1800"/>
              <a:t>ờng xảy ra hiện t</a:t>
            </a:r>
            <a:r>
              <a:rPr lang="vi-VN" sz="1800"/>
              <a:t>ư</a:t>
            </a:r>
            <a:r>
              <a:rPr lang="en-US" sz="1800"/>
              <a:t>ợng loãng tính năng</a:t>
            </a:r>
          </a:p>
          <a:p>
            <a:pPr lvl="1">
              <a:lnSpc>
                <a:spcPct val="150000"/>
              </a:lnSpc>
            </a:pPr>
            <a:r>
              <a:rPr lang="en-US" sz="1800"/>
              <a:t>VD: KiotViet, Nhanh.vn, Sapo</a:t>
            </a:r>
          </a:p>
        </p:txBody>
      </p:sp>
    </p:spTree>
    <p:extLst>
      <p:ext uri="{BB962C8B-B14F-4D97-AF65-F5344CB8AC3E}">
        <p14:creationId xmlns:p14="http://schemas.microsoft.com/office/powerpoint/2010/main" val="805230904"/>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AD904-8799-4A8F-8878-01B106DB8420}"/>
              </a:ext>
            </a:extLst>
          </p:cNvPr>
          <p:cNvSpPr>
            <a:spLocks noGrp="1"/>
          </p:cNvSpPr>
          <p:nvPr>
            <p:ph type="title"/>
          </p:nvPr>
        </p:nvSpPr>
        <p:spPr/>
        <p:txBody>
          <a:bodyPr/>
          <a:lstStyle/>
          <a:p>
            <a:r>
              <a:rPr lang="en-US"/>
              <a:t>3. Thị tr</a:t>
            </a:r>
            <a:r>
              <a:rPr lang="vi-VN"/>
              <a:t>ư</a:t>
            </a:r>
            <a:r>
              <a:rPr lang="en-US"/>
              <a:t>ờng phần mềm hỗ trợ	</a:t>
            </a:r>
            <a:endParaRPr lang="en-US" b="1"/>
          </a:p>
        </p:txBody>
      </p:sp>
      <p:sp>
        <p:nvSpPr>
          <p:cNvPr id="3" name="Content Placeholder 2">
            <a:extLst>
              <a:ext uri="{FF2B5EF4-FFF2-40B4-BE49-F238E27FC236}">
                <a16:creationId xmlns:a16="http://schemas.microsoft.com/office/drawing/2014/main" id="{A465A4DD-822C-4218-B5C9-6F65050709BA}"/>
              </a:ext>
            </a:extLst>
          </p:cNvPr>
          <p:cNvSpPr>
            <a:spLocks noGrp="1"/>
          </p:cNvSpPr>
          <p:nvPr>
            <p:ph idx="1"/>
          </p:nvPr>
        </p:nvSpPr>
        <p:spPr/>
        <p:txBody>
          <a:bodyPr/>
          <a:lstStyle/>
          <a:p>
            <a:pPr marL="0" indent="0">
              <a:lnSpc>
                <a:spcPct val="150000"/>
              </a:lnSpc>
              <a:buNone/>
            </a:pPr>
            <a:r>
              <a:rPr lang="en-US" sz="2000"/>
              <a:t>B.	Các Phần Mềm Của Cá Nhân, Tổ Chức Nhỏ</a:t>
            </a:r>
          </a:p>
          <a:p>
            <a:pPr lvl="1">
              <a:lnSpc>
                <a:spcPct val="150000"/>
              </a:lnSpc>
            </a:pPr>
            <a:r>
              <a:rPr lang="en-US" sz="1800"/>
              <a:t>	Chưa bài bản, độ tin cậy thấp, đội ngũ phát triển ch</a:t>
            </a:r>
            <a:r>
              <a:rPr lang="vi-VN" sz="1800"/>
              <a:t>ư</a:t>
            </a:r>
            <a:r>
              <a:rPr lang="en-US" sz="1800"/>
              <a:t>a mạnh</a:t>
            </a:r>
          </a:p>
          <a:p>
            <a:pPr lvl="1">
              <a:lnSpc>
                <a:spcPct val="150000"/>
              </a:lnSpc>
            </a:pPr>
            <a:r>
              <a:rPr lang="en-US" sz="1800"/>
              <a:t>	Tập trung vào những tính năng nhỏ nh</a:t>
            </a:r>
            <a:r>
              <a:rPr lang="vi-VN" sz="1800"/>
              <a:t>ư</a:t>
            </a:r>
            <a:r>
              <a:rPr lang="en-US" sz="1800"/>
              <a:t>ng cần thiết</a:t>
            </a:r>
          </a:p>
          <a:p>
            <a:pPr lvl="1">
              <a:lnSpc>
                <a:spcPct val="150000"/>
              </a:lnSpc>
            </a:pPr>
            <a:r>
              <a:rPr lang="en-US" sz="1800"/>
              <a:t>	Khó khăn trong việc quảng bá sản phẩm do kinh phí hạn hẹp</a:t>
            </a:r>
          </a:p>
          <a:p>
            <a:pPr lvl="1">
              <a:lnSpc>
                <a:spcPct val="150000"/>
              </a:lnSpc>
            </a:pPr>
            <a:r>
              <a:rPr lang="en-US" sz="1800"/>
              <a:t>	Ví dụ: ShopeePlus, Fshopee,…</a:t>
            </a:r>
          </a:p>
          <a:p>
            <a:pPr marL="0" indent="0">
              <a:buNone/>
            </a:pPr>
            <a:r>
              <a:rPr lang="en-US"/>
              <a:t>	</a:t>
            </a:r>
          </a:p>
        </p:txBody>
      </p:sp>
    </p:spTree>
    <p:extLst>
      <p:ext uri="{BB962C8B-B14F-4D97-AF65-F5344CB8AC3E}">
        <p14:creationId xmlns:p14="http://schemas.microsoft.com/office/powerpoint/2010/main" val="773592103"/>
      </p:ext>
    </p:extLst>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ustom 1">
      <a:majorFont>
        <a:latin typeface="JetBrains Mono Medium"/>
        <a:ea typeface=""/>
        <a:cs typeface=""/>
      </a:majorFont>
      <a:minorFont>
        <a:latin typeface="JetBrains Mono"/>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204</TotalTime>
  <Words>1748</Words>
  <Application>Microsoft Office PowerPoint</Application>
  <PresentationFormat>Widescreen</PresentationFormat>
  <Paragraphs>117</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JetBrains Mono</vt:lpstr>
      <vt:lpstr>JetBrains Mono Medium</vt:lpstr>
      <vt:lpstr>Celestial</vt:lpstr>
      <vt:lpstr>Shipxanh</vt:lpstr>
      <vt:lpstr>NỘI DUNG TRÌNH BÀY</vt:lpstr>
      <vt:lpstr>CHƯƠNG 1. ĐẶT VẤN ĐỀ  </vt:lpstr>
      <vt:lpstr>1. ShOPEE – THẾ LỰC TRONG LÀNG TMĐT </vt:lpstr>
      <vt:lpstr>PowerPoint Presentation</vt:lpstr>
      <vt:lpstr>2. CƠ HỘI VÀ THÁCH THỨC CỦA NBH</vt:lpstr>
      <vt:lpstr>2. CƠ HỘI VÀ THÁCH THỨC CỦA NBH</vt:lpstr>
      <vt:lpstr>3. Thị trường phần mềm hỗ trợ </vt:lpstr>
      <vt:lpstr>3. Thị trường phần mềm hỗ trợ </vt:lpstr>
      <vt:lpstr>PowerPoint Presentation</vt:lpstr>
      <vt:lpstr>Chương 2. Các tính năng chính</vt:lpstr>
      <vt:lpstr>1. TÍNH NĂNG COPY SẢN PHẨM</vt:lpstr>
      <vt:lpstr>PowerPoint Presentation</vt:lpstr>
      <vt:lpstr>2. TÍNH NĂNG QUẢN LÝ, THEO DÕI ĐƠN</vt:lpstr>
      <vt:lpstr>2. TÍNH NĂNG QUẢN LÝ, THEO DÕI ĐƠN</vt:lpstr>
      <vt:lpstr>2. TÍNH NĂNG QUẢN LÝ, THEO DÕI ĐƠN</vt:lpstr>
      <vt:lpstr>2. TÍNH NĂNG QUẢN LÝ, THEO DÕI ĐƠN</vt:lpstr>
      <vt:lpstr>2. TÍNH NĂNG QUẢN LÝ, THEO DÕI ĐƠN</vt:lpstr>
      <vt:lpstr>2. TÍNH NĂNG QUẢN LÝ, THEO DÕI ĐƠN</vt:lpstr>
      <vt:lpstr>2. TÍNH NĂNG QUẢN LÝ, THEO DÕI ĐƠN</vt:lpstr>
      <vt:lpstr>3. Tính năng tải ảnh, tải video </vt:lpstr>
      <vt:lpstr>CHƯƠNG 3. Nền TẢNG CÔNG NGHỆ</vt:lpstr>
      <vt:lpstr>CHƯƠNG 4. mục tiêu và tầm nhìn</vt:lpstr>
      <vt:lpstr>1. Thống kê</vt:lpstr>
      <vt:lpstr>PowerPoint Presentation</vt:lpstr>
      <vt:lpstr>PowerPoint Presentation</vt:lpstr>
      <vt:lpstr>PowerPoint Presentation</vt:lpstr>
      <vt:lpstr>2. MỤC TIÊU VÀ TẦM NHÌN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Huynh Nguyễn</dc:creator>
  <cp:lastModifiedBy>Huynh Nguyễn</cp:lastModifiedBy>
  <cp:revision>120</cp:revision>
  <dcterms:created xsi:type="dcterms:W3CDTF">2020-12-10T17:56:56Z</dcterms:created>
  <dcterms:modified xsi:type="dcterms:W3CDTF">2020-12-11T03:46:20Z</dcterms:modified>
</cp:coreProperties>
</file>