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21EF"/>
    <a:srgbClr val="2D0DB3"/>
    <a:srgbClr val="30A383"/>
    <a:srgbClr val="1F5281"/>
    <a:srgbClr val="B7CBCD"/>
    <a:srgbClr val="1481B8"/>
    <a:srgbClr val="D6E1E2"/>
    <a:srgbClr val="D6FDFF"/>
    <a:srgbClr val="30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64B29-4508-4E5D-958B-29A4ACBBFAE1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1567-089E-4574-83C1-762CA48F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4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F9BF4-8FA0-447A-90D8-ADF16A24819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0C848-40A0-4CC9-B711-0226EA54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0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5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8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0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1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0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60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6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C848-40A0-4CC9-B711-0226EA54EF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6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>
              <a:gd name="T0" fmla="*/ 0 w 5769"/>
              <a:gd name="T1" fmla="*/ 465 h 1579"/>
              <a:gd name="T2" fmla="*/ 2916 w 5769"/>
              <a:gd name="T3" fmla="*/ 18 h 1579"/>
              <a:gd name="T4" fmla="*/ 5769 w 5769"/>
              <a:gd name="T5" fmla="*/ 475 h 1579"/>
              <a:gd name="T6" fmla="*/ 5766 w 5769"/>
              <a:gd name="T7" fmla="*/ 1579 h 1579"/>
              <a:gd name="T8" fmla="*/ 6 w 5769"/>
              <a:gd name="T9" fmla="*/ 1579 h 1579"/>
              <a:gd name="T10" fmla="*/ 0 w 5769"/>
              <a:gd name="T11" fmla="*/ 465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>
              <a:gd name="T0" fmla="*/ 0 w 5763"/>
              <a:gd name="T1" fmla="*/ 586 h 1756"/>
              <a:gd name="T2" fmla="*/ 2929 w 5763"/>
              <a:gd name="T3" fmla="*/ 18 h 1756"/>
              <a:gd name="T4" fmla="*/ 5763 w 5763"/>
              <a:gd name="T5" fmla="*/ 593 h 1756"/>
              <a:gd name="T6" fmla="*/ 5763 w 5763"/>
              <a:gd name="T7" fmla="*/ 1756 h 1756"/>
              <a:gd name="T8" fmla="*/ 0 w 5763"/>
              <a:gd name="T9" fmla="*/ 1752 h 1756"/>
              <a:gd name="T10" fmla="*/ 0 w 5763"/>
              <a:gd name="T11" fmla="*/ 586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1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73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2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32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7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Image" r:id="rId15" imgW="6311111" imgH="1155148" progId="Photoshop.Image.6">
                  <p:embed/>
                </p:oleObj>
              </mc:Choice>
              <mc:Fallback>
                <p:oleObj name="Image" r:id="rId15" imgW="6311111" imgH="1155148" progId="Photoshop.Image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>
              <a:gd name="T0" fmla="*/ 0 w 5764"/>
              <a:gd name="T1" fmla="*/ 290 h 291"/>
              <a:gd name="T2" fmla="*/ 1 w 5764"/>
              <a:gd name="T3" fmla="*/ 193 h 291"/>
              <a:gd name="T4" fmla="*/ 1833 w 5764"/>
              <a:gd name="T5" fmla="*/ 25 h 291"/>
              <a:gd name="T6" fmla="*/ 3966 w 5764"/>
              <a:gd name="T7" fmla="*/ 41 h 291"/>
              <a:gd name="T8" fmla="*/ 5760 w 5764"/>
              <a:gd name="T9" fmla="*/ 184 h 291"/>
              <a:gd name="T10" fmla="*/ 5764 w 5764"/>
              <a:gd name="T11" fmla="*/ 291 h 291"/>
              <a:gd name="T12" fmla="*/ 0 w 5764"/>
              <a:gd name="T13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4"/>
          <p:cNvSpPr>
            <a:spLocks noEditPoints="1"/>
          </p:cNvSpPr>
          <p:nvPr/>
        </p:nvSpPr>
        <p:spPr bwMode="ltGray">
          <a:xfrm rot="621035" flipH="1" flipV="1">
            <a:off x="7446963" y="1031875"/>
            <a:ext cx="1017587" cy="1223963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06741" dir="824937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228600"/>
            <a:ext cx="1143000" cy="437109"/>
          </a:xfrm>
          <a:prstGeom prst="rect">
            <a:avLst/>
          </a:prstGeom>
          <a:solidFill>
            <a:srgbClr val="1F5281"/>
          </a:solidFill>
          <a:ln>
            <a:solidFill>
              <a:srgbClr val="1F5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52800" y="5029200"/>
            <a:ext cx="2514600" cy="1752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82" y="5181600"/>
            <a:ext cx="1074599" cy="1491006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914400" y="968375"/>
            <a:ext cx="72390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</a:t>
            </a:r>
            <a:b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Các cấu trúc điều khiển</a:t>
            </a:r>
            <a:endParaRPr lang="en-US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Cấu trúc lặp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Vòng lặp do...while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83909" y="1954212"/>
            <a:ext cx="3338003" cy="350520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/*thân vòng lặp*/</a:t>
            </a:r>
          </a:p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Lệnh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6075" indent="0">
              <a:buClr>
                <a:srgbClr val="A53010"/>
              </a:buClr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điều_kiện_lặp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6075" indent="0">
              <a:buFont typeface="Wingdings" panose="05000000000000000000" pitchFamily="2" charset="2"/>
              <a:buNone/>
            </a:pP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928" y="1667245"/>
            <a:ext cx="2496855" cy="40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Nhập/xuất kí tự cho đến khi nhập khoảng trống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kt;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cout &lt;&lt; "Nhap vao mot ki tu: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cin.get(kt);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cout &lt;&lt;"Ban vua nhap: "&lt;&lt;kt&lt;&lt;endl;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fflush(stdin);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while(kt!='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Cấu trúc lặp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Vòng lặp for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728644"/>
            <a:ext cx="5162365" cy="4379193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khởi_tạo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điều_kiện_lặp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cập_nhật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5888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15888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/*thân vòng lặp*/</a:t>
            </a:r>
          </a:p>
          <a:p>
            <a:pPr marL="115888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Lệnh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15888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496072"/>
            <a:ext cx="3174506" cy="47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xuất ra bảng cửu chương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(i = 1; i &lt; 10;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(j = 2; j &lt;= 10;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cout &lt;&lt;j &lt;&lt; "*" &lt;&lt; i &lt;&lt; "=" &lt;&lt; i*j &lt;&lt;'\t';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cout &lt;&lt; endl;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8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Lệnh nhảy vô điều kiện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nhảy break - Lập tức thoát khỏi một cấu trúc lặp hoặc cấu trúc switch chứa nó.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continue –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trong các cấu trúc lặp để kết thúc lần lặp hiện hành và chuyển sang lần lặp kế 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4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nhảy goto - </a:t>
            </a:r>
            <a:r>
              <a:rPr lang="vi-V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 chương trình về thực hiện lệnh từ vị trí 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gán </a:t>
            </a:r>
            <a:r>
              <a:rPr lang="vi-VN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5452" y="1900535"/>
            <a:ext cx="10823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2D0D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;</a:t>
            </a:r>
            <a:endParaRPr lang="en-US" sz="2400" b="1" i="1" dirty="0">
              <a:solidFill>
                <a:srgbClr val="2D0D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3276600"/>
            <a:ext cx="14750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2D0D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;</a:t>
            </a:r>
            <a:endParaRPr lang="en-US" sz="2400" b="1" i="1" dirty="0">
              <a:solidFill>
                <a:srgbClr val="2D0D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643735"/>
            <a:ext cx="16562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2D0D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i="1" dirty="0" smtClean="0">
                <a:solidFill>
                  <a:srgbClr val="2D0D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 nhãn ;</a:t>
            </a:r>
            <a:endParaRPr lang="en-US" sz="2400" b="1" i="1" dirty="0">
              <a:solidFill>
                <a:srgbClr val="2D0D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số lớn nhất trong khoảng (a, b) chia hết cho 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30775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 defTabSz="519113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i, a, b, c;</a:t>
            </a:r>
          </a:p>
          <a:p>
            <a:pPr marL="0" indent="0" algn="just" defTabSz="519113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"Nhap vao a,b,c:\n</a:t>
            </a:r>
            <a:r>
              <a:rPr lang="en-US" sz="23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cin &gt;&gt; a &gt;&gt; b &gt;&gt; c;</a:t>
            </a:r>
          </a:p>
          <a:p>
            <a:pPr marL="0" indent="0" algn="just" defTabSz="519113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"Trong khoang (" &lt;&lt; a &lt;&lt; ',' &lt;&lt; b &lt;&lt; ')';</a:t>
            </a:r>
          </a:p>
          <a:p>
            <a:pPr marL="0" indent="0" algn="just" defTabSz="519113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(c &gt; a&amp;&amp;c &lt; b)</a:t>
            </a:r>
          </a:p>
          <a:p>
            <a:pPr marL="0" indent="0" algn="just" defTabSz="519113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		</a:t>
            </a:r>
          </a:p>
          <a:p>
            <a:pPr marL="0" indent="0" algn="just" defTabSz="598488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(i = b - 1; i &gt; a; i--)</a:t>
            </a:r>
          </a:p>
          <a:p>
            <a:pPr marL="0" indent="0" algn="just" defTabSz="598488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(i%c == 0) </a:t>
            </a:r>
            <a:r>
              <a:rPr lang="en-US" sz="2300" i="1" dirty="0">
                <a:solidFill>
                  <a:srgbClr val="2D0D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defTabSz="598488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cout &lt;&lt; </a:t>
            </a:r>
            <a:r>
              <a:rPr lang="en-US" sz="23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so </a:t>
            </a: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 nhat chia het cho " &lt;&lt; c &lt;&lt; " la " &lt;&lt; </a:t>
            </a:r>
            <a:r>
              <a:rPr lang="en-US" sz="23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i;</a:t>
            </a:r>
            <a:endParaRPr lang="en-US" sz="23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519113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 defTabSz="400050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	</a:t>
            </a:r>
            <a:r>
              <a:rPr lang="en-US" sz="23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3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khong </a:t>
            </a: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so nao chia het cho "&lt;&lt;c&lt;&lt;'\n';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3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2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ra các số từ 10 đến 20 nhưng bỏ qua số 13 và 17.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30775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(int i = 10; i &lt;= 20; i++)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(i == 13 || i == 17)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i="1" dirty="0">
                <a:solidFill>
                  <a:srgbClr val="3021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cout &lt;&lt; i &lt;&lt; ", ";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'\n';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ra các số từ 1 đến 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30775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n = 1;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Lap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400" b="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 là nhãn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n &lt;&lt; ", ";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n++;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(n&lt;10) </a:t>
            </a:r>
            <a:r>
              <a:rPr lang="en-US" sz="2400" i="1" dirty="0">
                <a:solidFill>
                  <a:srgbClr val="3021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400" b="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 về nhãn Lap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'\n';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5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chương 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5104" y="1164186"/>
            <a:ext cx="8229600" cy="5300246"/>
          </a:xfrm>
        </p:spPr>
        <p:txBody>
          <a:bodyPr/>
          <a:lstStyle/>
          <a:p>
            <a:pPr marL="0" indent="0" algn="just">
              <a:buNone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1</a:t>
            </a:r>
            <a:r>
              <a:rPr lang="vi-V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Nhập vào một kí tự. Hỏi kí tự đó có phải là chữ cái không? Nếu là chữ cái thì là chữ cái thường hay chữ in hoa?</a:t>
            </a:r>
          </a:p>
          <a:p>
            <a:pPr marL="0" indent="0" algn="just">
              <a:buNone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2</a:t>
            </a:r>
            <a:r>
              <a:rPr lang="vi-V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Tìm giá trị lớn nhất trong 4 số a, b, c, d ?</a:t>
            </a:r>
          </a:p>
          <a:p>
            <a:pPr marL="0" indent="0" algn="just">
              <a:buNone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3</a:t>
            </a:r>
            <a:r>
              <a:rPr lang="vi-V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Dùng cấu trúc switch viết chương trình nhập vào một số từ 0 đến 9. Xuất ra phiên âm của số đó (VD: Nhập 6 – xuất ra sáu).</a:t>
            </a:r>
          </a:p>
          <a:p>
            <a:pPr marL="0" indent="0" algn="just">
              <a:buNone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4</a:t>
            </a:r>
            <a:r>
              <a:rPr lang="vi-V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Dùng cấu trúc switch viết chương trình nhập vào ngày của tháng hiện tại, xuất ra thứ tương ứng với ngày đó.</a:t>
            </a:r>
          </a:p>
          <a:p>
            <a:pPr marL="0" indent="0" algn="just">
              <a:buNone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5</a:t>
            </a:r>
            <a:r>
              <a:rPr lang="vi-V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Viết chương trình tính tổng: </a:t>
            </a:r>
          </a:p>
          <a:p>
            <a:pPr marL="0" indent="0" algn="just">
              <a:buNone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6</a:t>
            </a:r>
            <a:r>
              <a:rPr lang="vi-V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Viết chương trình tính tổng sau với n dấu căn:</a:t>
            </a:r>
          </a:p>
          <a:p>
            <a:pPr marL="0" indent="0">
              <a:buNone/>
            </a:pPr>
            <a:endParaRPr lang="en-US" sz="24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7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Nhập số tự nhiên N, xuất N dưới dạng số nhị phân ?</a:t>
            </a:r>
            <a:endParaRPr lang="vi-VN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5"/>
          <p:cNvGrpSpPr>
            <a:grpSpLocks noChangeAspect="1"/>
          </p:cNvGrpSpPr>
          <p:nvPr/>
        </p:nvGrpSpPr>
        <p:grpSpPr bwMode="auto">
          <a:xfrm>
            <a:off x="5020624" y="4038600"/>
            <a:ext cx="2751776" cy="685800"/>
            <a:chOff x="2880" y="2688"/>
            <a:chExt cx="1193" cy="298"/>
          </a:xfrm>
        </p:grpSpPr>
        <p:sp>
          <p:nvSpPr>
            <p:cNvPr id="68" name="AutoShape 4"/>
            <p:cNvSpPr>
              <a:spLocks noChangeAspect="1" noChangeArrowheads="1" noTextEdit="1"/>
            </p:cNvSpPr>
            <p:nvPr/>
          </p:nvSpPr>
          <p:spPr bwMode="auto">
            <a:xfrm>
              <a:off x="2880" y="2688"/>
              <a:ext cx="1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Line 6"/>
            <p:cNvSpPr>
              <a:spLocks noChangeShapeType="1"/>
            </p:cNvSpPr>
            <p:nvPr/>
          </p:nvSpPr>
          <p:spPr bwMode="auto">
            <a:xfrm flipV="1">
              <a:off x="3126" y="2800"/>
              <a:ext cx="13" cy="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3139" y="2802"/>
              <a:ext cx="2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Line 8"/>
            <p:cNvSpPr>
              <a:spLocks noChangeShapeType="1"/>
            </p:cNvSpPr>
            <p:nvPr/>
          </p:nvSpPr>
          <p:spPr bwMode="auto">
            <a:xfrm flipV="1">
              <a:off x="3161" y="2711"/>
              <a:ext cx="25" cy="1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>
              <a:off x="3186" y="2711"/>
              <a:ext cx="87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Rectangle 10"/>
            <p:cNvSpPr>
              <a:spLocks noChangeArrowheads="1"/>
            </p:cNvSpPr>
            <p:nvPr/>
          </p:nvSpPr>
          <p:spPr bwMode="auto">
            <a:xfrm>
              <a:off x="4006" y="2720"/>
              <a:ext cx="33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3624" y="2720"/>
              <a:ext cx="33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Rectangle 12"/>
            <p:cNvSpPr>
              <a:spLocks noChangeArrowheads="1"/>
            </p:cNvSpPr>
            <p:nvPr/>
          </p:nvSpPr>
          <p:spPr bwMode="auto">
            <a:xfrm>
              <a:off x="3441" y="2720"/>
              <a:ext cx="33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3251" y="2720"/>
              <a:ext cx="33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Rectangle 14"/>
            <p:cNvSpPr>
              <a:spLocks noChangeArrowheads="1"/>
            </p:cNvSpPr>
            <p:nvPr/>
          </p:nvSpPr>
          <p:spPr bwMode="auto">
            <a:xfrm>
              <a:off x="2955" y="2793"/>
              <a:ext cx="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3569" y="2731"/>
              <a:ext cx="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3382" y="2731"/>
              <a:ext cx="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ectangle 17"/>
            <p:cNvSpPr>
              <a:spLocks noChangeArrowheads="1"/>
            </p:cNvSpPr>
            <p:nvPr/>
          </p:nvSpPr>
          <p:spPr bwMode="auto">
            <a:xfrm>
              <a:off x="3200" y="2731"/>
              <a:ext cx="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Rectangle 18"/>
            <p:cNvSpPr>
              <a:spLocks noChangeArrowheads="1"/>
            </p:cNvSpPr>
            <p:nvPr/>
          </p:nvSpPr>
          <p:spPr bwMode="auto">
            <a:xfrm>
              <a:off x="3918" y="2731"/>
              <a:ext cx="7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Rectangle 19"/>
            <p:cNvSpPr>
              <a:spLocks noChangeArrowheads="1"/>
            </p:cNvSpPr>
            <p:nvPr/>
          </p:nvSpPr>
          <p:spPr bwMode="auto">
            <a:xfrm>
              <a:off x="3811" y="2731"/>
              <a:ext cx="2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3" name="Rectangle 20"/>
            <p:cNvSpPr>
              <a:spLocks noChangeArrowheads="1"/>
            </p:cNvSpPr>
            <p:nvPr/>
          </p:nvSpPr>
          <p:spPr bwMode="auto">
            <a:xfrm>
              <a:off x="3782" y="2731"/>
              <a:ext cx="2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3754" y="2731"/>
              <a:ext cx="2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2896" y="2731"/>
              <a:ext cx="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3841" y="2719"/>
              <a:ext cx="5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ectangle 24"/>
            <p:cNvSpPr>
              <a:spLocks noChangeArrowheads="1"/>
            </p:cNvSpPr>
            <p:nvPr/>
          </p:nvSpPr>
          <p:spPr bwMode="auto">
            <a:xfrm>
              <a:off x="3683" y="2719"/>
              <a:ext cx="5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ectangle 25"/>
            <p:cNvSpPr>
              <a:spLocks noChangeArrowheads="1"/>
            </p:cNvSpPr>
            <p:nvPr/>
          </p:nvSpPr>
          <p:spPr bwMode="auto">
            <a:xfrm>
              <a:off x="3500" y="2719"/>
              <a:ext cx="5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3310" y="2719"/>
              <a:ext cx="5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ectangle 27"/>
            <p:cNvSpPr>
              <a:spLocks noChangeArrowheads="1"/>
            </p:cNvSpPr>
            <p:nvPr/>
          </p:nvSpPr>
          <p:spPr bwMode="auto">
            <a:xfrm>
              <a:off x="3033" y="2719"/>
              <a:ext cx="5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91" name="Group 31"/>
          <p:cNvGrpSpPr>
            <a:grpSpLocks noChangeAspect="1"/>
          </p:cNvGrpSpPr>
          <p:nvPr/>
        </p:nvGrpSpPr>
        <p:grpSpPr bwMode="auto">
          <a:xfrm>
            <a:off x="2822795" y="5029199"/>
            <a:ext cx="3349405" cy="762001"/>
            <a:chOff x="1440" y="2880"/>
            <a:chExt cx="1578" cy="359"/>
          </a:xfrm>
        </p:grpSpPr>
        <p:sp>
          <p:nvSpPr>
            <p:cNvPr id="92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440" y="2880"/>
              <a:ext cx="157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V="1">
              <a:off x="2737" y="3065"/>
              <a:ext cx="17" cy="1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>
              <a:off x="2754" y="3067"/>
              <a:ext cx="25" cy="4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V="1">
              <a:off x="2782" y="2980"/>
              <a:ext cx="32" cy="13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2814" y="2980"/>
              <a:ext cx="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36"/>
            <p:cNvSpPr>
              <a:spLocks noChangeShapeType="1"/>
            </p:cNvSpPr>
            <p:nvPr/>
          </p:nvSpPr>
          <p:spPr bwMode="auto">
            <a:xfrm flipV="1">
              <a:off x="2254" y="3072"/>
              <a:ext cx="17" cy="1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>
              <a:off x="2271" y="3075"/>
              <a:ext cx="25" cy="6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V="1">
              <a:off x="2298" y="2955"/>
              <a:ext cx="33" cy="18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39"/>
            <p:cNvSpPr>
              <a:spLocks noChangeShapeType="1"/>
            </p:cNvSpPr>
            <p:nvPr/>
          </p:nvSpPr>
          <p:spPr bwMode="auto">
            <a:xfrm>
              <a:off x="2331" y="2955"/>
              <a:ext cx="56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 flipV="1">
              <a:off x="1997" y="3068"/>
              <a:ext cx="17" cy="1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41"/>
            <p:cNvSpPr>
              <a:spLocks noChangeShapeType="1"/>
            </p:cNvSpPr>
            <p:nvPr/>
          </p:nvSpPr>
          <p:spPr bwMode="auto">
            <a:xfrm>
              <a:off x="2014" y="3071"/>
              <a:ext cx="25" cy="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 flipV="1">
              <a:off x="2041" y="2929"/>
              <a:ext cx="33" cy="22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2074" y="2929"/>
              <a:ext cx="88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 flipV="1">
              <a:off x="1739" y="3064"/>
              <a:ext cx="18" cy="1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45"/>
            <p:cNvSpPr>
              <a:spLocks noChangeShapeType="1"/>
            </p:cNvSpPr>
            <p:nvPr/>
          </p:nvSpPr>
          <p:spPr bwMode="auto">
            <a:xfrm>
              <a:off x="1757" y="3067"/>
              <a:ext cx="25" cy="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6"/>
            <p:cNvSpPr>
              <a:spLocks noChangeShapeType="1"/>
            </p:cNvSpPr>
            <p:nvPr/>
          </p:nvSpPr>
          <p:spPr bwMode="auto">
            <a:xfrm flipV="1">
              <a:off x="1784" y="2904"/>
              <a:ext cx="33" cy="25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47"/>
            <p:cNvSpPr>
              <a:spLocks noChangeShapeType="1"/>
            </p:cNvSpPr>
            <p:nvPr/>
          </p:nvSpPr>
          <p:spPr bwMode="auto">
            <a:xfrm>
              <a:off x="1817" y="2904"/>
              <a:ext cx="114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2819" y="2986"/>
              <a:ext cx="12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2335" y="2986"/>
              <a:ext cx="12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2078" y="2986"/>
              <a:ext cx="12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821" y="2986"/>
              <a:ext cx="12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1527" y="306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2640" y="2971"/>
              <a:ext cx="15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2413" y="2971"/>
              <a:ext cx="15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2156" y="2971"/>
              <a:ext cx="15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1899" y="2971"/>
              <a:ext cx="15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1620" y="2971"/>
              <a:ext cx="15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2601" y="2986"/>
              <a:ext cx="8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2565" y="2986"/>
              <a:ext cx="8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2528" y="2986"/>
              <a:ext cx="8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460" y="2986"/>
              <a:ext cx="12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2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chương 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104" y="1100554"/>
                <a:ext cx="8229600" cy="5300246"/>
              </a:xfrm>
            </p:spPr>
            <p:txBody>
              <a:bodyPr/>
              <a:lstStyle/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vi-VN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vi-VN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</a:t>
                </a:r>
                <a:r>
                  <a:rPr lang="vi-VN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 chỉnh là số bằng tổng mọi ước của nó (không kể chính nó). Ví dụ 6 = 1 + 2 + 3 là một số hoàn chỉnh. Hãy in ra màn hình tất cả các số hoàn chỉnh 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 hơn số</a:t>
                </a:r>
                <a:r>
                  <a:rPr lang="vi-VN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cho trước</a:t>
                </a:r>
                <a:r>
                  <a:rPr lang="vi-VN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9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gần đúng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công thức:   </a:t>
                </a:r>
                <a:endParaRPr lang="en-US" sz="24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,dừng </a:t>
                </a:r>
                <a:r>
                  <a:rPr 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lặp khi 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 algn="just">
                  <a:buNone/>
                </a:pPr>
                <a:endParaRPr 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10</a:t>
                </a:r>
                <a:r>
                  <a:rPr 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</a:t>
                </a:r>
                <a:r>
                  <a:rPr lang="en-US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sinh đôi là các số nguyên tố mà khoảng cách giữa chúng là 2. Hãy in tất cả cặp số sinh đôi &lt; 1000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11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Tính gần đúng sinx, dừng lặp khi:</a:t>
                </a:r>
              </a:p>
              <a:p>
                <a:pPr marL="0" indent="0" algn="just">
                  <a:buNone/>
                </a:pPr>
                <a:endParaRPr 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b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12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Tìm tất cả các số có 4 chữ số sao cho tổng chữ số hàng nghìn và hàng trăm là số lẻ, còn tổng 2 chữ số còn lại là số chẵn. 	</a:t>
                </a:r>
                <a:endParaRPr 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04" y="1100554"/>
                <a:ext cx="8229600" cy="5300246"/>
              </a:xfrm>
              <a:blipFill rotWithShape="0">
                <a:blip r:embed="rId3"/>
                <a:stretch>
                  <a:fillRect l="-1185" t="-921" r="-1111" b="-5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019" y="2667000"/>
            <a:ext cx="2796981" cy="7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80" y="2648447"/>
            <a:ext cx="1205707" cy="85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63" y="4947733"/>
            <a:ext cx="4286637" cy="7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343400"/>
            <a:ext cx="18181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7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14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2561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tuần tự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gray">
          <a:xfrm>
            <a:off x="2020555" y="2122488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2824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gray">
          <a:xfrm>
            <a:off x="2020555" y="3036888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2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28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1997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lặp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gray">
          <a:xfrm>
            <a:off x="2020555" y="3929063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3571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nhảy vô điều kiện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gray">
          <a:xfrm>
            <a:off x="2020555" y="4843463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65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5486400"/>
            <a:ext cx="5167313" cy="4143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www.themegallery.com </a:t>
            </a:r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52400"/>
            <a:ext cx="1295400" cy="609600"/>
          </a:xfrm>
          <a:prstGeom prst="rect">
            <a:avLst/>
          </a:prstGeom>
          <a:solidFill>
            <a:srgbClr val="1F5281"/>
          </a:solidFill>
          <a:ln>
            <a:solidFill>
              <a:srgbClr val="1F5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5410200"/>
            <a:ext cx="3200400" cy="533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Cấu trúc tuần tự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lệnh được thực hiện tuần tự nối tiếp nhau từ trên xuống dưới.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dụ: chương trình tính tổng 2 số nguyên: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a, b, s;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"Nhap vao hai so nguyen:\n";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cin &gt;&gt; a&gt;&gt;b;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 = a + b;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"Tong hai so vua nhap la " &lt;&lt; s&lt;&lt;'\n';</a:t>
            </a:r>
          </a:p>
          <a:p>
            <a:pPr marL="857250" indent="0" defTabSz="1489075">
              <a:spcBef>
                <a:spcPts val="0"/>
              </a:spcBef>
              <a:buNone/>
            </a:pP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Cấu trúc rẽ nhánh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0775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if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834502" y="1828800"/>
            <a:ext cx="3506414" cy="381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8325" lvl="1" indent="0" fontAlgn="auto">
              <a:spcAft>
                <a:spcPts val="0"/>
              </a:spcAft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iều_kiện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68325" lvl="1" indent="0" fontAlgn="auto">
              <a:spcAft>
                <a:spcPts val="0"/>
              </a:spcAft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568325" lvl="2" indent="0" fontAlgn="auto">
              <a:spcAft>
                <a:spcPts val="0"/>
              </a:spcAft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lệnh_1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68325" lvl="1" indent="0" fontAlgn="auto">
              <a:spcAft>
                <a:spcPts val="0"/>
              </a:spcAft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68325" lvl="1" indent="0" fontAlgn="auto">
              <a:spcAft>
                <a:spcPts val="0"/>
              </a:spcAft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68325" lvl="1" indent="0" fontAlgn="auto">
              <a:spcAft>
                <a:spcPts val="0"/>
              </a:spcAft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568325" lvl="2" indent="0" fontAlgn="auto">
              <a:spcAft>
                <a:spcPts val="0"/>
              </a:spcAft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lệnh_2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68325" lvl="1" indent="0" fontAlgn="auto">
              <a:spcAft>
                <a:spcPts val="0"/>
              </a:spcAft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1506" y="1854928"/>
            <a:ext cx="3484800" cy="4622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218" y="1487641"/>
            <a:ext cx="3438928" cy="43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căn bậc hai của một số.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#include&lt;math.h&gt;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defTabSz="574675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float x;</a:t>
            </a:r>
          </a:p>
          <a:p>
            <a:pPr marL="0" indent="0" defTabSz="574675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"Nhap x = ";</a:t>
            </a:r>
          </a:p>
          <a:p>
            <a:pPr marL="0" indent="0" defTabSz="574675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cin &gt;&gt; x;</a:t>
            </a:r>
          </a:p>
          <a:p>
            <a:pPr marL="0" indent="0" defTabSz="574675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(x &lt; 0)</a:t>
            </a:r>
          </a:p>
          <a:p>
            <a:pPr marL="0" indent="0" defTabSz="574675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"Khong ton tai can bac hai cua  " &lt;&lt; 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74675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0" indent="0" defTabSz="574675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"Can bac hai cua " &lt;&lt; x &lt;&lt; " bang " &lt;&lt; sqrt(x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3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Cấu trúc rẽ nhánh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AutoNum type="alphaUcPeriod" startAt="2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 switch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735588"/>
            <a:ext cx="3338003" cy="446102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biến/biểu_thức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giá_trị_1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lệnh_1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giá_trị_2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lệnh_2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lệnh_n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114800" y="1737524"/>
            <a:ext cx="4495800" cy="4461027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biến/biểu_thức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giá trị 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giá_trị_i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 các lệnh bắt đầu từ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lệnh_i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 được thực hiện cho đến khi nào gặp lệnh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 dấu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 thoát khỏi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 thì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lệnh_n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từ khóa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 được thực hiện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 ý: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biến/biểu thức trong switch chỉ áp dụng cho kiểu số nguyên hoặc kí tự.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vào số thứ tự, xuất ra tên tương ứng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"Nhap so thu tu 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cin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case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cout &lt;&lt; "Cao Van hau\n";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case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cout &lt;&lt; "Ly Tuan Kiet\n";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case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cout &lt;&lt; "Van Tuan Anh\n";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default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cout &lt;&lt; "Khong co du lieu\n";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4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Cấu trúc lặp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Vòng lặp while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27967" y="1679827"/>
            <a:ext cx="3338003" cy="4379193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0">
              <a:buFont typeface="Wingdings" panose="05000000000000000000" pitchFamily="2" charset="2"/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điều_kiện_lặp</a:t>
            </a:r>
            <a:r>
              <a:rPr lang="en-US" sz="24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/*thân vòng lặp*/</a:t>
            </a:r>
          </a:p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Lệnh</a:t>
            </a:r>
            <a:r>
              <a:rPr lang="en-US" sz="24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6075" indent="0">
              <a:buFont typeface="Wingdings" panose="05000000000000000000" pitchFamily="2" charset="2"/>
              <a:buNone/>
            </a:pPr>
            <a:r>
              <a:rPr lang="en-US" sz="24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31017"/>
            <a:ext cx="3410139" cy="41601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095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0874"/>
          </a:xfrm>
          <a:solidFill>
            <a:schemeClr val="tx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 marL="339725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 ra màn hình các số chẵn nhỏ hơn 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6629400"/>
            <a:ext cx="1447800" cy="152400"/>
          </a:xfrm>
          <a:prstGeom prst="rect">
            <a:avLst/>
          </a:prstGeom>
          <a:ln>
            <a:solidFill>
              <a:srgbClr val="30A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6553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en-US" sz="1200" b="0" i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GTVT TP.HCM - Bài giảng : Kỹ thuật lập trình</a:t>
            </a:r>
            <a:endParaRPr lang="en-US" altLang="en-US" sz="1200" b="0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651942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4930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n, 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"Nhap n =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cin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 (x </a:t>
            </a:r>
            <a:r>
              <a:rPr lang="en-US" sz="24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cout &lt;&lt; x &lt;&lt; '\t';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 +=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7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1180</TotalTime>
  <Words>914</Words>
  <Application>Microsoft Office PowerPoint</Application>
  <PresentationFormat>On-screen Show (4:3)</PresentationFormat>
  <Paragraphs>298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Wingdings 3</vt:lpstr>
      <vt:lpstr>sample</vt:lpstr>
      <vt:lpstr>Image</vt:lpstr>
      <vt:lpstr>PowerPoint Presentation</vt:lpstr>
      <vt:lpstr>Nội dung chính</vt:lpstr>
      <vt:lpstr>2.1 Cấu trúc tuần tự</vt:lpstr>
      <vt:lpstr>2.2 Cấu trúc rẽ nhánh</vt:lpstr>
      <vt:lpstr>Ví dụ: Tính căn bậc hai của một số.</vt:lpstr>
      <vt:lpstr>2.2 Cấu trúc rẽ nhánh</vt:lpstr>
      <vt:lpstr>Ví dụ: Nhập vào số thứ tự, xuất ra tên tương ứng </vt:lpstr>
      <vt:lpstr>2.3 Cấu trúc lặp</vt:lpstr>
      <vt:lpstr>Ví dụ: Xuất ra màn hình các số chẵn nhỏ hơn n</vt:lpstr>
      <vt:lpstr>2.3 Cấu trúc lặp</vt:lpstr>
      <vt:lpstr>Ví dụ: Nhập/xuất kí tự cho đến khi nhập khoảng trống</vt:lpstr>
      <vt:lpstr>2.3 Cấu trúc lặp</vt:lpstr>
      <vt:lpstr>Ví dụ: Chương trình xuất ra bảng cửu chương</vt:lpstr>
      <vt:lpstr>2.4 Lệnh nhảy vô điều kiện</vt:lpstr>
      <vt:lpstr>Ví dụ: Tìm số lớn nhất trong khoảng (a, b) chia hết cho c.</vt:lpstr>
      <vt:lpstr>Ví dụ: In ra các số từ 10 đến 20 nhưng bỏ qua số 13 và 17.</vt:lpstr>
      <vt:lpstr>Ví dụ: In ra các số từ 1 đến 9.</vt:lpstr>
      <vt:lpstr>Bài tập chương II</vt:lpstr>
      <vt:lpstr>Bài tập chương II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BuiVan Thuong</dc:creator>
  <cp:lastModifiedBy>BuiVan Thuong</cp:lastModifiedBy>
  <cp:revision>62</cp:revision>
  <dcterms:created xsi:type="dcterms:W3CDTF">2014-09-19T04:54:38Z</dcterms:created>
  <dcterms:modified xsi:type="dcterms:W3CDTF">2014-11-04T08:07:53Z</dcterms:modified>
</cp:coreProperties>
</file>