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86" r:id="rId3"/>
    <p:sldId id="287"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4" r:id="rId24"/>
    <p:sldId id="323" r:id="rId25"/>
    <p:sldId id="325" r:id="rId26"/>
    <p:sldId id="326" r:id="rId27"/>
    <p:sldId id="327" r:id="rId28"/>
    <p:sldId id="328" r:id="rId29"/>
    <p:sldId id="303" r:id="rId30"/>
    <p:sldId id="329" r:id="rId31"/>
    <p:sldId id="330" r:id="rId32"/>
    <p:sldId id="276"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21EF"/>
    <a:srgbClr val="1F5281"/>
    <a:srgbClr val="000000"/>
    <a:srgbClr val="2D0DB3"/>
    <a:srgbClr val="30A383"/>
    <a:srgbClr val="B7CBCD"/>
    <a:srgbClr val="1481B8"/>
    <a:srgbClr val="D6E1E2"/>
    <a:srgbClr val="D6FDFF"/>
    <a:srgbClr val="30A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81" d="100"/>
          <a:sy n="81" d="100"/>
        </p:scale>
        <p:origin x="701"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A64B29-4508-4E5D-958B-29A4ACBBFAE1}" type="datetimeFigureOut">
              <a:rPr lang="en-US" smtClean="0"/>
              <a:t>12/23/2014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481567-089E-4574-83C1-762CA48FB39F}" type="slidenum">
              <a:rPr lang="en-US" smtClean="0"/>
              <a:t>‹#›</a:t>
            </a:fld>
            <a:endParaRPr lang="en-US"/>
          </a:p>
        </p:txBody>
      </p:sp>
    </p:spTree>
    <p:extLst>
      <p:ext uri="{BB962C8B-B14F-4D97-AF65-F5344CB8AC3E}">
        <p14:creationId xmlns:p14="http://schemas.microsoft.com/office/powerpoint/2010/main" val="3535044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0F9BF4-8FA0-447A-90D8-ADF16A24819E}" type="datetimeFigureOut">
              <a:rPr lang="en-US" smtClean="0"/>
              <a:t>12/23/2014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0C848-40A0-4CC9-B711-0226EA54EF29}" type="slidenum">
              <a:rPr lang="en-US" smtClean="0"/>
              <a:t>‹#›</a:t>
            </a:fld>
            <a:endParaRPr lang="en-US"/>
          </a:p>
        </p:txBody>
      </p:sp>
    </p:spTree>
    <p:extLst>
      <p:ext uri="{BB962C8B-B14F-4D97-AF65-F5344CB8AC3E}">
        <p14:creationId xmlns:p14="http://schemas.microsoft.com/office/powerpoint/2010/main" val="41052505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a:t>
            </a:fld>
            <a:endParaRPr lang="en-US"/>
          </a:p>
        </p:txBody>
      </p:sp>
    </p:spTree>
    <p:extLst>
      <p:ext uri="{BB962C8B-B14F-4D97-AF65-F5344CB8AC3E}">
        <p14:creationId xmlns:p14="http://schemas.microsoft.com/office/powerpoint/2010/main" val="2340179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10</a:t>
            </a:fld>
            <a:endParaRPr lang="en-US"/>
          </a:p>
        </p:txBody>
      </p:sp>
    </p:spTree>
    <p:extLst>
      <p:ext uri="{BB962C8B-B14F-4D97-AF65-F5344CB8AC3E}">
        <p14:creationId xmlns:p14="http://schemas.microsoft.com/office/powerpoint/2010/main" val="73994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11</a:t>
            </a:fld>
            <a:endParaRPr lang="en-US"/>
          </a:p>
        </p:txBody>
      </p:sp>
    </p:spTree>
    <p:extLst>
      <p:ext uri="{BB962C8B-B14F-4D97-AF65-F5344CB8AC3E}">
        <p14:creationId xmlns:p14="http://schemas.microsoft.com/office/powerpoint/2010/main" val="3528626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12</a:t>
            </a:fld>
            <a:endParaRPr lang="en-US"/>
          </a:p>
        </p:txBody>
      </p:sp>
    </p:spTree>
    <p:extLst>
      <p:ext uri="{BB962C8B-B14F-4D97-AF65-F5344CB8AC3E}">
        <p14:creationId xmlns:p14="http://schemas.microsoft.com/office/powerpoint/2010/main" val="2014813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13</a:t>
            </a:fld>
            <a:endParaRPr lang="en-US"/>
          </a:p>
        </p:txBody>
      </p:sp>
    </p:spTree>
    <p:extLst>
      <p:ext uri="{BB962C8B-B14F-4D97-AF65-F5344CB8AC3E}">
        <p14:creationId xmlns:p14="http://schemas.microsoft.com/office/powerpoint/2010/main" val="1573092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14</a:t>
            </a:fld>
            <a:endParaRPr lang="en-US"/>
          </a:p>
        </p:txBody>
      </p:sp>
    </p:spTree>
    <p:extLst>
      <p:ext uri="{BB962C8B-B14F-4D97-AF65-F5344CB8AC3E}">
        <p14:creationId xmlns:p14="http://schemas.microsoft.com/office/powerpoint/2010/main" val="3674211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15</a:t>
            </a:fld>
            <a:endParaRPr lang="en-US"/>
          </a:p>
        </p:txBody>
      </p:sp>
    </p:spTree>
    <p:extLst>
      <p:ext uri="{BB962C8B-B14F-4D97-AF65-F5344CB8AC3E}">
        <p14:creationId xmlns:p14="http://schemas.microsoft.com/office/powerpoint/2010/main" val="2579672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16</a:t>
            </a:fld>
            <a:endParaRPr lang="en-US"/>
          </a:p>
        </p:txBody>
      </p:sp>
    </p:spTree>
    <p:extLst>
      <p:ext uri="{BB962C8B-B14F-4D97-AF65-F5344CB8AC3E}">
        <p14:creationId xmlns:p14="http://schemas.microsoft.com/office/powerpoint/2010/main" val="233291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17</a:t>
            </a:fld>
            <a:endParaRPr lang="en-US"/>
          </a:p>
        </p:txBody>
      </p:sp>
    </p:spTree>
    <p:extLst>
      <p:ext uri="{BB962C8B-B14F-4D97-AF65-F5344CB8AC3E}">
        <p14:creationId xmlns:p14="http://schemas.microsoft.com/office/powerpoint/2010/main" val="353717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18</a:t>
            </a:fld>
            <a:endParaRPr lang="en-US"/>
          </a:p>
        </p:txBody>
      </p:sp>
    </p:spTree>
    <p:extLst>
      <p:ext uri="{BB962C8B-B14F-4D97-AF65-F5344CB8AC3E}">
        <p14:creationId xmlns:p14="http://schemas.microsoft.com/office/powerpoint/2010/main" val="469658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19</a:t>
            </a:fld>
            <a:endParaRPr lang="en-US"/>
          </a:p>
        </p:txBody>
      </p:sp>
    </p:spTree>
    <p:extLst>
      <p:ext uri="{BB962C8B-B14F-4D97-AF65-F5344CB8AC3E}">
        <p14:creationId xmlns:p14="http://schemas.microsoft.com/office/powerpoint/2010/main" val="3120992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a:t>
            </a:fld>
            <a:endParaRPr lang="en-US"/>
          </a:p>
        </p:txBody>
      </p:sp>
    </p:spTree>
    <p:extLst>
      <p:ext uri="{BB962C8B-B14F-4D97-AF65-F5344CB8AC3E}">
        <p14:creationId xmlns:p14="http://schemas.microsoft.com/office/powerpoint/2010/main" val="517196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20</a:t>
            </a:fld>
            <a:endParaRPr lang="en-US"/>
          </a:p>
        </p:txBody>
      </p:sp>
    </p:spTree>
    <p:extLst>
      <p:ext uri="{BB962C8B-B14F-4D97-AF65-F5344CB8AC3E}">
        <p14:creationId xmlns:p14="http://schemas.microsoft.com/office/powerpoint/2010/main" val="3554034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21</a:t>
            </a:fld>
            <a:endParaRPr lang="en-US"/>
          </a:p>
        </p:txBody>
      </p:sp>
    </p:spTree>
    <p:extLst>
      <p:ext uri="{BB962C8B-B14F-4D97-AF65-F5344CB8AC3E}">
        <p14:creationId xmlns:p14="http://schemas.microsoft.com/office/powerpoint/2010/main" val="835609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22</a:t>
            </a:fld>
            <a:endParaRPr lang="en-US"/>
          </a:p>
        </p:txBody>
      </p:sp>
    </p:spTree>
    <p:extLst>
      <p:ext uri="{BB962C8B-B14F-4D97-AF65-F5344CB8AC3E}">
        <p14:creationId xmlns:p14="http://schemas.microsoft.com/office/powerpoint/2010/main" val="4053768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23</a:t>
            </a:fld>
            <a:endParaRPr lang="en-US"/>
          </a:p>
        </p:txBody>
      </p:sp>
    </p:spTree>
    <p:extLst>
      <p:ext uri="{BB962C8B-B14F-4D97-AF65-F5344CB8AC3E}">
        <p14:creationId xmlns:p14="http://schemas.microsoft.com/office/powerpoint/2010/main" val="43193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24</a:t>
            </a:fld>
            <a:endParaRPr lang="en-US"/>
          </a:p>
        </p:txBody>
      </p:sp>
    </p:spTree>
    <p:extLst>
      <p:ext uri="{BB962C8B-B14F-4D97-AF65-F5344CB8AC3E}">
        <p14:creationId xmlns:p14="http://schemas.microsoft.com/office/powerpoint/2010/main" val="1000304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25</a:t>
            </a:fld>
            <a:endParaRPr lang="en-US"/>
          </a:p>
        </p:txBody>
      </p:sp>
    </p:spTree>
    <p:extLst>
      <p:ext uri="{BB962C8B-B14F-4D97-AF65-F5344CB8AC3E}">
        <p14:creationId xmlns:p14="http://schemas.microsoft.com/office/powerpoint/2010/main" val="4208712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26</a:t>
            </a:fld>
            <a:endParaRPr lang="en-US"/>
          </a:p>
        </p:txBody>
      </p:sp>
    </p:spTree>
    <p:extLst>
      <p:ext uri="{BB962C8B-B14F-4D97-AF65-F5344CB8AC3E}">
        <p14:creationId xmlns:p14="http://schemas.microsoft.com/office/powerpoint/2010/main" val="173345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27</a:t>
            </a:fld>
            <a:endParaRPr lang="en-US"/>
          </a:p>
        </p:txBody>
      </p:sp>
    </p:spTree>
    <p:extLst>
      <p:ext uri="{BB962C8B-B14F-4D97-AF65-F5344CB8AC3E}">
        <p14:creationId xmlns:p14="http://schemas.microsoft.com/office/powerpoint/2010/main" val="10473189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28</a:t>
            </a:fld>
            <a:endParaRPr lang="en-US"/>
          </a:p>
        </p:txBody>
      </p:sp>
    </p:spTree>
    <p:extLst>
      <p:ext uri="{BB962C8B-B14F-4D97-AF65-F5344CB8AC3E}">
        <p14:creationId xmlns:p14="http://schemas.microsoft.com/office/powerpoint/2010/main" val="2645856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29</a:t>
            </a:fld>
            <a:endParaRPr lang="en-US"/>
          </a:p>
        </p:txBody>
      </p:sp>
    </p:spTree>
    <p:extLst>
      <p:ext uri="{BB962C8B-B14F-4D97-AF65-F5344CB8AC3E}">
        <p14:creationId xmlns:p14="http://schemas.microsoft.com/office/powerpoint/2010/main" val="1661787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3</a:t>
            </a:fld>
            <a:endParaRPr lang="en-US"/>
          </a:p>
        </p:txBody>
      </p:sp>
    </p:spTree>
    <p:extLst>
      <p:ext uri="{BB962C8B-B14F-4D97-AF65-F5344CB8AC3E}">
        <p14:creationId xmlns:p14="http://schemas.microsoft.com/office/powerpoint/2010/main" val="20534410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30</a:t>
            </a:fld>
            <a:endParaRPr lang="en-US"/>
          </a:p>
        </p:txBody>
      </p:sp>
    </p:spTree>
    <p:extLst>
      <p:ext uri="{BB962C8B-B14F-4D97-AF65-F5344CB8AC3E}">
        <p14:creationId xmlns:p14="http://schemas.microsoft.com/office/powerpoint/2010/main" val="4179674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31</a:t>
            </a:fld>
            <a:endParaRPr lang="en-US"/>
          </a:p>
        </p:txBody>
      </p:sp>
    </p:spTree>
    <p:extLst>
      <p:ext uri="{BB962C8B-B14F-4D97-AF65-F5344CB8AC3E}">
        <p14:creationId xmlns:p14="http://schemas.microsoft.com/office/powerpoint/2010/main" val="1599594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4</a:t>
            </a:fld>
            <a:endParaRPr lang="en-US"/>
          </a:p>
        </p:txBody>
      </p:sp>
    </p:spTree>
    <p:extLst>
      <p:ext uri="{BB962C8B-B14F-4D97-AF65-F5344CB8AC3E}">
        <p14:creationId xmlns:p14="http://schemas.microsoft.com/office/powerpoint/2010/main" val="402832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5</a:t>
            </a:fld>
            <a:endParaRPr lang="en-US"/>
          </a:p>
        </p:txBody>
      </p:sp>
    </p:spTree>
    <p:extLst>
      <p:ext uri="{BB962C8B-B14F-4D97-AF65-F5344CB8AC3E}">
        <p14:creationId xmlns:p14="http://schemas.microsoft.com/office/powerpoint/2010/main" val="510593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6</a:t>
            </a:fld>
            <a:endParaRPr lang="en-US"/>
          </a:p>
        </p:txBody>
      </p:sp>
    </p:spTree>
    <p:extLst>
      <p:ext uri="{BB962C8B-B14F-4D97-AF65-F5344CB8AC3E}">
        <p14:creationId xmlns:p14="http://schemas.microsoft.com/office/powerpoint/2010/main" val="4258151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7</a:t>
            </a:fld>
            <a:endParaRPr lang="en-US"/>
          </a:p>
        </p:txBody>
      </p:sp>
    </p:spTree>
    <p:extLst>
      <p:ext uri="{BB962C8B-B14F-4D97-AF65-F5344CB8AC3E}">
        <p14:creationId xmlns:p14="http://schemas.microsoft.com/office/powerpoint/2010/main" val="1775378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8</a:t>
            </a:fld>
            <a:endParaRPr lang="en-US"/>
          </a:p>
        </p:txBody>
      </p:sp>
    </p:spTree>
    <p:extLst>
      <p:ext uri="{BB962C8B-B14F-4D97-AF65-F5344CB8AC3E}">
        <p14:creationId xmlns:p14="http://schemas.microsoft.com/office/powerpoint/2010/main" val="3753407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9</a:t>
            </a:fld>
            <a:endParaRPr lang="en-US"/>
          </a:p>
        </p:txBody>
      </p:sp>
    </p:spTree>
    <p:extLst>
      <p:ext uri="{BB962C8B-B14F-4D97-AF65-F5344CB8AC3E}">
        <p14:creationId xmlns:p14="http://schemas.microsoft.com/office/powerpoint/2010/main" val="1546985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white">
          <a:xfrm>
            <a:off x="0" y="6350"/>
            <a:ext cx="9144000" cy="2946400"/>
          </a:xfrm>
          <a:prstGeom prst="rect">
            <a:avLst/>
          </a:prstGeom>
          <a:solidFill>
            <a:srgbClr val="1F528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3" name="Freeform 21"/>
          <p:cNvSpPr>
            <a:spLocks/>
          </p:cNvSpPr>
          <p:nvPr/>
        </p:nvSpPr>
        <p:spPr bwMode="gray">
          <a:xfrm>
            <a:off x="-14288" y="1931988"/>
            <a:ext cx="9158288" cy="2506662"/>
          </a:xfrm>
          <a:custGeom>
            <a:avLst/>
            <a:gdLst>
              <a:gd name="T0" fmla="*/ 0 w 5769"/>
              <a:gd name="T1" fmla="*/ 465 h 1579"/>
              <a:gd name="T2" fmla="*/ 2916 w 5769"/>
              <a:gd name="T3" fmla="*/ 18 h 1579"/>
              <a:gd name="T4" fmla="*/ 5769 w 5769"/>
              <a:gd name="T5" fmla="*/ 475 h 1579"/>
              <a:gd name="T6" fmla="*/ 5766 w 5769"/>
              <a:gd name="T7" fmla="*/ 1579 h 1579"/>
              <a:gd name="T8" fmla="*/ 6 w 5769"/>
              <a:gd name="T9" fmla="*/ 1579 h 1579"/>
              <a:gd name="T10" fmla="*/ 0 w 5769"/>
              <a:gd name="T11" fmla="*/ 465 h 1579"/>
            </a:gdLst>
            <a:ahLst/>
            <a:cxnLst>
              <a:cxn ang="0">
                <a:pos x="T0" y="T1"/>
              </a:cxn>
              <a:cxn ang="0">
                <a:pos x="T2" y="T3"/>
              </a:cxn>
              <a:cxn ang="0">
                <a:pos x="T4" y="T5"/>
              </a:cxn>
              <a:cxn ang="0">
                <a:pos x="T6" y="T7"/>
              </a:cxn>
              <a:cxn ang="0">
                <a:pos x="T8" y="T9"/>
              </a:cxn>
              <a:cxn ang="0">
                <a:pos x="T10" y="T11"/>
              </a:cxn>
            </a:cxnLst>
            <a:rect l="0" t="0" r="r" b="b"/>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a:noFill/>
          </a:ln>
          <a:effectLst/>
          <a:extLst>
            <a:ext uri="{91240B29-F687-4F45-9708-019B960494DF}">
              <a14:hiddenLine xmlns:a14="http://schemas.microsoft.com/office/drawing/2010/main" w="5715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 name="Rectangle 18"/>
          <p:cNvSpPr>
            <a:spLocks noChangeArrowheads="1"/>
          </p:cNvSpPr>
          <p:nvPr/>
        </p:nvSpPr>
        <p:spPr bwMode="white">
          <a:xfrm>
            <a:off x="0" y="4933950"/>
            <a:ext cx="9163050" cy="1941513"/>
          </a:xfrm>
          <a:prstGeom prst="rect">
            <a:avLst/>
          </a:prstGeom>
          <a:solidFill>
            <a:srgbClr val="30A48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Freeform 19" descr="108a"/>
          <p:cNvSpPr>
            <a:spLocks/>
          </p:cNvSpPr>
          <p:nvPr/>
        </p:nvSpPr>
        <p:spPr bwMode="gray">
          <a:xfrm>
            <a:off x="-4763" y="2046288"/>
            <a:ext cx="9148763" cy="2787650"/>
          </a:xfrm>
          <a:custGeom>
            <a:avLst/>
            <a:gdLst>
              <a:gd name="T0" fmla="*/ 0 w 5763"/>
              <a:gd name="T1" fmla="*/ 586 h 1756"/>
              <a:gd name="T2" fmla="*/ 2929 w 5763"/>
              <a:gd name="T3" fmla="*/ 18 h 1756"/>
              <a:gd name="T4" fmla="*/ 5763 w 5763"/>
              <a:gd name="T5" fmla="*/ 593 h 1756"/>
              <a:gd name="T6" fmla="*/ 5763 w 5763"/>
              <a:gd name="T7" fmla="*/ 1756 h 1756"/>
              <a:gd name="T8" fmla="*/ 0 w 5763"/>
              <a:gd name="T9" fmla="*/ 1752 h 1756"/>
              <a:gd name="T10" fmla="*/ 0 w 5763"/>
              <a:gd name="T11" fmla="*/ 586 h 1756"/>
            </a:gdLst>
            <a:ahLst/>
            <a:cxnLst>
              <a:cxn ang="0">
                <a:pos x="T0" y="T1"/>
              </a:cxn>
              <a:cxn ang="0">
                <a:pos x="T2" y="T3"/>
              </a:cxn>
              <a:cxn ang="0">
                <a:pos x="T4" y="T5"/>
              </a:cxn>
              <a:cxn ang="0">
                <a:pos x="T6" y="T7"/>
              </a:cxn>
              <a:cxn ang="0">
                <a:pos x="T8" y="T9"/>
              </a:cxn>
              <a:cxn ang="0">
                <a:pos x="T10" y="T11"/>
              </a:cxn>
            </a:cxnLst>
            <a:rect l="0" t="0" r="r" b="b"/>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dpi="0" rotWithShape="1">
            <a:blip r:embed="rId2"/>
            <a:srcRect/>
            <a:stretch>
              <a:fillRect/>
            </a:stretch>
          </a:blipFill>
          <a:ln>
            <a:noFill/>
          </a:ln>
          <a:effectLst/>
          <a:extLst>
            <a:ext uri="{91240B29-F687-4F45-9708-019B960494DF}">
              <a14:hiddenLine xmlns:a14="http://schemas.microsoft.com/office/drawing/2010/main" w="5715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 name="Rectangle 20"/>
          <p:cNvSpPr>
            <a:spLocks noChangeArrowheads="1"/>
          </p:cNvSpPr>
          <p:nvPr/>
        </p:nvSpPr>
        <p:spPr bwMode="gray">
          <a:xfrm>
            <a:off x="0" y="4826000"/>
            <a:ext cx="9156700" cy="168275"/>
          </a:xfrm>
          <a:prstGeom prst="rect">
            <a:avLst/>
          </a:prstGeom>
          <a:gradFill rotWithShape="1">
            <a:gsLst>
              <a:gs pos="0">
                <a:srgbClr val="30A484"/>
              </a:gs>
              <a:gs pos="100000">
                <a:srgbClr val="30A484">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black">
          <a:xfrm>
            <a:off x="914400" y="900113"/>
            <a:ext cx="7239000" cy="784225"/>
          </a:xfrm>
        </p:spPr>
        <p:txBody>
          <a:bodyPr/>
          <a:lstStyle>
            <a:lvl1pPr>
              <a:defRPr sz="2400" b="1"/>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black">
          <a:xfrm>
            <a:off x="1828800" y="5314950"/>
            <a:ext cx="6019800" cy="381000"/>
          </a:xfrm>
        </p:spPr>
        <p:txBody>
          <a:bodyPr/>
          <a:lstStyle>
            <a:lvl1pPr marL="0" indent="0" algn="ctr">
              <a:buFont typeface="Wingdings" panose="05000000000000000000" pitchFamily="2" charset="2"/>
              <a:buNone/>
              <a:defRPr sz="1800">
                <a:solidFill>
                  <a:schemeClr val="bg1"/>
                </a:solidFill>
              </a:defRPr>
            </a:lvl1pPr>
          </a:lstStyle>
          <a:p>
            <a:pPr lvl="0"/>
            <a:r>
              <a:rPr lang="en-US" altLang="en-US" noProof="0" smtClean="0"/>
              <a:t>Click to edit Master subtitle style</a:t>
            </a:r>
          </a:p>
        </p:txBody>
      </p:sp>
      <p:sp>
        <p:nvSpPr>
          <p:cNvPr id="3086" name="Text Box 14"/>
          <p:cNvSpPr txBox="1">
            <a:spLocks noChangeArrowheads="1"/>
          </p:cNvSpPr>
          <p:nvPr/>
        </p:nvSpPr>
        <p:spPr bwMode="auto">
          <a:xfrm>
            <a:off x="304800" y="228600"/>
            <a:ext cx="107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rgbClr val="D6E1E2"/>
                </a:solidFill>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605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7516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19088"/>
            <a:ext cx="8229600" cy="6715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93825"/>
            <a:ext cx="8229600" cy="4930775"/>
          </a:xfrm>
        </p:spPr>
        <p:txBody>
          <a:bodyPr/>
          <a:lstStyle/>
          <a:p>
            <a:r>
              <a:rPr lang="en-US" smtClean="0"/>
              <a:t>Click icon to add table</a:t>
            </a:r>
            <a:endParaRPr lang="en-US"/>
          </a:p>
        </p:txBody>
      </p:sp>
    </p:spTree>
    <p:extLst>
      <p:ext uri="{BB962C8B-B14F-4D97-AF65-F5344CB8AC3E}">
        <p14:creationId xmlns:p14="http://schemas.microsoft.com/office/powerpoint/2010/main" val="305233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12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8173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93825"/>
            <a:ext cx="4038600" cy="493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93825"/>
            <a:ext cx="4038600" cy="493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062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743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098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032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91370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87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nvGraphicFramePr>
        <p:xfrm>
          <a:off x="0" y="247650"/>
          <a:ext cx="9144000" cy="1155700"/>
        </p:xfrm>
        <a:graphic>
          <a:graphicData uri="http://schemas.openxmlformats.org/presentationml/2006/ole">
            <mc:AlternateContent xmlns:mc="http://schemas.openxmlformats.org/markup-compatibility/2006">
              <mc:Choice xmlns:v="urn:schemas-microsoft-com:vml" Requires="v">
                <p:oleObj spid="_x0000_s1098" name="Image" r:id="rId15" imgW="6311111" imgH="1155148" progId="Photoshop.Image.6">
                  <p:embed/>
                </p:oleObj>
              </mc:Choice>
              <mc:Fallback>
                <p:oleObj name="Image" r:id="rId15" imgW="6311111" imgH="1155148" progId="Photoshop.Image.6">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47650"/>
                        <a:ext cx="91440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Rectangle 16"/>
          <p:cNvSpPr>
            <a:spLocks noChangeArrowheads="1"/>
          </p:cNvSpPr>
          <p:nvPr/>
        </p:nvSpPr>
        <p:spPr bwMode="ltGray">
          <a:xfrm>
            <a:off x="0" y="6524625"/>
            <a:ext cx="9144000" cy="333375"/>
          </a:xfrm>
          <a:prstGeom prst="rect">
            <a:avLst/>
          </a:prstGeom>
          <a:solidFill>
            <a:srgbClr val="30A38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p:nvSpPr>
        <p:spPr bwMode="white">
          <a:xfrm>
            <a:off x="0" y="0"/>
            <a:ext cx="9144000" cy="241300"/>
          </a:xfrm>
          <a:prstGeom prst="rect">
            <a:avLst/>
          </a:prstGeom>
          <a:solidFill>
            <a:srgbClr val="1F528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026" name="Rectangle 2"/>
          <p:cNvSpPr>
            <a:spLocks noGrp="1" noChangeArrowheads="1"/>
          </p:cNvSpPr>
          <p:nvPr>
            <p:ph type="title"/>
          </p:nvPr>
        </p:nvSpPr>
        <p:spPr bwMode="white">
          <a:xfrm>
            <a:off x="457200" y="319088"/>
            <a:ext cx="82296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7" name="Text Box 13"/>
          <p:cNvSpPr txBox="1">
            <a:spLocks noChangeArrowheads="1"/>
          </p:cNvSpPr>
          <p:nvPr/>
        </p:nvSpPr>
        <p:spPr bwMode="white">
          <a:xfrm>
            <a:off x="6096000" y="6567488"/>
            <a:ext cx="2667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1200" b="1">
                <a:solidFill>
                  <a:schemeClr val="bg1"/>
                </a:solidFill>
              </a:rPr>
              <a:t>COMPANY LOGO</a:t>
            </a:r>
          </a:p>
        </p:txBody>
      </p:sp>
      <p:sp>
        <p:nvSpPr>
          <p:cNvPr id="1042" name="Freeform 18"/>
          <p:cNvSpPr>
            <a:spLocks/>
          </p:cNvSpPr>
          <p:nvPr/>
        </p:nvSpPr>
        <p:spPr bwMode="white">
          <a:xfrm>
            <a:off x="3175" y="963613"/>
            <a:ext cx="9140825" cy="461962"/>
          </a:xfrm>
          <a:custGeom>
            <a:avLst/>
            <a:gdLst>
              <a:gd name="T0" fmla="*/ 0 w 5764"/>
              <a:gd name="T1" fmla="*/ 290 h 291"/>
              <a:gd name="T2" fmla="*/ 1 w 5764"/>
              <a:gd name="T3" fmla="*/ 193 h 291"/>
              <a:gd name="T4" fmla="*/ 1833 w 5764"/>
              <a:gd name="T5" fmla="*/ 25 h 291"/>
              <a:gd name="T6" fmla="*/ 3966 w 5764"/>
              <a:gd name="T7" fmla="*/ 41 h 291"/>
              <a:gd name="T8" fmla="*/ 5760 w 5764"/>
              <a:gd name="T9" fmla="*/ 184 h 291"/>
              <a:gd name="T10" fmla="*/ 5764 w 5764"/>
              <a:gd name="T11" fmla="*/ 291 h 291"/>
              <a:gd name="T12" fmla="*/ 0 w 5764"/>
              <a:gd name="T13" fmla="*/ 290 h 291"/>
            </a:gdLst>
            <a:ahLst/>
            <a:cxnLst>
              <a:cxn ang="0">
                <a:pos x="T0" y="T1"/>
              </a:cxn>
              <a:cxn ang="0">
                <a:pos x="T2" y="T3"/>
              </a:cxn>
              <a:cxn ang="0">
                <a:pos x="T4" y="T5"/>
              </a:cxn>
              <a:cxn ang="0">
                <a:pos x="T6" y="T7"/>
              </a:cxn>
              <a:cxn ang="0">
                <a:pos x="T8" y="T9"/>
              </a:cxn>
              <a:cxn ang="0">
                <a:pos x="T10" y="T11"/>
              </a:cxn>
              <a:cxn ang="0">
                <a:pos x="T12" y="T13"/>
              </a:cxn>
            </a:cxnLst>
            <a:rect l="0" t="0" r="r" b="b"/>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body" idx="1"/>
          </p:nvPr>
        </p:nvSpPr>
        <p:spPr bwMode="auto">
          <a:xfrm>
            <a:off x="457200" y="1393825"/>
            <a:ext cx="8229600" cy="493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6" name="Text Box 22"/>
          <p:cNvSpPr txBox="1">
            <a:spLocks noChangeArrowheads="1"/>
          </p:cNvSpPr>
          <p:nvPr/>
        </p:nvSpPr>
        <p:spPr bwMode="auto">
          <a:xfrm>
            <a:off x="6829425" y="14288"/>
            <a:ext cx="18843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solidFill>
                  <a:schemeClr val="bg1"/>
                </a:solidFill>
              </a:rPr>
              <a:t>www.themegallery.com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1" fontAlgn="base" hangingPunct="1">
        <a:spcBef>
          <a:spcPct val="0"/>
        </a:spcBef>
        <a:spcAft>
          <a:spcPct val="0"/>
        </a:spcAft>
        <a:defRPr sz="2800" kern="1200">
          <a:solidFill>
            <a:schemeClr val="bg1"/>
          </a:solidFill>
          <a:latin typeface="+mj-lt"/>
          <a:ea typeface="+mj-ea"/>
          <a:cs typeface="+mj-cs"/>
        </a:defRPr>
      </a:lvl1pPr>
      <a:lvl2pPr algn="ctr" rtl="0" eaLnBrk="1" fontAlgn="base" hangingPunct="1">
        <a:spcBef>
          <a:spcPct val="0"/>
        </a:spcBef>
        <a:spcAft>
          <a:spcPct val="0"/>
        </a:spcAft>
        <a:defRPr sz="2800">
          <a:solidFill>
            <a:schemeClr val="bg1"/>
          </a:solidFill>
          <a:latin typeface="Verdana" panose="020B0604030504040204" pitchFamily="34" charset="0"/>
        </a:defRPr>
      </a:lvl2pPr>
      <a:lvl3pPr algn="ctr" rtl="0" eaLnBrk="1" fontAlgn="base" hangingPunct="1">
        <a:spcBef>
          <a:spcPct val="0"/>
        </a:spcBef>
        <a:spcAft>
          <a:spcPct val="0"/>
        </a:spcAft>
        <a:defRPr sz="2800">
          <a:solidFill>
            <a:schemeClr val="bg1"/>
          </a:solidFill>
          <a:latin typeface="Verdana" panose="020B0604030504040204" pitchFamily="34" charset="0"/>
        </a:defRPr>
      </a:lvl3pPr>
      <a:lvl4pPr algn="ctr" rtl="0" eaLnBrk="1" fontAlgn="base" hangingPunct="1">
        <a:spcBef>
          <a:spcPct val="0"/>
        </a:spcBef>
        <a:spcAft>
          <a:spcPct val="0"/>
        </a:spcAft>
        <a:defRPr sz="2800">
          <a:solidFill>
            <a:schemeClr val="bg1"/>
          </a:solidFill>
          <a:latin typeface="Verdana" panose="020B0604030504040204" pitchFamily="34" charset="0"/>
        </a:defRPr>
      </a:lvl4pPr>
      <a:lvl5pPr algn="ctr" rtl="0" eaLnBrk="1" fontAlgn="base" hangingPunct="1">
        <a:spcBef>
          <a:spcPct val="0"/>
        </a:spcBef>
        <a:spcAft>
          <a:spcPct val="0"/>
        </a:spcAft>
        <a:defRPr sz="2800">
          <a:solidFill>
            <a:schemeClr val="bg1"/>
          </a:solidFill>
          <a:latin typeface="Verdana" panose="020B0604030504040204" pitchFamily="34" charset="0"/>
        </a:defRPr>
      </a:lvl5pPr>
      <a:lvl6pPr marL="457200" algn="ctr" rtl="0" eaLnBrk="1" fontAlgn="base" hangingPunct="1">
        <a:spcBef>
          <a:spcPct val="0"/>
        </a:spcBef>
        <a:spcAft>
          <a:spcPct val="0"/>
        </a:spcAft>
        <a:defRPr sz="2800">
          <a:solidFill>
            <a:schemeClr val="bg1"/>
          </a:solidFill>
          <a:latin typeface="Verdana" panose="020B0604030504040204" pitchFamily="34" charset="0"/>
        </a:defRPr>
      </a:lvl6pPr>
      <a:lvl7pPr marL="914400" algn="ctr" rtl="0" eaLnBrk="1" fontAlgn="base" hangingPunct="1">
        <a:spcBef>
          <a:spcPct val="0"/>
        </a:spcBef>
        <a:spcAft>
          <a:spcPct val="0"/>
        </a:spcAft>
        <a:defRPr sz="2800">
          <a:solidFill>
            <a:schemeClr val="bg1"/>
          </a:solidFill>
          <a:latin typeface="Verdana" panose="020B0604030504040204" pitchFamily="34" charset="0"/>
        </a:defRPr>
      </a:lvl7pPr>
      <a:lvl8pPr marL="1371600" algn="ctr" rtl="0" eaLnBrk="1" fontAlgn="base" hangingPunct="1">
        <a:spcBef>
          <a:spcPct val="0"/>
        </a:spcBef>
        <a:spcAft>
          <a:spcPct val="0"/>
        </a:spcAft>
        <a:defRPr sz="2800">
          <a:solidFill>
            <a:schemeClr val="bg1"/>
          </a:solidFill>
          <a:latin typeface="Verdana" panose="020B0604030504040204" pitchFamily="34" charset="0"/>
        </a:defRPr>
      </a:lvl8pPr>
      <a:lvl9pPr marL="1828800" algn="ctr" rtl="0" eaLnBrk="1" fontAlgn="base" hangingPunct="1">
        <a:spcBef>
          <a:spcPct val="0"/>
        </a:spcBef>
        <a:spcAft>
          <a:spcPct val="0"/>
        </a:spcAft>
        <a:defRPr sz="2800">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reeform 4"/>
          <p:cNvSpPr>
            <a:spLocks noEditPoints="1"/>
          </p:cNvSpPr>
          <p:nvPr/>
        </p:nvSpPr>
        <p:spPr bwMode="ltGray">
          <a:xfrm rot="621035" flipH="1" flipV="1">
            <a:off x="7446963" y="1031875"/>
            <a:ext cx="1017587" cy="1223963"/>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hlink"/>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206741" dir="8249373" algn="ctr" rotWithShape="0">
                    <a:schemeClr val="bg2">
                      <a:alpha val="50000"/>
                    </a:schemeClr>
                  </a:outerShdw>
                </a:effectLst>
              </a14:hiddenEffects>
            </a:ext>
          </a:extLst>
        </p:spPr>
        <p:txBody>
          <a:bodyPr/>
          <a:lstStyle/>
          <a:p>
            <a:endParaRPr lang="en-US"/>
          </a:p>
        </p:txBody>
      </p:sp>
      <p:sp>
        <p:nvSpPr>
          <p:cNvPr id="2" name="Rectangle 1"/>
          <p:cNvSpPr/>
          <p:nvPr/>
        </p:nvSpPr>
        <p:spPr>
          <a:xfrm>
            <a:off x="228600" y="228600"/>
            <a:ext cx="1143000" cy="437109"/>
          </a:xfrm>
          <a:prstGeom prst="rect">
            <a:avLst/>
          </a:prstGeom>
          <a:solidFill>
            <a:srgbClr val="1F5281"/>
          </a:solidFill>
          <a:ln>
            <a:solidFill>
              <a:srgbClr val="1F5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52800" y="5029200"/>
            <a:ext cx="2514600" cy="1752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2082" y="5181600"/>
            <a:ext cx="1074599" cy="1491006"/>
          </a:xfrm>
          <a:prstGeom prst="rect">
            <a:avLst/>
          </a:prstGeom>
        </p:spPr>
      </p:pic>
      <p:sp>
        <p:nvSpPr>
          <p:cNvPr id="8" name="Rectangle 2"/>
          <p:cNvSpPr txBox="1">
            <a:spLocks noChangeArrowheads="1"/>
          </p:cNvSpPr>
          <p:nvPr/>
        </p:nvSpPr>
        <p:spPr bwMode="black">
          <a:xfrm>
            <a:off x="914400" y="968375"/>
            <a:ext cx="72390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400" b="1" kern="1200">
                <a:solidFill>
                  <a:schemeClr val="bg1"/>
                </a:solidFill>
                <a:latin typeface="+mj-lt"/>
                <a:ea typeface="+mj-ea"/>
                <a:cs typeface="+mj-cs"/>
              </a:defRPr>
            </a:lvl1pPr>
            <a:lvl2pPr algn="ctr" rtl="0" eaLnBrk="1" fontAlgn="base" hangingPunct="1">
              <a:spcBef>
                <a:spcPct val="0"/>
              </a:spcBef>
              <a:spcAft>
                <a:spcPct val="0"/>
              </a:spcAft>
              <a:defRPr sz="2800">
                <a:solidFill>
                  <a:schemeClr val="bg1"/>
                </a:solidFill>
                <a:latin typeface="Verdana" panose="020B0604030504040204" pitchFamily="34" charset="0"/>
              </a:defRPr>
            </a:lvl2pPr>
            <a:lvl3pPr algn="ctr" rtl="0" eaLnBrk="1" fontAlgn="base" hangingPunct="1">
              <a:spcBef>
                <a:spcPct val="0"/>
              </a:spcBef>
              <a:spcAft>
                <a:spcPct val="0"/>
              </a:spcAft>
              <a:defRPr sz="2800">
                <a:solidFill>
                  <a:schemeClr val="bg1"/>
                </a:solidFill>
                <a:latin typeface="Verdana" panose="020B0604030504040204" pitchFamily="34" charset="0"/>
              </a:defRPr>
            </a:lvl3pPr>
            <a:lvl4pPr algn="ctr" rtl="0" eaLnBrk="1" fontAlgn="base" hangingPunct="1">
              <a:spcBef>
                <a:spcPct val="0"/>
              </a:spcBef>
              <a:spcAft>
                <a:spcPct val="0"/>
              </a:spcAft>
              <a:defRPr sz="2800">
                <a:solidFill>
                  <a:schemeClr val="bg1"/>
                </a:solidFill>
                <a:latin typeface="Verdana" panose="020B0604030504040204" pitchFamily="34" charset="0"/>
              </a:defRPr>
            </a:lvl4pPr>
            <a:lvl5pPr algn="ctr" rtl="0" eaLnBrk="1" fontAlgn="base" hangingPunct="1">
              <a:spcBef>
                <a:spcPct val="0"/>
              </a:spcBef>
              <a:spcAft>
                <a:spcPct val="0"/>
              </a:spcAft>
              <a:defRPr sz="2800">
                <a:solidFill>
                  <a:schemeClr val="bg1"/>
                </a:solidFill>
                <a:latin typeface="Verdana" panose="020B0604030504040204" pitchFamily="34" charset="0"/>
              </a:defRPr>
            </a:lvl5pPr>
            <a:lvl6pPr marL="457200" algn="ctr" rtl="0" eaLnBrk="1" fontAlgn="base" hangingPunct="1">
              <a:spcBef>
                <a:spcPct val="0"/>
              </a:spcBef>
              <a:spcAft>
                <a:spcPct val="0"/>
              </a:spcAft>
              <a:defRPr sz="2800">
                <a:solidFill>
                  <a:schemeClr val="bg1"/>
                </a:solidFill>
                <a:latin typeface="Verdana" panose="020B0604030504040204" pitchFamily="34" charset="0"/>
              </a:defRPr>
            </a:lvl6pPr>
            <a:lvl7pPr marL="914400" algn="ctr" rtl="0" eaLnBrk="1" fontAlgn="base" hangingPunct="1">
              <a:spcBef>
                <a:spcPct val="0"/>
              </a:spcBef>
              <a:spcAft>
                <a:spcPct val="0"/>
              </a:spcAft>
              <a:defRPr sz="2800">
                <a:solidFill>
                  <a:schemeClr val="bg1"/>
                </a:solidFill>
                <a:latin typeface="Verdana" panose="020B0604030504040204" pitchFamily="34" charset="0"/>
              </a:defRPr>
            </a:lvl7pPr>
            <a:lvl8pPr marL="1371600" algn="ctr" rtl="0" eaLnBrk="1" fontAlgn="base" hangingPunct="1">
              <a:spcBef>
                <a:spcPct val="0"/>
              </a:spcBef>
              <a:spcAft>
                <a:spcPct val="0"/>
              </a:spcAft>
              <a:defRPr sz="2800">
                <a:solidFill>
                  <a:schemeClr val="bg1"/>
                </a:solidFill>
                <a:latin typeface="Verdana" panose="020B0604030504040204" pitchFamily="34" charset="0"/>
              </a:defRPr>
            </a:lvl8pPr>
            <a:lvl9pPr marL="1828800" algn="ctr" rtl="0" eaLnBrk="1" fontAlgn="base" hangingPunct="1">
              <a:spcBef>
                <a:spcPct val="0"/>
              </a:spcBef>
              <a:spcAft>
                <a:spcPct val="0"/>
              </a:spcAft>
              <a:defRPr sz="2800">
                <a:solidFill>
                  <a:schemeClr val="bg1"/>
                </a:solidFill>
                <a:latin typeface="Verdana" panose="020B0604030504040204" pitchFamily="34" charset="0"/>
              </a:defRPr>
            </a:lvl9pPr>
          </a:lstStyle>
          <a:p>
            <a:r>
              <a:rPr lang="en-US" altLang="en-US" sz="3200" smtClean="0">
                <a:latin typeface="Times New Roman" panose="02020603050405020304" pitchFamily="18" charset="0"/>
                <a:cs typeface="Times New Roman" panose="02020603050405020304" pitchFamily="18" charset="0"/>
              </a:rPr>
              <a:t>Chương III</a:t>
            </a:r>
            <a:br>
              <a:rPr lang="en-US" altLang="en-US" sz="3200" smtClean="0">
                <a:latin typeface="Times New Roman" panose="02020603050405020304" pitchFamily="18" charset="0"/>
                <a:cs typeface="Times New Roman" panose="02020603050405020304" pitchFamily="18" charset="0"/>
              </a:rPr>
            </a:br>
            <a:r>
              <a:rPr lang="en-US" altLang="en-US" sz="4800" smtClean="0">
                <a:latin typeface="Times New Roman" panose="02020603050405020304" pitchFamily="18" charset="0"/>
                <a:cs typeface="Times New Roman" panose="02020603050405020304" pitchFamily="18" charset="0"/>
              </a:rPr>
              <a:t> Mảng, Chuỗi và Hàm</a:t>
            </a:r>
            <a:endParaRPr lang="en-US" altLang="en-US" sz="4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3.2 Chuỗi</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10</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defTabSz="519113">
              <a:spcBef>
                <a:spcPts val="0"/>
              </a:spcBef>
              <a:buNone/>
            </a:pPr>
            <a:r>
              <a:rPr lang="en-US" sz="2200" u="sng" smtClean="0">
                <a:solidFill>
                  <a:srgbClr val="000000"/>
                </a:solidFill>
                <a:latin typeface="Times New Roman" panose="02020603050405020304" pitchFamily="18" charset="0"/>
                <a:cs typeface="Times New Roman" panose="02020603050405020304" pitchFamily="18" charset="0"/>
              </a:rPr>
              <a:t>Khai báo chuỗi:</a:t>
            </a:r>
          </a:p>
          <a:p>
            <a:pPr marL="0" indent="0" algn="just" defTabSz="519113">
              <a:spcBef>
                <a:spcPts val="0"/>
              </a:spcBef>
              <a:buNone/>
            </a:pPr>
            <a:r>
              <a:rPr lang="en-US" sz="2200" smtClean="0">
                <a:solidFill>
                  <a:srgbClr val="000000"/>
                </a:solidFill>
                <a:latin typeface="Times New Roman" panose="02020603050405020304" pitchFamily="18" charset="0"/>
                <a:cs typeface="Times New Roman" panose="02020603050405020304" pitchFamily="18" charset="0"/>
              </a:rPr>
              <a:t>		char </a:t>
            </a:r>
            <a:r>
              <a:rPr lang="en-US" sz="2200">
                <a:solidFill>
                  <a:srgbClr val="000000"/>
                </a:solidFill>
                <a:latin typeface="Times New Roman" panose="02020603050405020304" pitchFamily="18" charset="0"/>
                <a:cs typeface="Times New Roman" panose="02020603050405020304" pitchFamily="18" charset="0"/>
              </a:rPr>
              <a:t>&lt;tên </a:t>
            </a:r>
            <a:r>
              <a:rPr lang="en-US" sz="2200" smtClean="0">
                <a:solidFill>
                  <a:srgbClr val="000000"/>
                </a:solidFill>
                <a:latin typeface="Times New Roman" panose="02020603050405020304" pitchFamily="18" charset="0"/>
                <a:cs typeface="Times New Roman" panose="02020603050405020304" pitchFamily="18" charset="0"/>
              </a:rPr>
              <a:t>chuỗi&gt;[</a:t>
            </a:r>
            <a:r>
              <a:rPr lang="en-US" sz="2200">
                <a:solidFill>
                  <a:srgbClr val="000000"/>
                </a:solidFill>
                <a:latin typeface="Times New Roman" panose="02020603050405020304" pitchFamily="18" charset="0"/>
                <a:cs typeface="Times New Roman" panose="02020603050405020304" pitchFamily="18" charset="0"/>
              </a:rPr>
              <a:t>độ dài] </a:t>
            </a:r>
            <a:r>
              <a:rPr lang="en-US" sz="2200" smtClean="0">
                <a:solidFill>
                  <a:srgbClr val="000000"/>
                </a:solidFill>
                <a:latin typeface="Times New Roman" panose="02020603050405020304" pitchFamily="18" charset="0"/>
                <a:cs typeface="Times New Roman" panose="02020603050405020304" pitchFamily="18" charset="0"/>
              </a:rPr>
              <a:t>; </a:t>
            </a:r>
            <a:r>
              <a:rPr lang="en-US" sz="2200" b="0" smtClean="0">
                <a:solidFill>
                  <a:srgbClr val="000000"/>
                </a:solidFill>
                <a:latin typeface="Times New Roman" panose="02020603050405020304" pitchFamily="18" charset="0"/>
                <a:cs typeface="Times New Roman" panose="02020603050405020304" pitchFamily="18" charset="0"/>
              </a:rPr>
              <a:t>// </a:t>
            </a:r>
            <a:r>
              <a:rPr lang="en-US" sz="2200" b="0">
                <a:solidFill>
                  <a:srgbClr val="000000"/>
                </a:solidFill>
                <a:latin typeface="Times New Roman" panose="02020603050405020304" pitchFamily="18" charset="0"/>
                <a:cs typeface="Times New Roman" panose="02020603050405020304" pitchFamily="18" charset="0"/>
              </a:rPr>
              <a:t>không khởi tạo</a:t>
            </a:r>
          </a:p>
          <a:p>
            <a:pPr marL="0" indent="0" algn="just" defTabSz="519113">
              <a:spcBef>
                <a:spcPts val="0"/>
              </a:spcBef>
              <a:buNone/>
            </a:pPr>
            <a:r>
              <a:rPr lang="en-US" sz="2200" smtClean="0">
                <a:solidFill>
                  <a:srgbClr val="000000"/>
                </a:solidFill>
                <a:latin typeface="Times New Roman" panose="02020603050405020304" pitchFamily="18" charset="0"/>
                <a:cs typeface="Times New Roman" panose="02020603050405020304" pitchFamily="18" charset="0"/>
              </a:rPr>
              <a:t>		char &lt;tên chuỗi&gt;[độ dài] = xâu kí tự ; </a:t>
            </a:r>
            <a:r>
              <a:rPr lang="en-US" sz="2200" b="0" smtClean="0">
                <a:solidFill>
                  <a:srgbClr val="000000"/>
                </a:solidFill>
                <a:latin typeface="Times New Roman" panose="02020603050405020304" pitchFamily="18" charset="0"/>
                <a:cs typeface="Times New Roman" panose="02020603050405020304" pitchFamily="18" charset="0"/>
              </a:rPr>
              <a:t>// có khởi tạo</a:t>
            </a:r>
          </a:p>
          <a:p>
            <a:pPr marL="0" indent="0" algn="just" defTabSz="519113">
              <a:spcBef>
                <a:spcPts val="0"/>
              </a:spcBef>
              <a:buNone/>
            </a:pPr>
            <a:r>
              <a:rPr lang="en-US" sz="2200" smtClean="0">
                <a:solidFill>
                  <a:srgbClr val="000000"/>
                </a:solidFill>
                <a:latin typeface="Times New Roman" panose="02020603050405020304" pitchFamily="18" charset="0"/>
                <a:cs typeface="Times New Roman" panose="02020603050405020304" pitchFamily="18" charset="0"/>
              </a:rPr>
              <a:t>		char </a:t>
            </a:r>
            <a:r>
              <a:rPr lang="en-US" sz="2200">
                <a:solidFill>
                  <a:srgbClr val="000000"/>
                </a:solidFill>
                <a:latin typeface="Times New Roman" panose="02020603050405020304" pitchFamily="18" charset="0"/>
                <a:cs typeface="Times New Roman" panose="02020603050405020304" pitchFamily="18" charset="0"/>
              </a:rPr>
              <a:t>&lt;tên </a:t>
            </a:r>
            <a:r>
              <a:rPr lang="en-US" sz="2200" smtClean="0">
                <a:solidFill>
                  <a:srgbClr val="000000"/>
                </a:solidFill>
                <a:latin typeface="Times New Roman" panose="02020603050405020304" pitchFamily="18" charset="0"/>
                <a:cs typeface="Times New Roman" panose="02020603050405020304" pitchFamily="18" charset="0"/>
              </a:rPr>
              <a:t>chuỗi&gt;[] </a:t>
            </a:r>
            <a:r>
              <a:rPr lang="en-US" sz="2200">
                <a:solidFill>
                  <a:srgbClr val="000000"/>
                </a:solidFill>
                <a:latin typeface="Times New Roman" panose="02020603050405020304" pitchFamily="18" charset="0"/>
                <a:cs typeface="Times New Roman" panose="02020603050405020304" pitchFamily="18" charset="0"/>
              </a:rPr>
              <a:t>= xâu kí tự </a:t>
            </a:r>
            <a:r>
              <a:rPr lang="en-US" sz="2200" smtClean="0">
                <a:solidFill>
                  <a:srgbClr val="000000"/>
                </a:solidFill>
                <a:latin typeface="Times New Roman" panose="02020603050405020304" pitchFamily="18" charset="0"/>
                <a:cs typeface="Times New Roman" panose="02020603050405020304" pitchFamily="18" charset="0"/>
              </a:rPr>
              <a:t>; </a:t>
            </a:r>
            <a:r>
              <a:rPr lang="en-US" sz="2200" b="0" smtClean="0">
                <a:solidFill>
                  <a:srgbClr val="000000"/>
                </a:solidFill>
                <a:latin typeface="Times New Roman" panose="02020603050405020304" pitchFamily="18" charset="0"/>
                <a:cs typeface="Times New Roman" panose="02020603050405020304" pitchFamily="18" charset="0"/>
              </a:rPr>
              <a:t>// </a:t>
            </a:r>
            <a:r>
              <a:rPr lang="en-US" sz="2200" b="0">
                <a:solidFill>
                  <a:srgbClr val="000000"/>
                </a:solidFill>
                <a:latin typeface="Times New Roman" panose="02020603050405020304" pitchFamily="18" charset="0"/>
                <a:cs typeface="Times New Roman" panose="02020603050405020304" pitchFamily="18" charset="0"/>
              </a:rPr>
              <a:t>có khởi </a:t>
            </a:r>
            <a:r>
              <a:rPr lang="en-US" sz="2200" b="0" smtClean="0">
                <a:solidFill>
                  <a:srgbClr val="000000"/>
                </a:solidFill>
                <a:latin typeface="Times New Roman" panose="02020603050405020304" pitchFamily="18" charset="0"/>
                <a:cs typeface="Times New Roman" panose="02020603050405020304" pitchFamily="18" charset="0"/>
              </a:rPr>
              <a:t>tạo</a:t>
            </a:r>
          </a:p>
          <a:p>
            <a:pPr algn="just" defTabSz="519113">
              <a:spcBef>
                <a:spcPts val="0"/>
              </a:spcBef>
              <a:buFont typeface="Times New Roman" panose="02020603050405020304" pitchFamily="18" charset="0"/>
              <a:buChar char="‒"/>
            </a:pPr>
            <a:r>
              <a:rPr lang="vi-VN" sz="2200" b="0" i="1" smtClean="0">
                <a:solidFill>
                  <a:srgbClr val="000000"/>
                </a:solidFill>
                <a:latin typeface="Times New Roman" panose="02020603050405020304" pitchFamily="18" charset="0"/>
                <a:cs typeface="Times New Roman" panose="02020603050405020304" pitchFamily="18" charset="0"/>
              </a:rPr>
              <a:t>Độ </a:t>
            </a:r>
            <a:r>
              <a:rPr lang="vi-VN" sz="2200" b="0" i="1">
                <a:solidFill>
                  <a:srgbClr val="000000"/>
                </a:solidFill>
                <a:latin typeface="Times New Roman" panose="02020603050405020304" pitchFamily="18" charset="0"/>
                <a:cs typeface="Times New Roman" panose="02020603050405020304" pitchFamily="18" charset="0"/>
              </a:rPr>
              <a:t>dài mảng là số kí tự tối đa có thể có trong xâu. Độ dài thực sự của xâu chỉ tính từ đầu mảng đến dấu kết thúc xâu (không kể dấu kết thúc xâu ‘\0’). </a:t>
            </a:r>
            <a:r>
              <a:rPr lang="en-US" sz="2200" b="0" i="1" smtClean="0">
                <a:solidFill>
                  <a:srgbClr val="000000"/>
                </a:solidFill>
                <a:latin typeface="Times New Roman" panose="02020603050405020304" pitchFamily="18" charset="0"/>
                <a:cs typeface="Times New Roman" panose="02020603050405020304" pitchFamily="18" charset="0"/>
              </a:rPr>
              <a:t>Do vậy</a:t>
            </a:r>
            <a:r>
              <a:rPr lang="vi-VN" sz="2200" b="0" i="1" smtClean="0">
                <a:solidFill>
                  <a:srgbClr val="000000"/>
                </a:solidFill>
                <a:latin typeface="Times New Roman" panose="02020603050405020304" pitchFamily="18" charset="0"/>
                <a:cs typeface="Times New Roman" panose="02020603050405020304" pitchFamily="18" charset="0"/>
              </a:rPr>
              <a:t> </a:t>
            </a:r>
            <a:r>
              <a:rPr lang="vi-VN" sz="2200" b="0" i="1">
                <a:solidFill>
                  <a:srgbClr val="000000"/>
                </a:solidFill>
                <a:latin typeface="Times New Roman" panose="02020603050405020304" pitchFamily="18" charset="0"/>
                <a:cs typeface="Times New Roman" panose="02020603050405020304" pitchFamily="18" charset="0"/>
              </a:rPr>
              <a:t>trong khai báo độ dài của mảng cần phải khai báo thừa ra một phần tử. </a:t>
            </a:r>
            <a:endParaRPr lang="en-US" sz="2200" b="0" i="1" smtClean="0">
              <a:solidFill>
                <a:srgbClr val="000000"/>
              </a:solidFill>
              <a:latin typeface="Times New Roman" panose="02020603050405020304" pitchFamily="18" charset="0"/>
              <a:cs typeface="Times New Roman" panose="02020603050405020304" pitchFamily="18" charset="0"/>
            </a:endParaRPr>
          </a:p>
          <a:p>
            <a:pPr algn="just" defTabSz="519113">
              <a:spcBef>
                <a:spcPts val="0"/>
              </a:spcBef>
              <a:buFont typeface="Times New Roman" panose="02020603050405020304" pitchFamily="18" charset="0"/>
              <a:buChar char="‒"/>
            </a:pPr>
            <a:r>
              <a:rPr lang="vi-VN" sz="2200" b="0" i="1" smtClean="0">
                <a:solidFill>
                  <a:srgbClr val="000000"/>
                </a:solidFill>
                <a:latin typeface="Times New Roman" panose="02020603050405020304" pitchFamily="18" charset="0"/>
                <a:cs typeface="Times New Roman" panose="02020603050405020304" pitchFamily="18" charset="0"/>
              </a:rPr>
              <a:t>Cách </a:t>
            </a:r>
            <a:r>
              <a:rPr lang="vi-VN" sz="2200" b="0" i="1">
                <a:solidFill>
                  <a:srgbClr val="000000"/>
                </a:solidFill>
                <a:latin typeface="Times New Roman" panose="02020603050405020304" pitchFamily="18" charset="0"/>
                <a:cs typeface="Times New Roman" panose="02020603050405020304" pitchFamily="18" charset="0"/>
              </a:rPr>
              <a:t>khai báo thứ hai có kèm theo khởi tạo xâu, đó là dãy kí tự đặt giữa cặp dấu nháy kép. </a:t>
            </a:r>
            <a:endParaRPr lang="en-US" sz="2200" b="0" i="1" smtClean="0">
              <a:solidFill>
                <a:srgbClr val="000000"/>
              </a:solidFill>
              <a:latin typeface="Times New Roman" panose="02020603050405020304" pitchFamily="18" charset="0"/>
              <a:cs typeface="Times New Roman" panose="02020603050405020304" pitchFamily="18" charset="0"/>
            </a:endParaRPr>
          </a:p>
          <a:p>
            <a:pPr algn="just" defTabSz="519113">
              <a:spcBef>
                <a:spcPts val="0"/>
              </a:spcBef>
              <a:buFont typeface="Times New Roman" panose="02020603050405020304" pitchFamily="18" charset="0"/>
              <a:buChar char="‒"/>
            </a:pPr>
            <a:r>
              <a:rPr lang="vi-VN" sz="2200" b="0" i="1" smtClean="0">
                <a:solidFill>
                  <a:srgbClr val="000000"/>
                </a:solidFill>
                <a:latin typeface="Times New Roman" panose="02020603050405020304" pitchFamily="18" charset="0"/>
                <a:cs typeface="Times New Roman" panose="02020603050405020304" pitchFamily="18" charset="0"/>
              </a:rPr>
              <a:t>Cách </a:t>
            </a:r>
            <a:r>
              <a:rPr lang="vi-VN" sz="2200" b="0" i="1">
                <a:solidFill>
                  <a:srgbClr val="000000"/>
                </a:solidFill>
                <a:latin typeface="Times New Roman" panose="02020603050405020304" pitchFamily="18" charset="0"/>
                <a:cs typeface="Times New Roman" panose="02020603050405020304" pitchFamily="18" charset="0"/>
              </a:rPr>
              <a:t>khai báo thứ 3 tự chương trình sẽ quyết định độ dài của mảng bởi xâu khởi tạo (bằng độ dài xâu + 1). </a:t>
            </a:r>
            <a:endParaRPr lang="en-US" sz="2200" b="0" i="1"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vi-VN" sz="2200" smtClean="0">
                <a:solidFill>
                  <a:srgbClr val="000000"/>
                </a:solidFill>
                <a:latin typeface="Times New Roman" panose="02020603050405020304" pitchFamily="18" charset="0"/>
                <a:cs typeface="Times New Roman" panose="02020603050405020304" pitchFamily="18" charset="0"/>
              </a:rPr>
              <a:t>Ví </a:t>
            </a:r>
            <a:r>
              <a:rPr lang="vi-VN" sz="2200">
                <a:solidFill>
                  <a:srgbClr val="000000"/>
                </a:solidFill>
                <a:latin typeface="Times New Roman" panose="02020603050405020304" pitchFamily="18" charset="0"/>
                <a:cs typeface="Times New Roman" panose="02020603050405020304" pitchFamily="18" charset="0"/>
              </a:rPr>
              <a:t>dụ:</a:t>
            </a:r>
          </a:p>
          <a:p>
            <a:pPr marL="0" indent="0" algn="just" defTabSz="519113">
              <a:spcBef>
                <a:spcPts val="0"/>
              </a:spcBef>
              <a:buNone/>
            </a:pPr>
            <a:r>
              <a:rPr lang="en-US" sz="2200" b="0" smtClean="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char </a:t>
            </a:r>
            <a:r>
              <a:rPr lang="vi-VN" sz="2200" b="0">
                <a:solidFill>
                  <a:srgbClr val="000000"/>
                </a:solidFill>
                <a:latin typeface="Times New Roman" panose="02020603050405020304" pitchFamily="18" charset="0"/>
                <a:cs typeface="Times New Roman" panose="02020603050405020304" pitchFamily="18" charset="0"/>
              </a:rPr>
              <a:t>thang[] = "</a:t>
            </a:r>
            <a:r>
              <a:rPr lang="vi-VN" sz="2200" b="0" smtClean="0">
                <a:solidFill>
                  <a:srgbClr val="000000"/>
                </a:solidFill>
                <a:latin typeface="Times New Roman" panose="02020603050405020304" pitchFamily="18" charset="0"/>
                <a:cs typeface="Times New Roman" panose="02020603050405020304" pitchFamily="18" charset="0"/>
              </a:rPr>
              <a:t>M</a:t>
            </a:r>
            <a:r>
              <a:rPr lang="en-US" sz="2200" b="0" smtClean="0">
                <a:solidFill>
                  <a:srgbClr val="000000"/>
                </a:solidFill>
                <a:latin typeface="Times New Roman" panose="02020603050405020304" pitchFamily="18" charset="0"/>
                <a:cs typeface="Times New Roman" panose="02020603050405020304" pitchFamily="18" charset="0"/>
              </a:rPr>
              <a:t>uo</a:t>
            </a:r>
            <a:r>
              <a:rPr lang="vi-VN" sz="2200" b="0" smtClean="0">
                <a:solidFill>
                  <a:srgbClr val="000000"/>
                </a:solidFill>
                <a:latin typeface="Times New Roman" panose="02020603050405020304" pitchFamily="18" charset="0"/>
                <a:cs typeface="Times New Roman" panose="02020603050405020304" pitchFamily="18" charset="0"/>
              </a:rPr>
              <a:t>i </a:t>
            </a:r>
            <a:r>
              <a:rPr lang="vi-VN" sz="2200" b="0">
                <a:solidFill>
                  <a:srgbClr val="000000"/>
                </a:solidFill>
                <a:latin typeface="Times New Roman" panose="02020603050405020304" pitchFamily="18" charset="0"/>
                <a:cs typeface="Times New Roman" panose="02020603050405020304" pitchFamily="18" charset="0"/>
              </a:rPr>
              <a:t>hai" ; </a:t>
            </a:r>
            <a:r>
              <a:rPr lang="vi-VN" sz="2200" b="0" smtClean="0">
                <a:solidFill>
                  <a:srgbClr val="000000"/>
                </a:solidFill>
                <a:latin typeface="Times New Roman" panose="02020603050405020304" pitchFamily="18" charset="0"/>
                <a:cs typeface="Times New Roman" panose="02020603050405020304" pitchFamily="18" charset="0"/>
              </a:rPr>
              <a:t>// </a:t>
            </a:r>
            <a:r>
              <a:rPr lang="vi-VN" sz="2200" b="0">
                <a:solidFill>
                  <a:srgbClr val="000000"/>
                </a:solidFill>
                <a:latin typeface="Times New Roman" panose="02020603050405020304" pitchFamily="18" charset="0"/>
                <a:cs typeface="Times New Roman" panose="02020603050405020304" pitchFamily="18" charset="0"/>
              </a:rPr>
              <a:t>độ dài mảng = 9</a:t>
            </a:r>
          </a:p>
          <a:p>
            <a:pPr algn="just" defTabSz="519113">
              <a:spcBef>
                <a:spcPts val="0"/>
              </a:spcBef>
              <a:buFont typeface="Times New Roman" panose="02020603050405020304" pitchFamily="18" charset="0"/>
              <a:buChar char="‒"/>
            </a:pPr>
            <a:endParaRPr lang="en-US" sz="22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157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3.2 Chuỗi</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11</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defTabSz="519113">
              <a:spcBef>
                <a:spcPts val="0"/>
              </a:spcBef>
              <a:buNone/>
            </a:pPr>
            <a:r>
              <a:rPr lang="en-US" sz="2200" smtClean="0">
                <a:solidFill>
                  <a:srgbClr val="000000"/>
                </a:solidFill>
                <a:latin typeface="Times New Roman" panose="02020603050405020304" pitchFamily="18" charset="0"/>
                <a:cs typeface="Times New Roman" panose="02020603050405020304" pitchFamily="18" charset="0"/>
              </a:rPr>
              <a:t>Cách sử dụng: </a:t>
            </a:r>
            <a:r>
              <a:rPr lang="en-US" sz="2200" b="0" smtClean="0">
                <a:solidFill>
                  <a:srgbClr val="000000"/>
                </a:solidFill>
                <a:latin typeface="Times New Roman" panose="02020603050405020304" pitchFamily="18" charset="0"/>
                <a:cs typeface="Times New Roman" panose="02020603050405020304" pitchFamily="18" charset="0"/>
              </a:rPr>
              <a:t>Sử dụng tương tự như mảng các giá trị số</a:t>
            </a:r>
          </a:p>
          <a:p>
            <a:pPr marL="0" indent="0" algn="just" defTabSz="519113">
              <a:spcBef>
                <a:spcPts val="0"/>
              </a:spcBef>
              <a:buNone/>
            </a:pPr>
            <a:r>
              <a:rPr lang="en-US" sz="2200" smtClean="0">
                <a:solidFill>
                  <a:srgbClr val="000000"/>
                </a:solidFill>
                <a:latin typeface="Times New Roman" panose="02020603050405020304" pitchFamily="18" charset="0"/>
                <a:cs typeface="Times New Roman" panose="02020603050405020304" pitchFamily="18" charset="0"/>
              </a:rPr>
              <a:t>Nhập chuỗi với hàm cin.getline(s, n); </a:t>
            </a:r>
          </a:p>
          <a:p>
            <a:pPr marL="0" indent="0" algn="just" defTabSz="519113">
              <a:spcBef>
                <a:spcPts val="0"/>
              </a:spcBef>
              <a:buNone/>
            </a:pPr>
            <a:r>
              <a:rPr lang="en-US" sz="2200" b="0" smtClean="0">
                <a:solidFill>
                  <a:srgbClr val="000000"/>
                </a:solidFill>
                <a:latin typeface="Times New Roman" panose="02020603050405020304" pitchFamily="18" charset="0"/>
                <a:cs typeface="Times New Roman" panose="02020603050405020304" pitchFamily="18" charset="0"/>
              </a:rPr>
              <a:t>Ví dụ: </a:t>
            </a:r>
          </a:p>
          <a:p>
            <a:pPr marL="1546225" indent="0" algn="just"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#include&lt;iostream&gt;</a:t>
            </a:r>
          </a:p>
          <a:p>
            <a:pPr marL="1546225" indent="0" algn="just"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using namespace std;</a:t>
            </a:r>
          </a:p>
          <a:p>
            <a:pPr marL="1546225" indent="0" algn="just"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int main()</a:t>
            </a:r>
          </a:p>
          <a:p>
            <a:pPr marL="1546225" indent="0" algn="just"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a:t>
            </a:r>
          </a:p>
          <a:p>
            <a:pPr marL="1546225" indent="0" algn="just" defTabSz="519113">
              <a:spcBef>
                <a:spcPts val="0"/>
              </a:spcBef>
              <a:buNone/>
            </a:pPr>
            <a:r>
              <a:rPr lang="en-US" sz="2200" b="0" i="1" smtClean="0">
                <a:solidFill>
                  <a:srgbClr val="000000"/>
                </a:solidFill>
                <a:latin typeface="Times New Roman" panose="02020603050405020304" pitchFamily="18" charset="0"/>
                <a:cs typeface="Times New Roman" panose="02020603050405020304" pitchFamily="18" charset="0"/>
              </a:rPr>
              <a:t>	</a:t>
            </a:r>
            <a:r>
              <a:rPr lang="en-US" sz="2200" b="0" i="1">
                <a:solidFill>
                  <a:srgbClr val="000000"/>
                </a:solidFill>
                <a:latin typeface="Times New Roman" panose="02020603050405020304" pitchFamily="18" charset="0"/>
                <a:cs typeface="Times New Roman" panose="02020603050405020304" pitchFamily="18" charset="0"/>
              </a:rPr>
              <a:t>	char hoten[25];</a:t>
            </a:r>
          </a:p>
          <a:p>
            <a:pPr marL="1546225" indent="0" algn="just" defTabSz="519113">
              <a:spcBef>
                <a:spcPts val="0"/>
              </a:spcBef>
              <a:buNone/>
            </a:pPr>
            <a:r>
              <a:rPr lang="en-US" sz="2200" b="0" i="1" smtClean="0">
                <a:solidFill>
                  <a:srgbClr val="000000"/>
                </a:solidFill>
                <a:latin typeface="Times New Roman" panose="02020603050405020304" pitchFamily="18" charset="0"/>
                <a:cs typeface="Times New Roman" panose="02020603050405020304" pitchFamily="18" charset="0"/>
              </a:rPr>
              <a:t>	</a:t>
            </a:r>
            <a:r>
              <a:rPr lang="en-US" sz="2200" b="0" i="1">
                <a:solidFill>
                  <a:srgbClr val="000000"/>
                </a:solidFill>
                <a:latin typeface="Times New Roman" panose="02020603050405020304" pitchFamily="18" charset="0"/>
                <a:cs typeface="Times New Roman" panose="02020603050405020304" pitchFamily="18" charset="0"/>
              </a:rPr>
              <a:t>	cout&lt;&lt; "Nhap vao ho ten:\n";</a:t>
            </a:r>
          </a:p>
          <a:p>
            <a:pPr marL="1546225" indent="0" algn="just" defTabSz="519113">
              <a:spcBef>
                <a:spcPts val="0"/>
              </a:spcBef>
              <a:buNone/>
            </a:pPr>
            <a:r>
              <a:rPr lang="en-US" sz="2200" b="0" i="1" smtClean="0">
                <a:solidFill>
                  <a:srgbClr val="000000"/>
                </a:solidFill>
                <a:latin typeface="Times New Roman" panose="02020603050405020304" pitchFamily="18" charset="0"/>
                <a:cs typeface="Times New Roman" panose="02020603050405020304" pitchFamily="18" charset="0"/>
              </a:rPr>
              <a:t>	</a:t>
            </a:r>
            <a:r>
              <a:rPr lang="en-US" sz="2200" b="0" i="1">
                <a:solidFill>
                  <a:srgbClr val="000000"/>
                </a:solidFill>
                <a:latin typeface="Times New Roman" panose="02020603050405020304" pitchFamily="18" charset="0"/>
                <a:cs typeface="Times New Roman" panose="02020603050405020304" pitchFamily="18" charset="0"/>
              </a:rPr>
              <a:t>	cin.getline(hoten, </a:t>
            </a:r>
            <a:r>
              <a:rPr lang="en-US" sz="2200" b="0" i="1" smtClean="0">
                <a:solidFill>
                  <a:srgbClr val="000000"/>
                </a:solidFill>
                <a:latin typeface="Times New Roman" panose="02020603050405020304" pitchFamily="18" charset="0"/>
                <a:cs typeface="Times New Roman" panose="02020603050405020304" pitchFamily="18" charset="0"/>
              </a:rPr>
              <a:t>24);</a:t>
            </a:r>
            <a:endParaRPr lang="en-US" sz="2200" b="0" i="1">
              <a:solidFill>
                <a:srgbClr val="000000"/>
              </a:solidFill>
              <a:latin typeface="Times New Roman" panose="02020603050405020304" pitchFamily="18" charset="0"/>
              <a:cs typeface="Times New Roman" panose="02020603050405020304" pitchFamily="18" charset="0"/>
            </a:endParaRPr>
          </a:p>
          <a:p>
            <a:pPr marL="1546225" indent="0" algn="just"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	</a:t>
            </a:r>
            <a:r>
              <a:rPr lang="en-US" sz="2200" b="0" i="1" smtClean="0">
                <a:solidFill>
                  <a:srgbClr val="000000"/>
                </a:solidFill>
                <a:latin typeface="Times New Roman" panose="02020603050405020304" pitchFamily="18" charset="0"/>
                <a:cs typeface="Times New Roman" panose="02020603050405020304" pitchFamily="18" charset="0"/>
              </a:rPr>
              <a:t>	cout </a:t>
            </a:r>
            <a:r>
              <a:rPr lang="en-US" sz="2200" b="0" i="1">
                <a:solidFill>
                  <a:srgbClr val="000000"/>
                </a:solidFill>
                <a:latin typeface="Times New Roman" panose="02020603050405020304" pitchFamily="18" charset="0"/>
                <a:cs typeface="Times New Roman" panose="02020603050405020304" pitchFamily="18" charset="0"/>
              </a:rPr>
              <a:t>&lt;&lt; "Xin chao: " &lt;&lt;hoten&lt;&lt; '\n';</a:t>
            </a:r>
          </a:p>
          <a:p>
            <a:pPr marL="1546225" indent="0" algn="just"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a:t>
            </a:r>
            <a:endParaRPr lang="en-US" sz="2200" b="0" i="1"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endParaRPr lang="en-US" sz="22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620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Một số hàm xử lý chuỗi trong #include&lt;string.h&gt;</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12</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defTabSz="519113">
              <a:spcBef>
                <a:spcPts val="0"/>
              </a:spcBef>
              <a:buNone/>
            </a:pPr>
            <a:r>
              <a:rPr lang="vi-VN" sz="2200" smtClean="0">
                <a:solidFill>
                  <a:srgbClr val="000000"/>
                </a:solidFill>
                <a:latin typeface="Times New Roman" panose="02020603050405020304" pitchFamily="18" charset="0"/>
                <a:cs typeface="Times New Roman" panose="02020603050405020304" pitchFamily="18" charset="0"/>
              </a:rPr>
              <a:t>•</a:t>
            </a:r>
            <a:r>
              <a:rPr lang="en-US" sz="2200" smtClean="0">
                <a:solidFill>
                  <a:srgbClr val="000000"/>
                </a:solidFill>
                <a:latin typeface="Times New Roman" panose="02020603050405020304" pitchFamily="18" charset="0"/>
                <a:cs typeface="Times New Roman" panose="02020603050405020304" pitchFamily="18" charset="0"/>
              </a:rPr>
              <a:t> </a:t>
            </a:r>
            <a:r>
              <a:rPr lang="vi-VN" sz="2200" smtClean="0">
                <a:solidFill>
                  <a:srgbClr val="000000"/>
                </a:solidFill>
                <a:latin typeface="Times New Roman" panose="02020603050405020304" pitchFamily="18" charset="0"/>
                <a:cs typeface="Times New Roman" panose="02020603050405020304" pitchFamily="18" charset="0"/>
              </a:rPr>
              <a:t>strcpy(s</a:t>
            </a:r>
            <a:r>
              <a:rPr lang="vi-VN" sz="2200">
                <a:solidFill>
                  <a:srgbClr val="000000"/>
                </a:solidFill>
                <a:latin typeface="Times New Roman" panose="02020603050405020304" pitchFamily="18" charset="0"/>
                <a:cs typeface="Times New Roman" panose="02020603050405020304" pitchFamily="18" charset="0"/>
              </a:rPr>
              <a:t>, t) ; </a:t>
            </a:r>
          </a:p>
          <a:p>
            <a:pPr marL="0" indent="0" algn="just" defTabSz="519113">
              <a:spcBef>
                <a:spcPts val="0"/>
              </a:spcBef>
              <a:buNone/>
            </a:pPr>
            <a:r>
              <a:rPr lang="en-US" sz="2200" b="0" smtClean="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Hàm </a:t>
            </a:r>
            <a:r>
              <a:rPr lang="vi-VN" sz="2200" b="0">
                <a:solidFill>
                  <a:srgbClr val="000000"/>
                </a:solidFill>
                <a:latin typeface="Times New Roman" panose="02020603050405020304" pitchFamily="18" charset="0"/>
                <a:cs typeface="Times New Roman" panose="02020603050405020304" pitchFamily="18" charset="0"/>
              </a:rPr>
              <a:t>sẽ sao chép toàn bộ nội dung của xâu t (kể cả kí tự kết thúc </a:t>
            </a:r>
            <a:r>
              <a:rPr lang="vi-VN" sz="2200" b="0" smtClean="0">
                <a:solidFill>
                  <a:srgbClr val="000000"/>
                </a:solidFill>
                <a:latin typeface="Times New Roman" panose="02020603050405020304" pitchFamily="18" charset="0"/>
                <a:cs typeface="Times New Roman" panose="02020603050405020304" pitchFamily="18" charset="0"/>
              </a:rPr>
              <a:t>xâu</a:t>
            </a:r>
            <a:r>
              <a:rPr lang="en-US" sz="2200" b="0" smtClean="0">
                <a:solidFill>
                  <a:srgbClr val="000000"/>
                </a:solidFill>
                <a:latin typeface="Times New Roman" panose="02020603050405020304" pitchFamily="18" charset="0"/>
                <a:cs typeface="Times New Roman" panose="02020603050405020304" pitchFamily="18" charset="0"/>
              </a:rPr>
              <a:t> ‘\0’</a:t>
            </a:r>
            <a:r>
              <a:rPr lang="vi-VN" sz="2200" b="0" smtClean="0">
                <a:solidFill>
                  <a:srgbClr val="000000"/>
                </a:solidFill>
                <a:latin typeface="Times New Roman" panose="02020603050405020304" pitchFamily="18" charset="0"/>
                <a:cs typeface="Times New Roman" panose="02020603050405020304" pitchFamily="18" charset="0"/>
              </a:rPr>
              <a:t>) </a:t>
            </a:r>
            <a:r>
              <a:rPr lang="vi-VN" sz="2200" b="0">
                <a:solidFill>
                  <a:srgbClr val="000000"/>
                </a:solidFill>
                <a:latin typeface="Times New Roman" panose="02020603050405020304" pitchFamily="18" charset="0"/>
                <a:cs typeface="Times New Roman" panose="02020603050405020304" pitchFamily="18" charset="0"/>
              </a:rPr>
              <a:t>vào cho xâu s. Để sử dụng hàm này cần đảm bảo độ dài của mảng s ít nhất cũng bằng độ dài của mảng t. Trong trường hợp ngược lại kí tự kết thúc xâu sẽ không được ghi vào s và điều này có thể gây treo máy khi chạy chương trình</a:t>
            </a:r>
            <a:r>
              <a:rPr lang="vi-VN" sz="2200" b="0" smtClean="0">
                <a:solidFill>
                  <a:srgbClr val="000000"/>
                </a:solidFill>
                <a:latin typeface="Times New Roman" panose="02020603050405020304" pitchFamily="18" charset="0"/>
                <a:cs typeface="Times New Roman" panose="02020603050405020304" pitchFamily="18" charset="0"/>
              </a:rPr>
              <a:t>.</a:t>
            </a:r>
            <a:endParaRPr lang="en-US" sz="2200" b="0"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en-US" sz="2200" b="0" smtClean="0">
                <a:solidFill>
                  <a:srgbClr val="000000"/>
                </a:solidFill>
                <a:latin typeface="Times New Roman" panose="02020603050405020304" pitchFamily="18" charset="0"/>
                <a:cs typeface="Times New Roman" panose="02020603050405020304" pitchFamily="18" charset="0"/>
              </a:rPr>
              <a:t>Ví dụ:	</a:t>
            </a:r>
            <a:r>
              <a:rPr lang="vi-VN" sz="2000" b="0" i="1" smtClean="0">
                <a:solidFill>
                  <a:srgbClr val="000000"/>
                </a:solidFill>
                <a:latin typeface="Times New Roman" panose="02020603050405020304" pitchFamily="18" charset="0"/>
                <a:cs typeface="Times New Roman" panose="02020603050405020304" pitchFamily="18" charset="0"/>
              </a:rPr>
              <a:t>#include&lt;iostream</a:t>
            </a:r>
            <a:r>
              <a:rPr lang="vi-VN" sz="2000" b="0" i="1">
                <a:solidFill>
                  <a:srgbClr val="000000"/>
                </a:solidFill>
                <a:latin typeface="Times New Roman" panose="02020603050405020304" pitchFamily="18" charset="0"/>
                <a:cs typeface="Times New Roman" panose="02020603050405020304" pitchFamily="18" charset="0"/>
              </a:rPr>
              <a:t>&gt;</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a:t>
            </a:r>
            <a:r>
              <a:rPr lang="vi-VN" sz="2000" b="0" i="1" smtClean="0">
                <a:solidFill>
                  <a:srgbClr val="000000"/>
                </a:solidFill>
                <a:latin typeface="Times New Roman" panose="02020603050405020304" pitchFamily="18" charset="0"/>
                <a:cs typeface="Times New Roman" panose="02020603050405020304" pitchFamily="18" charset="0"/>
              </a:rPr>
              <a:t>#</a:t>
            </a:r>
            <a:r>
              <a:rPr lang="vi-VN" sz="2000" b="0" i="1">
                <a:solidFill>
                  <a:srgbClr val="000000"/>
                </a:solidFill>
                <a:latin typeface="Times New Roman" panose="02020603050405020304" pitchFamily="18" charset="0"/>
                <a:cs typeface="Times New Roman" panose="02020603050405020304" pitchFamily="18" charset="0"/>
              </a:rPr>
              <a:t>include&lt;string.h&gt;</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a:t>
            </a:r>
            <a:r>
              <a:rPr lang="vi-VN" sz="2000" b="0" i="1" smtClean="0">
                <a:solidFill>
                  <a:srgbClr val="000000"/>
                </a:solidFill>
                <a:latin typeface="Times New Roman" panose="02020603050405020304" pitchFamily="18" charset="0"/>
                <a:cs typeface="Times New Roman" panose="02020603050405020304" pitchFamily="18" charset="0"/>
              </a:rPr>
              <a:t>using </a:t>
            </a:r>
            <a:r>
              <a:rPr lang="vi-VN" sz="2000" b="0" i="1">
                <a:solidFill>
                  <a:srgbClr val="000000"/>
                </a:solidFill>
                <a:latin typeface="Times New Roman" panose="02020603050405020304" pitchFamily="18" charset="0"/>
                <a:cs typeface="Times New Roman" panose="02020603050405020304" pitchFamily="18" charset="0"/>
              </a:rPr>
              <a:t>namespace std;</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a:t>
            </a:r>
            <a:r>
              <a:rPr lang="vi-VN" sz="2000" b="0" i="1" smtClean="0">
                <a:solidFill>
                  <a:srgbClr val="000000"/>
                </a:solidFill>
                <a:latin typeface="Times New Roman" panose="02020603050405020304" pitchFamily="18" charset="0"/>
                <a:cs typeface="Times New Roman" panose="02020603050405020304" pitchFamily="18" charset="0"/>
              </a:rPr>
              <a:t>int </a:t>
            </a:r>
            <a:r>
              <a:rPr lang="vi-VN" sz="2000" b="0" i="1">
                <a:solidFill>
                  <a:srgbClr val="000000"/>
                </a:solidFill>
                <a:latin typeface="Times New Roman" panose="02020603050405020304" pitchFamily="18" charset="0"/>
                <a:cs typeface="Times New Roman" panose="02020603050405020304" pitchFamily="18" charset="0"/>
              </a:rPr>
              <a:t>main()</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a:t>
            </a:r>
            <a:r>
              <a:rPr lang="vi-VN" sz="2000" b="0" i="1" smtClean="0">
                <a:solidFill>
                  <a:srgbClr val="000000"/>
                </a:solidFill>
                <a:latin typeface="Times New Roman" panose="02020603050405020304" pitchFamily="18" charset="0"/>
                <a:cs typeface="Times New Roman" panose="02020603050405020304" pitchFamily="18" charset="0"/>
              </a:rPr>
              <a:t>{</a:t>
            </a:r>
            <a:endParaRPr lang="vi-VN" sz="2000" b="0" i="1">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vi-VN" sz="2000" b="0" i="1">
                <a:solidFill>
                  <a:srgbClr val="000000"/>
                </a:solidFill>
                <a:latin typeface="Times New Roman" panose="02020603050405020304" pitchFamily="18" charset="0"/>
                <a:cs typeface="Times New Roman" panose="02020603050405020304" pitchFamily="18" charset="0"/>
              </a:rPr>
              <a:t>	</a:t>
            </a:r>
            <a:r>
              <a:rPr lang="en-US" sz="2000" b="0" i="1" smtClean="0">
                <a:solidFill>
                  <a:srgbClr val="000000"/>
                </a:solidFill>
                <a:latin typeface="Times New Roman" panose="02020603050405020304" pitchFamily="18" charset="0"/>
                <a:cs typeface="Times New Roman" panose="02020603050405020304" pitchFamily="18" charset="0"/>
              </a:rPr>
              <a:t>		</a:t>
            </a:r>
            <a:r>
              <a:rPr lang="vi-VN" sz="2000" b="0" i="1" smtClean="0">
                <a:solidFill>
                  <a:srgbClr val="000000"/>
                </a:solidFill>
                <a:latin typeface="Times New Roman" panose="02020603050405020304" pitchFamily="18" charset="0"/>
                <a:cs typeface="Times New Roman" panose="02020603050405020304" pitchFamily="18" charset="0"/>
              </a:rPr>
              <a:t>char </a:t>
            </a:r>
            <a:r>
              <a:rPr lang="vi-VN" sz="2000" b="0" i="1">
                <a:solidFill>
                  <a:srgbClr val="000000"/>
                </a:solidFill>
                <a:latin typeface="Times New Roman" panose="02020603050405020304" pitchFamily="18" charset="0"/>
                <a:cs typeface="Times New Roman" panose="02020603050405020304" pitchFamily="18" charset="0"/>
              </a:rPr>
              <a:t>s[10], t[10];</a:t>
            </a:r>
          </a:p>
          <a:p>
            <a:pPr marL="0" indent="0" algn="just" defTabSz="519113">
              <a:spcBef>
                <a:spcPts val="0"/>
              </a:spcBef>
              <a:buNone/>
            </a:pPr>
            <a:r>
              <a:rPr lang="vi-VN" sz="2000" b="0" i="1">
                <a:solidFill>
                  <a:srgbClr val="000000"/>
                </a:solidFill>
                <a:latin typeface="Times New Roman" panose="02020603050405020304" pitchFamily="18" charset="0"/>
                <a:cs typeface="Times New Roman" panose="02020603050405020304" pitchFamily="18" charset="0"/>
              </a:rPr>
              <a:t>	</a:t>
            </a:r>
            <a:r>
              <a:rPr lang="en-US" sz="2000" b="0" i="1" smtClean="0">
                <a:solidFill>
                  <a:srgbClr val="000000"/>
                </a:solidFill>
                <a:latin typeface="Times New Roman" panose="02020603050405020304" pitchFamily="18" charset="0"/>
                <a:cs typeface="Times New Roman" panose="02020603050405020304" pitchFamily="18" charset="0"/>
              </a:rPr>
              <a:t>		</a:t>
            </a:r>
            <a:r>
              <a:rPr lang="vi-VN" sz="2000" b="0" i="1" smtClean="0">
                <a:solidFill>
                  <a:srgbClr val="000000"/>
                </a:solidFill>
                <a:latin typeface="Times New Roman" panose="02020603050405020304" pitchFamily="18" charset="0"/>
                <a:cs typeface="Times New Roman" panose="02020603050405020304" pitchFamily="18" charset="0"/>
              </a:rPr>
              <a:t>strcpy(t</a:t>
            </a:r>
            <a:r>
              <a:rPr lang="vi-VN" sz="2000" b="0" i="1">
                <a:solidFill>
                  <a:srgbClr val="000000"/>
                </a:solidFill>
                <a:latin typeface="Times New Roman" panose="02020603050405020304" pitchFamily="18" charset="0"/>
                <a:cs typeface="Times New Roman" panose="02020603050405020304" pitchFamily="18" charset="0"/>
              </a:rPr>
              <a:t>,"Face");// được, gán "Face" cho t</a:t>
            </a:r>
          </a:p>
          <a:p>
            <a:pPr marL="0" indent="0" algn="just" defTabSz="519113">
              <a:spcBef>
                <a:spcPts val="0"/>
              </a:spcBef>
              <a:buNone/>
            </a:pPr>
            <a:r>
              <a:rPr lang="vi-VN" sz="2000" b="0" i="1">
                <a:solidFill>
                  <a:srgbClr val="000000"/>
                </a:solidFill>
                <a:latin typeface="Times New Roman" panose="02020603050405020304" pitchFamily="18" charset="0"/>
                <a:cs typeface="Times New Roman" panose="02020603050405020304" pitchFamily="18" charset="0"/>
              </a:rPr>
              <a:t>	</a:t>
            </a:r>
            <a:r>
              <a:rPr lang="en-US" sz="2000" b="0" i="1" smtClean="0">
                <a:solidFill>
                  <a:srgbClr val="000000"/>
                </a:solidFill>
                <a:latin typeface="Times New Roman" panose="02020603050405020304" pitchFamily="18" charset="0"/>
                <a:cs typeface="Times New Roman" panose="02020603050405020304" pitchFamily="18" charset="0"/>
              </a:rPr>
              <a:t>		</a:t>
            </a:r>
            <a:r>
              <a:rPr lang="vi-VN" sz="2000" b="0" i="1" smtClean="0">
                <a:solidFill>
                  <a:srgbClr val="000000"/>
                </a:solidFill>
                <a:latin typeface="Times New Roman" panose="02020603050405020304" pitchFamily="18" charset="0"/>
                <a:cs typeface="Times New Roman" panose="02020603050405020304" pitchFamily="18" charset="0"/>
              </a:rPr>
              <a:t>strcpy(s,t</a:t>
            </a:r>
            <a:r>
              <a:rPr lang="vi-VN" sz="2000" b="0" i="1">
                <a:solidFill>
                  <a:srgbClr val="000000"/>
                </a:solidFill>
                <a:latin typeface="Times New Roman" panose="02020603050405020304" pitchFamily="18" charset="0"/>
                <a:cs typeface="Times New Roman" panose="02020603050405020304" pitchFamily="18" charset="0"/>
              </a:rPr>
              <a:t>);// được, sao chép t sang s</a:t>
            </a:r>
          </a:p>
          <a:p>
            <a:pPr marL="0" indent="0" algn="just" defTabSz="519113">
              <a:spcBef>
                <a:spcPts val="0"/>
              </a:spcBef>
              <a:buNone/>
            </a:pPr>
            <a:r>
              <a:rPr lang="vi-VN" sz="2000" b="0" i="1">
                <a:solidFill>
                  <a:srgbClr val="000000"/>
                </a:solidFill>
                <a:latin typeface="Times New Roman" panose="02020603050405020304" pitchFamily="18" charset="0"/>
                <a:cs typeface="Times New Roman" panose="02020603050405020304" pitchFamily="18" charset="0"/>
              </a:rPr>
              <a:t>	</a:t>
            </a:r>
            <a:r>
              <a:rPr lang="en-US" sz="2000" b="0" i="1" smtClean="0">
                <a:solidFill>
                  <a:srgbClr val="000000"/>
                </a:solidFill>
                <a:latin typeface="Times New Roman" panose="02020603050405020304" pitchFamily="18" charset="0"/>
                <a:cs typeface="Times New Roman" panose="02020603050405020304" pitchFamily="18" charset="0"/>
              </a:rPr>
              <a:t>		</a:t>
            </a:r>
            <a:r>
              <a:rPr lang="vi-VN" sz="2000" b="0" i="1" smtClean="0">
                <a:solidFill>
                  <a:srgbClr val="000000"/>
                </a:solidFill>
                <a:latin typeface="Times New Roman" panose="02020603050405020304" pitchFamily="18" charset="0"/>
                <a:cs typeface="Times New Roman" panose="02020603050405020304" pitchFamily="18" charset="0"/>
              </a:rPr>
              <a:t>cout </a:t>
            </a:r>
            <a:r>
              <a:rPr lang="vi-VN" sz="2000" b="0" i="1">
                <a:solidFill>
                  <a:srgbClr val="000000"/>
                </a:solidFill>
                <a:latin typeface="Times New Roman" panose="02020603050405020304" pitchFamily="18" charset="0"/>
                <a:cs typeface="Times New Roman" panose="02020603050405020304" pitchFamily="18" charset="0"/>
              </a:rPr>
              <a:t>&lt;&lt; s &lt;&lt; " to " &lt;&lt; t&lt;&lt;'\n'; </a:t>
            </a:r>
            <a:r>
              <a:rPr lang="vi-VN" sz="2000" b="0" i="1">
                <a:solidFill>
                  <a:srgbClr val="3021EF"/>
                </a:solidFill>
                <a:latin typeface="Times New Roman" panose="02020603050405020304" pitchFamily="18" charset="0"/>
                <a:cs typeface="Times New Roman" panose="02020603050405020304" pitchFamily="18" charset="0"/>
              </a:rPr>
              <a:t>// in ra: Face to Face</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a:t>
            </a:r>
            <a:r>
              <a:rPr lang="vi-VN" sz="2000" b="0" i="1" smtClean="0">
                <a:solidFill>
                  <a:srgbClr val="000000"/>
                </a:solidFill>
                <a:latin typeface="Times New Roman" panose="02020603050405020304" pitchFamily="18" charset="0"/>
                <a:cs typeface="Times New Roman" panose="02020603050405020304" pitchFamily="18" charset="0"/>
              </a:rPr>
              <a:t>}</a:t>
            </a:r>
            <a:endParaRPr lang="vi-VN" sz="2000" b="0" i="1">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endParaRPr lang="en-US" sz="22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046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Một số hàm xử lý chuỗi trong #include&lt;string.h&gt;</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13</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165225"/>
            <a:ext cx="8305800" cy="5083175"/>
          </a:xfrm>
        </p:spPr>
        <p:txBody>
          <a:bodyPr/>
          <a:lstStyle/>
          <a:p>
            <a:pPr marL="0" indent="0" algn="just" defTabSz="519113">
              <a:spcBef>
                <a:spcPts val="0"/>
              </a:spcBef>
              <a:buNone/>
            </a:pPr>
            <a:r>
              <a:rPr lang="vi-VN" sz="2200" smtClean="0">
                <a:solidFill>
                  <a:srgbClr val="000000"/>
                </a:solidFill>
                <a:latin typeface="Times New Roman" panose="02020603050405020304" pitchFamily="18" charset="0"/>
                <a:cs typeface="Times New Roman" panose="02020603050405020304" pitchFamily="18" charset="0"/>
              </a:rPr>
              <a:t>•</a:t>
            </a:r>
            <a:r>
              <a:rPr lang="en-US" sz="2200" smtClean="0">
                <a:solidFill>
                  <a:srgbClr val="000000"/>
                </a:solidFill>
                <a:latin typeface="Times New Roman" panose="02020603050405020304" pitchFamily="18" charset="0"/>
                <a:cs typeface="Times New Roman" panose="02020603050405020304" pitchFamily="18" charset="0"/>
              </a:rPr>
              <a:t> </a:t>
            </a:r>
            <a:r>
              <a:rPr lang="vi-VN" sz="2200" smtClean="0">
                <a:solidFill>
                  <a:srgbClr val="000000"/>
                </a:solidFill>
                <a:latin typeface="Times New Roman" panose="02020603050405020304" pitchFamily="18" charset="0"/>
                <a:cs typeface="Times New Roman" panose="02020603050405020304" pitchFamily="18" charset="0"/>
              </a:rPr>
              <a:t>strncpy(s</a:t>
            </a:r>
            <a:r>
              <a:rPr lang="vi-VN" sz="2200">
                <a:solidFill>
                  <a:srgbClr val="000000"/>
                </a:solidFill>
                <a:latin typeface="Times New Roman" panose="02020603050405020304" pitchFamily="18" charset="0"/>
                <a:cs typeface="Times New Roman" panose="02020603050405020304" pitchFamily="18" charset="0"/>
              </a:rPr>
              <a:t>, t, n) ;</a:t>
            </a:r>
          </a:p>
          <a:p>
            <a:pPr marL="0" indent="0" algn="just" defTabSz="519113">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Sao </a:t>
            </a:r>
            <a:r>
              <a:rPr lang="vi-VN" sz="2400" b="0">
                <a:solidFill>
                  <a:srgbClr val="000000"/>
                </a:solidFill>
                <a:latin typeface="Times New Roman" panose="02020603050405020304" pitchFamily="18" charset="0"/>
                <a:cs typeface="Times New Roman" panose="02020603050405020304" pitchFamily="18" charset="0"/>
              </a:rPr>
              <a:t>chép n kí tự của t vào s. Hàm này chỉ làm nhiệm vụ sao chép, không tự động gắn kí tự kết thúc xâu cho s. Do vậy NSD phải </a:t>
            </a:r>
            <a:r>
              <a:rPr lang="vi-VN" sz="2400" b="0" smtClean="0">
                <a:solidFill>
                  <a:srgbClr val="000000"/>
                </a:solidFill>
                <a:latin typeface="Times New Roman" panose="02020603050405020304" pitchFamily="18" charset="0"/>
                <a:cs typeface="Times New Roman" panose="02020603050405020304" pitchFamily="18" charset="0"/>
              </a:rPr>
              <a:t>thêm </a:t>
            </a:r>
            <a:r>
              <a:rPr lang="vi-VN" sz="2400" b="0">
                <a:solidFill>
                  <a:srgbClr val="000000"/>
                </a:solidFill>
                <a:latin typeface="Times New Roman" panose="02020603050405020304" pitchFamily="18" charset="0"/>
                <a:cs typeface="Times New Roman" panose="02020603050405020304" pitchFamily="18" charset="0"/>
              </a:rPr>
              <a:t>lệnh đặt kí tự '\0' vào cuối xâu s sau khi sao chép xong</a:t>
            </a:r>
            <a:r>
              <a:rPr lang="vi-VN" sz="2400" b="0" smtClean="0">
                <a:solidFill>
                  <a:srgbClr val="000000"/>
                </a:solidFill>
                <a:latin typeface="Times New Roman" panose="02020603050405020304" pitchFamily="18" charset="0"/>
                <a:cs typeface="Times New Roman" panose="02020603050405020304" pitchFamily="18" charset="0"/>
              </a:rPr>
              <a:t>.</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en-US" sz="2400" b="0">
                <a:solidFill>
                  <a:srgbClr val="000000"/>
                </a:solidFill>
                <a:latin typeface="Times New Roman" panose="02020603050405020304" pitchFamily="18" charset="0"/>
                <a:cs typeface="Times New Roman" panose="02020603050405020304" pitchFamily="18" charset="0"/>
              </a:rPr>
              <a:t>Ví dụ: </a:t>
            </a:r>
            <a:r>
              <a:rPr lang="en-US" sz="2400" b="0" smtClean="0">
                <a:solidFill>
                  <a:srgbClr val="000000"/>
                </a:solidFill>
                <a:latin typeface="Times New Roman" panose="02020603050405020304" pitchFamily="18" charset="0"/>
                <a:cs typeface="Times New Roman" panose="02020603050405020304" pitchFamily="18" charset="0"/>
              </a:rPr>
              <a:t>	</a:t>
            </a:r>
            <a:r>
              <a:rPr lang="en-US" sz="2000" b="0" i="1" smtClean="0">
                <a:solidFill>
                  <a:srgbClr val="000000"/>
                </a:solidFill>
                <a:latin typeface="Times New Roman" panose="02020603050405020304" pitchFamily="18" charset="0"/>
                <a:cs typeface="Times New Roman" panose="02020603050405020304" pitchFamily="18" charset="0"/>
              </a:rPr>
              <a:t>#</a:t>
            </a:r>
            <a:r>
              <a:rPr lang="en-US" sz="2000" b="0" i="1">
                <a:solidFill>
                  <a:srgbClr val="000000"/>
                </a:solidFill>
                <a:latin typeface="Times New Roman" panose="02020603050405020304" pitchFamily="18" charset="0"/>
                <a:cs typeface="Times New Roman" panose="02020603050405020304" pitchFamily="18" charset="0"/>
              </a:rPr>
              <a:t>include&lt;iostream&gt;</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a:t>
            </a:r>
            <a:r>
              <a:rPr lang="en-US" sz="2000" b="0" i="1">
                <a:solidFill>
                  <a:srgbClr val="000000"/>
                </a:solidFill>
                <a:latin typeface="Times New Roman" panose="02020603050405020304" pitchFamily="18" charset="0"/>
                <a:cs typeface="Times New Roman" panose="02020603050405020304" pitchFamily="18" charset="0"/>
              </a:rPr>
              <a:t>include&lt;string.h&gt;</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using </a:t>
            </a:r>
            <a:r>
              <a:rPr lang="en-US" sz="2000" b="0" i="1">
                <a:solidFill>
                  <a:srgbClr val="000000"/>
                </a:solidFill>
                <a:latin typeface="Times New Roman" panose="02020603050405020304" pitchFamily="18" charset="0"/>
                <a:cs typeface="Times New Roman" panose="02020603050405020304" pitchFamily="18" charset="0"/>
              </a:rPr>
              <a:t>namespace std;</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int </a:t>
            </a:r>
            <a:r>
              <a:rPr lang="en-US" sz="2000" b="0" i="1">
                <a:solidFill>
                  <a:srgbClr val="000000"/>
                </a:solidFill>
                <a:latin typeface="Times New Roman" panose="02020603050405020304" pitchFamily="18" charset="0"/>
                <a:cs typeface="Times New Roman" panose="02020603050405020304" pitchFamily="18" charset="0"/>
              </a:rPr>
              <a:t>main()</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a:t>
            </a:r>
            <a:endParaRPr lang="en-US" sz="2000" b="0" i="1">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en-US" sz="2000" b="0" i="1">
                <a:solidFill>
                  <a:srgbClr val="000000"/>
                </a:solidFill>
                <a:latin typeface="Times New Roman" panose="02020603050405020304" pitchFamily="18" charset="0"/>
                <a:cs typeface="Times New Roman" panose="02020603050405020304" pitchFamily="18" charset="0"/>
              </a:rPr>
              <a:t>	</a:t>
            </a:r>
            <a:r>
              <a:rPr lang="en-US" sz="2000" b="0" i="1" smtClean="0">
                <a:solidFill>
                  <a:srgbClr val="000000"/>
                </a:solidFill>
                <a:latin typeface="Times New Roman" panose="02020603050405020304" pitchFamily="18" charset="0"/>
                <a:cs typeface="Times New Roman" panose="02020603050405020304" pitchFamily="18" charset="0"/>
              </a:rPr>
              <a:t>	</a:t>
            </a:r>
            <a:r>
              <a:rPr lang="en-US" sz="2000" b="0" i="1">
                <a:solidFill>
                  <a:srgbClr val="000000"/>
                </a:solidFill>
                <a:latin typeface="Times New Roman" panose="02020603050405020304" pitchFamily="18" charset="0"/>
                <a:cs typeface="Times New Roman" panose="02020603050405020304" pitchFamily="18" charset="0"/>
              </a:rPr>
              <a:t>	char s[15], t[20] = "Tin hoc dai cuong";</a:t>
            </a:r>
          </a:p>
          <a:p>
            <a:pPr marL="0" indent="0" algn="just" defTabSz="519113">
              <a:spcBef>
                <a:spcPts val="0"/>
              </a:spcBef>
              <a:buNone/>
            </a:pPr>
            <a:r>
              <a:rPr lang="en-US" sz="2000" b="0" i="1">
                <a:solidFill>
                  <a:srgbClr val="000000"/>
                </a:solidFill>
                <a:latin typeface="Times New Roman" panose="02020603050405020304" pitchFamily="18" charset="0"/>
                <a:cs typeface="Times New Roman" panose="02020603050405020304" pitchFamily="18" charset="0"/>
              </a:rPr>
              <a:t>			strncpy(s, t, 3</a:t>
            </a:r>
            <a:r>
              <a:rPr lang="en-US" sz="2000" b="0" i="1" smtClean="0">
                <a:solidFill>
                  <a:srgbClr val="000000"/>
                </a:solidFill>
                <a:latin typeface="Times New Roman" panose="02020603050405020304" pitchFamily="18" charset="0"/>
                <a:cs typeface="Times New Roman" panose="02020603050405020304" pitchFamily="18" charset="0"/>
              </a:rPr>
              <a:t>); </a:t>
            </a:r>
            <a:r>
              <a:rPr lang="en-US" sz="2000" b="0" i="1" smtClean="0">
                <a:solidFill>
                  <a:srgbClr val="3021EF"/>
                </a:solidFill>
                <a:latin typeface="Times New Roman" panose="02020603050405020304" pitchFamily="18" charset="0"/>
                <a:cs typeface="Times New Roman" panose="02020603050405020304" pitchFamily="18" charset="0"/>
              </a:rPr>
              <a:t>// </a:t>
            </a:r>
            <a:r>
              <a:rPr lang="en-US" sz="2000" b="0" i="1">
                <a:solidFill>
                  <a:srgbClr val="3021EF"/>
                </a:solidFill>
                <a:latin typeface="Times New Roman" panose="02020603050405020304" pitchFamily="18" charset="0"/>
                <a:cs typeface="Times New Roman" panose="02020603050405020304" pitchFamily="18" charset="0"/>
              </a:rPr>
              <a:t>copy 3 kí </a:t>
            </a:r>
            <a:r>
              <a:rPr lang="en-US" sz="2000" b="0" i="1" smtClean="0">
                <a:solidFill>
                  <a:srgbClr val="3021EF"/>
                </a:solidFill>
                <a:latin typeface="Times New Roman" panose="02020603050405020304" pitchFamily="18" charset="0"/>
                <a:cs typeface="Times New Roman" panose="02020603050405020304" pitchFamily="18" charset="0"/>
              </a:rPr>
              <a:t>tự </a:t>
            </a:r>
            <a:r>
              <a:rPr lang="en-US" sz="2000" b="0" i="1">
                <a:solidFill>
                  <a:srgbClr val="3021EF"/>
                </a:solidFill>
                <a:latin typeface="Times New Roman" panose="02020603050405020304" pitchFamily="18" charset="0"/>
                <a:cs typeface="Times New Roman" panose="02020603050405020304" pitchFamily="18" charset="0"/>
              </a:rPr>
              <a:t>"Tin" vào s</a:t>
            </a:r>
          </a:p>
          <a:p>
            <a:pPr marL="0" indent="0" algn="just" defTabSz="519113">
              <a:spcBef>
                <a:spcPts val="0"/>
              </a:spcBef>
              <a:buNone/>
            </a:pPr>
            <a:r>
              <a:rPr lang="en-US" sz="2000" b="0" i="1">
                <a:solidFill>
                  <a:srgbClr val="000000"/>
                </a:solidFill>
                <a:latin typeface="Times New Roman" panose="02020603050405020304" pitchFamily="18" charset="0"/>
                <a:cs typeface="Times New Roman" panose="02020603050405020304" pitchFamily="18" charset="0"/>
              </a:rPr>
              <a:t>			s[3]=' </a:t>
            </a:r>
            <a:r>
              <a:rPr lang="en-US" sz="2000" b="0" i="1" smtClean="0">
                <a:solidFill>
                  <a:srgbClr val="000000"/>
                </a:solidFill>
                <a:latin typeface="Times New Roman" panose="02020603050405020304" pitchFamily="18" charset="0"/>
                <a:cs typeface="Times New Roman" panose="02020603050405020304" pitchFamily="18" charset="0"/>
              </a:rPr>
              <a:t>'; </a:t>
            </a:r>
            <a:r>
              <a:rPr lang="en-US" sz="2000" b="0" i="1" smtClean="0">
                <a:solidFill>
                  <a:srgbClr val="3021EF"/>
                </a:solidFill>
                <a:latin typeface="Times New Roman" panose="02020603050405020304" pitchFamily="18" charset="0"/>
                <a:cs typeface="Times New Roman" panose="02020603050405020304" pitchFamily="18" charset="0"/>
              </a:rPr>
              <a:t>//Gán kí tự khoảng trống cho s[3]</a:t>
            </a:r>
            <a:endParaRPr lang="en-US" sz="2000" b="0" i="1">
              <a:solidFill>
                <a:srgbClr val="3021EF"/>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en-US" sz="2000" b="0" i="1">
                <a:solidFill>
                  <a:srgbClr val="000000"/>
                </a:solidFill>
                <a:latin typeface="Times New Roman" panose="02020603050405020304" pitchFamily="18" charset="0"/>
                <a:cs typeface="Times New Roman" panose="02020603050405020304" pitchFamily="18" charset="0"/>
              </a:rPr>
              <a:t>			strncpy(s+4, t+8, 9</a:t>
            </a:r>
            <a:r>
              <a:rPr lang="en-US" sz="2000" b="0" i="1" smtClean="0">
                <a:solidFill>
                  <a:srgbClr val="000000"/>
                </a:solidFill>
                <a:latin typeface="Times New Roman" panose="02020603050405020304" pitchFamily="18" charset="0"/>
                <a:cs typeface="Times New Roman" panose="02020603050405020304" pitchFamily="18" charset="0"/>
              </a:rPr>
              <a:t>); </a:t>
            </a:r>
            <a:r>
              <a:rPr lang="en-US" sz="2000" b="0" i="1" smtClean="0">
                <a:solidFill>
                  <a:srgbClr val="3021EF"/>
                </a:solidFill>
                <a:latin typeface="Times New Roman" panose="02020603050405020304" pitchFamily="18" charset="0"/>
                <a:cs typeface="Times New Roman" panose="02020603050405020304" pitchFamily="18" charset="0"/>
              </a:rPr>
              <a:t>//</a:t>
            </a:r>
            <a:r>
              <a:rPr lang="en-US" sz="2000" b="0" i="1">
                <a:solidFill>
                  <a:srgbClr val="3021EF"/>
                </a:solidFill>
                <a:latin typeface="Times New Roman" panose="02020603050405020304" pitchFamily="18" charset="0"/>
                <a:cs typeface="Times New Roman" panose="02020603050405020304" pitchFamily="18" charset="0"/>
              </a:rPr>
              <a:t>copy "dai cuong" vào s </a:t>
            </a:r>
            <a:r>
              <a:rPr lang="en-US" sz="2000" b="0" i="1" smtClean="0">
                <a:solidFill>
                  <a:srgbClr val="3021EF"/>
                </a:solidFill>
                <a:latin typeface="Times New Roman" panose="02020603050405020304" pitchFamily="18" charset="0"/>
                <a:cs typeface="Times New Roman" panose="02020603050405020304" pitchFamily="18" charset="0"/>
              </a:rPr>
              <a:t>từ vị trí thứ </a:t>
            </a:r>
            <a:r>
              <a:rPr lang="en-US" sz="2000" b="0" i="1">
                <a:solidFill>
                  <a:srgbClr val="3021EF"/>
                </a:solidFill>
                <a:latin typeface="Times New Roman" panose="02020603050405020304" pitchFamily="18" charset="0"/>
                <a:cs typeface="Times New Roman" panose="02020603050405020304" pitchFamily="18" charset="0"/>
              </a:rPr>
              <a:t>4</a:t>
            </a:r>
          </a:p>
          <a:p>
            <a:pPr marL="0" indent="0" algn="just" defTabSz="519113">
              <a:spcBef>
                <a:spcPts val="0"/>
              </a:spcBef>
              <a:buNone/>
            </a:pPr>
            <a:r>
              <a:rPr lang="en-US" sz="2000" b="0" i="1">
                <a:solidFill>
                  <a:srgbClr val="000000"/>
                </a:solidFill>
                <a:latin typeface="Times New Roman" panose="02020603050405020304" pitchFamily="18" charset="0"/>
                <a:cs typeface="Times New Roman" panose="02020603050405020304" pitchFamily="18" charset="0"/>
              </a:rPr>
              <a:t>			s[13] = '\0</a:t>
            </a:r>
            <a:r>
              <a:rPr lang="en-US" sz="2000" b="0" i="1" smtClean="0">
                <a:solidFill>
                  <a:srgbClr val="000000"/>
                </a:solidFill>
                <a:latin typeface="Times New Roman" panose="02020603050405020304" pitchFamily="18" charset="0"/>
                <a:cs typeface="Times New Roman" panose="02020603050405020304" pitchFamily="18" charset="0"/>
              </a:rPr>
              <a:t>'; </a:t>
            </a:r>
            <a:r>
              <a:rPr lang="en-US" sz="2000" b="0" i="1" smtClean="0">
                <a:solidFill>
                  <a:srgbClr val="3021EF"/>
                </a:solidFill>
                <a:latin typeface="Times New Roman" panose="02020603050405020304" pitchFamily="18" charset="0"/>
                <a:cs typeface="Times New Roman" panose="02020603050405020304" pitchFamily="18" charset="0"/>
              </a:rPr>
              <a:t>// kết thúc xâu s</a:t>
            </a:r>
            <a:endParaRPr lang="en-US" sz="2000" b="0" i="1">
              <a:solidFill>
                <a:srgbClr val="3021EF"/>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en-US" sz="2000" b="0" i="1">
                <a:solidFill>
                  <a:srgbClr val="000000"/>
                </a:solidFill>
                <a:latin typeface="Times New Roman" panose="02020603050405020304" pitchFamily="18" charset="0"/>
                <a:cs typeface="Times New Roman" panose="02020603050405020304" pitchFamily="18" charset="0"/>
              </a:rPr>
              <a:t>			cout &lt;&lt;"Chuoi s la: " &lt;&lt; s&lt;&lt;'\n</a:t>
            </a:r>
            <a:r>
              <a:rPr lang="en-US" sz="2000" b="0" i="1" smtClean="0">
                <a:solidFill>
                  <a:srgbClr val="000000"/>
                </a:solidFill>
                <a:latin typeface="Times New Roman" panose="02020603050405020304" pitchFamily="18" charset="0"/>
                <a:cs typeface="Times New Roman" panose="02020603050405020304" pitchFamily="18" charset="0"/>
              </a:rPr>
              <a:t>';</a:t>
            </a:r>
            <a:r>
              <a:rPr lang="en-US" sz="2000" b="0" i="1" smtClean="0">
                <a:solidFill>
                  <a:srgbClr val="3021EF"/>
                </a:solidFill>
                <a:latin typeface="Times New Roman" panose="02020603050405020304" pitchFamily="18" charset="0"/>
                <a:cs typeface="Times New Roman" panose="02020603050405020304" pitchFamily="18" charset="0"/>
              </a:rPr>
              <a:t> //Xuất ra “Tin dai cuong”</a:t>
            </a:r>
            <a:r>
              <a:rPr lang="en-US" sz="2400" b="0" i="1" smtClean="0">
                <a:solidFill>
                  <a:srgbClr val="3021EF"/>
                </a:solidFill>
                <a:latin typeface="Times New Roman" panose="02020603050405020304" pitchFamily="18" charset="0"/>
                <a:cs typeface="Times New Roman" panose="02020603050405020304" pitchFamily="18" charset="0"/>
              </a:rPr>
              <a:t>	</a:t>
            </a:r>
            <a:r>
              <a:rPr lang="en-US" sz="2400" b="0" i="1" smtClean="0">
                <a:solidFill>
                  <a:srgbClr val="000000"/>
                </a:solidFill>
                <a:latin typeface="Times New Roman" panose="02020603050405020304" pitchFamily="18" charset="0"/>
                <a:cs typeface="Times New Roman" panose="02020603050405020304" pitchFamily="18" charset="0"/>
              </a:rPr>
              <a:t>	</a:t>
            </a:r>
            <a:r>
              <a:rPr lang="en-US" sz="2000" b="0" i="1" smtClean="0">
                <a:solidFill>
                  <a:srgbClr val="000000"/>
                </a:solidFill>
                <a:latin typeface="Times New Roman" panose="02020603050405020304" pitchFamily="18" charset="0"/>
                <a:cs typeface="Times New Roman" panose="02020603050405020304" pitchFamily="18" charset="0"/>
              </a:rPr>
              <a:t>}</a:t>
            </a:r>
            <a:endParaRPr lang="vi-VN" sz="2400" b="0" i="1">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225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Một số hàm xử lý chuỗi trong #include&lt;string.h&gt;</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14</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defTabSz="519113">
              <a:spcBef>
                <a:spcPts val="0"/>
              </a:spcBef>
              <a:buNone/>
            </a:pPr>
            <a:r>
              <a:rPr lang="vi-VN" sz="2400" smtClean="0">
                <a:solidFill>
                  <a:srgbClr val="00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strcat(s</a:t>
            </a:r>
            <a:r>
              <a:rPr lang="vi-VN" sz="2400">
                <a:solidFill>
                  <a:srgbClr val="000000"/>
                </a:solidFill>
                <a:latin typeface="Times New Roman" panose="02020603050405020304" pitchFamily="18" charset="0"/>
                <a:cs typeface="Times New Roman" panose="02020603050405020304" pitchFamily="18" charset="0"/>
              </a:rPr>
              <a:t>, t);</a:t>
            </a:r>
          </a:p>
          <a:p>
            <a:pPr marL="0" indent="0" algn="just" defTabSz="519113">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Nối </a:t>
            </a:r>
            <a:r>
              <a:rPr lang="vi-VN" sz="2400" b="0">
                <a:solidFill>
                  <a:srgbClr val="000000"/>
                </a:solidFill>
                <a:latin typeface="Times New Roman" panose="02020603050405020304" pitchFamily="18" charset="0"/>
                <a:cs typeface="Times New Roman" panose="02020603050405020304" pitchFamily="18" charset="0"/>
              </a:rPr>
              <a:t>một bản sao của t vào sau s (thay cho phép +). Hiển nhiên hàm sẽ loại bỏ kí tự kết thúc xâu s trước khi nối thêm t. Việc nối sẽ đảm bảo lấy cả kí tự kết thúc của xâu t vào cho s (nếu s đủ chỗ) </a:t>
            </a:r>
            <a:r>
              <a:rPr lang="vi-VN" sz="2400" b="0" smtClean="0">
                <a:solidFill>
                  <a:srgbClr val="000000"/>
                </a:solidFill>
                <a:latin typeface="Times New Roman" panose="02020603050405020304" pitchFamily="18" charset="0"/>
                <a:cs typeface="Times New Roman" panose="02020603050405020304" pitchFamily="18" charset="0"/>
              </a:rPr>
              <a:t>vì </a:t>
            </a:r>
            <a:r>
              <a:rPr lang="vi-VN" sz="2400" b="0">
                <a:solidFill>
                  <a:srgbClr val="000000"/>
                </a:solidFill>
                <a:latin typeface="Times New Roman" panose="02020603050405020304" pitchFamily="18" charset="0"/>
                <a:cs typeface="Times New Roman" panose="02020603050405020304" pitchFamily="18" charset="0"/>
              </a:rPr>
              <a:t>vậy NSD không cần thêm kí tự này vào cuối xâu. </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en-US" sz="2400" b="0">
                <a:solidFill>
                  <a:srgbClr val="000000"/>
                </a:solidFill>
                <a:latin typeface="Times New Roman" panose="02020603050405020304" pitchFamily="18" charset="0"/>
                <a:cs typeface="Times New Roman" panose="02020603050405020304" pitchFamily="18" charset="0"/>
              </a:rPr>
              <a:t>Ví dụ:	</a:t>
            </a:r>
            <a:r>
              <a:rPr lang="en-US" sz="2000" b="0" i="1">
                <a:solidFill>
                  <a:srgbClr val="000000"/>
                </a:solidFill>
                <a:latin typeface="Times New Roman" panose="02020603050405020304" pitchFamily="18" charset="0"/>
                <a:cs typeface="Times New Roman" panose="02020603050405020304" pitchFamily="18" charset="0"/>
              </a:rPr>
              <a:t>#include&lt;iostream&gt;</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a:t>
            </a:r>
            <a:r>
              <a:rPr lang="en-US" sz="2000" b="0" i="1">
                <a:solidFill>
                  <a:srgbClr val="000000"/>
                </a:solidFill>
                <a:latin typeface="Times New Roman" panose="02020603050405020304" pitchFamily="18" charset="0"/>
                <a:cs typeface="Times New Roman" panose="02020603050405020304" pitchFamily="18" charset="0"/>
              </a:rPr>
              <a:t>include&lt;string.h&gt;</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using </a:t>
            </a:r>
            <a:r>
              <a:rPr lang="en-US" sz="2000" b="0" i="1">
                <a:solidFill>
                  <a:srgbClr val="000000"/>
                </a:solidFill>
                <a:latin typeface="Times New Roman" panose="02020603050405020304" pitchFamily="18" charset="0"/>
                <a:cs typeface="Times New Roman" panose="02020603050405020304" pitchFamily="18" charset="0"/>
              </a:rPr>
              <a:t>namespace std;</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int </a:t>
            </a:r>
            <a:r>
              <a:rPr lang="en-US" sz="2000" b="0" i="1">
                <a:solidFill>
                  <a:srgbClr val="000000"/>
                </a:solidFill>
                <a:latin typeface="Times New Roman" panose="02020603050405020304" pitchFamily="18" charset="0"/>
                <a:cs typeface="Times New Roman" panose="02020603050405020304" pitchFamily="18" charset="0"/>
              </a:rPr>
              <a:t>main()</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a:t>
            </a:r>
            <a:endParaRPr lang="en-US" sz="2000" b="0" i="1">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en-US" sz="2000" b="0" i="1">
                <a:solidFill>
                  <a:srgbClr val="000000"/>
                </a:solidFill>
                <a:latin typeface="Times New Roman" panose="02020603050405020304" pitchFamily="18" charset="0"/>
                <a:cs typeface="Times New Roman" panose="02020603050405020304" pitchFamily="18" charset="0"/>
              </a:rPr>
              <a:t>	</a:t>
            </a:r>
            <a:r>
              <a:rPr lang="en-US" sz="2000" b="0" i="1" smtClean="0">
                <a:solidFill>
                  <a:srgbClr val="000000"/>
                </a:solidFill>
                <a:latin typeface="Times New Roman" panose="02020603050405020304" pitchFamily="18" charset="0"/>
                <a:cs typeface="Times New Roman" panose="02020603050405020304" pitchFamily="18" charset="0"/>
              </a:rPr>
              <a:t>		char </a:t>
            </a:r>
            <a:r>
              <a:rPr lang="en-US" sz="2000" b="0" i="1">
                <a:solidFill>
                  <a:srgbClr val="000000"/>
                </a:solidFill>
                <a:latin typeface="Times New Roman" panose="02020603050405020304" pitchFamily="18" charset="0"/>
                <a:cs typeface="Times New Roman" panose="02020603050405020304" pitchFamily="18" charset="0"/>
              </a:rPr>
              <a:t>a[100] = "Nam", b[4] = "Bac";</a:t>
            </a:r>
          </a:p>
          <a:p>
            <a:pPr marL="0" indent="0" algn="just" defTabSz="519113">
              <a:spcBef>
                <a:spcPts val="0"/>
              </a:spcBef>
              <a:buNone/>
            </a:pPr>
            <a:r>
              <a:rPr lang="en-US" sz="2000" b="0" i="1">
                <a:solidFill>
                  <a:srgbClr val="000000"/>
                </a:solidFill>
                <a:latin typeface="Times New Roman" panose="02020603050405020304" pitchFamily="18" charset="0"/>
                <a:cs typeface="Times New Roman" panose="02020603050405020304" pitchFamily="18" charset="0"/>
              </a:rPr>
              <a:t>	</a:t>
            </a:r>
            <a:r>
              <a:rPr lang="en-US" sz="2000" b="0" i="1" smtClean="0">
                <a:solidFill>
                  <a:srgbClr val="000000"/>
                </a:solidFill>
                <a:latin typeface="Times New Roman" panose="02020603050405020304" pitchFamily="18" charset="0"/>
                <a:cs typeface="Times New Roman" panose="02020603050405020304" pitchFamily="18" charset="0"/>
              </a:rPr>
              <a:t>		strcat(a</a:t>
            </a:r>
            <a:r>
              <a:rPr lang="en-US" sz="2000" b="0" i="1">
                <a:solidFill>
                  <a:srgbClr val="000000"/>
                </a:solidFill>
                <a:latin typeface="Times New Roman" panose="02020603050405020304" pitchFamily="18" charset="0"/>
                <a:cs typeface="Times New Roman" panose="02020603050405020304" pitchFamily="18" charset="0"/>
              </a:rPr>
              <a:t>, " va "); </a:t>
            </a:r>
          </a:p>
          <a:p>
            <a:pPr marL="0" indent="0" algn="just" defTabSz="519113">
              <a:spcBef>
                <a:spcPts val="0"/>
              </a:spcBef>
              <a:buNone/>
            </a:pPr>
            <a:r>
              <a:rPr lang="en-US" sz="2000" b="0" i="1">
                <a:solidFill>
                  <a:srgbClr val="000000"/>
                </a:solidFill>
                <a:latin typeface="Times New Roman" panose="02020603050405020304" pitchFamily="18" charset="0"/>
                <a:cs typeface="Times New Roman" panose="02020603050405020304" pitchFamily="18" charset="0"/>
              </a:rPr>
              <a:t>	</a:t>
            </a:r>
            <a:r>
              <a:rPr lang="en-US" sz="2000" b="0" i="1" smtClean="0">
                <a:solidFill>
                  <a:srgbClr val="000000"/>
                </a:solidFill>
                <a:latin typeface="Times New Roman" panose="02020603050405020304" pitchFamily="18" charset="0"/>
                <a:cs typeface="Times New Roman" panose="02020603050405020304" pitchFamily="18" charset="0"/>
              </a:rPr>
              <a:t>		strcat(a, b</a:t>
            </a:r>
            <a:r>
              <a:rPr lang="en-US" sz="2000" b="0" i="1">
                <a:solidFill>
                  <a:srgbClr val="000000"/>
                </a:solidFill>
                <a:latin typeface="Times New Roman" panose="02020603050405020304" pitchFamily="18" charset="0"/>
                <a:cs typeface="Times New Roman" panose="02020603050405020304" pitchFamily="18" charset="0"/>
              </a:rPr>
              <a:t>);</a:t>
            </a:r>
          </a:p>
          <a:p>
            <a:pPr marL="0" indent="0" algn="just" defTabSz="519113">
              <a:spcBef>
                <a:spcPts val="0"/>
              </a:spcBef>
              <a:buNone/>
            </a:pPr>
            <a:r>
              <a:rPr lang="en-US" sz="2000" b="0" i="1">
                <a:solidFill>
                  <a:srgbClr val="000000"/>
                </a:solidFill>
                <a:latin typeface="Times New Roman" panose="02020603050405020304" pitchFamily="18" charset="0"/>
                <a:cs typeface="Times New Roman" panose="02020603050405020304" pitchFamily="18" charset="0"/>
              </a:rPr>
              <a:t>	</a:t>
            </a:r>
            <a:r>
              <a:rPr lang="en-US" sz="2000" b="0" i="1" smtClean="0">
                <a:solidFill>
                  <a:srgbClr val="000000"/>
                </a:solidFill>
                <a:latin typeface="Times New Roman" panose="02020603050405020304" pitchFamily="18" charset="0"/>
                <a:cs typeface="Times New Roman" panose="02020603050405020304" pitchFamily="18" charset="0"/>
              </a:rPr>
              <a:t>		cout </a:t>
            </a:r>
            <a:r>
              <a:rPr lang="en-US" sz="2000" b="0" i="1">
                <a:solidFill>
                  <a:srgbClr val="000000"/>
                </a:solidFill>
                <a:latin typeface="Times New Roman" panose="02020603050405020304" pitchFamily="18" charset="0"/>
                <a:cs typeface="Times New Roman" panose="02020603050405020304" pitchFamily="18" charset="0"/>
              </a:rPr>
              <a:t>&lt;&lt; a</a:t>
            </a:r>
            <a:r>
              <a:rPr lang="en-US" sz="2000" b="0" i="1" smtClean="0">
                <a:solidFill>
                  <a:srgbClr val="000000"/>
                </a:solidFill>
                <a:latin typeface="Times New Roman" panose="02020603050405020304" pitchFamily="18" charset="0"/>
                <a:cs typeface="Times New Roman" panose="02020603050405020304" pitchFamily="18" charset="0"/>
              </a:rPr>
              <a:t>; </a:t>
            </a:r>
            <a:r>
              <a:rPr lang="en-US" sz="2000" b="0" i="1" smtClean="0">
                <a:solidFill>
                  <a:srgbClr val="3021EF"/>
                </a:solidFill>
                <a:latin typeface="Times New Roman" panose="02020603050405020304" pitchFamily="18" charset="0"/>
                <a:cs typeface="Times New Roman" panose="02020603050405020304" pitchFamily="18" charset="0"/>
              </a:rPr>
              <a:t>//Sẽ xuất ra “Nam va Bac”</a:t>
            </a:r>
            <a:r>
              <a:rPr lang="en-US" sz="2000" b="0" i="1">
                <a:solidFill>
                  <a:srgbClr val="000000"/>
                </a:solidFill>
                <a:latin typeface="Times New Roman" panose="02020603050405020304" pitchFamily="18" charset="0"/>
                <a:cs typeface="Times New Roman" panose="02020603050405020304" pitchFamily="18" charset="0"/>
              </a:rPr>
              <a:t>	</a:t>
            </a:r>
          </a:p>
          <a:p>
            <a:pPr marL="0" indent="0" algn="just" defTabSz="519113">
              <a:spcBef>
                <a:spcPts val="0"/>
              </a:spcBef>
              <a:buNone/>
            </a:pPr>
            <a:r>
              <a:rPr lang="en-US" sz="2000" b="0" i="1" smtClean="0">
                <a:solidFill>
                  <a:srgbClr val="000000"/>
                </a:solidFill>
                <a:latin typeface="Times New Roman" panose="02020603050405020304" pitchFamily="18" charset="0"/>
                <a:cs typeface="Times New Roman" panose="02020603050405020304" pitchFamily="18" charset="0"/>
              </a:rPr>
              <a:t>		}</a:t>
            </a:r>
            <a:endParaRPr lang="vi-VN" sz="2400" b="0" i="1">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520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Một số hàm xử lý chuỗi trong #include&lt;string.h&gt;</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15</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defTabSz="519113">
              <a:spcBef>
                <a:spcPts val="0"/>
              </a:spcBef>
              <a:buNone/>
            </a:pPr>
            <a:r>
              <a:rPr lang="vi-VN" sz="2400" smtClean="0">
                <a:solidFill>
                  <a:srgbClr val="00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strncat(s</a:t>
            </a:r>
            <a:r>
              <a:rPr lang="vi-VN" sz="2400">
                <a:solidFill>
                  <a:srgbClr val="000000"/>
                </a:solidFill>
                <a:latin typeface="Times New Roman" panose="02020603050405020304" pitchFamily="18" charset="0"/>
                <a:cs typeface="Times New Roman" panose="02020603050405020304" pitchFamily="18" charset="0"/>
              </a:rPr>
              <a:t>, t, n);</a:t>
            </a:r>
          </a:p>
          <a:p>
            <a:pPr marL="0" indent="0" algn="just" defTabSz="519113">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Nối </a:t>
            </a:r>
            <a:r>
              <a:rPr lang="vi-VN" sz="2400" b="0">
                <a:solidFill>
                  <a:srgbClr val="000000"/>
                </a:solidFill>
                <a:latin typeface="Times New Roman" panose="02020603050405020304" pitchFamily="18" charset="0"/>
                <a:cs typeface="Times New Roman" panose="02020603050405020304" pitchFamily="18" charset="0"/>
              </a:rPr>
              <a:t>bản sao n kí tự đầu tiên của xâu t vào sau xâu s. Hàm tự động đặt thêm dấu kết thúc xâu vào s sau khi nối </a:t>
            </a:r>
            <a:r>
              <a:rPr lang="vi-VN" sz="2400" b="0" smtClean="0">
                <a:solidFill>
                  <a:srgbClr val="000000"/>
                </a:solidFill>
                <a:latin typeface="Times New Roman" panose="02020603050405020304" pitchFamily="18" charset="0"/>
                <a:cs typeface="Times New Roman" panose="02020603050405020304" pitchFamily="18" charset="0"/>
              </a:rPr>
              <a:t>xong.</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en-US" sz="2400" b="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Tương </a:t>
            </a:r>
            <a:r>
              <a:rPr lang="vi-VN" sz="2400" b="0">
                <a:solidFill>
                  <a:srgbClr val="000000"/>
                </a:solidFill>
                <a:latin typeface="Times New Roman" panose="02020603050405020304" pitchFamily="18" charset="0"/>
                <a:cs typeface="Times New Roman" panose="02020603050405020304" pitchFamily="18" charset="0"/>
              </a:rPr>
              <a:t>tự, có thể sử dụng cách viết </a:t>
            </a:r>
            <a:r>
              <a:rPr lang="vi-VN" sz="2400">
                <a:solidFill>
                  <a:srgbClr val="000000"/>
                </a:solidFill>
                <a:latin typeface="Times New Roman" panose="02020603050405020304" pitchFamily="18" charset="0"/>
                <a:cs typeface="Times New Roman" panose="02020603050405020304" pitchFamily="18" charset="0"/>
              </a:rPr>
              <a:t>strncat(s, t+k, n) </a:t>
            </a:r>
            <a:r>
              <a:rPr lang="vi-VN" sz="2400" b="0">
                <a:solidFill>
                  <a:srgbClr val="000000"/>
                </a:solidFill>
                <a:latin typeface="Times New Roman" panose="02020603050405020304" pitchFamily="18" charset="0"/>
                <a:cs typeface="Times New Roman" panose="02020603050405020304" pitchFamily="18" charset="0"/>
              </a:rPr>
              <a:t>để nối n </a:t>
            </a:r>
            <a:r>
              <a:rPr lang="vi-VN" sz="2400" b="0" smtClean="0">
                <a:solidFill>
                  <a:srgbClr val="000000"/>
                </a:solidFill>
                <a:latin typeface="Times New Roman" panose="02020603050405020304" pitchFamily="18" charset="0"/>
                <a:cs typeface="Times New Roman" panose="02020603050405020304" pitchFamily="18" charset="0"/>
              </a:rPr>
              <a:t>kí </a:t>
            </a:r>
            <a:r>
              <a:rPr lang="vi-VN" sz="2400" b="0">
                <a:solidFill>
                  <a:srgbClr val="000000"/>
                </a:solidFill>
                <a:latin typeface="Times New Roman" panose="02020603050405020304" pitchFamily="18" charset="0"/>
                <a:cs typeface="Times New Roman" panose="02020603050405020304" pitchFamily="18" charset="0"/>
              </a:rPr>
              <a:t>tự từ vị trí thứ k của xâu t cho s</a:t>
            </a:r>
            <a:r>
              <a:rPr lang="vi-VN" sz="2400" b="0" smtClean="0">
                <a:solidFill>
                  <a:srgbClr val="000000"/>
                </a:solidFill>
                <a:latin typeface="Times New Roman" panose="02020603050405020304" pitchFamily="18" charset="0"/>
                <a:cs typeface="Times New Roman" panose="02020603050405020304" pitchFamily="18" charset="0"/>
              </a:rPr>
              <a:t>.</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vi-VN" sz="2400" smtClean="0">
                <a:solidFill>
                  <a:srgbClr val="00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strcmp(s</a:t>
            </a:r>
            <a:r>
              <a:rPr lang="vi-VN" sz="2400">
                <a:solidFill>
                  <a:srgbClr val="000000"/>
                </a:solidFill>
                <a:latin typeface="Times New Roman" panose="02020603050405020304" pitchFamily="18" charset="0"/>
                <a:cs typeface="Times New Roman" panose="02020603050405020304" pitchFamily="18" charset="0"/>
              </a:rPr>
              <a:t>, t); </a:t>
            </a:r>
          </a:p>
          <a:p>
            <a:pPr marL="0" indent="0" algn="just" defTabSz="519113">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Hàm </a:t>
            </a:r>
            <a:r>
              <a:rPr lang="vi-VN" sz="2400" b="0">
                <a:solidFill>
                  <a:srgbClr val="000000"/>
                </a:solidFill>
                <a:latin typeface="Times New Roman" panose="02020603050405020304" pitchFamily="18" charset="0"/>
                <a:cs typeface="Times New Roman" panose="02020603050405020304" pitchFamily="18" charset="0"/>
              </a:rPr>
              <a:t>so sánh 2 xâu s và t (thay cho các phép toán so sánh). Giá trị trả lại là hiệu 2 kí tự khác nhau đầu tiên của s và t. Từ đó, nếu s1 &lt; s2 thì hàm trả lại giá trị âm, bằng 0 nếu s1==s2, và dương nếu s1 &gt; s2. Trong trường hợp chỉ quan tâm đến so sánh bằng, nếu hàm trả lại giá trị 0 là 2 xâu bằng nhau và nếu giá trị trả lại khác 0 là 2 xâu khác nhau.</a:t>
            </a:r>
          </a:p>
          <a:p>
            <a:pPr marL="0" indent="0" algn="just" defTabSz="519113">
              <a:spcBef>
                <a:spcPts val="0"/>
              </a:spcBef>
              <a:buNone/>
            </a:pPr>
            <a:endParaRPr lang="vi-VN"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249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Một số hàm xử lý chuỗi trong #include&lt;string.h&gt;</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16</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defTabSz="519113">
              <a:spcBef>
                <a:spcPts val="0"/>
              </a:spcBef>
              <a:buNone/>
            </a:pPr>
            <a:r>
              <a:rPr lang="vi-VN" sz="2400" smtClean="0">
                <a:solidFill>
                  <a:srgbClr val="00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strncmp(s</a:t>
            </a:r>
            <a:r>
              <a:rPr lang="vi-VN" sz="240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t</a:t>
            </a:r>
            <a:r>
              <a:rPr lang="en-US" sz="2400" smtClean="0">
                <a:solidFill>
                  <a:srgbClr val="000000"/>
                </a:solidFill>
                <a:latin typeface="Times New Roman" panose="02020603050405020304" pitchFamily="18" charset="0"/>
                <a:cs typeface="Times New Roman" panose="02020603050405020304" pitchFamily="18" charset="0"/>
              </a:rPr>
              <a:t>, n</a:t>
            </a:r>
            <a:r>
              <a:rPr lang="vi-VN" sz="2400" smtClean="0">
                <a:solidFill>
                  <a:srgbClr val="000000"/>
                </a:solidFill>
                <a:latin typeface="Times New Roman" panose="02020603050405020304" pitchFamily="18" charset="0"/>
                <a:cs typeface="Times New Roman" panose="02020603050405020304" pitchFamily="18" charset="0"/>
              </a:rPr>
              <a:t>) </a:t>
            </a:r>
            <a:r>
              <a:rPr lang="vi-VN" sz="2400">
                <a:solidFill>
                  <a:srgbClr val="000000"/>
                </a:solidFill>
                <a:latin typeface="Times New Roman" panose="02020603050405020304" pitchFamily="18" charset="0"/>
                <a:cs typeface="Times New Roman" panose="02020603050405020304" pitchFamily="18" charset="0"/>
              </a:rPr>
              <a:t>;</a:t>
            </a:r>
          </a:p>
          <a:p>
            <a:pPr marL="0" indent="0" algn="just" defTabSz="519113">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Giống </a:t>
            </a:r>
            <a:r>
              <a:rPr lang="vi-VN" sz="2400" b="0">
                <a:solidFill>
                  <a:srgbClr val="000000"/>
                </a:solidFill>
                <a:latin typeface="Times New Roman" panose="02020603050405020304" pitchFamily="18" charset="0"/>
                <a:cs typeface="Times New Roman" panose="02020603050405020304" pitchFamily="18" charset="0"/>
              </a:rPr>
              <a:t>hàm strcmp(s, t) nhưng chỉ so sánh tối đa n kí tự đầu tiên của hai xâu</a:t>
            </a:r>
            <a:r>
              <a:rPr lang="vi-VN" sz="2400" b="0" smtClean="0">
                <a:solidFill>
                  <a:srgbClr val="000000"/>
                </a:solidFill>
                <a:latin typeface="Times New Roman" panose="02020603050405020304" pitchFamily="18" charset="0"/>
                <a:cs typeface="Times New Roman" panose="02020603050405020304" pitchFamily="18" charset="0"/>
              </a:rPr>
              <a:t>.</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vi-VN" sz="2400" smtClean="0">
                <a:solidFill>
                  <a:srgbClr val="00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strcmpi(s</a:t>
            </a:r>
            <a:r>
              <a:rPr lang="vi-VN" sz="2400">
                <a:solidFill>
                  <a:srgbClr val="000000"/>
                </a:solidFill>
                <a:latin typeface="Times New Roman" panose="02020603050405020304" pitchFamily="18" charset="0"/>
                <a:cs typeface="Times New Roman" panose="02020603050405020304" pitchFamily="18" charset="0"/>
              </a:rPr>
              <a:t>, t) ; </a:t>
            </a:r>
          </a:p>
          <a:p>
            <a:pPr marL="0" indent="0" algn="just" defTabSz="519113">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Như </a:t>
            </a:r>
            <a:r>
              <a:rPr lang="vi-VN" sz="2400" b="0">
                <a:solidFill>
                  <a:srgbClr val="000000"/>
                </a:solidFill>
                <a:latin typeface="Times New Roman" panose="02020603050405020304" pitchFamily="18" charset="0"/>
                <a:cs typeface="Times New Roman" panose="02020603050405020304" pitchFamily="18" charset="0"/>
              </a:rPr>
              <a:t>strcmp(s, t) nhưng không phân biệt chữ hoa, thường</a:t>
            </a:r>
            <a:r>
              <a:rPr lang="vi-VN" sz="2400" b="0" smtClean="0">
                <a:solidFill>
                  <a:srgbClr val="000000"/>
                </a:solidFill>
                <a:latin typeface="Times New Roman" panose="02020603050405020304" pitchFamily="18" charset="0"/>
                <a:cs typeface="Times New Roman" panose="02020603050405020304" pitchFamily="18" charset="0"/>
              </a:rPr>
              <a:t>.</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vi-VN" sz="2400" smtClean="0">
                <a:solidFill>
                  <a:srgbClr val="00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strupr(s</a:t>
            </a:r>
            <a:r>
              <a:rPr lang="vi-VN" sz="2400">
                <a:solidFill>
                  <a:srgbClr val="000000"/>
                </a:solidFill>
                <a:latin typeface="Times New Roman" panose="02020603050405020304" pitchFamily="18" charset="0"/>
                <a:cs typeface="Times New Roman" panose="02020603050405020304" pitchFamily="18" charset="0"/>
              </a:rPr>
              <a:t>); </a:t>
            </a:r>
          </a:p>
          <a:p>
            <a:pPr marL="0" indent="0" algn="just" defTabSz="519113">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Hàm </a:t>
            </a:r>
            <a:r>
              <a:rPr lang="vi-VN" sz="2400" b="0">
                <a:solidFill>
                  <a:srgbClr val="000000"/>
                </a:solidFill>
                <a:latin typeface="Times New Roman" panose="02020603050405020304" pitchFamily="18" charset="0"/>
                <a:cs typeface="Times New Roman" panose="02020603050405020304" pitchFamily="18" charset="0"/>
              </a:rPr>
              <a:t>đổi xâu s thành in hoa, và cũng trả lại xâu in hoa đó</a:t>
            </a:r>
            <a:r>
              <a:rPr lang="vi-VN" sz="2400" b="0" smtClean="0">
                <a:solidFill>
                  <a:srgbClr val="000000"/>
                </a:solidFill>
                <a:latin typeface="Times New Roman" panose="02020603050405020304" pitchFamily="18" charset="0"/>
                <a:cs typeface="Times New Roman" panose="02020603050405020304" pitchFamily="18" charset="0"/>
              </a:rPr>
              <a:t>.</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vi-VN" sz="2400" smtClean="0">
                <a:solidFill>
                  <a:srgbClr val="00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strlwr(s</a:t>
            </a:r>
            <a:r>
              <a:rPr lang="vi-VN" sz="2400">
                <a:solidFill>
                  <a:srgbClr val="000000"/>
                </a:solidFill>
                <a:latin typeface="Times New Roman" panose="02020603050405020304" pitchFamily="18" charset="0"/>
                <a:cs typeface="Times New Roman" panose="02020603050405020304" pitchFamily="18" charset="0"/>
              </a:rPr>
              <a:t>); </a:t>
            </a:r>
          </a:p>
          <a:p>
            <a:pPr marL="0" indent="0" algn="just" defTabSz="519113">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Hàm </a:t>
            </a:r>
            <a:r>
              <a:rPr lang="vi-VN" sz="2400" b="0">
                <a:solidFill>
                  <a:srgbClr val="000000"/>
                </a:solidFill>
                <a:latin typeface="Times New Roman" panose="02020603050405020304" pitchFamily="18" charset="0"/>
                <a:cs typeface="Times New Roman" panose="02020603050405020304" pitchFamily="18" charset="0"/>
              </a:rPr>
              <a:t>đổi xâu s thành in </a:t>
            </a:r>
            <a:r>
              <a:rPr lang="vi-VN" sz="2400" b="0" smtClean="0">
                <a:solidFill>
                  <a:srgbClr val="000000"/>
                </a:solidFill>
                <a:latin typeface="Times New Roman" panose="02020603050405020304" pitchFamily="18" charset="0"/>
                <a:cs typeface="Times New Roman" panose="02020603050405020304" pitchFamily="18" charset="0"/>
              </a:rPr>
              <a:t>th</a:t>
            </a:r>
            <a:r>
              <a:rPr lang="en-US" sz="2400" b="0">
                <a:solidFill>
                  <a:srgbClr val="000000"/>
                </a:solidFill>
                <a:latin typeface="Times New Roman" panose="02020603050405020304" pitchFamily="18" charset="0"/>
                <a:cs typeface="Times New Roman" panose="02020603050405020304" pitchFamily="18" charset="0"/>
              </a:rPr>
              <a:t>ư</a:t>
            </a:r>
            <a:r>
              <a:rPr lang="vi-VN" sz="2400" b="0" smtClean="0">
                <a:solidFill>
                  <a:srgbClr val="000000"/>
                </a:solidFill>
                <a:latin typeface="Times New Roman" panose="02020603050405020304" pitchFamily="18" charset="0"/>
                <a:cs typeface="Times New Roman" panose="02020603050405020304" pitchFamily="18" charset="0"/>
              </a:rPr>
              <a:t>ờng</a:t>
            </a:r>
            <a:r>
              <a:rPr lang="vi-VN" sz="2400" b="0">
                <a:solidFill>
                  <a:srgbClr val="000000"/>
                </a:solidFill>
                <a:latin typeface="Times New Roman" panose="02020603050405020304" pitchFamily="18" charset="0"/>
                <a:cs typeface="Times New Roman" panose="02020603050405020304" pitchFamily="18" charset="0"/>
              </a:rPr>
              <a:t>, kết quả trả lại là xâu s</a:t>
            </a:r>
            <a:r>
              <a:rPr lang="vi-VN" sz="2400" b="0" smtClean="0">
                <a:solidFill>
                  <a:srgbClr val="000000"/>
                </a:solidFill>
                <a:latin typeface="Times New Roman" panose="02020603050405020304" pitchFamily="18" charset="0"/>
                <a:cs typeface="Times New Roman" panose="02020603050405020304" pitchFamily="18" charset="0"/>
              </a:rPr>
              <a:t>.</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vi-VN" sz="2400" smtClean="0">
                <a:solidFill>
                  <a:srgbClr val="00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strlen(s</a:t>
            </a:r>
            <a:r>
              <a:rPr lang="vi-VN" sz="2400">
                <a:solidFill>
                  <a:srgbClr val="000000"/>
                </a:solidFill>
                <a:latin typeface="Times New Roman" panose="02020603050405020304" pitchFamily="18" charset="0"/>
                <a:cs typeface="Times New Roman" panose="02020603050405020304" pitchFamily="18" charset="0"/>
              </a:rPr>
              <a:t>) ; </a:t>
            </a:r>
          </a:p>
          <a:p>
            <a:pPr marL="0" indent="0" algn="just" defTabSz="519113">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Hàm </a:t>
            </a:r>
            <a:r>
              <a:rPr lang="vi-VN" sz="2400" b="0">
                <a:solidFill>
                  <a:srgbClr val="000000"/>
                </a:solidFill>
                <a:latin typeface="Times New Roman" panose="02020603050405020304" pitchFamily="18" charset="0"/>
                <a:cs typeface="Times New Roman" panose="02020603050405020304" pitchFamily="18" charset="0"/>
              </a:rPr>
              <a:t>trả giá trị là độ dài của xâu s. </a:t>
            </a:r>
          </a:p>
        </p:txBody>
      </p:sp>
    </p:spTree>
    <p:extLst>
      <p:ext uri="{BB962C8B-B14F-4D97-AF65-F5344CB8AC3E}">
        <p14:creationId xmlns:p14="http://schemas.microsoft.com/office/powerpoint/2010/main" val="562984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3.3 Mảng chuỗi</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17</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defTabSz="519113">
              <a:spcBef>
                <a:spcPts val="0"/>
              </a:spcBef>
              <a:buNone/>
            </a:pPr>
            <a:r>
              <a:rPr lang="en-US" sz="2400" b="0" err="1" smtClean="0">
                <a:solidFill>
                  <a:srgbClr val="000000"/>
                </a:solidFill>
                <a:latin typeface="Times New Roman" panose="02020603050405020304" pitchFamily="18" charset="0"/>
                <a:cs typeface="Times New Roman" panose="02020603050405020304" pitchFamily="18" charset="0"/>
              </a:rPr>
              <a:t>Mảng</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err="1" smtClean="0">
                <a:solidFill>
                  <a:srgbClr val="000000"/>
                </a:solidFill>
                <a:latin typeface="Times New Roman" panose="02020603050405020304" pitchFamily="18" charset="0"/>
                <a:cs typeface="Times New Roman" panose="02020603050405020304" pitchFamily="18" charset="0"/>
              </a:rPr>
              <a:t>chuỗi</a:t>
            </a:r>
            <a:r>
              <a:rPr lang="en-US" sz="2400" b="0" smtClean="0">
                <a:solidFill>
                  <a:srgbClr val="000000"/>
                </a:solidFill>
                <a:latin typeface="Times New Roman" panose="02020603050405020304" pitchFamily="18" charset="0"/>
                <a:cs typeface="Times New Roman" panose="02020603050405020304" pitchFamily="18" charset="0"/>
              </a:rPr>
              <a:t> là </a:t>
            </a:r>
            <a:r>
              <a:rPr lang="en-US" sz="2400" b="0" err="1" smtClean="0">
                <a:solidFill>
                  <a:srgbClr val="000000"/>
                </a:solidFill>
                <a:latin typeface="Times New Roman" panose="02020603050405020304" pitchFamily="18" charset="0"/>
                <a:cs typeface="Times New Roman" panose="02020603050405020304" pitchFamily="18" charset="0"/>
              </a:rPr>
              <a:t>mảng</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err="1" smtClean="0">
                <a:solidFill>
                  <a:srgbClr val="000000"/>
                </a:solidFill>
                <a:latin typeface="Times New Roman" panose="02020603050405020304" pitchFamily="18" charset="0"/>
                <a:cs typeface="Times New Roman" panose="02020603050405020304" pitchFamily="18" charset="0"/>
              </a:rPr>
              <a:t>trong</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err="1" smtClean="0">
                <a:solidFill>
                  <a:srgbClr val="000000"/>
                </a:solidFill>
                <a:latin typeface="Times New Roman" panose="02020603050405020304" pitchFamily="18" charset="0"/>
                <a:cs typeface="Times New Roman" panose="02020603050405020304" pitchFamily="18" charset="0"/>
              </a:rPr>
              <a:t>đó</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err="1" smtClean="0">
                <a:solidFill>
                  <a:srgbClr val="000000"/>
                </a:solidFill>
                <a:latin typeface="Times New Roman" panose="02020603050405020304" pitchFamily="18" charset="0"/>
                <a:cs typeface="Times New Roman" panose="02020603050405020304" pitchFamily="18" charset="0"/>
              </a:rPr>
              <a:t>các</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err="1" smtClean="0">
                <a:solidFill>
                  <a:srgbClr val="000000"/>
                </a:solidFill>
                <a:latin typeface="Times New Roman" panose="02020603050405020304" pitchFamily="18" charset="0"/>
                <a:cs typeface="Times New Roman" panose="02020603050405020304" pitchFamily="18" charset="0"/>
              </a:rPr>
              <a:t>phần</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err="1" smtClean="0">
                <a:solidFill>
                  <a:srgbClr val="000000"/>
                </a:solidFill>
                <a:latin typeface="Times New Roman" panose="02020603050405020304" pitchFamily="18" charset="0"/>
                <a:cs typeface="Times New Roman" panose="02020603050405020304" pitchFamily="18" charset="0"/>
              </a:rPr>
              <a:t>tử</a:t>
            </a:r>
            <a:r>
              <a:rPr lang="en-US" sz="2400" b="0" smtClean="0">
                <a:solidFill>
                  <a:srgbClr val="000000"/>
                </a:solidFill>
                <a:latin typeface="Times New Roman" panose="02020603050405020304" pitchFamily="18" charset="0"/>
                <a:cs typeface="Times New Roman" panose="02020603050405020304" pitchFamily="18" charset="0"/>
              </a:rPr>
              <a:t> của nó là </a:t>
            </a:r>
            <a:r>
              <a:rPr lang="en-US" sz="2400" b="0" err="1" smtClean="0">
                <a:solidFill>
                  <a:srgbClr val="000000"/>
                </a:solidFill>
                <a:latin typeface="Times New Roman" panose="02020603050405020304" pitchFamily="18" charset="0"/>
                <a:cs typeface="Times New Roman" panose="02020603050405020304" pitchFamily="18" charset="0"/>
              </a:rPr>
              <a:t>một</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err="1" smtClean="0">
                <a:solidFill>
                  <a:srgbClr val="000000"/>
                </a:solidFill>
                <a:latin typeface="Times New Roman" panose="02020603050405020304" pitchFamily="18" charset="0"/>
                <a:cs typeface="Times New Roman" panose="02020603050405020304" pitchFamily="18" charset="0"/>
              </a:rPr>
              <a:t>chuỗi</a:t>
            </a:r>
            <a:r>
              <a:rPr lang="en-US" sz="2400" b="0" smtClean="0">
                <a:solidFill>
                  <a:srgbClr val="000000"/>
                </a:solidFill>
                <a:latin typeface="Times New Roman" panose="02020603050405020304" pitchFamily="18" charset="0"/>
                <a:cs typeface="Times New Roman" panose="02020603050405020304" pitchFamily="18" charset="0"/>
              </a:rPr>
              <a:t>.</a:t>
            </a:r>
          </a:p>
          <a:p>
            <a:pPr marL="0" indent="0" algn="just">
              <a:buNone/>
            </a:pPr>
            <a:r>
              <a:rPr lang="en-US" sz="2400">
                <a:solidFill>
                  <a:srgbClr val="000000"/>
                </a:solidFill>
                <a:latin typeface="Times New Roman" panose="02020603050405020304" pitchFamily="18" charset="0"/>
                <a:cs typeface="Times New Roman" panose="02020603050405020304" pitchFamily="18" charset="0"/>
              </a:rPr>
              <a:t>Cú pháp khai báo :</a:t>
            </a:r>
          </a:p>
          <a:p>
            <a:pPr marL="0" indent="0" algn="just">
              <a:buNone/>
            </a:pPr>
            <a:endParaRPr lang="en-US" sz="240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40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400" b="0">
                <a:solidFill>
                  <a:srgbClr val="000000"/>
                </a:solidFill>
                <a:latin typeface="Times New Roman" panose="02020603050405020304" pitchFamily="18" charset="0"/>
                <a:cs typeface="Times New Roman" panose="02020603050405020304" pitchFamily="18" charset="0"/>
              </a:rPr>
              <a:t>Trong đó </a:t>
            </a: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kích_thước là </a:t>
            </a:r>
            <a:r>
              <a:rPr lang="en-US" sz="2400" b="0">
                <a:solidFill>
                  <a:srgbClr val="000000"/>
                </a:solidFill>
                <a:latin typeface="Times New Roman" panose="02020603050405020304" pitchFamily="18" charset="0"/>
                <a:cs typeface="Times New Roman" panose="02020603050405020304" pitchFamily="18" charset="0"/>
              </a:rPr>
              <a:t>số lượng phần tử tối đa của mảng, độ_dài_chuỗi là kích thước của các phần </a:t>
            </a:r>
            <a:r>
              <a:rPr lang="en-US" sz="2400" b="0">
                <a:solidFill>
                  <a:srgbClr val="000000"/>
                </a:solidFill>
                <a:latin typeface="Times New Roman" panose="02020603050405020304" pitchFamily="18" charset="0"/>
                <a:cs typeface="Times New Roman" panose="02020603050405020304" pitchFamily="18" charset="0"/>
              </a:rPr>
              <a:t>tử</a:t>
            </a:r>
            <a:r>
              <a:rPr lang="en-US" sz="2400" b="0" smtClean="0">
                <a:solidFill>
                  <a:srgbClr val="000000"/>
                </a:solidFill>
                <a:latin typeface="Times New Roman" panose="02020603050405020304" pitchFamily="18" charset="0"/>
                <a:cs typeface="Times New Roman" panose="02020603050405020304" pitchFamily="18" charset="0"/>
              </a:rPr>
              <a:t>.</a:t>
            </a:r>
          </a:p>
          <a:p>
            <a:pPr marL="0" indent="0" algn="just">
              <a:buNone/>
            </a:pPr>
            <a:r>
              <a:rPr lang="en-US" sz="2400" b="0" smtClean="0">
                <a:solidFill>
                  <a:srgbClr val="000000"/>
                </a:solidFill>
                <a:latin typeface="Times New Roman" panose="02020603050405020304" pitchFamily="18" charset="0"/>
                <a:cs typeface="Times New Roman" panose="02020603050405020304" pitchFamily="18" charset="0"/>
              </a:rPr>
              <a:t>Để truy cập đến các phần tử ta chỉ cần viết tên mảng kèm chỉ số của nó ở trong cặp dấu </a:t>
            </a:r>
            <a:r>
              <a:rPr lang="en-US" sz="2400" smtClean="0">
                <a:solidFill>
                  <a:srgbClr val="FF0000"/>
                </a:solidFill>
                <a:latin typeface="Times New Roman" panose="02020603050405020304" pitchFamily="18" charset="0"/>
                <a:cs typeface="Times New Roman" panose="02020603050405020304" pitchFamily="18" charset="0"/>
              </a:rPr>
              <a:t>[]</a:t>
            </a:r>
            <a:r>
              <a:rPr lang="en-US" sz="2400" b="0" smtClean="0">
                <a:solidFill>
                  <a:srgbClr val="000000"/>
                </a:solidFill>
                <a:latin typeface="Times New Roman" panose="02020603050405020304" pitchFamily="18" charset="0"/>
                <a:cs typeface="Times New Roman" panose="02020603050405020304" pitchFamily="18" charset="0"/>
              </a:rPr>
              <a:t> đầu tiên.</a:t>
            </a:r>
            <a:endParaRPr lang="en-US" sz="2400" b="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endParaRPr lang="vi-VN" sz="2400" b="0">
              <a:solidFill>
                <a:srgbClr val="0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409499" y="2362200"/>
            <a:ext cx="5812040"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b="1" smtClean="0">
                <a:solidFill>
                  <a:srgbClr val="000000"/>
                </a:solidFill>
                <a:latin typeface="Times New Roman" panose="02020603050405020304" pitchFamily="18" charset="0"/>
                <a:cs typeface="Times New Roman" panose="02020603050405020304" pitchFamily="18" charset="0"/>
              </a:rPr>
              <a:t>char </a:t>
            </a:r>
            <a:r>
              <a:rPr lang="en-US" sz="2400" smtClean="0">
                <a:solidFill>
                  <a:srgbClr val="000000"/>
                </a:solidFill>
                <a:latin typeface="Times New Roman" panose="02020603050405020304" pitchFamily="18" charset="0"/>
                <a:cs typeface="Times New Roman" panose="02020603050405020304" pitchFamily="18" charset="0"/>
              </a:rPr>
              <a:t>Tên_mảng</a:t>
            </a:r>
            <a:r>
              <a:rPr lang="en-US" sz="2400" b="1"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7030A0"/>
                </a:solidFill>
                <a:latin typeface="Times New Roman" panose="02020603050405020304" pitchFamily="18" charset="0"/>
                <a:cs typeface="Times New Roman" panose="02020603050405020304" pitchFamily="18" charset="0"/>
              </a:rPr>
              <a:t>Kích_thước</a:t>
            </a:r>
            <a:r>
              <a:rPr lang="en-US" sz="2400" b="1" smtClean="0">
                <a:solidFill>
                  <a:srgbClr val="FF0000"/>
                </a:solidFill>
                <a:latin typeface="Times New Roman" panose="02020603050405020304" pitchFamily="18" charset="0"/>
                <a:cs typeface="Times New Roman" panose="02020603050405020304" pitchFamily="18" charset="0"/>
              </a:rPr>
              <a:t>][</a:t>
            </a:r>
            <a:r>
              <a:rPr lang="en-US" sz="2400" dirty="0" smtClean="0">
                <a:solidFill>
                  <a:srgbClr val="7030A0"/>
                </a:solidFill>
                <a:latin typeface="Times New Roman" panose="02020603050405020304" pitchFamily="18" charset="0"/>
                <a:cs typeface="Times New Roman" panose="02020603050405020304" pitchFamily="18" charset="0"/>
              </a:rPr>
              <a:t>độ_dài_chuỗi</a:t>
            </a:r>
            <a:r>
              <a:rPr lang="en-US" sz="2400" b="1" dirty="0" smtClean="0">
                <a:solidFill>
                  <a:srgbClr val="FF0000"/>
                </a:solidFill>
                <a:latin typeface="Times New Roman" panose="02020603050405020304" pitchFamily="18" charset="0"/>
                <a:cs typeface="Times New Roman" panose="02020603050405020304" pitchFamily="18" charset="0"/>
              </a:rPr>
              <a:t>];</a:t>
            </a:r>
            <a:endParaRPr 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342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về mảng </a:t>
            </a:r>
            <a:r>
              <a:rPr lang="en-US" sz="3200" smtClean="0">
                <a:latin typeface="Times New Roman" panose="02020603050405020304" pitchFamily="18" charset="0"/>
                <a:cs typeface="Times New Roman" panose="02020603050405020304" pitchFamily="18" charset="0"/>
              </a:rPr>
              <a:t>chuỗi</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18</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#include&lt;iostream&gt;</a:t>
            </a: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using namespace std;</a:t>
            </a: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int main()</a:t>
            </a: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a:t>
            </a: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	char Sinh_vien[10][</a:t>
            </a:r>
            <a:r>
              <a:rPr lang="vi-VN" sz="2200" b="0">
                <a:solidFill>
                  <a:srgbClr val="000000"/>
                </a:solidFill>
                <a:latin typeface="Times New Roman" panose="02020603050405020304" pitchFamily="18" charset="0"/>
                <a:cs typeface="Times New Roman" panose="02020603050405020304" pitchFamily="18" charset="0"/>
              </a:rPr>
              <a:t>25</a:t>
            </a:r>
            <a:r>
              <a:rPr lang="vi-VN" sz="2200" b="0" smtClean="0">
                <a:solidFill>
                  <a:srgbClr val="000000"/>
                </a:solidFill>
                <a:latin typeface="Times New Roman" panose="02020603050405020304" pitchFamily="18" charset="0"/>
                <a:cs typeface="Times New Roman" panose="02020603050405020304" pitchFamily="18" charset="0"/>
              </a:rPr>
              <a:t>];</a:t>
            </a:r>
            <a:r>
              <a:rPr lang="en-US" sz="2200" b="0">
                <a:solidFill>
                  <a:srgbClr val="000000"/>
                </a:solidFill>
                <a:latin typeface="Times New Roman" panose="02020603050405020304" pitchFamily="18" charset="0"/>
                <a:cs typeface="Times New Roman" panose="02020603050405020304" pitchFamily="18" charset="0"/>
              </a:rPr>
              <a:t> </a:t>
            </a:r>
            <a:r>
              <a:rPr lang="en-US" sz="1600" b="0" i="1" smtClean="0">
                <a:solidFill>
                  <a:schemeClr val="tx2">
                    <a:lumMod val="60000"/>
                    <a:lumOff val="40000"/>
                  </a:schemeClr>
                </a:solidFill>
                <a:latin typeface="Times New Roman" panose="02020603050405020304" pitchFamily="18" charset="0"/>
                <a:cs typeface="Times New Roman" panose="02020603050405020304" pitchFamily="18" charset="0"/>
              </a:rPr>
              <a:t>//Mảng Sinh_vien gồm 10 chuỗi</a:t>
            </a:r>
            <a:endParaRPr lang="vi-VN" sz="16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	int i;</a:t>
            </a: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	</a:t>
            </a:r>
            <a:r>
              <a:rPr lang="vi-VN" sz="2200" b="0">
                <a:solidFill>
                  <a:srgbClr val="000000"/>
                </a:solidFill>
                <a:latin typeface="Times New Roman" panose="02020603050405020304" pitchFamily="18" charset="0"/>
                <a:cs typeface="Times New Roman" panose="02020603050405020304" pitchFamily="18" charset="0"/>
              </a:rPr>
              <a:t>for</a:t>
            </a:r>
            <a:r>
              <a:rPr lang="vi-VN" sz="2200" b="0" smtClean="0">
                <a:solidFill>
                  <a:srgbClr val="000000"/>
                </a:solidFill>
                <a:latin typeface="Times New Roman" panose="02020603050405020304" pitchFamily="18" charset="0"/>
                <a:cs typeface="Times New Roman" panose="02020603050405020304" pitchFamily="18" charset="0"/>
              </a:rPr>
              <a:t>(</a:t>
            </a:r>
            <a:r>
              <a:rPr lang="en-US" sz="2200" b="0" smtClean="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i=0;</a:t>
            </a:r>
            <a:r>
              <a:rPr lang="en-US" sz="2200" b="0" smtClean="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i&lt;10;</a:t>
            </a:r>
            <a:r>
              <a:rPr lang="en-US" sz="2200" b="0" smtClean="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i</a:t>
            </a:r>
            <a:r>
              <a:rPr lang="vi-VN" sz="2200" b="0">
                <a:solidFill>
                  <a:srgbClr val="000000"/>
                </a:solidFill>
                <a:latin typeface="Times New Roman" panose="02020603050405020304" pitchFamily="18" charset="0"/>
                <a:cs typeface="Times New Roman" panose="02020603050405020304" pitchFamily="18" charset="0"/>
              </a:rPr>
              <a:t>++)</a:t>
            </a: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	{</a:t>
            </a: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		cout&lt;&lt;"Nhap vao ho va ten sinh vien thu " </a:t>
            </a:r>
            <a:r>
              <a:rPr lang="vi-VN" sz="2200" b="0">
                <a:solidFill>
                  <a:srgbClr val="000000"/>
                </a:solidFill>
                <a:latin typeface="Times New Roman" panose="02020603050405020304" pitchFamily="18" charset="0"/>
                <a:cs typeface="Times New Roman" panose="02020603050405020304" pitchFamily="18" charset="0"/>
              </a:rPr>
              <a:t>&lt;&lt;</a:t>
            </a:r>
            <a:r>
              <a:rPr lang="vi-VN" sz="2200" b="0" smtClean="0">
                <a:solidFill>
                  <a:srgbClr val="000000"/>
                </a:solidFill>
                <a:latin typeface="Times New Roman" panose="02020603050405020304" pitchFamily="18" charset="0"/>
                <a:cs typeface="Times New Roman" panose="02020603050405020304" pitchFamily="18" charset="0"/>
              </a:rPr>
              <a:t>i</a:t>
            </a:r>
            <a:r>
              <a:rPr lang="en-US" sz="2200" b="0" smtClean="0">
                <a:solidFill>
                  <a:srgbClr val="000000"/>
                </a:solidFill>
                <a:latin typeface="Times New Roman" panose="02020603050405020304" pitchFamily="18" charset="0"/>
                <a:cs typeface="Times New Roman" panose="02020603050405020304" pitchFamily="18" charset="0"/>
              </a:rPr>
              <a:t>+1</a:t>
            </a:r>
            <a:r>
              <a:rPr lang="vi-VN" sz="2200" b="0">
                <a:solidFill>
                  <a:srgbClr val="000000"/>
                </a:solidFill>
                <a:latin typeface="Times New Roman" panose="02020603050405020304" pitchFamily="18" charset="0"/>
                <a:cs typeface="Times New Roman" panose="02020603050405020304" pitchFamily="18" charset="0"/>
              </a:rPr>
              <a:t>&lt;&lt;"</a:t>
            </a:r>
            <a:r>
              <a:rPr lang="en-US" sz="2200" b="0" smtClean="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a:t>
            </a:r>
            <a:r>
              <a:rPr lang="vi-VN" sz="2200" b="0">
                <a:solidFill>
                  <a:srgbClr val="000000"/>
                </a:solidFill>
                <a:latin typeface="Times New Roman" panose="02020603050405020304" pitchFamily="18" charset="0"/>
                <a:cs typeface="Times New Roman" panose="02020603050405020304" pitchFamily="18" charset="0"/>
              </a:rPr>
              <a:t>n";</a:t>
            </a: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		</a:t>
            </a:r>
            <a:r>
              <a:rPr lang="vi-VN" sz="2200" b="0">
                <a:solidFill>
                  <a:srgbClr val="000000"/>
                </a:solidFill>
                <a:latin typeface="Times New Roman" panose="02020603050405020304" pitchFamily="18" charset="0"/>
                <a:cs typeface="Times New Roman" panose="02020603050405020304" pitchFamily="18" charset="0"/>
              </a:rPr>
              <a:t>cin.getline(Sinh_vien[i</a:t>
            </a:r>
            <a:r>
              <a:rPr lang="vi-VN" sz="2200" b="0" smtClean="0">
                <a:solidFill>
                  <a:srgbClr val="000000"/>
                </a:solidFill>
                <a:latin typeface="Times New Roman" panose="02020603050405020304" pitchFamily="18" charset="0"/>
                <a:cs typeface="Times New Roman" panose="02020603050405020304" pitchFamily="18" charset="0"/>
              </a:rPr>
              <a:t>],</a:t>
            </a:r>
            <a:r>
              <a:rPr lang="en-US" sz="2200" b="0" smtClean="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24);</a:t>
            </a:r>
            <a:r>
              <a:rPr lang="en-US" sz="1600" b="0" i="1" smtClean="0">
                <a:solidFill>
                  <a:schemeClr val="tx2">
                    <a:lumMod val="60000"/>
                    <a:lumOff val="40000"/>
                  </a:schemeClr>
                </a:solidFill>
                <a:latin typeface="Times New Roman" panose="02020603050405020304" pitchFamily="18" charset="0"/>
                <a:cs typeface="Times New Roman" panose="02020603050405020304" pitchFamily="18" charset="0"/>
              </a:rPr>
              <a:t>//Nhập tối đa 24 kí tự cho chuỗi Sinh_vien[i]</a:t>
            </a:r>
            <a:endParaRPr lang="vi-VN" sz="22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	}</a:t>
            </a: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	cout&lt;&lt;"Danh sach sinh vien </a:t>
            </a:r>
            <a:r>
              <a:rPr lang="vi-VN" sz="2200" b="0">
                <a:solidFill>
                  <a:srgbClr val="000000"/>
                </a:solidFill>
                <a:latin typeface="Times New Roman" panose="02020603050405020304" pitchFamily="18" charset="0"/>
                <a:cs typeface="Times New Roman" panose="02020603050405020304" pitchFamily="18" charset="0"/>
              </a:rPr>
              <a:t>vua </a:t>
            </a:r>
            <a:r>
              <a:rPr lang="vi-VN" sz="2200" b="0" smtClean="0">
                <a:solidFill>
                  <a:srgbClr val="000000"/>
                </a:solidFill>
                <a:latin typeface="Times New Roman" panose="02020603050405020304" pitchFamily="18" charset="0"/>
                <a:cs typeface="Times New Roman" panose="02020603050405020304" pitchFamily="18" charset="0"/>
              </a:rPr>
              <a:t>nha</a:t>
            </a:r>
            <a:r>
              <a:rPr lang="en-US" sz="2200" b="0" smtClean="0">
                <a:solidFill>
                  <a:srgbClr val="000000"/>
                </a:solidFill>
                <a:latin typeface="Times New Roman" panose="02020603050405020304" pitchFamily="18" charset="0"/>
                <a:cs typeface="Times New Roman" panose="02020603050405020304" pitchFamily="18" charset="0"/>
              </a:rPr>
              <a:t>p</a:t>
            </a:r>
            <a:r>
              <a:rPr lang="vi-VN" sz="2200" b="0" smtClean="0">
                <a:solidFill>
                  <a:srgbClr val="000000"/>
                </a:solidFill>
                <a:latin typeface="Times New Roman" panose="02020603050405020304" pitchFamily="18" charset="0"/>
                <a:cs typeface="Times New Roman" panose="02020603050405020304" pitchFamily="18" charset="0"/>
              </a:rPr>
              <a:t> </a:t>
            </a:r>
            <a:r>
              <a:rPr lang="vi-VN" sz="2200" b="0">
                <a:solidFill>
                  <a:srgbClr val="000000"/>
                </a:solidFill>
                <a:latin typeface="Times New Roman" panose="02020603050405020304" pitchFamily="18" charset="0"/>
                <a:cs typeface="Times New Roman" panose="02020603050405020304" pitchFamily="18" charset="0"/>
              </a:rPr>
              <a:t>la: \n";</a:t>
            </a: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	</a:t>
            </a:r>
            <a:r>
              <a:rPr lang="vi-VN" sz="2200" b="0">
                <a:solidFill>
                  <a:srgbClr val="000000"/>
                </a:solidFill>
                <a:latin typeface="Times New Roman" panose="02020603050405020304" pitchFamily="18" charset="0"/>
                <a:cs typeface="Times New Roman" panose="02020603050405020304" pitchFamily="18" charset="0"/>
              </a:rPr>
              <a:t>for</a:t>
            </a:r>
            <a:r>
              <a:rPr lang="vi-VN" sz="2200" b="0" smtClean="0">
                <a:solidFill>
                  <a:srgbClr val="000000"/>
                </a:solidFill>
                <a:latin typeface="Times New Roman" panose="02020603050405020304" pitchFamily="18" charset="0"/>
                <a:cs typeface="Times New Roman" panose="02020603050405020304" pitchFamily="18" charset="0"/>
              </a:rPr>
              <a:t>(</a:t>
            </a:r>
            <a:r>
              <a:rPr lang="en-US" sz="2200" b="0" smtClean="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i=0;</a:t>
            </a:r>
            <a:r>
              <a:rPr lang="en-US" sz="2200" b="0" smtClean="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i&lt;10;</a:t>
            </a:r>
            <a:r>
              <a:rPr lang="en-US" sz="2200" b="0" smtClean="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i</a:t>
            </a:r>
            <a:r>
              <a:rPr lang="vi-VN" sz="2200" b="0">
                <a:solidFill>
                  <a:srgbClr val="000000"/>
                </a:solidFill>
                <a:latin typeface="Times New Roman" panose="02020603050405020304" pitchFamily="18" charset="0"/>
                <a:cs typeface="Times New Roman" panose="02020603050405020304" pitchFamily="18" charset="0"/>
              </a:rPr>
              <a:t>++)</a:t>
            </a: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	cout&lt;&lt;"Sinh vien thu "&lt;&lt;</a:t>
            </a:r>
            <a:r>
              <a:rPr lang="vi-VN" sz="2200" b="0">
                <a:solidFill>
                  <a:srgbClr val="000000"/>
                </a:solidFill>
                <a:latin typeface="Times New Roman" panose="02020603050405020304" pitchFamily="18" charset="0"/>
                <a:cs typeface="Times New Roman" panose="02020603050405020304" pitchFamily="18" charset="0"/>
              </a:rPr>
              <a:t>i+1</a:t>
            </a:r>
            <a:r>
              <a:rPr lang="vi-VN" sz="2200" b="0" smtClean="0">
                <a:solidFill>
                  <a:srgbClr val="000000"/>
                </a:solidFill>
                <a:latin typeface="Times New Roman" panose="02020603050405020304" pitchFamily="18" charset="0"/>
                <a:cs typeface="Times New Roman" panose="02020603050405020304" pitchFamily="18" charset="0"/>
              </a:rPr>
              <a:t>&lt;&lt;":</a:t>
            </a:r>
            <a:r>
              <a:rPr lang="en-US" sz="2200" b="0" smtClean="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"&lt;&lt;</a:t>
            </a:r>
            <a:r>
              <a:rPr lang="vi-VN" sz="2200" b="0">
                <a:solidFill>
                  <a:srgbClr val="000000"/>
                </a:solidFill>
                <a:latin typeface="Times New Roman" panose="02020603050405020304" pitchFamily="18" charset="0"/>
                <a:cs typeface="Times New Roman" panose="02020603050405020304" pitchFamily="18" charset="0"/>
              </a:rPr>
              <a:t>Sinh_vien[i]&lt;&lt;"\n";</a:t>
            </a:r>
          </a:p>
          <a:p>
            <a:pPr marL="0" indent="0" algn="just" defTabSz="519113">
              <a:spcBef>
                <a:spcPts val="0"/>
              </a:spcBef>
              <a:buNone/>
            </a:pPr>
            <a:r>
              <a:rPr lang="vi-VN" sz="2200" b="0">
                <a:solidFill>
                  <a:srgbClr val="000000"/>
                </a:solidFill>
                <a:latin typeface="Times New Roman" panose="02020603050405020304" pitchFamily="18" charset="0"/>
                <a:cs typeface="Times New Roman" panose="02020603050405020304" pitchFamily="18" charset="0"/>
              </a:rPr>
              <a:t>}	</a:t>
            </a:r>
            <a:endParaRPr lang="vi-VN" sz="22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226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3.4 Hàm</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19</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519113" algn="just"/>
            <a:r>
              <a:rPr lang="en-US" sz="2400" smtClean="0">
                <a:solidFill>
                  <a:srgbClr val="000000"/>
                </a:solidFill>
                <a:latin typeface="Times New Roman" panose="02020603050405020304" pitchFamily="18" charset="0"/>
                <a:cs typeface="Times New Roman" panose="02020603050405020304" pitchFamily="18" charset="0"/>
              </a:rPr>
              <a:t>Định nghĩa hàm</a:t>
            </a:r>
            <a:r>
              <a:rPr lang="vi-VN" sz="2400" smtClean="0">
                <a:solidFill>
                  <a:srgbClr val="000000"/>
                </a:solidFill>
                <a:latin typeface="Times New Roman" panose="02020603050405020304" pitchFamily="18" charset="0"/>
                <a:cs typeface="Times New Roman" panose="02020603050405020304" pitchFamily="18" charset="0"/>
              </a:rPr>
              <a:t>:</a:t>
            </a:r>
            <a:endParaRPr lang="en-US" sz="2400">
              <a:solidFill>
                <a:srgbClr val="000000"/>
              </a:solidFill>
              <a:latin typeface="Times New Roman" panose="02020603050405020304" pitchFamily="18" charset="0"/>
              <a:cs typeface="Times New Roman" panose="02020603050405020304" pitchFamily="18" charset="0"/>
            </a:endParaRPr>
          </a:p>
          <a:p>
            <a:pPr marL="0" indent="685800" algn="just"/>
            <a:endParaRPr lang="en-US" sz="2400" b="0">
              <a:solidFill>
                <a:srgbClr val="000000"/>
              </a:solidFill>
              <a:latin typeface="Times New Roman" panose="02020603050405020304" pitchFamily="18" charset="0"/>
              <a:cs typeface="Times New Roman" panose="02020603050405020304" pitchFamily="18" charset="0"/>
            </a:endParaRPr>
          </a:p>
          <a:p>
            <a:pPr marL="0" indent="685800" algn="just"/>
            <a:endParaRPr lang="en-US" sz="2000" b="0">
              <a:solidFill>
                <a:srgbClr val="000000"/>
              </a:solidFill>
              <a:latin typeface="Times New Roman" panose="02020603050405020304" pitchFamily="18" charset="0"/>
              <a:cs typeface="Times New Roman" panose="02020603050405020304" pitchFamily="18" charset="0"/>
            </a:endParaRPr>
          </a:p>
          <a:p>
            <a:pPr marL="0" indent="685800" algn="just"/>
            <a:endParaRPr lang="en-US" sz="2400" b="0">
              <a:solidFill>
                <a:srgbClr val="000000"/>
              </a:solidFill>
              <a:latin typeface="Times New Roman" panose="02020603050405020304" pitchFamily="18" charset="0"/>
              <a:cs typeface="Times New Roman" panose="02020603050405020304" pitchFamily="18" charset="0"/>
            </a:endParaRPr>
          </a:p>
          <a:p>
            <a:pPr marL="0" indent="685800" algn="just"/>
            <a:endParaRPr lang="en-US" sz="2400" b="0" smtClean="0">
              <a:solidFill>
                <a:srgbClr val="000000"/>
              </a:solidFill>
              <a:latin typeface="Times New Roman" panose="02020603050405020304" pitchFamily="18" charset="0"/>
              <a:cs typeface="Times New Roman" panose="02020603050405020304" pitchFamily="18" charset="0"/>
            </a:endParaRPr>
          </a:p>
          <a:p>
            <a:pPr marL="0" indent="685800" algn="just"/>
            <a:endParaRPr lang="en-US" sz="1400" b="0">
              <a:solidFill>
                <a:srgbClr val="000000"/>
              </a:solidFill>
              <a:latin typeface="Times New Roman" panose="02020603050405020304" pitchFamily="18" charset="0"/>
              <a:cs typeface="Times New Roman" panose="02020603050405020304" pitchFamily="18" charset="0"/>
            </a:endParaRPr>
          </a:p>
          <a:p>
            <a:pPr marL="0" indent="685800" algn="just"/>
            <a:endParaRPr lang="en-US" b="0" smtClean="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400" b="0" smtClean="0">
                <a:solidFill>
                  <a:srgbClr val="000000"/>
                </a:solidFill>
                <a:latin typeface="Times New Roman" panose="02020603050405020304" pitchFamily="18" charset="0"/>
                <a:cs typeface="Times New Roman" panose="02020603050405020304" pitchFamily="18" charset="0"/>
              </a:rPr>
              <a:t>       Hoặc :</a:t>
            </a:r>
            <a:endParaRPr lang="en-US" sz="2400" b="0">
              <a:solidFill>
                <a:srgbClr val="000000"/>
              </a:solidFill>
              <a:latin typeface="Times New Roman" panose="02020603050405020304" pitchFamily="18" charset="0"/>
              <a:cs typeface="Times New Roman" panose="02020603050405020304" pitchFamily="18" charset="0"/>
            </a:endParaRPr>
          </a:p>
          <a:p>
            <a:pPr marL="0" indent="685800" algn="just"/>
            <a:endParaRPr lang="en-US" sz="3200" b="0">
              <a:solidFill>
                <a:srgbClr val="000000"/>
              </a:solidFill>
              <a:latin typeface="Times New Roman" panose="02020603050405020304" pitchFamily="18" charset="0"/>
              <a:cs typeface="Times New Roman" panose="02020603050405020304" pitchFamily="18" charset="0"/>
            </a:endParaRPr>
          </a:p>
          <a:p>
            <a:pPr marL="0" indent="0" algn="just" defTabSz="574675">
              <a:buNone/>
            </a:pPr>
            <a:r>
              <a:rPr lang="en-US" sz="2400" b="0">
                <a:solidFill>
                  <a:srgbClr val="000000"/>
                </a:solidFill>
                <a:latin typeface="Times New Roman" panose="02020603050405020304" pitchFamily="18" charset="0"/>
                <a:cs typeface="Times New Roman" panose="02020603050405020304" pitchFamily="18" charset="0"/>
              </a:rPr>
              <a:t>	</a:t>
            </a:r>
            <a:r>
              <a:rPr lang="vi-VN" sz="2400">
                <a:solidFill>
                  <a:srgbClr val="2D0DB3"/>
                </a:solidFill>
                <a:latin typeface="Times New Roman" panose="02020603050405020304" pitchFamily="18" charset="0"/>
                <a:cs typeface="Times New Roman" panose="02020603050405020304" pitchFamily="18" charset="0"/>
              </a:rPr>
              <a:t>Lưu ý</a:t>
            </a:r>
            <a:r>
              <a:rPr lang="vi-VN" sz="2400" b="0">
                <a:solidFill>
                  <a:srgbClr val="00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 </a:t>
            </a:r>
            <a:r>
              <a:rPr lang="vi-VN" sz="2400" b="0" i="1">
                <a:solidFill>
                  <a:srgbClr val="000000"/>
                </a:solidFill>
                <a:latin typeface="Times New Roman" panose="02020603050405020304" pitchFamily="18" charset="0"/>
                <a:cs typeface="Times New Roman" panose="02020603050405020304" pitchFamily="18" charset="0"/>
              </a:rPr>
              <a:t>C không cho phép các hàm lồng nhau, nghĩa là phần định nghĩa của hàm</a:t>
            </a:r>
            <a:r>
              <a:rPr lang="en-US" sz="2400" b="0" i="1">
                <a:solidFill>
                  <a:srgbClr val="000000"/>
                </a:solidFill>
                <a:latin typeface="Times New Roman" panose="02020603050405020304" pitchFamily="18" charset="0"/>
                <a:cs typeface="Times New Roman" panose="02020603050405020304" pitchFamily="18" charset="0"/>
              </a:rPr>
              <a:t> </a:t>
            </a:r>
            <a:r>
              <a:rPr lang="vi-VN" sz="2400" b="0" i="1">
                <a:solidFill>
                  <a:srgbClr val="000000"/>
                </a:solidFill>
                <a:latin typeface="Times New Roman" panose="02020603050405020304" pitchFamily="18" charset="0"/>
                <a:cs typeface="Times New Roman" panose="02020603050405020304" pitchFamily="18" charset="0"/>
              </a:rPr>
              <a:t>này phải độc lập hoàn toàn với hàm khác</a:t>
            </a:r>
            <a:r>
              <a:rPr lang="en-US" sz="2400" b="0" i="1">
                <a:solidFill>
                  <a:srgbClr val="000000"/>
                </a:solidFill>
                <a:latin typeface="Times New Roman" panose="02020603050405020304" pitchFamily="18" charset="0"/>
                <a:cs typeface="Times New Roman" panose="02020603050405020304" pitchFamily="18" charset="0"/>
              </a:rPr>
              <a:t>.</a:t>
            </a:r>
            <a:endParaRPr lang="en-US" sz="2400" b="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endParaRPr lang="vi-VN" sz="2200" b="0">
              <a:solidFill>
                <a:srgbClr val="0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11170" y="1806476"/>
            <a:ext cx="674703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i="1" dirty="0" smtClean="0">
                <a:latin typeface="Times New Roman" panose="02020603050405020304" pitchFamily="18" charset="0"/>
                <a:cs typeface="Times New Roman" panose="02020603050405020304" pitchFamily="18" charset="0"/>
              </a:rPr>
              <a:t>Kiểu_trả_về  </a:t>
            </a:r>
            <a:r>
              <a:rPr lang="en-US" sz="2400" dirty="0" smtClean="0">
                <a:solidFill>
                  <a:srgbClr val="000000"/>
                </a:solidFill>
                <a:latin typeface="Times New Roman" panose="02020603050405020304" pitchFamily="18" charset="0"/>
                <a:cs typeface="Times New Roman" panose="02020603050405020304" pitchFamily="18" charset="0"/>
              </a:rPr>
              <a:t>tên_hàm</a:t>
            </a:r>
            <a:r>
              <a:rPr lang="en-US" sz="2400" dirty="0" smtClean="0">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a:t>
            </a:r>
            <a:r>
              <a:rPr lang="en-US" sz="2400" i="1" dirty="0" smtClean="0">
                <a:solidFill>
                  <a:srgbClr val="000000"/>
                </a:solidFill>
                <a:latin typeface="Times New Roman" panose="02020603050405020304" pitchFamily="18" charset="0"/>
                <a:cs typeface="Times New Roman" panose="02020603050405020304" pitchFamily="18" charset="0"/>
              </a:rPr>
              <a:t>kiểu và danh_sách_tham_số</a:t>
            </a:r>
            <a:r>
              <a:rPr lang="en-US" sz="2400" b="1" dirty="0" smtClean="0">
                <a:solidFill>
                  <a:srgbClr val="FF0000"/>
                </a:solidFill>
                <a:latin typeface="Times New Roman" panose="02020603050405020304" pitchFamily="18" charset="0"/>
                <a:cs typeface="Times New Roman" panose="02020603050405020304" pitchFamily="18" charset="0"/>
              </a:rPr>
              <a:t>)</a:t>
            </a:r>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i="1" dirty="0">
                <a:solidFill>
                  <a:srgbClr val="FF0000"/>
                </a:solidFill>
                <a:latin typeface="Times New Roman" panose="02020603050405020304" pitchFamily="18" charset="0"/>
                <a:cs typeface="Times New Roman" panose="02020603050405020304" pitchFamily="18" charset="0"/>
              </a:rPr>
              <a:t>{</a:t>
            </a:r>
          </a:p>
          <a:p>
            <a:r>
              <a:rPr lang="en-US" sz="2400" b="1" i="1" dirty="0" smtClean="0">
                <a:latin typeface="Times New Roman" panose="02020603050405020304" pitchFamily="18" charset="0"/>
                <a:cs typeface="Times New Roman" panose="02020603050405020304" pitchFamily="18" charset="0"/>
              </a:rPr>
              <a:t>	</a:t>
            </a:r>
            <a:r>
              <a:rPr lang="en-US" sz="2400" b="1" i="1" dirty="0" smtClean="0">
                <a:solidFill>
                  <a:srgbClr val="0070C0"/>
                </a:solidFill>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thân hàm </a:t>
            </a:r>
            <a:r>
              <a:rPr lang="en-US" sz="2400" b="1" i="1" dirty="0">
                <a:solidFill>
                  <a:srgbClr val="0070C0"/>
                </a:solidFill>
                <a:latin typeface="Times New Roman" panose="02020603050405020304" pitchFamily="18" charset="0"/>
                <a:cs typeface="Times New Roman" panose="02020603050405020304" pitchFamily="18" charset="0"/>
              </a:rPr>
              <a:t>*/</a:t>
            </a:r>
          </a:p>
          <a:p>
            <a:r>
              <a:rPr lang="en-US" sz="2400" b="1" i="1" dirty="0" smtClean="0">
                <a:latin typeface="Times New Roman" panose="02020603050405020304" pitchFamily="18" charset="0"/>
                <a:cs typeface="Times New Roman" panose="02020603050405020304" pitchFamily="18" charset="0"/>
              </a:rPr>
              <a:t>	</a:t>
            </a:r>
            <a:r>
              <a:rPr lang="en-US" sz="2400" dirty="0" smtClean="0">
                <a:solidFill>
                  <a:srgbClr val="000000"/>
                </a:solidFill>
                <a:latin typeface="Times New Roman" panose="02020603050405020304" pitchFamily="18" charset="0"/>
                <a:cs typeface="Times New Roman" panose="02020603050405020304" pitchFamily="18" charset="0"/>
              </a:rPr>
              <a:t>Các_câu_lệnh</a:t>
            </a:r>
            <a:r>
              <a:rPr lang="en-US" sz="2400" dirty="0" smtClean="0">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	return </a:t>
            </a:r>
            <a:r>
              <a:rPr lang="en-US" sz="2400" dirty="0" smtClean="0">
                <a:solidFill>
                  <a:srgbClr val="7030A0"/>
                </a:solidFill>
                <a:latin typeface="Times New Roman" panose="02020603050405020304" pitchFamily="18" charset="0"/>
                <a:cs typeface="Times New Roman" panose="02020603050405020304" pitchFamily="18" charset="0"/>
              </a:rPr>
              <a:t>giá_trị</a:t>
            </a:r>
            <a:r>
              <a:rPr lang="en-US" sz="2400" b="1" i="1" dirty="0">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a:t>
            </a:r>
            <a:endParaRPr lang="en-US" sz="2400" b="1" i="1" dirty="0" smtClean="0">
              <a:solidFill>
                <a:srgbClr val="FF0000"/>
              </a:solidFill>
              <a:latin typeface="Times New Roman" panose="02020603050405020304" pitchFamily="18" charset="0"/>
              <a:cs typeface="Times New Roman" panose="02020603050405020304" pitchFamily="18" charset="0"/>
            </a:endParaRPr>
          </a:p>
          <a:p>
            <a:r>
              <a:rPr lang="en-US" sz="2400" b="1" i="1" dirty="0" smtClean="0">
                <a:solidFill>
                  <a:srgbClr val="FF0000"/>
                </a:solidFill>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711170" y="4643735"/>
            <a:ext cx="674703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i="1" dirty="0" smtClean="0">
                <a:solidFill>
                  <a:srgbClr val="0070C0"/>
                </a:solidFill>
                <a:latin typeface="Times New Roman" panose="02020603050405020304" pitchFamily="18" charset="0"/>
                <a:cs typeface="Times New Roman" panose="02020603050405020304" pitchFamily="18" charset="0"/>
              </a:rPr>
              <a:t>#define  </a:t>
            </a:r>
            <a:r>
              <a:rPr lang="en-US" sz="2400" dirty="0" smtClean="0">
                <a:solidFill>
                  <a:srgbClr val="000000"/>
                </a:solidFill>
                <a:latin typeface="Times New Roman" panose="02020603050405020304" pitchFamily="18" charset="0"/>
                <a:cs typeface="Times New Roman" panose="02020603050405020304" pitchFamily="18" charset="0"/>
              </a:rPr>
              <a:t>Tên_hàm</a:t>
            </a:r>
            <a:r>
              <a:rPr lang="en-US" sz="2400" b="1" dirty="0" smtClean="0">
                <a:solidFill>
                  <a:srgbClr val="FF0000"/>
                </a:solidFill>
                <a:latin typeface="Times New Roman" panose="02020603050405020304" pitchFamily="18" charset="0"/>
                <a:cs typeface="Times New Roman" panose="02020603050405020304" pitchFamily="18" charset="0"/>
              </a:rPr>
              <a:t>(</a:t>
            </a:r>
            <a:r>
              <a:rPr lang="en-US" sz="2400" dirty="0" smtClean="0">
                <a:solidFill>
                  <a:srgbClr val="000000"/>
                </a:solidFill>
                <a:latin typeface="Times New Roman" panose="02020603050405020304" pitchFamily="18" charset="0"/>
                <a:cs typeface="Times New Roman" panose="02020603050405020304" pitchFamily="18" charset="0"/>
              </a:rPr>
              <a:t>Các_tham_số</a:t>
            </a:r>
            <a:r>
              <a:rPr lang="en-US" sz="2400" b="1" dirty="0" smtClean="0">
                <a:solidFill>
                  <a:srgbClr val="FF0000"/>
                </a:solidFill>
                <a:latin typeface="Times New Roman" panose="02020603050405020304" pitchFamily="18" charset="0"/>
                <a:cs typeface="Times New Roman" panose="02020603050405020304" pitchFamily="18" charset="0"/>
              </a:rPr>
              <a: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Biểu_thức_Giá_trị</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299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r>
              <a:rPr lang="en-US" sz="3200" smtClean="0">
                <a:latin typeface="Times New Roman" panose="02020603050405020304" pitchFamily="18" charset="0"/>
                <a:cs typeface="Times New Roman" panose="02020603050405020304" pitchFamily="18" charset="0"/>
              </a:rPr>
              <a:t>Nội dung chính</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2</a:t>
            </a:r>
          </a:p>
        </p:txBody>
      </p:sp>
      <p:sp>
        <p:nvSpPr>
          <p:cNvPr id="3" name="TextBox 2"/>
          <p:cNvSpPr txBox="1"/>
          <p:nvPr/>
        </p:nvSpPr>
        <p:spPr>
          <a:xfrm>
            <a:off x="457200" y="1219200"/>
            <a:ext cx="5029200" cy="3108543"/>
          </a:xfrm>
          <a:prstGeom prst="rect">
            <a:avLst/>
          </a:prstGeom>
          <a:noFill/>
        </p:spPr>
        <p:txBody>
          <a:bodyPr wrap="square" rtlCol="0">
            <a:spAutoFit/>
          </a:bodyPr>
          <a:lstStyle/>
          <a:p>
            <a:r>
              <a:rPr lang="en-US" sz="2800">
                <a:solidFill>
                  <a:srgbClr val="000000"/>
                </a:solidFill>
                <a:latin typeface="Times New Roman" panose="02020603050405020304" pitchFamily="18" charset="0"/>
                <a:cs typeface="Times New Roman" panose="02020603050405020304" pitchFamily="18" charset="0"/>
              </a:rPr>
              <a:t>3.1. Mảng</a:t>
            </a:r>
          </a:p>
          <a:p>
            <a:r>
              <a:rPr lang="en-US" sz="2800">
                <a:solidFill>
                  <a:srgbClr val="000000"/>
                </a:solidFill>
                <a:latin typeface="Times New Roman" panose="02020603050405020304" pitchFamily="18" charset="0"/>
                <a:cs typeface="Times New Roman" panose="02020603050405020304" pitchFamily="18" charset="0"/>
              </a:rPr>
              <a:t>3.2. Chuỗi	</a:t>
            </a:r>
          </a:p>
          <a:p>
            <a:r>
              <a:rPr lang="en-US" sz="2800">
                <a:solidFill>
                  <a:srgbClr val="000000"/>
                </a:solidFill>
                <a:latin typeface="Times New Roman" panose="02020603050405020304" pitchFamily="18" charset="0"/>
                <a:cs typeface="Times New Roman" panose="02020603050405020304" pitchFamily="18" charset="0"/>
              </a:rPr>
              <a:t>3.3. Mảng chuỗi</a:t>
            </a:r>
          </a:p>
          <a:p>
            <a:r>
              <a:rPr lang="en-US" sz="2800">
                <a:solidFill>
                  <a:srgbClr val="000000"/>
                </a:solidFill>
                <a:latin typeface="Times New Roman" panose="02020603050405020304" pitchFamily="18" charset="0"/>
                <a:cs typeface="Times New Roman" panose="02020603050405020304" pitchFamily="18" charset="0"/>
              </a:rPr>
              <a:t>3.4. Hàm</a:t>
            </a:r>
          </a:p>
          <a:p>
            <a:r>
              <a:rPr lang="en-US" sz="2800">
                <a:solidFill>
                  <a:srgbClr val="000000"/>
                </a:solidFill>
                <a:latin typeface="Times New Roman" panose="02020603050405020304" pitchFamily="18" charset="0"/>
                <a:cs typeface="Times New Roman" panose="02020603050405020304" pitchFamily="18" charset="0"/>
              </a:rPr>
              <a:t>3.5. Đệ quy</a:t>
            </a:r>
          </a:p>
          <a:p>
            <a:r>
              <a:rPr lang="en-US" sz="2800">
                <a:solidFill>
                  <a:srgbClr val="000000"/>
                </a:solidFill>
                <a:latin typeface="Times New Roman" panose="02020603050405020304" pitchFamily="18" charset="0"/>
                <a:cs typeface="Times New Roman" panose="02020603050405020304" pitchFamily="18" charset="0"/>
              </a:rPr>
              <a:t>3.6. Hàm và mảng dữ liệu</a:t>
            </a:r>
          </a:p>
          <a:p>
            <a:r>
              <a:rPr lang="en-US" sz="2800">
                <a:solidFill>
                  <a:srgbClr val="000000"/>
                </a:solidFill>
                <a:latin typeface="Times New Roman" panose="02020603050405020304" pitchFamily="18" charset="0"/>
                <a:cs typeface="Times New Roman" panose="02020603050405020304" pitchFamily="18" charset="0"/>
              </a:rPr>
              <a:t>3.7. Tổ chức chương trình</a:t>
            </a:r>
          </a:p>
        </p:txBody>
      </p:sp>
    </p:spTree>
    <p:extLst>
      <p:ext uri="{BB962C8B-B14F-4D97-AF65-F5344CB8AC3E}">
        <p14:creationId xmlns:p14="http://schemas.microsoft.com/office/powerpoint/2010/main" val="1736514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3.4 Hàm</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20</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519113" algn="just"/>
            <a:r>
              <a:rPr lang="en-US" sz="2400" smtClean="0">
                <a:solidFill>
                  <a:srgbClr val="000000"/>
                </a:solidFill>
                <a:latin typeface="Times New Roman" panose="02020603050405020304" pitchFamily="18" charset="0"/>
                <a:cs typeface="Times New Roman" panose="02020603050405020304" pitchFamily="18" charset="0"/>
              </a:rPr>
              <a:t>Khai báo nguyên mẫu hàm </a:t>
            </a:r>
            <a:r>
              <a:rPr lang="vi-VN" sz="2400" smtClean="0">
                <a:solidFill>
                  <a:srgbClr val="00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 </a:t>
            </a:r>
            <a:r>
              <a:rPr lang="en-US" sz="2400" b="0" i="1" smtClean="0">
                <a:solidFill>
                  <a:prstClr val="black"/>
                </a:solidFill>
                <a:latin typeface="Times New Roman" panose="02020603050405020304" pitchFamily="18" charset="0"/>
                <a:cs typeface="Times New Roman" panose="02020603050405020304" pitchFamily="18" charset="0"/>
              </a:rPr>
              <a:t>K</a:t>
            </a:r>
            <a:r>
              <a:rPr lang="vi-VN" sz="2400" b="0" i="1" smtClean="0">
                <a:solidFill>
                  <a:prstClr val="black"/>
                </a:solidFill>
                <a:latin typeface="Times New Roman" panose="02020603050405020304" pitchFamily="18" charset="0"/>
                <a:cs typeface="Times New Roman" panose="02020603050405020304" pitchFamily="18" charset="0"/>
              </a:rPr>
              <a:t>hai báo nguyên mẫu hàm sẽ cung cấp cho trình biên dịch mô tả về một hàm sẽ được định nghĩa ở một vị trí nào đó trong chương trình</a:t>
            </a:r>
            <a:r>
              <a:rPr lang="en-US" sz="2400" b="0" i="1" smtClean="0">
                <a:solidFill>
                  <a:prstClr val="black"/>
                </a:solidFill>
                <a:latin typeface="Times New Roman" panose="02020603050405020304" pitchFamily="18" charset="0"/>
                <a:cs typeface="Times New Roman" panose="02020603050405020304" pitchFamily="18" charset="0"/>
              </a:rPr>
              <a:t>:</a:t>
            </a:r>
            <a:endParaRPr lang="en-US" sz="2400" i="1" smtClean="0">
              <a:solidFill>
                <a:srgbClr val="000000"/>
              </a:solidFill>
              <a:latin typeface="Times New Roman" panose="02020603050405020304" pitchFamily="18" charset="0"/>
              <a:cs typeface="Times New Roman" panose="02020603050405020304" pitchFamily="18" charset="0"/>
            </a:endParaRPr>
          </a:p>
          <a:p>
            <a:pPr marL="0" indent="519113" algn="just"/>
            <a:endParaRPr lang="en-US" sz="2400" b="0" smtClean="0">
              <a:solidFill>
                <a:srgbClr val="000000"/>
              </a:solidFill>
              <a:latin typeface="Times New Roman" panose="02020603050405020304" pitchFamily="18" charset="0"/>
              <a:cs typeface="Times New Roman" panose="02020603050405020304" pitchFamily="18" charset="0"/>
            </a:endParaRPr>
          </a:p>
          <a:p>
            <a:pPr marL="0" indent="519113" algn="just"/>
            <a:endParaRPr lang="en-US" sz="2400" b="0" smtClean="0">
              <a:solidFill>
                <a:srgbClr val="000000"/>
              </a:solidFill>
              <a:latin typeface="Times New Roman" panose="02020603050405020304" pitchFamily="18" charset="0"/>
              <a:cs typeface="Times New Roman" panose="02020603050405020304" pitchFamily="18" charset="0"/>
            </a:endParaRPr>
          </a:p>
          <a:p>
            <a:pPr marL="0" indent="519113" algn="just"/>
            <a:r>
              <a:rPr lang="en-US" sz="2200" smtClean="0">
                <a:solidFill>
                  <a:srgbClr val="000000"/>
                </a:solidFill>
                <a:latin typeface="Times New Roman" panose="02020603050405020304" pitchFamily="18" charset="0"/>
                <a:cs typeface="Times New Roman" panose="02020603050405020304" pitchFamily="18" charset="0"/>
              </a:rPr>
              <a:t>Gọi hàm</a:t>
            </a:r>
            <a:r>
              <a:rPr lang="en-US" sz="2200" b="0" smtClean="0">
                <a:solidFill>
                  <a:srgbClr val="000000"/>
                </a:solidFill>
                <a:latin typeface="Times New Roman" panose="02020603050405020304" pitchFamily="18" charset="0"/>
                <a:cs typeface="Times New Roman" panose="02020603050405020304" pitchFamily="18" charset="0"/>
              </a:rPr>
              <a:t>: </a:t>
            </a:r>
          </a:p>
          <a:p>
            <a:pPr marL="0" indent="519113" algn="just"/>
            <a:endParaRPr lang="en-US" sz="2200" b="0">
              <a:solidFill>
                <a:srgbClr val="000000"/>
              </a:solidFill>
              <a:latin typeface="Times New Roman" panose="02020603050405020304" pitchFamily="18" charset="0"/>
              <a:cs typeface="Times New Roman" panose="02020603050405020304" pitchFamily="18" charset="0"/>
            </a:endParaRPr>
          </a:p>
          <a:p>
            <a:pPr marL="0" indent="519113" algn="just"/>
            <a:endParaRPr lang="en-US" sz="2200" b="0" smtClean="0">
              <a:solidFill>
                <a:srgbClr val="000000"/>
              </a:solidFill>
              <a:latin typeface="Times New Roman" panose="02020603050405020304" pitchFamily="18" charset="0"/>
              <a:cs typeface="Times New Roman" panose="02020603050405020304" pitchFamily="18" charset="0"/>
            </a:endParaRPr>
          </a:p>
          <a:p>
            <a:pPr marL="0" lvl="0" indent="685800" algn="just" defTabSz="457200" fontAlgn="auto">
              <a:spcAft>
                <a:spcPts val="600"/>
              </a:spcAft>
              <a:buClr>
                <a:prstClr val="white"/>
              </a:buClr>
              <a:buSzPct val="80000"/>
              <a:buFont typeface="Wingdings 3" panose="05040102010807070707" pitchFamily="18" charset="2"/>
              <a:buChar char=""/>
            </a:pPr>
            <a:r>
              <a:rPr lang="vi-VN" sz="2400" b="0" i="1">
                <a:solidFill>
                  <a:prstClr val="black"/>
                </a:solidFill>
                <a:latin typeface="Times New Roman" panose="02020603050405020304" pitchFamily="18" charset="0"/>
                <a:cs typeface="Times New Roman" panose="02020603050405020304" pitchFamily="18" charset="0"/>
              </a:rPr>
              <a:t>Trong </a:t>
            </a:r>
            <a:r>
              <a:rPr lang="vi-VN" sz="2400" i="1">
                <a:solidFill>
                  <a:prstClr val="black"/>
                </a:solidFill>
                <a:latin typeface="Times New Roman" panose="02020603050405020304" pitchFamily="18" charset="0"/>
                <a:cs typeface="Times New Roman" panose="02020603050405020304" pitchFamily="18" charset="0"/>
              </a:rPr>
              <a:t>danh_sách_đối_số</a:t>
            </a:r>
            <a:r>
              <a:rPr lang="vi-VN" sz="2400" b="0" i="1">
                <a:solidFill>
                  <a:prstClr val="black"/>
                </a:solidFill>
                <a:latin typeface="Times New Roman" panose="02020603050405020304" pitchFamily="18" charset="0"/>
                <a:cs typeface="Times New Roman" panose="02020603050405020304" pitchFamily="18" charset="0"/>
              </a:rPr>
              <a:t> không đưa ra kiểu dữ liệu của đối số.</a:t>
            </a:r>
            <a:r>
              <a:rPr lang="en-US" sz="2400" b="0" i="1">
                <a:solidFill>
                  <a:prstClr val="black"/>
                </a:solidFill>
                <a:latin typeface="Times New Roman" panose="02020603050405020304" pitchFamily="18" charset="0"/>
                <a:cs typeface="Times New Roman" panose="02020603050405020304" pitchFamily="18" charset="0"/>
              </a:rPr>
              <a:t> Nếu hàm cần truyền nhiều đối số thì chúng phải tách nhau bởi dấu </a:t>
            </a:r>
            <a:r>
              <a:rPr lang="en-US" sz="2400" b="0" i="1">
                <a:solidFill>
                  <a:prstClr val="black"/>
                </a:solidFill>
                <a:latin typeface="Times New Roman" panose="02020603050405020304" pitchFamily="18" charset="0"/>
                <a:cs typeface="Times New Roman" panose="02020603050405020304" pitchFamily="18" charset="0"/>
              </a:rPr>
              <a:t>phẩy</a:t>
            </a:r>
            <a:r>
              <a:rPr lang="en-US" sz="2400" b="0" i="1" smtClean="0">
                <a:solidFill>
                  <a:prstClr val="black"/>
                </a:solidFill>
                <a:latin typeface="Times New Roman" panose="02020603050405020304" pitchFamily="18" charset="0"/>
                <a:cs typeface="Times New Roman" panose="02020603050405020304" pitchFamily="18" charset="0"/>
              </a:rPr>
              <a:t>. Nếu đối số là mảng thì chỉ cần ghi tên mảng.</a:t>
            </a:r>
            <a:endParaRPr lang="vi-VN" sz="2400" b="0" i="1">
              <a:solidFill>
                <a:prstClr val="black"/>
              </a:solidFill>
              <a:latin typeface="Times New Roman" panose="02020603050405020304" pitchFamily="18" charset="0"/>
              <a:cs typeface="Times New Roman" panose="02020603050405020304" pitchFamily="18" charset="0"/>
            </a:endParaRPr>
          </a:p>
          <a:p>
            <a:pPr marL="0" indent="0" algn="just">
              <a:buNone/>
            </a:pPr>
            <a:endParaRPr lang="vi-VN" sz="2200" b="0">
              <a:solidFill>
                <a:srgbClr val="00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089986" y="2590800"/>
            <a:ext cx="6834814" cy="461665"/>
          </a:xfrm>
          <a:prstGeom prst="rect">
            <a:avLst/>
          </a:prstGeom>
          <a:solidFill>
            <a:sysClr val="window" lastClr="FFFFFF"/>
          </a:solidFill>
          <a:ln w="12700" cap="rnd" cmpd="sng" algn="ctr">
            <a:solidFill>
              <a:sysClr val="windowText" lastClr="000000">
                <a:hueMod val="94000"/>
              </a:sysClr>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Kiểu_trả_về  </a:t>
            </a:r>
            <a:r>
              <a:rPr kumimoji="0" lang="en-US" sz="2400" b="0" i="0" u="none" strike="noStrike" kern="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tên_hàm </a:t>
            </a:r>
            <a:r>
              <a:rPr kumimoji="0" lang="en-US" sz="2400" b="1"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0" lang="en-US" sz="2400" b="1" i="1" u="none" strike="noStrike" kern="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kiểu và  </a:t>
            </a:r>
            <a:r>
              <a:rPr kumimoji="0" lang="en-US" sz="2400" b="0" i="0" u="none" strike="noStrike" kern="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danh_sách_tham_số</a:t>
            </a:r>
            <a:r>
              <a:rPr kumimoji="0" lang="en-US" sz="2400" b="1"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p>
        </p:txBody>
      </p:sp>
      <p:sp>
        <p:nvSpPr>
          <p:cNvPr id="12" name="TextBox 11"/>
          <p:cNvSpPr txBox="1"/>
          <p:nvPr/>
        </p:nvSpPr>
        <p:spPr>
          <a:xfrm>
            <a:off x="2544192" y="3781286"/>
            <a:ext cx="4131815" cy="461665"/>
          </a:xfrm>
          <a:prstGeom prst="rect">
            <a:avLst/>
          </a:prstGeom>
          <a:solidFill>
            <a:sysClr val="window" lastClr="FFFFFF"/>
          </a:solidFill>
          <a:ln w="12700" cap="rnd" cmpd="sng" algn="ctr">
            <a:solidFill>
              <a:sysClr val="windowText" lastClr="000000">
                <a:hueMod val="94000"/>
              </a:sysClr>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Tên_hàm</a:t>
            </a:r>
            <a:r>
              <a:rPr kumimoji="0" lang="en-US" sz="2400" b="1" i="0" u="none" strike="noStrike" kern="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0" lang="en-US" sz="2400" b="0" i="0" u="none" strike="noStrike" kern="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danh_sách_đối_số</a:t>
            </a:r>
            <a:r>
              <a:rPr kumimoji="0" lang="en-US" sz="2400" b="1"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4258518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1: Định nghĩa và gọi hàm tính giai thừa</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21</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#include&lt;iostream&gt;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using namespace std;</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long factorial(int </a:t>
            </a:r>
            <a:r>
              <a:rPr lang="vi-VN" sz="1800" b="0" i="1">
                <a:solidFill>
                  <a:srgbClr val="000000"/>
                </a:solidFill>
                <a:latin typeface="Times New Roman" panose="02020603050405020304" pitchFamily="18" charset="0"/>
                <a:cs typeface="Times New Roman" panose="02020603050405020304" pitchFamily="18" charset="0"/>
              </a:rPr>
              <a:t>n</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a:t>
            </a:r>
            <a:r>
              <a:rPr lang="vi-VN" sz="1800" b="0" i="1">
                <a:solidFill>
                  <a:schemeClr val="tx2">
                    <a:lumMod val="60000"/>
                    <a:lumOff val="40000"/>
                  </a:schemeClr>
                </a:solidFill>
                <a:latin typeface="Times New Roman" panose="02020603050405020304" pitchFamily="18" charset="0"/>
                <a:cs typeface="Times New Roman" panose="02020603050405020304" pitchFamily="18" charset="0"/>
              </a:rPr>
              <a:t>Khai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b</a:t>
            </a:r>
            <a:r>
              <a:rPr lang="en-US" sz="1800" b="0" i="1">
                <a:solidFill>
                  <a:schemeClr val="tx2">
                    <a:lumMod val="60000"/>
                    <a:lumOff val="40000"/>
                  </a:schemeClr>
                </a:solidFill>
                <a:latin typeface="Times New Roman" panose="02020603050405020304" pitchFamily="18" charset="0"/>
                <a:cs typeface="Times New Roman" panose="02020603050405020304" pitchFamily="18" charset="0"/>
              </a:rPr>
              <a:t>á</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o nguy</a:t>
            </a:r>
            <a:r>
              <a:rPr lang="en-US" sz="1800" b="0" i="1">
                <a:solidFill>
                  <a:schemeClr val="tx2">
                    <a:lumMod val="60000"/>
                    <a:lumOff val="40000"/>
                  </a:schemeClr>
                </a:solidFill>
                <a:latin typeface="Times New Roman" panose="02020603050405020304" pitchFamily="18" charset="0"/>
                <a:cs typeface="Times New Roman" panose="02020603050405020304" pitchFamily="18" charset="0"/>
              </a:rPr>
              <a:t>ê</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n m</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ẫ</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u </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cho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h</a:t>
            </a:r>
            <a:r>
              <a:rPr lang="en-US" sz="1800" b="0" i="1">
                <a:solidFill>
                  <a:schemeClr val="tx2">
                    <a:lumMod val="60000"/>
                    <a:lumOff val="40000"/>
                  </a:schemeClr>
                </a:solidFill>
                <a:latin typeface="Times New Roman" panose="02020603050405020304" pitchFamily="18" charset="0"/>
                <a:cs typeface="Times New Roman" panose="02020603050405020304" pitchFamily="18" charset="0"/>
              </a:rPr>
              <a:t>à</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m</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 factorial</a:t>
            </a:r>
            <a:endParaRPr lang="vi-VN" sz="18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int main()</a:t>
            </a:r>
          </a:p>
          <a:p>
            <a:pPr marL="0" indent="0" algn="just">
              <a:buNone/>
            </a:pPr>
            <a:r>
              <a:rPr lang="vi-VN" sz="1800" b="0" i="1" smtClean="0">
                <a:solidFill>
                  <a:srgbClr val="000000"/>
                </a:solidFill>
                <a:latin typeface="Times New Roman" panose="02020603050405020304" pitchFamily="18" charset="0"/>
                <a:cs typeface="Times New Roman" panose="02020603050405020304" pitchFamily="18" charset="0"/>
              </a:rPr>
              <a:t>{</a:t>
            </a:r>
            <a:r>
              <a:rPr lang="vi-VN" sz="1800" b="0" i="1">
                <a:solidFill>
                  <a:srgbClr val="000000"/>
                </a:solidFill>
                <a:latin typeface="Times New Roman" panose="02020603050405020304" pitchFamily="18" charset="0"/>
                <a:cs typeface="Times New Roman" panose="02020603050405020304" pitchFamily="18" charset="0"/>
              </a:rPr>
              <a:t>	</a:t>
            </a:r>
            <a:endParaRPr lang="en-US" sz="1800" b="0" i="1" smtClean="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1800" b="0" i="1">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cout</a:t>
            </a:r>
            <a:r>
              <a:rPr lang="vi-VN" sz="1800" b="0" i="1">
                <a:solidFill>
                  <a:srgbClr val="000000"/>
                </a:solidFill>
                <a:latin typeface="Times New Roman" panose="02020603050405020304" pitchFamily="18" charset="0"/>
                <a:cs typeface="Times New Roman" panose="02020603050405020304" pitchFamily="18" charset="0"/>
              </a:rPr>
              <a:t>&lt;&lt;"6! = "&lt;&lt;</a:t>
            </a:r>
            <a:r>
              <a:rPr lang="vi-VN" sz="1800" b="0" i="1">
                <a:solidFill>
                  <a:srgbClr val="000000"/>
                </a:solidFill>
                <a:latin typeface="Times New Roman" panose="02020603050405020304" pitchFamily="18" charset="0"/>
                <a:cs typeface="Times New Roman" panose="02020603050405020304" pitchFamily="18" charset="0"/>
              </a:rPr>
              <a:t>factorial(6</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//G</a:t>
            </a:r>
            <a:r>
              <a:rPr lang="en-US" sz="1800" b="0" i="1">
                <a:solidFill>
                  <a:schemeClr val="tx2">
                    <a:lumMod val="60000"/>
                    <a:lumOff val="40000"/>
                  </a:schemeClr>
                </a:solidFill>
                <a:latin typeface="Times New Roman" panose="02020603050405020304" pitchFamily="18" charset="0"/>
                <a:cs typeface="Times New Roman" panose="02020603050405020304" pitchFamily="18" charset="0"/>
              </a:rPr>
              <a:t>ọ</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i h</a:t>
            </a:r>
            <a:r>
              <a:rPr lang="en-US" sz="1800" b="0" i="1">
                <a:solidFill>
                  <a:schemeClr val="tx2">
                    <a:lumMod val="60000"/>
                    <a:lumOff val="40000"/>
                  </a:schemeClr>
                </a:solidFill>
                <a:latin typeface="Times New Roman" panose="02020603050405020304" pitchFamily="18" charset="0"/>
                <a:cs typeface="Times New Roman" panose="02020603050405020304" pitchFamily="18" charset="0"/>
              </a:rPr>
              <a:t>à</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m factorial</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 với tham số là 6</a:t>
            </a:r>
            <a:r>
              <a:rPr lang="vi-VN" sz="1800" b="0" i="1">
                <a:solidFill>
                  <a:srgbClr val="3021EF"/>
                </a:solidFill>
                <a:latin typeface="Times New Roman" panose="02020603050405020304" pitchFamily="18" charset="0"/>
                <a:cs typeface="Times New Roman" panose="02020603050405020304" pitchFamily="18" charset="0"/>
              </a:rPr>
              <a:t>	</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en-US" sz="1800" b="0" i="1">
                <a:solidFill>
                  <a:srgbClr val="000000"/>
                </a:solidFill>
                <a:latin typeface="Times New Roman" panose="02020603050405020304" pitchFamily="18" charset="0"/>
                <a:cs typeface="Times New Roman" panose="02020603050405020304" pitchFamily="18" charset="0"/>
              </a:rPr>
              <a:t>l</a:t>
            </a:r>
            <a:r>
              <a:rPr lang="vi-VN" sz="1800" b="0" i="1" smtClean="0">
                <a:solidFill>
                  <a:srgbClr val="000000"/>
                </a:solidFill>
                <a:latin typeface="Times New Roman" panose="02020603050405020304" pitchFamily="18" charset="0"/>
                <a:cs typeface="Times New Roman" panose="02020603050405020304" pitchFamily="18" charset="0"/>
              </a:rPr>
              <a:t>ong</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 </a:t>
            </a:r>
            <a:r>
              <a:rPr lang="vi-VN" sz="1800" b="0" i="1">
                <a:solidFill>
                  <a:srgbClr val="000000"/>
                </a:solidFill>
                <a:latin typeface="Times New Roman" panose="02020603050405020304" pitchFamily="18" charset="0"/>
                <a:cs typeface="Times New Roman" panose="02020603050405020304" pitchFamily="18" charset="0"/>
              </a:rPr>
              <a:t>factorial(int </a:t>
            </a:r>
            <a:r>
              <a:rPr lang="vi-VN" sz="1800" b="0" i="1">
                <a:solidFill>
                  <a:srgbClr val="000000"/>
                </a:solidFill>
                <a:latin typeface="Times New Roman" panose="02020603050405020304" pitchFamily="18" charset="0"/>
                <a:cs typeface="Times New Roman" panose="02020603050405020304" pitchFamily="18" charset="0"/>
              </a:rPr>
              <a:t>n</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Đị</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nh ngh</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ĩa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h</a:t>
            </a:r>
            <a:r>
              <a:rPr lang="en-US" sz="1800" b="0" i="1">
                <a:solidFill>
                  <a:schemeClr val="tx2">
                    <a:lumMod val="60000"/>
                    <a:lumOff val="40000"/>
                  </a:schemeClr>
                </a:solidFill>
                <a:latin typeface="Times New Roman" panose="02020603050405020304" pitchFamily="18" charset="0"/>
                <a:cs typeface="Times New Roman" panose="02020603050405020304" pitchFamily="18" charset="0"/>
              </a:rPr>
              <a:t>à</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m factorial</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 với 1 tham số nguyên n</a:t>
            </a:r>
            <a:endParaRPr lang="vi-VN" sz="18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long </a:t>
            </a:r>
            <a:r>
              <a:rPr lang="vi-VN" sz="1800" b="0" i="1">
                <a:solidFill>
                  <a:srgbClr val="000000"/>
                </a:solidFill>
                <a:latin typeface="Times New Roman" panose="02020603050405020304" pitchFamily="18" charset="0"/>
                <a:cs typeface="Times New Roman" panose="02020603050405020304" pitchFamily="18" charset="0"/>
              </a:rPr>
              <a:t>p=1</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i</a:t>
            </a:r>
            <a:r>
              <a:rPr lang="vi-VN" sz="18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if(n&gt;=</a:t>
            </a:r>
            <a:r>
              <a:rPr lang="vi-VN" sz="1800" b="0" i="1">
                <a:solidFill>
                  <a:srgbClr val="000000"/>
                </a:solidFill>
                <a:latin typeface="Times New Roman" panose="02020603050405020304" pitchFamily="18" charset="0"/>
                <a:cs typeface="Times New Roman" panose="02020603050405020304" pitchFamily="18" charset="0"/>
              </a:rPr>
              <a:t>0</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 Chỉ tính giai thừa cho số không âm</a:t>
            </a:r>
            <a:endParaRPr lang="vi-VN" sz="18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a:t>
            </a:r>
            <a:r>
              <a:rPr lang="vi-VN" sz="1800" b="0" i="1">
                <a:solidFill>
                  <a:srgbClr val="000000"/>
                </a:solidFill>
                <a:latin typeface="Times New Roman" panose="02020603050405020304" pitchFamily="18" charset="0"/>
                <a:cs typeface="Times New Roman" panose="02020603050405020304" pitchFamily="18" charset="0"/>
              </a:rPr>
              <a:t>	for( i=2; i&lt;=n; </a:t>
            </a:r>
            <a:r>
              <a:rPr lang="vi-VN" sz="1800" b="0" i="1">
                <a:solidFill>
                  <a:srgbClr val="000000"/>
                </a:solidFill>
                <a:latin typeface="Times New Roman" panose="02020603050405020304" pitchFamily="18" charset="0"/>
                <a:cs typeface="Times New Roman" panose="02020603050405020304" pitchFamily="18" charset="0"/>
              </a:rPr>
              <a:t>i</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p*=</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i</a:t>
            </a:r>
            <a:r>
              <a:rPr lang="vi-VN" sz="18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return </a:t>
            </a:r>
            <a:r>
              <a:rPr lang="vi-VN" sz="1800" b="0" i="1">
                <a:solidFill>
                  <a:srgbClr val="000000"/>
                </a:solidFill>
                <a:latin typeface="Times New Roman" panose="02020603050405020304" pitchFamily="18" charset="0"/>
                <a:cs typeface="Times New Roman" panose="02020603050405020304" pitchFamily="18" charset="0"/>
              </a:rPr>
              <a:t>p</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//Tr</a:t>
            </a:r>
            <a:r>
              <a:rPr lang="en-US" sz="1800" b="0" i="1">
                <a:solidFill>
                  <a:schemeClr val="tx2">
                    <a:lumMod val="60000"/>
                    <a:lumOff val="40000"/>
                  </a:schemeClr>
                </a:solidFill>
                <a:latin typeface="Times New Roman" panose="02020603050405020304" pitchFamily="18" charset="0"/>
                <a:cs typeface="Times New Roman" panose="02020603050405020304" pitchFamily="18" charset="0"/>
              </a:rPr>
              <a:t>ả</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 v</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ề</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cho hàm</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vi-VN" sz="1800" b="0" i="1">
                <a:solidFill>
                  <a:schemeClr val="tx2">
                    <a:lumMod val="60000"/>
                    <a:lumOff val="40000"/>
                  </a:schemeClr>
                </a:solidFill>
                <a:latin typeface="Times New Roman" panose="02020603050405020304" pitchFamily="18" charset="0"/>
                <a:cs typeface="Times New Roman" panose="02020603050405020304" pitchFamily="18" charset="0"/>
              </a:rPr>
              <a:t>factorial </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giá trị bằng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p</a:t>
            </a:r>
            <a:endParaRPr lang="vi-VN" sz="18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else</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cout&lt;&lt;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a:t>
            </a:r>
            <a:r>
              <a:rPr lang="vi-VN" sz="1800" b="0" i="1">
                <a:solidFill>
                  <a:srgbClr val="000000"/>
                </a:solidFill>
                <a:latin typeface="Times New Roman" panose="02020603050405020304" pitchFamily="18" charset="0"/>
                <a:cs typeface="Times New Roman" panose="02020603050405020304" pitchFamily="18" charset="0"/>
              </a:rPr>
              <a:t>Khong tinh duoc giai thua so am";</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endParaRPr lang="vi-VN" sz="1800" b="0" i="1">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830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2: Hàm tính giá trị lớn nhất của 3 số</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22</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a:buNone/>
            </a:pPr>
            <a:r>
              <a:rPr lang="vi-VN" sz="2400" b="0" i="1">
                <a:solidFill>
                  <a:srgbClr val="000000"/>
                </a:solidFill>
                <a:latin typeface="Times New Roman" panose="02020603050405020304" pitchFamily="18" charset="0"/>
                <a:cs typeface="Times New Roman" panose="02020603050405020304" pitchFamily="18" charset="0"/>
              </a:rPr>
              <a:t>#include&lt;iostream&gt;</a:t>
            </a:r>
          </a:p>
          <a:p>
            <a:pPr marL="0" indent="0" algn="just">
              <a:buNone/>
            </a:pPr>
            <a:r>
              <a:rPr lang="vi-VN" sz="2400" b="0" i="1">
                <a:solidFill>
                  <a:srgbClr val="000000"/>
                </a:solidFill>
                <a:latin typeface="Times New Roman" panose="02020603050405020304" pitchFamily="18" charset="0"/>
                <a:cs typeface="Times New Roman" panose="02020603050405020304" pitchFamily="18" charset="0"/>
              </a:rPr>
              <a:t>using namespace std;</a:t>
            </a:r>
          </a:p>
          <a:p>
            <a:pPr marL="0" indent="0" algn="just">
              <a:buNone/>
            </a:pPr>
            <a:r>
              <a:rPr lang="vi-VN" sz="2400" b="0" i="1">
                <a:solidFill>
                  <a:srgbClr val="000000"/>
                </a:solidFill>
                <a:latin typeface="Times New Roman" panose="02020603050405020304" pitchFamily="18" charset="0"/>
                <a:cs typeface="Times New Roman" panose="02020603050405020304" pitchFamily="18" charset="0"/>
              </a:rPr>
              <a:t>#define max(a,b,c)  a&gt;b?(a&gt;c?a:c):(b&gt;c?b:c)</a:t>
            </a:r>
          </a:p>
          <a:p>
            <a:pPr marL="0" indent="0" algn="just">
              <a:buNone/>
            </a:pPr>
            <a:r>
              <a:rPr lang="vi-VN" sz="2400" b="0" i="1">
                <a:solidFill>
                  <a:srgbClr val="000000"/>
                </a:solidFill>
                <a:latin typeface="Times New Roman" panose="02020603050405020304" pitchFamily="18" charset="0"/>
                <a:cs typeface="Times New Roman" panose="02020603050405020304" pitchFamily="18" charset="0"/>
              </a:rPr>
              <a:t>int main()</a:t>
            </a:r>
          </a:p>
          <a:p>
            <a:pPr marL="0" indent="0" algn="just">
              <a:buNone/>
            </a:pPr>
            <a:r>
              <a:rPr lang="vi-VN" sz="24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2400" b="0" i="1">
                <a:solidFill>
                  <a:srgbClr val="000000"/>
                </a:solidFill>
                <a:latin typeface="Times New Roman" panose="02020603050405020304" pitchFamily="18" charset="0"/>
                <a:cs typeface="Times New Roman" panose="02020603050405020304" pitchFamily="18" charset="0"/>
              </a:rPr>
              <a:t>	int x, y, z, t;</a:t>
            </a:r>
          </a:p>
          <a:p>
            <a:pPr marL="0" indent="0" algn="just">
              <a:buNone/>
            </a:pPr>
            <a:r>
              <a:rPr lang="vi-VN" sz="2400" b="0" i="1">
                <a:solidFill>
                  <a:srgbClr val="000000"/>
                </a:solidFill>
                <a:latin typeface="Times New Roman" panose="02020603050405020304" pitchFamily="18" charset="0"/>
                <a:cs typeface="Times New Roman" panose="02020603050405020304" pitchFamily="18" charset="0"/>
              </a:rPr>
              <a:t>	cout&lt;&lt;"Nhap vao 3 so nguyen:\n";</a:t>
            </a:r>
          </a:p>
          <a:p>
            <a:pPr marL="0" indent="0" algn="just">
              <a:buNone/>
            </a:pPr>
            <a:r>
              <a:rPr lang="vi-VN" sz="2400" b="0" i="1">
                <a:solidFill>
                  <a:srgbClr val="000000"/>
                </a:solidFill>
                <a:latin typeface="Times New Roman" panose="02020603050405020304" pitchFamily="18" charset="0"/>
                <a:cs typeface="Times New Roman" panose="02020603050405020304" pitchFamily="18" charset="0"/>
              </a:rPr>
              <a:t>	cin&gt;&gt;x&gt;&gt;y&gt;&gt;z;</a:t>
            </a:r>
          </a:p>
          <a:p>
            <a:pPr marL="0" indent="0" algn="just">
              <a:buNone/>
            </a:pPr>
            <a:r>
              <a:rPr lang="vi-VN" sz="2400" b="0" i="1">
                <a:solidFill>
                  <a:srgbClr val="000000"/>
                </a:solidFill>
                <a:latin typeface="Times New Roman" panose="02020603050405020304" pitchFamily="18" charset="0"/>
                <a:cs typeface="Times New Roman" panose="02020603050405020304" pitchFamily="18" charset="0"/>
              </a:rPr>
              <a:t>	cout&lt;&lt;"So lon nhat trong </a:t>
            </a:r>
            <a:r>
              <a:rPr lang="vi-VN" sz="2400" b="0" i="1">
                <a:solidFill>
                  <a:srgbClr val="000000"/>
                </a:solidFill>
                <a:latin typeface="Times New Roman" panose="02020603050405020304" pitchFamily="18" charset="0"/>
                <a:cs typeface="Times New Roman" panose="02020603050405020304" pitchFamily="18" charset="0"/>
              </a:rPr>
              <a:t>ba </a:t>
            </a:r>
            <a:r>
              <a:rPr lang="vi-VN" sz="2400" b="0" i="1" smtClean="0">
                <a:solidFill>
                  <a:srgbClr val="000000"/>
                </a:solidFill>
                <a:latin typeface="Times New Roman" panose="02020603050405020304" pitchFamily="18" charset="0"/>
                <a:cs typeface="Times New Roman" panose="02020603050405020304" pitchFamily="18" charset="0"/>
              </a:rPr>
              <a:t>so</a:t>
            </a:r>
            <a:r>
              <a:rPr lang="en-US" sz="2400" b="0" i="1" smtClean="0">
                <a:solidFill>
                  <a:srgbClr val="000000"/>
                </a:solidFill>
                <a:latin typeface="Times New Roman" panose="02020603050405020304" pitchFamily="18" charset="0"/>
                <a:cs typeface="Times New Roman" panose="02020603050405020304" pitchFamily="18" charset="0"/>
              </a:rPr>
              <a:t> vua nhap</a:t>
            </a:r>
            <a:r>
              <a:rPr lang="vi-VN" sz="2400" b="0" i="1" smtClean="0">
                <a:solidFill>
                  <a:srgbClr val="000000"/>
                </a:solidFill>
                <a:latin typeface="Times New Roman" panose="02020603050405020304" pitchFamily="18" charset="0"/>
                <a:cs typeface="Times New Roman" panose="02020603050405020304" pitchFamily="18" charset="0"/>
              </a:rPr>
              <a:t> </a:t>
            </a:r>
            <a:r>
              <a:rPr lang="vi-VN" sz="2400" b="0" i="1">
                <a:solidFill>
                  <a:srgbClr val="000000"/>
                </a:solidFill>
                <a:latin typeface="Times New Roman" panose="02020603050405020304" pitchFamily="18" charset="0"/>
                <a:cs typeface="Times New Roman" panose="02020603050405020304" pitchFamily="18" charset="0"/>
              </a:rPr>
              <a:t>la: ";</a:t>
            </a:r>
          </a:p>
          <a:p>
            <a:pPr marL="0" indent="0" algn="just">
              <a:buNone/>
            </a:pPr>
            <a:r>
              <a:rPr lang="vi-VN" sz="2400" b="0" i="1">
                <a:solidFill>
                  <a:srgbClr val="000000"/>
                </a:solidFill>
                <a:latin typeface="Times New Roman" panose="02020603050405020304" pitchFamily="18" charset="0"/>
                <a:cs typeface="Times New Roman" panose="02020603050405020304" pitchFamily="18" charset="0"/>
              </a:rPr>
              <a:t>	</a:t>
            </a:r>
            <a:r>
              <a:rPr lang="vi-VN" sz="2400" b="0" i="1">
                <a:solidFill>
                  <a:srgbClr val="000000"/>
                </a:solidFill>
                <a:latin typeface="Times New Roman" panose="02020603050405020304" pitchFamily="18" charset="0"/>
                <a:cs typeface="Times New Roman" panose="02020603050405020304" pitchFamily="18" charset="0"/>
              </a:rPr>
              <a:t>t=max(x,y,z</a:t>
            </a:r>
            <a:r>
              <a:rPr lang="vi-VN" sz="2400" b="0" i="1" smtClean="0">
                <a:solidFill>
                  <a:srgbClr val="000000"/>
                </a:solidFill>
                <a:latin typeface="Times New Roman" panose="02020603050405020304" pitchFamily="18" charset="0"/>
                <a:cs typeface="Times New Roman" panose="02020603050405020304" pitchFamily="18" charset="0"/>
              </a:rPr>
              <a:t>);</a:t>
            </a:r>
            <a:r>
              <a:rPr lang="en-US" sz="2400" b="0" i="1" smtClean="0">
                <a:solidFill>
                  <a:srgbClr val="000000"/>
                </a:solidFill>
                <a:latin typeface="Times New Roman" panose="02020603050405020304" pitchFamily="18" charset="0"/>
                <a:cs typeface="Times New Roman" panose="02020603050405020304" pitchFamily="18" charset="0"/>
              </a:rPr>
              <a:t> </a:t>
            </a:r>
            <a:r>
              <a:rPr lang="en-US" sz="2400" b="0" i="1" smtClean="0">
                <a:solidFill>
                  <a:schemeClr val="tx2">
                    <a:lumMod val="60000"/>
                    <a:lumOff val="40000"/>
                  </a:schemeClr>
                </a:solidFill>
                <a:latin typeface="Times New Roman" panose="02020603050405020304" pitchFamily="18" charset="0"/>
                <a:cs typeface="Times New Roman" panose="02020603050405020304" pitchFamily="18" charset="0"/>
              </a:rPr>
              <a:t>//Gọi hàm max</a:t>
            </a:r>
            <a:endParaRPr lang="vi-VN" sz="24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vi-VN" sz="2400" b="0" i="1">
                <a:solidFill>
                  <a:srgbClr val="000000"/>
                </a:solidFill>
                <a:latin typeface="Times New Roman" panose="02020603050405020304" pitchFamily="18" charset="0"/>
                <a:cs typeface="Times New Roman" panose="02020603050405020304" pitchFamily="18" charset="0"/>
              </a:rPr>
              <a:t>	cout&lt;&lt; t;</a:t>
            </a:r>
          </a:p>
          <a:p>
            <a:pPr marL="0" indent="0" algn="just">
              <a:buNone/>
            </a:pPr>
            <a:r>
              <a:rPr lang="vi-VN" sz="2400" b="0" i="1">
                <a:solidFill>
                  <a:srgbClr val="000000"/>
                </a:solidFill>
                <a:latin typeface="Times New Roman" panose="02020603050405020304" pitchFamily="18" charset="0"/>
                <a:cs typeface="Times New Roman" panose="02020603050405020304" pitchFamily="18" charset="0"/>
              </a:rPr>
              <a:t>}</a:t>
            </a:r>
            <a:endParaRPr lang="vi-VN" sz="2400" b="0" i="1">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328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3.5 Đệ quy</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23</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lvl="0" algn="just" defTabSz="114300" fontAlgn="auto">
              <a:spcBef>
                <a:spcPts val="0"/>
              </a:spcBef>
              <a:spcAft>
                <a:spcPts val="0"/>
              </a:spcAft>
              <a:buClr>
                <a:schemeClr val="accent4">
                  <a:lumMod val="60000"/>
                  <a:lumOff val="40000"/>
                </a:schemeClr>
              </a:buClr>
            </a:pPr>
            <a:r>
              <a:rPr lang="en-US" sz="2400" b="0" smtClean="0">
                <a:solidFill>
                  <a:prstClr val="black"/>
                </a:solidFill>
                <a:latin typeface="Times New Roman" panose="02020603050405020304" pitchFamily="18" charset="0"/>
                <a:cs typeface="Times New Roman" panose="02020603050405020304" pitchFamily="18" charset="0"/>
              </a:rPr>
              <a:t> </a:t>
            </a:r>
            <a:r>
              <a:rPr lang="vi-VN" sz="2400" smtClean="0">
                <a:solidFill>
                  <a:prstClr val="black"/>
                </a:solidFill>
                <a:latin typeface="Times New Roman" panose="02020603050405020304" pitchFamily="18" charset="0"/>
                <a:cs typeface="Times New Roman" panose="02020603050405020304" pitchFamily="18" charset="0"/>
              </a:rPr>
              <a:t>Hàm </a:t>
            </a:r>
            <a:r>
              <a:rPr lang="vi-VN" sz="2400">
                <a:solidFill>
                  <a:prstClr val="black"/>
                </a:solidFill>
                <a:latin typeface="Times New Roman" panose="02020603050405020304" pitchFamily="18" charset="0"/>
                <a:cs typeface="Times New Roman" panose="02020603050405020304" pitchFamily="18" charset="0"/>
              </a:rPr>
              <a:t>đệ quy </a:t>
            </a:r>
            <a:r>
              <a:rPr lang="vi-VN" sz="2400" b="0">
                <a:solidFill>
                  <a:prstClr val="black"/>
                </a:solidFill>
                <a:latin typeface="Times New Roman" panose="02020603050405020304" pitchFamily="18" charset="0"/>
                <a:cs typeface="Times New Roman" panose="02020603050405020304" pitchFamily="18" charset="0"/>
              </a:rPr>
              <a:t>là hàm mà từ </a:t>
            </a:r>
            <a:r>
              <a:rPr lang="en-US" sz="2400" b="0">
                <a:solidFill>
                  <a:prstClr val="black"/>
                </a:solidFill>
                <a:latin typeface="Times New Roman" panose="02020603050405020304" pitchFamily="18" charset="0"/>
                <a:cs typeface="Times New Roman" panose="02020603050405020304" pitchFamily="18" charset="0"/>
              </a:rPr>
              <a:t>một</a:t>
            </a:r>
            <a:r>
              <a:rPr lang="vi-VN" sz="2400" b="0">
                <a:solidFill>
                  <a:prstClr val="black"/>
                </a:solidFill>
                <a:latin typeface="Times New Roman" panose="02020603050405020304" pitchFamily="18" charset="0"/>
                <a:cs typeface="Times New Roman" panose="02020603050405020304" pitchFamily="18" charset="0"/>
              </a:rPr>
              <a:t> điểm trong thân của nó có thể gọi tên hàm của chính </a:t>
            </a:r>
            <a:r>
              <a:rPr lang="vi-VN" sz="2400" b="0">
                <a:solidFill>
                  <a:prstClr val="black"/>
                </a:solidFill>
                <a:latin typeface="Times New Roman" panose="02020603050405020304" pitchFamily="18" charset="0"/>
                <a:cs typeface="Times New Roman" panose="02020603050405020304" pitchFamily="18" charset="0"/>
              </a:rPr>
              <a:t>nó</a:t>
            </a:r>
            <a:r>
              <a:rPr lang="vi-VN" sz="2400" b="0" smtClean="0">
                <a:solidFill>
                  <a:prstClr val="black"/>
                </a:solidFill>
                <a:latin typeface="Times New Roman" panose="02020603050405020304" pitchFamily="18" charset="0"/>
                <a:cs typeface="Times New Roman" panose="02020603050405020304" pitchFamily="18" charset="0"/>
              </a:rPr>
              <a:t>.</a:t>
            </a:r>
            <a:endParaRPr lang="en-US" sz="2400" b="0" smtClean="0">
              <a:solidFill>
                <a:prstClr val="black"/>
              </a:solidFill>
              <a:latin typeface="Times New Roman" panose="02020603050405020304" pitchFamily="18" charset="0"/>
              <a:cs typeface="Times New Roman" panose="02020603050405020304" pitchFamily="18" charset="0"/>
            </a:endParaRPr>
          </a:p>
          <a:p>
            <a:pPr lvl="0" algn="just" defTabSz="114300" fontAlgn="auto">
              <a:spcBef>
                <a:spcPts val="0"/>
              </a:spcBef>
              <a:spcAft>
                <a:spcPts val="0"/>
              </a:spcAft>
              <a:buClr>
                <a:schemeClr val="accent4">
                  <a:lumMod val="60000"/>
                  <a:lumOff val="40000"/>
                </a:schemeClr>
              </a:buClr>
            </a:pPr>
            <a:r>
              <a:rPr lang="en-US" sz="2400" b="0" smtClean="0">
                <a:solidFill>
                  <a:prstClr val="black"/>
                </a:solidFill>
                <a:latin typeface="Times New Roman" panose="02020603050405020304" pitchFamily="18" charset="0"/>
                <a:cs typeface="Times New Roman" panose="02020603050405020304" pitchFamily="18" charset="0"/>
              </a:rPr>
              <a:t> </a:t>
            </a:r>
            <a:r>
              <a:rPr lang="en-US" sz="2400" smtClean="0">
                <a:solidFill>
                  <a:prstClr val="black"/>
                </a:solidFill>
                <a:latin typeface="Times New Roman" panose="02020603050405020304" pitchFamily="18" charset="0"/>
                <a:cs typeface="Times New Roman" panose="02020603050405020304" pitchFamily="18" charset="0"/>
              </a:rPr>
              <a:t>Cấu trúc </a:t>
            </a:r>
            <a:r>
              <a:rPr lang="en-US" sz="2400" b="0" smtClean="0">
                <a:solidFill>
                  <a:prstClr val="black"/>
                </a:solidFill>
                <a:latin typeface="Times New Roman" panose="02020603050405020304" pitchFamily="18" charset="0"/>
                <a:cs typeface="Times New Roman" panose="02020603050405020304" pitchFamily="18" charset="0"/>
              </a:rPr>
              <a:t>tổng quát của hàm </a:t>
            </a:r>
            <a:r>
              <a:rPr lang="vi-VN" sz="2400" b="0" smtClean="0">
                <a:solidFill>
                  <a:prstClr val="black"/>
                </a:solidFill>
                <a:latin typeface="Times New Roman" panose="02020603050405020304" pitchFamily="18" charset="0"/>
                <a:cs typeface="Times New Roman" panose="02020603050405020304" pitchFamily="18" charset="0"/>
              </a:rPr>
              <a:t>đệ </a:t>
            </a:r>
            <a:r>
              <a:rPr lang="vi-VN" sz="2400" b="0">
                <a:solidFill>
                  <a:prstClr val="black"/>
                </a:solidFill>
                <a:latin typeface="Times New Roman" panose="02020603050405020304" pitchFamily="18" charset="0"/>
                <a:cs typeface="Times New Roman" panose="02020603050405020304" pitchFamily="18" charset="0"/>
              </a:rPr>
              <a:t>qui thường như sau:</a:t>
            </a:r>
          </a:p>
          <a:p>
            <a:pPr marL="0" lvl="0" indent="801688" algn="just" defTabSz="114300" fontAlgn="auto">
              <a:spcBef>
                <a:spcPts val="0"/>
              </a:spcBef>
              <a:spcAft>
                <a:spcPts val="0"/>
              </a:spcAft>
              <a:buClrTx/>
              <a:buNone/>
            </a:pPr>
            <a:endParaRPr lang="en-US" sz="2400" i="1" smtClean="0">
              <a:solidFill>
                <a:prstClr val="black"/>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endParaRPr>
          </a:p>
          <a:p>
            <a:pPr marL="0" lvl="0" indent="801688" algn="just" defTabSz="114300" fontAlgn="auto">
              <a:spcBef>
                <a:spcPts val="0"/>
              </a:spcBef>
              <a:spcAft>
                <a:spcPts val="0"/>
              </a:spcAft>
              <a:buClrTx/>
              <a:buNone/>
            </a:pPr>
            <a:r>
              <a:rPr lang="vi-VN" sz="2400" i="1" smtClean="0">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if (</a:t>
            </a:r>
            <a:r>
              <a:rPr lang="en-US" sz="2400" b="0" i="1" smtClean="0">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trường hợp cơ sở</a:t>
            </a:r>
            <a:r>
              <a:rPr lang="vi-VN" sz="2400" i="1" smtClean="0">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a:t>
            </a:r>
            <a:endParaRPr lang="vi-VN" sz="2400" i="1">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endParaRPr>
          </a:p>
          <a:p>
            <a:pPr marL="0" lvl="0" indent="801688" algn="just" defTabSz="114300" fontAlgn="auto">
              <a:spcBef>
                <a:spcPts val="0"/>
              </a:spcBef>
              <a:spcAft>
                <a:spcPts val="0"/>
              </a:spcAft>
              <a:buClrTx/>
              <a:buNone/>
            </a:pPr>
            <a:r>
              <a:rPr lang="vi-VN" sz="2400" i="1">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a:t>
            </a:r>
          </a:p>
          <a:p>
            <a:pPr marL="0" lvl="0" indent="801688" algn="just" defTabSz="114300" fontAlgn="auto">
              <a:spcBef>
                <a:spcPts val="0"/>
              </a:spcBef>
              <a:spcAft>
                <a:spcPts val="0"/>
              </a:spcAft>
              <a:buClrTx/>
              <a:buNone/>
            </a:pPr>
            <a:r>
              <a:rPr lang="vi-VN" sz="2400" i="1">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	</a:t>
            </a:r>
            <a:r>
              <a:rPr lang="en-US" sz="2400" i="1" smtClean="0">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			</a:t>
            </a:r>
            <a:r>
              <a:rPr lang="vi-VN" sz="2400" b="0" i="1" smtClean="0">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trình </a:t>
            </a:r>
            <a:r>
              <a:rPr lang="vi-VN" sz="2400" b="0" i="1">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bày cách giải 		// giả định đã có cách giải</a:t>
            </a:r>
          </a:p>
          <a:p>
            <a:pPr marL="0" lvl="0" indent="801688" algn="just" defTabSz="114300" fontAlgn="auto">
              <a:spcBef>
                <a:spcPts val="0"/>
              </a:spcBef>
              <a:spcAft>
                <a:spcPts val="0"/>
              </a:spcAft>
              <a:buClrTx/>
              <a:buNone/>
            </a:pPr>
            <a:r>
              <a:rPr lang="vi-VN" sz="2400" i="1">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a:t>
            </a:r>
          </a:p>
          <a:p>
            <a:pPr marL="0" lvl="0" indent="801688" algn="just" defTabSz="114300" fontAlgn="auto">
              <a:spcBef>
                <a:spcPts val="0"/>
              </a:spcBef>
              <a:spcAft>
                <a:spcPts val="0"/>
              </a:spcAft>
              <a:buClrTx/>
              <a:buNone/>
            </a:pPr>
            <a:r>
              <a:rPr lang="vi-VN" sz="2400" i="1">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else					</a:t>
            </a:r>
            <a:r>
              <a:rPr lang="vi-VN" sz="2400" b="0" i="1">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	// trường hợp tổng quát</a:t>
            </a:r>
          </a:p>
          <a:p>
            <a:pPr marL="0" lvl="0" indent="801688" algn="just" defTabSz="114300" fontAlgn="auto">
              <a:spcBef>
                <a:spcPts val="0"/>
              </a:spcBef>
              <a:spcAft>
                <a:spcPts val="0"/>
              </a:spcAft>
              <a:buClrTx/>
              <a:buNone/>
            </a:pPr>
            <a:r>
              <a:rPr lang="vi-VN" sz="2400" i="1">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a:t>
            </a:r>
          </a:p>
          <a:p>
            <a:pPr marL="0" lvl="0" indent="801688" algn="just" defTabSz="114300" fontAlgn="auto">
              <a:spcBef>
                <a:spcPts val="0"/>
              </a:spcBef>
              <a:spcAft>
                <a:spcPts val="0"/>
              </a:spcAft>
              <a:buClrTx/>
              <a:buNone/>
            </a:pPr>
            <a:r>
              <a:rPr lang="vi-VN" sz="2400" b="0" i="1">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	</a:t>
            </a:r>
            <a:r>
              <a:rPr lang="en-US" sz="2400" b="0" i="1" smtClean="0">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			G</a:t>
            </a:r>
            <a:r>
              <a:rPr lang="vi-VN" sz="2400" b="0" i="1" smtClean="0">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ọi </a:t>
            </a:r>
            <a:r>
              <a:rPr lang="vi-VN" sz="2400" b="0" i="1">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lại hàm với tham đối "bé" hơn		</a:t>
            </a:r>
            <a:r>
              <a:rPr lang="vi-VN" sz="2400" i="1">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 </a:t>
            </a:r>
          </a:p>
          <a:p>
            <a:pPr marL="0" lvl="0" indent="801688" algn="just" defTabSz="114300" fontAlgn="auto">
              <a:spcBef>
                <a:spcPts val="0"/>
              </a:spcBef>
              <a:spcAft>
                <a:spcPts val="0"/>
              </a:spcAft>
              <a:buClrTx/>
              <a:buNone/>
            </a:pPr>
            <a:r>
              <a:rPr lang="vi-VN" sz="2400" i="1">
                <a:solidFill>
                  <a:schemeClr val="tx2">
                    <a:lumMod val="60000"/>
                    <a:lumOff val="40000"/>
                  </a:schemeClr>
                </a:solidFill>
                <a:effectLst>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a:t>
            </a:r>
          </a:p>
          <a:p>
            <a:pPr marL="171450" lvl="0" indent="-171450" algn="just" defTabSz="114300" fontAlgn="auto">
              <a:spcBef>
                <a:spcPts val="0"/>
              </a:spcBef>
              <a:spcAft>
                <a:spcPts val="0"/>
              </a:spcAft>
              <a:buClrTx/>
              <a:buFont typeface="Wingdings" panose="05000000000000000000" pitchFamily="2" charset="2"/>
              <a:buChar char="§"/>
            </a:pPr>
            <a:endParaRPr lang="vi-VN" sz="2400" b="0">
              <a:solidFill>
                <a:prstClr val="black"/>
              </a:solidFill>
              <a:latin typeface="Times New Roman" panose="02020603050405020304" pitchFamily="18" charset="0"/>
              <a:cs typeface="Times New Roman" panose="02020603050405020304" pitchFamily="18" charset="0"/>
            </a:endParaRPr>
          </a:p>
          <a:p>
            <a:pPr marL="0" indent="519113" algn="just"/>
            <a:endParaRPr lang="vi-VN" sz="22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788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1: Hàm đệ quy tính UCLN của 2 số</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24</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#include&lt;iostream&gt;</a:t>
            </a:r>
          </a:p>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using namespace std;</a:t>
            </a:r>
          </a:p>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int UCLN(int a, int b)</a:t>
            </a:r>
          </a:p>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	if(a==b)return </a:t>
            </a:r>
            <a:r>
              <a:rPr lang="vi-VN" sz="2000" b="0" i="1">
                <a:solidFill>
                  <a:srgbClr val="000000"/>
                </a:solidFill>
                <a:latin typeface="Times New Roman" panose="02020603050405020304" pitchFamily="18" charset="0"/>
                <a:cs typeface="Times New Roman" panose="02020603050405020304" pitchFamily="18" charset="0"/>
              </a:rPr>
              <a:t>a</a:t>
            </a:r>
            <a:r>
              <a:rPr lang="vi-VN" sz="2000" b="0" i="1" smtClean="0">
                <a:solidFill>
                  <a:srgbClr val="000000"/>
                </a:solidFill>
                <a:latin typeface="Times New Roman" panose="02020603050405020304" pitchFamily="18" charset="0"/>
                <a:cs typeface="Times New Roman" panose="02020603050405020304" pitchFamily="18" charset="0"/>
              </a:rPr>
              <a:t>;</a:t>
            </a:r>
            <a:r>
              <a:rPr lang="en-US" sz="2000" b="0" i="1" smtClean="0">
                <a:solidFill>
                  <a:srgbClr val="000000"/>
                </a:solidFill>
                <a:latin typeface="Times New Roman" panose="02020603050405020304" pitchFamily="18" charset="0"/>
                <a:cs typeface="Times New Roman" panose="02020603050405020304" pitchFamily="18" charset="0"/>
              </a:rPr>
              <a:t> </a:t>
            </a:r>
            <a:r>
              <a:rPr lang="vi-VN" sz="2000" b="0" i="1" smtClean="0">
                <a:solidFill>
                  <a:schemeClr val="tx2">
                    <a:lumMod val="60000"/>
                    <a:lumOff val="40000"/>
                  </a:schemeClr>
                </a:solidFill>
                <a:latin typeface="Times New Roman" panose="02020603050405020304" pitchFamily="18" charset="0"/>
                <a:cs typeface="Times New Roman" panose="02020603050405020304" pitchFamily="18" charset="0"/>
              </a:rPr>
              <a:t>//</a:t>
            </a:r>
            <a:r>
              <a:rPr lang="en-US" sz="2000" b="0" i="1" smtClean="0">
                <a:solidFill>
                  <a:schemeClr val="tx2">
                    <a:lumMod val="60000"/>
                    <a:lumOff val="40000"/>
                  </a:schemeClr>
                </a:solidFill>
                <a:latin typeface="Times New Roman" panose="02020603050405020304" pitchFamily="18" charset="0"/>
                <a:cs typeface="Times New Roman" panose="02020603050405020304" pitchFamily="18" charset="0"/>
              </a:rPr>
              <a:t>Trường hợp cơ sở</a:t>
            </a:r>
            <a:endParaRPr lang="vi-VN" sz="20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	if(a&gt;b)return </a:t>
            </a:r>
            <a:r>
              <a:rPr lang="vi-VN" sz="2000" b="0" i="1">
                <a:solidFill>
                  <a:srgbClr val="000000"/>
                </a:solidFill>
                <a:latin typeface="Times New Roman" panose="02020603050405020304" pitchFamily="18" charset="0"/>
                <a:cs typeface="Times New Roman" panose="02020603050405020304" pitchFamily="18" charset="0"/>
              </a:rPr>
              <a:t>UCLN(a-b</a:t>
            </a:r>
            <a:r>
              <a:rPr lang="vi-VN" sz="2000" b="0" i="1" smtClean="0">
                <a:solidFill>
                  <a:srgbClr val="000000"/>
                </a:solidFill>
                <a:latin typeface="Times New Roman" panose="02020603050405020304" pitchFamily="18" charset="0"/>
                <a:cs typeface="Times New Roman" panose="02020603050405020304" pitchFamily="18" charset="0"/>
              </a:rPr>
              <a:t>,</a:t>
            </a:r>
            <a:r>
              <a:rPr lang="en-US" sz="2000" b="0" i="1" smtClean="0">
                <a:solidFill>
                  <a:srgbClr val="000000"/>
                </a:solidFill>
                <a:latin typeface="Times New Roman" panose="02020603050405020304" pitchFamily="18" charset="0"/>
                <a:cs typeface="Times New Roman" panose="02020603050405020304" pitchFamily="18" charset="0"/>
              </a:rPr>
              <a:t> </a:t>
            </a:r>
            <a:r>
              <a:rPr lang="vi-VN" sz="2000" b="0" i="1" smtClean="0">
                <a:solidFill>
                  <a:srgbClr val="000000"/>
                </a:solidFill>
                <a:latin typeface="Times New Roman" panose="02020603050405020304" pitchFamily="18" charset="0"/>
                <a:cs typeface="Times New Roman" panose="02020603050405020304" pitchFamily="18" charset="0"/>
              </a:rPr>
              <a:t>b);</a:t>
            </a:r>
            <a:r>
              <a:rPr lang="en-US" sz="2000" b="0" i="1" smtClean="0">
                <a:solidFill>
                  <a:srgbClr val="000000"/>
                </a:solidFill>
                <a:latin typeface="Times New Roman" panose="02020603050405020304" pitchFamily="18" charset="0"/>
                <a:cs typeface="Times New Roman" panose="02020603050405020304" pitchFamily="18" charset="0"/>
              </a:rPr>
              <a:t> </a:t>
            </a:r>
            <a:r>
              <a:rPr lang="en-US" sz="2000" b="0" i="1" smtClean="0">
                <a:solidFill>
                  <a:schemeClr val="tx2">
                    <a:lumMod val="60000"/>
                    <a:lumOff val="40000"/>
                  </a:schemeClr>
                </a:solidFill>
                <a:latin typeface="Times New Roman" panose="02020603050405020304" pitchFamily="18" charset="0"/>
                <a:cs typeface="Times New Roman" panose="02020603050405020304" pitchFamily="18" charset="0"/>
              </a:rPr>
              <a:t>//Thuật toán Euclid</a:t>
            </a:r>
            <a:endParaRPr lang="vi-VN" sz="2000" b="0" i="1">
              <a:solidFill>
                <a:srgbClr val="000000"/>
              </a:solidFill>
              <a:latin typeface="Times New Roman" panose="02020603050405020304" pitchFamily="18" charset="0"/>
              <a:cs typeface="Times New Roman" panose="02020603050405020304" pitchFamily="18" charset="0"/>
            </a:endParaRPr>
          </a:p>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	if(a&lt;b)return UCLN(a, b-a);</a:t>
            </a:r>
          </a:p>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	</a:t>
            </a:r>
          </a:p>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int main()</a:t>
            </a:r>
          </a:p>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	int x, y, uc;</a:t>
            </a:r>
          </a:p>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	cout&lt;&lt;"Nhap vao 2 so nguyen:\</a:t>
            </a:r>
            <a:r>
              <a:rPr lang="vi-VN" sz="2000" b="0" i="1">
                <a:solidFill>
                  <a:srgbClr val="000000"/>
                </a:solidFill>
                <a:latin typeface="Times New Roman" panose="02020603050405020304" pitchFamily="18" charset="0"/>
                <a:cs typeface="Times New Roman" panose="02020603050405020304" pitchFamily="18" charset="0"/>
              </a:rPr>
              <a:t>n</a:t>
            </a:r>
            <a:r>
              <a:rPr lang="vi-VN" sz="2000" b="0" i="1" smtClean="0">
                <a:solidFill>
                  <a:srgbClr val="000000"/>
                </a:solidFill>
                <a:latin typeface="Times New Roman" panose="02020603050405020304" pitchFamily="18" charset="0"/>
                <a:cs typeface="Times New Roman" panose="02020603050405020304" pitchFamily="18" charset="0"/>
              </a:rPr>
              <a:t>";</a:t>
            </a:r>
            <a:r>
              <a:rPr lang="vi-VN" sz="2000" b="0" i="1">
                <a:solidFill>
                  <a:srgbClr val="000000"/>
                </a:solidFill>
                <a:latin typeface="Times New Roman" panose="02020603050405020304" pitchFamily="18" charset="0"/>
                <a:cs typeface="Times New Roman" panose="02020603050405020304" pitchFamily="18" charset="0"/>
              </a:rPr>
              <a:t>	cin&gt;&gt;x&gt;&gt;y;</a:t>
            </a:r>
          </a:p>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	cout&lt;&lt;"UCLL cua 2 so "&lt;&lt;x&lt;&lt;" va "&lt;&lt;y&lt;&lt;" la</a:t>
            </a:r>
            <a:r>
              <a:rPr lang="vi-VN" sz="2000" b="0" i="1">
                <a:solidFill>
                  <a:srgbClr val="000000"/>
                </a:solidFill>
                <a:latin typeface="Times New Roman" panose="02020603050405020304" pitchFamily="18" charset="0"/>
                <a:cs typeface="Times New Roman" panose="02020603050405020304" pitchFamily="18" charset="0"/>
              </a:rPr>
              <a:t>: </a:t>
            </a:r>
            <a:r>
              <a:rPr lang="vi-VN" sz="2000" b="0" i="1">
                <a:solidFill>
                  <a:srgbClr val="000000"/>
                </a:solidFill>
                <a:latin typeface="Times New Roman" panose="02020603050405020304" pitchFamily="18" charset="0"/>
                <a:cs typeface="Times New Roman" panose="02020603050405020304" pitchFamily="18" charset="0"/>
              </a:rPr>
              <a:t>"</a:t>
            </a:r>
            <a:r>
              <a:rPr lang="vi-VN" sz="2000" b="0" i="1" smtClean="0">
                <a:solidFill>
                  <a:srgbClr val="000000"/>
                </a:solidFill>
                <a:latin typeface="Times New Roman" panose="02020603050405020304" pitchFamily="18" charset="0"/>
                <a:cs typeface="Times New Roman" panose="02020603050405020304" pitchFamily="18" charset="0"/>
              </a:rPr>
              <a:t>&lt;&lt; </a:t>
            </a:r>
            <a:r>
              <a:rPr lang="vi-VN" sz="2000" b="0" i="1">
                <a:solidFill>
                  <a:srgbClr val="000000"/>
                </a:solidFill>
                <a:latin typeface="Times New Roman" panose="02020603050405020304" pitchFamily="18" charset="0"/>
                <a:cs typeface="Times New Roman" panose="02020603050405020304" pitchFamily="18" charset="0"/>
              </a:rPr>
              <a:t>UCLN(x,y);</a:t>
            </a:r>
          </a:p>
          <a:p>
            <a:pPr marL="0" indent="0" algn="just">
              <a:buNone/>
            </a:pPr>
            <a:r>
              <a:rPr lang="vi-VN" sz="2000" b="0" i="1">
                <a:solidFill>
                  <a:srgbClr val="000000"/>
                </a:solidFill>
                <a:latin typeface="Times New Roman" panose="02020603050405020304" pitchFamily="18" charset="0"/>
                <a:cs typeface="Times New Roman" panose="02020603050405020304" pitchFamily="18" charset="0"/>
              </a:rPr>
              <a:t>}</a:t>
            </a:r>
            <a:endParaRPr lang="vi-VN" sz="2000" b="0" i="1">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309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2: </a:t>
            </a:r>
            <a:r>
              <a:rPr lang="en-US" sz="3200" smtClean="0">
                <a:latin typeface="Times New Roman" panose="02020603050405020304" pitchFamily="18" charset="0"/>
                <a:cs typeface="Times New Roman" panose="02020603050405020304" pitchFamily="18" charset="0"/>
              </a:rPr>
              <a:t>Tính </a:t>
            </a:r>
            <a:r>
              <a:rPr lang="en-US" sz="3200">
                <a:latin typeface="Times New Roman" panose="02020603050405020304" pitchFamily="18" charset="0"/>
                <a:cs typeface="Times New Roman" panose="02020603050405020304" pitchFamily="18" charset="0"/>
              </a:rPr>
              <a:t>số hạng thứ n của dãy Fibonaci</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25</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#include&lt;iostream&gt;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using namespace std;</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int Fibo(int n)</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if(n==1)return </a:t>
            </a:r>
            <a:r>
              <a:rPr lang="vi-VN" sz="1800" b="0" i="1">
                <a:solidFill>
                  <a:srgbClr val="000000"/>
                </a:solidFill>
                <a:latin typeface="Times New Roman" panose="02020603050405020304" pitchFamily="18" charset="0"/>
                <a:cs typeface="Times New Roman" panose="02020603050405020304" pitchFamily="18" charset="0"/>
              </a:rPr>
              <a:t>0</a:t>
            </a:r>
            <a:r>
              <a:rPr lang="vi-VN" sz="1800" b="0" i="1" smtClean="0">
                <a:solidFill>
                  <a:srgbClr val="000000"/>
                </a:solidFill>
                <a:latin typeface="Times New Roman" panose="02020603050405020304" pitchFamily="18" charset="0"/>
                <a:cs typeface="Times New Roman" panose="02020603050405020304" pitchFamily="18" charset="0"/>
              </a:rPr>
              <a:t>;</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Phần tử đầu tiên bằng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0</a:t>
            </a:r>
            <a:endParaRPr lang="vi-VN" sz="18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if(n==2)return </a:t>
            </a:r>
            <a:r>
              <a:rPr lang="vi-VN" sz="1800" b="0" i="1">
                <a:solidFill>
                  <a:srgbClr val="000000"/>
                </a:solidFill>
                <a:latin typeface="Times New Roman" panose="02020603050405020304" pitchFamily="18" charset="0"/>
                <a:cs typeface="Times New Roman" panose="02020603050405020304" pitchFamily="18" charset="0"/>
              </a:rPr>
              <a:t>1</a:t>
            </a:r>
            <a:r>
              <a:rPr lang="vi-VN" sz="1800" b="0" i="1" smtClean="0">
                <a:solidFill>
                  <a:srgbClr val="000000"/>
                </a:solidFill>
                <a:latin typeface="Times New Roman" panose="02020603050405020304" pitchFamily="18" charset="0"/>
                <a:cs typeface="Times New Roman" panose="02020603050405020304" pitchFamily="18" charset="0"/>
              </a:rPr>
              <a:t>;</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Phần tử thứ 2 bằng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1</a:t>
            </a:r>
            <a:endParaRPr lang="vi-VN" sz="18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if(n&gt;2)return Fibo(n-1)+ Fibo(n-2);</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Phần tử thứ n bằng tổng của (phần tử thứ</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 n-1</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 v</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à (phần tử thứ</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 n-2</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a:t>
            </a:r>
            <a:r>
              <a:rPr lang="vi-VN" sz="1800" b="0" i="1" smtClean="0">
                <a:solidFill>
                  <a:srgbClr val="000000"/>
                </a:solidFill>
                <a:latin typeface="Times New Roman" panose="02020603050405020304" pitchFamily="18" charset="0"/>
                <a:cs typeface="Times New Roman" panose="02020603050405020304" pitchFamily="18" charset="0"/>
              </a:rPr>
              <a:t> </a:t>
            </a:r>
            <a:endParaRPr lang="vi-VN" sz="1800" b="0" i="1">
              <a:solidFill>
                <a:srgbClr val="000000"/>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int main()</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cout&lt;&lt;"Phan tu thu 7 cua day Fibonacci la: "; cout&lt;&lt;Fibo(7);</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cout&lt;&lt;"\n8 phan tu dau tien cua day Fibonacci la:\n";</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for(int i=1; i&lt;=8; i++)</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cout&lt;&lt;Fibo(i)&lt;&lt;"\t";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endParaRPr lang="vi-VN" sz="1800" b="0" i="1">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188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3.6 Hàm và mảng dữ liệu</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26</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r>
              <a:rPr lang="vi-VN" sz="1800" b="0" i="1">
                <a:solidFill>
                  <a:srgbClr val="000000"/>
                </a:solidFill>
                <a:latin typeface="Times New Roman" panose="02020603050405020304" pitchFamily="18" charset="0"/>
                <a:cs typeface="Times New Roman" panose="02020603050405020304" pitchFamily="18" charset="0"/>
              </a:rPr>
              <a:t>include&lt;iostream</a:t>
            </a:r>
            <a:r>
              <a:rPr lang="vi-VN" sz="1800" b="0" i="1" smtClean="0">
                <a:solidFill>
                  <a:srgbClr val="000000"/>
                </a:solidFill>
                <a:latin typeface="Times New Roman" panose="02020603050405020304" pitchFamily="18" charset="0"/>
                <a:cs typeface="Times New Roman" panose="02020603050405020304" pitchFamily="18" charset="0"/>
              </a:rPr>
              <a:t>&gt;</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 // Ví dụ minh họa hàm và mảng một chiều</a:t>
            </a:r>
            <a:endParaRPr lang="vi-VN" sz="1800" b="0" i="1">
              <a:solidFill>
                <a:srgbClr val="000000"/>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using namespace std;</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void sort(int </a:t>
            </a:r>
            <a:r>
              <a:rPr lang="vi-VN" sz="1800" b="0" i="1">
                <a:solidFill>
                  <a:srgbClr val="000000"/>
                </a:solidFill>
                <a:latin typeface="Times New Roman" panose="02020603050405020304" pitchFamily="18" charset="0"/>
                <a:cs typeface="Times New Roman" panose="02020603050405020304" pitchFamily="18" charset="0"/>
              </a:rPr>
              <a:t>a</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int </a:t>
            </a:r>
            <a:r>
              <a:rPr lang="vi-VN" sz="1800" b="0" i="1">
                <a:solidFill>
                  <a:srgbClr val="000000"/>
                </a:solidFill>
                <a:latin typeface="Times New Roman" panose="02020603050405020304" pitchFamily="18" charset="0"/>
                <a:cs typeface="Times New Roman" panose="02020603050405020304" pitchFamily="18" charset="0"/>
              </a:rPr>
              <a:t>size</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Hàm sắp xếp mảng tăng dần</a:t>
            </a:r>
            <a:endParaRPr lang="vi-VN" sz="18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int i, j, 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a:t>
            </a:r>
            <a:r>
              <a:rPr lang="vi-VN" sz="1800" b="0" i="1">
                <a:solidFill>
                  <a:srgbClr val="000000"/>
                </a:solidFill>
                <a:latin typeface="Times New Roman" panose="02020603050405020304" pitchFamily="18" charset="0"/>
                <a:cs typeface="Times New Roman" panose="02020603050405020304" pitchFamily="18" charset="0"/>
              </a:rPr>
              <a:t>for(i=0</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i&lt;size-1;</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i</a:t>
            </a:r>
            <a:r>
              <a:rPr lang="vi-VN" sz="18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for(j=i+1;</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j&lt;size;</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j</a:t>
            </a:r>
            <a:r>
              <a:rPr lang="vi-VN" sz="18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if(a[i]&gt;</a:t>
            </a:r>
            <a:r>
              <a:rPr lang="vi-VN" sz="1800" b="0" i="1">
                <a:solidFill>
                  <a:srgbClr val="000000"/>
                </a:solidFill>
                <a:latin typeface="Times New Roman" panose="02020603050405020304" pitchFamily="18" charset="0"/>
                <a:cs typeface="Times New Roman" panose="02020603050405020304" pitchFamily="18" charset="0"/>
              </a:rPr>
              <a:t>a[j</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Nếu phần tử a[i]&gt;a[j] ( a[j] - Các phần tử sau a[i])</a:t>
            </a:r>
            <a:endParaRPr lang="vi-VN" sz="18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a:t>
            </a:r>
            <a:r>
              <a:rPr lang="vi-VN" sz="1800" b="0" i="1">
                <a:solidFill>
                  <a:srgbClr val="000000"/>
                </a:solidFill>
                <a:latin typeface="Times New Roman" panose="02020603050405020304" pitchFamily="18" charset="0"/>
                <a:cs typeface="Times New Roman" panose="02020603050405020304" pitchFamily="18" charset="0"/>
              </a:rPr>
              <a:t>	</a:t>
            </a:r>
            <a:r>
              <a:rPr lang="en-US" sz="1800" b="0" i="1" smtClean="0">
                <a:solidFill>
                  <a:srgbClr val="000000"/>
                </a:solidFill>
                <a:latin typeface="Times New Roman" panose="02020603050405020304" pitchFamily="18" charset="0"/>
                <a:cs typeface="Times New Roman" panose="02020603050405020304" pitchFamily="18" charset="0"/>
              </a:rPr>
              <a:t> { </a:t>
            </a:r>
            <a:r>
              <a:rPr lang="vi-VN" sz="1800" b="0" i="1" smtClean="0">
                <a:solidFill>
                  <a:srgbClr val="000000"/>
                </a:solidFill>
                <a:latin typeface="Times New Roman" panose="02020603050405020304" pitchFamily="18" charset="0"/>
                <a:cs typeface="Times New Roman" panose="02020603050405020304" pitchFamily="18" charset="0"/>
              </a:rPr>
              <a:t>t=a[i</a:t>
            </a:r>
            <a:r>
              <a:rPr lang="vi-VN" sz="1800" b="0" i="1">
                <a:solidFill>
                  <a:srgbClr val="000000"/>
                </a:solidFill>
                <a:latin typeface="Times New Roman" panose="02020603050405020304" pitchFamily="18" charset="0"/>
                <a:cs typeface="Times New Roman" panose="02020603050405020304" pitchFamily="18" charset="0"/>
              </a:rPr>
              <a:t>];	a[i]=a[j]; a[j]=</a:t>
            </a:r>
            <a:r>
              <a:rPr lang="vi-VN" sz="1800" b="0" i="1">
                <a:solidFill>
                  <a:srgbClr val="000000"/>
                </a:solidFill>
                <a:latin typeface="Times New Roman" panose="02020603050405020304" pitchFamily="18" charset="0"/>
                <a:cs typeface="Times New Roman" panose="02020603050405020304" pitchFamily="18" charset="0"/>
              </a:rPr>
              <a:t>t</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a:solidFill>
                  <a:srgbClr val="000000"/>
                </a:solidFill>
                <a:latin typeface="Times New Roman" panose="02020603050405020304" pitchFamily="18" charset="0"/>
                <a:cs typeface="Times New Roman" panose="02020603050405020304" pitchFamily="18" charset="0"/>
              </a:rPr>
              <a:t>	</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a:t>
            </a:r>
            <a:r>
              <a:rPr lang="en-US" sz="1800" b="0" i="1">
                <a:solidFill>
                  <a:schemeClr val="tx2">
                    <a:lumMod val="60000"/>
                    <a:lumOff val="40000"/>
                  </a:schemeClr>
                </a:solidFill>
                <a:latin typeface="Times New Roman" panose="02020603050405020304" pitchFamily="18" charset="0"/>
                <a:cs typeface="Times New Roman" panose="02020603050405020304" pitchFamily="18" charset="0"/>
              </a:rPr>
              <a:t>hoán đổi </a:t>
            </a:r>
            <a:r>
              <a:rPr lang="vi-VN" sz="1800" b="0" i="1">
                <a:solidFill>
                  <a:schemeClr val="tx2">
                    <a:lumMod val="60000"/>
                    <a:lumOff val="40000"/>
                  </a:schemeClr>
                </a:solidFill>
                <a:latin typeface="Times New Roman" panose="02020603050405020304" pitchFamily="18" charset="0"/>
                <a:cs typeface="Times New Roman" panose="02020603050405020304" pitchFamily="18" charset="0"/>
              </a:rPr>
              <a:t>a[i] cho </a:t>
            </a:r>
            <a:r>
              <a:rPr lang="vi-VN" sz="1800" b="0" i="1">
                <a:solidFill>
                  <a:schemeClr val="tx2">
                    <a:lumMod val="60000"/>
                    <a:lumOff val="40000"/>
                  </a:schemeClr>
                </a:solidFill>
                <a:latin typeface="Times New Roman" panose="02020603050405020304" pitchFamily="18" charset="0"/>
                <a:cs typeface="Times New Roman" panose="02020603050405020304" pitchFamily="18" charset="0"/>
              </a:rPr>
              <a:t>a[j</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a:t>
            </a:r>
            <a:endPar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vi-VN" sz="1800" b="0" i="1" smtClean="0">
                <a:solidFill>
                  <a:srgbClr val="000000"/>
                </a:solidFill>
                <a:latin typeface="Times New Roman" panose="02020603050405020304" pitchFamily="18" charset="0"/>
                <a:cs typeface="Times New Roman" panose="02020603050405020304" pitchFamily="18" charset="0"/>
              </a:rPr>
              <a:t>}</a:t>
            </a:r>
            <a:r>
              <a:rPr lang="vi-VN" sz="1800" b="0" i="1">
                <a:solidFill>
                  <a:srgbClr val="000000"/>
                </a:solidFill>
                <a:latin typeface="Times New Roman" panose="02020603050405020304" pitchFamily="18" charset="0"/>
                <a:cs typeface="Times New Roman" panose="02020603050405020304" pitchFamily="18" charset="0"/>
              </a:rPr>
              <a:t>	</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int main()</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int a[8]={</a:t>
            </a:r>
            <a:r>
              <a:rPr lang="vi-VN" sz="1800" b="0" i="1">
                <a:solidFill>
                  <a:srgbClr val="000000"/>
                </a:solidFill>
                <a:latin typeface="Times New Roman" panose="02020603050405020304" pitchFamily="18" charset="0"/>
                <a:cs typeface="Times New Roman" panose="02020603050405020304" pitchFamily="18" charset="0"/>
              </a:rPr>
              <a:t>1,5,2,9,8,7,0,3</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sort(a,8);</a:t>
            </a:r>
            <a:r>
              <a:rPr lang="en-US" sz="1800" b="0" i="1">
                <a:solidFill>
                  <a:srgbClr val="000000"/>
                </a:solidFill>
                <a:latin typeface="Times New Roman" panose="02020603050405020304" pitchFamily="18" charset="0"/>
                <a:cs typeface="Times New Roman" panose="02020603050405020304" pitchFamily="18" charset="0"/>
              </a:rPr>
              <a:t> </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 Sắp xếp mảng a tang dần</a:t>
            </a:r>
            <a:endParaRPr lang="vi-VN" sz="1800" b="0" i="1">
              <a:solidFill>
                <a:srgbClr val="000000"/>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for(int i=0; i&lt;8; </a:t>
            </a:r>
            <a:r>
              <a:rPr lang="vi-VN" sz="1800" b="0" i="1">
                <a:solidFill>
                  <a:srgbClr val="000000"/>
                </a:solidFill>
                <a:latin typeface="Times New Roman" panose="02020603050405020304" pitchFamily="18" charset="0"/>
                <a:cs typeface="Times New Roman" panose="02020603050405020304" pitchFamily="18" charset="0"/>
              </a:rPr>
              <a:t>i</a:t>
            </a:r>
            <a:r>
              <a:rPr lang="vi-VN" sz="1800" b="0" i="1" smtClean="0">
                <a:solidFill>
                  <a:srgbClr val="000000"/>
                </a:solidFill>
                <a:latin typeface="Times New Roman" panose="02020603050405020304" pitchFamily="18" charset="0"/>
                <a:cs typeface="Times New Roman" panose="02020603050405020304" pitchFamily="18" charset="0"/>
              </a:rPr>
              <a:t>++)</a:t>
            </a:r>
            <a:r>
              <a:rPr lang="vi-VN" sz="1800" b="0" i="1">
                <a:solidFill>
                  <a:srgbClr val="000000"/>
                </a:solidFill>
                <a:latin typeface="Times New Roman" panose="02020603050405020304" pitchFamily="18" charset="0"/>
                <a:cs typeface="Times New Roman" panose="02020603050405020304" pitchFamily="18" charset="0"/>
              </a:rPr>
              <a:t>	cout&lt;&lt;a[i]&lt;&lt;"\t";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endParaRPr lang="vi-VN" sz="1800" b="0" i="1">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373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3.6 Hàm và mảng dữ liệu</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27</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r>
              <a:rPr lang="vi-VN" sz="1800" b="0" i="1">
                <a:solidFill>
                  <a:srgbClr val="000000"/>
                </a:solidFill>
                <a:latin typeface="Times New Roman" panose="02020603050405020304" pitchFamily="18" charset="0"/>
                <a:cs typeface="Times New Roman" panose="02020603050405020304" pitchFamily="18" charset="0"/>
              </a:rPr>
              <a:t>include&lt;iostream</a:t>
            </a:r>
            <a:r>
              <a:rPr lang="vi-VN" sz="1800" b="0" i="1" smtClean="0">
                <a:solidFill>
                  <a:srgbClr val="000000"/>
                </a:solidFill>
                <a:latin typeface="Times New Roman" panose="02020603050405020304" pitchFamily="18" charset="0"/>
                <a:cs typeface="Times New Roman" panose="02020603050405020304" pitchFamily="18" charset="0"/>
              </a:rPr>
              <a:t>&gt;</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 Ví dụ minh họa hàm và mảng hai chiều</a:t>
            </a:r>
            <a:endParaRPr lang="vi-VN" sz="1800" b="0" i="1">
              <a:solidFill>
                <a:srgbClr val="000000"/>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using namespace std;</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int MAX(int a[][</a:t>
            </a:r>
            <a:r>
              <a:rPr lang="vi-VN" sz="1800" b="0" i="1">
                <a:solidFill>
                  <a:srgbClr val="000000"/>
                </a:solidFill>
                <a:latin typeface="Times New Roman" panose="02020603050405020304" pitchFamily="18" charset="0"/>
                <a:cs typeface="Times New Roman" panose="02020603050405020304" pitchFamily="18" charset="0"/>
              </a:rPr>
              <a:t>50</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int </a:t>
            </a:r>
            <a:r>
              <a:rPr lang="vi-VN" sz="1800" b="0" i="1">
                <a:solidFill>
                  <a:srgbClr val="000000"/>
                </a:solidFill>
                <a:latin typeface="Times New Roman" panose="02020603050405020304" pitchFamily="18" charset="0"/>
                <a:cs typeface="Times New Roman" panose="02020603050405020304" pitchFamily="18" charset="0"/>
              </a:rPr>
              <a:t>row, int </a:t>
            </a:r>
            <a:r>
              <a:rPr lang="vi-VN" sz="1800" b="0" i="1">
                <a:solidFill>
                  <a:srgbClr val="000000"/>
                </a:solidFill>
                <a:latin typeface="Times New Roman" panose="02020603050405020304" pitchFamily="18" charset="0"/>
                <a:cs typeface="Times New Roman" panose="02020603050405020304" pitchFamily="18" charset="0"/>
              </a:rPr>
              <a:t>col</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a:t>
            </a:r>
            <a:r>
              <a:rPr lang="vi-VN" sz="1800" b="0" i="1">
                <a:solidFill>
                  <a:schemeClr val="tx2">
                    <a:lumMod val="60000"/>
                    <a:lumOff val="40000"/>
                  </a:schemeClr>
                </a:solidFill>
                <a:latin typeface="Times New Roman" panose="02020603050405020304" pitchFamily="18" charset="0"/>
                <a:cs typeface="Times New Roman" panose="02020603050405020304" pitchFamily="18" charset="0"/>
              </a:rPr>
              <a:t>row </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v</a:t>
            </a:r>
            <a:r>
              <a:rPr lang="en-US" sz="1800" b="0" i="1">
                <a:solidFill>
                  <a:schemeClr val="tx2">
                    <a:lumMod val="60000"/>
                    <a:lumOff val="40000"/>
                  </a:schemeClr>
                </a:solidFill>
                <a:latin typeface="Times New Roman" panose="02020603050405020304" pitchFamily="18" charset="0"/>
                <a:cs typeface="Times New Roman" panose="02020603050405020304" pitchFamily="18" charset="0"/>
              </a:rPr>
              <a:t>à</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vi-VN" sz="1800" b="0" i="1">
                <a:solidFill>
                  <a:schemeClr val="tx2">
                    <a:lumMod val="60000"/>
                    <a:lumOff val="40000"/>
                  </a:schemeClr>
                </a:solidFill>
                <a:latin typeface="Times New Roman" panose="02020603050405020304" pitchFamily="18" charset="0"/>
                <a:cs typeface="Times New Roman" panose="02020603050405020304" pitchFamily="18" charset="0"/>
              </a:rPr>
              <a:t>col </a:t>
            </a:r>
            <a:r>
              <a:rPr lang="vi-VN" sz="1800" b="0" i="1">
                <a:solidFill>
                  <a:schemeClr val="tx2">
                    <a:lumMod val="60000"/>
                    <a:lumOff val="40000"/>
                  </a:schemeClr>
                </a:solidFill>
                <a:latin typeface="Times New Roman" panose="02020603050405020304" pitchFamily="18" charset="0"/>
                <a:cs typeface="Times New Roman" panose="02020603050405020304" pitchFamily="18" charset="0"/>
              </a:rPr>
              <a:t>là </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số hàng và cột của mảng</a:t>
            </a:r>
            <a:endParaRPr lang="vi-VN" sz="18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int i, j, mc =a[0][</a:t>
            </a:r>
            <a:r>
              <a:rPr lang="vi-VN" sz="1800" b="0" i="1">
                <a:solidFill>
                  <a:srgbClr val="000000"/>
                </a:solidFill>
                <a:latin typeface="Times New Roman" panose="02020603050405020304" pitchFamily="18" charset="0"/>
                <a:cs typeface="Times New Roman" panose="02020603050405020304" pitchFamily="18" charset="0"/>
              </a:rPr>
              <a:t>0</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//biến mc gán bằng phần tử đầu tiên của mảng</a:t>
            </a:r>
            <a:endParaRPr lang="vi-VN" sz="1800" b="0" i="1">
              <a:solidFill>
                <a:srgbClr val="000000"/>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for(i=0;i&lt;row;i++)</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for(j=0;j&lt;col;j</a:t>
            </a:r>
            <a:r>
              <a:rPr lang="vi-VN" sz="18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a:t>
            </a:r>
            <a:r>
              <a:rPr lang="en-US" sz="1800" b="0" i="1" smtClean="0">
                <a:solidFill>
                  <a:srgbClr val="000000"/>
                </a:solidFill>
                <a:latin typeface="Times New Roman" panose="02020603050405020304" pitchFamily="18" charset="0"/>
                <a:cs typeface="Times New Roman" panose="02020603050405020304" pitchFamily="18" charset="0"/>
              </a:rPr>
              <a:t>	</a:t>
            </a:r>
            <a:r>
              <a:rPr lang="vi-VN" sz="1800" b="0" i="1" smtClean="0">
                <a:solidFill>
                  <a:srgbClr val="000000"/>
                </a:solidFill>
                <a:latin typeface="Times New Roman" panose="02020603050405020304" pitchFamily="18" charset="0"/>
                <a:cs typeface="Times New Roman" panose="02020603050405020304" pitchFamily="18" charset="0"/>
              </a:rPr>
              <a:t>if(a[i</a:t>
            </a:r>
            <a:r>
              <a:rPr lang="vi-VN" sz="1800" b="0" i="1">
                <a:solidFill>
                  <a:srgbClr val="000000"/>
                </a:solidFill>
                <a:latin typeface="Times New Roman" panose="02020603050405020304" pitchFamily="18" charset="0"/>
                <a:cs typeface="Times New Roman" panose="02020603050405020304" pitchFamily="18" charset="0"/>
              </a:rPr>
              <a:t>][j]&gt;mc) mc=a[i][j];</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return mc; </a:t>
            </a:r>
            <a:r>
              <a:rPr lang="vi-VN" sz="1800" b="0" i="1">
                <a:solidFill>
                  <a:schemeClr val="tx2">
                    <a:lumMod val="60000"/>
                    <a:lumOff val="40000"/>
                  </a:schemeClr>
                </a:solidFill>
                <a:latin typeface="Times New Roman" panose="02020603050405020304" pitchFamily="18" charset="0"/>
                <a:cs typeface="Times New Roman" panose="02020603050405020304" pitchFamily="18" charset="0"/>
              </a:rPr>
              <a:t>//</a:t>
            </a:r>
            <a:r>
              <a:rPr lang="vi-VN" sz="1800" b="0" i="1" smtClean="0">
                <a:solidFill>
                  <a:schemeClr val="tx2">
                    <a:lumMod val="60000"/>
                    <a:lumOff val="40000"/>
                  </a:schemeClr>
                </a:solidFill>
                <a:latin typeface="Times New Roman" panose="02020603050405020304" pitchFamily="18" charset="0"/>
                <a:cs typeface="Times New Roman" panose="02020603050405020304" pitchFamily="18" charset="0"/>
              </a:rPr>
              <a:t>Tr</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ả về mc (chính là giá trị lớn nhất của mảng) cho hàm MAX</a:t>
            </a:r>
            <a:endParaRPr lang="vi-VN" sz="1800" b="0" i="1">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int main()</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int </a:t>
            </a:r>
            <a:r>
              <a:rPr lang="vi-VN" sz="1800" b="0" i="1">
                <a:solidFill>
                  <a:srgbClr val="000000"/>
                </a:solidFill>
                <a:latin typeface="Times New Roman" panose="02020603050405020304" pitchFamily="18" charset="0"/>
                <a:cs typeface="Times New Roman" panose="02020603050405020304" pitchFamily="18" charset="0"/>
              </a:rPr>
              <a:t>b</a:t>
            </a:r>
            <a:r>
              <a:rPr lang="vi-VN" sz="1800" b="0" i="1" smtClean="0">
                <a:solidFill>
                  <a:srgbClr val="000000"/>
                </a:solidFill>
                <a:latin typeface="Times New Roman" panose="02020603050405020304" pitchFamily="18" charset="0"/>
                <a:cs typeface="Times New Roman" panose="02020603050405020304" pitchFamily="18" charset="0"/>
              </a:rPr>
              <a:t>[][</a:t>
            </a:r>
            <a:r>
              <a:rPr lang="vi-VN" sz="1800" b="0" i="1">
                <a:solidFill>
                  <a:srgbClr val="000000"/>
                </a:solidFill>
                <a:latin typeface="Times New Roman" panose="02020603050405020304" pitchFamily="18" charset="0"/>
                <a:cs typeface="Times New Roman" panose="02020603050405020304" pitchFamily="18" charset="0"/>
              </a:rPr>
              <a:t>50]={{2,15},{21,8},{16,-</a:t>
            </a:r>
            <a:r>
              <a:rPr lang="vi-VN" sz="1800" b="0" i="1">
                <a:solidFill>
                  <a:srgbClr val="000000"/>
                </a:solidFill>
                <a:latin typeface="Times New Roman" panose="02020603050405020304" pitchFamily="18" charset="0"/>
                <a:cs typeface="Times New Roman" panose="02020603050405020304" pitchFamily="18" charset="0"/>
              </a:rPr>
              <a:t>3</a:t>
            </a:r>
            <a:r>
              <a:rPr lang="vi-VN" sz="1800" b="0" i="1" smtClean="0">
                <a:solidFill>
                  <a:srgbClr val="000000"/>
                </a:solidFill>
                <a:latin typeface="Times New Roman" panose="02020603050405020304" pitchFamily="18" charset="0"/>
                <a:cs typeface="Times New Roman" panose="02020603050405020304" pitchFamily="18" charset="0"/>
              </a:rPr>
              <a:t>}};</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 Số cột phải bằng 50 – như trong MAX</a:t>
            </a:r>
            <a:endParaRPr lang="vi-VN" sz="1800" b="0" i="1">
              <a:solidFill>
                <a:srgbClr val="000000"/>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	cout&lt;&lt;"Phan tu lonn nhat cua mang la: "&lt;&lt;</a:t>
            </a:r>
            <a:r>
              <a:rPr lang="vi-VN" sz="1800" b="0" i="1">
                <a:solidFill>
                  <a:srgbClr val="000000"/>
                </a:solidFill>
                <a:latin typeface="Times New Roman" panose="02020603050405020304" pitchFamily="18" charset="0"/>
                <a:cs typeface="Times New Roman" panose="02020603050405020304" pitchFamily="18" charset="0"/>
              </a:rPr>
              <a:t>MAX(b,3,2</a:t>
            </a:r>
            <a:r>
              <a:rPr lang="vi-VN" sz="1800" b="0" i="1" smtClean="0">
                <a:solidFill>
                  <a:srgbClr val="000000"/>
                </a:solidFill>
                <a:latin typeface="Times New Roman" panose="02020603050405020304" pitchFamily="18" charset="0"/>
                <a:cs typeface="Times New Roman" panose="02020603050405020304" pitchFamily="18" charset="0"/>
              </a:rPr>
              <a:t>);</a:t>
            </a:r>
            <a:endParaRPr lang="en-US" sz="1800" b="0" i="1" smtClean="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1800" b="0" i="1">
                <a:solidFill>
                  <a:srgbClr val="000000"/>
                </a:solidFill>
                <a:latin typeface="Times New Roman" panose="02020603050405020304" pitchFamily="18" charset="0"/>
                <a:cs typeface="Times New Roman" panose="02020603050405020304" pitchFamily="18" charset="0"/>
              </a:rPr>
              <a:t>	</a:t>
            </a:r>
            <a:r>
              <a:rPr lang="en-US" sz="1800" b="0" i="1" smtClean="0">
                <a:solidFill>
                  <a:schemeClr val="tx2">
                    <a:lumMod val="60000"/>
                    <a:lumOff val="40000"/>
                  </a:schemeClr>
                </a:solidFill>
                <a:latin typeface="Times New Roman" panose="02020603050405020304" pitchFamily="18" charset="0"/>
                <a:cs typeface="Times New Roman" panose="02020603050405020304" pitchFamily="18" charset="0"/>
              </a:rPr>
              <a:t>// Mảng b truyền vào hàm MAX với số hàng là 3, số cột là 2</a:t>
            </a:r>
            <a:endParaRPr lang="vi-VN" sz="1800" b="0" i="1">
              <a:solidFill>
                <a:srgbClr val="000000"/>
              </a:solidFill>
              <a:latin typeface="Times New Roman" panose="02020603050405020304" pitchFamily="18" charset="0"/>
              <a:cs typeface="Times New Roman" panose="02020603050405020304" pitchFamily="18" charset="0"/>
            </a:endParaRPr>
          </a:p>
          <a:p>
            <a:pPr marL="0" indent="0" algn="just">
              <a:buNone/>
            </a:pPr>
            <a:r>
              <a:rPr lang="vi-VN" sz="1800" b="0" i="1">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680302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3.7 Tổ chức chương trình</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28</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519113" algn="just"/>
            <a:r>
              <a:rPr lang="en-US" sz="2200" b="0" smtClean="0">
                <a:solidFill>
                  <a:srgbClr val="000000"/>
                </a:solidFill>
                <a:latin typeface="Times New Roman" panose="02020603050405020304" pitchFamily="18" charset="0"/>
                <a:cs typeface="Times New Roman" panose="02020603050405020304" pitchFamily="18" charset="0"/>
              </a:rPr>
              <a:t>Các loại biến và phạm vi</a:t>
            </a:r>
          </a:p>
          <a:p>
            <a:pPr marL="400050" lvl="1" indent="519113" algn="just"/>
            <a:r>
              <a:rPr lang="en-US" sz="2200" i="1" smtClean="0">
                <a:solidFill>
                  <a:srgbClr val="000000"/>
                </a:solidFill>
                <a:latin typeface="Times New Roman" panose="02020603050405020304" pitchFamily="18" charset="0"/>
                <a:cs typeface="Times New Roman" panose="02020603050405020304" pitchFamily="18" charset="0"/>
              </a:rPr>
              <a:t>Biến cục bộ</a:t>
            </a:r>
          </a:p>
          <a:p>
            <a:pPr marL="400050" lvl="1" indent="519113" algn="just"/>
            <a:r>
              <a:rPr lang="en-US" sz="2200" b="0" i="1" smtClean="0">
                <a:solidFill>
                  <a:srgbClr val="000000"/>
                </a:solidFill>
                <a:latin typeface="Times New Roman" panose="02020603050405020304" pitchFamily="18" charset="0"/>
                <a:cs typeface="Times New Roman" panose="02020603050405020304" pitchFamily="18" charset="0"/>
              </a:rPr>
              <a:t>Biến ngoài hay biến toàn cục</a:t>
            </a:r>
          </a:p>
          <a:p>
            <a:pPr marL="0" indent="519113" algn="just"/>
            <a:r>
              <a:rPr lang="en-US" sz="2200" b="0" smtClean="0">
                <a:solidFill>
                  <a:srgbClr val="000000"/>
                </a:solidFill>
                <a:latin typeface="Times New Roman" panose="02020603050405020304" pitchFamily="18" charset="0"/>
                <a:cs typeface="Times New Roman" panose="02020603050405020304" pitchFamily="18" charset="0"/>
              </a:rPr>
              <a:t>Biến với mục đích đặc biệt</a:t>
            </a:r>
          </a:p>
          <a:p>
            <a:pPr marL="400050" lvl="1" indent="519113" algn="just"/>
            <a:r>
              <a:rPr lang="en-US" sz="2200" i="1" smtClean="0">
                <a:solidFill>
                  <a:srgbClr val="000000"/>
                </a:solidFill>
                <a:latin typeface="Times New Roman" panose="02020603050405020304" pitchFamily="18" charset="0"/>
                <a:cs typeface="Times New Roman" panose="02020603050405020304" pitchFamily="18" charset="0"/>
              </a:rPr>
              <a:t>Biến hằng và từ khóa </a:t>
            </a:r>
            <a:r>
              <a:rPr lang="en-US" sz="2200" b="1" i="1" smtClean="0">
                <a:solidFill>
                  <a:srgbClr val="000000"/>
                </a:solidFill>
                <a:latin typeface="Times New Roman" panose="02020603050405020304" pitchFamily="18" charset="0"/>
                <a:cs typeface="Times New Roman" panose="02020603050405020304" pitchFamily="18" charset="0"/>
              </a:rPr>
              <a:t>const</a:t>
            </a:r>
          </a:p>
          <a:p>
            <a:pPr marL="400050" lvl="1" indent="519113" algn="just"/>
            <a:r>
              <a:rPr lang="en-US" sz="2200" b="0" i="1" smtClean="0">
                <a:solidFill>
                  <a:srgbClr val="000000"/>
                </a:solidFill>
                <a:latin typeface="Times New Roman" panose="02020603050405020304" pitchFamily="18" charset="0"/>
                <a:cs typeface="Times New Roman" panose="02020603050405020304" pitchFamily="18" charset="0"/>
              </a:rPr>
              <a:t>Biến tĩnh và từ khóa </a:t>
            </a:r>
            <a:r>
              <a:rPr lang="en-US" sz="2200" b="1" i="1" smtClean="0">
                <a:solidFill>
                  <a:srgbClr val="000000"/>
                </a:solidFill>
                <a:latin typeface="Times New Roman" panose="02020603050405020304" pitchFamily="18" charset="0"/>
                <a:cs typeface="Times New Roman" panose="02020603050405020304" pitchFamily="18" charset="0"/>
              </a:rPr>
              <a:t>static</a:t>
            </a:r>
          </a:p>
          <a:p>
            <a:pPr marL="400050" lvl="1" indent="519113" algn="just"/>
            <a:r>
              <a:rPr lang="en-US" sz="2200" b="0" i="1" smtClean="0">
                <a:solidFill>
                  <a:srgbClr val="000000"/>
                </a:solidFill>
                <a:latin typeface="Times New Roman" panose="02020603050405020304" pitchFamily="18" charset="0"/>
                <a:cs typeface="Times New Roman" panose="02020603050405020304" pitchFamily="18" charset="0"/>
              </a:rPr>
              <a:t>Biến thanh ghi và từ khóa </a:t>
            </a:r>
            <a:r>
              <a:rPr lang="en-US" sz="2200" b="1" i="1" smtClean="0">
                <a:solidFill>
                  <a:srgbClr val="000000"/>
                </a:solidFill>
                <a:latin typeface="Times New Roman" panose="02020603050405020304" pitchFamily="18" charset="0"/>
                <a:cs typeface="Times New Roman" panose="02020603050405020304" pitchFamily="18" charset="0"/>
              </a:rPr>
              <a:t>register</a:t>
            </a:r>
          </a:p>
          <a:p>
            <a:pPr marL="400050" lvl="1" indent="519113" algn="just"/>
            <a:r>
              <a:rPr lang="en-US" sz="2200" i="1" smtClean="0">
                <a:solidFill>
                  <a:srgbClr val="000000"/>
                </a:solidFill>
                <a:latin typeface="Times New Roman" panose="02020603050405020304" pitchFamily="18" charset="0"/>
                <a:cs typeface="Times New Roman" panose="02020603050405020304" pitchFamily="18" charset="0"/>
              </a:rPr>
              <a:t>Biến ngoài và từ khóa </a:t>
            </a:r>
            <a:r>
              <a:rPr lang="en-US" sz="2200" b="1" i="1" smtClean="0">
                <a:solidFill>
                  <a:srgbClr val="000000"/>
                </a:solidFill>
                <a:latin typeface="Times New Roman" panose="02020603050405020304" pitchFamily="18" charset="0"/>
                <a:cs typeface="Times New Roman" panose="02020603050405020304" pitchFamily="18" charset="0"/>
              </a:rPr>
              <a:t>extern</a:t>
            </a:r>
            <a:endParaRPr lang="en-US" sz="2200" b="1" i="1" smtClean="0">
              <a:solidFill>
                <a:srgbClr val="000000"/>
              </a:solidFill>
              <a:latin typeface="Times New Roman" panose="02020603050405020304" pitchFamily="18" charset="0"/>
              <a:cs typeface="Times New Roman" panose="02020603050405020304" pitchFamily="18" charset="0"/>
            </a:endParaRPr>
          </a:p>
          <a:p>
            <a:pPr marL="0" indent="519113" algn="just"/>
            <a:r>
              <a:rPr lang="en-US" sz="2200" b="0" smtClean="0">
                <a:solidFill>
                  <a:srgbClr val="000000"/>
                </a:solidFill>
                <a:latin typeface="Times New Roman" panose="02020603050405020304" pitchFamily="18" charset="0"/>
                <a:cs typeface="Times New Roman" panose="02020603050405020304" pitchFamily="18" charset="0"/>
              </a:rPr>
              <a:t>Các chỉ thị tiền xử lý</a:t>
            </a:r>
          </a:p>
          <a:p>
            <a:pPr marL="400050" lvl="1" indent="519113" algn="just"/>
            <a:r>
              <a:rPr lang="en-US" sz="2200" i="1" smtClean="0">
                <a:solidFill>
                  <a:srgbClr val="000000"/>
                </a:solidFill>
                <a:latin typeface="Times New Roman" panose="02020603050405020304" pitchFamily="18" charset="0"/>
                <a:cs typeface="Times New Roman" panose="02020603050405020304" pitchFamily="18" charset="0"/>
              </a:rPr>
              <a:t>Chỉ </a:t>
            </a:r>
            <a:r>
              <a:rPr lang="en-US" sz="2200" i="1">
                <a:solidFill>
                  <a:srgbClr val="000000"/>
                </a:solidFill>
                <a:latin typeface="Times New Roman" panose="02020603050405020304" pitchFamily="18" charset="0"/>
                <a:cs typeface="Times New Roman" panose="02020603050405020304" pitchFamily="18" charset="0"/>
              </a:rPr>
              <a:t>thị bao hàm tệp </a:t>
            </a:r>
            <a:r>
              <a:rPr lang="en-US" sz="2200" b="1" i="1">
                <a:solidFill>
                  <a:srgbClr val="000000"/>
                </a:solidFill>
                <a:latin typeface="Times New Roman" panose="02020603050405020304" pitchFamily="18" charset="0"/>
                <a:cs typeface="Times New Roman" panose="02020603050405020304" pitchFamily="18" charset="0"/>
              </a:rPr>
              <a:t>#</a:t>
            </a:r>
            <a:r>
              <a:rPr lang="en-US" sz="2200" b="1" i="1" smtClean="0">
                <a:solidFill>
                  <a:srgbClr val="000000"/>
                </a:solidFill>
                <a:latin typeface="Times New Roman" panose="02020603050405020304" pitchFamily="18" charset="0"/>
                <a:cs typeface="Times New Roman" panose="02020603050405020304" pitchFamily="18" charset="0"/>
              </a:rPr>
              <a:t>include</a:t>
            </a:r>
          </a:p>
          <a:p>
            <a:pPr marL="400050" lvl="1" indent="519113" algn="just"/>
            <a:r>
              <a:rPr lang="it-IT" sz="2200" i="1" smtClean="0">
                <a:solidFill>
                  <a:srgbClr val="000000"/>
                </a:solidFill>
                <a:latin typeface="Times New Roman" panose="02020603050405020304" pitchFamily="18" charset="0"/>
                <a:cs typeface="Times New Roman" panose="02020603050405020304" pitchFamily="18" charset="0"/>
              </a:rPr>
              <a:t>Chỉ </a:t>
            </a:r>
            <a:r>
              <a:rPr lang="it-IT" sz="2200" i="1">
                <a:solidFill>
                  <a:srgbClr val="000000"/>
                </a:solidFill>
                <a:latin typeface="Times New Roman" panose="02020603050405020304" pitchFamily="18" charset="0"/>
                <a:cs typeface="Times New Roman" panose="02020603050405020304" pitchFamily="18" charset="0"/>
              </a:rPr>
              <a:t>thị macro </a:t>
            </a:r>
            <a:r>
              <a:rPr lang="it-IT" sz="2200" b="1" i="1">
                <a:solidFill>
                  <a:srgbClr val="000000"/>
                </a:solidFill>
                <a:latin typeface="Times New Roman" panose="02020603050405020304" pitchFamily="18" charset="0"/>
                <a:cs typeface="Times New Roman" panose="02020603050405020304" pitchFamily="18" charset="0"/>
              </a:rPr>
              <a:t>#</a:t>
            </a:r>
            <a:r>
              <a:rPr lang="it-IT" sz="2200" b="1" i="1" smtClean="0">
                <a:solidFill>
                  <a:srgbClr val="000000"/>
                </a:solidFill>
                <a:latin typeface="Times New Roman" panose="02020603050405020304" pitchFamily="18" charset="0"/>
                <a:cs typeface="Times New Roman" panose="02020603050405020304" pitchFamily="18" charset="0"/>
              </a:rPr>
              <a:t>define</a:t>
            </a:r>
          </a:p>
          <a:p>
            <a:pPr marL="400050" lvl="1" indent="519113" algn="just"/>
            <a:r>
              <a:rPr lang="en-US" sz="2200" i="1" smtClean="0">
                <a:solidFill>
                  <a:srgbClr val="000000"/>
                </a:solidFill>
                <a:latin typeface="Times New Roman" panose="02020603050405020304" pitchFamily="18" charset="0"/>
                <a:cs typeface="Times New Roman" panose="02020603050405020304" pitchFamily="18" charset="0"/>
              </a:rPr>
              <a:t>Chỉ </a:t>
            </a:r>
            <a:r>
              <a:rPr lang="en-US" sz="2200" i="1">
                <a:solidFill>
                  <a:srgbClr val="000000"/>
                </a:solidFill>
                <a:latin typeface="Times New Roman" panose="02020603050405020304" pitchFamily="18" charset="0"/>
                <a:cs typeface="Times New Roman" panose="02020603050405020304" pitchFamily="18" charset="0"/>
              </a:rPr>
              <a:t>thị </a:t>
            </a:r>
            <a:r>
              <a:rPr lang="en-US" sz="2200" b="1" i="1">
                <a:solidFill>
                  <a:srgbClr val="000000"/>
                </a:solidFill>
                <a:latin typeface="Times New Roman" panose="02020603050405020304" pitchFamily="18" charset="0"/>
                <a:cs typeface="Times New Roman" panose="02020603050405020304" pitchFamily="18" charset="0"/>
              </a:rPr>
              <a:t>#ifdef </a:t>
            </a:r>
            <a:r>
              <a:rPr lang="en-US" sz="2200" i="1">
                <a:solidFill>
                  <a:srgbClr val="000000"/>
                </a:solidFill>
                <a:latin typeface="Times New Roman" panose="02020603050405020304" pitchFamily="18" charset="0"/>
                <a:cs typeface="Times New Roman" panose="02020603050405020304" pitchFamily="18" charset="0"/>
              </a:rPr>
              <a:t>và</a:t>
            </a:r>
            <a:r>
              <a:rPr lang="en-US" sz="2200" b="1" i="1">
                <a:solidFill>
                  <a:srgbClr val="000000"/>
                </a:solidFill>
                <a:latin typeface="Times New Roman" panose="02020603050405020304" pitchFamily="18" charset="0"/>
                <a:cs typeface="Times New Roman" panose="02020603050405020304" pitchFamily="18" charset="0"/>
              </a:rPr>
              <a:t> #ifndef</a:t>
            </a:r>
          </a:p>
          <a:p>
            <a:pPr marL="0" indent="519113" algn="just"/>
            <a:endParaRPr lang="vi-VN" sz="22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178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Bài tập chương III</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2</a:t>
            </a:r>
            <a:r>
              <a:rPr lang="en-US" sz="1600" smtClean="0">
                <a:solidFill>
                  <a:schemeClr val="accent3"/>
                </a:solidFill>
                <a:latin typeface="Times New Roman" panose="02020603050405020304" pitchFamily="18" charset="0"/>
                <a:cs typeface="Times New Roman" panose="02020603050405020304" pitchFamily="18" charset="0"/>
              </a:rPr>
              <a:t>9</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100554"/>
            <a:ext cx="8229600" cy="5300246"/>
          </a:xfrm>
        </p:spPr>
        <p:txBody>
          <a:bodyPr/>
          <a:lstStyle/>
          <a:p>
            <a:pPr marL="0" indent="0" algn="ctr">
              <a:spcBef>
                <a:spcPts val="0"/>
              </a:spcBef>
              <a:buNone/>
            </a:pPr>
            <a:r>
              <a:rPr lang="en-US" sz="2400" smtClean="0">
                <a:solidFill>
                  <a:schemeClr val="tx2">
                    <a:lumMod val="60000"/>
                    <a:lumOff val="40000"/>
                  </a:schemeClr>
                </a:solidFill>
                <a:latin typeface="Times New Roman" panose="02020603050405020304" pitchFamily="18" charset="0"/>
                <a:cs typeface="Times New Roman" panose="02020603050405020304" pitchFamily="18" charset="0"/>
              </a:rPr>
              <a:t>Viết chương trình giải các bài tập sau ( nên dùng hàm) :</a:t>
            </a:r>
          </a:p>
          <a:p>
            <a:pPr marL="0"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Bài 1</a:t>
            </a:r>
            <a:r>
              <a:rPr lang="en-US" sz="2400" b="0" smtClean="0">
                <a:solidFill>
                  <a:srgbClr val="000000"/>
                </a:solidFill>
                <a:latin typeface="Times New Roman" panose="02020603050405020304" pitchFamily="18" charset="0"/>
                <a:cs typeface="Times New Roman" panose="02020603050405020304" pitchFamily="18" charset="0"/>
              </a:rPr>
              <a:t>.  Nhập dữ liệu cho dãy số nguyên gồm n phần tử (n&lt;=50).</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Xác định số phần tử là số chẵn mà lớn hơn 30 trong mảng</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Tìm giá trị nhỏ nhất trong mảng và số lần xuất hiện của nó</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Sắp xếp mảng tăng dần</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Xóa tất cả các phần tử có giá trị bằng x ở trong mảng</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Chèn vào mảng phần tử y sao cho mảng vẫn tăng dần.</a:t>
            </a:r>
          </a:p>
          <a:p>
            <a:pPr marL="457200" indent="-457200" algn="just">
              <a:spcBef>
                <a:spcPts val="0"/>
              </a:spcBef>
              <a:buAutoNum type="alphaUcPeriod"/>
            </a:pP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vi-VN" sz="2400" smtClean="0">
                <a:solidFill>
                  <a:srgbClr val="000000"/>
                </a:solidFill>
                <a:latin typeface="Times New Roman" panose="02020603050405020304" pitchFamily="18" charset="0"/>
                <a:cs typeface="Times New Roman" panose="02020603050405020304" pitchFamily="18" charset="0"/>
              </a:rPr>
              <a:t>Bài </a:t>
            </a:r>
            <a:r>
              <a:rPr lang="en-US" sz="2400">
                <a:solidFill>
                  <a:srgbClr val="000000"/>
                </a:solidFill>
                <a:latin typeface="Times New Roman" panose="02020603050405020304" pitchFamily="18" charset="0"/>
                <a:cs typeface="Times New Roman" panose="02020603050405020304" pitchFamily="18" charset="0"/>
              </a:rPr>
              <a:t>2</a:t>
            </a:r>
            <a:r>
              <a:rPr lang="vi-VN" sz="2400" b="0" smtClean="0">
                <a:solidFill>
                  <a:srgbClr val="000000"/>
                </a:solidFill>
                <a:latin typeface="Times New Roman" panose="02020603050405020304" pitchFamily="18" charset="0"/>
                <a:cs typeface="Times New Roman" panose="02020603050405020304" pitchFamily="18" charset="0"/>
              </a:rPr>
              <a:t>.</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Nhập dữ liệu cho 2 ma trận số nguyên  A và B đều gồm m hàng n cột.</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Xuất từng ma trận và ma trận tổng A+B</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Tìm phần tử lớn nhất trên từng ma trận và trên cả 2 ma trận</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Tổng các phần tử trên ma trận nào là lớn hơn</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Sắp xếp ma trận A tăng dần, ma trận B giảm dần</a:t>
            </a:r>
            <a:endParaRPr lang="en-US"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786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a:latin typeface="Times New Roman" panose="02020603050405020304" pitchFamily="18" charset="0"/>
                <a:cs typeface="Times New Roman" panose="02020603050405020304" pitchFamily="18" charset="0"/>
              </a:rPr>
              <a:t>3</a:t>
            </a:r>
            <a:r>
              <a:rPr lang="en-US" sz="3200" smtClean="0">
                <a:latin typeface="Times New Roman" panose="02020603050405020304" pitchFamily="18" charset="0"/>
                <a:cs typeface="Times New Roman" panose="02020603050405020304" pitchFamily="18" charset="0"/>
              </a:rPr>
              <a:t>.1 Mảng</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3</a:t>
            </a:r>
          </a:p>
        </p:txBody>
      </p:sp>
      <p:sp>
        <p:nvSpPr>
          <p:cNvPr id="37" name="Content Placeholder 2"/>
          <p:cNvSpPr>
            <a:spLocks noGrp="1"/>
          </p:cNvSpPr>
          <p:nvPr>
            <p:ph idx="1"/>
          </p:nvPr>
        </p:nvSpPr>
        <p:spPr>
          <a:xfrm>
            <a:off x="457200" y="1241425"/>
            <a:ext cx="8229600" cy="4930775"/>
          </a:xfrm>
        </p:spPr>
        <p:txBody>
          <a:bodyPr/>
          <a:lstStyle/>
          <a:p>
            <a:pPr marL="0" indent="0">
              <a:buNone/>
            </a:pPr>
            <a:r>
              <a:rPr lang="en-US" sz="2400" b="0" smtClean="0">
                <a:solidFill>
                  <a:srgbClr val="000000"/>
                </a:solidFill>
                <a:latin typeface="Times New Roman" panose="02020603050405020304" pitchFamily="18" charset="0"/>
                <a:cs typeface="Times New Roman" panose="02020603050405020304" pitchFamily="18" charset="0"/>
              </a:rPr>
              <a:t>	Mảng là tập hợp các phần tử có cùng kiểu dữ liệu được sắp xếp liền kề nhau trong bộ nhớ.</a:t>
            </a:r>
          </a:p>
          <a:p>
            <a:pPr marL="457200" indent="-457200">
              <a:buAutoNum type="alphaUcPeriod"/>
            </a:pPr>
            <a:r>
              <a:rPr lang="en-US" sz="2400" smtClean="0">
                <a:solidFill>
                  <a:srgbClr val="000000"/>
                </a:solidFill>
                <a:latin typeface="Times New Roman" panose="02020603050405020304" pitchFamily="18" charset="0"/>
                <a:cs typeface="Times New Roman" panose="02020603050405020304" pitchFamily="18" charset="0"/>
              </a:rPr>
              <a:t>Mảng </a:t>
            </a:r>
            <a:r>
              <a:rPr lang="en-US" sz="2400">
                <a:solidFill>
                  <a:srgbClr val="000000"/>
                </a:solidFill>
                <a:latin typeface="Times New Roman" panose="02020603050405020304" pitchFamily="18" charset="0"/>
                <a:cs typeface="Times New Roman" panose="02020603050405020304" pitchFamily="18" charset="0"/>
              </a:rPr>
              <a:t>một </a:t>
            </a:r>
            <a:r>
              <a:rPr lang="en-US" sz="2400" smtClean="0">
                <a:solidFill>
                  <a:srgbClr val="000000"/>
                </a:solidFill>
                <a:latin typeface="Times New Roman" panose="02020603050405020304" pitchFamily="18" charset="0"/>
                <a:cs typeface="Times New Roman" panose="02020603050405020304" pitchFamily="18" charset="0"/>
              </a:rPr>
              <a:t>chiều</a:t>
            </a:r>
          </a:p>
          <a:p>
            <a:pPr marL="0" indent="0">
              <a:buNone/>
            </a:pPr>
            <a:endParaRPr lang="en-US" sz="2400" b="0">
              <a:solidFill>
                <a:srgbClr val="000000"/>
              </a:solidFill>
              <a:latin typeface="Times New Roman" panose="02020603050405020304" pitchFamily="18" charset="0"/>
              <a:cs typeface="Times New Roman" panose="02020603050405020304" pitchFamily="18" charset="0"/>
            </a:endParaRPr>
          </a:p>
          <a:p>
            <a:pPr marL="0" indent="0">
              <a:buNone/>
            </a:pPr>
            <a:r>
              <a:rPr lang="en-US" sz="2400" b="0" u="sng" smtClean="0">
                <a:solidFill>
                  <a:srgbClr val="000000"/>
                </a:solidFill>
                <a:latin typeface="Times New Roman" panose="02020603050405020304" pitchFamily="18" charset="0"/>
                <a:cs typeface="Times New Roman" panose="02020603050405020304" pitchFamily="18" charset="0"/>
              </a:rPr>
              <a:t>Cú pháp khai báo:</a:t>
            </a:r>
          </a:p>
          <a:p>
            <a:pPr>
              <a:buFont typeface="Arial" panose="020B0604020202020204" pitchFamily="34" charset="0"/>
              <a:buChar char="•"/>
            </a:pPr>
            <a:r>
              <a:rPr lang="en-US" sz="2400">
                <a:solidFill>
                  <a:srgbClr val="7030A0"/>
                </a:solidFill>
                <a:latin typeface="Times New Roman" panose="02020603050405020304" pitchFamily="18" charset="0"/>
                <a:cs typeface="Times New Roman" panose="02020603050405020304" pitchFamily="18" charset="0"/>
              </a:rPr>
              <a:t>&lt;tên kiểu&gt; &lt;tên mảng&gt;[số thành phần] </a:t>
            </a:r>
            <a:r>
              <a:rPr lang="en-US" sz="2400" smtClean="0">
                <a:solidFill>
                  <a:srgbClr val="7030A0"/>
                </a:solidFill>
                <a:latin typeface="Times New Roman" panose="02020603050405020304" pitchFamily="18" charset="0"/>
                <a:cs typeface="Times New Roman" panose="02020603050405020304" pitchFamily="18" charset="0"/>
              </a:rPr>
              <a:t>;</a:t>
            </a:r>
            <a:r>
              <a:rPr lang="en-US" sz="2400" b="0">
                <a:solidFill>
                  <a:srgbClr val="7030A0"/>
                </a:solidFill>
                <a:latin typeface="Times New Roman" panose="02020603050405020304" pitchFamily="18" charset="0"/>
                <a:cs typeface="Times New Roman" panose="02020603050405020304" pitchFamily="18" charset="0"/>
              </a:rPr>
              <a:t> </a:t>
            </a:r>
            <a:r>
              <a:rPr lang="en-US" sz="2400" b="0" smtClean="0">
                <a:solidFill>
                  <a:srgbClr val="7030A0"/>
                </a:solidFill>
                <a:latin typeface="Times New Roman" panose="02020603050405020304" pitchFamily="18" charset="0"/>
                <a:cs typeface="Times New Roman" panose="02020603050405020304" pitchFamily="18" charset="0"/>
              </a:rPr>
              <a:t>// </a:t>
            </a:r>
            <a:r>
              <a:rPr lang="en-US" sz="2400" b="0">
                <a:solidFill>
                  <a:srgbClr val="7030A0"/>
                </a:solidFill>
                <a:latin typeface="Times New Roman" panose="02020603050405020304" pitchFamily="18" charset="0"/>
                <a:cs typeface="Times New Roman" panose="02020603050405020304" pitchFamily="18" charset="0"/>
              </a:rPr>
              <a:t>không khởi tạo</a:t>
            </a:r>
          </a:p>
          <a:p>
            <a:pPr>
              <a:buFont typeface="Arial" panose="020B0604020202020204" pitchFamily="34" charset="0"/>
              <a:buChar char="•"/>
            </a:pPr>
            <a:r>
              <a:rPr lang="en-US" sz="2400">
                <a:solidFill>
                  <a:srgbClr val="7030A0"/>
                </a:solidFill>
                <a:latin typeface="Times New Roman" panose="02020603050405020304" pitchFamily="18" charset="0"/>
                <a:cs typeface="Times New Roman" panose="02020603050405020304" pitchFamily="18" charset="0"/>
              </a:rPr>
              <a:t>&lt;tên kiểu&gt; &lt;tên mảng&gt;[số thành phần] = { dãy giá trị } ;   </a:t>
            </a:r>
            <a:r>
              <a:rPr lang="en-US" sz="2400" b="0" smtClean="0">
                <a:solidFill>
                  <a:srgbClr val="7030A0"/>
                </a:solidFill>
                <a:latin typeface="Times New Roman" panose="02020603050405020304" pitchFamily="18" charset="0"/>
                <a:cs typeface="Times New Roman" panose="02020603050405020304" pitchFamily="18" charset="0"/>
              </a:rPr>
              <a:t>/* </a:t>
            </a:r>
            <a:r>
              <a:rPr lang="en-US" sz="2400" b="0">
                <a:solidFill>
                  <a:srgbClr val="7030A0"/>
                </a:solidFill>
                <a:latin typeface="Times New Roman" panose="02020603050405020304" pitchFamily="18" charset="0"/>
                <a:cs typeface="Times New Roman" panose="02020603050405020304" pitchFamily="18" charset="0"/>
              </a:rPr>
              <a:t>có khởi </a:t>
            </a:r>
            <a:r>
              <a:rPr lang="en-US" sz="2400" b="0" smtClean="0">
                <a:solidFill>
                  <a:srgbClr val="7030A0"/>
                </a:solidFill>
                <a:latin typeface="Times New Roman" panose="02020603050405020304" pitchFamily="18" charset="0"/>
                <a:cs typeface="Times New Roman" panose="02020603050405020304" pitchFamily="18" charset="0"/>
              </a:rPr>
              <a:t>tạo */</a:t>
            </a:r>
            <a:endParaRPr lang="en-US" sz="2400" b="0">
              <a:solidFill>
                <a:srgbClr val="7030A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a:solidFill>
                  <a:srgbClr val="7030A0"/>
                </a:solidFill>
                <a:latin typeface="Times New Roman" panose="02020603050405020304" pitchFamily="18" charset="0"/>
                <a:cs typeface="Times New Roman" panose="02020603050405020304" pitchFamily="18" charset="0"/>
              </a:rPr>
              <a:t>&lt;tên kiểu&gt; &lt;tên mảng&gt;[ ] = { dãy giá trị } </a:t>
            </a:r>
            <a:r>
              <a:rPr lang="en-US" sz="2400" smtClean="0">
                <a:solidFill>
                  <a:srgbClr val="7030A0"/>
                </a:solidFill>
                <a:latin typeface="Times New Roman" panose="02020603050405020304" pitchFamily="18" charset="0"/>
                <a:cs typeface="Times New Roman" panose="02020603050405020304" pitchFamily="18" charset="0"/>
              </a:rPr>
              <a:t>;  </a:t>
            </a:r>
            <a:r>
              <a:rPr lang="en-US" sz="2400" b="0">
                <a:solidFill>
                  <a:srgbClr val="7030A0"/>
                </a:solidFill>
                <a:latin typeface="Times New Roman" panose="02020603050405020304" pitchFamily="18" charset="0"/>
                <a:cs typeface="Times New Roman" panose="02020603050405020304" pitchFamily="18" charset="0"/>
              </a:rPr>
              <a:t>// có khởi tạo</a:t>
            </a:r>
          </a:p>
          <a:p>
            <a:pPr marL="0" indent="0" algn="just">
              <a:buNone/>
            </a:pPr>
            <a:r>
              <a:rPr lang="en-US" sz="2400" b="0" u="sng" smtClean="0">
                <a:solidFill>
                  <a:srgbClr val="000000"/>
                </a:solidFill>
                <a:latin typeface="Times New Roman" panose="02020603050405020304" pitchFamily="18" charset="0"/>
                <a:cs typeface="Times New Roman" panose="02020603050405020304" pitchFamily="18" charset="0"/>
              </a:rPr>
              <a:t>Cách sử dụng</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i="1">
                <a:solidFill>
                  <a:srgbClr val="000000"/>
                </a:solidFill>
                <a:latin typeface="Times New Roman" panose="02020603050405020304" pitchFamily="18" charset="0"/>
                <a:cs typeface="Times New Roman" panose="02020603050405020304" pitchFamily="18" charset="0"/>
              </a:rPr>
              <a:t>Để chỉ thành phần thứ i (hay chỉ số i) của một mảng ta viết tên mảng kèm theo chỉ số trong cặp ngoặc vuông []. </a:t>
            </a:r>
          </a:p>
        </p:txBody>
      </p:sp>
      <p:graphicFrame>
        <p:nvGraphicFramePr>
          <p:cNvPr id="3" name="Table 2"/>
          <p:cNvGraphicFramePr>
            <a:graphicFrameLocks noGrp="1"/>
          </p:cNvGraphicFramePr>
          <p:nvPr>
            <p:extLst>
              <p:ext uri="{D42A27DB-BD31-4B8C-83A1-F6EECF244321}">
                <p14:modId xmlns:p14="http://schemas.microsoft.com/office/powerpoint/2010/main" val="3117686295"/>
              </p:ext>
            </p:extLst>
          </p:nvPr>
        </p:nvGraphicFramePr>
        <p:xfrm>
          <a:off x="685800" y="2514600"/>
          <a:ext cx="8001000" cy="370840"/>
        </p:xfrm>
        <a:graphic>
          <a:graphicData uri="http://schemas.openxmlformats.org/drawingml/2006/table">
            <a:tbl>
              <a:tblPr firstRow="1" bandRow="1">
                <a:tableStyleId>{5C22544A-7EE6-4342-B048-85BDC9FD1C3A}</a:tableStyleId>
              </a:tblPr>
              <a:tblGrid>
                <a:gridCol w="1000125"/>
                <a:gridCol w="1000125"/>
                <a:gridCol w="1000125"/>
                <a:gridCol w="1000125"/>
                <a:gridCol w="1000125"/>
                <a:gridCol w="1000125"/>
                <a:gridCol w="1000125"/>
                <a:gridCol w="1000125"/>
              </a:tblGrid>
              <a:tr h="370840">
                <a:tc>
                  <a:txBody>
                    <a:bodyPr/>
                    <a:lstStyle/>
                    <a:p>
                      <a:pPr algn="ctr"/>
                      <a:r>
                        <a:rPr lang="en-US" smtClean="0">
                          <a:solidFill>
                            <a:srgbClr val="2D0DB3"/>
                          </a:solidFill>
                          <a:latin typeface="Times New Roman" panose="02020603050405020304" pitchFamily="18" charset="0"/>
                          <a:cs typeface="Times New Roman" panose="02020603050405020304" pitchFamily="18" charset="0"/>
                        </a:rPr>
                        <a:t>Mảng</a:t>
                      </a:r>
                      <a:r>
                        <a:rPr lang="en-US" baseline="0" smtClean="0">
                          <a:solidFill>
                            <a:srgbClr val="2D0DB3"/>
                          </a:solidFill>
                          <a:latin typeface="Times New Roman" panose="02020603050405020304" pitchFamily="18" charset="0"/>
                          <a:cs typeface="Times New Roman" panose="02020603050405020304" pitchFamily="18" charset="0"/>
                        </a:rPr>
                        <a:t> A</a:t>
                      </a:r>
                      <a:endParaRPr lang="en-US">
                        <a:solidFill>
                          <a:srgbClr val="2D0DB3"/>
                        </a:solidFill>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pPr algn="ctr"/>
                      <a:r>
                        <a:rPr lang="en-US" smtClean="0">
                          <a:solidFill>
                            <a:srgbClr val="2D0DB3"/>
                          </a:solidFill>
                          <a:latin typeface="Times New Roman" panose="02020603050405020304" pitchFamily="18" charset="0"/>
                          <a:cs typeface="Times New Roman" panose="02020603050405020304" pitchFamily="18" charset="0"/>
                        </a:rPr>
                        <a:t>A[0]</a:t>
                      </a:r>
                      <a:endParaRPr lang="en-US">
                        <a:solidFill>
                          <a:srgbClr val="2D0DB3"/>
                        </a:solidFill>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pPr algn="ctr"/>
                      <a:r>
                        <a:rPr lang="en-US" smtClean="0">
                          <a:solidFill>
                            <a:srgbClr val="2D0DB3"/>
                          </a:solidFill>
                          <a:latin typeface="Times New Roman" panose="02020603050405020304" pitchFamily="18" charset="0"/>
                          <a:cs typeface="Times New Roman" panose="02020603050405020304" pitchFamily="18" charset="0"/>
                        </a:rPr>
                        <a:t>A[1]</a:t>
                      </a:r>
                      <a:endParaRPr lang="en-US">
                        <a:solidFill>
                          <a:srgbClr val="2D0DB3"/>
                        </a:solidFill>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pPr algn="ctr"/>
                      <a:r>
                        <a:rPr lang="en-US" smtClean="0">
                          <a:solidFill>
                            <a:srgbClr val="2D0DB3"/>
                          </a:solidFill>
                          <a:latin typeface="Times New Roman" panose="02020603050405020304" pitchFamily="18" charset="0"/>
                          <a:cs typeface="Times New Roman" panose="02020603050405020304" pitchFamily="18" charset="0"/>
                        </a:rPr>
                        <a:t>A[2]</a:t>
                      </a:r>
                      <a:endParaRPr lang="en-US">
                        <a:solidFill>
                          <a:srgbClr val="2D0DB3"/>
                        </a:solidFill>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pPr algn="ctr"/>
                      <a:r>
                        <a:rPr lang="en-US" smtClean="0">
                          <a:solidFill>
                            <a:srgbClr val="2D0DB3"/>
                          </a:solidFill>
                          <a:latin typeface="Times New Roman" panose="02020603050405020304" pitchFamily="18" charset="0"/>
                          <a:cs typeface="Times New Roman" panose="02020603050405020304" pitchFamily="18" charset="0"/>
                        </a:rPr>
                        <a:t>A[3]</a:t>
                      </a:r>
                      <a:endParaRPr lang="en-US">
                        <a:solidFill>
                          <a:srgbClr val="2D0DB3"/>
                        </a:solidFill>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pPr algn="ctr"/>
                      <a:r>
                        <a:rPr lang="en-US" smtClean="0">
                          <a:solidFill>
                            <a:srgbClr val="2D0DB3"/>
                          </a:solidFill>
                          <a:latin typeface="Times New Roman" panose="02020603050405020304" pitchFamily="18" charset="0"/>
                          <a:cs typeface="Times New Roman" panose="02020603050405020304" pitchFamily="18" charset="0"/>
                        </a:rPr>
                        <a:t>A[4]</a:t>
                      </a:r>
                      <a:endParaRPr lang="en-US">
                        <a:solidFill>
                          <a:srgbClr val="2D0DB3"/>
                        </a:solidFill>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pPr algn="ctr"/>
                      <a:r>
                        <a:rPr lang="en-US" smtClean="0">
                          <a:solidFill>
                            <a:srgbClr val="2D0DB3"/>
                          </a:solidFill>
                          <a:latin typeface="Times New Roman" panose="02020603050405020304" pitchFamily="18" charset="0"/>
                          <a:cs typeface="Times New Roman" panose="02020603050405020304" pitchFamily="18" charset="0"/>
                        </a:rPr>
                        <a:t>A[5]</a:t>
                      </a:r>
                      <a:endParaRPr lang="en-US">
                        <a:solidFill>
                          <a:srgbClr val="2D0DB3"/>
                        </a:solidFill>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pPr algn="ctr"/>
                      <a:r>
                        <a:rPr lang="en-US" smtClean="0">
                          <a:solidFill>
                            <a:srgbClr val="2D0DB3"/>
                          </a:solidFill>
                          <a:latin typeface="Times New Roman" panose="02020603050405020304" pitchFamily="18" charset="0"/>
                          <a:cs typeface="Times New Roman" panose="02020603050405020304" pitchFamily="18" charset="0"/>
                        </a:rPr>
                        <a:t>A[6]</a:t>
                      </a:r>
                      <a:endParaRPr lang="en-US">
                        <a:solidFill>
                          <a:srgbClr val="2D0DB3"/>
                        </a:solidFill>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r>
            </a:tbl>
          </a:graphicData>
        </a:graphic>
      </p:graphicFrame>
    </p:spTree>
    <p:extLst>
      <p:ext uri="{BB962C8B-B14F-4D97-AF65-F5344CB8AC3E}">
        <p14:creationId xmlns:p14="http://schemas.microsoft.com/office/powerpoint/2010/main" val="41060225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Bài tập chương III</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30</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100554"/>
            <a:ext cx="8229600" cy="5300246"/>
          </a:xfrm>
        </p:spPr>
        <p:txBody>
          <a:bodyPr/>
          <a:lstStyle/>
          <a:p>
            <a:pPr marL="0"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Bài 4</a:t>
            </a:r>
            <a:r>
              <a:rPr lang="en-US" sz="2400" b="0" smtClean="0">
                <a:solidFill>
                  <a:srgbClr val="000000"/>
                </a:solidFill>
                <a:latin typeface="Times New Roman" panose="02020603050405020304" pitchFamily="18" charset="0"/>
                <a:cs typeface="Times New Roman" panose="02020603050405020304" pitchFamily="18" charset="0"/>
              </a:rPr>
              <a:t>.  Nhập dữ liệu cho xâu kí tự str[100]</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Xuất ra màn hình xâu str</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Xâu str có bao nhiêu kí tự và trong đó bao nhiêu kí tự là số</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Loại bỏ các kí tự không phải là chữ hoặc không phải khoảng trống trong xâu str</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Đổi chữ thường trong xâu str thành chữ in hoa</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Chèn vào xâu str một xâu str2 khác vào vị trí bất kì trong str.</a:t>
            </a:r>
          </a:p>
          <a:p>
            <a:pPr marL="457200" indent="-457200" algn="just">
              <a:spcBef>
                <a:spcPts val="0"/>
              </a:spcBef>
              <a:buAutoNum type="alphaUcPeriod"/>
            </a:pP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vi-VN" sz="2400" smtClean="0">
                <a:solidFill>
                  <a:srgbClr val="000000"/>
                </a:solidFill>
                <a:latin typeface="Times New Roman" panose="02020603050405020304" pitchFamily="18" charset="0"/>
                <a:cs typeface="Times New Roman" panose="02020603050405020304" pitchFamily="18" charset="0"/>
              </a:rPr>
              <a:t>Bài </a:t>
            </a:r>
            <a:r>
              <a:rPr lang="en-US" sz="2400">
                <a:solidFill>
                  <a:srgbClr val="000000"/>
                </a:solidFill>
                <a:latin typeface="Times New Roman" panose="02020603050405020304" pitchFamily="18" charset="0"/>
                <a:cs typeface="Times New Roman" panose="02020603050405020304" pitchFamily="18" charset="0"/>
              </a:rPr>
              <a:t>5</a:t>
            </a:r>
            <a:r>
              <a:rPr lang="vi-VN" sz="2400" b="0" smtClean="0">
                <a:solidFill>
                  <a:srgbClr val="000000"/>
                </a:solidFill>
                <a:latin typeface="Times New Roman" panose="02020603050405020304" pitchFamily="18" charset="0"/>
                <a:cs typeface="Times New Roman" panose="02020603050405020304" pitchFamily="18" charset="0"/>
              </a:rPr>
              <a:t>.</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Nhập dữ liệu cho mảng chuỗi A gồm n sinh viên (n&lt;=50).</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Xuất các chuỗi trong A ra màn hình</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Tìm xem trong A có bao nhiêu người có họ là “Nguyen”</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Dựa vào họ hãy sắp xếp A tăng dần (a </a:t>
            </a:r>
            <a:r>
              <a:rPr lang="en-US" sz="2400" b="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b="0" smtClean="0">
                <a:solidFill>
                  <a:srgbClr val="000000"/>
                </a:solidFill>
                <a:latin typeface="Times New Roman" panose="02020603050405020304" pitchFamily="18" charset="0"/>
                <a:cs typeface="Times New Roman" panose="02020603050405020304" pitchFamily="18" charset="0"/>
              </a:rPr>
              <a:t> z).</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Xuất ra màn hình tên của các sinh viên dưới dạng chữ in hoa.</a:t>
            </a:r>
            <a:endParaRPr lang="en-US"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8702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Bài tập chương III</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31</a:t>
            </a:r>
            <a:endParaRPr lang="en-US" sz="1600">
              <a:solidFill>
                <a:schemeClr val="accent3"/>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6" name="Content Placeholder 2"/>
              <p:cNvSpPr>
                <a:spLocks noGrp="1"/>
              </p:cNvSpPr>
              <p:nvPr>
                <p:ph idx="1"/>
              </p:nvPr>
            </p:nvSpPr>
            <p:spPr>
              <a:xfrm>
                <a:off x="455104" y="1219200"/>
                <a:ext cx="8229600" cy="5300246"/>
              </a:xfrm>
            </p:spPr>
            <p:txBody>
              <a:bodyPr/>
              <a:lstStyle/>
              <a:p>
                <a:pPr marL="0"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Bài 6</a:t>
                </a:r>
                <a:r>
                  <a:rPr lang="en-US" sz="2400" b="0" smtClean="0">
                    <a:solidFill>
                      <a:srgbClr val="000000"/>
                    </a:solidFill>
                    <a:latin typeface="Times New Roman" panose="02020603050405020304" pitchFamily="18" charset="0"/>
                    <a:cs typeface="Times New Roman" panose="02020603050405020304" pitchFamily="18" charset="0"/>
                  </a:rPr>
                  <a:t>.  Viết hàm đệ qui tính n!</a:t>
                </a:r>
              </a:p>
              <a:p>
                <a:pPr marL="457200" indent="-457200" algn="just">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Tính tổ hợp chập k của n phần tử ( Nếu tồn tại)</a:t>
                </a:r>
              </a:p>
              <a:p>
                <a:pPr marL="457200" indent="-457200">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Tính hệ số của số hạng thứ k trong khai triển nhị thức Newton của : </a:t>
                </a:r>
                <a14:m>
                  <m:oMath xmlns:m="http://schemas.openxmlformats.org/officeDocument/2006/math">
                    <m:sSup>
                      <m:sSupPr>
                        <m:ctrlPr>
                          <a:rPr lang="en-US" sz="2400" b="0" i="1" smtClean="0">
                            <a:solidFill>
                              <a:srgbClr val="000000"/>
                            </a:solidFill>
                            <a:latin typeface="Cambria Math" panose="02040503050406030204" pitchFamily="18" charset="0"/>
                            <a:cs typeface="Times New Roman" panose="02020603050405020304" pitchFamily="18" charset="0"/>
                          </a:rPr>
                        </m:ctrlPr>
                      </m:sSupPr>
                      <m:e>
                        <m:r>
                          <a:rPr lang="en-US" sz="2400" b="0" i="1" smtClean="0">
                            <a:solidFill>
                              <a:srgbClr val="000000"/>
                            </a:solidFill>
                            <a:latin typeface="Cambria Math" panose="02040503050406030204" pitchFamily="18" charset="0"/>
                            <a:cs typeface="Times New Roman" panose="02020603050405020304" pitchFamily="18" charset="0"/>
                          </a:rPr>
                          <m:t>(</m:t>
                        </m:r>
                        <m:r>
                          <a:rPr lang="en-US" sz="2400" b="0" i="1" smtClean="0">
                            <a:solidFill>
                              <a:srgbClr val="000000"/>
                            </a:solidFill>
                            <a:latin typeface="Cambria Math" panose="02040503050406030204" pitchFamily="18" charset="0"/>
                            <a:cs typeface="Times New Roman" panose="02020603050405020304" pitchFamily="18" charset="0"/>
                          </a:rPr>
                          <m:t>𝑎</m:t>
                        </m:r>
                        <m:r>
                          <a:rPr lang="en-US" sz="2400" b="0" i="1" smtClean="0">
                            <a:solidFill>
                              <a:srgbClr val="000000"/>
                            </a:solidFill>
                            <a:latin typeface="Cambria Math" panose="02040503050406030204" pitchFamily="18" charset="0"/>
                            <a:cs typeface="Times New Roman" panose="02020603050405020304" pitchFamily="18" charset="0"/>
                          </a:rPr>
                          <m:t>+</m:t>
                        </m:r>
                        <m:r>
                          <a:rPr lang="en-US" sz="2400" b="0" i="1" smtClean="0">
                            <a:solidFill>
                              <a:srgbClr val="000000"/>
                            </a:solidFill>
                            <a:latin typeface="Cambria Math" panose="02040503050406030204" pitchFamily="18" charset="0"/>
                            <a:cs typeface="Times New Roman" panose="02020603050405020304" pitchFamily="18" charset="0"/>
                          </a:rPr>
                          <m:t>𝑏</m:t>
                        </m:r>
                        <m:r>
                          <a:rPr lang="en-US" sz="2400" b="0" i="1" smtClean="0">
                            <a:solidFill>
                              <a:srgbClr val="000000"/>
                            </a:solidFill>
                            <a:latin typeface="Cambria Math" panose="02040503050406030204" pitchFamily="18" charset="0"/>
                            <a:cs typeface="Times New Roman" panose="02020603050405020304" pitchFamily="18" charset="0"/>
                          </a:rPr>
                          <m:t>)</m:t>
                        </m:r>
                      </m:e>
                      <m:sup>
                        <m:r>
                          <a:rPr lang="en-US" sz="2400" b="0" i="1" smtClean="0">
                            <a:solidFill>
                              <a:srgbClr val="000000"/>
                            </a:solidFill>
                            <a:latin typeface="Cambria Math" panose="02040503050406030204" pitchFamily="18" charset="0"/>
                            <a:cs typeface="Times New Roman" panose="02020603050405020304" pitchFamily="18" charset="0"/>
                          </a:rPr>
                          <m:t>𝑛</m:t>
                        </m:r>
                      </m:sup>
                    </m:sSup>
                  </m:oMath>
                </a14:m>
                <a:endParaRPr lang="en-US" sz="2400" b="0" smtClean="0">
                  <a:solidFill>
                    <a:srgbClr val="000000"/>
                  </a:solidFill>
                  <a:latin typeface="Times New Roman" panose="02020603050405020304" pitchFamily="18" charset="0"/>
                  <a:cs typeface="Times New Roman" panose="02020603050405020304" pitchFamily="18" charset="0"/>
                </a:endParaRPr>
              </a:p>
              <a:p>
                <a:pPr marL="457200" indent="-457200">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Xuất ra tất cả các hệ số của khai triển nhị thức ở câu B trên</a:t>
                </a:r>
              </a:p>
              <a:p>
                <a:pPr marL="457200" indent="-457200">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Xuất ra màn hình tam giác Pascal</a:t>
                </a:r>
              </a:p>
              <a:p>
                <a:pPr marL="457200" indent="-457200">
                  <a:spcBef>
                    <a:spcPts val="0"/>
                  </a:spcBef>
                  <a:buAutoNum type="alphaUcPeriod"/>
                </a:pPr>
                <a:endParaRPr lang="en-US" sz="2400" b="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Bài 7</a:t>
                </a: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Viết </a:t>
                </a:r>
                <a:r>
                  <a:rPr lang="vi-VN" sz="2400" b="0">
                    <a:solidFill>
                      <a:srgbClr val="000000"/>
                    </a:solidFill>
                    <a:latin typeface="Times New Roman" panose="02020603050405020304" pitchFamily="18" charset="0"/>
                    <a:cs typeface="Times New Roman" panose="02020603050405020304" pitchFamily="18" charset="0"/>
                  </a:rPr>
                  <a:t>hàm đệ qui tính số fibonaci thứ n</a:t>
                </a:r>
                <a:r>
                  <a:rPr lang="vi-VN" sz="2400" b="0">
                    <a:solidFill>
                      <a:srgbClr val="000000"/>
                    </a:solidFill>
                    <a:latin typeface="Times New Roman" panose="02020603050405020304" pitchFamily="18" charset="0"/>
                    <a:cs typeface="Times New Roman" panose="02020603050405020304" pitchFamily="18" charset="0"/>
                  </a:rPr>
                  <a:t>. </a:t>
                </a:r>
                <a:endParaRPr lang="en-US" sz="2400" b="0" smtClean="0">
                  <a:solidFill>
                    <a:srgbClr val="000000"/>
                  </a:solidFill>
                  <a:latin typeface="Times New Roman" panose="02020603050405020304" pitchFamily="18" charset="0"/>
                  <a:cs typeface="Times New Roman" panose="02020603050405020304" pitchFamily="18" charset="0"/>
                </a:endParaRPr>
              </a:p>
              <a:p>
                <a:pPr marL="457200" indent="-457200">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Xuất ra n phần tử đầu tiên của dãy Fibonacci</a:t>
                </a:r>
              </a:p>
              <a:p>
                <a:pPr marL="457200" indent="-457200">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Xuất ra màn hình k phần tử chẵn đầu tiên của dãy Fibonacci</a:t>
                </a:r>
              </a:p>
              <a:p>
                <a:pPr marL="457200" indent="-457200">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Xuất ra phần tử lẻ thứ m của dãy Fibonacci</a:t>
                </a:r>
              </a:p>
              <a:p>
                <a:pPr marL="0" indent="0">
                  <a:spcBef>
                    <a:spcPts val="0"/>
                  </a:spcBef>
                  <a:buNone/>
                  <a:tabLst>
                    <a:tab pos="461963" algn="l"/>
                  </a:tabLst>
                </a:pPr>
                <a:r>
                  <a:rPr lang="en-US" sz="2400" b="0" smtClean="0">
                    <a:solidFill>
                      <a:srgbClr val="000000"/>
                    </a:solidFill>
                    <a:latin typeface="Times New Roman" panose="02020603050405020304" pitchFamily="18" charset="0"/>
                    <a:cs typeface="Times New Roman" panose="02020603050405020304" pitchFamily="18" charset="0"/>
                  </a:rPr>
                  <a:t>	( Cho dãy Fibonacci: 0,1, 1, 2, 3, 5, 8, 13, 21,….)</a:t>
                </a: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Bài 8</a:t>
                </a:r>
                <a:r>
                  <a:rPr lang="en-US" sz="2400" b="0" smtClean="0">
                    <a:solidFill>
                      <a:srgbClr val="000000"/>
                    </a:solidFill>
                    <a:latin typeface="Times New Roman" panose="02020603050405020304" pitchFamily="18" charset="0"/>
                    <a:cs typeface="Times New Roman" panose="02020603050405020304" pitchFamily="18" charset="0"/>
                  </a:rPr>
                  <a:t>. Tính: 				với n dấu căn</a:t>
                </a:r>
                <a:endParaRPr lang="en-US" sz="2400" b="0">
                  <a:solidFill>
                    <a:srgbClr val="000000"/>
                  </a:solidFill>
                  <a:latin typeface="Times New Roman" panose="02020603050405020304" pitchFamily="18" charset="0"/>
                  <a:cs typeface="Times New Roman" panose="02020603050405020304" pitchFamily="18" charset="0"/>
                </a:endParaRPr>
              </a:p>
            </p:txBody>
          </p:sp>
        </mc:Choice>
        <mc:Fallback>
          <p:sp>
            <p:nvSpPr>
              <p:cNvPr id="66" name="Content Placeholder 2"/>
              <p:cNvSpPr>
                <a:spLocks noGrp="1" noRot="1" noChangeAspect="1" noMove="1" noResize="1" noEditPoints="1" noAdjustHandles="1" noChangeArrowheads="1" noChangeShapeType="1" noTextEdit="1"/>
              </p:cNvSpPr>
              <p:nvPr>
                <p:ph idx="1"/>
              </p:nvPr>
            </p:nvSpPr>
            <p:spPr>
              <a:xfrm>
                <a:off x="455104" y="1219200"/>
                <a:ext cx="8229600" cy="5300246"/>
              </a:xfrm>
              <a:blipFill rotWithShape="0">
                <a:blip r:embed="rId4"/>
                <a:stretch>
                  <a:fillRect l="-1185" t="-921" r="-1926" b="-1036"/>
                </a:stretch>
              </a:blipFill>
            </p:spPr>
            <p:txBody>
              <a:bodyPr/>
              <a:lstStyle/>
              <a:p>
                <a:r>
                  <a:rPr lang="en-US">
                    <a:noFill/>
                  </a:rPr>
                  <a:t> </a:t>
                </a:r>
              </a:p>
            </p:txBody>
          </p:sp>
        </mc:Fallback>
      </mc:AlternateContent>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295542818"/>
              </p:ext>
            </p:extLst>
          </p:nvPr>
        </p:nvGraphicFramePr>
        <p:xfrm>
          <a:off x="2209800" y="5867400"/>
          <a:ext cx="3060253" cy="594917"/>
        </p:xfrm>
        <a:graphic>
          <a:graphicData uri="http://schemas.openxmlformats.org/presentationml/2006/ole">
            <mc:AlternateContent xmlns:mc="http://schemas.openxmlformats.org/markup-compatibility/2006">
              <mc:Choice xmlns:v="urn:schemas-microsoft-com:vml" Requires="v">
                <p:oleObj spid="_x0000_s2052" r:id="rId5" imgW="2044700" imgH="393700" progId="Equation.3">
                  <p:embed/>
                </p:oleObj>
              </mc:Choice>
              <mc:Fallback>
                <p:oleObj r:id="rId5" imgW="2044700" imgH="393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5867400"/>
                        <a:ext cx="3060253" cy="594917"/>
                      </a:xfrm>
                      <a:prstGeom prst="rect">
                        <a:avLst/>
                      </a:prstGeom>
                      <a:noFill/>
                    </p:spPr>
                  </p:pic>
                </p:oleObj>
              </mc:Fallback>
            </mc:AlternateContent>
          </a:graphicData>
        </a:graphic>
      </p:graphicFrame>
    </p:spTree>
    <p:extLst>
      <p:ext uri="{BB962C8B-B14F-4D97-AF65-F5344CB8AC3E}">
        <p14:creationId xmlns:p14="http://schemas.microsoft.com/office/powerpoint/2010/main" val="3801879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1981200" y="5486400"/>
            <a:ext cx="5167313" cy="414338"/>
          </a:xfrm>
          <a:ln/>
          <a:extLst>
            <a:ext uri="{91240B29-F687-4F45-9708-019B960494DF}">
              <a14:hiddenLine xmlns:a14="http://schemas.microsoft.com/office/drawing/2010/main" w="9525">
                <a:solidFill>
                  <a:schemeClr val="bg1"/>
                </a:solidFill>
                <a:miter lim="800000"/>
                <a:headEnd/>
                <a:tailEnd/>
              </a14:hiddenLine>
            </a:ext>
          </a:extLst>
        </p:spPr>
        <p:txBody>
          <a:bodyPr/>
          <a:lstStyle/>
          <a:p>
            <a:pPr>
              <a:lnSpc>
                <a:spcPct val="80000"/>
              </a:lnSpc>
            </a:pPr>
            <a:r>
              <a:rPr lang="en-US" altLang="en-US" sz="1600"/>
              <a:t>www.themegallery.com </a:t>
            </a:r>
          </a:p>
        </p:txBody>
      </p:sp>
      <p:sp>
        <p:nvSpPr>
          <p:cNvPr id="83971" name="WordArt 3"/>
          <p:cNvSpPr>
            <a:spLocks noChangeArrowheads="1" noChangeShapeType="1" noTextEdit="1"/>
          </p:cNvSpPr>
          <p:nvPr/>
        </p:nvSpPr>
        <p:spPr bwMode="gray">
          <a:xfrm>
            <a:off x="1912938" y="2935288"/>
            <a:ext cx="5249862" cy="722312"/>
          </a:xfrm>
          <a:prstGeom prst="rect">
            <a:avLst/>
          </a:prstGeom>
        </p:spPr>
        <p:txBody>
          <a:bodyPr wrap="none" fromWordArt="1">
            <a:prstTxWarp prst="textDeflate">
              <a:avLst>
                <a:gd name="adj" fmla="val 0"/>
              </a:avLst>
            </a:prstTxWarp>
          </a:bodyPr>
          <a:lstStyle/>
          <a:p>
            <a:pPr algn="ctr"/>
            <a:r>
              <a:rPr lang="en-US"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ea typeface="Verdana" panose="020B0604030504040204" pitchFamily="34" charset="0"/>
                <a:cs typeface="Verdana" panose="020B0604030504040204" pitchFamily="34" charset="0"/>
              </a:rPr>
              <a:t>Thank You !</a:t>
            </a:r>
          </a:p>
        </p:txBody>
      </p:sp>
      <p:sp>
        <p:nvSpPr>
          <p:cNvPr id="2" name="Rectangle 1"/>
          <p:cNvSpPr/>
          <p:nvPr/>
        </p:nvSpPr>
        <p:spPr>
          <a:xfrm>
            <a:off x="228600" y="152400"/>
            <a:ext cx="1295400" cy="609600"/>
          </a:xfrm>
          <a:prstGeom prst="rect">
            <a:avLst/>
          </a:prstGeom>
          <a:solidFill>
            <a:srgbClr val="1F5281"/>
          </a:solidFill>
          <a:ln>
            <a:solidFill>
              <a:srgbClr val="1F5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60000"/>
                  <a:lumOff val="40000"/>
                </a:schemeClr>
              </a:solidFill>
            </a:endParaRPr>
          </a:p>
        </p:txBody>
      </p:sp>
      <p:sp>
        <p:nvSpPr>
          <p:cNvPr id="3" name="Rectangle 2"/>
          <p:cNvSpPr/>
          <p:nvPr/>
        </p:nvSpPr>
        <p:spPr>
          <a:xfrm>
            <a:off x="2971800" y="5410200"/>
            <a:ext cx="3200400" cy="533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a:t>
            </a:r>
            <a:r>
              <a:rPr lang="en-US" smtClean="0">
                <a:latin typeface="Times New Roman" panose="02020603050405020304" pitchFamily="18" charset="0"/>
                <a:cs typeface="Times New Roman" panose="02020603050405020304" pitchFamily="18" charset="0"/>
              </a:rPr>
              <a:t>Tìm phần tử nhỏ nhất của mảng một chiều</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4</a:t>
            </a:r>
          </a:p>
        </p:txBody>
      </p:sp>
      <p:sp>
        <p:nvSpPr>
          <p:cNvPr id="37" name="Content Placeholder 2"/>
          <p:cNvSpPr>
            <a:spLocks noGrp="1"/>
          </p:cNvSpPr>
          <p:nvPr>
            <p:ph idx="1"/>
          </p:nvPr>
        </p:nvSpPr>
        <p:spPr>
          <a:xfrm>
            <a:off x="457200" y="1143000"/>
            <a:ext cx="8229600" cy="5300246"/>
          </a:xfrm>
        </p:spPr>
        <p:txBody>
          <a:bodyPr/>
          <a:lstStyle/>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#include&lt;iostream&gt;</a:t>
            </a: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using namespace std;</a:t>
            </a: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int main()</a:t>
            </a: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a:t>
            </a: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float a[100], min;// a chứa tối đa 100 số</a:t>
            </a: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int i, </a:t>
            </a:r>
            <a:r>
              <a:rPr lang="en-US" sz="2400" b="0" i="1" smtClean="0">
                <a:solidFill>
                  <a:srgbClr val="000000"/>
                </a:solidFill>
                <a:latin typeface="Times New Roman" panose="02020603050405020304" pitchFamily="18" charset="0"/>
                <a:cs typeface="Times New Roman" panose="02020603050405020304" pitchFamily="18" charset="0"/>
              </a:rPr>
              <a:t>n;</a:t>
            </a:r>
            <a:endParaRPr lang="en-US" sz="2400" b="0" i="1">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cout&lt;&lt; "Nhap so phan tu cua day: "; cin &gt;&gt; n;</a:t>
            </a: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for (i = 0; i&lt;n; i++) </a:t>
            </a: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 </a:t>
            </a:r>
            <a:r>
              <a:rPr lang="en-US" sz="2400" b="0" i="1" smtClean="0">
                <a:solidFill>
                  <a:srgbClr val="000000"/>
                </a:solidFill>
                <a:latin typeface="Times New Roman" panose="02020603050405020304" pitchFamily="18" charset="0"/>
                <a:cs typeface="Times New Roman" panose="02020603050405020304" pitchFamily="18" charset="0"/>
              </a:rPr>
              <a:t>cout</a:t>
            </a:r>
            <a:r>
              <a:rPr lang="en-US" sz="2400" b="0" i="1">
                <a:solidFill>
                  <a:srgbClr val="000000"/>
                </a:solidFill>
                <a:latin typeface="Times New Roman" panose="02020603050405020304" pitchFamily="18" charset="0"/>
                <a:cs typeface="Times New Roman" panose="02020603050405020304" pitchFamily="18" charset="0"/>
              </a:rPr>
              <a:t>&lt;&lt; "a[" &lt;&lt; i &lt;&lt; "] = </a:t>
            </a:r>
            <a:r>
              <a:rPr lang="en-US" sz="2400" b="0" i="1" smtClean="0">
                <a:solidFill>
                  <a:srgbClr val="000000"/>
                </a:solidFill>
                <a:latin typeface="Times New Roman" panose="02020603050405020304" pitchFamily="18" charset="0"/>
                <a:cs typeface="Times New Roman" panose="02020603050405020304" pitchFamily="18" charset="0"/>
              </a:rPr>
              <a:t>"; cin</a:t>
            </a:r>
            <a:r>
              <a:rPr lang="en-US" sz="2400" b="0" i="1">
                <a:solidFill>
                  <a:srgbClr val="000000"/>
                </a:solidFill>
                <a:latin typeface="Times New Roman" panose="02020603050405020304" pitchFamily="18" charset="0"/>
                <a:cs typeface="Times New Roman" panose="02020603050405020304" pitchFamily="18" charset="0"/>
              </a:rPr>
              <a:t>&gt;&gt;a[i</a:t>
            </a:r>
            <a:r>
              <a:rPr lang="en-US" sz="2400" b="0" i="1" smtClean="0">
                <a:solidFill>
                  <a:srgbClr val="000000"/>
                </a:solidFill>
                <a:latin typeface="Times New Roman" panose="02020603050405020304" pitchFamily="18" charset="0"/>
                <a:cs typeface="Times New Roman" panose="02020603050405020304" pitchFamily="18" charset="0"/>
              </a:rPr>
              <a:t>] ; }</a:t>
            </a:r>
            <a:endParaRPr lang="en-US" sz="2400" b="0" i="1">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min = a[0];</a:t>
            </a: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for (i = 1; i&lt;n; i++) </a:t>
            </a: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if (a[i] &lt; min</a:t>
            </a:r>
            <a:r>
              <a:rPr lang="en-US" sz="2400" b="0" i="1" smtClean="0">
                <a:solidFill>
                  <a:srgbClr val="000000"/>
                </a:solidFill>
                <a:latin typeface="Times New Roman" panose="02020603050405020304" pitchFamily="18" charset="0"/>
                <a:cs typeface="Times New Roman" panose="02020603050405020304" pitchFamily="18" charset="0"/>
              </a:rPr>
              <a:t>)</a:t>
            </a:r>
            <a:r>
              <a:rPr lang="en-US" sz="2400" b="0" i="1">
                <a:solidFill>
                  <a:srgbClr val="000000"/>
                </a:solidFill>
                <a:latin typeface="Times New Roman" panose="02020603050405020304" pitchFamily="18" charset="0"/>
                <a:cs typeface="Times New Roman" panose="02020603050405020304" pitchFamily="18" charset="0"/>
              </a:rPr>
              <a:t>	min = a[i];</a:t>
            </a: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cout &lt;&lt; "So be nhat la " &lt;&lt; min &lt;&lt; '\n';</a:t>
            </a: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55820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a:latin typeface="Times New Roman" panose="02020603050405020304" pitchFamily="18" charset="0"/>
                <a:cs typeface="Times New Roman" panose="02020603050405020304" pitchFamily="18" charset="0"/>
              </a:rPr>
              <a:t>3</a:t>
            </a:r>
            <a:r>
              <a:rPr lang="en-US" sz="3200" smtClean="0">
                <a:latin typeface="Times New Roman" panose="02020603050405020304" pitchFamily="18" charset="0"/>
                <a:cs typeface="Times New Roman" panose="02020603050405020304" pitchFamily="18" charset="0"/>
              </a:rPr>
              <a:t>.1 Mảng</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5</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229600" cy="4930775"/>
          </a:xfrm>
        </p:spPr>
        <p:txBody>
          <a:bodyPr/>
          <a:lstStyle/>
          <a:p>
            <a:pPr marL="0" indent="0">
              <a:buNone/>
            </a:pPr>
            <a:r>
              <a:rPr lang="en-US" sz="2400" smtClean="0">
                <a:solidFill>
                  <a:srgbClr val="0070C0"/>
                </a:solidFill>
                <a:latin typeface="Times New Roman" panose="02020603050405020304" pitchFamily="18" charset="0"/>
                <a:cs typeface="Times New Roman" panose="02020603050405020304" pitchFamily="18" charset="0"/>
              </a:rPr>
              <a:t>B. </a:t>
            </a:r>
            <a:r>
              <a:rPr lang="en-US" sz="2400" smtClean="0">
                <a:solidFill>
                  <a:srgbClr val="000000"/>
                </a:solidFill>
                <a:latin typeface="Times New Roman" panose="02020603050405020304" pitchFamily="18" charset="0"/>
                <a:cs typeface="Times New Roman" panose="02020603050405020304" pitchFamily="18" charset="0"/>
              </a:rPr>
              <a:t>Mảng nhiều chiều</a:t>
            </a:r>
          </a:p>
          <a:p>
            <a:pPr marL="0" indent="0" algn="just">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Để </a:t>
            </a:r>
            <a:r>
              <a:rPr lang="vi-VN" sz="2400" b="0">
                <a:solidFill>
                  <a:srgbClr val="000000"/>
                </a:solidFill>
                <a:latin typeface="Times New Roman" panose="02020603050405020304" pitchFamily="18" charset="0"/>
                <a:cs typeface="Times New Roman" panose="02020603050405020304" pitchFamily="18" charset="0"/>
              </a:rPr>
              <a:t>thuận tiện trong việc biểu diễn các loại dữ liệu phức tạp như ma trận hoặc các bảng biểu có nhiều chỉ tiêu, C++ đưa ra kiểu dữ liệu mảng nhiều chiều. Tuy nhiên, việc sử dụng mảng nhiều chiều rất khó lập trình vì vậy trong mục này chúng ta chỉ bàn đến mảng hai chiều</a:t>
            </a:r>
            <a:r>
              <a:rPr lang="vi-VN" sz="2400" b="0" smtClean="0">
                <a:solidFill>
                  <a:srgbClr val="000000"/>
                </a:solidFill>
                <a:latin typeface="Times New Roman" panose="02020603050405020304" pitchFamily="18" charset="0"/>
                <a:cs typeface="Times New Roman" panose="02020603050405020304" pitchFamily="18" charset="0"/>
              </a:rPr>
              <a:t>.</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400" b="0">
                <a:solidFill>
                  <a:srgbClr val="000000"/>
                </a:solidFill>
                <a:latin typeface="Times New Roman" panose="02020603050405020304" pitchFamily="18" charset="0"/>
                <a:cs typeface="Times New Roman" panose="02020603050405020304" pitchFamily="18" charset="0"/>
              </a:rPr>
              <a:t>	</a:t>
            </a:r>
            <a:endParaRPr lang="en-US" sz="2400" b="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059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a:latin typeface="Times New Roman" panose="02020603050405020304" pitchFamily="18" charset="0"/>
                <a:cs typeface="Times New Roman" panose="02020603050405020304" pitchFamily="18" charset="0"/>
              </a:rPr>
              <a:t>3</a:t>
            </a:r>
            <a:r>
              <a:rPr lang="en-US" sz="3200" smtClean="0">
                <a:latin typeface="Times New Roman" panose="02020603050405020304" pitchFamily="18" charset="0"/>
                <a:cs typeface="Times New Roman" panose="02020603050405020304" pitchFamily="18" charset="0"/>
              </a:rPr>
              <a:t>.1 Mảng</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6</a:t>
            </a:r>
          </a:p>
        </p:txBody>
      </p:sp>
      <p:sp>
        <p:nvSpPr>
          <p:cNvPr id="37" name="Content Placeholder 2"/>
          <p:cNvSpPr>
            <a:spLocks noGrp="1"/>
          </p:cNvSpPr>
          <p:nvPr>
            <p:ph idx="1"/>
          </p:nvPr>
        </p:nvSpPr>
        <p:spPr>
          <a:xfrm>
            <a:off x="457200" y="1241425"/>
            <a:ext cx="3962400" cy="2949575"/>
          </a:xfrm>
        </p:spPr>
        <p:txBody>
          <a:bodyPr/>
          <a:lstStyle/>
          <a:p>
            <a:pPr marL="0" indent="0" algn="just" defTabSz="519113">
              <a:buNone/>
            </a:pP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Hình bên minh họa mảng 2 chiều với 3 dòng và 4 cột. </a:t>
            </a:r>
          </a:p>
          <a:p>
            <a:pPr marL="0" indent="0" algn="just" defTabSz="519113">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Thực </a:t>
            </a:r>
            <a:r>
              <a:rPr lang="vi-VN" sz="2400" b="0">
                <a:solidFill>
                  <a:srgbClr val="000000"/>
                </a:solidFill>
                <a:latin typeface="Times New Roman" panose="02020603050405020304" pitchFamily="18" charset="0"/>
                <a:cs typeface="Times New Roman" panose="02020603050405020304" pitchFamily="18" charset="0"/>
              </a:rPr>
              <a:t>chất trong </a:t>
            </a:r>
            <a:r>
              <a:rPr lang="vi-VN" sz="2400" b="0" smtClean="0">
                <a:solidFill>
                  <a:srgbClr val="000000"/>
                </a:solidFill>
                <a:latin typeface="Times New Roman" panose="02020603050405020304" pitchFamily="18" charset="0"/>
                <a:cs typeface="Times New Roman" panose="02020603050405020304" pitchFamily="18" charset="0"/>
              </a:rPr>
              <a:t>bộ</a:t>
            </a: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nhớ</a:t>
            </a:r>
            <a:r>
              <a:rPr lang="en-US" sz="2400" b="0" smtClean="0">
                <a:solidFill>
                  <a:srgbClr val="000000"/>
                </a:solidFill>
                <a:latin typeface="Times New Roman" panose="02020603050405020304" pitchFamily="18" charset="0"/>
                <a:cs typeface="Times New Roman" panose="02020603050405020304" pitchFamily="18" charset="0"/>
              </a:rPr>
              <a:t>,</a:t>
            </a:r>
            <a:r>
              <a:rPr lang="vi-VN" sz="2400" b="0" smtClean="0">
                <a:solidFill>
                  <a:srgbClr val="000000"/>
                </a:solidFill>
                <a:latin typeface="Times New Roman" panose="02020603050405020304" pitchFamily="18" charset="0"/>
                <a:cs typeface="Times New Roman" panose="02020603050405020304" pitchFamily="18" charset="0"/>
              </a:rPr>
              <a:t> </a:t>
            </a:r>
            <a:r>
              <a:rPr lang="vi-VN" sz="2400" b="0">
                <a:solidFill>
                  <a:srgbClr val="000000"/>
                </a:solidFill>
                <a:latin typeface="Times New Roman" panose="02020603050405020304" pitchFamily="18" charset="0"/>
                <a:cs typeface="Times New Roman" panose="02020603050405020304" pitchFamily="18" charset="0"/>
              </a:rPr>
              <a:t>tất cả 12 phần tử của mảng </a:t>
            </a:r>
            <a:r>
              <a:rPr lang="vi-VN" sz="2400" b="0" smtClean="0">
                <a:solidFill>
                  <a:srgbClr val="000000"/>
                </a:solidFill>
                <a:latin typeface="Times New Roman" panose="02020603050405020304" pitchFamily="18" charset="0"/>
                <a:cs typeface="Times New Roman" panose="02020603050405020304" pitchFamily="18" charset="0"/>
              </a:rPr>
              <a:t>được </a:t>
            </a:r>
            <a:r>
              <a:rPr lang="vi-VN" sz="2400" b="0">
                <a:solidFill>
                  <a:srgbClr val="000000"/>
                </a:solidFill>
                <a:latin typeface="Times New Roman" panose="02020603050405020304" pitchFamily="18" charset="0"/>
                <a:cs typeface="Times New Roman" panose="02020603050405020304" pitchFamily="18" charset="0"/>
              </a:rPr>
              <a:t>sắp liên tiếp theo từng dòng của mảng như minh hoạ trong hình dưới đây.</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buNone/>
            </a:pPr>
            <a:r>
              <a:rPr lang="vi-VN" sz="2400" b="0" smtClean="0">
                <a:solidFill>
                  <a:srgbClr val="000000"/>
                </a:solidFill>
                <a:latin typeface="Times New Roman" panose="02020603050405020304" pitchFamily="18" charset="0"/>
                <a:cs typeface="Times New Roman" panose="02020603050405020304" pitchFamily="18" charset="0"/>
              </a:rPr>
              <a:t> </a:t>
            </a:r>
            <a:endParaRPr lang="en-US" sz="2400" b="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053598116"/>
              </p:ext>
            </p:extLst>
          </p:nvPr>
        </p:nvGraphicFramePr>
        <p:xfrm>
          <a:off x="4506160" y="1447800"/>
          <a:ext cx="4246480" cy="1730376"/>
        </p:xfrm>
        <a:graphic>
          <a:graphicData uri="http://schemas.openxmlformats.org/drawingml/2006/table">
            <a:tbl>
              <a:tblPr firstRow="1" bandRow="1">
                <a:tableStyleId>{5C22544A-7EE6-4342-B048-85BDC9FD1C3A}</a:tableStyleId>
              </a:tblPr>
              <a:tblGrid>
                <a:gridCol w="447685"/>
                <a:gridCol w="1007292"/>
                <a:gridCol w="1007292"/>
                <a:gridCol w="888841"/>
                <a:gridCol w="895370"/>
              </a:tblGrid>
              <a:tr h="432594">
                <a:tc>
                  <a:txBody>
                    <a:bodyPr/>
                    <a:lstStyle/>
                    <a:p>
                      <a:pPr algn="ctr"/>
                      <a:endParaRPr lang="en-US" sz="1800" b="1">
                        <a:solidFill>
                          <a:srgbClr val="000000"/>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800" b="1" smtClean="0">
                          <a:solidFill>
                            <a:srgbClr val="000000"/>
                          </a:solidFill>
                          <a:latin typeface="Times New Roman" panose="02020603050405020304" pitchFamily="18" charset="0"/>
                          <a:cs typeface="Times New Roman" panose="02020603050405020304" pitchFamily="18" charset="0"/>
                        </a:rPr>
                        <a:t>0</a:t>
                      </a:r>
                      <a:endParaRPr lang="en-US" sz="1800" b="1">
                        <a:solidFill>
                          <a:srgbClr val="000000"/>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800" b="1" smtClean="0">
                          <a:solidFill>
                            <a:srgbClr val="000000"/>
                          </a:solidFill>
                          <a:latin typeface="Times New Roman" panose="02020603050405020304" pitchFamily="18" charset="0"/>
                          <a:cs typeface="Times New Roman" panose="02020603050405020304" pitchFamily="18" charset="0"/>
                        </a:rPr>
                        <a:t>1</a:t>
                      </a:r>
                      <a:endParaRPr lang="en-US" sz="1800" b="1">
                        <a:solidFill>
                          <a:srgbClr val="000000"/>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800" b="1" smtClean="0">
                          <a:solidFill>
                            <a:srgbClr val="000000"/>
                          </a:solidFill>
                          <a:latin typeface="Times New Roman" panose="02020603050405020304" pitchFamily="18" charset="0"/>
                          <a:cs typeface="Times New Roman" panose="02020603050405020304" pitchFamily="18" charset="0"/>
                        </a:rPr>
                        <a:t>2</a:t>
                      </a:r>
                      <a:endParaRPr lang="en-US" sz="1800" b="1">
                        <a:solidFill>
                          <a:srgbClr val="000000"/>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800" b="1" smtClean="0">
                          <a:solidFill>
                            <a:srgbClr val="000000"/>
                          </a:solidFill>
                          <a:latin typeface="Times New Roman" panose="02020603050405020304" pitchFamily="18" charset="0"/>
                          <a:cs typeface="Times New Roman" panose="02020603050405020304" pitchFamily="18" charset="0"/>
                        </a:rPr>
                        <a:t>3</a:t>
                      </a:r>
                      <a:endParaRPr lang="en-US" sz="1800" b="1">
                        <a:solidFill>
                          <a:srgbClr val="000000"/>
                        </a:solidFill>
                        <a:latin typeface="Times New Roman" panose="02020603050405020304" pitchFamily="18" charset="0"/>
                        <a:cs typeface="Times New Roman" panose="02020603050405020304" pitchFamily="18" charset="0"/>
                      </a:endParaRPr>
                    </a:p>
                  </a:txBody>
                  <a:tcPr anchor="ctr">
                    <a:noFill/>
                  </a:tcPr>
                </a:tc>
              </a:tr>
              <a:tr h="432594">
                <a:tc>
                  <a:txBody>
                    <a:bodyPr/>
                    <a:lstStyle/>
                    <a:p>
                      <a:pPr algn="ctr"/>
                      <a:r>
                        <a:rPr lang="en-US" sz="1800" b="1" smtClean="0">
                          <a:solidFill>
                            <a:srgbClr val="000000"/>
                          </a:solidFill>
                          <a:latin typeface="Times New Roman" panose="02020603050405020304" pitchFamily="18" charset="0"/>
                          <a:cs typeface="Times New Roman" panose="02020603050405020304" pitchFamily="18" charset="0"/>
                        </a:rPr>
                        <a:t>0</a:t>
                      </a:r>
                      <a:endParaRPr lang="en-US" sz="1800" b="1">
                        <a:solidFill>
                          <a:srgbClr val="000000"/>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800" b="1" i="1" smtClean="0">
                          <a:solidFill>
                            <a:srgbClr val="000000"/>
                          </a:solidFill>
                          <a:latin typeface="Times New Roman" panose="02020603050405020304" pitchFamily="18" charset="0"/>
                          <a:cs typeface="Times New Roman" panose="02020603050405020304" pitchFamily="18" charset="0"/>
                        </a:rPr>
                        <a:t>A[0][0]</a:t>
                      </a:r>
                      <a:endParaRPr lang="en-US" sz="1800" b="1" i="1">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algn="ctr"/>
                      <a:r>
                        <a:rPr lang="en-US" sz="1800" b="1" i="1" smtClean="0">
                          <a:solidFill>
                            <a:srgbClr val="000000"/>
                          </a:solidFill>
                          <a:latin typeface="Times New Roman" panose="02020603050405020304" pitchFamily="18" charset="0"/>
                          <a:cs typeface="Times New Roman" panose="02020603050405020304" pitchFamily="18" charset="0"/>
                        </a:rPr>
                        <a:t>A[0][1]</a:t>
                      </a:r>
                      <a:endParaRPr lang="en-US" sz="1800" b="1" i="1">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1" smtClean="0">
                          <a:solidFill>
                            <a:srgbClr val="000000"/>
                          </a:solidFill>
                          <a:latin typeface="Times New Roman" panose="02020603050405020304" pitchFamily="18" charset="0"/>
                          <a:cs typeface="Times New Roman" panose="02020603050405020304" pitchFamily="18" charset="0"/>
                        </a:rPr>
                        <a:t>A[0][2]</a:t>
                      </a: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1" smtClean="0">
                          <a:solidFill>
                            <a:srgbClr val="000000"/>
                          </a:solidFill>
                          <a:latin typeface="Times New Roman" panose="02020603050405020304" pitchFamily="18" charset="0"/>
                          <a:cs typeface="Times New Roman" panose="02020603050405020304" pitchFamily="18" charset="0"/>
                        </a:rPr>
                        <a:t>A[0][3]</a:t>
                      </a:r>
                    </a:p>
                  </a:txBody>
                  <a:tcPr anchor="ctr">
                    <a:solidFill>
                      <a:srgbClr val="FFC000"/>
                    </a:solidFill>
                  </a:tcPr>
                </a:tc>
              </a:tr>
              <a:tr h="432594">
                <a:tc>
                  <a:txBody>
                    <a:bodyPr/>
                    <a:lstStyle/>
                    <a:p>
                      <a:pPr algn="ctr"/>
                      <a:r>
                        <a:rPr lang="en-US" sz="1800" b="1" smtClean="0">
                          <a:solidFill>
                            <a:srgbClr val="000000"/>
                          </a:solidFill>
                          <a:latin typeface="Times New Roman" panose="02020603050405020304" pitchFamily="18" charset="0"/>
                          <a:cs typeface="Times New Roman" panose="02020603050405020304" pitchFamily="18" charset="0"/>
                        </a:rPr>
                        <a:t>1</a:t>
                      </a:r>
                      <a:endParaRPr lang="en-US" sz="1800" b="1">
                        <a:solidFill>
                          <a:srgbClr val="000000"/>
                        </a:solidFill>
                        <a:latin typeface="Times New Roman" panose="02020603050405020304" pitchFamily="18" charset="0"/>
                        <a:cs typeface="Times New Roman" panose="02020603050405020304" pitchFamily="18" charset="0"/>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1" smtClean="0">
                          <a:solidFill>
                            <a:srgbClr val="000000"/>
                          </a:solidFill>
                          <a:latin typeface="Times New Roman" panose="02020603050405020304" pitchFamily="18" charset="0"/>
                          <a:cs typeface="Times New Roman" panose="02020603050405020304" pitchFamily="18" charset="0"/>
                        </a:rPr>
                        <a:t>A[1][0]</a:t>
                      </a: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1" smtClean="0">
                          <a:solidFill>
                            <a:srgbClr val="000000"/>
                          </a:solidFill>
                          <a:latin typeface="Times New Roman" panose="02020603050405020304" pitchFamily="18" charset="0"/>
                          <a:cs typeface="Times New Roman" panose="02020603050405020304" pitchFamily="18" charset="0"/>
                        </a:rPr>
                        <a:t>A[1][1]</a:t>
                      </a:r>
                      <a:endParaRPr lang="en-US" sz="1800" b="1" i="1">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1" smtClean="0">
                          <a:solidFill>
                            <a:srgbClr val="000000"/>
                          </a:solidFill>
                          <a:latin typeface="Times New Roman" panose="02020603050405020304" pitchFamily="18" charset="0"/>
                          <a:cs typeface="Times New Roman" panose="02020603050405020304" pitchFamily="18" charset="0"/>
                        </a:rPr>
                        <a:t>A[1][2]</a:t>
                      </a:r>
                      <a:endParaRPr lang="en-US" sz="1800" b="1" i="1">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1" smtClean="0">
                          <a:solidFill>
                            <a:srgbClr val="000000"/>
                          </a:solidFill>
                          <a:latin typeface="Times New Roman" panose="02020603050405020304" pitchFamily="18" charset="0"/>
                          <a:cs typeface="Times New Roman" panose="02020603050405020304" pitchFamily="18" charset="0"/>
                        </a:rPr>
                        <a:t>A[1][3]</a:t>
                      </a:r>
                    </a:p>
                  </a:txBody>
                  <a:tcPr anchor="ctr">
                    <a:solidFill>
                      <a:srgbClr val="FFC000"/>
                    </a:solidFill>
                  </a:tcPr>
                </a:tc>
              </a:tr>
              <a:tr h="432594">
                <a:tc>
                  <a:txBody>
                    <a:bodyPr/>
                    <a:lstStyle/>
                    <a:p>
                      <a:pPr algn="ctr"/>
                      <a:r>
                        <a:rPr lang="en-US" sz="1800" b="1" smtClean="0">
                          <a:solidFill>
                            <a:srgbClr val="000000"/>
                          </a:solidFill>
                          <a:latin typeface="Times New Roman" panose="02020603050405020304" pitchFamily="18" charset="0"/>
                          <a:cs typeface="Times New Roman" panose="02020603050405020304" pitchFamily="18" charset="0"/>
                        </a:rPr>
                        <a:t>2</a:t>
                      </a:r>
                      <a:endParaRPr lang="en-US" sz="1800" b="1">
                        <a:solidFill>
                          <a:srgbClr val="000000"/>
                        </a:solidFill>
                        <a:latin typeface="Times New Roman" panose="02020603050405020304" pitchFamily="18" charset="0"/>
                        <a:cs typeface="Times New Roman" panose="02020603050405020304" pitchFamily="18" charset="0"/>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1" smtClean="0">
                          <a:solidFill>
                            <a:srgbClr val="000000"/>
                          </a:solidFill>
                          <a:latin typeface="Times New Roman" panose="02020603050405020304" pitchFamily="18" charset="0"/>
                          <a:cs typeface="Times New Roman" panose="02020603050405020304" pitchFamily="18" charset="0"/>
                        </a:rPr>
                        <a:t>A[2][0]</a:t>
                      </a: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1" smtClean="0">
                          <a:solidFill>
                            <a:srgbClr val="000000"/>
                          </a:solidFill>
                          <a:latin typeface="Times New Roman" panose="02020603050405020304" pitchFamily="18" charset="0"/>
                          <a:cs typeface="Times New Roman" panose="02020603050405020304" pitchFamily="18" charset="0"/>
                        </a:rPr>
                        <a:t>A[2][1]</a:t>
                      </a: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1" smtClean="0">
                          <a:solidFill>
                            <a:srgbClr val="000000"/>
                          </a:solidFill>
                          <a:latin typeface="Times New Roman" panose="02020603050405020304" pitchFamily="18" charset="0"/>
                          <a:cs typeface="Times New Roman" panose="02020603050405020304" pitchFamily="18" charset="0"/>
                        </a:rPr>
                        <a:t>A[2][2]</a:t>
                      </a: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1" smtClean="0">
                          <a:solidFill>
                            <a:srgbClr val="000000"/>
                          </a:solidFill>
                          <a:latin typeface="Times New Roman" panose="02020603050405020304" pitchFamily="18" charset="0"/>
                          <a:cs typeface="Times New Roman" panose="02020603050405020304" pitchFamily="18" charset="0"/>
                        </a:rPr>
                        <a:t>A[2][3]</a:t>
                      </a:r>
                    </a:p>
                  </a:txBody>
                  <a:tcPr anchor="ctr">
                    <a:solidFill>
                      <a:srgbClr val="FFC000"/>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45562610"/>
              </p:ext>
            </p:extLst>
          </p:nvPr>
        </p:nvGraphicFramePr>
        <p:xfrm>
          <a:off x="381000" y="4109720"/>
          <a:ext cx="8382000" cy="767080"/>
        </p:xfrm>
        <a:graphic>
          <a:graphicData uri="http://schemas.openxmlformats.org/drawingml/2006/table">
            <a:tbl>
              <a:tblPr firstRow="1" bandRow="1">
                <a:tableStyleId>{5C22544A-7EE6-4342-B048-85BDC9FD1C3A}</a:tableStyleId>
              </a:tblPr>
              <a:tblGrid>
                <a:gridCol w="698500"/>
                <a:gridCol w="698500"/>
                <a:gridCol w="698500"/>
                <a:gridCol w="698500"/>
                <a:gridCol w="698500"/>
                <a:gridCol w="698500"/>
                <a:gridCol w="698500"/>
                <a:gridCol w="698500"/>
                <a:gridCol w="698500"/>
                <a:gridCol w="698500"/>
                <a:gridCol w="698500"/>
                <a:gridCol w="698500"/>
              </a:tblGrid>
              <a:tr h="370840">
                <a:tc>
                  <a:txBody>
                    <a:bodyPr/>
                    <a:lstStyle/>
                    <a:p>
                      <a:pPr algn="ctr"/>
                      <a:r>
                        <a:rPr lang="en-US" sz="1300" b="0" i="0" smtClean="0">
                          <a:solidFill>
                            <a:srgbClr val="000000"/>
                          </a:solidFill>
                          <a:latin typeface="Times New Roman" panose="02020603050405020304" pitchFamily="18" charset="0"/>
                          <a:cs typeface="Times New Roman" panose="02020603050405020304" pitchFamily="18" charset="0"/>
                        </a:rPr>
                        <a:t>A[0][0]</a:t>
                      </a:r>
                      <a:endParaRPr lang="en-US" sz="1300" b="0" i="0">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algn="ctr"/>
                      <a:r>
                        <a:rPr lang="en-US" sz="1300" b="0" i="0" smtClean="0">
                          <a:solidFill>
                            <a:srgbClr val="000000"/>
                          </a:solidFill>
                          <a:latin typeface="Times New Roman" panose="02020603050405020304" pitchFamily="18" charset="0"/>
                          <a:cs typeface="Times New Roman" panose="02020603050405020304" pitchFamily="18" charset="0"/>
                        </a:rPr>
                        <a:t>A[0][1]</a:t>
                      </a:r>
                      <a:endParaRPr lang="en-US" sz="1300" b="0" i="0">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algn="ctr"/>
                      <a:r>
                        <a:rPr lang="en-US" sz="1300" b="0" i="0" smtClean="0">
                          <a:solidFill>
                            <a:srgbClr val="000000"/>
                          </a:solidFill>
                          <a:latin typeface="Times New Roman" panose="02020603050405020304" pitchFamily="18" charset="0"/>
                          <a:cs typeface="Times New Roman" panose="02020603050405020304" pitchFamily="18" charset="0"/>
                        </a:rPr>
                        <a:t>A[0][2]</a:t>
                      </a:r>
                      <a:endParaRPr lang="en-US" sz="1300" b="0" i="0">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algn="ctr"/>
                      <a:r>
                        <a:rPr lang="en-US" sz="1300" b="0" i="0" smtClean="0">
                          <a:solidFill>
                            <a:srgbClr val="000000"/>
                          </a:solidFill>
                          <a:latin typeface="Times New Roman" panose="02020603050405020304" pitchFamily="18" charset="0"/>
                          <a:cs typeface="Times New Roman" panose="02020603050405020304" pitchFamily="18" charset="0"/>
                        </a:rPr>
                        <a:t>A[0][3]</a:t>
                      </a:r>
                      <a:endParaRPr lang="en-US" sz="1300" b="0" i="0">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algn="ctr"/>
                      <a:r>
                        <a:rPr lang="en-US" sz="1300" b="0" i="0" smtClean="0">
                          <a:solidFill>
                            <a:srgbClr val="000000"/>
                          </a:solidFill>
                          <a:latin typeface="Times New Roman" panose="02020603050405020304" pitchFamily="18" charset="0"/>
                          <a:cs typeface="Times New Roman" panose="02020603050405020304" pitchFamily="18" charset="0"/>
                        </a:rPr>
                        <a:t>A[1][0]</a:t>
                      </a:r>
                      <a:endParaRPr lang="en-US" sz="1300" b="0" i="0">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algn="ctr"/>
                      <a:r>
                        <a:rPr lang="en-US" sz="1300" b="0" i="0" smtClean="0">
                          <a:solidFill>
                            <a:srgbClr val="000000"/>
                          </a:solidFill>
                          <a:latin typeface="Times New Roman" panose="02020603050405020304" pitchFamily="18" charset="0"/>
                          <a:cs typeface="Times New Roman" panose="02020603050405020304" pitchFamily="18" charset="0"/>
                        </a:rPr>
                        <a:t>A[1][1]</a:t>
                      </a:r>
                      <a:endParaRPr lang="en-US" sz="1300" b="0" i="0">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algn="ctr"/>
                      <a:r>
                        <a:rPr lang="en-US" sz="1300" b="0" i="0" smtClean="0">
                          <a:solidFill>
                            <a:srgbClr val="000000"/>
                          </a:solidFill>
                          <a:latin typeface="Times New Roman" panose="02020603050405020304" pitchFamily="18" charset="0"/>
                          <a:cs typeface="Times New Roman" panose="02020603050405020304" pitchFamily="18" charset="0"/>
                        </a:rPr>
                        <a:t>A[1][2]</a:t>
                      </a:r>
                      <a:endParaRPr lang="en-US" sz="1300" b="0" i="0">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algn="ctr"/>
                      <a:r>
                        <a:rPr lang="en-US" sz="1300" b="0" i="0" smtClean="0">
                          <a:solidFill>
                            <a:srgbClr val="000000"/>
                          </a:solidFill>
                          <a:latin typeface="Times New Roman" panose="02020603050405020304" pitchFamily="18" charset="0"/>
                          <a:cs typeface="Times New Roman" panose="02020603050405020304" pitchFamily="18" charset="0"/>
                        </a:rPr>
                        <a:t>A[1][3]</a:t>
                      </a:r>
                      <a:endParaRPr lang="en-US" sz="1300" b="0" i="0">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algn="ctr"/>
                      <a:r>
                        <a:rPr lang="en-US" sz="1300" b="0" i="0" smtClean="0">
                          <a:solidFill>
                            <a:srgbClr val="000000"/>
                          </a:solidFill>
                          <a:latin typeface="Times New Roman" panose="02020603050405020304" pitchFamily="18" charset="0"/>
                          <a:cs typeface="Times New Roman" panose="02020603050405020304" pitchFamily="18" charset="0"/>
                        </a:rPr>
                        <a:t>A[2][0]</a:t>
                      </a:r>
                      <a:endParaRPr lang="en-US" sz="1300" b="0" i="0">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algn="ctr"/>
                      <a:r>
                        <a:rPr lang="en-US" sz="1300" b="0" i="0" smtClean="0">
                          <a:solidFill>
                            <a:srgbClr val="000000"/>
                          </a:solidFill>
                          <a:latin typeface="Times New Roman" panose="02020603050405020304" pitchFamily="18" charset="0"/>
                          <a:cs typeface="Times New Roman" panose="02020603050405020304" pitchFamily="18" charset="0"/>
                        </a:rPr>
                        <a:t>A[2][1]</a:t>
                      </a:r>
                      <a:endParaRPr lang="en-US" sz="1300" b="0" i="0">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algn="ctr"/>
                      <a:r>
                        <a:rPr lang="en-US" sz="1300" b="0" i="0" smtClean="0">
                          <a:solidFill>
                            <a:srgbClr val="000000"/>
                          </a:solidFill>
                          <a:latin typeface="Times New Roman" panose="02020603050405020304" pitchFamily="18" charset="0"/>
                          <a:cs typeface="Times New Roman" panose="02020603050405020304" pitchFamily="18" charset="0"/>
                        </a:rPr>
                        <a:t>A[2][2]</a:t>
                      </a:r>
                      <a:endParaRPr lang="en-US" sz="1300" b="0" i="0">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pPr algn="ctr"/>
                      <a:r>
                        <a:rPr lang="en-US" sz="1300" b="0" i="0" smtClean="0">
                          <a:solidFill>
                            <a:srgbClr val="000000"/>
                          </a:solidFill>
                          <a:latin typeface="Times New Roman" panose="02020603050405020304" pitchFamily="18" charset="0"/>
                          <a:cs typeface="Times New Roman" panose="02020603050405020304" pitchFamily="18" charset="0"/>
                        </a:rPr>
                        <a:t>A[2][3]</a:t>
                      </a:r>
                      <a:endParaRPr lang="en-US" sz="1300" b="0" i="0">
                        <a:solidFill>
                          <a:srgbClr val="000000"/>
                        </a:solidFill>
                        <a:latin typeface="Times New Roman" panose="02020603050405020304" pitchFamily="18" charset="0"/>
                        <a:cs typeface="Times New Roman" panose="02020603050405020304" pitchFamily="18" charset="0"/>
                      </a:endParaRPr>
                    </a:p>
                  </a:txBody>
                  <a:tcPr anchor="ctr">
                    <a:solidFill>
                      <a:srgbClr val="FFC000"/>
                    </a:solidFill>
                  </a:tcPr>
                </a:tc>
              </a:tr>
              <a:tr h="370840">
                <a:tc gridSpan="4">
                  <a:txBody>
                    <a:bodyPr/>
                    <a:lstStyle/>
                    <a:p>
                      <a:pPr algn="ctr"/>
                      <a:r>
                        <a:rPr lang="en-US" sz="2000" smtClean="0">
                          <a:solidFill>
                            <a:srgbClr val="000000"/>
                          </a:solidFill>
                          <a:latin typeface="Times New Roman" panose="02020603050405020304" pitchFamily="18" charset="0"/>
                          <a:cs typeface="Times New Roman" panose="02020603050405020304" pitchFamily="18" charset="0"/>
                        </a:rPr>
                        <a:t>Dòng</a:t>
                      </a:r>
                      <a:r>
                        <a:rPr lang="en-US" sz="2000" baseline="0" smtClean="0">
                          <a:solidFill>
                            <a:srgbClr val="000000"/>
                          </a:solidFill>
                          <a:latin typeface="Times New Roman" panose="02020603050405020304" pitchFamily="18" charset="0"/>
                          <a:cs typeface="Times New Roman" panose="02020603050405020304" pitchFamily="18" charset="0"/>
                        </a:rPr>
                        <a:t> 0</a:t>
                      </a:r>
                      <a:endParaRPr lang="en-US" sz="2000">
                        <a:solidFill>
                          <a:srgbClr val="000000"/>
                        </a:solidFill>
                        <a:latin typeface="Times New Roman" panose="02020603050405020304" pitchFamily="18" charset="0"/>
                        <a:cs typeface="Times New Roman" panose="02020603050405020304" pitchFamily="18" charset="0"/>
                      </a:endParaRPr>
                    </a:p>
                  </a:txBody>
                  <a:tcPr anchor="ctr">
                    <a:solidFill>
                      <a:schemeClr val="accent3">
                        <a:lumMod val="75000"/>
                      </a:schemeClr>
                    </a:solidFill>
                  </a:tcPr>
                </a:tc>
                <a:tc hMerge="1">
                  <a:txBody>
                    <a:bodyPr/>
                    <a:lstStyle/>
                    <a:p>
                      <a:endParaRPr lang="en-US"/>
                    </a:p>
                  </a:txBody>
                  <a:tcPr/>
                </a:tc>
                <a:tc hMerge="1">
                  <a:txBody>
                    <a:bodyPr/>
                    <a:lstStyle/>
                    <a:p>
                      <a:endParaRPr lang="en-US" dirty="0"/>
                    </a:p>
                  </a:txBody>
                  <a:tcPr/>
                </a:tc>
                <a:tc hMerge="1">
                  <a:txBody>
                    <a:bodyPr/>
                    <a:lstStyle/>
                    <a:p>
                      <a:endParaRPr lang="en-US" dirty="0"/>
                    </a:p>
                  </a:txBody>
                  <a:tcPr/>
                </a:tc>
                <a:tc gridSpan="4">
                  <a:txBody>
                    <a:bodyPr/>
                    <a:lstStyle/>
                    <a:p>
                      <a:pPr algn="ctr"/>
                      <a:r>
                        <a:rPr lang="en-US" sz="2000" smtClean="0">
                          <a:solidFill>
                            <a:srgbClr val="000000"/>
                          </a:solidFill>
                          <a:latin typeface="Times New Roman" panose="02020603050405020304" pitchFamily="18" charset="0"/>
                          <a:cs typeface="Times New Roman" panose="02020603050405020304" pitchFamily="18" charset="0"/>
                        </a:rPr>
                        <a:t>Dòng</a:t>
                      </a:r>
                      <a:r>
                        <a:rPr lang="en-US" sz="2000" baseline="0" smtClean="0">
                          <a:solidFill>
                            <a:srgbClr val="000000"/>
                          </a:solidFill>
                          <a:latin typeface="Times New Roman" panose="02020603050405020304" pitchFamily="18" charset="0"/>
                          <a:cs typeface="Times New Roman" panose="02020603050405020304" pitchFamily="18" charset="0"/>
                        </a:rPr>
                        <a:t> 1</a:t>
                      </a:r>
                      <a:endParaRPr lang="en-US" sz="2000">
                        <a:solidFill>
                          <a:srgbClr val="000000"/>
                        </a:solidFill>
                        <a:latin typeface="Times New Roman" panose="02020603050405020304" pitchFamily="18" charset="0"/>
                        <a:cs typeface="Times New Roman" panose="02020603050405020304" pitchFamily="18" charset="0"/>
                      </a:endParaRPr>
                    </a:p>
                  </a:txBody>
                  <a:tcPr anchor="ctr">
                    <a:solidFill>
                      <a:schemeClr val="accent3">
                        <a:lumMod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sz="2000" smtClean="0">
                          <a:solidFill>
                            <a:srgbClr val="000000"/>
                          </a:solidFill>
                          <a:latin typeface="Times New Roman" panose="02020603050405020304" pitchFamily="18" charset="0"/>
                          <a:cs typeface="Times New Roman" panose="02020603050405020304" pitchFamily="18" charset="0"/>
                        </a:rPr>
                        <a:t>Dòng</a:t>
                      </a:r>
                      <a:r>
                        <a:rPr lang="en-US" sz="2000" baseline="0" smtClean="0">
                          <a:solidFill>
                            <a:srgbClr val="000000"/>
                          </a:solidFill>
                          <a:latin typeface="Times New Roman" panose="02020603050405020304" pitchFamily="18" charset="0"/>
                          <a:cs typeface="Times New Roman" panose="02020603050405020304" pitchFamily="18" charset="0"/>
                        </a:rPr>
                        <a:t> 2</a:t>
                      </a:r>
                      <a:endParaRPr lang="en-US" sz="2000">
                        <a:solidFill>
                          <a:srgbClr val="000000"/>
                        </a:solidFill>
                        <a:latin typeface="Times New Roman" panose="02020603050405020304" pitchFamily="18" charset="0"/>
                        <a:cs typeface="Times New Roman" panose="02020603050405020304" pitchFamily="18" charset="0"/>
                      </a:endParaRPr>
                    </a:p>
                  </a:txBody>
                  <a:tcPr anchor="ctr">
                    <a:solidFill>
                      <a:schemeClr val="accent3">
                        <a:lumMod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3888252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a:latin typeface="Times New Roman" panose="02020603050405020304" pitchFamily="18" charset="0"/>
                <a:cs typeface="Times New Roman" panose="02020603050405020304" pitchFamily="18" charset="0"/>
              </a:rPr>
              <a:t>M</a:t>
            </a:r>
            <a:r>
              <a:rPr lang="en-US" sz="3200" smtClean="0">
                <a:latin typeface="Times New Roman" panose="02020603050405020304" pitchFamily="18" charset="0"/>
                <a:cs typeface="Times New Roman" panose="02020603050405020304" pitchFamily="18" charset="0"/>
              </a:rPr>
              <a:t>ảng hai chiều</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7</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153400" cy="5083175"/>
          </a:xfrm>
        </p:spPr>
        <p:txBody>
          <a:bodyPr/>
          <a:lstStyle/>
          <a:p>
            <a:pPr marL="0" indent="0" defTabSz="519113">
              <a:buNone/>
            </a:pPr>
            <a:r>
              <a:rPr lang="en-US" sz="2400" b="0" u="sng" smtClean="0">
                <a:solidFill>
                  <a:srgbClr val="000000"/>
                </a:solidFill>
                <a:latin typeface="Times New Roman" panose="02020603050405020304" pitchFamily="18" charset="0"/>
                <a:cs typeface="Times New Roman" panose="02020603050405020304" pitchFamily="18" charset="0"/>
              </a:rPr>
              <a:t>Cú pháp khai báo:</a:t>
            </a:r>
          </a:p>
          <a:p>
            <a:pPr marL="0" indent="0" algn="ctr" defTabSz="519113">
              <a:buNone/>
            </a:pPr>
            <a:r>
              <a:rPr lang="en-US" sz="2400" b="0">
                <a:solidFill>
                  <a:srgbClr val="000000"/>
                </a:solidFill>
                <a:latin typeface="Times New Roman" panose="02020603050405020304" pitchFamily="18" charset="0"/>
                <a:cs typeface="Times New Roman" panose="02020603050405020304" pitchFamily="18" charset="0"/>
              </a:rPr>
              <a:t>	</a:t>
            </a:r>
            <a:r>
              <a:rPr lang="vi-VN" sz="2400">
                <a:solidFill>
                  <a:srgbClr val="2D0DB3"/>
                </a:solidFill>
                <a:latin typeface="Times New Roman" panose="02020603050405020304" pitchFamily="18" charset="0"/>
                <a:cs typeface="Times New Roman" panose="02020603050405020304" pitchFamily="18" charset="0"/>
              </a:rPr>
              <a:t>&lt;kiểu thành phần &gt; &lt;tên mảng&gt;[m][n] ;</a:t>
            </a:r>
          </a:p>
          <a:p>
            <a:pPr algn="just" defTabSz="519113">
              <a:buFont typeface="Times New Roman" panose="02020603050405020304" pitchFamily="18" charset="0"/>
              <a:buChar char="–"/>
            </a:pPr>
            <a:r>
              <a:rPr lang="vi-VN" sz="2400" b="0" i="1" smtClean="0">
                <a:solidFill>
                  <a:srgbClr val="000000"/>
                </a:solidFill>
                <a:latin typeface="Times New Roman" panose="02020603050405020304" pitchFamily="18" charset="0"/>
                <a:cs typeface="Times New Roman" panose="02020603050405020304" pitchFamily="18" charset="0"/>
              </a:rPr>
              <a:t>m</a:t>
            </a:r>
            <a:r>
              <a:rPr lang="vi-VN" sz="2400" b="0" i="1">
                <a:solidFill>
                  <a:srgbClr val="000000"/>
                </a:solidFill>
                <a:latin typeface="Times New Roman" panose="02020603050405020304" pitchFamily="18" charset="0"/>
                <a:cs typeface="Times New Roman" panose="02020603050405020304" pitchFamily="18" charset="0"/>
              </a:rPr>
              <a:t>, n là số hàng, số cột của mảng.</a:t>
            </a:r>
          </a:p>
          <a:p>
            <a:pPr algn="just" defTabSz="519113">
              <a:buFont typeface="Times New Roman" panose="02020603050405020304" pitchFamily="18" charset="0"/>
              <a:buChar char="–"/>
            </a:pPr>
            <a:r>
              <a:rPr lang="en-US" sz="2400" b="0" i="1">
                <a:solidFill>
                  <a:srgbClr val="000000"/>
                </a:solidFill>
                <a:latin typeface="Times New Roman" panose="02020603050405020304" pitchFamily="18" charset="0"/>
                <a:cs typeface="Times New Roman" panose="02020603050405020304" pitchFamily="18" charset="0"/>
              </a:rPr>
              <a:t>K</a:t>
            </a:r>
            <a:r>
              <a:rPr lang="vi-VN" sz="2400" b="0" i="1" smtClean="0">
                <a:solidFill>
                  <a:srgbClr val="000000"/>
                </a:solidFill>
                <a:latin typeface="Times New Roman" panose="02020603050405020304" pitchFamily="18" charset="0"/>
                <a:cs typeface="Times New Roman" panose="02020603050405020304" pitchFamily="18" charset="0"/>
              </a:rPr>
              <a:t>iểu </a:t>
            </a:r>
            <a:r>
              <a:rPr lang="vi-VN" sz="2400" b="0" i="1">
                <a:solidFill>
                  <a:srgbClr val="000000"/>
                </a:solidFill>
                <a:latin typeface="Times New Roman" panose="02020603050405020304" pitchFamily="18" charset="0"/>
                <a:cs typeface="Times New Roman" panose="02020603050405020304" pitchFamily="18" charset="0"/>
              </a:rPr>
              <a:t>thành phần là kiểu của </a:t>
            </a:r>
            <a:r>
              <a:rPr lang="vi-VN" sz="2400" b="0" i="1" smtClean="0">
                <a:solidFill>
                  <a:srgbClr val="000000"/>
                </a:solidFill>
                <a:latin typeface="Times New Roman" panose="02020603050405020304" pitchFamily="18" charset="0"/>
                <a:cs typeface="Times New Roman" panose="02020603050405020304" pitchFamily="18" charset="0"/>
              </a:rPr>
              <a:t>m</a:t>
            </a:r>
            <a:r>
              <a:rPr lang="en-US" sz="2400" b="0" i="1">
                <a:solidFill>
                  <a:srgbClr val="000000"/>
                </a:solidFill>
                <a:latin typeface="Times New Roman" panose="02020603050405020304" pitchFamily="18" charset="0"/>
                <a:cs typeface="Times New Roman" panose="02020603050405020304" pitchFamily="18" charset="0"/>
              </a:rPr>
              <a:t>*</a:t>
            </a:r>
            <a:r>
              <a:rPr lang="vi-VN" sz="2400" b="0" i="1" smtClean="0">
                <a:solidFill>
                  <a:srgbClr val="000000"/>
                </a:solidFill>
                <a:latin typeface="Times New Roman" panose="02020603050405020304" pitchFamily="18" charset="0"/>
                <a:cs typeface="Times New Roman" panose="02020603050405020304" pitchFamily="18" charset="0"/>
              </a:rPr>
              <a:t>n </a:t>
            </a:r>
            <a:r>
              <a:rPr lang="vi-VN" sz="2400" b="0" i="1">
                <a:solidFill>
                  <a:srgbClr val="000000"/>
                </a:solidFill>
                <a:latin typeface="Times New Roman" panose="02020603050405020304" pitchFamily="18" charset="0"/>
                <a:cs typeface="Times New Roman" panose="02020603050405020304" pitchFamily="18" charset="0"/>
              </a:rPr>
              <a:t>phần tử trong mảng.</a:t>
            </a:r>
          </a:p>
          <a:p>
            <a:pPr algn="just" defTabSz="519113">
              <a:buFont typeface="Times New Roman" panose="02020603050405020304" pitchFamily="18" charset="0"/>
              <a:buChar char="–"/>
            </a:pPr>
            <a:r>
              <a:rPr lang="vi-VN" sz="2400" b="0" i="1" smtClean="0">
                <a:solidFill>
                  <a:srgbClr val="000000"/>
                </a:solidFill>
                <a:latin typeface="Times New Roman" panose="02020603050405020304" pitchFamily="18" charset="0"/>
                <a:cs typeface="Times New Roman" panose="02020603050405020304" pitchFamily="18" charset="0"/>
              </a:rPr>
              <a:t>Trong </a:t>
            </a:r>
            <a:r>
              <a:rPr lang="vi-VN" sz="2400" b="0" i="1">
                <a:solidFill>
                  <a:srgbClr val="000000"/>
                </a:solidFill>
                <a:latin typeface="Times New Roman" panose="02020603050405020304" pitchFamily="18" charset="0"/>
                <a:cs typeface="Times New Roman" panose="02020603050405020304" pitchFamily="18" charset="0"/>
              </a:rPr>
              <a:t>khai báo cũng có thể được khởi tạo bằng dãy các dòng giá trị, các dòng cách nhau bởi dấu phẩy, mỗi dòng được bao bởi cặp ngoặc {} và toàn bộ giá trị khởi tạo nằm trong cặp dấu </a:t>
            </a:r>
            <a:r>
              <a:rPr lang="vi-VN" sz="2400" b="0" i="1" smtClean="0">
                <a:solidFill>
                  <a:srgbClr val="000000"/>
                </a:solidFill>
                <a:latin typeface="Times New Roman" panose="02020603050405020304" pitchFamily="18" charset="0"/>
                <a:cs typeface="Times New Roman" panose="02020603050405020304" pitchFamily="18" charset="0"/>
              </a:rPr>
              <a:t>{}.</a:t>
            </a:r>
            <a:endParaRPr lang="en-US" sz="2400" b="0" i="1" smtClean="0">
              <a:solidFill>
                <a:srgbClr val="000000"/>
              </a:solidFill>
              <a:latin typeface="Times New Roman" panose="02020603050405020304" pitchFamily="18" charset="0"/>
              <a:cs typeface="Times New Roman" panose="02020603050405020304" pitchFamily="18" charset="0"/>
            </a:endParaRPr>
          </a:p>
          <a:p>
            <a:pPr marL="0" indent="0" algn="just" defTabSz="519113">
              <a:buNone/>
            </a:pPr>
            <a:r>
              <a:rPr lang="en-US" sz="2400" b="0" u="sng">
                <a:solidFill>
                  <a:srgbClr val="000000"/>
                </a:solidFill>
                <a:latin typeface="Times New Roman" panose="02020603050405020304" pitchFamily="18" charset="0"/>
                <a:cs typeface="Times New Roman" panose="02020603050405020304" pitchFamily="18" charset="0"/>
              </a:rPr>
              <a:t>Sử </a:t>
            </a:r>
            <a:r>
              <a:rPr lang="en-US" sz="2400" b="0" u="sng" smtClean="0">
                <a:solidFill>
                  <a:srgbClr val="000000"/>
                </a:solidFill>
                <a:latin typeface="Times New Roman" panose="02020603050405020304" pitchFamily="18" charset="0"/>
                <a:cs typeface="Times New Roman" panose="02020603050405020304" pitchFamily="18" charset="0"/>
              </a:rPr>
              <a:t>dụng:</a:t>
            </a:r>
            <a:r>
              <a:rPr lang="en-US" sz="2400" b="0" i="1" smtClean="0">
                <a:solidFill>
                  <a:srgbClr val="000000"/>
                </a:solidFill>
                <a:latin typeface="Times New Roman" panose="02020603050405020304" pitchFamily="18" charset="0"/>
                <a:cs typeface="Times New Roman" panose="02020603050405020304" pitchFamily="18" charset="0"/>
              </a:rPr>
              <a:t> Để </a:t>
            </a:r>
            <a:r>
              <a:rPr lang="en-US" sz="2400" b="0" i="1">
                <a:solidFill>
                  <a:srgbClr val="000000"/>
                </a:solidFill>
                <a:latin typeface="Times New Roman" panose="02020603050405020304" pitchFamily="18" charset="0"/>
                <a:cs typeface="Times New Roman" panose="02020603050405020304" pitchFamily="18" charset="0"/>
              </a:rPr>
              <a:t>truy nhập phần tử của mảng ta sử dụng tên mảng kèm theo 2 chỉ số chỉ vị trí hàng và cột của phần tử. Các chỉ số này có thể là các biểu thức thực, khi đó C++ sẽ tự chuyển kiểu sang nguyên.</a:t>
            </a:r>
            <a:endParaRPr lang="vi-VN" sz="2400" b="0" i="1">
              <a:solidFill>
                <a:srgbClr val="000000"/>
              </a:solidFill>
              <a:latin typeface="Times New Roman" panose="02020603050405020304" pitchFamily="18" charset="0"/>
              <a:cs typeface="Times New Roman" panose="02020603050405020304" pitchFamily="18" charset="0"/>
            </a:endParaRPr>
          </a:p>
          <a:p>
            <a:pPr marL="0" indent="0" algn="just">
              <a:buNone/>
            </a:pPr>
            <a:r>
              <a:rPr lang="vi-VN" sz="2400" b="0" i="1" smtClean="0">
                <a:solidFill>
                  <a:srgbClr val="000000"/>
                </a:solidFill>
                <a:latin typeface="Times New Roman" panose="02020603050405020304" pitchFamily="18" charset="0"/>
                <a:cs typeface="Times New Roman" panose="02020603050405020304" pitchFamily="18" charset="0"/>
              </a:rPr>
              <a:t> </a:t>
            </a:r>
            <a:endParaRPr lang="en-US" sz="2400" b="0" i="1"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104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a:t>
            </a:r>
            <a:r>
              <a:rPr lang="en-US" smtClean="0">
                <a:latin typeface="Times New Roman" panose="02020603050405020304" pitchFamily="18" charset="0"/>
                <a:cs typeface="Times New Roman" panose="02020603050405020304" pitchFamily="18" charset="0"/>
              </a:rPr>
              <a:t>Tìm phần tử nhỏ nhất của mảng hai chiều</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8</a:t>
            </a:r>
          </a:p>
        </p:txBody>
      </p:sp>
      <p:sp>
        <p:nvSpPr>
          <p:cNvPr id="37" name="Content Placeholder 2"/>
          <p:cNvSpPr>
            <a:spLocks noGrp="1"/>
          </p:cNvSpPr>
          <p:nvPr>
            <p:ph idx="1"/>
          </p:nvPr>
        </p:nvSpPr>
        <p:spPr>
          <a:xfrm>
            <a:off x="533400" y="1089025"/>
            <a:ext cx="8153400" cy="5083175"/>
          </a:xfrm>
        </p:spPr>
        <p:txBody>
          <a:bodyPr/>
          <a:lstStyle/>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#include&lt;iostream&gt;</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using namespace std;</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int main()</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	float a[100][100], min;// a chứa tối đa 10000 số</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	int i, j, m, n;</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	cout&lt;&lt; "Nhap so hang va so cot:\n"; cin &gt;&gt; m&gt;&gt; n;</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	for (i = 0; i&lt;m; i++)</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	for (j = 0; j&lt;n; j++)</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	{ 	cout&lt;&lt; "a[" &lt;&lt; i &lt;&lt; "]["&lt;&lt;j&lt;&lt;"] = "; cin&gt;&gt;a[i][j]; }</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	min = a[0][0</a:t>
            </a:r>
            <a:r>
              <a:rPr lang="en-US" sz="2200" b="0" i="1" smtClean="0">
                <a:solidFill>
                  <a:srgbClr val="000000"/>
                </a:solidFill>
                <a:latin typeface="Times New Roman" panose="02020603050405020304" pitchFamily="18" charset="0"/>
                <a:cs typeface="Times New Roman" panose="02020603050405020304" pitchFamily="18" charset="0"/>
              </a:rPr>
              <a:t>];//</a:t>
            </a:r>
            <a:r>
              <a:rPr lang="en-US" sz="2200" b="0" i="1" err="1" smtClean="0">
                <a:solidFill>
                  <a:srgbClr val="000000"/>
                </a:solidFill>
                <a:latin typeface="Times New Roman" panose="02020603050405020304" pitchFamily="18" charset="0"/>
                <a:cs typeface="Times New Roman" panose="02020603050405020304" pitchFamily="18" charset="0"/>
              </a:rPr>
              <a:t>Gán</a:t>
            </a:r>
            <a:r>
              <a:rPr lang="en-US" sz="2200" b="0" i="1" smtClean="0">
                <a:solidFill>
                  <a:srgbClr val="000000"/>
                </a:solidFill>
                <a:latin typeface="Times New Roman" panose="02020603050405020304" pitchFamily="18" charset="0"/>
                <a:cs typeface="Times New Roman" panose="02020603050405020304" pitchFamily="18" charset="0"/>
              </a:rPr>
              <a:t> min </a:t>
            </a:r>
            <a:r>
              <a:rPr lang="en-US" sz="2200" b="0" i="1" err="1" smtClean="0">
                <a:solidFill>
                  <a:srgbClr val="000000"/>
                </a:solidFill>
                <a:latin typeface="Times New Roman" panose="02020603050405020304" pitchFamily="18" charset="0"/>
                <a:cs typeface="Times New Roman" panose="02020603050405020304" pitchFamily="18" charset="0"/>
              </a:rPr>
              <a:t>bằng</a:t>
            </a:r>
            <a:r>
              <a:rPr lang="en-US" sz="2200" b="0" i="1" smtClean="0">
                <a:solidFill>
                  <a:srgbClr val="000000"/>
                </a:solidFill>
                <a:latin typeface="Times New Roman" panose="02020603050405020304" pitchFamily="18" charset="0"/>
                <a:cs typeface="Times New Roman" panose="02020603050405020304" pitchFamily="18" charset="0"/>
              </a:rPr>
              <a:t> </a:t>
            </a:r>
            <a:r>
              <a:rPr lang="en-US" sz="2200" b="0" i="1" err="1" smtClean="0">
                <a:solidFill>
                  <a:srgbClr val="000000"/>
                </a:solidFill>
                <a:latin typeface="Times New Roman" panose="02020603050405020304" pitchFamily="18" charset="0"/>
                <a:cs typeface="Times New Roman" panose="02020603050405020304" pitchFamily="18" charset="0"/>
              </a:rPr>
              <a:t>phần</a:t>
            </a:r>
            <a:r>
              <a:rPr lang="en-US" sz="2200" b="0" i="1" smtClean="0">
                <a:solidFill>
                  <a:srgbClr val="000000"/>
                </a:solidFill>
                <a:latin typeface="Times New Roman" panose="02020603050405020304" pitchFamily="18" charset="0"/>
                <a:cs typeface="Times New Roman" panose="02020603050405020304" pitchFamily="18" charset="0"/>
              </a:rPr>
              <a:t> </a:t>
            </a:r>
            <a:r>
              <a:rPr lang="en-US" sz="2200" b="0" i="1" err="1" smtClean="0">
                <a:solidFill>
                  <a:srgbClr val="000000"/>
                </a:solidFill>
                <a:latin typeface="Times New Roman" panose="02020603050405020304" pitchFamily="18" charset="0"/>
                <a:cs typeface="Times New Roman" panose="02020603050405020304" pitchFamily="18" charset="0"/>
              </a:rPr>
              <a:t>tử</a:t>
            </a:r>
            <a:r>
              <a:rPr lang="en-US" sz="2200" b="0" i="1" smtClean="0">
                <a:solidFill>
                  <a:srgbClr val="000000"/>
                </a:solidFill>
                <a:latin typeface="Times New Roman" panose="02020603050405020304" pitchFamily="18" charset="0"/>
                <a:cs typeface="Times New Roman" panose="02020603050405020304" pitchFamily="18" charset="0"/>
              </a:rPr>
              <a:t> </a:t>
            </a:r>
            <a:r>
              <a:rPr lang="en-US" sz="2200" b="0" i="1" err="1" smtClean="0">
                <a:solidFill>
                  <a:srgbClr val="000000"/>
                </a:solidFill>
                <a:latin typeface="Times New Roman" panose="02020603050405020304" pitchFamily="18" charset="0"/>
                <a:cs typeface="Times New Roman" panose="02020603050405020304" pitchFamily="18" charset="0"/>
              </a:rPr>
              <a:t>đầu</a:t>
            </a:r>
            <a:r>
              <a:rPr lang="en-US" sz="2200" b="0" i="1" smtClean="0">
                <a:solidFill>
                  <a:srgbClr val="000000"/>
                </a:solidFill>
                <a:latin typeface="Times New Roman" panose="02020603050405020304" pitchFamily="18" charset="0"/>
                <a:cs typeface="Times New Roman" panose="02020603050405020304" pitchFamily="18" charset="0"/>
              </a:rPr>
              <a:t> </a:t>
            </a:r>
            <a:r>
              <a:rPr lang="en-US" sz="2200" b="0" i="1" err="1" smtClean="0">
                <a:solidFill>
                  <a:srgbClr val="000000"/>
                </a:solidFill>
                <a:latin typeface="Times New Roman" panose="02020603050405020304" pitchFamily="18" charset="0"/>
                <a:cs typeface="Times New Roman" panose="02020603050405020304" pitchFamily="18" charset="0"/>
              </a:rPr>
              <a:t>tiên</a:t>
            </a:r>
            <a:endParaRPr lang="en-US" sz="2200" b="0" i="1">
              <a:solidFill>
                <a:srgbClr val="000000"/>
              </a:solidFill>
              <a:latin typeface="Times New Roman" panose="02020603050405020304" pitchFamily="18" charset="0"/>
              <a:cs typeface="Times New Roman" panose="02020603050405020304" pitchFamily="18" charset="0"/>
            </a:endParaRP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	for (i = 1; i&lt;n; i++)</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	</a:t>
            </a:r>
            <a:r>
              <a:rPr lang="en-US" sz="2200" b="0" i="1" smtClean="0">
                <a:solidFill>
                  <a:srgbClr val="000000"/>
                </a:solidFill>
                <a:latin typeface="Times New Roman" panose="02020603050405020304" pitchFamily="18" charset="0"/>
                <a:cs typeface="Times New Roman" panose="02020603050405020304" pitchFamily="18" charset="0"/>
              </a:rPr>
              <a:t>	for </a:t>
            </a:r>
            <a:r>
              <a:rPr lang="en-US" sz="2200" b="0" i="1">
                <a:solidFill>
                  <a:srgbClr val="000000"/>
                </a:solidFill>
                <a:latin typeface="Times New Roman" panose="02020603050405020304" pitchFamily="18" charset="0"/>
                <a:cs typeface="Times New Roman" panose="02020603050405020304" pitchFamily="18" charset="0"/>
              </a:rPr>
              <a:t>(j = 0; j &lt; n; j++)</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	</a:t>
            </a:r>
            <a:r>
              <a:rPr lang="en-US" sz="2200" b="0" i="1" smtClean="0">
                <a:solidFill>
                  <a:srgbClr val="000000"/>
                </a:solidFill>
                <a:latin typeface="Times New Roman" panose="02020603050405020304" pitchFamily="18" charset="0"/>
                <a:cs typeface="Times New Roman" panose="02020603050405020304" pitchFamily="18" charset="0"/>
              </a:rPr>
              <a:t>	if </a:t>
            </a:r>
            <a:r>
              <a:rPr lang="en-US" sz="2200" b="0" i="1">
                <a:solidFill>
                  <a:srgbClr val="000000"/>
                </a:solidFill>
                <a:latin typeface="Times New Roman" panose="02020603050405020304" pitchFamily="18" charset="0"/>
                <a:cs typeface="Times New Roman" panose="02020603050405020304" pitchFamily="18" charset="0"/>
              </a:rPr>
              <a:t>(a[i][j] &lt; min)	min = a[i][j];</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	</a:t>
            </a:r>
            <a:r>
              <a:rPr lang="en-US" sz="2200" b="0" i="1" smtClean="0">
                <a:solidFill>
                  <a:srgbClr val="000000"/>
                </a:solidFill>
                <a:latin typeface="Times New Roman" panose="02020603050405020304" pitchFamily="18" charset="0"/>
                <a:cs typeface="Times New Roman" panose="02020603050405020304" pitchFamily="18" charset="0"/>
              </a:rPr>
              <a:t>	</a:t>
            </a:r>
            <a:r>
              <a:rPr lang="en-US" sz="2200" b="0" i="1" err="1" smtClean="0">
                <a:solidFill>
                  <a:srgbClr val="000000"/>
                </a:solidFill>
                <a:latin typeface="Times New Roman" panose="02020603050405020304" pitchFamily="18" charset="0"/>
                <a:cs typeface="Times New Roman" panose="02020603050405020304" pitchFamily="18" charset="0"/>
              </a:rPr>
              <a:t>cout</a:t>
            </a:r>
            <a:r>
              <a:rPr lang="en-US" sz="2200" b="0" i="1" smtClean="0">
                <a:solidFill>
                  <a:srgbClr val="000000"/>
                </a:solidFill>
                <a:latin typeface="Times New Roman" panose="02020603050405020304" pitchFamily="18" charset="0"/>
                <a:cs typeface="Times New Roman" panose="02020603050405020304" pitchFamily="18" charset="0"/>
              </a:rPr>
              <a:t> </a:t>
            </a:r>
            <a:r>
              <a:rPr lang="en-US" sz="2200" b="0" i="1">
                <a:solidFill>
                  <a:srgbClr val="000000"/>
                </a:solidFill>
                <a:latin typeface="Times New Roman" panose="02020603050405020304" pitchFamily="18" charset="0"/>
                <a:cs typeface="Times New Roman" panose="02020603050405020304" pitchFamily="18" charset="0"/>
              </a:rPr>
              <a:t>&lt;&lt; "So be nhat la " &lt;&lt; min &lt;&lt; '\n';</a:t>
            </a:r>
          </a:p>
          <a:p>
            <a:pPr marL="0" indent="0" defTabSz="519113">
              <a:spcBef>
                <a:spcPts val="0"/>
              </a:spcBef>
              <a:buNone/>
            </a:pPr>
            <a:r>
              <a:rPr lang="en-US" sz="2200" b="0" i="1">
                <a:solidFill>
                  <a:srgbClr val="000000"/>
                </a:solidFill>
                <a:latin typeface="Times New Roman" panose="02020603050405020304" pitchFamily="18" charset="0"/>
                <a:cs typeface="Times New Roman" panose="02020603050405020304" pitchFamily="18" charset="0"/>
              </a:rPr>
              <a:t>}</a:t>
            </a:r>
            <a:endParaRPr lang="en-US" sz="2200" b="0" i="1"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847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3.2 Chuỗi</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9</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37" name="Content Placeholder 2"/>
          <p:cNvSpPr>
            <a:spLocks noGrp="1"/>
          </p:cNvSpPr>
          <p:nvPr>
            <p:ph idx="1"/>
          </p:nvPr>
        </p:nvSpPr>
        <p:spPr>
          <a:xfrm>
            <a:off x="457200" y="1241425"/>
            <a:ext cx="8305800" cy="5083175"/>
          </a:xfrm>
        </p:spPr>
        <p:txBody>
          <a:bodyPr/>
          <a:lstStyle/>
          <a:p>
            <a:pPr marL="0" indent="0" algn="just" defTabSz="519113">
              <a:spcBef>
                <a:spcPts val="0"/>
              </a:spcBef>
              <a:buNone/>
            </a:pPr>
            <a:r>
              <a:rPr lang="en-US" sz="2200" b="0" smtClean="0">
                <a:solidFill>
                  <a:srgbClr val="000000"/>
                </a:solidFill>
                <a:latin typeface="Times New Roman" panose="02020603050405020304" pitchFamily="18" charset="0"/>
                <a:cs typeface="Times New Roman" panose="02020603050405020304" pitchFamily="18" charset="0"/>
              </a:rPr>
              <a:t>	Chuỗi hay xâu kí tự là một mảng các kí tự bất kì được kết thúc bằng kí tự ‘\0’.</a:t>
            </a:r>
          </a:p>
          <a:p>
            <a:pPr marL="0" indent="0" algn="just" defTabSz="519113">
              <a:spcBef>
                <a:spcPts val="0"/>
              </a:spcBef>
              <a:buNone/>
            </a:pPr>
            <a:endParaRPr lang="en-US" sz="2200" b="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endParaRPr lang="en-US" sz="2200" b="0"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endParaRPr lang="en-US" sz="2200" b="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endParaRPr lang="en-US" sz="2200" b="0"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endParaRPr lang="en-US" sz="2200" b="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en-US" sz="2200" b="0" smtClean="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Hình </a:t>
            </a:r>
            <a:r>
              <a:rPr lang="vi-VN" sz="2200" b="0">
                <a:solidFill>
                  <a:srgbClr val="000000"/>
                </a:solidFill>
                <a:latin typeface="Times New Roman" panose="02020603050405020304" pitchFamily="18" charset="0"/>
                <a:cs typeface="Times New Roman" panose="02020603050405020304" pitchFamily="18" charset="0"/>
              </a:rPr>
              <a:t>vẽ trên minh hoạ 3 xâu, mỗi xâu được chứa trong mảng kí tự có độ dài tối đa là 8. Nội dung xâu thứ nhất là </a:t>
            </a:r>
            <a:r>
              <a:rPr lang="vi-VN" sz="2200" b="0" smtClean="0">
                <a:solidFill>
                  <a:srgbClr val="000000"/>
                </a:solidFill>
                <a:latin typeface="Times New Roman" panose="02020603050405020304" pitchFamily="18" charset="0"/>
                <a:cs typeface="Times New Roman" panose="02020603050405020304" pitchFamily="18" charset="0"/>
              </a:rPr>
              <a:t>“</a:t>
            </a:r>
            <a:r>
              <a:rPr lang="en-US" sz="2200" b="0" smtClean="0">
                <a:solidFill>
                  <a:srgbClr val="000000"/>
                </a:solidFill>
                <a:latin typeface="Times New Roman" panose="02020603050405020304" pitchFamily="18" charset="0"/>
                <a:cs typeface="Times New Roman" panose="02020603050405020304" pitchFamily="18" charset="0"/>
              </a:rPr>
              <a:t>TINHOC</a:t>
            </a:r>
            <a:r>
              <a:rPr lang="vi-VN" sz="2200" b="0" smtClean="0">
                <a:solidFill>
                  <a:srgbClr val="000000"/>
                </a:solidFill>
                <a:latin typeface="Times New Roman" panose="02020603050405020304" pitchFamily="18" charset="0"/>
                <a:cs typeface="Times New Roman" panose="02020603050405020304" pitchFamily="18" charset="0"/>
              </a:rPr>
              <a:t>" </a:t>
            </a:r>
            <a:r>
              <a:rPr lang="vi-VN" sz="2200" b="0">
                <a:solidFill>
                  <a:srgbClr val="000000"/>
                </a:solidFill>
                <a:latin typeface="Times New Roman" panose="02020603050405020304" pitchFamily="18" charset="0"/>
                <a:cs typeface="Times New Roman" panose="02020603050405020304" pitchFamily="18" charset="0"/>
              </a:rPr>
              <a:t>có độ dài thực tế là </a:t>
            </a:r>
            <a:r>
              <a:rPr lang="en-US" sz="2200" b="0" smtClean="0">
                <a:solidFill>
                  <a:srgbClr val="000000"/>
                </a:solidFill>
                <a:latin typeface="Times New Roman" panose="02020603050405020304" pitchFamily="18" charset="0"/>
                <a:cs typeface="Times New Roman" panose="02020603050405020304" pitchFamily="18" charset="0"/>
              </a:rPr>
              <a:t>6</a:t>
            </a:r>
            <a:r>
              <a:rPr lang="vi-VN" sz="2200" b="0" smtClean="0">
                <a:solidFill>
                  <a:srgbClr val="000000"/>
                </a:solidFill>
                <a:latin typeface="Times New Roman" panose="02020603050405020304" pitchFamily="18" charset="0"/>
                <a:cs typeface="Times New Roman" panose="02020603050405020304" pitchFamily="18" charset="0"/>
              </a:rPr>
              <a:t> </a:t>
            </a:r>
            <a:r>
              <a:rPr lang="vi-VN" sz="2200" b="0">
                <a:solidFill>
                  <a:srgbClr val="000000"/>
                </a:solidFill>
                <a:latin typeface="Times New Roman" panose="02020603050405020304" pitchFamily="18" charset="0"/>
                <a:cs typeface="Times New Roman" panose="02020603050405020304" pitchFamily="18" charset="0"/>
              </a:rPr>
              <a:t>kí tự, chiếm </a:t>
            </a:r>
            <a:r>
              <a:rPr lang="en-US" sz="2200" b="0" smtClean="0">
                <a:solidFill>
                  <a:srgbClr val="000000"/>
                </a:solidFill>
                <a:latin typeface="Times New Roman" panose="02020603050405020304" pitchFamily="18" charset="0"/>
                <a:cs typeface="Times New Roman" panose="02020603050405020304" pitchFamily="18" charset="0"/>
              </a:rPr>
              <a:t>7</a:t>
            </a:r>
            <a:r>
              <a:rPr lang="vi-VN" sz="2200" b="0" smtClean="0">
                <a:solidFill>
                  <a:srgbClr val="000000"/>
                </a:solidFill>
                <a:latin typeface="Times New Roman" panose="02020603050405020304" pitchFamily="18" charset="0"/>
                <a:cs typeface="Times New Roman" panose="02020603050405020304" pitchFamily="18" charset="0"/>
              </a:rPr>
              <a:t> </a:t>
            </a:r>
            <a:r>
              <a:rPr lang="vi-VN" sz="2200" b="0">
                <a:solidFill>
                  <a:srgbClr val="000000"/>
                </a:solidFill>
                <a:latin typeface="Times New Roman" panose="02020603050405020304" pitchFamily="18" charset="0"/>
                <a:cs typeface="Times New Roman" panose="02020603050405020304" pitchFamily="18" charset="0"/>
              </a:rPr>
              <a:t>ô trong mảng (thêm ô chứa kí tự kết thúc '\0'). Xâu thứ hai có nội dung </a:t>
            </a:r>
            <a:r>
              <a:rPr lang="vi-VN" sz="2200" b="0" smtClean="0">
                <a:solidFill>
                  <a:srgbClr val="000000"/>
                </a:solidFill>
                <a:latin typeface="Times New Roman" panose="02020603050405020304" pitchFamily="18" charset="0"/>
                <a:cs typeface="Times New Roman" panose="02020603050405020304" pitchFamily="18" charset="0"/>
              </a:rPr>
              <a:t>“</a:t>
            </a:r>
            <a:r>
              <a:rPr lang="en-US" sz="2200" b="0" smtClean="0">
                <a:solidFill>
                  <a:srgbClr val="000000"/>
                </a:solidFill>
                <a:latin typeface="Times New Roman" panose="02020603050405020304" pitchFamily="18" charset="0"/>
                <a:cs typeface="Times New Roman" panose="02020603050405020304" pitchFamily="18" charset="0"/>
              </a:rPr>
              <a:t>TIN</a:t>
            </a:r>
            <a:r>
              <a:rPr lang="vi-VN" sz="2200" b="0" smtClean="0">
                <a:solidFill>
                  <a:srgbClr val="000000"/>
                </a:solidFill>
                <a:latin typeface="Times New Roman" panose="02020603050405020304" pitchFamily="18" charset="0"/>
                <a:cs typeface="Times New Roman" panose="02020603050405020304" pitchFamily="18" charset="0"/>
              </a:rPr>
              <a:t>" </a:t>
            </a:r>
            <a:r>
              <a:rPr lang="vi-VN" sz="2200" b="0">
                <a:solidFill>
                  <a:srgbClr val="000000"/>
                </a:solidFill>
                <a:latin typeface="Times New Roman" panose="02020603050405020304" pitchFamily="18" charset="0"/>
                <a:cs typeface="Times New Roman" panose="02020603050405020304" pitchFamily="18" charset="0"/>
              </a:rPr>
              <a:t>với độ dài 3 (chiếm 4 ô) và xâu cuối cùng biểu thị một xâu rỗng (chiếm 1 ô</a:t>
            </a:r>
            <a:r>
              <a:rPr lang="vi-VN" sz="2200" b="0" smtClean="0">
                <a:solidFill>
                  <a:srgbClr val="000000"/>
                </a:solidFill>
                <a:latin typeface="Times New Roman" panose="02020603050405020304" pitchFamily="18" charset="0"/>
                <a:cs typeface="Times New Roman" panose="02020603050405020304" pitchFamily="18" charset="0"/>
              </a:rPr>
              <a:t>).</a:t>
            </a:r>
            <a:endParaRPr lang="en-US" sz="2200" b="0"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r>
              <a:rPr lang="en-US" sz="2200" b="0" smtClean="0">
                <a:solidFill>
                  <a:srgbClr val="000000"/>
                </a:solidFill>
                <a:latin typeface="Times New Roman" panose="02020603050405020304" pitchFamily="18" charset="0"/>
                <a:cs typeface="Times New Roman" panose="02020603050405020304" pitchFamily="18" charset="0"/>
              </a:rPr>
              <a:t>	</a:t>
            </a:r>
            <a:r>
              <a:rPr lang="vi-VN" sz="2200" u="sng" smtClean="0">
                <a:solidFill>
                  <a:srgbClr val="000000"/>
                </a:solidFill>
                <a:latin typeface="Times New Roman" panose="02020603050405020304" pitchFamily="18" charset="0"/>
                <a:cs typeface="Times New Roman" panose="02020603050405020304" pitchFamily="18" charset="0"/>
              </a:rPr>
              <a:t>Chú </a:t>
            </a:r>
            <a:r>
              <a:rPr lang="vi-VN" sz="2200" u="sng">
                <a:solidFill>
                  <a:srgbClr val="000000"/>
                </a:solidFill>
                <a:latin typeface="Times New Roman" panose="02020603050405020304" pitchFamily="18" charset="0"/>
                <a:cs typeface="Times New Roman" panose="02020603050405020304" pitchFamily="18" charset="0"/>
              </a:rPr>
              <a:t>ý</a:t>
            </a:r>
            <a:r>
              <a:rPr lang="vi-VN" sz="2200" b="0">
                <a:solidFill>
                  <a:srgbClr val="000000"/>
                </a:solidFill>
                <a:latin typeface="Times New Roman" panose="02020603050405020304" pitchFamily="18" charset="0"/>
                <a:cs typeface="Times New Roman" panose="02020603050405020304" pitchFamily="18" charset="0"/>
              </a:rPr>
              <a:t> </a:t>
            </a:r>
            <a:r>
              <a:rPr lang="en-US" sz="2200" b="0" smtClean="0">
                <a:solidFill>
                  <a:srgbClr val="000000"/>
                </a:solidFill>
                <a:latin typeface="Times New Roman" panose="02020603050405020304" pitchFamily="18" charset="0"/>
                <a:cs typeface="Times New Roman" panose="02020603050405020304" pitchFamily="18" charset="0"/>
              </a:rPr>
              <a:t>: </a:t>
            </a:r>
            <a:r>
              <a:rPr lang="en-US" sz="2200" b="0" i="1">
                <a:solidFill>
                  <a:srgbClr val="000000"/>
                </a:solidFill>
                <a:latin typeface="Times New Roman" panose="02020603050405020304" pitchFamily="18" charset="0"/>
                <a:cs typeface="Times New Roman" panose="02020603050405020304" pitchFamily="18" charset="0"/>
              </a:rPr>
              <a:t>M</a:t>
            </a:r>
            <a:r>
              <a:rPr lang="vi-VN" sz="2200" b="0" i="1" smtClean="0">
                <a:solidFill>
                  <a:srgbClr val="000000"/>
                </a:solidFill>
                <a:latin typeface="Times New Roman" panose="02020603050405020304" pitchFamily="18" charset="0"/>
                <a:cs typeface="Times New Roman" panose="02020603050405020304" pitchFamily="18" charset="0"/>
              </a:rPr>
              <a:t>ảng </a:t>
            </a:r>
            <a:r>
              <a:rPr lang="vi-VN" sz="2200" b="0" i="1">
                <a:solidFill>
                  <a:srgbClr val="000000"/>
                </a:solidFill>
                <a:latin typeface="Times New Roman" panose="02020603050405020304" pitchFamily="18" charset="0"/>
                <a:cs typeface="Times New Roman" panose="02020603050405020304" pitchFamily="18" charset="0"/>
              </a:rPr>
              <a:t>kí tự được khai báo với độ dài 8 tuy nhiên các xâu có thể chỉ chiếm một số kí tự nào đó trong mảng này và tối đa là 7 kí tự.</a:t>
            </a:r>
            <a:endParaRPr lang="en-US" sz="2200" b="0" i="1" smtClean="0">
              <a:solidFill>
                <a:srgbClr val="000000"/>
              </a:solidFill>
              <a:latin typeface="Times New Roman" panose="02020603050405020304" pitchFamily="18" charset="0"/>
              <a:cs typeface="Times New Roman" panose="02020603050405020304" pitchFamily="18" charset="0"/>
            </a:endParaRPr>
          </a:p>
          <a:p>
            <a:pPr marL="0" indent="0" algn="just" defTabSz="519113">
              <a:spcBef>
                <a:spcPts val="0"/>
              </a:spcBef>
              <a:buNone/>
            </a:pPr>
            <a:endParaRPr lang="en-US" sz="2200" b="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63330977"/>
              </p:ext>
            </p:extLst>
          </p:nvPr>
        </p:nvGraphicFramePr>
        <p:xfrm>
          <a:off x="2667000" y="1981200"/>
          <a:ext cx="3743960" cy="1463040"/>
        </p:xfrm>
        <a:graphic>
          <a:graphicData uri="http://schemas.openxmlformats.org/drawingml/2006/table">
            <a:tbl>
              <a:tblPr>
                <a:tableStyleId>{5C22544A-7EE6-4342-B048-85BDC9FD1C3A}</a:tableStyleId>
              </a:tblPr>
              <a:tblGrid>
                <a:gridCol w="467995"/>
                <a:gridCol w="467995"/>
                <a:gridCol w="467995"/>
                <a:gridCol w="467995"/>
                <a:gridCol w="467995"/>
                <a:gridCol w="467995"/>
                <a:gridCol w="467995"/>
                <a:gridCol w="467995"/>
              </a:tblGrid>
              <a:tr h="0">
                <a:tc>
                  <a:txBody>
                    <a:bodyPr/>
                    <a:lstStyle/>
                    <a:p>
                      <a:pPr marL="0" marR="0" algn="ctr">
                        <a:spcBef>
                          <a:spcPts val="200"/>
                        </a:spcBef>
                        <a:spcAft>
                          <a:spcPts val="200"/>
                        </a:spcAft>
                      </a:pPr>
                      <a:r>
                        <a:rPr lang="en-US" sz="2400" i="0">
                          <a:solidFill>
                            <a:srgbClr val="000000"/>
                          </a:solidFill>
                          <a:effectLst/>
                          <a:latin typeface="Times New Roman" panose="02020603050405020304" pitchFamily="18" charset="0"/>
                          <a:cs typeface="Times New Roman" panose="02020603050405020304" pitchFamily="18" charset="0"/>
                        </a:rPr>
                        <a:t>0</a:t>
                      </a:r>
                      <a:endParaRPr lang="en-US" sz="240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0">
                          <a:solidFill>
                            <a:srgbClr val="000000"/>
                          </a:solidFill>
                          <a:effectLst/>
                          <a:latin typeface="Times New Roman" panose="02020603050405020304" pitchFamily="18" charset="0"/>
                          <a:cs typeface="Times New Roman" panose="02020603050405020304" pitchFamily="18" charset="0"/>
                        </a:rPr>
                        <a:t>1</a:t>
                      </a:r>
                      <a:endParaRPr lang="en-US" sz="240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0">
                          <a:solidFill>
                            <a:srgbClr val="000000"/>
                          </a:solidFill>
                          <a:effectLst/>
                          <a:latin typeface="Times New Roman" panose="02020603050405020304" pitchFamily="18" charset="0"/>
                          <a:cs typeface="Times New Roman" panose="02020603050405020304" pitchFamily="18" charset="0"/>
                        </a:rPr>
                        <a:t>2</a:t>
                      </a:r>
                      <a:endParaRPr lang="en-US" sz="240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0">
                          <a:solidFill>
                            <a:srgbClr val="000000"/>
                          </a:solidFill>
                          <a:effectLst/>
                          <a:latin typeface="Times New Roman" panose="02020603050405020304" pitchFamily="18" charset="0"/>
                          <a:cs typeface="Times New Roman" panose="02020603050405020304" pitchFamily="18" charset="0"/>
                        </a:rPr>
                        <a:t>3</a:t>
                      </a:r>
                      <a:endParaRPr lang="en-US" sz="240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0">
                          <a:solidFill>
                            <a:srgbClr val="000000"/>
                          </a:solidFill>
                          <a:effectLst/>
                          <a:latin typeface="Times New Roman" panose="02020603050405020304" pitchFamily="18" charset="0"/>
                          <a:cs typeface="Times New Roman" panose="02020603050405020304" pitchFamily="18" charset="0"/>
                        </a:rPr>
                        <a:t>4</a:t>
                      </a:r>
                      <a:endParaRPr lang="en-US" sz="240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0">
                          <a:solidFill>
                            <a:srgbClr val="000000"/>
                          </a:solidFill>
                          <a:effectLst/>
                          <a:latin typeface="Times New Roman" panose="02020603050405020304" pitchFamily="18" charset="0"/>
                          <a:cs typeface="Times New Roman" panose="02020603050405020304" pitchFamily="18" charset="0"/>
                        </a:rPr>
                        <a:t>5</a:t>
                      </a:r>
                      <a:endParaRPr lang="en-US" sz="240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0">
                          <a:solidFill>
                            <a:srgbClr val="000000"/>
                          </a:solidFill>
                          <a:effectLst/>
                          <a:latin typeface="Times New Roman" panose="02020603050405020304" pitchFamily="18" charset="0"/>
                          <a:cs typeface="Times New Roman" panose="02020603050405020304" pitchFamily="18" charset="0"/>
                        </a:rPr>
                        <a:t>6</a:t>
                      </a:r>
                      <a:endParaRPr lang="en-US" sz="240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0">
                          <a:solidFill>
                            <a:srgbClr val="000000"/>
                          </a:solidFill>
                          <a:effectLst/>
                          <a:latin typeface="Times New Roman" panose="02020603050405020304" pitchFamily="18" charset="0"/>
                          <a:cs typeface="Times New Roman" panose="02020603050405020304" pitchFamily="18" charset="0"/>
                        </a:rPr>
                        <a:t>7</a:t>
                      </a:r>
                      <a:endParaRPr lang="en-US" sz="240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r>
              <a:tr h="0">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mn-ea"/>
                          <a:cs typeface="Times New Roman" panose="02020603050405020304" pitchFamily="18" charset="0"/>
                        </a:rPr>
                        <a:t>I</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mn-ea"/>
                          <a:cs typeface="Times New Roman" panose="02020603050405020304" pitchFamily="18" charset="0"/>
                        </a:rPr>
                        <a:t>N</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mn-ea"/>
                          <a:cs typeface="Times New Roman" panose="02020603050405020304" pitchFamily="18" charset="0"/>
                        </a:rPr>
                        <a:t>H</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spcBef>
                          <a:spcPts val="200"/>
                        </a:spcBef>
                        <a:spcAft>
                          <a:spcPts val="200"/>
                        </a:spcAft>
                      </a:pPr>
                      <a:r>
                        <a:rPr lang="en-US" sz="2400" i="1">
                          <a:solidFill>
                            <a:srgbClr val="000000"/>
                          </a:solidFill>
                          <a:effectLst/>
                          <a:latin typeface="Times New Roman" panose="02020603050405020304" pitchFamily="18" charset="0"/>
                          <a:cs typeface="Times New Roman" panose="02020603050405020304" pitchFamily="18" charset="0"/>
                        </a:rPr>
                        <a:t>O</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mn-ea"/>
                          <a:cs typeface="Times New Roman" panose="02020603050405020304" pitchFamily="18" charset="0"/>
                        </a:rPr>
                        <a:t>C</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spcBef>
                          <a:spcPts val="200"/>
                        </a:spcBef>
                        <a:spcAft>
                          <a:spcPts val="200"/>
                        </a:spcAft>
                      </a:pPr>
                      <a:r>
                        <a:rPr lang="en-US" sz="2400" i="1">
                          <a:solidFill>
                            <a:srgbClr val="000000"/>
                          </a:solidFill>
                          <a:effectLst/>
                          <a:latin typeface="Times New Roman" panose="02020603050405020304" pitchFamily="18" charset="0"/>
                          <a:cs typeface="Times New Roman" panose="02020603050405020304" pitchFamily="18" charset="0"/>
                        </a:rPr>
                        <a:t> </a:t>
                      </a:r>
                      <a:r>
                        <a:rPr lang="en-US" sz="2400" i="1" smtClean="0">
                          <a:solidFill>
                            <a:srgbClr val="000000"/>
                          </a:solidFill>
                          <a:effectLst/>
                          <a:latin typeface="Times New Roman" panose="02020603050405020304" pitchFamily="18" charset="0"/>
                          <a:cs typeface="Times New Roman" panose="02020603050405020304" pitchFamily="18" charset="0"/>
                        </a:rPr>
                        <a:t>\0</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spcBef>
                          <a:spcPts val="200"/>
                        </a:spcBef>
                        <a:spcAft>
                          <a:spcPts val="200"/>
                        </a:spcAft>
                      </a:pPr>
                      <a:r>
                        <a:rPr lang="en-US" sz="2400" i="1">
                          <a:solidFill>
                            <a:srgbClr val="000000"/>
                          </a:solidFill>
                          <a:effectLst/>
                          <a:latin typeface="Times New Roman" panose="02020603050405020304" pitchFamily="18" charset="0"/>
                          <a:cs typeface="Times New Roman" panose="02020603050405020304" pitchFamily="18" charset="0"/>
                        </a:rPr>
                        <a:t> </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r>
              <a:tr h="0">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mn-ea"/>
                          <a:cs typeface="Times New Roman" panose="02020603050405020304" pitchFamily="18" charset="0"/>
                        </a:rPr>
                        <a:t>N</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spcBef>
                          <a:spcPts val="200"/>
                        </a:spcBef>
                        <a:spcAft>
                          <a:spcPts val="200"/>
                        </a:spcAft>
                      </a:pPr>
                      <a:r>
                        <a:rPr lang="en-US" sz="2400" i="1">
                          <a:solidFill>
                            <a:srgbClr val="000000"/>
                          </a:solidFill>
                          <a:effectLst/>
                          <a:latin typeface="Times New Roman" panose="02020603050405020304" pitchFamily="18" charset="0"/>
                          <a:cs typeface="Times New Roman" panose="02020603050405020304" pitchFamily="18" charset="0"/>
                        </a:rPr>
                        <a:t>\0</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1">
                          <a:solidFill>
                            <a:srgbClr val="000000"/>
                          </a:solidFill>
                          <a:effectLst/>
                          <a:latin typeface="Times New Roman" panose="02020603050405020304" pitchFamily="18" charset="0"/>
                          <a:cs typeface="Times New Roman" panose="02020603050405020304" pitchFamily="18" charset="0"/>
                        </a:rPr>
                        <a:t>O</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mn-ea"/>
                          <a:cs typeface="Times New Roman" panose="02020603050405020304" pitchFamily="18" charset="0"/>
                        </a:rPr>
                        <a:t>C</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cs typeface="Times New Roman" panose="02020603050405020304" pitchFamily="18" charset="0"/>
                        </a:rPr>
                        <a:t>\0</a:t>
                      </a:r>
                      <a:r>
                        <a:rPr lang="en-US" sz="2400" i="1">
                          <a:solidFill>
                            <a:srgbClr val="000000"/>
                          </a:solidFill>
                          <a:effectLst/>
                          <a:latin typeface="Times New Roman" panose="02020603050405020304" pitchFamily="18" charset="0"/>
                          <a:cs typeface="Times New Roman" panose="02020603050405020304" pitchFamily="18" charset="0"/>
                        </a:rPr>
                        <a:t> </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r>
              <a:tr h="0">
                <a:tc>
                  <a:txBody>
                    <a:bodyPr/>
                    <a:lstStyle/>
                    <a:p>
                      <a:pPr marL="0" marR="0" algn="ctr">
                        <a:spcBef>
                          <a:spcPts val="200"/>
                        </a:spcBef>
                        <a:spcAft>
                          <a:spcPts val="200"/>
                        </a:spcAft>
                      </a:pPr>
                      <a:r>
                        <a:rPr lang="en-US" sz="2400" i="1">
                          <a:solidFill>
                            <a:srgbClr val="000000"/>
                          </a:solidFill>
                          <a:effectLst/>
                          <a:latin typeface="Times New Roman" panose="02020603050405020304" pitchFamily="18" charset="0"/>
                          <a:cs typeface="Times New Roman" panose="02020603050405020304" pitchFamily="18" charset="0"/>
                        </a:rPr>
                        <a:t>\0</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cs typeface="Times New Roman" panose="02020603050405020304" pitchFamily="18" charset="0"/>
                        </a:rPr>
                        <a:t>T</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mn-ea"/>
                          <a:cs typeface="Times New Roman" panose="02020603050405020304" pitchFamily="18" charset="0"/>
                        </a:rPr>
                        <a:t>I</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mn-ea"/>
                          <a:cs typeface="Times New Roman" panose="02020603050405020304" pitchFamily="18" charset="0"/>
                        </a:rPr>
                        <a:t>H</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mn-ea"/>
                          <a:cs typeface="Times New Roman" panose="02020603050405020304" pitchFamily="18" charset="0"/>
                        </a:rPr>
                        <a:t>O</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1" smtClean="0">
                          <a:solidFill>
                            <a:srgbClr val="000000"/>
                          </a:solidFill>
                          <a:effectLst/>
                          <a:latin typeface="Times New Roman" panose="02020603050405020304" pitchFamily="18" charset="0"/>
                          <a:ea typeface="+mn-ea"/>
                          <a:cs typeface="Times New Roman" panose="02020603050405020304" pitchFamily="18" charset="0"/>
                        </a:rPr>
                        <a:t>C</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1">
                          <a:solidFill>
                            <a:srgbClr val="000000"/>
                          </a:solidFill>
                          <a:effectLst/>
                          <a:latin typeface="Times New Roman" panose="02020603050405020304" pitchFamily="18" charset="0"/>
                          <a:cs typeface="Times New Roman" panose="02020603050405020304" pitchFamily="18" charset="0"/>
                        </a:rPr>
                        <a:t>\0</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0" marR="0" algn="ctr">
                        <a:spcBef>
                          <a:spcPts val="200"/>
                        </a:spcBef>
                        <a:spcAft>
                          <a:spcPts val="200"/>
                        </a:spcAft>
                      </a:pPr>
                      <a:r>
                        <a:rPr lang="en-US" sz="2400" i="1">
                          <a:solidFill>
                            <a:srgbClr val="000000"/>
                          </a:solidFill>
                          <a:effectLst/>
                          <a:latin typeface="Times New Roman" panose="02020603050405020304" pitchFamily="18" charset="0"/>
                          <a:cs typeface="Times New Roman" panose="02020603050405020304" pitchFamily="18" charset="0"/>
                        </a:rPr>
                        <a:t> </a:t>
                      </a:r>
                      <a:endPar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r>
            </a:tbl>
          </a:graphicData>
        </a:graphic>
      </p:graphicFrame>
    </p:spTree>
    <p:extLst>
      <p:ext uri="{BB962C8B-B14F-4D97-AF65-F5344CB8AC3E}">
        <p14:creationId xmlns:p14="http://schemas.microsoft.com/office/powerpoint/2010/main" val="1589516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sample 2">
        <a:dk1>
          <a:srgbClr val="1D528D"/>
        </a:dk1>
        <a:lt1>
          <a:srgbClr val="FFFFFF"/>
        </a:lt1>
        <a:dk2>
          <a:srgbClr val="000000"/>
        </a:dk2>
        <a:lt2>
          <a:srgbClr val="DDDDDD"/>
        </a:lt2>
        <a:accent1>
          <a:srgbClr val="2CA3C8"/>
        </a:accent1>
        <a:accent2>
          <a:srgbClr val="00CC99"/>
        </a:accent2>
        <a:accent3>
          <a:srgbClr val="FFFFFF"/>
        </a:accent3>
        <a:accent4>
          <a:srgbClr val="174578"/>
        </a:accent4>
        <a:accent5>
          <a:srgbClr val="ACCEE0"/>
        </a:accent5>
        <a:accent6>
          <a:srgbClr val="00B98A"/>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sample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cdb2004108l</Template>
  <TotalTime>1784</TotalTime>
  <Words>1564</Words>
  <Application>Microsoft Office PowerPoint</Application>
  <PresentationFormat>On-screen Show (4:3)</PresentationFormat>
  <Paragraphs>535</Paragraphs>
  <Slides>32</Slides>
  <Notes>31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2" baseType="lpstr">
      <vt:lpstr>Arial</vt:lpstr>
      <vt:lpstr>Calibri</vt:lpstr>
      <vt:lpstr>Cambria Math</vt:lpstr>
      <vt:lpstr>Times New Roman</vt:lpstr>
      <vt:lpstr>Verdana</vt:lpstr>
      <vt:lpstr>Wingdings</vt:lpstr>
      <vt:lpstr>Wingdings 3</vt:lpstr>
      <vt:lpstr>sample</vt:lpstr>
      <vt:lpstr>Image</vt:lpstr>
      <vt:lpstr>Equation.3</vt:lpstr>
      <vt:lpstr>PowerPoint Presentation</vt:lpstr>
      <vt:lpstr>Nội dung chính</vt:lpstr>
      <vt:lpstr>3.1 Mảng</vt:lpstr>
      <vt:lpstr>Ví dụ: Tìm phần tử nhỏ nhất của mảng một chiều</vt:lpstr>
      <vt:lpstr>3.1 Mảng</vt:lpstr>
      <vt:lpstr>3.1 Mảng</vt:lpstr>
      <vt:lpstr>Mảng hai chiều</vt:lpstr>
      <vt:lpstr>Ví dụ: Tìm phần tử nhỏ nhất của mảng hai chiều</vt:lpstr>
      <vt:lpstr>3.2 Chuỗi</vt:lpstr>
      <vt:lpstr>3.2 Chuỗi</vt:lpstr>
      <vt:lpstr>3.2 Chuỗi</vt:lpstr>
      <vt:lpstr>Một số hàm xử lý chuỗi trong #include&lt;string.h&gt;</vt:lpstr>
      <vt:lpstr>Một số hàm xử lý chuỗi trong #include&lt;string.h&gt;</vt:lpstr>
      <vt:lpstr>Một số hàm xử lý chuỗi trong #include&lt;string.h&gt;</vt:lpstr>
      <vt:lpstr>Một số hàm xử lý chuỗi trong #include&lt;string.h&gt;</vt:lpstr>
      <vt:lpstr>Một số hàm xử lý chuỗi trong #include&lt;string.h&gt;</vt:lpstr>
      <vt:lpstr>3.3 Mảng chuỗi</vt:lpstr>
      <vt:lpstr>Ví dụ về mảng chuỗi</vt:lpstr>
      <vt:lpstr>3.4 Hàm</vt:lpstr>
      <vt:lpstr>3.4 Hàm</vt:lpstr>
      <vt:lpstr>Ví dụ 1: Định nghĩa và gọi hàm tính giai thừa</vt:lpstr>
      <vt:lpstr>Ví dụ 2: Hàm tính giá trị lớn nhất của 3 số</vt:lpstr>
      <vt:lpstr>3.5 Đệ quy</vt:lpstr>
      <vt:lpstr>Ví dụ 1: Hàm đệ quy tính UCLN của 2 số</vt:lpstr>
      <vt:lpstr>Ví dụ 2: Tính số hạng thứ n của dãy Fibonaci</vt:lpstr>
      <vt:lpstr>3.6 Hàm và mảng dữ liệu</vt:lpstr>
      <vt:lpstr>3.6 Hàm và mảng dữ liệu</vt:lpstr>
      <vt:lpstr>3.7 Tổ chức chương trình</vt:lpstr>
      <vt:lpstr>Bài tập chương III</vt:lpstr>
      <vt:lpstr>Bài tập chương III</vt:lpstr>
      <vt:lpstr>Bài tập chương III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BuiVan Thuong</dc:creator>
  <cp:lastModifiedBy>BuiVan Thuong</cp:lastModifiedBy>
  <cp:revision>114</cp:revision>
  <dcterms:created xsi:type="dcterms:W3CDTF">2014-09-19T04:54:38Z</dcterms:created>
  <dcterms:modified xsi:type="dcterms:W3CDTF">2014-12-23T08:59:59Z</dcterms:modified>
</cp:coreProperties>
</file>