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331" r:id="rId3"/>
    <p:sldId id="330" r:id="rId4"/>
    <p:sldId id="332" r:id="rId5"/>
    <p:sldId id="333" r:id="rId6"/>
    <p:sldId id="334" r:id="rId7"/>
    <p:sldId id="335" r:id="rId8"/>
    <p:sldId id="336" r:id="rId9"/>
    <p:sldId id="337" r:id="rId10"/>
    <p:sldId id="338" r:id="rId11"/>
    <p:sldId id="339" r:id="rId12"/>
    <p:sldId id="340" r:id="rId13"/>
    <p:sldId id="341" r:id="rId14"/>
    <p:sldId id="342" r:id="rId15"/>
    <p:sldId id="343" r:id="rId16"/>
    <p:sldId id="345" r:id="rId17"/>
    <p:sldId id="346" r:id="rId18"/>
    <p:sldId id="347" r:id="rId19"/>
    <p:sldId id="344" r:id="rId20"/>
    <p:sldId id="348" r:id="rId21"/>
    <p:sldId id="349" r:id="rId22"/>
    <p:sldId id="276"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mn-cs"/>
      </a:defRPr>
    </a:lvl1pPr>
    <a:lvl2pPr marL="457200" algn="l" rtl="0" fontAlgn="base">
      <a:spcBef>
        <a:spcPct val="0"/>
      </a:spcBef>
      <a:spcAft>
        <a:spcPct val="0"/>
      </a:spcAft>
      <a:defRPr kern="1200">
        <a:solidFill>
          <a:schemeClr val="tx1"/>
        </a:solidFill>
        <a:latin typeface="Verdana" panose="020B0604030504040204" pitchFamily="34" charset="0"/>
        <a:ea typeface="+mn-ea"/>
        <a:cs typeface="+mn-cs"/>
      </a:defRPr>
    </a:lvl2pPr>
    <a:lvl3pPr marL="914400" algn="l" rtl="0" fontAlgn="base">
      <a:spcBef>
        <a:spcPct val="0"/>
      </a:spcBef>
      <a:spcAft>
        <a:spcPct val="0"/>
      </a:spcAft>
      <a:defRPr kern="1200">
        <a:solidFill>
          <a:schemeClr val="tx1"/>
        </a:solidFill>
        <a:latin typeface="Verdana" panose="020B0604030504040204" pitchFamily="34" charset="0"/>
        <a:ea typeface="+mn-ea"/>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1D17"/>
    <a:srgbClr val="1481B8"/>
    <a:srgbClr val="3021EF"/>
    <a:srgbClr val="1F5281"/>
    <a:srgbClr val="000000"/>
    <a:srgbClr val="2D0DB3"/>
    <a:srgbClr val="30A383"/>
    <a:srgbClr val="B7CBCD"/>
    <a:srgbClr val="D6E1E2"/>
    <a:srgbClr val="D6F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660" autoAdjust="0"/>
  </p:normalViewPr>
  <p:slideViewPr>
    <p:cSldViewPr>
      <p:cViewPr varScale="1">
        <p:scale>
          <a:sx n="81" d="100"/>
          <a:sy n="81" d="100"/>
        </p:scale>
        <p:origin x="142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A64B29-4508-4E5D-958B-29A4ACBBFAE1}" type="datetimeFigureOut">
              <a:rPr lang="en-US" smtClean="0"/>
              <a:t>12/28/2014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481567-089E-4574-83C1-762CA48FB39F}" type="slidenum">
              <a:rPr lang="en-US" smtClean="0"/>
              <a:t>‹#›</a:t>
            </a:fld>
            <a:endParaRPr lang="en-US"/>
          </a:p>
        </p:txBody>
      </p:sp>
    </p:spTree>
    <p:extLst>
      <p:ext uri="{BB962C8B-B14F-4D97-AF65-F5344CB8AC3E}">
        <p14:creationId xmlns:p14="http://schemas.microsoft.com/office/powerpoint/2010/main" val="35350447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0F9BF4-8FA0-447A-90D8-ADF16A24819E}" type="datetimeFigureOut">
              <a:rPr lang="en-US" smtClean="0"/>
              <a:t>12/28/2014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D0C848-40A0-4CC9-B711-0226EA54EF29}" type="slidenum">
              <a:rPr lang="en-US" smtClean="0"/>
              <a:t>‹#›</a:t>
            </a:fld>
            <a:endParaRPr lang="en-US"/>
          </a:p>
        </p:txBody>
      </p:sp>
    </p:spTree>
    <p:extLst>
      <p:ext uri="{BB962C8B-B14F-4D97-AF65-F5344CB8AC3E}">
        <p14:creationId xmlns:p14="http://schemas.microsoft.com/office/powerpoint/2010/main" val="41052505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1</a:t>
            </a:fld>
            <a:endParaRPr lang="en-US"/>
          </a:p>
        </p:txBody>
      </p:sp>
    </p:spTree>
    <p:extLst>
      <p:ext uri="{BB962C8B-B14F-4D97-AF65-F5344CB8AC3E}">
        <p14:creationId xmlns:p14="http://schemas.microsoft.com/office/powerpoint/2010/main" val="2340179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10</a:t>
            </a:fld>
            <a:endParaRPr lang="en-US"/>
          </a:p>
        </p:txBody>
      </p:sp>
    </p:spTree>
    <p:extLst>
      <p:ext uri="{BB962C8B-B14F-4D97-AF65-F5344CB8AC3E}">
        <p14:creationId xmlns:p14="http://schemas.microsoft.com/office/powerpoint/2010/main" val="3343432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11</a:t>
            </a:fld>
            <a:endParaRPr lang="en-US"/>
          </a:p>
        </p:txBody>
      </p:sp>
    </p:spTree>
    <p:extLst>
      <p:ext uri="{BB962C8B-B14F-4D97-AF65-F5344CB8AC3E}">
        <p14:creationId xmlns:p14="http://schemas.microsoft.com/office/powerpoint/2010/main" val="3533728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12</a:t>
            </a:fld>
            <a:endParaRPr lang="en-US"/>
          </a:p>
        </p:txBody>
      </p:sp>
    </p:spTree>
    <p:extLst>
      <p:ext uri="{BB962C8B-B14F-4D97-AF65-F5344CB8AC3E}">
        <p14:creationId xmlns:p14="http://schemas.microsoft.com/office/powerpoint/2010/main" val="478966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13</a:t>
            </a:fld>
            <a:endParaRPr lang="en-US"/>
          </a:p>
        </p:txBody>
      </p:sp>
    </p:spTree>
    <p:extLst>
      <p:ext uri="{BB962C8B-B14F-4D97-AF65-F5344CB8AC3E}">
        <p14:creationId xmlns:p14="http://schemas.microsoft.com/office/powerpoint/2010/main" val="4180919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14</a:t>
            </a:fld>
            <a:endParaRPr lang="en-US"/>
          </a:p>
        </p:txBody>
      </p:sp>
    </p:spTree>
    <p:extLst>
      <p:ext uri="{BB962C8B-B14F-4D97-AF65-F5344CB8AC3E}">
        <p14:creationId xmlns:p14="http://schemas.microsoft.com/office/powerpoint/2010/main" val="2529673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15</a:t>
            </a:fld>
            <a:endParaRPr lang="en-US"/>
          </a:p>
        </p:txBody>
      </p:sp>
    </p:spTree>
    <p:extLst>
      <p:ext uri="{BB962C8B-B14F-4D97-AF65-F5344CB8AC3E}">
        <p14:creationId xmlns:p14="http://schemas.microsoft.com/office/powerpoint/2010/main" val="539912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16</a:t>
            </a:fld>
            <a:endParaRPr lang="en-US"/>
          </a:p>
        </p:txBody>
      </p:sp>
    </p:spTree>
    <p:extLst>
      <p:ext uri="{BB962C8B-B14F-4D97-AF65-F5344CB8AC3E}">
        <p14:creationId xmlns:p14="http://schemas.microsoft.com/office/powerpoint/2010/main" val="8915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17</a:t>
            </a:fld>
            <a:endParaRPr lang="en-US"/>
          </a:p>
        </p:txBody>
      </p:sp>
    </p:spTree>
    <p:extLst>
      <p:ext uri="{BB962C8B-B14F-4D97-AF65-F5344CB8AC3E}">
        <p14:creationId xmlns:p14="http://schemas.microsoft.com/office/powerpoint/2010/main" val="41692048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18</a:t>
            </a:fld>
            <a:endParaRPr lang="en-US"/>
          </a:p>
        </p:txBody>
      </p:sp>
    </p:spTree>
    <p:extLst>
      <p:ext uri="{BB962C8B-B14F-4D97-AF65-F5344CB8AC3E}">
        <p14:creationId xmlns:p14="http://schemas.microsoft.com/office/powerpoint/2010/main" val="2609828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19</a:t>
            </a:fld>
            <a:endParaRPr lang="en-US"/>
          </a:p>
        </p:txBody>
      </p:sp>
    </p:spTree>
    <p:extLst>
      <p:ext uri="{BB962C8B-B14F-4D97-AF65-F5344CB8AC3E}">
        <p14:creationId xmlns:p14="http://schemas.microsoft.com/office/powerpoint/2010/main" val="1276736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2</a:t>
            </a:fld>
            <a:endParaRPr lang="en-US"/>
          </a:p>
        </p:txBody>
      </p:sp>
    </p:spTree>
    <p:extLst>
      <p:ext uri="{BB962C8B-B14F-4D97-AF65-F5344CB8AC3E}">
        <p14:creationId xmlns:p14="http://schemas.microsoft.com/office/powerpoint/2010/main" val="42396472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20</a:t>
            </a:fld>
            <a:endParaRPr lang="en-US"/>
          </a:p>
        </p:txBody>
      </p:sp>
    </p:spTree>
    <p:extLst>
      <p:ext uri="{BB962C8B-B14F-4D97-AF65-F5344CB8AC3E}">
        <p14:creationId xmlns:p14="http://schemas.microsoft.com/office/powerpoint/2010/main" val="5707776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21</a:t>
            </a:fld>
            <a:endParaRPr lang="en-US"/>
          </a:p>
        </p:txBody>
      </p:sp>
    </p:spTree>
    <p:extLst>
      <p:ext uri="{BB962C8B-B14F-4D97-AF65-F5344CB8AC3E}">
        <p14:creationId xmlns:p14="http://schemas.microsoft.com/office/powerpoint/2010/main" val="1263703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3</a:t>
            </a:fld>
            <a:endParaRPr lang="en-US"/>
          </a:p>
        </p:txBody>
      </p:sp>
    </p:spTree>
    <p:extLst>
      <p:ext uri="{BB962C8B-B14F-4D97-AF65-F5344CB8AC3E}">
        <p14:creationId xmlns:p14="http://schemas.microsoft.com/office/powerpoint/2010/main" val="1599594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4</a:t>
            </a:fld>
            <a:endParaRPr lang="en-US"/>
          </a:p>
        </p:txBody>
      </p:sp>
    </p:spTree>
    <p:extLst>
      <p:ext uri="{BB962C8B-B14F-4D97-AF65-F5344CB8AC3E}">
        <p14:creationId xmlns:p14="http://schemas.microsoft.com/office/powerpoint/2010/main" val="4128596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5</a:t>
            </a:fld>
            <a:endParaRPr lang="en-US"/>
          </a:p>
        </p:txBody>
      </p:sp>
    </p:spTree>
    <p:extLst>
      <p:ext uri="{BB962C8B-B14F-4D97-AF65-F5344CB8AC3E}">
        <p14:creationId xmlns:p14="http://schemas.microsoft.com/office/powerpoint/2010/main" val="2779457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6</a:t>
            </a:fld>
            <a:endParaRPr lang="en-US"/>
          </a:p>
        </p:txBody>
      </p:sp>
    </p:spTree>
    <p:extLst>
      <p:ext uri="{BB962C8B-B14F-4D97-AF65-F5344CB8AC3E}">
        <p14:creationId xmlns:p14="http://schemas.microsoft.com/office/powerpoint/2010/main" val="1620796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7</a:t>
            </a:fld>
            <a:endParaRPr lang="en-US"/>
          </a:p>
        </p:txBody>
      </p:sp>
    </p:spTree>
    <p:extLst>
      <p:ext uri="{BB962C8B-B14F-4D97-AF65-F5344CB8AC3E}">
        <p14:creationId xmlns:p14="http://schemas.microsoft.com/office/powerpoint/2010/main" val="203786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8</a:t>
            </a:fld>
            <a:endParaRPr lang="en-US"/>
          </a:p>
        </p:txBody>
      </p:sp>
    </p:spTree>
    <p:extLst>
      <p:ext uri="{BB962C8B-B14F-4D97-AF65-F5344CB8AC3E}">
        <p14:creationId xmlns:p14="http://schemas.microsoft.com/office/powerpoint/2010/main" val="3501848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9</a:t>
            </a:fld>
            <a:endParaRPr lang="en-US"/>
          </a:p>
        </p:txBody>
      </p:sp>
    </p:spTree>
    <p:extLst>
      <p:ext uri="{BB962C8B-B14F-4D97-AF65-F5344CB8AC3E}">
        <p14:creationId xmlns:p14="http://schemas.microsoft.com/office/powerpoint/2010/main" val="22734777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89" name="Rectangle 17"/>
          <p:cNvSpPr>
            <a:spLocks noChangeArrowheads="1"/>
          </p:cNvSpPr>
          <p:nvPr/>
        </p:nvSpPr>
        <p:spPr bwMode="white">
          <a:xfrm>
            <a:off x="0" y="6350"/>
            <a:ext cx="9144000" cy="2946400"/>
          </a:xfrm>
          <a:prstGeom prst="rect">
            <a:avLst/>
          </a:prstGeom>
          <a:solidFill>
            <a:srgbClr val="1F528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3" name="Freeform 21"/>
          <p:cNvSpPr>
            <a:spLocks/>
          </p:cNvSpPr>
          <p:nvPr/>
        </p:nvSpPr>
        <p:spPr bwMode="gray">
          <a:xfrm>
            <a:off x="-14288" y="1931988"/>
            <a:ext cx="9158288" cy="2506662"/>
          </a:xfrm>
          <a:custGeom>
            <a:avLst/>
            <a:gdLst>
              <a:gd name="T0" fmla="*/ 0 w 5769"/>
              <a:gd name="T1" fmla="*/ 465 h 1579"/>
              <a:gd name="T2" fmla="*/ 2916 w 5769"/>
              <a:gd name="T3" fmla="*/ 18 h 1579"/>
              <a:gd name="T4" fmla="*/ 5769 w 5769"/>
              <a:gd name="T5" fmla="*/ 475 h 1579"/>
              <a:gd name="T6" fmla="*/ 5766 w 5769"/>
              <a:gd name="T7" fmla="*/ 1579 h 1579"/>
              <a:gd name="T8" fmla="*/ 6 w 5769"/>
              <a:gd name="T9" fmla="*/ 1579 h 1579"/>
              <a:gd name="T10" fmla="*/ 0 w 5769"/>
              <a:gd name="T11" fmla="*/ 465 h 1579"/>
            </a:gdLst>
            <a:ahLst/>
            <a:cxnLst>
              <a:cxn ang="0">
                <a:pos x="T0" y="T1"/>
              </a:cxn>
              <a:cxn ang="0">
                <a:pos x="T2" y="T3"/>
              </a:cxn>
              <a:cxn ang="0">
                <a:pos x="T4" y="T5"/>
              </a:cxn>
              <a:cxn ang="0">
                <a:pos x="T6" y="T7"/>
              </a:cxn>
              <a:cxn ang="0">
                <a:pos x="T8" y="T9"/>
              </a:cxn>
              <a:cxn ang="0">
                <a:pos x="T10" y="T11"/>
              </a:cxn>
            </a:cxnLst>
            <a:rect l="0" t="0" r="r" b="b"/>
            <a:pathLst>
              <a:path w="5769" h="1579">
                <a:moveTo>
                  <a:pt x="0" y="465"/>
                </a:moveTo>
                <a:cubicBezTo>
                  <a:pt x="722" y="228"/>
                  <a:pt x="1673" y="36"/>
                  <a:pt x="2916" y="18"/>
                </a:cubicBezTo>
                <a:cubicBezTo>
                  <a:pt x="4159" y="0"/>
                  <a:pt x="5348" y="247"/>
                  <a:pt x="5769" y="475"/>
                </a:cubicBezTo>
                <a:lnTo>
                  <a:pt x="5766" y="1579"/>
                </a:lnTo>
                <a:lnTo>
                  <a:pt x="6" y="1579"/>
                </a:lnTo>
                <a:lnTo>
                  <a:pt x="0" y="465"/>
                </a:lnTo>
                <a:close/>
              </a:path>
            </a:pathLst>
          </a:custGeom>
          <a:solidFill>
            <a:schemeClr val="tx1"/>
          </a:solidFill>
          <a:ln>
            <a:noFill/>
          </a:ln>
          <a:effectLst/>
          <a:extLst>
            <a:ext uri="{91240B29-F687-4F45-9708-019B960494DF}">
              <a14:hiddenLine xmlns:a14="http://schemas.microsoft.com/office/drawing/2010/main" w="5715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0" name="Rectangle 18"/>
          <p:cNvSpPr>
            <a:spLocks noChangeArrowheads="1"/>
          </p:cNvSpPr>
          <p:nvPr/>
        </p:nvSpPr>
        <p:spPr bwMode="white">
          <a:xfrm>
            <a:off x="0" y="4933950"/>
            <a:ext cx="9163050" cy="1941513"/>
          </a:xfrm>
          <a:prstGeom prst="rect">
            <a:avLst/>
          </a:prstGeom>
          <a:solidFill>
            <a:srgbClr val="30A48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1" name="Freeform 19" descr="108a"/>
          <p:cNvSpPr>
            <a:spLocks/>
          </p:cNvSpPr>
          <p:nvPr/>
        </p:nvSpPr>
        <p:spPr bwMode="gray">
          <a:xfrm>
            <a:off x="-4763" y="2046288"/>
            <a:ext cx="9148763" cy="2787650"/>
          </a:xfrm>
          <a:custGeom>
            <a:avLst/>
            <a:gdLst>
              <a:gd name="T0" fmla="*/ 0 w 5763"/>
              <a:gd name="T1" fmla="*/ 586 h 1756"/>
              <a:gd name="T2" fmla="*/ 2929 w 5763"/>
              <a:gd name="T3" fmla="*/ 18 h 1756"/>
              <a:gd name="T4" fmla="*/ 5763 w 5763"/>
              <a:gd name="T5" fmla="*/ 593 h 1756"/>
              <a:gd name="T6" fmla="*/ 5763 w 5763"/>
              <a:gd name="T7" fmla="*/ 1756 h 1756"/>
              <a:gd name="T8" fmla="*/ 0 w 5763"/>
              <a:gd name="T9" fmla="*/ 1752 h 1756"/>
              <a:gd name="T10" fmla="*/ 0 w 5763"/>
              <a:gd name="T11" fmla="*/ 586 h 1756"/>
            </a:gdLst>
            <a:ahLst/>
            <a:cxnLst>
              <a:cxn ang="0">
                <a:pos x="T0" y="T1"/>
              </a:cxn>
              <a:cxn ang="0">
                <a:pos x="T2" y="T3"/>
              </a:cxn>
              <a:cxn ang="0">
                <a:pos x="T4" y="T5"/>
              </a:cxn>
              <a:cxn ang="0">
                <a:pos x="T6" y="T7"/>
              </a:cxn>
              <a:cxn ang="0">
                <a:pos x="T8" y="T9"/>
              </a:cxn>
              <a:cxn ang="0">
                <a:pos x="T10" y="T11"/>
              </a:cxn>
            </a:cxnLst>
            <a:rect l="0" t="0" r="r" b="b"/>
            <a:pathLst>
              <a:path w="5763" h="1756">
                <a:moveTo>
                  <a:pt x="0" y="586"/>
                </a:moveTo>
                <a:cubicBezTo>
                  <a:pt x="693" y="340"/>
                  <a:pt x="1521" y="0"/>
                  <a:pt x="2929" y="18"/>
                </a:cubicBezTo>
                <a:cubicBezTo>
                  <a:pt x="4337" y="36"/>
                  <a:pt x="5292" y="322"/>
                  <a:pt x="5763" y="593"/>
                </a:cubicBezTo>
                <a:lnTo>
                  <a:pt x="5763" y="1756"/>
                </a:lnTo>
                <a:lnTo>
                  <a:pt x="0" y="1752"/>
                </a:lnTo>
                <a:lnTo>
                  <a:pt x="0" y="586"/>
                </a:lnTo>
                <a:close/>
              </a:path>
            </a:pathLst>
          </a:custGeom>
          <a:blipFill dpi="0" rotWithShape="1">
            <a:blip r:embed="rId2"/>
            <a:srcRect/>
            <a:stretch>
              <a:fillRect/>
            </a:stretch>
          </a:blipFill>
          <a:ln>
            <a:noFill/>
          </a:ln>
          <a:effectLst/>
          <a:extLst>
            <a:ext uri="{91240B29-F687-4F45-9708-019B960494DF}">
              <a14:hiddenLine xmlns:a14="http://schemas.microsoft.com/office/drawing/2010/main" w="5715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2" name="Rectangle 20"/>
          <p:cNvSpPr>
            <a:spLocks noChangeArrowheads="1"/>
          </p:cNvSpPr>
          <p:nvPr/>
        </p:nvSpPr>
        <p:spPr bwMode="gray">
          <a:xfrm>
            <a:off x="0" y="4826000"/>
            <a:ext cx="9156700" cy="168275"/>
          </a:xfrm>
          <a:prstGeom prst="rect">
            <a:avLst/>
          </a:prstGeom>
          <a:gradFill rotWithShape="1">
            <a:gsLst>
              <a:gs pos="0">
                <a:srgbClr val="30A484"/>
              </a:gs>
              <a:gs pos="100000">
                <a:srgbClr val="30A484">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 name="Rectangle 2"/>
          <p:cNvSpPr>
            <a:spLocks noGrp="1" noChangeArrowheads="1"/>
          </p:cNvSpPr>
          <p:nvPr>
            <p:ph type="ctrTitle"/>
          </p:nvPr>
        </p:nvSpPr>
        <p:spPr bwMode="black">
          <a:xfrm>
            <a:off x="914400" y="900113"/>
            <a:ext cx="7239000" cy="784225"/>
          </a:xfrm>
        </p:spPr>
        <p:txBody>
          <a:bodyPr/>
          <a:lstStyle>
            <a:lvl1pPr>
              <a:defRPr sz="2400" b="1"/>
            </a:lvl1pPr>
          </a:lstStyle>
          <a:p>
            <a:pPr lvl="0"/>
            <a:r>
              <a:rPr lang="en-US" altLang="en-US" noProof="0" smtClean="0"/>
              <a:t>Click to edit Master title style</a:t>
            </a:r>
          </a:p>
        </p:txBody>
      </p:sp>
      <p:sp>
        <p:nvSpPr>
          <p:cNvPr id="3075" name="Rectangle 3"/>
          <p:cNvSpPr>
            <a:spLocks noGrp="1" noChangeArrowheads="1"/>
          </p:cNvSpPr>
          <p:nvPr>
            <p:ph type="subTitle" idx="1"/>
          </p:nvPr>
        </p:nvSpPr>
        <p:spPr bwMode="black">
          <a:xfrm>
            <a:off x="1828800" y="5314950"/>
            <a:ext cx="6019800" cy="381000"/>
          </a:xfrm>
        </p:spPr>
        <p:txBody>
          <a:bodyPr/>
          <a:lstStyle>
            <a:lvl1pPr marL="0" indent="0" algn="ctr">
              <a:buFont typeface="Wingdings" panose="05000000000000000000" pitchFamily="2" charset="2"/>
              <a:buNone/>
              <a:defRPr sz="1800">
                <a:solidFill>
                  <a:schemeClr val="bg1"/>
                </a:solidFill>
              </a:defRPr>
            </a:lvl1pPr>
          </a:lstStyle>
          <a:p>
            <a:pPr lvl="0"/>
            <a:r>
              <a:rPr lang="en-US" altLang="en-US" noProof="0" smtClean="0"/>
              <a:t>Click to edit Master subtitle style</a:t>
            </a:r>
          </a:p>
        </p:txBody>
      </p:sp>
      <p:sp>
        <p:nvSpPr>
          <p:cNvPr id="3086" name="Text Box 14"/>
          <p:cNvSpPr txBox="1">
            <a:spLocks noChangeArrowheads="1"/>
          </p:cNvSpPr>
          <p:nvPr/>
        </p:nvSpPr>
        <p:spPr bwMode="auto">
          <a:xfrm>
            <a:off x="304800" y="228600"/>
            <a:ext cx="1079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solidFill>
                  <a:srgbClr val="D6E1E2"/>
                </a:solidFill>
              </a:rPr>
              <a:t>LOGO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46053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19088"/>
            <a:ext cx="2057400" cy="60055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19088"/>
            <a:ext cx="6019800" cy="60055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57516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19088"/>
            <a:ext cx="8229600" cy="67151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393825"/>
            <a:ext cx="8229600" cy="4930775"/>
          </a:xfrm>
        </p:spPr>
        <p:txBody>
          <a:bodyPr/>
          <a:lstStyle/>
          <a:p>
            <a:r>
              <a:rPr lang="en-US" smtClean="0"/>
              <a:t>Click icon to add table</a:t>
            </a:r>
            <a:endParaRPr lang="en-US"/>
          </a:p>
        </p:txBody>
      </p:sp>
    </p:spTree>
    <p:extLst>
      <p:ext uri="{BB962C8B-B14F-4D97-AF65-F5344CB8AC3E}">
        <p14:creationId xmlns:p14="http://schemas.microsoft.com/office/powerpoint/2010/main" val="3052337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8122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481731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93825"/>
            <a:ext cx="4038600" cy="4930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93825"/>
            <a:ext cx="4038600" cy="4930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1062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743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90987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10329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913702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08755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39" name="Object 15"/>
          <p:cNvGraphicFramePr>
            <a:graphicFrameLocks noChangeAspect="1"/>
          </p:cNvGraphicFramePr>
          <p:nvPr/>
        </p:nvGraphicFramePr>
        <p:xfrm>
          <a:off x="0" y="247650"/>
          <a:ext cx="9144000" cy="1155700"/>
        </p:xfrm>
        <a:graphic>
          <a:graphicData uri="http://schemas.openxmlformats.org/presentationml/2006/ole">
            <mc:AlternateContent xmlns:mc="http://schemas.openxmlformats.org/markup-compatibility/2006">
              <mc:Choice xmlns:v="urn:schemas-microsoft-com:vml" Requires="v">
                <p:oleObj spid="_x0000_s1115" name="Image" r:id="rId15" imgW="6311111" imgH="1155148" progId="Photoshop.Image.6">
                  <p:embed/>
                </p:oleObj>
              </mc:Choice>
              <mc:Fallback>
                <p:oleObj name="Image" r:id="rId15" imgW="6311111" imgH="1155148" progId="Photoshop.Image.6">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247650"/>
                        <a:ext cx="9144000"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0" name="Rectangle 16"/>
          <p:cNvSpPr>
            <a:spLocks noChangeArrowheads="1"/>
          </p:cNvSpPr>
          <p:nvPr/>
        </p:nvSpPr>
        <p:spPr bwMode="ltGray">
          <a:xfrm>
            <a:off x="0" y="6524625"/>
            <a:ext cx="9144000" cy="333375"/>
          </a:xfrm>
          <a:prstGeom prst="rect">
            <a:avLst/>
          </a:prstGeom>
          <a:solidFill>
            <a:srgbClr val="30A38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 name="Rectangle 17"/>
          <p:cNvSpPr>
            <a:spLocks noChangeArrowheads="1"/>
          </p:cNvSpPr>
          <p:nvPr/>
        </p:nvSpPr>
        <p:spPr bwMode="white">
          <a:xfrm>
            <a:off x="0" y="0"/>
            <a:ext cx="9144000" cy="241300"/>
          </a:xfrm>
          <a:prstGeom prst="rect">
            <a:avLst/>
          </a:prstGeom>
          <a:solidFill>
            <a:srgbClr val="1F528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1026" name="Rectangle 2"/>
          <p:cNvSpPr>
            <a:spLocks noGrp="1" noChangeArrowheads="1"/>
          </p:cNvSpPr>
          <p:nvPr>
            <p:ph type="title"/>
          </p:nvPr>
        </p:nvSpPr>
        <p:spPr bwMode="white">
          <a:xfrm>
            <a:off x="457200" y="319088"/>
            <a:ext cx="8229600"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7" name="Text Box 13"/>
          <p:cNvSpPr txBox="1">
            <a:spLocks noChangeArrowheads="1"/>
          </p:cNvSpPr>
          <p:nvPr/>
        </p:nvSpPr>
        <p:spPr bwMode="white">
          <a:xfrm>
            <a:off x="6096000" y="6567488"/>
            <a:ext cx="2667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en-US" sz="1200" b="1">
                <a:solidFill>
                  <a:schemeClr val="bg1"/>
                </a:solidFill>
              </a:rPr>
              <a:t>COMPANY LOGO</a:t>
            </a:r>
          </a:p>
        </p:txBody>
      </p:sp>
      <p:sp>
        <p:nvSpPr>
          <p:cNvPr id="1042" name="Freeform 18"/>
          <p:cNvSpPr>
            <a:spLocks/>
          </p:cNvSpPr>
          <p:nvPr/>
        </p:nvSpPr>
        <p:spPr bwMode="white">
          <a:xfrm>
            <a:off x="3175" y="963613"/>
            <a:ext cx="9140825" cy="461962"/>
          </a:xfrm>
          <a:custGeom>
            <a:avLst/>
            <a:gdLst>
              <a:gd name="T0" fmla="*/ 0 w 5764"/>
              <a:gd name="T1" fmla="*/ 290 h 291"/>
              <a:gd name="T2" fmla="*/ 1 w 5764"/>
              <a:gd name="T3" fmla="*/ 193 h 291"/>
              <a:gd name="T4" fmla="*/ 1833 w 5764"/>
              <a:gd name="T5" fmla="*/ 25 h 291"/>
              <a:gd name="T6" fmla="*/ 3966 w 5764"/>
              <a:gd name="T7" fmla="*/ 41 h 291"/>
              <a:gd name="T8" fmla="*/ 5760 w 5764"/>
              <a:gd name="T9" fmla="*/ 184 h 291"/>
              <a:gd name="T10" fmla="*/ 5764 w 5764"/>
              <a:gd name="T11" fmla="*/ 291 h 291"/>
              <a:gd name="T12" fmla="*/ 0 w 5764"/>
              <a:gd name="T13" fmla="*/ 290 h 291"/>
            </a:gdLst>
            <a:ahLst/>
            <a:cxnLst>
              <a:cxn ang="0">
                <a:pos x="T0" y="T1"/>
              </a:cxn>
              <a:cxn ang="0">
                <a:pos x="T2" y="T3"/>
              </a:cxn>
              <a:cxn ang="0">
                <a:pos x="T4" y="T5"/>
              </a:cxn>
              <a:cxn ang="0">
                <a:pos x="T6" y="T7"/>
              </a:cxn>
              <a:cxn ang="0">
                <a:pos x="T8" y="T9"/>
              </a:cxn>
              <a:cxn ang="0">
                <a:pos x="T10" y="T11"/>
              </a:cxn>
              <a:cxn ang="0">
                <a:pos x="T12" y="T13"/>
              </a:cxn>
            </a:cxnLst>
            <a:rect l="0" t="0" r="r" b="b"/>
            <a:pathLst>
              <a:path w="5764" h="291">
                <a:moveTo>
                  <a:pt x="0" y="290"/>
                </a:moveTo>
                <a:lnTo>
                  <a:pt x="1" y="193"/>
                </a:lnTo>
                <a:cubicBezTo>
                  <a:pt x="305" y="150"/>
                  <a:pt x="1172" y="50"/>
                  <a:pt x="1833" y="25"/>
                </a:cubicBezTo>
                <a:cubicBezTo>
                  <a:pt x="2494" y="0"/>
                  <a:pt x="3312" y="15"/>
                  <a:pt x="3966" y="41"/>
                </a:cubicBezTo>
                <a:cubicBezTo>
                  <a:pt x="4620" y="68"/>
                  <a:pt x="5460" y="142"/>
                  <a:pt x="5760" y="184"/>
                </a:cubicBezTo>
                <a:lnTo>
                  <a:pt x="5764" y="291"/>
                </a:lnTo>
                <a:lnTo>
                  <a:pt x="0" y="290"/>
                </a:ln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 name="Rectangle 3"/>
          <p:cNvSpPr>
            <a:spLocks noGrp="1" noChangeArrowheads="1"/>
          </p:cNvSpPr>
          <p:nvPr>
            <p:ph type="body" idx="1"/>
          </p:nvPr>
        </p:nvSpPr>
        <p:spPr bwMode="auto">
          <a:xfrm>
            <a:off x="457200" y="1393825"/>
            <a:ext cx="8229600" cy="493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46" name="Text Box 22"/>
          <p:cNvSpPr txBox="1">
            <a:spLocks noChangeArrowheads="1"/>
          </p:cNvSpPr>
          <p:nvPr/>
        </p:nvSpPr>
        <p:spPr bwMode="auto">
          <a:xfrm>
            <a:off x="6829425" y="14288"/>
            <a:ext cx="188436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b="1">
                <a:solidFill>
                  <a:schemeClr val="bg1"/>
                </a:solidFill>
              </a:rPr>
              <a:t>www.themegallery.com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1" fontAlgn="base" hangingPunct="1">
        <a:spcBef>
          <a:spcPct val="0"/>
        </a:spcBef>
        <a:spcAft>
          <a:spcPct val="0"/>
        </a:spcAft>
        <a:defRPr sz="2800" kern="1200">
          <a:solidFill>
            <a:schemeClr val="bg1"/>
          </a:solidFill>
          <a:latin typeface="+mj-lt"/>
          <a:ea typeface="+mj-ea"/>
          <a:cs typeface="+mj-cs"/>
        </a:defRPr>
      </a:lvl1pPr>
      <a:lvl2pPr algn="ctr" rtl="0" eaLnBrk="1" fontAlgn="base" hangingPunct="1">
        <a:spcBef>
          <a:spcPct val="0"/>
        </a:spcBef>
        <a:spcAft>
          <a:spcPct val="0"/>
        </a:spcAft>
        <a:defRPr sz="2800">
          <a:solidFill>
            <a:schemeClr val="bg1"/>
          </a:solidFill>
          <a:latin typeface="Verdana" panose="020B0604030504040204" pitchFamily="34" charset="0"/>
        </a:defRPr>
      </a:lvl2pPr>
      <a:lvl3pPr algn="ctr" rtl="0" eaLnBrk="1" fontAlgn="base" hangingPunct="1">
        <a:spcBef>
          <a:spcPct val="0"/>
        </a:spcBef>
        <a:spcAft>
          <a:spcPct val="0"/>
        </a:spcAft>
        <a:defRPr sz="2800">
          <a:solidFill>
            <a:schemeClr val="bg1"/>
          </a:solidFill>
          <a:latin typeface="Verdana" panose="020B0604030504040204" pitchFamily="34" charset="0"/>
        </a:defRPr>
      </a:lvl3pPr>
      <a:lvl4pPr algn="ctr" rtl="0" eaLnBrk="1" fontAlgn="base" hangingPunct="1">
        <a:spcBef>
          <a:spcPct val="0"/>
        </a:spcBef>
        <a:spcAft>
          <a:spcPct val="0"/>
        </a:spcAft>
        <a:defRPr sz="2800">
          <a:solidFill>
            <a:schemeClr val="bg1"/>
          </a:solidFill>
          <a:latin typeface="Verdana" panose="020B0604030504040204" pitchFamily="34" charset="0"/>
        </a:defRPr>
      </a:lvl4pPr>
      <a:lvl5pPr algn="ctr" rtl="0" eaLnBrk="1" fontAlgn="base" hangingPunct="1">
        <a:spcBef>
          <a:spcPct val="0"/>
        </a:spcBef>
        <a:spcAft>
          <a:spcPct val="0"/>
        </a:spcAft>
        <a:defRPr sz="2800">
          <a:solidFill>
            <a:schemeClr val="bg1"/>
          </a:solidFill>
          <a:latin typeface="Verdana" panose="020B0604030504040204" pitchFamily="34" charset="0"/>
        </a:defRPr>
      </a:lvl5pPr>
      <a:lvl6pPr marL="457200" algn="ctr" rtl="0" eaLnBrk="1" fontAlgn="base" hangingPunct="1">
        <a:spcBef>
          <a:spcPct val="0"/>
        </a:spcBef>
        <a:spcAft>
          <a:spcPct val="0"/>
        </a:spcAft>
        <a:defRPr sz="2800">
          <a:solidFill>
            <a:schemeClr val="bg1"/>
          </a:solidFill>
          <a:latin typeface="Verdana" panose="020B0604030504040204" pitchFamily="34" charset="0"/>
        </a:defRPr>
      </a:lvl6pPr>
      <a:lvl7pPr marL="914400" algn="ctr" rtl="0" eaLnBrk="1" fontAlgn="base" hangingPunct="1">
        <a:spcBef>
          <a:spcPct val="0"/>
        </a:spcBef>
        <a:spcAft>
          <a:spcPct val="0"/>
        </a:spcAft>
        <a:defRPr sz="2800">
          <a:solidFill>
            <a:schemeClr val="bg1"/>
          </a:solidFill>
          <a:latin typeface="Verdana" panose="020B0604030504040204" pitchFamily="34" charset="0"/>
        </a:defRPr>
      </a:lvl7pPr>
      <a:lvl8pPr marL="1371600" algn="ctr" rtl="0" eaLnBrk="1" fontAlgn="base" hangingPunct="1">
        <a:spcBef>
          <a:spcPct val="0"/>
        </a:spcBef>
        <a:spcAft>
          <a:spcPct val="0"/>
        </a:spcAft>
        <a:defRPr sz="2800">
          <a:solidFill>
            <a:schemeClr val="bg1"/>
          </a:solidFill>
          <a:latin typeface="Verdana" panose="020B0604030504040204" pitchFamily="34" charset="0"/>
        </a:defRPr>
      </a:lvl8pPr>
      <a:lvl9pPr marL="1828800" algn="ctr" rtl="0" eaLnBrk="1" fontAlgn="base" hangingPunct="1">
        <a:spcBef>
          <a:spcPct val="0"/>
        </a:spcBef>
        <a:spcAft>
          <a:spcPct val="0"/>
        </a:spcAft>
        <a:defRPr sz="2800">
          <a:solidFill>
            <a:schemeClr val="bg1"/>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Freeform 4"/>
          <p:cNvSpPr>
            <a:spLocks noEditPoints="1"/>
          </p:cNvSpPr>
          <p:nvPr/>
        </p:nvSpPr>
        <p:spPr bwMode="ltGray">
          <a:xfrm rot="621035" flipH="1" flipV="1">
            <a:off x="7446963" y="1031875"/>
            <a:ext cx="1017587" cy="1223963"/>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gradFill rotWithShape="1">
            <a:gsLst>
              <a:gs pos="0">
                <a:schemeClr val="hlink"/>
              </a:gs>
              <a:gs pos="100000">
                <a:schemeClr val="accent1"/>
              </a:gs>
            </a:gsLst>
            <a:lin ang="5400000" scaled="1"/>
          </a:gradFill>
          <a:ln>
            <a:noFill/>
          </a:ln>
          <a:effectLst/>
          <a:extLst>
            <a:ext uri="{91240B29-F687-4F45-9708-019B960494DF}">
              <a14:hiddenLine xmlns:a14="http://schemas.microsoft.com/office/drawing/2010/main" w="0">
                <a:solidFill>
                  <a:srgbClr val="000000"/>
                </a:solidFill>
                <a:prstDash val="solid"/>
                <a:round/>
                <a:headEnd/>
                <a:tailEnd/>
              </a14:hiddenLine>
            </a:ext>
            <a:ext uri="{AF507438-7753-43E0-B8FC-AC1667EBCBE1}">
              <a14:hiddenEffects xmlns:a14="http://schemas.microsoft.com/office/drawing/2010/main">
                <a:effectLst>
                  <a:outerShdw dist="206741" dir="8249373" algn="ctr" rotWithShape="0">
                    <a:schemeClr val="bg2">
                      <a:alpha val="50000"/>
                    </a:schemeClr>
                  </a:outerShdw>
                </a:effectLst>
              </a14:hiddenEffects>
            </a:ext>
          </a:extLst>
        </p:spPr>
        <p:txBody>
          <a:bodyPr/>
          <a:lstStyle/>
          <a:p>
            <a:endParaRPr lang="en-US"/>
          </a:p>
        </p:txBody>
      </p:sp>
      <p:sp>
        <p:nvSpPr>
          <p:cNvPr id="2" name="Rectangle 1"/>
          <p:cNvSpPr/>
          <p:nvPr/>
        </p:nvSpPr>
        <p:spPr>
          <a:xfrm>
            <a:off x="228600" y="228600"/>
            <a:ext cx="1143000" cy="437109"/>
          </a:xfrm>
          <a:prstGeom prst="rect">
            <a:avLst/>
          </a:prstGeom>
          <a:solidFill>
            <a:srgbClr val="1F5281"/>
          </a:solidFill>
          <a:ln>
            <a:solidFill>
              <a:srgbClr val="1F52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352800" y="5029200"/>
            <a:ext cx="2514600" cy="17526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52082" y="5181600"/>
            <a:ext cx="1074599" cy="1491006"/>
          </a:xfrm>
          <a:prstGeom prst="rect">
            <a:avLst/>
          </a:prstGeom>
        </p:spPr>
      </p:pic>
      <p:sp>
        <p:nvSpPr>
          <p:cNvPr id="8" name="Rectangle 2"/>
          <p:cNvSpPr txBox="1">
            <a:spLocks noChangeArrowheads="1"/>
          </p:cNvSpPr>
          <p:nvPr/>
        </p:nvSpPr>
        <p:spPr bwMode="black">
          <a:xfrm>
            <a:off x="533400" y="1066800"/>
            <a:ext cx="7651826" cy="7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400" b="1" kern="1200">
                <a:solidFill>
                  <a:schemeClr val="bg1"/>
                </a:solidFill>
                <a:latin typeface="+mj-lt"/>
                <a:ea typeface="+mj-ea"/>
                <a:cs typeface="+mj-cs"/>
              </a:defRPr>
            </a:lvl1pPr>
            <a:lvl2pPr algn="ctr" rtl="0" eaLnBrk="1" fontAlgn="base" hangingPunct="1">
              <a:spcBef>
                <a:spcPct val="0"/>
              </a:spcBef>
              <a:spcAft>
                <a:spcPct val="0"/>
              </a:spcAft>
              <a:defRPr sz="2800">
                <a:solidFill>
                  <a:schemeClr val="bg1"/>
                </a:solidFill>
                <a:latin typeface="Verdana" panose="020B0604030504040204" pitchFamily="34" charset="0"/>
              </a:defRPr>
            </a:lvl2pPr>
            <a:lvl3pPr algn="ctr" rtl="0" eaLnBrk="1" fontAlgn="base" hangingPunct="1">
              <a:spcBef>
                <a:spcPct val="0"/>
              </a:spcBef>
              <a:spcAft>
                <a:spcPct val="0"/>
              </a:spcAft>
              <a:defRPr sz="2800">
                <a:solidFill>
                  <a:schemeClr val="bg1"/>
                </a:solidFill>
                <a:latin typeface="Verdana" panose="020B0604030504040204" pitchFamily="34" charset="0"/>
              </a:defRPr>
            </a:lvl3pPr>
            <a:lvl4pPr algn="ctr" rtl="0" eaLnBrk="1" fontAlgn="base" hangingPunct="1">
              <a:spcBef>
                <a:spcPct val="0"/>
              </a:spcBef>
              <a:spcAft>
                <a:spcPct val="0"/>
              </a:spcAft>
              <a:defRPr sz="2800">
                <a:solidFill>
                  <a:schemeClr val="bg1"/>
                </a:solidFill>
                <a:latin typeface="Verdana" panose="020B0604030504040204" pitchFamily="34" charset="0"/>
              </a:defRPr>
            </a:lvl4pPr>
            <a:lvl5pPr algn="ctr" rtl="0" eaLnBrk="1" fontAlgn="base" hangingPunct="1">
              <a:spcBef>
                <a:spcPct val="0"/>
              </a:spcBef>
              <a:spcAft>
                <a:spcPct val="0"/>
              </a:spcAft>
              <a:defRPr sz="2800">
                <a:solidFill>
                  <a:schemeClr val="bg1"/>
                </a:solidFill>
                <a:latin typeface="Verdana" panose="020B0604030504040204" pitchFamily="34" charset="0"/>
              </a:defRPr>
            </a:lvl5pPr>
            <a:lvl6pPr marL="457200" algn="ctr" rtl="0" eaLnBrk="1" fontAlgn="base" hangingPunct="1">
              <a:spcBef>
                <a:spcPct val="0"/>
              </a:spcBef>
              <a:spcAft>
                <a:spcPct val="0"/>
              </a:spcAft>
              <a:defRPr sz="2800">
                <a:solidFill>
                  <a:schemeClr val="bg1"/>
                </a:solidFill>
                <a:latin typeface="Verdana" panose="020B0604030504040204" pitchFamily="34" charset="0"/>
              </a:defRPr>
            </a:lvl6pPr>
            <a:lvl7pPr marL="914400" algn="ctr" rtl="0" eaLnBrk="1" fontAlgn="base" hangingPunct="1">
              <a:spcBef>
                <a:spcPct val="0"/>
              </a:spcBef>
              <a:spcAft>
                <a:spcPct val="0"/>
              </a:spcAft>
              <a:defRPr sz="2800">
                <a:solidFill>
                  <a:schemeClr val="bg1"/>
                </a:solidFill>
                <a:latin typeface="Verdana" panose="020B0604030504040204" pitchFamily="34" charset="0"/>
              </a:defRPr>
            </a:lvl7pPr>
            <a:lvl8pPr marL="1371600" algn="ctr" rtl="0" eaLnBrk="1" fontAlgn="base" hangingPunct="1">
              <a:spcBef>
                <a:spcPct val="0"/>
              </a:spcBef>
              <a:spcAft>
                <a:spcPct val="0"/>
              </a:spcAft>
              <a:defRPr sz="2800">
                <a:solidFill>
                  <a:schemeClr val="bg1"/>
                </a:solidFill>
                <a:latin typeface="Verdana" panose="020B0604030504040204" pitchFamily="34" charset="0"/>
              </a:defRPr>
            </a:lvl8pPr>
            <a:lvl9pPr marL="1828800" algn="ctr" rtl="0" eaLnBrk="1" fontAlgn="base" hangingPunct="1">
              <a:spcBef>
                <a:spcPct val="0"/>
              </a:spcBef>
              <a:spcAft>
                <a:spcPct val="0"/>
              </a:spcAft>
              <a:defRPr sz="2800">
                <a:solidFill>
                  <a:schemeClr val="bg1"/>
                </a:solidFill>
                <a:latin typeface="Verdana" panose="020B0604030504040204" pitchFamily="34" charset="0"/>
              </a:defRPr>
            </a:lvl9pPr>
          </a:lstStyle>
          <a:p>
            <a:r>
              <a:rPr lang="en-US" altLang="en-US" sz="3600" smtClean="0">
                <a:latin typeface="Times New Roman" panose="02020603050405020304" pitchFamily="18" charset="0"/>
                <a:cs typeface="Times New Roman" panose="02020603050405020304" pitchFamily="18" charset="0"/>
              </a:rPr>
              <a:t>Chương IV</a:t>
            </a:r>
            <a:br>
              <a:rPr lang="en-US" altLang="en-US" sz="3600" smtClean="0">
                <a:latin typeface="Times New Roman" panose="02020603050405020304" pitchFamily="18" charset="0"/>
                <a:cs typeface="Times New Roman" panose="02020603050405020304" pitchFamily="18" charset="0"/>
              </a:rPr>
            </a:br>
            <a:r>
              <a:rPr lang="en-US" altLang="en-US" sz="5400" smtClean="0">
                <a:latin typeface="Times New Roman" panose="02020603050405020304" pitchFamily="18" charset="0"/>
                <a:cs typeface="Times New Roman" panose="02020603050405020304" pitchFamily="18" charset="0"/>
              </a:rPr>
              <a:t> Con trỏ và số học địa chỉ</a:t>
            </a:r>
            <a:endParaRPr lang="en-US" altLang="en-US" sz="54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4.3 Các phép toán với con trỏ</a:t>
            </a:r>
            <a:endParaRPr lang="en-US">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10</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66" name="Content Placeholder 2"/>
          <p:cNvSpPr>
            <a:spLocks noGrp="1"/>
          </p:cNvSpPr>
          <p:nvPr>
            <p:ph idx="1"/>
          </p:nvPr>
        </p:nvSpPr>
        <p:spPr>
          <a:xfrm>
            <a:off x="455104" y="1219200"/>
            <a:ext cx="8229600" cy="5300246"/>
          </a:xfrm>
        </p:spPr>
        <p:txBody>
          <a:bodyPr/>
          <a:lstStyle/>
          <a:p>
            <a:pPr marL="457200" indent="-457200" algn="just">
              <a:spcBef>
                <a:spcPts val="0"/>
              </a:spcBef>
              <a:buFont typeface="+mj-lt"/>
              <a:buAutoNum type="alphaUcPeriod" startAt="3"/>
            </a:pPr>
            <a:r>
              <a:rPr lang="en-US" sz="2400" smtClean="0">
                <a:solidFill>
                  <a:srgbClr val="000000"/>
                </a:solidFill>
                <a:latin typeface="Times New Roman" panose="02020603050405020304" pitchFamily="18" charset="0"/>
                <a:cs typeface="Times New Roman" panose="02020603050405020304" pitchFamily="18" charset="0"/>
              </a:rPr>
              <a:t>Hiệu của hai cong trỏ:</a:t>
            </a:r>
          </a:p>
          <a:p>
            <a:pPr marL="0" indent="0" algn="just">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a:t>
            </a:r>
            <a:r>
              <a:rPr lang="vi-VN" sz="2400" b="0" i="1">
                <a:solidFill>
                  <a:srgbClr val="FF0000"/>
                </a:solidFill>
                <a:latin typeface="Times New Roman" panose="02020603050405020304" pitchFamily="18" charset="0"/>
                <a:cs typeface="Times New Roman" panose="02020603050405020304" pitchFamily="18" charset="0"/>
              </a:rPr>
              <a:t>Phép toán này chỉ thực hiện được khi </a:t>
            </a:r>
            <a:r>
              <a:rPr lang="vi-VN" sz="2400" b="0" i="1" smtClean="0">
                <a:solidFill>
                  <a:srgbClr val="FF0000"/>
                </a:solidFill>
                <a:latin typeface="Times New Roman" panose="02020603050405020304" pitchFamily="18" charset="0"/>
                <a:cs typeface="Times New Roman" panose="02020603050405020304" pitchFamily="18" charset="0"/>
              </a:rPr>
              <a:t>p và q là 2 </a:t>
            </a:r>
            <a:r>
              <a:rPr lang="vi-VN" sz="2400" b="0" i="1">
                <a:solidFill>
                  <a:srgbClr val="FF0000"/>
                </a:solidFill>
                <a:latin typeface="Times New Roman" panose="02020603050405020304" pitchFamily="18" charset="0"/>
                <a:cs typeface="Times New Roman" panose="02020603050405020304" pitchFamily="18" charset="0"/>
              </a:rPr>
              <a:t>con trỏ cùng trỏ đến các phần tử của một dãy dữ liệu nào đó trong bộ nhớ (ví dụ cùng trỏ đến 1 mảng dữ liệu). </a:t>
            </a:r>
            <a:endParaRPr lang="en-US" sz="2400" b="0" i="1" smtClean="0">
              <a:solidFill>
                <a:srgbClr val="FF0000"/>
              </a:solidFill>
              <a:latin typeface="Times New Roman" panose="02020603050405020304" pitchFamily="18" charset="0"/>
              <a:cs typeface="Times New Roman" panose="02020603050405020304" pitchFamily="18" charset="0"/>
            </a:endParaRPr>
          </a:p>
          <a:p>
            <a:pPr marL="0" indent="0" algn="just">
              <a:spcBef>
                <a:spcPts val="0"/>
              </a:spcBef>
              <a:buNone/>
            </a:pPr>
            <a:r>
              <a:rPr lang="en-US" sz="2400" b="0" i="1">
                <a:solidFill>
                  <a:srgbClr val="FF0000"/>
                </a:solidFill>
                <a:latin typeface="Times New Roman" panose="02020603050405020304" pitchFamily="18" charset="0"/>
                <a:cs typeface="Times New Roman" panose="02020603050405020304" pitchFamily="18" charset="0"/>
              </a:rPr>
              <a:t>	</a:t>
            </a:r>
            <a:r>
              <a:rPr lang="vi-VN" sz="2400" b="0" i="1" smtClean="0">
                <a:solidFill>
                  <a:srgbClr val="FF0000"/>
                </a:solidFill>
                <a:latin typeface="Times New Roman" panose="02020603050405020304" pitchFamily="18" charset="0"/>
                <a:cs typeface="Times New Roman" panose="02020603050405020304" pitchFamily="18" charset="0"/>
              </a:rPr>
              <a:t>Khi </a:t>
            </a:r>
            <a:r>
              <a:rPr lang="vi-VN" sz="2400" b="0" i="1">
                <a:solidFill>
                  <a:srgbClr val="FF0000"/>
                </a:solidFill>
                <a:latin typeface="Times New Roman" panose="02020603050405020304" pitchFamily="18" charset="0"/>
                <a:cs typeface="Times New Roman" panose="02020603050405020304" pitchFamily="18" charset="0"/>
              </a:rPr>
              <a:t>đó hiệu p - q là số thành phần giữa p và q (chú ý p - q không phải là hiệu của 2 địa chỉ mà là số thành phần giữa p và q).</a:t>
            </a:r>
          </a:p>
          <a:p>
            <a:pPr marL="0" indent="0" algn="just">
              <a:spcBef>
                <a:spcPts val="0"/>
              </a:spcBef>
              <a:buNone/>
            </a:pPr>
            <a:endParaRPr lang="en-US" sz="2400" b="0" smtClean="0">
              <a:solidFill>
                <a:srgbClr val="000000"/>
              </a:solidFill>
              <a:latin typeface="Times New Roman" panose="02020603050405020304" pitchFamily="18" charset="0"/>
              <a:cs typeface="Times New Roman" panose="02020603050405020304" pitchFamily="18" charset="0"/>
            </a:endParaRPr>
          </a:p>
          <a:p>
            <a:pPr marL="0" indent="0" algn="just">
              <a:spcBef>
                <a:spcPts val="0"/>
              </a:spcBef>
              <a:buNone/>
            </a:pPr>
            <a:r>
              <a:rPr lang="vi-VN" sz="2400" smtClean="0">
                <a:solidFill>
                  <a:srgbClr val="000000"/>
                </a:solidFill>
                <a:latin typeface="Times New Roman" panose="02020603050405020304" pitchFamily="18" charset="0"/>
                <a:cs typeface="Times New Roman" panose="02020603050405020304" pitchFamily="18" charset="0"/>
              </a:rPr>
              <a:t>Ví </a:t>
            </a:r>
            <a:r>
              <a:rPr lang="vi-VN" sz="2400">
                <a:solidFill>
                  <a:srgbClr val="000000"/>
                </a:solidFill>
                <a:latin typeface="Times New Roman" panose="02020603050405020304" pitchFamily="18" charset="0"/>
                <a:cs typeface="Times New Roman" panose="02020603050405020304" pitchFamily="18" charset="0"/>
              </a:rPr>
              <a:t>dụ</a:t>
            </a:r>
            <a:r>
              <a:rPr lang="vi-VN" sz="2400" b="0">
                <a:solidFill>
                  <a:srgbClr val="000000"/>
                </a:solidFill>
                <a:latin typeface="Times New Roman" panose="02020603050405020304" pitchFamily="18" charset="0"/>
                <a:cs typeface="Times New Roman" panose="02020603050405020304" pitchFamily="18" charset="0"/>
              </a:rPr>
              <a:t>: </a:t>
            </a:r>
            <a:r>
              <a:rPr lang="en-US" sz="2400" b="0" smtClean="0">
                <a:solidFill>
                  <a:srgbClr val="000000"/>
                </a:solidFill>
                <a:latin typeface="Times New Roman" panose="02020603050405020304" pitchFamily="18" charset="0"/>
                <a:cs typeface="Times New Roman" panose="02020603050405020304" pitchFamily="18" charset="0"/>
              </a:rPr>
              <a:t>G</a:t>
            </a:r>
            <a:r>
              <a:rPr lang="vi-VN" sz="2400" b="0" smtClean="0">
                <a:solidFill>
                  <a:srgbClr val="000000"/>
                </a:solidFill>
                <a:latin typeface="Times New Roman" panose="02020603050405020304" pitchFamily="18" charset="0"/>
                <a:cs typeface="Times New Roman" panose="02020603050405020304" pitchFamily="18" charset="0"/>
              </a:rPr>
              <a:t>iả </a:t>
            </a:r>
            <a:r>
              <a:rPr lang="vi-VN" sz="2400" b="0">
                <a:solidFill>
                  <a:srgbClr val="000000"/>
                </a:solidFill>
                <a:latin typeface="Times New Roman" panose="02020603050405020304" pitchFamily="18" charset="0"/>
                <a:cs typeface="Times New Roman" panose="02020603050405020304" pitchFamily="18" charset="0"/>
              </a:rPr>
              <a:t>sử p và q là 2 con trỏ nguyên, p có địa chỉ 200 và q có địa chỉ 208. Khi đó p - q = </a:t>
            </a:r>
            <a:r>
              <a:rPr lang="en-US" sz="2400" b="0" smtClean="0">
                <a:solidFill>
                  <a:srgbClr val="000000"/>
                </a:solidFill>
                <a:latin typeface="Times New Roman" panose="02020603050405020304" pitchFamily="18" charset="0"/>
                <a:cs typeface="Times New Roman" panose="02020603050405020304" pitchFamily="18" charset="0"/>
              </a:rPr>
              <a:t>- </a:t>
            </a:r>
            <a:r>
              <a:rPr lang="vi-VN" sz="2400" b="0" smtClean="0">
                <a:solidFill>
                  <a:srgbClr val="000000"/>
                </a:solidFill>
                <a:latin typeface="Times New Roman" panose="02020603050405020304" pitchFamily="18" charset="0"/>
                <a:cs typeface="Times New Roman" panose="02020603050405020304" pitchFamily="18" charset="0"/>
              </a:rPr>
              <a:t>4 </a:t>
            </a:r>
            <a:r>
              <a:rPr lang="vi-VN" sz="2400" b="0">
                <a:solidFill>
                  <a:srgbClr val="000000"/>
                </a:solidFill>
                <a:latin typeface="Times New Roman" panose="02020603050405020304" pitchFamily="18" charset="0"/>
                <a:cs typeface="Times New Roman" panose="02020603050405020304" pitchFamily="18" charset="0"/>
              </a:rPr>
              <a:t>và q - p = 4 </a:t>
            </a:r>
            <a:r>
              <a:rPr lang="vi-VN" sz="2400" b="0" smtClean="0">
                <a:solidFill>
                  <a:srgbClr val="000000"/>
                </a:solidFill>
                <a:latin typeface="Times New Roman" panose="02020603050405020304" pitchFamily="18" charset="0"/>
                <a:cs typeface="Times New Roman" panose="02020603050405020304" pitchFamily="18" charset="0"/>
              </a:rPr>
              <a:t>(</a:t>
            </a:r>
            <a:r>
              <a:rPr lang="vi-VN" sz="2400" b="0">
                <a:solidFill>
                  <a:srgbClr val="000000"/>
                </a:solidFill>
                <a:latin typeface="Times New Roman" panose="02020603050405020304" pitchFamily="18" charset="0"/>
                <a:cs typeface="Times New Roman" panose="02020603050405020304" pitchFamily="18" charset="0"/>
              </a:rPr>
              <a:t>4 là số thành phần nguyên từ địa chỉ 200 đến 208). </a:t>
            </a:r>
          </a:p>
          <a:p>
            <a:pPr marL="0" indent="0" algn="just">
              <a:spcBef>
                <a:spcPts val="0"/>
              </a:spcBef>
              <a:buNone/>
            </a:pPr>
            <a:endParaRPr lang="en-US" sz="2400" b="0" smtClean="0">
              <a:solidFill>
                <a:srgbClr val="000000"/>
              </a:solidFill>
              <a:latin typeface="Times New Roman" panose="02020603050405020304" pitchFamily="18" charset="0"/>
              <a:cs typeface="Times New Roman" panose="02020603050405020304" pitchFamily="18" charset="0"/>
            </a:endParaRPr>
          </a:p>
          <a:p>
            <a:pPr marL="457200" indent="-457200" algn="just">
              <a:spcBef>
                <a:spcPts val="0"/>
              </a:spcBef>
              <a:buFont typeface="+mj-lt"/>
              <a:buAutoNum type="alphaUcPeriod" startAt="3"/>
            </a:pPr>
            <a:endParaRPr lang="en-US" sz="2400" b="0" smtClean="0">
              <a:solidFill>
                <a:srgbClr val="000000"/>
              </a:solidFill>
              <a:latin typeface="Times New Roman" panose="02020603050405020304" pitchFamily="18" charset="0"/>
              <a:cs typeface="Times New Roman" panose="02020603050405020304" pitchFamily="18" charset="0"/>
            </a:endParaRPr>
          </a:p>
          <a:p>
            <a:pPr marL="457200" indent="-457200" algn="just">
              <a:spcBef>
                <a:spcPts val="0"/>
              </a:spcBef>
              <a:buFont typeface="+mj-lt"/>
              <a:buAutoNum type="alphaUcPeriod" startAt="3"/>
            </a:pPr>
            <a:endParaRPr lang="en-US" sz="2400" b="0">
              <a:solidFill>
                <a:srgbClr val="000000"/>
              </a:solidFill>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910079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4.3 Các phép toán với con trỏ</a:t>
            </a:r>
            <a:endParaRPr lang="en-US">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11</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66" name="Content Placeholder 2"/>
          <p:cNvSpPr>
            <a:spLocks noGrp="1"/>
          </p:cNvSpPr>
          <p:nvPr>
            <p:ph idx="1"/>
          </p:nvPr>
        </p:nvSpPr>
        <p:spPr>
          <a:xfrm>
            <a:off x="455104" y="1219200"/>
            <a:ext cx="8229600" cy="5300246"/>
          </a:xfrm>
        </p:spPr>
        <p:txBody>
          <a:bodyPr/>
          <a:lstStyle/>
          <a:p>
            <a:pPr marL="457200" indent="-457200" algn="just">
              <a:spcBef>
                <a:spcPts val="0"/>
              </a:spcBef>
              <a:buFont typeface="+mj-lt"/>
              <a:buAutoNum type="alphaUcPeriod" startAt="4"/>
            </a:pPr>
            <a:r>
              <a:rPr lang="en-US" sz="2400" smtClean="0">
                <a:solidFill>
                  <a:srgbClr val="000000"/>
                </a:solidFill>
                <a:latin typeface="Times New Roman" panose="02020603050405020304" pitchFamily="18" charset="0"/>
                <a:cs typeface="Times New Roman" panose="02020603050405020304" pitchFamily="18" charset="0"/>
              </a:rPr>
              <a:t>Phép toán so sánh:</a:t>
            </a:r>
            <a:endParaRPr lang="en-US" sz="2400" b="0" smtClean="0">
              <a:solidFill>
                <a:srgbClr val="000000"/>
              </a:solidFill>
              <a:latin typeface="Times New Roman" panose="02020603050405020304" pitchFamily="18" charset="0"/>
              <a:cs typeface="Times New Roman" panose="02020603050405020304" pitchFamily="18" charset="0"/>
            </a:endParaRPr>
          </a:p>
          <a:p>
            <a:pPr marL="0" indent="0" algn="just">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a:t>
            </a:r>
            <a:r>
              <a:rPr lang="vi-VN" sz="2400" b="0" i="1" smtClean="0">
                <a:solidFill>
                  <a:srgbClr val="FF0000"/>
                </a:solidFill>
                <a:latin typeface="Times New Roman" panose="02020603050405020304" pitchFamily="18" charset="0"/>
                <a:cs typeface="Times New Roman" panose="02020603050405020304" pitchFamily="18" charset="0"/>
              </a:rPr>
              <a:t>Thông </a:t>
            </a:r>
            <a:r>
              <a:rPr lang="vi-VN" sz="2400" b="0" i="1">
                <a:solidFill>
                  <a:srgbClr val="FF0000"/>
                </a:solidFill>
                <a:latin typeface="Times New Roman" panose="02020603050405020304" pitchFamily="18" charset="0"/>
                <a:cs typeface="Times New Roman" panose="02020603050405020304" pitchFamily="18" charset="0"/>
              </a:rPr>
              <a:t>thường các phép so sánh </a:t>
            </a:r>
            <a:r>
              <a:rPr lang="vi-VN" sz="2400" b="0" i="1" smtClean="0">
                <a:solidFill>
                  <a:srgbClr val="FF0000"/>
                </a:solidFill>
                <a:latin typeface="Times New Roman" panose="02020603050405020304" pitchFamily="18" charset="0"/>
                <a:cs typeface="Times New Roman" panose="02020603050405020304" pitchFamily="18" charset="0"/>
              </a:rPr>
              <a:t>chỉ </a:t>
            </a:r>
            <a:r>
              <a:rPr lang="vi-VN" sz="2400" b="0" i="1">
                <a:solidFill>
                  <a:srgbClr val="FF0000"/>
                </a:solidFill>
                <a:latin typeface="Times New Roman" panose="02020603050405020304" pitchFamily="18" charset="0"/>
                <a:cs typeface="Times New Roman" panose="02020603050405020304" pitchFamily="18" charset="0"/>
              </a:rPr>
              <a:t>áp dụng cho hai con trỏ trỏ đến phần tử của cùng một mảng dữ liệu nào đó</a:t>
            </a:r>
            <a:r>
              <a:rPr lang="vi-VN" sz="2400" b="0" i="1" smtClean="0">
                <a:solidFill>
                  <a:srgbClr val="FF0000"/>
                </a:solidFill>
                <a:latin typeface="Times New Roman" panose="02020603050405020304" pitchFamily="18" charset="0"/>
                <a:cs typeface="Times New Roman" panose="02020603050405020304" pitchFamily="18" charset="0"/>
              </a:rPr>
              <a:t>.</a:t>
            </a:r>
            <a:endParaRPr lang="vi-VN" sz="2400" b="0" i="1">
              <a:solidFill>
                <a:srgbClr val="FF0000"/>
              </a:solidFill>
              <a:latin typeface="Times New Roman" panose="02020603050405020304" pitchFamily="18" charset="0"/>
              <a:cs typeface="Times New Roman" panose="02020603050405020304" pitchFamily="18" charset="0"/>
            </a:endParaRPr>
          </a:p>
          <a:p>
            <a:pPr marL="0" indent="0" algn="just">
              <a:spcBef>
                <a:spcPts val="0"/>
              </a:spcBef>
              <a:buNone/>
            </a:pPr>
            <a:r>
              <a:rPr lang="vi-VN" sz="2400">
                <a:solidFill>
                  <a:srgbClr val="000000"/>
                </a:solidFill>
                <a:latin typeface="Times New Roman" panose="02020603050405020304" pitchFamily="18" charset="0"/>
                <a:cs typeface="Times New Roman" panose="02020603050405020304" pitchFamily="18" charset="0"/>
              </a:rPr>
              <a:t>Ví </a:t>
            </a:r>
            <a:r>
              <a:rPr lang="vi-VN" sz="2400" smtClean="0">
                <a:solidFill>
                  <a:srgbClr val="000000"/>
                </a:solidFill>
                <a:latin typeface="Times New Roman" panose="02020603050405020304" pitchFamily="18" charset="0"/>
                <a:cs typeface="Times New Roman" panose="02020603050405020304" pitchFamily="18" charset="0"/>
              </a:rPr>
              <a:t>dụ </a:t>
            </a:r>
            <a:r>
              <a:rPr lang="vi-VN" sz="2400" b="0">
                <a:solidFill>
                  <a:srgbClr val="000000"/>
                </a:solidFill>
                <a:latin typeface="Times New Roman" panose="02020603050405020304" pitchFamily="18" charset="0"/>
                <a:cs typeface="Times New Roman" panose="02020603050405020304" pitchFamily="18" charset="0"/>
              </a:rPr>
              <a:t>:</a:t>
            </a:r>
          </a:p>
          <a:p>
            <a:pPr marL="0" indent="0" algn="just">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a:t>
            </a:r>
            <a:r>
              <a:rPr lang="vi-VN" sz="2400" b="0" smtClean="0">
                <a:solidFill>
                  <a:srgbClr val="000000"/>
                </a:solidFill>
                <a:latin typeface="Times New Roman" panose="02020603050405020304" pitchFamily="18" charset="0"/>
                <a:cs typeface="Times New Roman" panose="02020603050405020304" pitchFamily="18" charset="0"/>
              </a:rPr>
              <a:t>float </a:t>
            </a:r>
            <a:r>
              <a:rPr lang="vi-VN" sz="2400" b="0">
                <a:solidFill>
                  <a:srgbClr val="000000"/>
                </a:solidFill>
                <a:latin typeface="Times New Roman" panose="02020603050405020304" pitchFamily="18" charset="0"/>
                <a:cs typeface="Times New Roman" panose="02020603050405020304" pitchFamily="18" charset="0"/>
              </a:rPr>
              <a:t>a[100], *p, *q </a:t>
            </a:r>
            <a:r>
              <a:rPr lang="vi-VN" sz="2400" b="0" smtClean="0">
                <a:solidFill>
                  <a:srgbClr val="000000"/>
                </a:solidFill>
                <a:latin typeface="Times New Roman" panose="02020603050405020304" pitchFamily="18" charset="0"/>
                <a:cs typeface="Times New Roman" panose="02020603050405020304" pitchFamily="18" charset="0"/>
              </a:rPr>
              <a:t>;</a:t>
            </a:r>
          </a:p>
          <a:p>
            <a:pPr marL="0" indent="0" algn="just">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a:t>
            </a:r>
            <a:r>
              <a:rPr lang="vi-VN" sz="2400" b="0" smtClean="0">
                <a:solidFill>
                  <a:srgbClr val="000000"/>
                </a:solidFill>
                <a:latin typeface="Times New Roman" panose="02020603050405020304" pitchFamily="18" charset="0"/>
                <a:cs typeface="Times New Roman" panose="02020603050405020304" pitchFamily="18" charset="0"/>
              </a:rPr>
              <a:t>p = a ;		</a:t>
            </a:r>
            <a:r>
              <a:rPr lang="vi-VN" sz="2400" b="0" i="1" smtClean="0">
                <a:solidFill>
                  <a:schemeClr val="accent4">
                    <a:lumMod val="60000"/>
                    <a:lumOff val="40000"/>
                  </a:schemeClr>
                </a:solidFill>
                <a:latin typeface="Times New Roman" panose="02020603050405020304" pitchFamily="18" charset="0"/>
                <a:cs typeface="Times New Roman" panose="02020603050405020304" pitchFamily="18" charset="0"/>
              </a:rPr>
              <a:t>// p trỏ đến mảng </a:t>
            </a:r>
            <a:r>
              <a:rPr lang="en-US" sz="2400" b="0" i="1" smtClean="0">
                <a:solidFill>
                  <a:schemeClr val="accent4">
                    <a:lumMod val="60000"/>
                    <a:lumOff val="40000"/>
                  </a:schemeClr>
                </a:solidFill>
                <a:latin typeface="Times New Roman" panose="02020603050405020304" pitchFamily="18" charset="0"/>
                <a:cs typeface="Times New Roman" panose="02020603050405020304" pitchFamily="18" charset="0"/>
              </a:rPr>
              <a:t>a</a:t>
            </a:r>
            <a:r>
              <a:rPr lang="vi-VN" sz="2400" b="0" i="1" smtClean="0">
                <a:solidFill>
                  <a:schemeClr val="accent4">
                    <a:lumMod val="60000"/>
                    <a:lumOff val="40000"/>
                  </a:schemeClr>
                </a:solidFill>
                <a:latin typeface="Times New Roman" panose="02020603050405020304" pitchFamily="18" charset="0"/>
                <a:cs typeface="Times New Roman" panose="02020603050405020304" pitchFamily="18" charset="0"/>
              </a:rPr>
              <a:t>(tức p trỏ đến a[0])</a:t>
            </a:r>
          </a:p>
          <a:p>
            <a:pPr marL="0" indent="0" algn="just">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a:t>
            </a:r>
            <a:r>
              <a:rPr lang="vi-VN" sz="2400" b="0" smtClean="0">
                <a:solidFill>
                  <a:srgbClr val="000000"/>
                </a:solidFill>
                <a:latin typeface="Times New Roman" panose="02020603050405020304" pitchFamily="18" charset="0"/>
                <a:cs typeface="Times New Roman" panose="02020603050405020304" pitchFamily="18" charset="0"/>
              </a:rPr>
              <a:t>q </a:t>
            </a:r>
            <a:r>
              <a:rPr lang="vi-VN" sz="2400" b="0">
                <a:solidFill>
                  <a:srgbClr val="000000"/>
                </a:solidFill>
                <a:latin typeface="Times New Roman" panose="02020603050405020304" pitchFamily="18" charset="0"/>
                <a:cs typeface="Times New Roman" panose="02020603050405020304" pitchFamily="18" charset="0"/>
              </a:rPr>
              <a:t>= &amp;a[3] </a:t>
            </a:r>
            <a:r>
              <a:rPr lang="vi-VN" sz="2400" b="0" smtClean="0">
                <a:solidFill>
                  <a:srgbClr val="000000"/>
                </a:solidFill>
                <a:latin typeface="Times New Roman" panose="02020603050405020304" pitchFamily="18" charset="0"/>
                <a:cs typeface="Times New Roman" panose="02020603050405020304" pitchFamily="18" charset="0"/>
              </a:rPr>
              <a:t>;</a:t>
            </a:r>
            <a:r>
              <a:rPr lang="vi-VN" sz="2400" b="0">
                <a:solidFill>
                  <a:srgbClr val="000000"/>
                </a:solidFill>
                <a:latin typeface="Times New Roman" panose="02020603050405020304" pitchFamily="18" charset="0"/>
                <a:cs typeface="Times New Roman" panose="02020603050405020304" pitchFamily="18" charset="0"/>
              </a:rPr>
              <a:t>	</a:t>
            </a:r>
            <a:r>
              <a:rPr lang="vi-VN" sz="2400" b="0" i="1" smtClean="0">
                <a:solidFill>
                  <a:schemeClr val="accent4">
                    <a:lumMod val="60000"/>
                    <a:lumOff val="40000"/>
                  </a:schemeClr>
                </a:solidFill>
                <a:latin typeface="Times New Roman" panose="02020603050405020304" pitchFamily="18" charset="0"/>
                <a:cs typeface="Times New Roman" panose="02020603050405020304" pitchFamily="18" charset="0"/>
              </a:rPr>
              <a:t>// </a:t>
            </a:r>
            <a:r>
              <a:rPr lang="vi-VN" sz="2400" b="0" i="1">
                <a:solidFill>
                  <a:schemeClr val="accent4">
                    <a:lumMod val="60000"/>
                    <a:lumOff val="40000"/>
                  </a:schemeClr>
                </a:solidFill>
                <a:latin typeface="Times New Roman" panose="02020603050405020304" pitchFamily="18" charset="0"/>
                <a:cs typeface="Times New Roman" panose="02020603050405020304" pitchFamily="18" charset="0"/>
              </a:rPr>
              <a:t>q trỏ đến phần tử thứ 3 (a[3]) của mảng</a:t>
            </a:r>
          </a:p>
          <a:p>
            <a:pPr marL="0" indent="0" algn="just">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a:t>
            </a:r>
            <a:r>
              <a:rPr lang="vi-VN" sz="2400" b="0" smtClean="0">
                <a:solidFill>
                  <a:srgbClr val="000000"/>
                </a:solidFill>
                <a:latin typeface="Times New Roman" panose="02020603050405020304" pitchFamily="18" charset="0"/>
                <a:cs typeface="Times New Roman" panose="02020603050405020304" pitchFamily="18" charset="0"/>
              </a:rPr>
              <a:t>cout </a:t>
            </a:r>
            <a:r>
              <a:rPr lang="vi-VN" sz="2400" b="0">
                <a:solidFill>
                  <a:srgbClr val="000000"/>
                </a:solidFill>
                <a:latin typeface="Times New Roman" panose="02020603050405020304" pitchFamily="18" charset="0"/>
                <a:cs typeface="Times New Roman" panose="02020603050405020304" pitchFamily="18" charset="0"/>
              </a:rPr>
              <a:t>&lt;&lt; (p &lt; q) </a:t>
            </a:r>
            <a:r>
              <a:rPr lang="vi-VN" sz="2400" b="0" smtClean="0">
                <a:solidFill>
                  <a:srgbClr val="000000"/>
                </a:solidFill>
                <a:latin typeface="Times New Roman" panose="02020603050405020304" pitchFamily="18" charset="0"/>
                <a:cs typeface="Times New Roman" panose="02020603050405020304" pitchFamily="18" charset="0"/>
              </a:rPr>
              <a:t>;</a:t>
            </a:r>
            <a:r>
              <a:rPr lang="vi-VN" sz="2400" b="0">
                <a:solidFill>
                  <a:srgbClr val="000000"/>
                </a:solidFill>
                <a:latin typeface="Times New Roman" panose="02020603050405020304" pitchFamily="18" charset="0"/>
                <a:cs typeface="Times New Roman" panose="02020603050405020304" pitchFamily="18" charset="0"/>
              </a:rPr>
              <a:t>	</a:t>
            </a:r>
            <a:r>
              <a:rPr lang="vi-VN" sz="2400" b="0" i="1">
                <a:solidFill>
                  <a:schemeClr val="accent4">
                    <a:lumMod val="60000"/>
                    <a:lumOff val="40000"/>
                  </a:schemeClr>
                </a:solidFill>
                <a:latin typeface="Times New Roman" panose="02020603050405020304" pitchFamily="18" charset="0"/>
                <a:cs typeface="Times New Roman" panose="02020603050405020304" pitchFamily="18" charset="0"/>
              </a:rPr>
              <a:t>// 1</a:t>
            </a:r>
            <a:r>
              <a:rPr lang="vi-VN" sz="2400" b="0">
                <a:solidFill>
                  <a:srgbClr val="000000"/>
                </a:solidFill>
                <a:latin typeface="Times New Roman" panose="02020603050405020304" pitchFamily="18" charset="0"/>
                <a:cs typeface="Times New Roman" panose="02020603050405020304" pitchFamily="18" charset="0"/>
              </a:rPr>
              <a:t> </a:t>
            </a:r>
          </a:p>
          <a:p>
            <a:pPr marL="0" indent="0" algn="just">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a:t>
            </a:r>
            <a:r>
              <a:rPr lang="vi-VN" sz="2400" b="0" smtClean="0">
                <a:solidFill>
                  <a:srgbClr val="000000"/>
                </a:solidFill>
                <a:latin typeface="Times New Roman" panose="02020603050405020304" pitchFamily="18" charset="0"/>
                <a:cs typeface="Times New Roman" panose="02020603050405020304" pitchFamily="18" charset="0"/>
              </a:rPr>
              <a:t>cout </a:t>
            </a:r>
            <a:r>
              <a:rPr lang="vi-VN" sz="2400" b="0">
                <a:solidFill>
                  <a:srgbClr val="000000"/>
                </a:solidFill>
                <a:latin typeface="Times New Roman" panose="02020603050405020304" pitchFamily="18" charset="0"/>
                <a:cs typeface="Times New Roman" panose="02020603050405020304" pitchFamily="18" charset="0"/>
              </a:rPr>
              <a:t>&lt;&lt; (p + 3 == q) ;	</a:t>
            </a:r>
            <a:r>
              <a:rPr lang="vi-VN" sz="2400" b="0" i="1" smtClean="0">
                <a:solidFill>
                  <a:schemeClr val="accent4">
                    <a:lumMod val="60000"/>
                    <a:lumOff val="40000"/>
                  </a:schemeClr>
                </a:solidFill>
                <a:latin typeface="Times New Roman" panose="02020603050405020304" pitchFamily="18" charset="0"/>
                <a:cs typeface="Times New Roman" panose="02020603050405020304" pitchFamily="18" charset="0"/>
              </a:rPr>
              <a:t>// </a:t>
            </a:r>
            <a:r>
              <a:rPr lang="vi-VN" sz="2400" b="0" i="1">
                <a:solidFill>
                  <a:schemeClr val="accent4">
                    <a:lumMod val="60000"/>
                    <a:lumOff val="40000"/>
                  </a:schemeClr>
                </a:solidFill>
                <a:latin typeface="Times New Roman" panose="02020603050405020304" pitchFamily="18" charset="0"/>
                <a:cs typeface="Times New Roman" panose="02020603050405020304" pitchFamily="18" charset="0"/>
              </a:rPr>
              <a:t>1</a:t>
            </a:r>
            <a:r>
              <a:rPr lang="vi-VN" sz="2400" b="0">
                <a:solidFill>
                  <a:srgbClr val="000000"/>
                </a:solidFill>
                <a:latin typeface="Times New Roman" panose="02020603050405020304" pitchFamily="18" charset="0"/>
                <a:cs typeface="Times New Roman" panose="02020603050405020304" pitchFamily="18" charset="0"/>
              </a:rPr>
              <a:t> </a:t>
            </a:r>
          </a:p>
          <a:p>
            <a:pPr marL="0" indent="0" algn="just">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a:t>
            </a:r>
            <a:r>
              <a:rPr lang="vi-VN" sz="2400" b="0" smtClean="0">
                <a:solidFill>
                  <a:srgbClr val="000000"/>
                </a:solidFill>
                <a:latin typeface="Times New Roman" panose="02020603050405020304" pitchFamily="18" charset="0"/>
                <a:cs typeface="Times New Roman" panose="02020603050405020304" pitchFamily="18" charset="0"/>
              </a:rPr>
              <a:t>cout </a:t>
            </a:r>
            <a:r>
              <a:rPr lang="vi-VN" sz="2400" b="0">
                <a:solidFill>
                  <a:srgbClr val="000000"/>
                </a:solidFill>
                <a:latin typeface="Times New Roman" panose="02020603050405020304" pitchFamily="18" charset="0"/>
                <a:cs typeface="Times New Roman" panose="02020603050405020304" pitchFamily="18" charset="0"/>
              </a:rPr>
              <a:t>&lt;&lt; (p &gt; q - 1) </a:t>
            </a:r>
            <a:r>
              <a:rPr lang="vi-VN" sz="2400" b="0" smtClean="0">
                <a:solidFill>
                  <a:srgbClr val="000000"/>
                </a:solidFill>
                <a:latin typeface="Times New Roman" panose="02020603050405020304" pitchFamily="18" charset="0"/>
                <a:cs typeface="Times New Roman" panose="02020603050405020304" pitchFamily="18" charset="0"/>
              </a:rPr>
              <a:t>;</a:t>
            </a:r>
            <a:r>
              <a:rPr lang="vi-VN" sz="2400" b="0">
                <a:solidFill>
                  <a:srgbClr val="000000"/>
                </a:solidFill>
                <a:latin typeface="Times New Roman" panose="02020603050405020304" pitchFamily="18" charset="0"/>
                <a:cs typeface="Times New Roman" panose="02020603050405020304" pitchFamily="18" charset="0"/>
              </a:rPr>
              <a:t>	</a:t>
            </a:r>
            <a:r>
              <a:rPr lang="vi-VN" sz="2400" b="0" i="1">
                <a:solidFill>
                  <a:schemeClr val="accent4">
                    <a:lumMod val="60000"/>
                    <a:lumOff val="40000"/>
                  </a:schemeClr>
                </a:solidFill>
                <a:latin typeface="Times New Roman" panose="02020603050405020304" pitchFamily="18" charset="0"/>
                <a:cs typeface="Times New Roman" panose="02020603050405020304" pitchFamily="18" charset="0"/>
              </a:rPr>
              <a:t>// 0</a:t>
            </a:r>
            <a:r>
              <a:rPr lang="vi-VN" sz="2400" b="0">
                <a:solidFill>
                  <a:srgbClr val="000000"/>
                </a:solidFill>
                <a:latin typeface="Times New Roman" panose="02020603050405020304" pitchFamily="18" charset="0"/>
                <a:cs typeface="Times New Roman" panose="02020603050405020304" pitchFamily="18" charset="0"/>
              </a:rPr>
              <a:t> </a:t>
            </a:r>
          </a:p>
          <a:p>
            <a:pPr marL="0" indent="0" algn="just">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a:t>
            </a:r>
            <a:r>
              <a:rPr lang="vi-VN" sz="2400" b="0" smtClean="0">
                <a:solidFill>
                  <a:srgbClr val="000000"/>
                </a:solidFill>
                <a:latin typeface="Times New Roman" panose="02020603050405020304" pitchFamily="18" charset="0"/>
                <a:cs typeface="Times New Roman" panose="02020603050405020304" pitchFamily="18" charset="0"/>
              </a:rPr>
              <a:t>cout </a:t>
            </a:r>
            <a:r>
              <a:rPr lang="vi-VN" sz="2400" b="0">
                <a:solidFill>
                  <a:srgbClr val="000000"/>
                </a:solidFill>
                <a:latin typeface="Times New Roman" panose="02020603050405020304" pitchFamily="18" charset="0"/>
                <a:cs typeface="Times New Roman" panose="02020603050405020304" pitchFamily="18" charset="0"/>
              </a:rPr>
              <a:t>&lt;&lt; (p &gt;= q - 2) ;	</a:t>
            </a:r>
            <a:r>
              <a:rPr lang="vi-VN" sz="2400" b="0" i="1" smtClean="0">
                <a:solidFill>
                  <a:schemeClr val="accent4">
                    <a:lumMod val="60000"/>
                    <a:lumOff val="40000"/>
                  </a:schemeClr>
                </a:solidFill>
                <a:latin typeface="Times New Roman" panose="02020603050405020304" pitchFamily="18" charset="0"/>
                <a:cs typeface="Times New Roman" panose="02020603050405020304" pitchFamily="18" charset="0"/>
              </a:rPr>
              <a:t>// </a:t>
            </a:r>
            <a:r>
              <a:rPr lang="vi-VN" sz="2400" b="0" i="1">
                <a:solidFill>
                  <a:schemeClr val="accent4">
                    <a:lumMod val="60000"/>
                    <a:lumOff val="40000"/>
                  </a:schemeClr>
                </a:solidFill>
                <a:latin typeface="Times New Roman" panose="02020603050405020304" pitchFamily="18" charset="0"/>
                <a:cs typeface="Times New Roman" panose="02020603050405020304" pitchFamily="18" charset="0"/>
              </a:rPr>
              <a:t>0 </a:t>
            </a:r>
          </a:p>
          <a:p>
            <a:pPr marL="0" indent="0" algn="just">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a:t>
            </a:r>
            <a:r>
              <a:rPr lang="vi-VN" sz="2400" b="0" smtClean="0">
                <a:solidFill>
                  <a:srgbClr val="000000"/>
                </a:solidFill>
                <a:latin typeface="Times New Roman" panose="02020603050405020304" pitchFamily="18" charset="0"/>
                <a:cs typeface="Times New Roman" panose="02020603050405020304" pitchFamily="18" charset="0"/>
              </a:rPr>
              <a:t>for </a:t>
            </a:r>
            <a:r>
              <a:rPr lang="vi-VN" sz="2400" b="0">
                <a:solidFill>
                  <a:srgbClr val="000000"/>
                </a:solidFill>
                <a:latin typeface="Times New Roman" panose="02020603050405020304" pitchFamily="18" charset="0"/>
                <a:cs typeface="Times New Roman" panose="02020603050405020304" pitchFamily="18" charset="0"/>
              </a:rPr>
              <a:t>(p=a ; p &lt; a+100; p++) </a:t>
            </a:r>
            <a:endParaRPr lang="en-US" sz="2400" b="0" smtClean="0">
              <a:solidFill>
                <a:srgbClr val="000000"/>
              </a:solidFill>
              <a:latin typeface="Times New Roman" panose="02020603050405020304" pitchFamily="18" charset="0"/>
              <a:cs typeface="Times New Roman" panose="02020603050405020304" pitchFamily="18" charset="0"/>
            </a:endParaRPr>
          </a:p>
          <a:p>
            <a:pPr marL="0" indent="0" algn="just">
              <a:spcBef>
                <a:spcPts val="0"/>
              </a:spcBef>
              <a:buNone/>
            </a:pPr>
            <a:r>
              <a:rPr lang="en-US" sz="2400" b="0">
                <a:solidFill>
                  <a:srgbClr val="000000"/>
                </a:solidFill>
                <a:latin typeface="Times New Roman" panose="02020603050405020304" pitchFamily="18" charset="0"/>
                <a:cs typeface="Times New Roman" panose="02020603050405020304" pitchFamily="18" charset="0"/>
              </a:rPr>
              <a:t>	</a:t>
            </a:r>
            <a:r>
              <a:rPr lang="vi-VN" sz="2400" b="0" smtClean="0">
                <a:solidFill>
                  <a:srgbClr val="000000"/>
                </a:solidFill>
                <a:latin typeface="Times New Roman" panose="02020603050405020304" pitchFamily="18" charset="0"/>
                <a:cs typeface="Times New Roman" panose="02020603050405020304" pitchFamily="18" charset="0"/>
              </a:rPr>
              <a:t>cout </a:t>
            </a:r>
            <a:r>
              <a:rPr lang="vi-VN" sz="2400" b="0">
                <a:solidFill>
                  <a:srgbClr val="000000"/>
                </a:solidFill>
                <a:latin typeface="Times New Roman" panose="02020603050405020304" pitchFamily="18" charset="0"/>
                <a:cs typeface="Times New Roman" panose="02020603050405020304" pitchFamily="18" charset="0"/>
              </a:rPr>
              <a:t>&lt;&lt; *p ;	</a:t>
            </a:r>
            <a:r>
              <a:rPr lang="vi-VN" sz="2400" b="0" i="1">
                <a:solidFill>
                  <a:schemeClr val="accent4">
                    <a:lumMod val="60000"/>
                    <a:lumOff val="40000"/>
                  </a:schemeClr>
                </a:solidFill>
                <a:latin typeface="Times New Roman" panose="02020603050405020304" pitchFamily="18" charset="0"/>
                <a:cs typeface="Times New Roman" panose="02020603050405020304" pitchFamily="18" charset="0"/>
              </a:rPr>
              <a:t>// in toàn bộ mảng a</a:t>
            </a:r>
          </a:p>
          <a:p>
            <a:pPr marL="0" indent="0" algn="just">
              <a:spcBef>
                <a:spcPts val="0"/>
              </a:spcBef>
              <a:buNone/>
            </a:pPr>
            <a:endParaRPr lang="en-US" sz="2400" b="0" smtClean="0">
              <a:solidFill>
                <a:srgbClr val="000000"/>
              </a:solidFill>
              <a:latin typeface="Times New Roman" panose="02020603050405020304" pitchFamily="18" charset="0"/>
              <a:cs typeface="Times New Roman" panose="02020603050405020304" pitchFamily="18" charset="0"/>
            </a:endParaRPr>
          </a:p>
          <a:p>
            <a:pPr marL="457200" indent="-457200" algn="just">
              <a:spcBef>
                <a:spcPts val="0"/>
              </a:spcBef>
              <a:buFont typeface="+mj-lt"/>
              <a:buAutoNum type="alphaUcPeriod" startAt="4"/>
            </a:pPr>
            <a:endParaRPr lang="en-US" sz="2400" b="0">
              <a:solidFill>
                <a:srgbClr val="000000"/>
              </a:solidFill>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953888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4.4 Cấp phát và thu hồi bộ nhớ động</a:t>
            </a:r>
            <a:endParaRPr lang="en-US">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12</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66" name="Content Placeholder 2"/>
          <p:cNvSpPr>
            <a:spLocks noGrp="1"/>
          </p:cNvSpPr>
          <p:nvPr>
            <p:ph idx="1"/>
          </p:nvPr>
        </p:nvSpPr>
        <p:spPr>
          <a:xfrm>
            <a:off x="455104" y="1219200"/>
            <a:ext cx="8229600" cy="5300246"/>
          </a:xfrm>
        </p:spPr>
        <p:txBody>
          <a:bodyPr/>
          <a:lstStyle/>
          <a:p>
            <a:pPr marL="457200" indent="-457200" algn="just">
              <a:spcBef>
                <a:spcPts val="0"/>
              </a:spcBef>
              <a:buFont typeface="+mj-lt"/>
              <a:buAutoNum type="alphaUcPeriod"/>
            </a:pPr>
            <a:r>
              <a:rPr lang="en-US" sz="2400" smtClean="0">
                <a:solidFill>
                  <a:srgbClr val="000000"/>
                </a:solidFill>
                <a:latin typeface="Times New Roman" panose="02020603050405020304" pitchFamily="18" charset="0"/>
                <a:cs typeface="Times New Roman" panose="02020603050405020304" pitchFamily="18" charset="0"/>
              </a:rPr>
              <a:t>Cấp phát bộ nhớ động với toán tử new:</a:t>
            </a:r>
          </a:p>
          <a:p>
            <a:pPr marL="857250" lvl="1" indent="-457200" algn="just">
              <a:spcBef>
                <a:spcPts val="0"/>
              </a:spcBef>
              <a:buFont typeface="Courier New" panose="02070309020205020404" pitchFamily="49" charset="0"/>
              <a:buChar char="o"/>
            </a:pPr>
            <a:r>
              <a:rPr lang="en-US" sz="2400" b="1">
                <a:solidFill>
                  <a:srgbClr val="000000"/>
                </a:solidFill>
                <a:latin typeface="Times New Roman" panose="02020603050405020304" pitchFamily="18" charset="0"/>
                <a:cs typeface="Times New Roman" panose="02020603050405020304" pitchFamily="18" charset="0"/>
              </a:rPr>
              <a:t>p = new &lt;kiểu&gt; </a:t>
            </a:r>
            <a:r>
              <a:rPr lang="en-US" sz="2400" b="1" smtClean="0">
                <a:solidFill>
                  <a:srgbClr val="000000"/>
                </a:solidFill>
                <a:latin typeface="Times New Roman" panose="02020603050405020304" pitchFamily="18" charset="0"/>
                <a:cs typeface="Times New Roman" panose="02020603050405020304" pitchFamily="18" charset="0"/>
              </a:rPr>
              <a:t>;</a:t>
            </a:r>
            <a:r>
              <a:rPr lang="en-US" sz="2400" smtClean="0">
                <a:solidFill>
                  <a:srgbClr val="000000"/>
                </a:solidFill>
                <a:latin typeface="Times New Roman" panose="02020603050405020304" pitchFamily="18" charset="0"/>
                <a:cs typeface="Times New Roman" panose="02020603050405020304" pitchFamily="18" charset="0"/>
              </a:rPr>
              <a:t>	</a:t>
            </a:r>
            <a:r>
              <a:rPr lang="en-US" sz="2400" i="1" smtClean="0">
                <a:solidFill>
                  <a:schemeClr val="accent4">
                    <a:lumMod val="60000"/>
                    <a:lumOff val="40000"/>
                  </a:schemeClr>
                </a:solidFill>
                <a:latin typeface="Times New Roman" panose="02020603050405020304" pitchFamily="18" charset="0"/>
                <a:cs typeface="Times New Roman" panose="02020603050405020304" pitchFamily="18" charset="0"/>
              </a:rPr>
              <a:t>// </a:t>
            </a:r>
            <a:r>
              <a:rPr lang="en-US" sz="2400" i="1">
                <a:solidFill>
                  <a:schemeClr val="accent4">
                    <a:lumMod val="60000"/>
                    <a:lumOff val="40000"/>
                  </a:schemeClr>
                </a:solidFill>
                <a:latin typeface="Times New Roman" panose="02020603050405020304" pitchFamily="18" charset="0"/>
                <a:cs typeface="Times New Roman" panose="02020603050405020304" pitchFamily="18" charset="0"/>
              </a:rPr>
              <a:t>cấp phát 1 phần tử</a:t>
            </a:r>
          </a:p>
          <a:p>
            <a:pPr marL="857250" lvl="1" indent="-457200" algn="just">
              <a:spcBef>
                <a:spcPts val="0"/>
              </a:spcBef>
              <a:buFont typeface="Courier New" panose="02070309020205020404" pitchFamily="49" charset="0"/>
              <a:buChar char="o"/>
            </a:pPr>
            <a:r>
              <a:rPr lang="en-US" sz="2400" b="1">
                <a:solidFill>
                  <a:srgbClr val="000000"/>
                </a:solidFill>
                <a:latin typeface="Times New Roman" panose="02020603050405020304" pitchFamily="18" charset="0"/>
                <a:cs typeface="Times New Roman" panose="02020603050405020304" pitchFamily="18" charset="0"/>
              </a:rPr>
              <a:t>p = new &lt;kiểu&gt;[n] ; </a:t>
            </a:r>
            <a:r>
              <a:rPr lang="en-US" sz="2400">
                <a:solidFill>
                  <a:srgbClr val="000000"/>
                </a:solidFill>
                <a:latin typeface="Times New Roman" panose="02020603050405020304" pitchFamily="18" charset="0"/>
                <a:cs typeface="Times New Roman" panose="02020603050405020304" pitchFamily="18" charset="0"/>
              </a:rPr>
              <a:t>	</a:t>
            </a:r>
            <a:r>
              <a:rPr lang="en-US" sz="2400" i="1">
                <a:solidFill>
                  <a:schemeClr val="accent4">
                    <a:lumMod val="60000"/>
                    <a:lumOff val="40000"/>
                  </a:schemeClr>
                </a:solidFill>
                <a:latin typeface="Times New Roman" panose="02020603050405020304" pitchFamily="18" charset="0"/>
                <a:cs typeface="Times New Roman" panose="02020603050405020304" pitchFamily="18" charset="0"/>
              </a:rPr>
              <a:t>// cấp phát n phần </a:t>
            </a:r>
            <a:r>
              <a:rPr lang="en-US" sz="2400" i="1" smtClean="0">
                <a:solidFill>
                  <a:schemeClr val="accent4">
                    <a:lumMod val="60000"/>
                    <a:lumOff val="40000"/>
                  </a:schemeClr>
                </a:solidFill>
                <a:latin typeface="Times New Roman" panose="02020603050405020304" pitchFamily="18" charset="0"/>
                <a:cs typeface="Times New Roman" panose="02020603050405020304" pitchFamily="18" charset="0"/>
              </a:rPr>
              <a:t>tử</a:t>
            </a:r>
          </a:p>
          <a:p>
            <a:pPr marL="400050" lvl="1" indent="0" algn="just">
              <a:spcBef>
                <a:spcPts val="0"/>
              </a:spcBef>
              <a:buNone/>
            </a:pPr>
            <a:r>
              <a:rPr lang="en-US" sz="2400" smtClean="0">
                <a:solidFill>
                  <a:srgbClr val="000000"/>
                </a:solidFill>
                <a:latin typeface="Times New Roman" panose="02020603050405020304" pitchFamily="18" charset="0"/>
                <a:cs typeface="Times New Roman" panose="02020603050405020304" pitchFamily="18" charset="0"/>
              </a:rPr>
              <a:t>	</a:t>
            </a:r>
          </a:p>
          <a:p>
            <a:pPr marL="400050" lvl="1" indent="0" algn="just">
              <a:spcBef>
                <a:spcPts val="0"/>
              </a:spcBef>
              <a:buNone/>
            </a:pPr>
            <a:r>
              <a:rPr lang="en-US" sz="2400">
                <a:solidFill>
                  <a:srgbClr val="000000"/>
                </a:solidFill>
                <a:latin typeface="Times New Roman" panose="02020603050405020304" pitchFamily="18" charset="0"/>
                <a:cs typeface="Times New Roman" panose="02020603050405020304" pitchFamily="18" charset="0"/>
              </a:rPr>
              <a:t>	</a:t>
            </a:r>
            <a:r>
              <a:rPr lang="vi-VN" sz="2400" i="1" smtClean="0">
                <a:solidFill>
                  <a:srgbClr val="FF0000"/>
                </a:solidFill>
                <a:latin typeface="Times New Roman" panose="02020603050405020304" pitchFamily="18" charset="0"/>
                <a:cs typeface="Times New Roman" panose="02020603050405020304" pitchFamily="18" charset="0"/>
              </a:rPr>
              <a:t>Khi </a:t>
            </a:r>
            <a:r>
              <a:rPr lang="vi-VN" sz="2400" i="1">
                <a:solidFill>
                  <a:srgbClr val="FF0000"/>
                </a:solidFill>
                <a:latin typeface="Times New Roman" panose="02020603050405020304" pitchFamily="18" charset="0"/>
                <a:cs typeface="Times New Roman" panose="02020603050405020304" pitchFamily="18" charset="0"/>
              </a:rPr>
              <a:t>gặp toán tử new, chương trình sẽ tìm trong bộ nhớ một lượng ô nhớ còn rỗi và liên tục với số lượng đủ theo yêu cầu và cho p trỏ đến địa chỉ (byte đầu tiên) của vùng nhớ này. Nếu không có vùng nhớ với số lượng như vậy thì việc cấp phát là thất bại và p = NULL (NULL là một địa chỉ rỗng, không xác định). </a:t>
            </a:r>
            <a:endParaRPr lang="en-US" sz="2400" b="0">
              <a:solidFill>
                <a:srgbClr val="000000"/>
              </a:solidFill>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331238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4.4 Cấp phát và thu hồi bộ nhớ động</a:t>
            </a:r>
            <a:endParaRPr lang="en-US">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13</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66" name="Content Placeholder 2"/>
          <p:cNvSpPr>
            <a:spLocks noGrp="1"/>
          </p:cNvSpPr>
          <p:nvPr>
            <p:ph idx="1"/>
          </p:nvPr>
        </p:nvSpPr>
        <p:spPr>
          <a:xfrm>
            <a:off x="455104" y="1219200"/>
            <a:ext cx="8229600" cy="5300246"/>
          </a:xfrm>
        </p:spPr>
        <p:txBody>
          <a:bodyPr/>
          <a:lstStyle/>
          <a:p>
            <a:pPr marL="457200" indent="-457200" algn="just">
              <a:spcBef>
                <a:spcPts val="0"/>
              </a:spcBef>
              <a:buFont typeface="+mj-lt"/>
              <a:buAutoNum type="alphaUcPeriod" startAt="2"/>
            </a:pPr>
            <a:r>
              <a:rPr lang="en-US" sz="2400">
                <a:solidFill>
                  <a:srgbClr val="000000"/>
                </a:solidFill>
                <a:latin typeface="Times New Roman" panose="02020603050405020304" pitchFamily="18" charset="0"/>
                <a:cs typeface="Times New Roman" panose="02020603050405020304" pitchFamily="18" charset="0"/>
              </a:rPr>
              <a:t>Thu hồi bộ nhớ động với toán tử </a:t>
            </a:r>
            <a:r>
              <a:rPr lang="en-US" sz="2400" smtClean="0">
                <a:solidFill>
                  <a:srgbClr val="000000"/>
                </a:solidFill>
                <a:latin typeface="Times New Roman" panose="02020603050405020304" pitchFamily="18" charset="0"/>
                <a:cs typeface="Times New Roman" panose="02020603050405020304" pitchFamily="18" charset="0"/>
              </a:rPr>
              <a:t>delete:</a:t>
            </a:r>
          </a:p>
          <a:p>
            <a:pPr marL="857250" lvl="1" indent="-457200" algn="just">
              <a:spcBef>
                <a:spcPts val="0"/>
              </a:spcBef>
              <a:buFont typeface="Courier New" panose="02070309020205020404" pitchFamily="49" charset="0"/>
              <a:buChar char="o"/>
            </a:pPr>
            <a:r>
              <a:rPr lang="vi-VN" sz="2400" i="1">
                <a:solidFill>
                  <a:srgbClr val="000000"/>
                </a:solidFill>
                <a:latin typeface="Times New Roman" panose="02020603050405020304" pitchFamily="18" charset="0"/>
                <a:cs typeface="Times New Roman" panose="02020603050405020304" pitchFamily="18" charset="0"/>
              </a:rPr>
              <a:t>Để giải phóng bộ nhớ đã cấp phát cho một biến (khi không cần sử dụng nữa) ta sử dụng câu lệnh delete</a:t>
            </a:r>
            <a:r>
              <a:rPr lang="vi-VN" sz="2400" i="1" smtClean="0">
                <a:solidFill>
                  <a:srgbClr val="000000"/>
                </a:solidFill>
                <a:latin typeface="Times New Roman" panose="02020603050405020304" pitchFamily="18" charset="0"/>
                <a:cs typeface="Times New Roman" panose="02020603050405020304" pitchFamily="18" charset="0"/>
              </a:rPr>
              <a:t>.</a:t>
            </a:r>
            <a:endParaRPr lang="vi-VN" sz="2400" i="1">
              <a:solidFill>
                <a:srgbClr val="000000"/>
              </a:solidFill>
              <a:latin typeface="Times New Roman" panose="02020603050405020304" pitchFamily="18" charset="0"/>
              <a:cs typeface="Times New Roman" panose="02020603050405020304" pitchFamily="18" charset="0"/>
            </a:endParaRPr>
          </a:p>
          <a:p>
            <a:pPr marL="400050" lvl="1" indent="0" algn="just">
              <a:spcBef>
                <a:spcPts val="0"/>
              </a:spcBef>
              <a:buNone/>
            </a:pPr>
            <a:r>
              <a:rPr lang="en-US" sz="2400" smtClean="0">
                <a:solidFill>
                  <a:srgbClr val="000000"/>
                </a:solidFill>
                <a:latin typeface="Times New Roman" panose="02020603050405020304" pitchFamily="18" charset="0"/>
                <a:cs typeface="Times New Roman" panose="02020603050405020304" pitchFamily="18" charset="0"/>
              </a:rPr>
              <a:t>	</a:t>
            </a:r>
            <a:r>
              <a:rPr lang="vi-VN" sz="2400" b="1" smtClean="0">
                <a:solidFill>
                  <a:srgbClr val="000000"/>
                </a:solidFill>
                <a:latin typeface="Times New Roman" panose="02020603050405020304" pitchFamily="18" charset="0"/>
                <a:cs typeface="Times New Roman" panose="02020603050405020304" pitchFamily="18" charset="0"/>
              </a:rPr>
              <a:t>delete </a:t>
            </a:r>
            <a:r>
              <a:rPr lang="vi-VN" sz="2400" b="1">
                <a:solidFill>
                  <a:srgbClr val="000000"/>
                </a:solidFill>
                <a:latin typeface="Times New Roman" panose="02020603050405020304" pitchFamily="18" charset="0"/>
                <a:cs typeface="Times New Roman" panose="02020603050405020304" pitchFamily="18" charset="0"/>
              </a:rPr>
              <a:t>p ;	</a:t>
            </a:r>
            <a:r>
              <a:rPr lang="vi-VN" sz="2400" b="1" smtClean="0">
                <a:solidFill>
                  <a:srgbClr val="000000"/>
                </a:solidFill>
                <a:latin typeface="Times New Roman" panose="02020603050405020304" pitchFamily="18" charset="0"/>
                <a:cs typeface="Times New Roman" panose="02020603050405020304" pitchFamily="18" charset="0"/>
              </a:rPr>
              <a:t>// </a:t>
            </a:r>
            <a:r>
              <a:rPr lang="vi-VN" sz="2400" b="1">
                <a:solidFill>
                  <a:srgbClr val="000000"/>
                </a:solidFill>
                <a:latin typeface="Times New Roman" panose="02020603050405020304" pitchFamily="18" charset="0"/>
                <a:cs typeface="Times New Roman" panose="02020603050405020304" pitchFamily="18" charset="0"/>
              </a:rPr>
              <a:t>p là con trỏ được sử dụng trong </a:t>
            </a:r>
            <a:r>
              <a:rPr lang="vi-VN" sz="2400" b="1" smtClean="0">
                <a:solidFill>
                  <a:srgbClr val="000000"/>
                </a:solidFill>
                <a:latin typeface="Times New Roman" panose="02020603050405020304" pitchFamily="18" charset="0"/>
                <a:cs typeface="Times New Roman" panose="02020603050405020304" pitchFamily="18" charset="0"/>
              </a:rPr>
              <a:t>new</a:t>
            </a:r>
            <a:endParaRPr lang="en-US" sz="2400" b="1" smtClean="0">
              <a:solidFill>
                <a:srgbClr val="000000"/>
              </a:solidFill>
              <a:latin typeface="Times New Roman" panose="02020603050405020304" pitchFamily="18" charset="0"/>
              <a:cs typeface="Times New Roman" panose="02020603050405020304" pitchFamily="18" charset="0"/>
            </a:endParaRPr>
          </a:p>
          <a:p>
            <a:pPr marL="400050" lvl="1" indent="0" algn="just">
              <a:spcBef>
                <a:spcPts val="0"/>
              </a:spcBef>
              <a:buNone/>
            </a:pPr>
            <a:endParaRPr lang="en-US" sz="2400" b="1">
              <a:solidFill>
                <a:srgbClr val="000000"/>
              </a:solidFill>
              <a:latin typeface="Times New Roman" panose="02020603050405020304" pitchFamily="18" charset="0"/>
              <a:cs typeface="Times New Roman" panose="02020603050405020304" pitchFamily="18" charset="0"/>
            </a:endParaRPr>
          </a:p>
          <a:p>
            <a:pPr marL="857250" lvl="1" indent="-457200" algn="just">
              <a:spcBef>
                <a:spcPts val="0"/>
              </a:spcBef>
              <a:buFont typeface="Courier New" panose="02070309020205020404" pitchFamily="49" charset="0"/>
              <a:buChar char="o"/>
            </a:pPr>
            <a:r>
              <a:rPr lang="en-US" sz="2400" i="1" smtClean="0">
                <a:solidFill>
                  <a:srgbClr val="000000"/>
                </a:solidFill>
                <a:latin typeface="Times New Roman" panose="02020603050405020304" pitchFamily="18" charset="0"/>
                <a:cs typeface="Times New Roman" panose="02020603050405020304" pitchFamily="18" charset="0"/>
              </a:rPr>
              <a:t>V</a:t>
            </a:r>
            <a:r>
              <a:rPr lang="vi-VN" sz="2400" i="1" smtClean="0">
                <a:solidFill>
                  <a:srgbClr val="000000"/>
                </a:solidFill>
                <a:latin typeface="Times New Roman" panose="02020603050405020304" pitchFamily="18" charset="0"/>
                <a:cs typeface="Times New Roman" panose="02020603050405020304" pitchFamily="18" charset="0"/>
              </a:rPr>
              <a:t>à </a:t>
            </a:r>
            <a:r>
              <a:rPr lang="vi-VN" sz="2400" i="1">
                <a:solidFill>
                  <a:srgbClr val="000000"/>
                </a:solidFill>
                <a:latin typeface="Times New Roman" panose="02020603050405020304" pitchFamily="18" charset="0"/>
                <a:cs typeface="Times New Roman" panose="02020603050405020304" pitchFamily="18" charset="0"/>
              </a:rPr>
              <a:t>để giải phóng toàn bộ mảng được cấp pháp thông qua con trỏ p ta dùng câu lệnh</a:t>
            </a:r>
            <a:r>
              <a:rPr lang="vi-VN" sz="2400" i="1" smtClean="0">
                <a:solidFill>
                  <a:srgbClr val="000000"/>
                </a:solidFill>
                <a:latin typeface="Times New Roman" panose="02020603050405020304" pitchFamily="18" charset="0"/>
                <a:cs typeface="Times New Roman" panose="02020603050405020304" pitchFamily="18" charset="0"/>
              </a:rPr>
              <a:t>:</a:t>
            </a:r>
            <a:endParaRPr lang="en-US" sz="2400" i="1" smtClean="0">
              <a:solidFill>
                <a:srgbClr val="000000"/>
              </a:solidFill>
              <a:latin typeface="Times New Roman" panose="02020603050405020304" pitchFamily="18" charset="0"/>
              <a:cs typeface="Times New Roman" panose="02020603050405020304" pitchFamily="18" charset="0"/>
            </a:endParaRPr>
          </a:p>
          <a:p>
            <a:pPr marL="400050" lvl="1" indent="0" algn="just">
              <a:spcBef>
                <a:spcPts val="0"/>
              </a:spcBef>
              <a:buNone/>
            </a:pPr>
            <a:r>
              <a:rPr lang="en-US" sz="2400" b="1" smtClean="0">
                <a:solidFill>
                  <a:srgbClr val="000000"/>
                </a:solidFill>
                <a:latin typeface="Times New Roman" panose="02020603050405020304" pitchFamily="18" charset="0"/>
                <a:cs typeface="Times New Roman" panose="02020603050405020304" pitchFamily="18" charset="0"/>
              </a:rPr>
              <a:t>	</a:t>
            </a:r>
            <a:r>
              <a:rPr lang="vi-VN" sz="2400" b="1" smtClean="0">
                <a:solidFill>
                  <a:srgbClr val="000000"/>
                </a:solidFill>
                <a:latin typeface="Times New Roman" panose="02020603050405020304" pitchFamily="18" charset="0"/>
                <a:cs typeface="Times New Roman" panose="02020603050405020304" pitchFamily="18" charset="0"/>
              </a:rPr>
              <a:t>delete</a:t>
            </a:r>
            <a:r>
              <a:rPr lang="vi-VN" sz="2400" b="1">
                <a:solidFill>
                  <a:srgbClr val="000000"/>
                </a:solidFill>
                <a:latin typeface="Times New Roman" panose="02020603050405020304" pitchFamily="18" charset="0"/>
                <a:cs typeface="Times New Roman" panose="02020603050405020304" pitchFamily="18" charset="0"/>
              </a:rPr>
              <a:t>[] p ;	// p là con trỏ trỏ đến mảng</a:t>
            </a:r>
          </a:p>
          <a:p>
            <a:pPr marL="400050" lvl="1" indent="0" algn="just">
              <a:spcBef>
                <a:spcPts val="0"/>
              </a:spcBef>
              <a:buNone/>
            </a:pPr>
            <a:endParaRPr lang="en-US" sz="2400" i="1" smtClean="0">
              <a:solidFill>
                <a:srgbClr val="000000"/>
              </a:solidFill>
              <a:latin typeface="Times New Roman" panose="02020603050405020304" pitchFamily="18" charset="0"/>
              <a:cs typeface="Times New Roman" panose="02020603050405020304" pitchFamily="18" charset="0"/>
            </a:endParaRPr>
          </a:p>
          <a:p>
            <a:pPr marL="857250" lvl="1" indent="-457200" algn="just">
              <a:spcBef>
                <a:spcPts val="0"/>
              </a:spcBef>
              <a:buFont typeface="Courier New" panose="02070309020205020404" pitchFamily="49" charset="0"/>
              <a:buChar char="o"/>
            </a:pPr>
            <a:r>
              <a:rPr lang="en-US" sz="2400" i="1" smtClean="0">
                <a:solidFill>
                  <a:srgbClr val="000000"/>
                </a:solidFill>
                <a:latin typeface="Times New Roman" panose="02020603050405020304" pitchFamily="18" charset="0"/>
                <a:cs typeface="Times New Roman" panose="02020603050405020304" pitchFamily="18" charset="0"/>
              </a:rPr>
              <a:t>Dùng hàm free:</a:t>
            </a:r>
          </a:p>
          <a:p>
            <a:pPr marL="400050" lvl="1" indent="0" algn="just">
              <a:spcBef>
                <a:spcPts val="0"/>
              </a:spcBef>
              <a:buNone/>
            </a:pPr>
            <a:r>
              <a:rPr lang="en-US" sz="2400" i="1" smtClean="0">
                <a:solidFill>
                  <a:srgbClr val="000000"/>
                </a:solidFill>
                <a:latin typeface="Times New Roman" panose="02020603050405020304" pitchFamily="18" charset="0"/>
                <a:cs typeface="Times New Roman" panose="02020603050405020304" pitchFamily="18" charset="0"/>
              </a:rPr>
              <a:t>	</a:t>
            </a:r>
            <a:r>
              <a:rPr lang="en-US" sz="2400" b="1">
                <a:solidFill>
                  <a:srgbClr val="000000"/>
                </a:solidFill>
                <a:latin typeface="Times New Roman" panose="02020603050405020304" pitchFamily="18" charset="0"/>
                <a:cs typeface="Times New Roman" panose="02020603050405020304" pitchFamily="18" charset="0"/>
              </a:rPr>
              <a:t>f</a:t>
            </a:r>
            <a:r>
              <a:rPr lang="en-US" sz="2400" b="1" smtClean="0">
                <a:solidFill>
                  <a:srgbClr val="000000"/>
                </a:solidFill>
                <a:latin typeface="Times New Roman" panose="02020603050405020304" pitchFamily="18" charset="0"/>
                <a:cs typeface="Times New Roman" panose="02020603050405020304" pitchFamily="18" charset="0"/>
              </a:rPr>
              <a:t>ree(p); //P là biến con trỏ</a:t>
            </a:r>
          </a:p>
          <a:p>
            <a:pPr marL="857250" lvl="1" indent="-457200" algn="just">
              <a:spcBef>
                <a:spcPts val="0"/>
              </a:spcBef>
              <a:buFont typeface="Courier New" panose="02070309020205020404" pitchFamily="49" charset="0"/>
              <a:buChar char="o"/>
            </a:pPr>
            <a:endParaRPr lang="vi-VN" sz="2400" i="1">
              <a:solidFill>
                <a:srgbClr val="000000"/>
              </a:solidFill>
              <a:latin typeface="Times New Roman" panose="02020603050405020304" pitchFamily="18" charset="0"/>
              <a:cs typeface="Times New Roman" panose="02020603050405020304" pitchFamily="18" charset="0"/>
            </a:endParaRPr>
          </a:p>
          <a:p>
            <a:pPr marL="400050" lvl="1" indent="0" algn="just">
              <a:spcBef>
                <a:spcPts val="0"/>
              </a:spcBef>
              <a:buNone/>
            </a:pPr>
            <a:r>
              <a:rPr lang="en-US" sz="2400" smtClean="0">
                <a:solidFill>
                  <a:srgbClr val="000000"/>
                </a:solidFill>
                <a:latin typeface="Times New Roman" panose="02020603050405020304" pitchFamily="18" charset="0"/>
                <a:cs typeface="Times New Roman" panose="02020603050405020304" pitchFamily="18" charset="0"/>
              </a:rPr>
              <a:t>	</a:t>
            </a:r>
          </a:p>
          <a:p>
            <a:pPr marL="0" indent="0" algn="just">
              <a:spcBef>
                <a:spcPts val="0"/>
              </a:spcBef>
              <a:buNone/>
            </a:pPr>
            <a:r>
              <a:rPr lang="en-US" sz="2400" smtClean="0">
                <a:solidFill>
                  <a:srgbClr val="000000"/>
                </a:solidFill>
                <a:latin typeface="Times New Roman" panose="02020603050405020304" pitchFamily="18" charset="0"/>
                <a:cs typeface="Times New Roman" panose="02020603050405020304" pitchFamily="18" charset="0"/>
              </a:rPr>
              <a:t>	</a:t>
            </a:r>
          </a:p>
          <a:p>
            <a:pPr marL="0" indent="0" algn="just">
              <a:spcBef>
                <a:spcPts val="0"/>
              </a:spcBef>
              <a:buNone/>
            </a:pPr>
            <a:endParaRPr lang="en-US" sz="2400" b="0">
              <a:solidFill>
                <a:srgbClr val="000000"/>
              </a:solidFill>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514012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Ví dụ : Sắp xếp dãy số</a:t>
            </a:r>
            <a:endParaRPr lang="en-US">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14</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66" name="Content Placeholder 2"/>
          <p:cNvSpPr>
            <a:spLocks noGrp="1"/>
          </p:cNvSpPr>
          <p:nvPr>
            <p:ph idx="1"/>
          </p:nvPr>
        </p:nvSpPr>
        <p:spPr>
          <a:xfrm>
            <a:off x="455104" y="1219200"/>
            <a:ext cx="8229600" cy="5300246"/>
          </a:xfrm>
        </p:spPr>
        <p:txBody>
          <a:bodyPr/>
          <a:lstStyle/>
          <a:p>
            <a:pPr marL="0" indent="0" algn="just">
              <a:spcBef>
                <a:spcPts val="0"/>
              </a:spcBef>
              <a:buNone/>
            </a:pPr>
            <a:r>
              <a:rPr lang="en-US" sz="1800" b="0">
                <a:solidFill>
                  <a:srgbClr val="000000"/>
                </a:solidFill>
                <a:latin typeface="Times New Roman" panose="02020603050405020304" pitchFamily="18" charset="0"/>
                <a:cs typeface="Times New Roman" panose="02020603050405020304" pitchFamily="18" charset="0"/>
              </a:rPr>
              <a:t>#include&lt;iostream&gt;</a:t>
            </a:r>
          </a:p>
          <a:p>
            <a:pPr marL="0" indent="0" algn="just">
              <a:spcBef>
                <a:spcPts val="0"/>
              </a:spcBef>
              <a:buNone/>
            </a:pPr>
            <a:r>
              <a:rPr lang="en-US" sz="1800" b="0">
                <a:solidFill>
                  <a:srgbClr val="000000"/>
                </a:solidFill>
                <a:latin typeface="Times New Roman" panose="02020603050405020304" pitchFamily="18" charset="0"/>
                <a:cs typeface="Times New Roman" panose="02020603050405020304" pitchFamily="18" charset="0"/>
              </a:rPr>
              <a:t>using namespace std;</a:t>
            </a:r>
          </a:p>
          <a:p>
            <a:pPr marL="0" indent="0" algn="just">
              <a:spcBef>
                <a:spcPts val="0"/>
              </a:spcBef>
              <a:buNone/>
            </a:pPr>
            <a:r>
              <a:rPr lang="en-US" sz="1800" b="0">
                <a:solidFill>
                  <a:srgbClr val="000000"/>
                </a:solidFill>
                <a:latin typeface="Times New Roman" panose="02020603050405020304" pitchFamily="18" charset="0"/>
                <a:cs typeface="Times New Roman" panose="02020603050405020304" pitchFamily="18" charset="0"/>
              </a:rPr>
              <a:t>int main()</a:t>
            </a:r>
          </a:p>
          <a:p>
            <a:pPr marL="0" indent="0" algn="just">
              <a:spcBef>
                <a:spcPts val="0"/>
              </a:spcBef>
              <a:buNone/>
            </a:pPr>
            <a:r>
              <a:rPr lang="en-US" sz="1800" b="0">
                <a:solidFill>
                  <a:srgbClr val="000000"/>
                </a:solidFill>
                <a:latin typeface="Times New Roman" panose="02020603050405020304" pitchFamily="18" charset="0"/>
                <a:cs typeface="Times New Roman" panose="02020603050405020304" pitchFamily="18" charset="0"/>
              </a:rPr>
              <a:t>{</a:t>
            </a:r>
          </a:p>
          <a:p>
            <a:pPr marL="0" indent="0" algn="just">
              <a:spcBef>
                <a:spcPts val="0"/>
              </a:spcBef>
              <a:buNone/>
            </a:pPr>
            <a:r>
              <a:rPr lang="en-US" sz="1800" b="0">
                <a:solidFill>
                  <a:srgbClr val="000000"/>
                </a:solidFill>
                <a:latin typeface="Times New Roman" panose="02020603050405020304" pitchFamily="18" charset="0"/>
                <a:cs typeface="Times New Roman" panose="02020603050405020304" pitchFamily="18" charset="0"/>
              </a:rPr>
              <a:t>	int </a:t>
            </a:r>
            <a:r>
              <a:rPr lang="en-US" sz="1800" b="0" smtClean="0">
                <a:solidFill>
                  <a:srgbClr val="000000"/>
                </a:solidFill>
                <a:latin typeface="Times New Roman" panose="02020603050405020304" pitchFamily="18" charset="0"/>
                <a:cs typeface="Times New Roman" panose="02020603050405020304" pitchFamily="18" charset="0"/>
              </a:rPr>
              <a:t>*dau, </a:t>
            </a:r>
            <a:r>
              <a:rPr lang="en-US" sz="1800" b="0">
                <a:solidFill>
                  <a:srgbClr val="000000"/>
                </a:solidFill>
                <a:latin typeface="Times New Roman" panose="02020603050405020304" pitchFamily="18" charset="0"/>
                <a:cs typeface="Times New Roman" panose="02020603050405020304" pitchFamily="18" charset="0"/>
              </a:rPr>
              <a:t>*p, *q, n, tam;	</a:t>
            </a:r>
            <a:r>
              <a:rPr lang="en-US" sz="1800" b="0" i="1" smtClean="0">
                <a:solidFill>
                  <a:schemeClr val="accent4">
                    <a:lumMod val="60000"/>
                    <a:lumOff val="40000"/>
                  </a:schemeClr>
                </a:solidFill>
                <a:latin typeface="Times New Roman" panose="02020603050405020304" pitchFamily="18" charset="0"/>
                <a:cs typeface="Times New Roman" panose="02020603050405020304" pitchFamily="18" charset="0"/>
              </a:rPr>
              <a:t>//  dau sẽ là số đầu tiên của dãy</a:t>
            </a:r>
            <a:r>
              <a:rPr lang="en-US" sz="1800" b="0">
                <a:solidFill>
                  <a:srgbClr val="000000"/>
                </a:solidFill>
                <a:latin typeface="Times New Roman" panose="02020603050405020304" pitchFamily="18" charset="0"/>
                <a:cs typeface="Times New Roman" panose="02020603050405020304" pitchFamily="18" charset="0"/>
              </a:rPr>
              <a:t>	</a:t>
            </a:r>
            <a:endParaRPr lang="en-US" sz="1800" b="0" smtClean="0">
              <a:solidFill>
                <a:srgbClr val="000000"/>
              </a:solidFill>
              <a:latin typeface="Times New Roman" panose="02020603050405020304" pitchFamily="18" charset="0"/>
              <a:cs typeface="Times New Roman" panose="02020603050405020304" pitchFamily="18" charset="0"/>
            </a:endParaRPr>
          </a:p>
          <a:p>
            <a:pPr marL="0" indent="0" algn="just">
              <a:spcBef>
                <a:spcPts val="0"/>
              </a:spcBef>
              <a:buNone/>
            </a:pPr>
            <a:r>
              <a:rPr lang="en-US" sz="1800" b="0">
                <a:solidFill>
                  <a:srgbClr val="000000"/>
                </a:solidFill>
                <a:latin typeface="Times New Roman" panose="02020603050405020304" pitchFamily="18" charset="0"/>
                <a:cs typeface="Times New Roman" panose="02020603050405020304" pitchFamily="18" charset="0"/>
              </a:rPr>
              <a:t>	</a:t>
            </a:r>
            <a:r>
              <a:rPr lang="en-US" sz="1800" b="0" smtClean="0">
                <a:solidFill>
                  <a:srgbClr val="000000"/>
                </a:solidFill>
                <a:latin typeface="Times New Roman" panose="02020603050405020304" pitchFamily="18" charset="0"/>
                <a:cs typeface="Times New Roman" panose="02020603050405020304" pitchFamily="18" charset="0"/>
              </a:rPr>
              <a:t>cout </a:t>
            </a:r>
            <a:r>
              <a:rPr lang="en-US" sz="1800" b="0">
                <a:solidFill>
                  <a:srgbClr val="000000"/>
                </a:solidFill>
                <a:latin typeface="Times New Roman" panose="02020603050405020304" pitchFamily="18" charset="0"/>
                <a:cs typeface="Times New Roman" panose="02020603050405020304" pitchFamily="18" charset="0"/>
              </a:rPr>
              <a:t>&lt;&lt; "Cho biet so </a:t>
            </a:r>
            <a:r>
              <a:rPr lang="en-US" sz="1800" b="0" smtClean="0">
                <a:solidFill>
                  <a:srgbClr val="000000"/>
                </a:solidFill>
                <a:latin typeface="Times New Roman" panose="02020603050405020304" pitchFamily="18" charset="0"/>
                <a:cs typeface="Times New Roman" panose="02020603050405020304" pitchFamily="18" charset="0"/>
              </a:rPr>
              <a:t>luong phan tu cua </a:t>
            </a:r>
            <a:r>
              <a:rPr lang="en-US" sz="1800" b="0">
                <a:solidFill>
                  <a:srgbClr val="000000"/>
                </a:solidFill>
                <a:latin typeface="Times New Roman" panose="02020603050405020304" pitchFamily="18" charset="0"/>
                <a:cs typeface="Times New Roman" panose="02020603050405020304" pitchFamily="18" charset="0"/>
              </a:rPr>
              <a:t>day: "; </a:t>
            </a:r>
            <a:endParaRPr lang="en-US" sz="1800" b="0" smtClean="0">
              <a:solidFill>
                <a:srgbClr val="000000"/>
              </a:solidFill>
              <a:latin typeface="Times New Roman" panose="02020603050405020304" pitchFamily="18" charset="0"/>
              <a:cs typeface="Times New Roman" panose="02020603050405020304" pitchFamily="18" charset="0"/>
            </a:endParaRPr>
          </a:p>
          <a:p>
            <a:pPr marL="0" indent="0" algn="just">
              <a:spcBef>
                <a:spcPts val="0"/>
              </a:spcBef>
              <a:buNone/>
            </a:pPr>
            <a:r>
              <a:rPr lang="en-US" sz="1800" b="0">
                <a:solidFill>
                  <a:srgbClr val="000000"/>
                </a:solidFill>
                <a:latin typeface="Times New Roman" panose="02020603050405020304" pitchFamily="18" charset="0"/>
                <a:cs typeface="Times New Roman" panose="02020603050405020304" pitchFamily="18" charset="0"/>
              </a:rPr>
              <a:t>	</a:t>
            </a:r>
            <a:r>
              <a:rPr lang="en-US" sz="1800" b="0" smtClean="0">
                <a:solidFill>
                  <a:srgbClr val="000000"/>
                </a:solidFill>
                <a:latin typeface="Times New Roman" panose="02020603050405020304" pitchFamily="18" charset="0"/>
                <a:cs typeface="Times New Roman" panose="02020603050405020304" pitchFamily="18" charset="0"/>
              </a:rPr>
              <a:t>cin </a:t>
            </a:r>
            <a:r>
              <a:rPr lang="en-US" sz="1800" b="0">
                <a:solidFill>
                  <a:srgbClr val="000000"/>
                </a:solidFill>
                <a:latin typeface="Times New Roman" panose="02020603050405020304" pitchFamily="18" charset="0"/>
                <a:cs typeface="Times New Roman" panose="02020603050405020304" pitchFamily="18" charset="0"/>
              </a:rPr>
              <a:t>&gt;&gt; n ;</a:t>
            </a:r>
          </a:p>
          <a:p>
            <a:pPr marL="0" indent="0" algn="just">
              <a:spcBef>
                <a:spcPts val="0"/>
              </a:spcBef>
              <a:buNone/>
            </a:pPr>
            <a:r>
              <a:rPr lang="en-US" sz="1800" b="0">
                <a:solidFill>
                  <a:srgbClr val="000000"/>
                </a:solidFill>
                <a:latin typeface="Times New Roman" panose="02020603050405020304" pitchFamily="18" charset="0"/>
                <a:cs typeface="Times New Roman" panose="02020603050405020304" pitchFamily="18" charset="0"/>
              </a:rPr>
              <a:t>	</a:t>
            </a:r>
            <a:r>
              <a:rPr lang="en-US" sz="1800" b="0" smtClean="0">
                <a:solidFill>
                  <a:srgbClr val="000000"/>
                </a:solidFill>
                <a:latin typeface="Times New Roman" panose="02020603050405020304" pitchFamily="18" charset="0"/>
                <a:cs typeface="Times New Roman" panose="02020603050405020304" pitchFamily="18" charset="0"/>
              </a:rPr>
              <a:t>dau </a:t>
            </a:r>
            <a:r>
              <a:rPr lang="en-US" sz="1800" b="0">
                <a:solidFill>
                  <a:srgbClr val="000000"/>
                </a:solidFill>
                <a:latin typeface="Times New Roman" panose="02020603050405020304" pitchFamily="18" charset="0"/>
                <a:cs typeface="Times New Roman" panose="02020603050405020304" pitchFamily="18" charset="0"/>
              </a:rPr>
              <a:t>= new int[n] </a:t>
            </a:r>
            <a:r>
              <a:rPr lang="en-US" sz="1800" b="0" smtClean="0">
                <a:solidFill>
                  <a:srgbClr val="000000"/>
                </a:solidFill>
                <a:latin typeface="Times New Roman" panose="02020603050405020304" pitchFamily="18" charset="0"/>
                <a:cs typeface="Times New Roman" panose="02020603050405020304" pitchFamily="18" charset="0"/>
              </a:rPr>
              <a:t>;</a:t>
            </a:r>
            <a:r>
              <a:rPr lang="en-US" sz="1800" b="0">
                <a:solidFill>
                  <a:srgbClr val="000000"/>
                </a:solidFill>
                <a:latin typeface="Times New Roman" panose="02020603050405020304" pitchFamily="18" charset="0"/>
                <a:cs typeface="Times New Roman" panose="02020603050405020304" pitchFamily="18" charset="0"/>
              </a:rPr>
              <a:t>	</a:t>
            </a:r>
            <a:r>
              <a:rPr lang="en-US" sz="1800" b="0" i="1" smtClean="0">
                <a:solidFill>
                  <a:schemeClr val="accent4">
                    <a:lumMod val="60000"/>
                    <a:lumOff val="40000"/>
                  </a:schemeClr>
                </a:solidFill>
                <a:latin typeface="Times New Roman" panose="02020603050405020304" pitchFamily="18" charset="0"/>
                <a:cs typeface="Times New Roman" panose="02020603050405020304" pitchFamily="18" charset="0"/>
              </a:rPr>
              <a:t>// Cấp cho dau n phần tử số nguyên</a:t>
            </a:r>
            <a:endParaRPr lang="en-US" sz="1800" b="0" i="1">
              <a:solidFill>
                <a:schemeClr val="accent4">
                  <a:lumMod val="60000"/>
                  <a:lumOff val="40000"/>
                </a:schemeClr>
              </a:solidFill>
              <a:latin typeface="Times New Roman" panose="02020603050405020304" pitchFamily="18" charset="0"/>
              <a:cs typeface="Times New Roman" panose="02020603050405020304" pitchFamily="18" charset="0"/>
            </a:endParaRPr>
          </a:p>
          <a:p>
            <a:pPr marL="0" indent="0" algn="just">
              <a:spcBef>
                <a:spcPts val="0"/>
              </a:spcBef>
              <a:buNone/>
            </a:pPr>
            <a:r>
              <a:rPr lang="en-US" sz="1800" b="0">
                <a:solidFill>
                  <a:srgbClr val="000000"/>
                </a:solidFill>
                <a:latin typeface="Times New Roman" panose="02020603050405020304" pitchFamily="18" charset="0"/>
                <a:cs typeface="Times New Roman" panose="02020603050405020304" pitchFamily="18" charset="0"/>
              </a:rPr>
              <a:t>	for (</a:t>
            </a:r>
            <a:r>
              <a:rPr lang="en-US" sz="1800" b="0" smtClean="0">
                <a:solidFill>
                  <a:srgbClr val="000000"/>
                </a:solidFill>
                <a:latin typeface="Times New Roman" panose="02020603050405020304" pitchFamily="18" charset="0"/>
                <a:cs typeface="Times New Roman" panose="02020603050405020304" pitchFamily="18" charset="0"/>
              </a:rPr>
              <a:t>p = dau; p&lt;dau+n</a:t>
            </a:r>
            <a:r>
              <a:rPr lang="en-US" sz="1800" b="0">
                <a:solidFill>
                  <a:srgbClr val="000000"/>
                </a:solidFill>
                <a:latin typeface="Times New Roman" panose="02020603050405020304" pitchFamily="18" charset="0"/>
                <a:cs typeface="Times New Roman" panose="02020603050405020304" pitchFamily="18" charset="0"/>
              </a:rPr>
              <a:t>; p++) </a:t>
            </a:r>
            <a:r>
              <a:rPr lang="en-US" sz="1800" b="0" smtClean="0">
                <a:solidFill>
                  <a:srgbClr val="000000"/>
                </a:solidFill>
                <a:latin typeface="Times New Roman" panose="02020603050405020304" pitchFamily="18" charset="0"/>
                <a:cs typeface="Times New Roman" panose="02020603050405020304" pitchFamily="18" charset="0"/>
              </a:rPr>
              <a:t>	</a:t>
            </a:r>
            <a:r>
              <a:rPr lang="en-US" sz="1800" b="0" i="1" smtClean="0">
                <a:solidFill>
                  <a:schemeClr val="accent4">
                    <a:lumMod val="60000"/>
                    <a:lumOff val="40000"/>
                  </a:schemeClr>
                </a:solidFill>
                <a:latin typeface="Times New Roman" panose="02020603050405020304" pitchFamily="18" charset="0"/>
                <a:cs typeface="Times New Roman" panose="02020603050405020304" pitchFamily="18" charset="0"/>
              </a:rPr>
              <a:t>// nhập </a:t>
            </a:r>
            <a:r>
              <a:rPr lang="en-US" sz="1800" b="0" i="1">
                <a:solidFill>
                  <a:schemeClr val="accent4">
                    <a:lumMod val="60000"/>
                    <a:lumOff val="40000"/>
                  </a:schemeClr>
                </a:solidFill>
                <a:latin typeface="Times New Roman" panose="02020603050405020304" pitchFamily="18" charset="0"/>
                <a:cs typeface="Times New Roman" panose="02020603050405020304" pitchFamily="18" charset="0"/>
              </a:rPr>
              <a:t>dãy</a:t>
            </a:r>
          </a:p>
          <a:p>
            <a:pPr marL="0" indent="0" algn="just">
              <a:spcBef>
                <a:spcPts val="0"/>
              </a:spcBef>
              <a:buNone/>
            </a:pPr>
            <a:r>
              <a:rPr lang="en-US" sz="1800" b="0">
                <a:solidFill>
                  <a:srgbClr val="000000"/>
                </a:solidFill>
                <a:latin typeface="Times New Roman" panose="02020603050405020304" pitchFamily="18" charset="0"/>
                <a:cs typeface="Times New Roman" panose="02020603050405020304" pitchFamily="18" charset="0"/>
              </a:rPr>
              <a:t>	{</a:t>
            </a:r>
          </a:p>
          <a:p>
            <a:pPr marL="0" indent="0" algn="just">
              <a:spcBef>
                <a:spcPts val="0"/>
              </a:spcBef>
              <a:buNone/>
            </a:pPr>
            <a:r>
              <a:rPr lang="en-US" sz="1800" b="0">
                <a:solidFill>
                  <a:srgbClr val="000000"/>
                </a:solidFill>
                <a:latin typeface="Times New Roman" panose="02020603050405020304" pitchFamily="18" charset="0"/>
                <a:cs typeface="Times New Roman" panose="02020603050405020304" pitchFamily="18" charset="0"/>
              </a:rPr>
              <a:t>	</a:t>
            </a:r>
            <a:r>
              <a:rPr lang="en-US" sz="1800" b="0" smtClean="0">
                <a:solidFill>
                  <a:srgbClr val="000000"/>
                </a:solidFill>
                <a:latin typeface="Times New Roman" panose="02020603050405020304" pitchFamily="18" charset="0"/>
                <a:cs typeface="Times New Roman" panose="02020603050405020304" pitchFamily="18" charset="0"/>
              </a:rPr>
              <a:t>	cout </a:t>
            </a:r>
            <a:r>
              <a:rPr lang="en-US" sz="1800" b="0">
                <a:solidFill>
                  <a:srgbClr val="000000"/>
                </a:solidFill>
                <a:latin typeface="Times New Roman" panose="02020603050405020304" pitchFamily="18" charset="0"/>
                <a:cs typeface="Times New Roman" panose="02020603050405020304" pitchFamily="18" charset="0"/>
              </a:rPr>
              <a:t>&lt;&lt; "So thu " &lt;&lt; </a:t>
            </a:r>
            <a:r>
              <a:rPr lang="en-US" sz="1800" b="0" smtClean="0">
                <a:solidFill>
                  <a:srgbClr val="000000"/>
                </a:solidFill>
                <a:latin typeface="Times New Roman" panose="02020603050405020304" pitchFamily="18" charset="0"/>
                <a:cs typeface="Times New Roman" panose="02020603050405020304" pitchFamily="18" charset="0"/>
              </a:rPr>
              <a:t>p-dau+1 </a:t>
            </a:r>
            <a:r>
              <a:rPr lang="en-US" sz="1800" b="0">
                <a:solidFill>
                  <a:srgbClr val="000000"/>
                </a:solidFill>
                <a:latin typeface="Times New Roman" panose="02020603050405020304" pitchFamily="18" charset="0"/>
                <a:cs typeface="Times New Roman" panose="02020603050405020304" pitchFamily="18" charset="0"/>
              </a:rPr>
              <a:t>&lt;&lt; ": " ; cin &gt;&gt; *p ;	</a:t>
            </a:r>
          </a:p>
          <a:p>
            <a:pPr marL="0" indent="0" algn="just">
              <a:spcBef>
                <a:spcPts val="0"/>
              </a:spcBef>
              <a:buNone/>
            </a:pPr>
            <a:r>
              <a:rPr lang="en-US" sz="1800" b="0">
                <a:solidFill>
                  <a:srgbClr val="000000"/>
                </a:solidFill>
                <a:latin typeface="Times New Roman" panose="02020603050405020304" pitchFamily="18" charset="0"/>
                <a:cs typeface="Times New Roman" panose="02020603050405020304" pitchFamily="18" charset="0"/>
              </a:rPr>
              <a:t>	}</a:t>
            </a:r>
          </a:p>
          <a:p>
            <a:pPr marL="0" indent="0" algn="just">
              <a:spcBef>
                <a:spcPts val="0"/>
              </a:spcBef>
              <a:buNone/>
            </a:pPr>
            <a:r>
              <a:rPr lang="en-US" sz="1800" b="0">
                <a:solidFill>
                  <a:srgbClr val="000000"/>
                </a:solidFill>
                <a:latin typeface="Times New Roman" panose="02020603050405020304" pitchFamily="18" charset="0"/>
                <a:cs typeface="Times New Roman" panose="02020603050405020304" pitchFamily="18" charset="0"/>
              </a:rPr>
              <a:t>	for (</a:t>
            </a:r>
            <a:r>
              <a:rPr lang="en-US" sz="1800" b="0" smtClean="0">
                <a:solidFill>
                  <a:srgbClr val="000000"/>
                </a:solidFill>
                <a:latin typeface="Times New Roman" panose="02020603050405020304" pitchFamily="18" charset="0"/>
                <a:cs typeface="Times New Roman" panose="02020603050405020304" pitchFamily="18" charset="0"/>
              </a:rPr>
              <a:t>p=dau; p&lt;dau+n-1</a:t>
            </a:r>
            <a:r>
              <a:rPr lang="en-US" sz="1800" b="0">
                <a:solidFill>
                  <a:srgbClr val="000000"/>
                </a:solidFill>
                <a:latin typeface="Times New Roman" panose="02020603050405020304" pitchFamily="18" charset="0"/>
                <a:cs typeface="Times New Roman" panose="02020603050405020304" pitchFamily="18" charset="0"/>
              </a:rPr>
              <a:t>; p++) </a:t>
            </a:r>
            <a:r>
              <a:rPr lang="en-US" sz="1800" b="0" i="1" smtClean="0">
                <a:solidFill>
                  <a:schemeClr val="accent4">
                    <a:lumMod val="60000"/>
                    <a:lumOff val="40000"/>
                  </a:schemeClr>
                </a:solidFill>
                <a:latin typeface="Times New Roman" panose="02020603050405020304" pitchFamily="18" charset="0"/>
                <a:cs typeface="Times New Roman" panose="02020603050405020304" pitchFamily="18" charset="0"/>
              </a:rPr>
              <a:t>// Sắp xếp dãy</a:t>
            </a:r>
          </a:p>
          <a:p>
            <a:pPr marL="0" indent="0" algn="just">
              <a:spcBef>
                <a:spcPts val="0"/>
              </a:spcBef>
              <a:buNone/>
            </a:pPr>
            <a:r>
              <a:rPr lang="en-US" sz="1800" b="0">
                <a:solidFill>
                  <a:srgbClr val="000000"/>
                </a:solidFill>
                <a:latin typeface="Times New Roman" panose="02020603050405020304" pitchFamily="18" charset="0"/>
                <a:cs typeface="Times New Roman" panose="02020603050405020304" pitchFamily="18" charset="0"/>
              </a:rPr>
              <a:t>	</a:t>
            </a:r>
            <a:r>
              <a:rPr lang="en-US" sz="1800" b="0" smtClean="0">
                <a:solidFill>
                  <a:srgbClr val="000000"/>
                </a:solidFill>
                <a:latin typeface="Times New Roman" panose="02020603050405020304" pitchFamily="18" charset="0"/>
                <a:cs typeface="Times New Roman" panose="02020603050405020304" pitchFamily="18" charset="0"/>
              </a:rPr>
              <a:t>	for </a:t>
            </a:r>
            <a:r>
              <a:rPr lang="en-US" sz="1800" b="0">
                <a:solidFill>
                  <a:srgbClr val="000000"/>
                </a:solidFill>
                <a:latin typeface="Times New Roman" panose="02020603050405020304" pitchFamily="18" charset="0"/>
                <a:cs typeface="Times New Roman" panose="02020603050405020304" pitchFamily="18" charset="0"/>
              </a:rPr>
              <a:t>(q=p+1; </a:t>
            </a:r>
            <a:r>
              <a:rPr lang="en-US" sz="1800" b="0" smtClean="0">
                <a:solidFill>
                  <a:srgbClr val="000000"/>
                </a:solidFill>
                <a:latin typeface="Times New Roman" panose="02020603050405020304" pitchFamily="18" charset="0"/>
                <a:cs typeface="Times New Roman" panose="02020603050405020304" pitchFamily="18" charset="0"/>
              </a:rPr>
              <a:t>q&lt;dau+n</a:t>
            </a:r>
            <a:r>
              <a:rPr lang="en-US" sz="1800" b="0">
                <a:solidFill>
                  <a:srgbClr val="000000"/>
                </a:solidFill>
                <a:latin typeface="Times New Roman" panose="02020603050405020304" pitchFamily="18" charset="0"/>
                <a:cs typeface="Times New Roman" panose="02020603050405020304" pitchFamily="18" charset="0"/>
              </a:rPr>
              <a:t>; q++) </a:t>
            </a:r>
          </a:p>
          <a:p>
            <a:pPr marL="0" indent="0" algn="just">
              <a:spcBef>
                <a:spcPts val="0"/>
              </a:spcBef>
              <a:buNone/>
            </a:pPr>
            <a:r>
              <a:rPr lang="en-US" sz="1800" b="0">
                <a:solidFill>
                  <a:srgbClr val="000000"/>
                </a:solidFill>
                <a:latin typeface="Times New Roman" panose="02020603050405020304" pitchFamily="18" charset="0"/>
                <a:cs typeface="Times New Roman" panose="02020603050405020304" pitchFamily="18" charset="0"/>
              </a:rPr>
              <a:t>		if (*q &lt; *p) </a:t>
            </a:r>
            <a:endParaRPr lang="en-US" sz="1800" b="0" smtClean="0">
              <a:solidFill>
                <a:srgbClr val="000000"/>
              </a:solidFill>
              <a:latin typeface="Times New Roman" panose="02020603050405020304" pitchFamily="18" charset="0"/>
              <a:cs typeface="Times New Roman" panose="02020603050405020304" pitchFamily="18" charset="0"/>
            </a:endParaRPr>
          </a:p>
          <a:p>
            <a:pPr marL="0" indent="0" algn="just">
              <a:spcBef>
                <a:spcPts val="0"/>
              </a:spcBef>
              <a:buNone/>
            </a:pPr>
            <a:r>
              <a:rPr lang="en-US" sz="1800" b="0">
                <a:solidFill>
                  <a:srgbClr val="000000"/>
                </a:solidFill>
                <a:latin typeface="Times New Roman" panose="02020603050405020304" pitchFamily="18" charset="0"/>
                <a:cs typeface="Times New Roman" panose="02020603050405020304" pitchFamily="18" charset="0"/>
              </a:rPr>
              <a:t>	</a:t>
            </a:r>
            <a:r>
              <a:rPr lang="en-US" sz="1800" b="0" smtClean="0">
                <a:solidFill>
                  <a:srgbClr val="000000"/>
                </a:solidFill>
                <a:latin typeface="Times New Roman" panose="02020603050405020304" pitchFamily="18" charset="0"/>
                <a:cs typeface="Times New Roman" panose="02020603050405020304" pitchFamily="18" charset="0"/>
              </a:rPr>
              <a:t>	{ </a:t>
            </a:r>
            <a:r>
              <a:rPr lang="en-US" sz="1800" b="0">
                <a:solidFill>
                  <a:srgbClr val="000000"/>
                </a:solidFill>
                <a:latin typeface="Times New Roman" panose="02020603050405020304" pitchFamily="18" charset="0"/>
                <a:cs typeface="Times New Roman" panose="02020603050405020304" pitchFamily="18" charset="0"/>
              </a:rPr>
              <a:t>tam = *p; *p = *q; *q = tam; }	</a:t>
            </a:r>
          </a:p>
          <a:p>
            <a:pPr marL="0" indent="0" algn="just">
              <a:spcBef>
                <a:spcPts val="0"/>
              </a:spcBef>
              <a:buNone/>
            </a:pPr>
            <a:r>
              <a:rPr lang="en-US" sz="1800" b="0">
                <a:solidFill>
                  <a:srgbClr val="000000"/>
                </a:solidFill>
                <a:latin typeface="Times New Roman" panose="02020603050405020304" pitchFamily="18" charset="0"/>
                <a:cs typeface="Times New Roman" panose="02020603050405020304" pitchFamily="18" charset="0"/>
              </a:rPr>
              <a:t>	for (</a:t>
            </a:r>
            <a:r>
              <a:rPr lang="en-US" sz="1800" b="0" smtClean="0">
                <a:solidFill>
                  <a:srgbClr val="000000"/>
                </a:solidFill>
                <a:latin typeface="Times New Roman" panose="02020603050405020304" pitchFamily="18" charset="0"/>
                <a:cs typeface="Times New Roman" panose="02020603050405020304" pitchFamily="18" charset="0"/>
              </a:rPr>
              <a:t>p=dau; p&lt;dau+n</a:t>
            </a:r>
            <a:r>
              <a:rPr lang="en-US" sz="1800" b="0">
                <a:solidFill>
                  <a:srgbClr val="000000"/>
                </a:solidFill>
                <a:latin typeface="Times New Roman" panose="02020603050405020304" pitchFamily="18" charset="0"/>
                <a:cs typeface="Times New Roman" panose="02020603050405020304" pitchFamily="18" charset="0"/>
              </a:rPr>
              <a:t>; p++) cout &lt;&lt; *p &lt;&lt;"\t";	</a:t>
            </a:r>
            <a:r>
              <a:rPr lang="en-US" sz="1800" b="0" i="1" smtClean="0">
                <a:solidFill>
                  <a:schemeClr val="accent4">
                    <a:lumMod val="60000"/>
                    <a:lumOff val="40000"/>
                  </a:schemeClr>
                </a:solidFill>
                <a:latin typeface="Times New Roman" panose="02020603050405020304" pitchFamily="18" charset="0"/>
                <a:cs typeface="Times New Roman" panose="02020603050405020304" pitchFamily="18" charset="0"/>
              </a:rPr>
              <a:t>// Xuất dãy</a:t>
            </a:r>
          </a:p>
          <a:p>
            <a:pPr marL="0" indent="0" algn="just">
              <a:spcBef>
                <a:spcPts val="0"/>
              </a:spcBef>
              <a:buNone/>
            </a:pPr>
            <a:r>
              <a:rPr lang="en-US" sz="1800" b="0" i="1">
                <a:solidFill>
                  <a:schemeClr val="accent4">
                    <a:lumMod val="60000"/>
                    <a:lumOff val="40000"/>
                  </a:schemeClr>
                </a:solidFill>
                <a:latin typeface="Times New Roman" panose="02020603050405020304" pitchFamily="18" charset="0"/>
                <a:cs typeface="Times New Roman" panose="02020603050405020304" pitchFamily="18" charset="0"/>
              </a:rPr>
              <a:t>	</a:t>
            </a:r>
            <a:r>
              <a:rPr lang="en-US" sz="1800" b="0">
                <a:solidFill>
                  <a:srgbClr val="091D17"/>
                </a:solidFill>
                <a:latin typeface="Times New Roman" panose="02020603050405020304" pitchFamily="18" charset="0"/>
                <a:cs typeface="Times New Roman" panose="02020603050405020304" pitchFamily="18" charset="0"/>
              </a:rPr>
              <a:t>delete dau</a:t>
            </a:r>
            <a:r>
              <a:rPr lang="en-US" sz="1800" b="0" smtClean="0">
                <a:solidFill>
                  <a:srgbClr val="091D17"/>
                </a:solidFill>
                <a:latin typeface="Times New Roman" panose="02020603050405020304" pitchFamily="18" charset="0"/>
                <a:cs typeface="Times New Roman" panose="02020603050405020304" pitchFamily="18" charset="0"/>
              </a:rPr>
              <a:t>;  </a:t>
            </a:r>
            <a:r>
              <a:rPr lang="en-US" sz="1800" b="0" i="1" smtClean="0">
                <a:solidFill>
                  <a:srgbClr val="0070C0"/>
                </a:solidFill>
                <a:latin typeface="Times New Roman" panose="02020603050405020304" pitchFamily="18" charset="0"/>
                <a:cs typeface="Times New Roman" panose="02020603050405020304" pitchFamily="18" charset="0"/>
              </a:rPr>
              <a:t>// Thu hồi bộ nhớ</a:t>
            </a:r>
            <a:endParaRPr lang="en-US" sz="1800" b="0" i="1">
              <a:solidFill>
                <a:srgbClr val="0070C0"/>
              </a:solidFill>
              <a:latin typeface="Times New Roman" panose="02020603050405020304" pitchFamily="18" charset="0"/>
              <a:cs typeface="Times New Roman" panose="02020603050405020304" pitchFamily="18" charset="0"/>
            </a:endParaRPr>
          </a:p>
          <a:p>
            <a:pPr marL="0" indent="0" algn="just">
              <a:spcBef>
                <a:spcPts val="0"/>
              </a:spcBef>
              <a:buNone/>
            </a:pPr>
            <a:r>
              <a:rPr lang="en-US" sz="1800" b="0">
                <a:solidFill>
                  <a:srgbClr val="000000"/>
                </a:solidFill>
                <a:latin typeface="Times New Roman" panose="02020603050405020304" pitchFamily="18" charset="0"/>
                <a:cs typeface="Times New Roman" panose="02020603050405020304" pitchFamily="18" charset="0"/>
              </a:rPr>
              <a:t>}</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1100760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4.5 Con trỏ và mảng, chuỗi</a:t>
            </a:r>
            <a:endParaRPr lang="en-US">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15</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66" name="Content Placeholder 2"/>
          <p:cNvSpPr>
            <a:spLocks noGrp="1"/>
          </p:cNvSpPr>
          <p:nvPr>
            <p:ph idx="1"/>
          </p:nvPr>
        </p:nvSpPr>
        <p:spPr>
          <a:xfrm>
            <a:off x="455104" y="1219200"/>
            <a:ext cx="8229600" cy="5300246"/>
          </a:xfrm>
        </p:spPr>
        <p:txBody>
          <a:bodyPr/>
          <a:lstStyle/>
          <a:p>
            <a:pPr marL="457200" indent="-457200" algn="just">
              <a:spcBef>
                <a:spcPts val="0"/>
              </a:spcBef>
              <a:buFont typeface="+mj-lt"/>
              <a:buAutoNum type="alphaUcPeriod"/>
            </a:pPr>
            <a:r>
              <a:rPr lang="en-US" sz="2400" smtClean="0">
                <a:solidFill>
                  <a:srgbClr val="000000"/>
                </a:solidFill>
                <a:latin typeface="Times New Roman" panose="02020603050405020304" pitchFamily="18" charset="0"/>
                <a:cs typeface="Times New Roman" panose="02020603050405020304" pitchFamily="18" charset="0"/>
              </a:rPr>
              <a:t>Con trỏ và mảng 1 chiều </a:t>
            </a:r>
            <a:r>
              <a:rPr lang="en-US" sz="2400" b="0" smtClean="0">
                <a:solidFill>
                  <a:srgbClr val="000000"/>
                </a:solidFill>
                <a:latin typeface="Times New Roman" panose="02020603050405020304" pitchFamily="18" charset="0"/>
                <a:cs typeface="Times New Roman" panose="02020603050405020304" pitchFamily="18" charset="0"/>
              </a:rPr>
              <a:t>: </a:t>
            </a:r>
            <a:r>
              <a:rPr lang="vi-VN" sz="2400" b="0" i="1">
                <a:solidFill>
                  <a:srgbClr val="000000"/>
                </a:solidFill>
                <a:latin typeface="Times New Roman" panose="02020603050405020304" pitchFamily="18" charset="0"/>
                <a:cs typeface="Times New Roman" panose="02020603050405020304" pitchFamily="18" charset="0"/>
              </a:rPr>
              <a:t>Việc cho con trỏ trỏ đến mảng cũng tương tự trỏ đến các biến khác, tức gán địa chỉ của mảng (chính là tên mảng) cho con trỏ. Chú ý rằng địa chỉ của mảng cũng là địa chỉ của thành phần thứ 0 nên a+i sẽ là địa chỉ thành phần thứ i của </a:t>
            </a:r>
            <a:r>
              <a:rPr lang="vi-VN" sz="2400" b="0" i="1" smtClean="0">
                <a:solidFill>
                  <a:srgbClr val="000000"/>
                </a:solidFill>
                <a:latin typeface="Times New Roman" panose="02020603050405020304" pitchFamily="18" charset="0"/>
                <a:cs typeface="Times New Roman" panose="02020603050405020304" pitchFamily="18" charset="0"/>
              </a:rPr>
              <a:t>mảng</a:t>
            </a:r>
            <a:r>
              <a:rPr lang="en-US" sz="2400" b="0" i="1" smtClean="0">
                <a:solidFill>
                  <a:srgbClr val="000000"/>
                </a:solidFill>
                <a:latin typeface="Times New Roman" panose="02020603050405020304" pitchFamily="18" charset="0"/>
                <a:cs typeface="Times New Roman" panose="02020603050405020304" pitchFamily="18" charset="0"/>
              </a:rPr>
              <a:t> a</a:t>
            </a:r>
            <a:r>
              <a:rPr lang="vi-VN" sz="2400" b="0" i="1" smtClean="0">
                <a:solidFill>
                  <a:srgbClr val="000000"/>
                </a:solidFill>
                <a:latin typeface="Times New Roman" panose="02020603050405020304" pitchFamily="18" charset="0"/>
                <a:cs typeface="Times New Roman" panose="02020603050405020304" pitchFamily="18" charset="0"/>
              </a:rPr>
              <a:t>.</a:t>
            </a:r>
            <a:endParaRPr lang="en-US" sz="2400" b="0" i="1" smtClean="0">
              <a:solidFill>
                <a:srgbClr val="000000"/>
              </a:solidFill>
              <a:latin typeface="Times New Roman" panose="02020603050405020304" pitchFamily="18" charset="0"/>
              <a:cs typeface="Times New Roman" panose="02020603050405020304" pitchFamily="18" charset="0"/>
            </a:endParaRPr>
          </a:p>
          <a:p>
            <a:pPr marL="0" indent="0" algn="just">
              <a:spcBef>
                <a:spcPts val="0"/>
              </a:spcBef>
              <a:buNone/>
            </a:pPr>
            <a:r>
              <a:rPr lang="en-US" sz="2400">
                <a:solidFill>
                  <a:srgbClr val="000000"/>
                </a:solidFill>
                <a:latin typeface="Times New Roman" panose="02020603050405020304" pitchFamily="18" charset="0"/>
                <a:cs typeface="Times New Roman" panose="02020603050405020304" pitchFamily="18" charset="0"/>
              </a:rPr>
              <a:t>Ví dụ: </a:t>
            </a:r>
            <a:r>
              <a:rPr lang="en-US" sz="2400" b="0">
                <a:solidFill>
                  <a:srgbClr val="000000"/>
                </a:solidFill>
                <a:latin typeface="Times New Roman" panose="02020603050405020304" pitchFamily="18" charset="0"/>
                <a:cs typeface="Times New Roman" panose="02020603050405020304" pitchFamily="18" charset="0"/>
              </a:rPr>
              <a:t>In toàn bộ mảng thông qua con trỏ.</a:t>
            </a:r>
          </a:p>
          <a:p>
            <a:pPr marL="0" indent="0" algn="just">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Cho :		</a:t>
            </a:r>
            <a:r>
              <a:rPr lang="en-US" sz="2400" i="1" smtClean="0">
                <a:solidFill>
                  <a:srgbClr val="000000"/>
                </a:solidFill>
                <a:latin typeface="Times New Roman" panose="02020603050405020304" pitchFamily="18" charset="0"/>
                <a:cs typeface="Times New Roman" panose="02020603050405020304" pitchFamily="18" charset="0"/>
              </a:rPr>
              <a:t>int </a:t>
            </a:r>
            <a:r>
              <a:rPr lang="en-US" sz="2400" i="1">
                <a:solidFill>
                  <a:srgbClr val="000000"/>
                </a:solidFill>
                <a:latin typeface="Times New Roman" panose="02020603050405020304" pitchFamily="18" charset="0"/>
                <a:cs typeface="Times New Roman" panose="02020603050405020304" pitchFamily="18" charset="0"/>
              </a:rPr>
              <a:t>a[5] = {1</a:t>
            </a:r>
            <a:r>
              <a:rPr lang="en-US" sz="2400" i="1" smtClean="0">
                <a:solidFill>
                  <a:srgbClr val="000000"/>
                </a:solidFill>
                <a:latin typeface="Times New Roman" panose="02020603050405020304" pitchFamily="18" charset="0"/>
                <a:cs typeface="Times New Roman" panose="02020603050405020304" pitchFamily="18" charset="0"/>
              </a:rPr>
              <a:t>, 2, 3, 4, 5</a:t>
            </a:r>
            <a:r>
              <a:rPr lang="en-US" sz="2400" i="1">
                <a:solidFill>
                  <a:srgbClr val="000000"/>
                </a:solidFill>
                <a:latin typeface="Times New Roman" panose="02020603050405020304" pitchFamily="18" charset="0"/>
                <a:cs typeface="Times New Roman" panose="02020603050405020304" pitchFamily="18" charset="0"/>
              </a:rPr>
              <a:t>}, *p, i;</a:t>
            </a:r>
          </a:p>
          <a:p>
            <a:pPr marL="0" indent="0" algn="just">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Cách 1:</a:t>
            </a:r>
          </a:p>
          <a:p>
            <a:pPr marL="0" indent="0" algn="just">
              <a:spcBef>
                <a:spcPts val="0"/>
              </a:spcBef>
              <a:buNone/>
            </a:pPr>
            <a:r>
              <a:rPr lang="en-US" sz="2400" b="0">
                <a:solidFill>
                  <a:srgbClr val="000000"/>
                </a:solidFill>
                <a:latin typeface="Times New Roman" panose="02020603050405020304" pitchFamily="18" charset="0"/>
                <a:cs typeface="Times New Roman" panose="02020603050405020304" pitchFamily="18" charset="0"/>
              </a:rPr>
              <a:t>	</a:t>
            </a:r>
            <a:r>
              <a:rPr lang="en-US" sz="2400" b="0" smtClean="0">
                <a:solidFill>
                  <a:srgbClr val="000000"/>
                </a:solidFill>
                <a:latin typeface="Times New Roman" panose="02020603050405020304" pitchFamily="18" charset="0"/>
                <a:cs typeface="Times New Roman" panose="02020603050405020304" pitchFamily="18" charset="0"/>
              </a:rPr>
              <a:t>  	</a:t>
            </a:r>
            <a:r>
              <a:rPr lang="en-US" sz="2400" i="1" smtClean="0">
                <a:solidFill>
                  <a:srgbClr val="000000"/>
                </a:solidFill>
                <a:latin typeface="Times New Roman" panose="02020603050405020304" pitchFamily="18" charset="0"/>
                <a:cs typeface="Times New Roman" panose="02020603050405020304" pitchFamily="18" charset="0"/>
              </a:rPr>
              <a:t>p </a:t>
            </a:r>
            <a:r>
              <a:rPr lang="en-US" sz="2400" i="1">
                <a:solidFill>
                  <a:srgbClr val="000000"/>
                </a:solidFill>
                <a:latin typeface="Times New Roman" panose="02020603050405020304" pitchFamily="18" charset="0"/>
                <a:cs typeface="Times New Roman" panose="02020603050405020304" pitchFamily="18" charset="0"/>
              </a:rPr>
              <a:t>= a; </a:t>
            </a:r>
            <a:endParaRPr lang="en-US" sz="2400" i="1" smtClean="0">
              <a:solidFill>
                <a:srgbClr val="000000"/>
              </a:solidFill>
              <a:latin typeface="Times New Roman" panose="02020603050405020304" pitchFamily="18" charset="0"/>
              <a:cs typeface="Times New Roman" panose="02020603050405020304" pitchFamily="18" charset="0"/>
            </a:endParaRPr>
          </a:p>
          <a:p>
            <a:pPr marL="0" indent="0" algn="just">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a:t>
            </a:r>
            <a:r>
              <a:rPr lang="en-US" sz="2400" i="1" smtClean="0">
                <a:solidFill>
                  <a:srgbClr val="000000"/>
                </a:solidFill>
                <a:latin typeface="Times New Roman" panose="02020603050405020304" pitchFamily="18" charset="0"/>
                <a:cs typeface="Times New Roman" panose="02020603050405020304" pitchFamily="18" charset="0"/>
              </a:rPr>
              <a:t>for </a:t>
            </a:r>
            <a:r>
              <a:rPr lang="en-US" sz="2400" i="1">
                <a:solidFill>
                  <a:srgbClr val="000000"/>
                </a:solidFill>
                <a:latin typeface="Times New Roman" panose="02020603050405020304" pitchFamily="18" charset="0"/>
                <a:cs typeface="Times New Roman" panose="02020603050405020304" pitchFamily="18" charset="0"/>
              </a:rPr>
              <a:t>(</a:t>
            </a:r>
            <a:r>
              <a:rPr lang="en-US" sz="2400" i="1" smtClean="0">
                <a:solidFill>
                  <a:srgbClr val="000000"/>
                </a:solidFill>
                <a:latin typeface="Times New Roman" panose="02020603050405020304" pitchFamily="18" charset="0"/>
                <a:cs typeface="Times New Roman" panose="02020603050405020304" pitchFamily="18" charset="0"/>
              </a:rPr>
              <a:t>i=0; i&lt;5</a:t>
            </a:r>
            <a:r>
              <a:rPr lang="en-US" sz="2400" i="1">
                <a:solidFill>
                  <a:srgbClr val="000000"/>
                </a:solidFill>
                <a:latin typeface="Times New Roman" panose="02020603050405020304" pitchFamily="18" charset="0"/>
                <a:cs typeface="Times New Roman" panose="02020603050405020304" pitchFamily="18" charset="0"/>
              </a:rPr>
              <a:t>; i++) cout &lt;&lt; *(p+i) &lt;&lt;"\t";</a:t>
            </a:r>
            <a:r>
              <a:rPr lang="en-US" sz="2400" b="0">
                <a:solidFill>
                  <a:srgbClr val="000000"/>
                </a:solidFill>
                <a:latin typeface="Times New Roman" panose="02020603050405020304" pitchFamily="18" charset="0"/>
                <a:cs typeface="Times New Roman" panose="02020603050405020304" pitchFamily="18" charset="0"/>
              </a:rPr>
              <a:t>	</a:t>
            </a:r>
            <a:endParaRPr lang="en-US" sz="2400" b="0" smtClean="0">
              <a:solidFill>
                <a:srgbClr val="000000"/>
              </a:solidFill>
              <a:latin typeface="Times New Roman" panose="02020603050405020304" pitchFamily="18" charset="0"/>
              <a:cs typeface="Times New Roman" panose="02020603050405020304" pitchFamily="18" charset="0"/>
            </a:endParaRPr>
          </a:p>
          <a:p>
            <a:pPr marL="0" indent="0" algn="just">
              <a:spcBef>
                <a:spcPts val="0"/>
              </a:spcBef>
              <a:buNone/>
            </a:pPr>
            <a:r>
              <a:rPr lang="en-US" sz="2400" b="0">
                <a:solidFill>
                  <a:srgbClr val="000000"/>
                </a:solidFill>
                <a:latin typeface="Times New Roman" panose="02020603050405020304" pitchFamily="18" charset="0"/>
                <a:cs typeface="Times New Roman" panose="02020603050405020304" pitchFamily="18" charset="0"/>
              </a:rPr>
              <a:t>	</a:t>
            </a:r>
            <a:r>
              <a:rPr lang="en-US" sz="2400" b="0" smtClean="0">
                <a:solidFill>
                  <a:srgbClr val="000000"/>
                </a:solidFill>
                <a:latin typeface="Times New Roman" panose="02020603050405020304" pitchFamily="18" charset="0"/>
                <a:cs typeface="Times New Roman" panose="02020603050405020304" pitchFamily="18" charset="0"/>
              </a:rPr>
              <a:t>	</a:t>
            </a:r>
            <a:r>
              <a:rPr lang="en-US" sz="2400" i="1" smtClean="0">
                <a:solidFill>
                  <a:srgbClr val="0070C0"/>
                </a:solidFill>
                <a:latin typeface="Times New Roman" panose="02020603050405020304" pitchFamily="18" charset="0"/>
                <a:cs typeface="Times New Roman" panose="02020603050405020304" pitchFamily="18" charset="0"/>
              </a:rPr>
              <a:t>// </a:t>
            </a:r>
            <a:r>
              <a:rPr lang="en-US" sz="2400" i="1">
                <a:solidFill>
                  <a:srgbClr val="0070C0"/>
                </a:solidFill>
                <a:latin typeface="Times New Roman" panose="02020603050405020304" pitchFamily="18" charset="0"/>
                <a:cs typeface="Times New Roman" panose="02020603050405020304" pitchFamily="18" charset="0"/>
              </a:rPr>
              <a:t>p không thay đổi</a:t>
            </a:r>
          </a:p>
          <a:p>
            <a:pPr marL="0" indent="0" algn="just">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Cách 2</a:t>
            </a:r>
            <a:r>
              <a:rPr lang="en-US" sz="2400" b="0">
                <a:solidFill>
                  <a:srgbClr val="000000"/>
                </a:solidFill>
                <a:latin typeface="Times New Roman" panose="02020603050405020304" pitchFamily="18" charset="0"/>
                <a:cs typeface="Times New Roman" panose="02020603050405020304" pitchFamily="18" charset="0"/>
              </a:rPr>
              <a:t>: </a:t>
            </a:r>
            <a:endParaRPr lang="en-US" sz="2400" b="0" smtClean="0">
              <a:solidFill>
                <a:srgbClr val="000000"/>
              </a:solidFill>
              <a:latin typeface="Times New Roman" panose="02020603050405020304" pitchFamily="18" charset="0"/>
              <a:cs typeface="Times New Roman" panose="02020603050405020304" pitchFamily="18" charset="0"/>
            </a:endParaRPr>
          </a:p>
          <a:p>
            <a:pPr marL="0" indent="0" algn="just">
              <a:spcBef>
                <a:spcPts val="0"/>
              </a:spcBef>
              <a:buNone/>
            </a:pPr>
            <a:r>
              <a:rPr lang="en-US" sz="2400" b="0">
                <a:solidFill>
                  <a:srgbClr val="000000"/>
                </a:solidFill>
                <a:latin typeface="Times New Roman" panose="02020603050405020304" pitchFamily="18" charset="0"/>
                <a:cs typeface="Times New Roman" panose="02020603050405020304" pitchFamily="18" charset="0"/>
              </a:rPr>
              <a:t>	</a:t>
            </a:r>
            <a:r>
              <a:rPr lang="en-US" sz="2400" b="0" smtClean="0">
                <a:solidFill>
                  <a:srgbClr val="000000"/>
                </a:solidFill>
                <a:latin typeface="Times New Roman" panose="02020603050405020304" pitchFamily="18" charset="0"/>
                <a:cs typeface="Times New Roman" panose="02020603050405020304" pitchFamily="18" charset="0"/>
              </a:rPr>
              <a:t>	</a:t>
            </a:r>
            <a:r>
              <a:rPr lang="en-US" sz="2400" i="1" smtClean="0">
                <a:solidFill>
                  <a:srgbClr val="000000"/>
                </a:solidFill>
                <a:latin typeface="Times New Roman" panose="02020603050405020304" pitchFamily="18" charset="0"/>
                <a:cs typeface="Times New Roman" panose="02020603050405020304" pitchFamily="18" charset="0"/>
              </a:rPr>
              <a:t>for </a:t>
            </a:r>
            <a:r>
              <a:rPr lang="en-US" sz="2400" i="1">
                <a:solidFill>
                  <a:srgbClr val="000000"/>
                </a:solidFill>
                <a:latin typeface="Times New Roman" panose="02020603050405020304" pitchFamily="18" charset="0"/>
                <a:cs typeface="Times New Roman" panose="02020603050405020304" pitchFamily="18" charset="0"/>
              </a:rPr>
              <a:t>(p=a; p&lt;=a+4; p++) cout &lt;&lt; *p &lt;&lt;"\t"; 	</a:t>
            </a:r>
            <a:r>
              <a:rPr lang="en-US" sz="2400" i="1" smtClean="0">
                <a:solidFill>
                  <a:srgbClr val="000000"/>
                </a:solidFill>
                <a:latin typeface="Times New Roman" panose="02020603050405020304" pitchFamily="18" charset="0"/>
                <a:cs typeface="Times New Roman" panose="02020603050405020304" pitchFamily="18" charset="0"/>
              </a:rPr>
              <a:t>	</a:t>
            </a:r>
            <a:r>
              <a:rPr lang="en-US" sz="2400" i="1" smtClean="0">
                <a:solidFill>
                  <a:srgbClr val="0070C0"/>
                </a:solidFill>
                <a:latin typeface="Times New Roman" panose="02020603050405020304" pitchFamily="18" charset="0"/>
                <a:cs typeface="Times New Roman" panose="02020603050405020304" pitchFamily="18" charset="0"/>
              </a:rPr>
              <a:t>// </a:t>
            </a:r>
            <a:r>
              <a:rPr lang="en-US" sz="2400" i="1">
                <a:solidFill>
                  <a:srgbClr val="0070C0"/>
                </a:solidFill>
                <a:latin typeface="Times New Roman" panose="02020603050405020304" pitchFamily="18" charset="0"/>
                <a:cs typeface="Times New Roman" panose="02020603050405020304" pitchFamily="18" charset="0"/>
              </a:rPr>
              <a:t>thay đổi p</a:t>
            </a:r>
          </a:p>
          <a:p>
            <a:pPr marL="0" indent="0" algn="just">
              <a:spcBef>
                <a:spcPts val="0"/>
              </a:spcBef>
              <a:buNone/>
            </a:pPr>
            <a:endParaRPr lang="en-US" sz="2400">
              <a:solidFill>
                <a:srgbClr val="000000"/>
              </a:solidFill>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8593358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4.5 Con trỏ và mảng, chuỗi</a:t>
            </a:r>
            <a:endParaRPr lang="en-US">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16</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66" name="Content Placeholder 2"/>
          <p:cNvSpPr>
            <a:spLocks noGrp="1"/>
          </p:cNvSpPr>
          <p:nvPr>
            <p:ph idx="1"/>
          </p:nvPr>
        </p:nvSpPr>
        <p:spPr>
          <a:xfrm>
            <a:off x="455104" y="1219200"/>
            <a:ext cx="8229600" cy="5300246"/>
          </a:xfrm>
        </p:spPr>
        <p:txBody>
          <a:bodyPr/>
          <a:lstStyle/>
          <a:p>
            <a:pPr marL="457200" indent="-457200" algn="just">
              <a:spcBef>
                <a:spcPts val="0"/>
              </a:spcBef>
              <a:buFont typeface="+mj-lt"/>
              <a:buAutoNum type="alphaUcPeriod" startAt="2"/>
            </a:pPr>
            <a:r>
              <a:rPr lang="en-US" sz="2400" smtClean="0">
                <a:solidFill>
                  <a:srgbClr val="000000"/>
                </a:solidFill>
                <a:latin typeface="Times New Roman" panose="02020603050405020304" pitchFamily="18" charset="0"/>
                <a:cs typeface="Times New Roman" panose="02020603050405020304" pitchFamily="18" charset="0"/>
              </a:rPr>
              <a:t>Con trỏ và mảng 2 chiều </a:t>
            </a:r>
            <a:r>
              <a:rPr lang="en-US" sz="2400" b="0">
                <a:solidFill>
                  <a:srgbClr val="000000"/>
                </a:solidFill>
                <a:latin typeface="Times New Roman" panose="02020603050405020304" pitchFamily="18" charset="0"/>
                <a:cs typeface="Times New Roman" panose="02020603050405020304" pitchFamily="18" charset="0"/>
              </a:rPr>
              <a:t>: </a:t>
            </a:r>
            <a:r>
              <a:rPr lang="en-US" sz="2400" b="0">
                <a:solidFill>
                  <a:srgbClr val="FF0000"/>
                </a:solidFill>
                <a:latin typeface="Times New Roman" panose="02020603050405020304" pitchFamily="18" charset="0"/>
                <a:cs typeface="Times New Roman" panose="02020603050405020304" pitchFamily="18" charset="0"/>
              </a:rPr>
              <a:t>Ví dụ sau đây cho phép nhập và in một mảng 2 chiều m*n (m dòng, n cột) thông qua con trỏ p. Nhập liên tiếp m*n số vào mảng và in thành ma trận m dòng, n cột. </a:t>
            </a:r>
          </a:p>
          <a:p>
            <a:pPr marL="0" indent="0" algn="just">
              <a:spcBef>
                <a:spcPts val="0"/>
              </a:spcBef>
              <a:buNone/>
            </a:pPr>
            <a:r>
              <a:rPr lang="en-US" sz="2400" b="0" i="1">
                <a:solidFill>
                  <a:srgbClr val="000000"/>
                </a:solidFill>
                <a:latin typeface="Times New Roman" panose="02020603050405020304" pitchFamily="18" charset="0"/>
                <a:cs typeface="Times New Roman" panose="02020603050405020304" pitchFamily="18" charset="0"/>
              </a:rPr>
              <a:t>	float a[2][3], *p; </a:t>
            </a:r>
          </a:p>
          <a:p>
            <a:pPr marL="0" indent="0" algn="just">
              <a:spcBef>
                <a:spcPts val="0"/>
              </a:spcBef>
              <a:buNone/>
            </a:pPr>
            <a:r>
              <a:rPr lang="en-US" sz="2400" b="0" i="1">
                <a:solidFill>
                  <a:srgbClr val="000000"/>
                </a:solidFill>
                <a:latin typeface="Times New Roman" panose="02020603050405020304" pitchFamily="18" charset="0"/>
                <a:cs typeface="Times New Roman" panose="02020603050405020304" pitchFamily="18" charset="0"/>
              </a:rPr>
              <a:t>	int i, j; </a:t>
            </a:r>
          </a:p>
          <a:p>
            <a:pPr marL="0" indent="0" algn="just">
              <a:spcBef>
                <a:spcPts val="0"/>
              </a:spcBef>
              <a:buNone/>
            </a:pPr>
            <a:r>
              <a:rPr lang="en-US" sz="2400" b="0" i="1">
                <a:solidFill>
                  <a:srgbClr val="000000"/>
                </a:solidFill>
                <a:latin typeface="Times New Roman" panose="02020603050405020304" pitchFamily="18" charset="0"/>
                <a:cs typeface="Times New Roman" panose="02020603050405020304" pitchFamily="18" charset="0"/>
              </a:rPr>
              <a:t>	p = (float*) a; </a:t>
            </a:r>
          </a:p>
          <a:p>
            <a:pPr marL="0" indent="0" algn="just">
              <a:spcBef>
                <a:spcPts val="0"/>
              </a:spcBef>
              <a:buNone/>
            </a:pPr>
            <a:r>
              <a:rPr lang="en-US" sz="2400" b="0" i="1">
                <a:solidFill>
                  <a:srgbClr val="000000"/>
                </a:solidFill>
                <a:latin typeface="Times New Roman" panose="02020603050405020304" pitchFamily="18" charset="0"/>
                <a:cs typeface="Times New Roman" panose="02020603050405020304" pitchFamily="18" charset="0"/>
              </a:rPr>
              <a:t>	for (i=0; i&lt;2*3; i++) cin &gt;&gt; *(p+i); </a:t>
            </a:r>
            <a:endParaRPr lang="en-US" sz="2400" b="0" i="1" smtClean="0">
              <a:solidFill>
                <a:srgbClr val="000000"/>
              </a:solidFill>
              <a:latin typeface="Times New Roman" panose="02020603050405020304" pitchFamily="18" charset="0"/>
              <a:cs typeface="Times New Roman" panose="02020603050405020304" pitchFamily="18" charset="0"/>
            </a:endParaRPr>
          </a:p>
          <a:p>
            <a:pPr marL="0" indent="0" algn="just">
              <a:spcBef>
                <a:spcPts val="0"/>
              </a:spcBef>
              <a:buNone/>
            </a:pPr>
            <a:r>
              <a:rPr lang="en-US" sz="2400" b="0" i="1">
                <a:solidFill>
                  <a:srgbClr val="000000"/>
                </a:solidFill>
                <a:latin typeface="Times New Roman" panose="02020603050405020304" pitchFamily="18" charset="0"/>
                <a:cs typeface="Times New Roman" panose="02020603050405020304" pitchFamily="18" charset="0"/>
              </a:rPr>
              <a:t>	</a:t>
            </a:r>
            <a:r>
              <a:rPr lang="en-US" sz="2400" b="0" i="1" smtClean="0">
                <a:solidFill>
                  <a:srgbClr val="000000"/>
                </a:solidFill>
                <a:latin typeface="Times New Roman" panose="02020603050405020304" pitchFamily="18" charset="0"/>
                <a:cs typeface="Times New Roman" panose="02020603050405020304" pitchFamily="18" charset="0"/>
              </a:rPr>
              <a:t>// Nhập dãy 6 phần tử.</a:t>
            </a:r>
            <a:endParaRPr lang="en-US" sz="2400" b="0" i="1">
              <a:solidFill>
                <a:srgbClr val="000000"/>
              </a:solidFill>
              <a:latin typeface="Times New Roman" panose="02020603050405020304" pitchFamily="18" charset="0"/>
              <a:cs typeface="Times New Roman" panose="02020603050405020304" pitchFamily="18" charset="0"/>
            </a:endParaRPr>
          </a:p>
          <a:p>
            <a:pPr marL="0" indent="0" algn="just">
              <a:spcBef>
                <a:spcPts val="0"/>
              </a:spcBef>
              <a:buNone/>
            </a:pPr>
            <a:r>
              <a:rPr lang="en-US" sz="2400" b="0" i="1">
                <a:solidFill>
                  <a:srgbClr val="000000"/>
                </a:solidFill>
                <a:latin typeface="Times New Roman" panose="02020603050405020304" pitchFamily="18" charset="0"/>
                <a:cs typeface="Times New Roman" panose="02020603050405020304" pitchFamily="18" charset="0"/>
              </a:rPr>
              <a:t>	for (i=0; i&lt;2; i++) // </a:t>
            </a:r>
            <a:r>
              <a:rPr lang="en-US" sz="2400" b="0" i="1" smtClean="0">
                <a:solidFill>
                  <a:srgbClr val="000000"/>
                </a:solidFill>
                <a:latin typeface="Times New Roman" panose="02020603050405020304" pitchFamily="18" charset="0"/>
                <a:cs typeface="Times New Roman" panose="02020603050405020304" pitchFamily="18" charset="0"/>
              </a:rPr>
              <a:t>In dãy dạng ma trận</a:t>
            </a:r>
            <a:endParaRPr lang="en-US" sz="2400" b="0" i="1">
              <a:solidFill>
                <a:srgbClr val="000000"/>
              </a:solidFill>
              <a:latin typeface="Times New Roman" panose="02020603050405020304" pitchFamily="18" charset="0"/>
              <a:cs typeface="Times New Roman" panose="02020603050405020304" pitchFamily="18" charset="0"/>
            </a:endParaRPr>
          </a:p>
          <a:p>
            <a:pPr marL="0" indent="0" algn="just">
              <a:spcBef>
                <a:spcPts val="0"/>
              </a:spcBef>
              <a:buNone/>
            </a:pPr>
            <a:r>
              <a:rPr lang="en-US" sz="2400" b="0" i="1">
                <a:solidFill>
                  <a:srgbClr val="000000"/>
                </a:solidFill>
                <a:latin typeface="Times New Roman" panose="02020603050405020304" pitchFamily="18" charset="0"/>
                <a:cs typeface="Times New Roman" panose="02020603050405020304" pitchFamily="18" charset="0"/>
              </a:rPr>
              <a:t>	{ </a:t>
            </a:r>
          </a:p>
          <a:p>
            <a:pPr marL="0" indent="0" algn="just">
              <a:spcBef>
                <a:spcPts val="0"/>
              </a:spcBef>
              <a:buNone/>
            </a:pPr>
            <a:r>
              <a:rPr lang="en-US" sz="2400" b="0" i="1">
                <a:solidFill>
                  <a:srgbClr val="000000"/>
                </a:solidFill>
                <a:latin typeface="Times New Roman" panose="02020603050405020304" pitchFamily="18" charset="0"/>
                <a:cs typeface="Times New Roman" panose="02020603050405020304" pitchFamily="18" charset="0"/>
              </a:rPr>
              <a:t>	</a:t>
            </a:r>
            <a:r>
              <a:rPr lang="en-US" sz="2400" b="0" i="1" smtClean="0">
                <a:solidFill>
                  <a:srgbClr val="000000"/>
                </a:solidFill>
                <a:latin typeface="Times New Roman" panose="02020603050405020304" pitchFamily="18" charset="0"/>
                <a:cs typeface="Times New Roman" panose="02020603050405020304" pitchFamily="18" charset="0"/>
              </a:rPr>
              <a:t>	for </a:t>
            </a:r>
            <a:r>
              <a:rPr lang="en-US" sz="2400" b="0" i="1">
                <a:solidFill>
                  <a:srgbClr val="000000"/>
                </a:solidFill>
                <a:latin typeface="Times New Roman" panose="02020603050405020304" pitchFamily="18" charset="0"/>
                <a:cs typeface="Times New Roman" panose="02020603050405020304" pitchFamily="18" charset="0"/>
              </a:rPr>
              <a:t>(j=0; j&lt;3; j++) cout &lt;&lt; *(p+i*3+j)&lt;&lt;" "; </a:t>
            </a:r>
          </a:p>
          <a:p>
            <a:pPr marL="0" indent="0" algn="just">
              <a:spcBef>
                <a:spcPts val="0"/>
              </a:spcBef>
              <a:buNone/>
            </a:pPr>
            <a:r>
              <a:rPr lang="en-US" sz="2400" b="0" i="1">
                <a:solidFill>
                  <a:srgbClr val="000000"/>
                </a:solidFill>
                <a:latin typeface="Times New Roman" panose="02020603050405020304" pitchFamily="18" charset="0"/>
                <a:cs typeface="Times New Roman" panose="02020603050405020304" pitchFamily="18" charset="0"/>
              </a:rPr>
              <a:t>	</a:t>
            </a:r>
            <a:r>
              <a:rPr lang="en-US" sz="2400" b="0" i="1" smtClean="0">
                <a:solidFill>
                  <a:srgbClr val="000000"/>
                </a:solidFill>
                <a:latin typeface="Times New Roman" panose="02020603050405020304" pitchFamily="18" charset="0"/>
                <a:cs typeface="Times New Roman" panose="02020603050405020304" pitchFamily="18" charset="0"/>
              </a:rPr>
              <a:t>	cout </a:t>
            </a:r>
            <a:r>
              <a:rPr lang="en-US" sz="2400" b="0" i="1">
                <a:solidFill>
                  <a:srgbClr val="000000"/>
                </a:solidFill>
                <a:latin typeface="Times New Roman" panose="02020603050405020304" pitchFamily="18" charset="0"/>
                <a:cs typeface="Times New Roman" panose="02020603050405020304" pitchFamily="18" charset="0"/>
              </a:rPr>
              <a:t>&lt;&lt; endl; </a:t>
            </a:r>
          </a:p>
          <a:p>
            <a:pPr marL="0" indent="0" algn="just">
              <a:spcBef>
                <a:spcPts val="0"/>
              </a:spcBef>
              <a:buNone/>
            </a:pPr>
            <a:r>
              <a:rPr lang="en-US" sz="2400" b="0" i="1">
                <a:solidFill>
                  <a:srgbClr val="000000"/>
                </a:solidFill>
                <a:latin typeface="Times New Roman" panose="02020603050405020304" pitchFamily="18" charset="0"/>
                <a:cs typeface="Times New Roman" panose="02020603050405020304" pitchFamily="18" charset="0"/>
              </a:rPr>
              <a:t>	}</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206969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4.5 Con trỏ và mảng, chuỗi</a:t>
            </a:r>
            <a:endParaRPr lang="en-US">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17</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66" name="Content Placeholder 2"/>
          <p:cNvSpPr>
            <a:spLocks noGrp="1"/>
          </p:cNvSpPr>
          <p:nvPr>
            <p:ph idx="1"/>
          </p:nvPr>
        </p:nvSpPr>
        <p:spPr>
          <a:xfrm>
            <a:off x="455104" y="1219200"/>
            <a:ext cx="8229600" cy="5300246"/>
          </a:xfrm>
        </p:spPr>
        <p:txBody>
          <a:bodyPr/>
          <a:lstStyle/>
          <a:p>
            <a:pPr marL="457200" indent="-457200" algn="just">
              <a:spcBef>
                <a:spcPts val="0"/>
              </a:spcBef>
              <a:buFont typeface="+mj-lt"/>
              <a:buAutoNum type="alphaUcPeriod" startAt="3"/>
            </a:pPr>
            <a:r>
              <a:rPr lang="en-US" sz="2400" smtClean="0">
                <a:solidFill>
                  <a:srgbClr val="000000"/>
                </a:solidFill>
                <a:latin typeface="Times New Roman" panose="02020603050405020304" pitchFamily="18" charset="0"/>
                <a:cs typeface="Times New Roman" panose="02020603050405020304" pitchFamily="18" charset="0"/>
              </a:rPr>
              <a:t>Con trỏ và chuỗi</a:t>
            </a:r>
            <a:r>
              <a:rPr lang="en-US" sz="2400" b="0" smtClean="0">
                <a:solidFill>
                  <a:srgbClr val="000000"/>
                </a:solidFill>
                <a:latin typeface="Times New Roman" panose="02020603050405020304" pitchFamily="18" charset="0"/>
                <a:cs typeface="Times New Roman" panose="02020603050405020304" pitchFamily="18" charset="0"/>
              </a:rPr>
              <a:t>:</a:t>
            </a:r>
          </a:p>
          <a:p>
            <a:pPr marL="0" indent="0" algn="just">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a:t>
            </a:r>
            <a:r>
              <a:rPr lang="vi-VN" sz="2400" b="0" smtClean="0">
                <a:solidFill>
                  <a:srgbClr val="000000"/>
                </a:solidFill>
                <a:latin typeface="Times New Roman" panose="02020603050405020304" pitchFamily="18" charset="0"/>
                <a:cs typeface="Times New Roman" panose="02020603050405020304" pitchFamily="18" charset="0"/>
              </a:rPr>
              <a:t>Một </a:t>
            </a:r>
            <a:r>
              <a:rPr lang="vi-VN" sz="2400" b="0">
                <a:solidFill>
                  <a:srgbClr val="000000"/>
                </a:solidFill>
                <a:latin typeface="Times New Roman" panose="02020603050405020304" pitchFamily="18" charset="0"/>
                <a:cs typeface="Times New Roman" panose="02020603050405020304" pitchFamily="18" charset="0"/>
              </a:rPr>
              <a:t>con trỏ kí tự có thể xem như một biến xâu kí tự, trong đó xâu chính là tất cả các kí tự kể từ byte con trỏ trỏ đến cho đến byte '\0' gặp đầu tiên</a:t>
            </a:r>
            <a:r>
              <a:rPr lang="vi-VN" sz="2400" b="0">
                <a:solidFill>
                  <a:srgbClr val="000000"/>
                </a:solidFill>
                <a:latin typeface="Times New Roman" panose="02020603050405020304" pitchFamily="18" charset="0"/>
                <a:cs typeface="Times New Roman" panose="02020603050405020304" pitchFamily="18" charset="0"/>
              </a:rPr>
              <a:t>. </a:t>
            </a:r>
            <a:endParaRPr lang="en-US" sz="2400" b="0" smtClean="0">
              <a:solidFill>
                <a:srgbClr val="000000"/>
              </a:solidFill>
              <a:latin typeface="Times New Roman" panose="02020603050405020304" pitchFamily="18" charset="0"/>
              <a:cs typeface="Times New Roman" panose="02020603050405020304" pitchFamily="18" charset="0"/>
            </a:endParaRPr>
          </a:p>
          <a:p>
            <a:pPr marL="0" indent="0" algn="just">
              <a:spcBef>
                <a:spcPts val="0"/>
              </a:spcBef>
              <a:buNone/>
            </a:pPr>
            <a:r>
              <a:rPr lang="en-US" sz="2400" smtClean="0">
                <a:solidFill>
                  <a:srgbClr val="000000"/>
                </a:solidFill>
                <a:latin typeface="Times New Roman" panose="02020603050405020304" pitchFamily="18" charset="0"/>
                <a:cs typeface="Times New Roman" panose="02020603050405020304" pitchFamily="18" charset="0"/>
              </a:rPr>
              <a:t>	</a:t>
            </a:r>
            <a:r>
              <a:rPr lang="vi-VN" sz="2400" b="0" smtClean="0">
                <a:solidFill>
                  <a:srgbClr val="000000"/>
                </a:solidFill>
                <a:latin typeface="Times New Roman" panose="02020603050405020304" pitchFamily="18" charset="0"/>
                <a:cs typeface="Times New Roman" panose="02020603050405020304" pitchFamily="18" charset="0"/>
              </a:rPr>
              <a:t>Các </a:t>
            </a:r>
            <a:r>
              <a:rPr lang="vi-VN" sz="2400" b="0">
                <a:solidFill>
                  <a:srgbClr val="000000"/>
                </a:solidFill>
                <a:latin typeface="Times New Roman" panose="02020603050405020304" pitchFamily="18" charset="0"/>
                <a:cs typeface="Times New Roman" panose="02020603050405020304" pitchFamily="18" charset="0"/>
              </a:rPr>
              <a:t>hàm trên xâu vẫn được sử dụng như khi ta khai báo nó dưới dạng mảng kí tự</a:t>
            </a:r>
            <a:r>
              <a:rPr lang="vi-VN" sz="2400" b="0">
                <a:solidFill>
                  <a:srgbClr val="000000"/>
                </a:solidFill>
                <a:latin typeface="Times New Roman" panose="02020603050405020304" pitchFamily="18" charset="0"/>
                <a:cs typeface="Times New Roman" panose="02020603050405020304" pitchFamily="18" charset="0"/>
              </a:rPr>
              <a:t>. </a:t>
            </a:r>
            <a:endParaRPr lang="en-US" sz="2400" b="0" smtClean="0">
              <a:solidFill>
                <a:srgbClr val="000000"/>
              </a:solidFill>
              <a:latin typeface="Times New Roman" panose="02020603050405020304" pitchFamily="18" charset="0"/>
              <a:cs typeface="Times New Roman" panose="02020603050405020304" pitchFamily="18" charset="0"/>
            </a:endParaRPr>
          </a:p>
          <a:p>
            <a:pPr marL="0" indent="0" algn="just">
              <a:spcBef>
                <a:spcPts val="0"/>
              </a:spcBef>
              <a:buNone/>
            </a:pPr>
            <a:r>
              <a:rPr lang="en-US" sz="2400" b="0">
                <a:solidFill>
                  <a:srgbClr val="000000"/>
                </a:solidFill>
                <a:latin typeface="Times New Roman" panose="02020603050405020304" pitchFamily="18" charset="0"/>
                <a:cs typeface="Times New Roman" panose="02020603050405020304" pitchFamily="18" charset="0"/>
              </a:rPr>
              <a:t>	</a:t>
            </a:r>
            <a:r>
              <a:rPr lang="vi-VN" sz="2400" b="0" smtClean="0">
                <a:solidFill>
                  <a:srgbClr val="000000"/>
                </a:solidFill>
                <a:latin typeface="Times New Roman" panose="02020603050405020304" pitchFamily="18" charset="0"/>
                <a:cs typeface="Times New Roman" panose="02020603050405020304" pitchFamily="18" charset="0"/>
              </a:rPr>
              <a:t>Ngoài </a:t>
            </a:r>
            <a:r>
              <a:rPr lang="vi-VN" sz="2400" b="0">
                <a:solidFill>
                  <a:srgbClr val="000000"/>
                </a:solidFill>
                <a:latin typeface="Times New Roman" panose="02020603050405020304" pitchFamily="18" charset="0"/>
                <a:cs typeface="Times New Roman" panose="02020603050405020304" pitchFamily="18" charset="0"/>
              </a:rPr>
              <a:t>ra khác với mảng kí tự, ta được phép sử dụng phép gán cho 2 xâu dưới dạng </a:t>
            </a:r>
            <a:r>
              <a:rPr lang="vi-VN" sz="2400" b="0">
                <a:solidFill>
                  <a:srgbClr val="000000"/>
                </a:solidFill>
                <a:latin typeface="Times New Roman" panose="02020603050405020304" pitchFamily="18" charset="0"/>
                <a:cs typeface="Times New Roman" panose="02020603050405020304" pitchFamily="18" charset="0"/>
              </a:rPr>
              <a:t>con </a:t>
            </a:r>
            <a:r>
              <a:rPr lang="vi-VN" sz="2400" b="0" smtClean="0">
                <a:solidFill>
                  <a:srgbClr val="000000"/>
                </a:solidFill>
                <a:latin typeface="Times New Roman" panose="02020603050405020304" pitchFamily="18" charset="0"/>
                <a:cs typeface="Times New Roman" panose="02020603050405020304" pitchFamily="18" charset="0"/>
              </a:rPr>
              <a:t>trỏ</a:t>
            </a:r>
            <a:r>
              <a:rPr lang="en-US" sz="2400" b="0" smtClean="0">
                <a:solidFill>
                  <a:srgbClr val="000000"/>
                </a:solidFill>
                <a:latin typeface="Times New Roman" panose="02020603050405020304" pitchFamily="18" charset="0"/>
                <a:cs typeface="Times New Roman" panose="02020603050405020304" pitchFamily="18" charset="0"/>
              </a:rPr>
              <a:t>.</a:t>
            </a:r>
          </a:p>
          <a:p>
            <a:pPr marL="0" indent="0" algn="just">
              <a:spcBef>
                <a:spcPts val="0"/>
              </a:spcBef>
              <a:buNone/>
            </a:pPr>
            <a:r>
              <a:rPr lang="en-US" sz="2400" b="0" i="1">
                <a:solidFill>
                  <a:srgbClr val="000000"/>
                </a:solidFill>
                <a:latin typeface="Times New Roman" panose="02020603050405020304" pitchFamily="18" charset="0"/>
                <a:cs typeface="Times New Roman" panose="02020603050405020304" pitchFamily="18" charset="0"/>
              </a:rPr>
              <a:t>	</a:t>
            </a:r>
            <a:r>
              <a:rPr lang="vi-VN" sz="2400" b="0">
                <a:solidFill>
                  <a:srgbClr val="000000"/>
                </a:solidFill>
                <a:latin typeface="Times New Roman" panose="02020603050405020304" pitchFamily="18" charset="0"/>
                <a:cs typeface="Times New Roman" panose="02020603050405020304" pitchFamily="18" charset="0"/>
              </a:rPr>
              <a:t>Khi khai báo xâu dạng con trỏ nó vẫn chưa có bộ nhớ cụ thể, vì vậy thông thường kèm theo khai báo ta cần phải xin cấp phát bộ nhớ cho xâu với độ dài cần thiết. </a:t>
            </a:r>
            <a:endParaRPr lang="vi-VN" sz="2400" b="0">
              <a:latin typeface="Times New Roman" panose="02020603050405020304" pitchFamily="18" charset="0"/>
              <a:cs typeface="Times New Roman" panose="02020603050405020304" pitchFamily="18" charset="0"/>
            </a:endParaRPr>
          </a:p>
          <a:p>
            <a:pPr marL="0" indent="0" algn="just">
              <a:spcBef>
                <a:spcPts val="0"/>
              </a:spcBef>
              <a:buNone/>
            </a:pPr>
            <a:endParaRPr lang="vi-VN" sz="2400">
              <a:solidFill>
                <a:srgbClr val="000000"/>
              </a:solidFill>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4481221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Ví dụ</a:t>
            </a:r>
            <a:endParaRPr lang="en-US">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18</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66" name="Content Placeholder 2"/>
          <p:cNvSpPr>
            <a:spLocks noGrp="1"/>
          </p:cNvSpPr>
          <p:nvPr>
            <p:ph idx="1"/>
          </p:nvPr>
        </p:nvSpPr>
        <p:spPr>
          <a:xfrm>
            <a:off x="455104" y="1219200"/>
            <a:ext cx="8229600" cy="5300246"/>
          </a:xfrm>
        </p:spPr>
        <p:txBody>
          <a:bodyPr/>
          <a:lstStyle/>
          <a:p>
            <a:pPr marL="0" indent="0" algn="just">
              <a:spcBef>
                <a:spcPts val="0"/>
              </a:spcBef>
              <a:buNone/>
            </a:pPr>
            <a:r>
              <a:rPr lang="vi-VN" sz="2400" b="0">
                <a:solidFill>
                  <a:srgbClr val="000000"/>
                </a:solidFill>
                <a:latin typeface="Times New Roman" panose="02020603050405020304" pitchFamily="18" charset="0"/>
                <a:cs typeface="Times New Roman" panose="02020603050405020304" pitchFamily="18" charset="0"/>
              </a:rPr>
              <a:t>#include&lt;iostream&gt;</a:t>
            </a:r>
          </a:p>
          <a:p>
            <a:pPr marL="0" indent="0" algn="just">
              <a:spcBef>
                <a:spcPts val="0"/>
              </a:spcBef>
              <a:buNone/>
            </a:pPr>
            <a:r>
              <a:rPr lang="vi-VN" sz="2400" b="0">
                <a:solidFill>
                  <a:srgbClr val="000000"/>
                </a:solidFill>
                <a:latin typeface="Times New Roman" panose="02020603050405020304" pitchFamily="18" charset="0"/>
                <a:cs typeface="Times New Roman" panose="02020603050405020304" pitchFamily="18" charset="0"/>
              </a:rPr>
              <a:t>#include&lt;string.h&gt;</a:t>
            </a:r>
          </a:p>
          <a:p>
            <a:pPr marL="0" indent="0" algn="just">
              <a:spcBef>
                <a:spcPts val="0"/>
              </a:spcBef>
              <a:buNone/>
            </a:pPr>
            <a:r>
              <a:rPr lang="vi-VN" sz="2400" b="0">
                <a:solidFill>
                  <a:srgbClr val="000000"/>
                </a:solidFill>
                <a:latin typeface="Times New Roman" panose="02020603050405020304" pitchFamily="18" charset="0"/>
                <a:cs typeface="Times New Roman" panose="02020603050405020304" pitchFamily="18" charset="0"/>
              </a:rPr>
              <a:t>using namespace std;</a:t>
            </a:r>
          </a:p>
          <a:p>
            <a:pPr marL="0" indent="0" algn="just">
              <a:spcBef>
                <a:spcPts val="0"/>
              </a:spcBef>
              <a:buNone/>
            </a:pPr>
            <a:r>
              <a:rPr lang="vi-VN" sz="2400" b="0">
                <a:solidFill>
                  <a:srgbClr val="000000"/>
                </a:solidFill>
                <a:latin typeface="Times New Roman" panose="02020603050405020304" pitchFamily="18" charset="0"/>
                <a:cs typeface="Times New Roman" panose="02020603050405020304" pitchFamily="18" charset="0"/>
              </a:rPr>
              <a:t>int main()</a:t>
            </a:r>
          </a:p>
          <a:p>
            <a:pPr marL="0" indent="0" algn="just">
              <a:spcBef>
                <a:spcPts val="0"/>
              </a:spcBef>
              <a:buNone/>
            </a:pPr>
            <a:r>
              <a:rPr lang="vi-VN" sz="2400" b="0">
                <a:solidFill>
                  <a:srgbClr val="000000"/>
                </a:solidFill>
                <a:latin typeface="Times New Roman" panose="02020603050405020304" pitchFamily="18" charset="0"/>
                <a:cs typeface="Times New Roman" panose="02020603050405020304" pitchFamily="18" charset="0"/>
              </a:rPr>
              <a:t>{</a:t>
            </a:r>
          </a:p>
          <a:p>
            <a:pPr marL="0" indent="0" algn="just">
              <a:spcBef>
                <a:spcPts val="0"/>
              </a:spcBef>
              <a:buNone/>
            </a:pPr>
            <a:r>
              <a:rPr lang="vi-VN" sz="2400" b="0">
                <a:solidFill>
                  <a:srgbClr val="000000"/>
                </a:solidFill>
                <a:latin typeface="Times New Roman" panose="02020603050405020304" pitchFamily="18" charset="0"/>
                <a:cs typeface="Times New Roman" panose="02020603050405020304" pitchFamily="18" charset="0"/>
              </a:rPr>
              <a:t>	char *s="Ky Thuat Lap </a:t>
            </a:r>
            <a:r>
              <a:rPr lang="vi-VN" sz="2400" b="0">
                <a:solidFill>
                  <a:srgbClr val="000000"/>
                </a:solidFill>
                <a:latin typeface="Times New Roman" panose="02020603050405020304" pitchFamily="18" charset="0"/>
                <a:cs typeface="Times New Roman" panose="02020603050405020304" pitchFamily="18" charset="0"/>
              </a:rPr>
              <a:t>Trinh</a:t>
            </a:r>
            <a:r>
              <a:rPr lang="vi-VN" sz="2400" b="0" smtClean="0">
                <a:solidFill>
                  <a:srgbClr val="000000"/>
                </a:solidFill>
                <a:latin typeface="Times New Roman" panose="02020603050405020304" pitchFamily="18" charset="0"/>
                <a:cs typeface="Times New Roman" panose="02020603050405020304" pitchFamily="18" charset="0"/>
              </a:rPr>
              <a:t>",</a:t>
            </a:r>
            <a:r>
              <a:rPr lang="en-US" sz="2400" b="0" smtClean="0">
                <a:solidFill>
                  <a:srgbClr val="000000"/>
                </a:solidFill>
                <a:latin typeface="Times New Roman" panose="02020603050405020304" pitchFamily="18" charset="0"/>
                <a:cs typeface="Times New Roman" panose="02020603050405020304" pitchFamily="18" charset="0"/>
              </a:rPr>
              <a:t> </a:t>
            </a:r>
            <a:r>
              <a:rPr lang="vi-VN" sz="2400" b="0" smtClean="0">
                <a:solidFill>
                  <a:srgbClr val="000000"/>
                </a:solidFill>
                <a:latin typeface="Times New Roman" panose="02020603050405020304" pitchFamily="18" charset="0"/>
                <a:cs typeface="Times New Roman" panose="02020603050405020304" pitchFamily="18" charset="0"/>
              </a:rPr>
              <a:t>*</a:t>
            </a:r>
            <a:r>
              <a:rPr lang="vi-VN" sz="2400" b="0">
                <a:solidFill>
                  <a:srgbClr val="000000"/>
                </a:solidFill>
                <a:latin typeface="Times New Roman" panose="02020603050405020304" pitchFamily="18" charset="0"/>
                <a:cs typeface="Times New Roman" panose="02020603050405020304" pitchFamily="18" charset="0"/>
              </a:rPr>
              <a:t>t;</a:t>
            </a:r>
          </a:p>
          <a:p>
            <a:pPr marL="0" indent="0" algn="just">
              <a:spcBef>
                <a:spcPts val="0"/>
              </a:spcBef>
              <a:buNone/>
            </a:pPr>
            <a:r>
              <a:rPr lang="vi-VN" sz="2400" b="0">
                <a:solidFill>
                  <a:srgbClr val="000000"/>
                </a:solidFill>
                <a:latin typeface="Times New Roman" panose="02020603050405020304" pitchFamily="18" charset="0"/>
                <a:cs typeface="Times New Roman" panose="02020603050405020304" pitchFamily="18" charset="0"/>
              </a:rPr>
              <a:t>	</a:t>
            </a:r>
            <a:r>
              <a:rPr lang="vi-VN" sz="2400" b="0">
                <a:solidFill>
                  <a:srgbClr val="000000"/>
                </a:solidFill>
                <a:latin typeface="Times New Roman" panose="02020603050405020304" pitchFamily="18" charset="0"/>
                <a:cs typeface="Times New Roman" panose="02020603050405020304" pitchFamily="18" charset="0"/>
              </a:rPr>
              <a:t>t </a:t>
            </a:r>
            <a:r>
              <a:rPr lang="vi-VN" sz="2400" b="0" smtClean="0">
                <a:solidFill>
                  <a:srgbClr val="000000"/>
                </a:solidFill>
                <a:latin typeface="Times New Roman" panose="02020603050405020304" pitchFamily="18" charset="0"/>
                <a:cs typeface="Times New Roman" panose="02020603050405020304" pitchFamily="18" charset="0"/>
              </a:rPr>
              <a:t>=</a:t>
            </a:r>
            <a:r>
              <a:rPr lang="en-US" sz="2400" b="0" smtClean="0">
                <a:solidFill>
                  <a:srgbClr val="000000"/>
                </a:solidFill>
                <a:latin typeface="Times New Roman" panose="02020603050405020304" pitchFamily="18" charset="0"/>
                <a:cs typeface="Times New Roman" panose="02020603050405020304" pitchFamily="18" charset="0"/>
              </a:rPr>
              <a:t> </a:t>
            </a:r>
            <a:r>
              <a:rPr lang="vi-VN" sz="2400" b="0" smtClean="0">
                <a:solidFill>
                  <a:srgbClr val="000000"/>
                </a:solidFill>
                <a:latin typeface="Times New Roman" panose="02020603050405020304" pitchFamily="18" charset="0"/>
                <a:cs typeface="Times New Roman" panose="02020603050405020304" pitchFamily="18" charset="0"/>
              </a:rPr>
              <a:t>new </a:t>
            </a:r>
            <a:r>
              <a:rPr lang="vi-VN" sz="2400" b="0">
                <a:solidFill>
                  <a:srgbClr val="000000"/>
                </a:solidFill>
                <a:latin typeface="Times New Roman" panose="02020603050405020304" pitchFamily="18" charset="0"/>
                <a:cs typeface="Times New Roman" panose="02020603050405020304" pitchFamily="18" charset="0"/>
              </a:rPr>
              <a:t>char[33</a:t>
            </a:r>
            <a:r>
              <a:rPr lang="vi-VN" sz="2400" b="0" smtClean="0">
                <a:solidFill>
                  <a:srgbClr val="000000"/>
                </a:solidFill>
                <a:latin typeface="Times New Roman" panose="02020603050405020304" pitchFamily="18" charset="0"/>
                <a:cs typeface="Times New Roman" panose="02020603050405020304" pitchFamily="18" charset="0"/>
              </a:rPr>
              <a:t>];</a:t>
            </a:r>
            <a:r>
              <a:rPr lang="en-US" sz="2400" b="0">
                <a:solidFill>
                  <a:srgbClr val="000000"/>
                </a:solidFill>
                <a:latin typeface="Times New Roman" panose="02020603050405020304" pitchFamily="18" charset="0"/>
                <a:cs typeface="Times New Roman" panose="02020603050405020304" pitchFamily="18" charset="0"/>
              </a:rPr>
              <a:t> </a:t>
            </a:r>
            <a:r>
              <a:rPr lang="en-US" sz="2400" b="0" smtClean="0">
                <a:solidFill>
                  <a:srgbClr val="000000"/>
                </a:solidFill>
                <a:latin typeface="Times New Roman" panose="02020603050405020304" pitchFamily="18" charset="0"/>
                <a:cs typeface="Times New Roman" panose="02020603050405020304" pitchFamily="18" charset="0"/>
              </a:rPr>
              <a:t> </a:t>
            </a:r>
            <a:r>
              <a:rPr lang="en-US" sz="2400" b="0" i="1" smtClean="0">
                <a:latin typeface="Times New Roman" panose="02020603050405020304" pitchFamily="18" charset="0"/>
                <a:cs typeface="Times New Roman" panose="02020603050405020304" pitchFamily="18" charset="0"/>
              </a:rPr>
              <a:t>//Cấp phát bộ nhớ động cho t</a:t>
            </a:r>
            <a:endParaRPr lang="vi-VN" sz="2400" b="0" i="1">
              <a:latin typeface="Times New Roman" panose="02020603050405020304" pitchFamily="18" charset="0"/>
              <a:cs typeface="Times New Roman" panose="02020603050405020304" pitchFamily="18" charset="0"/>
            </a:endParaRPr>
          </a:p>
          <a:p>
            <a:pPr marL="0" indent="0" algn="just">
              <a:spcBef>
                <a:spcPts val="0"/>
              </a:spcBef>
              <a:buNone/>
            </a:pPr>
            <a:r>
              <a:rPr lang="vi-VN" sz="2400" b="0">
                <a:solidFill>
                  <a:srgbClr val="000000"/>
                </a:solidFill>
                <a:latin typeface="Times New Roman" panose="02020603050405020304" pitchFamily="18" charset="0"/>
                <a:cs typeface="Times New Roman" panose="02020603050405020304" pitchFamily="18" charset="0"/>
              </a:rPr>
              <a:t>	</a:t>
            </a:r>
            <a:r>
              <a:rPr lang="vi-VN" sz="2400" b="0" smtClean="0">
                <a:solidFill>
                  <a:srgbClr val="000000"/>
                </a:solidFill>
                <a:latin typeface="Times New Roman" panose="02020603050405020304" pitchFamily="18" charset="0"/>
                <a:cs typeface="Times New Roman" panose="02020603050405020304" pitchFamily="18" charset="0"/>
              </a:rPr>
              <a:t>strncpy(t,</a:t>
            </a:r>
            <a:r>
              <a:rPr lang="en-US" sz="2400" b="0" smtClean="0">
                <a:solidFill>
                  <a:srgbClr val="000000"/>
                </a:solidFill>
                <a:latin typeface="Times New Roman" panose="02020603050405020304" pitchFamily="18" charset="0"/>
                <a:cs typeface="Times New Roman" panose="02020603050405020304" pitchFamily="18" charset="0"/>
              </a:rPr>
              <a:t> </a:t>
            </a:r>
            <a:r>
              <a:rPr lang="vi-VN" sz="2400" b="0" smtClean="0">
                <a:solidFill>
                  <a:srgbClr val="000000"/>
                </a:solidFill>
                <a:latin typeface="Times New Roman" panose="02020603050405020304" pitchFamily="18" charset="0"/>
                <a:cs typeface="Times New Roman" panose="02020603050405020304" pitchFamily="18" charset="0"/>
              </a:rPr>
              <a:t>s,</a:t>
            </a:r>
            <a:r>
              <a:rPr lang="en-US" sz="2400" b="0" smtClean="0">
                <a:solidFill>
                  <a:srgbClr val="000000"/>
                </a:solidFill>
                <a:latin typeface="Times New Roman" panose="02020603050405020304" pitchFamily="18" charset="0"/>
                <a:cs typeface="Times New Roman" panose="02020603050405020304" pitchFamily="18" charset="0"/>
              </a:rPr>
              <a:t> </a:t>
            </a:r>
            <a:r>
              <a:rPr lang="vi-VN" sz="2400" b="0" smtClean="0">
                <a:solidFill>
                  <a:srgbClr val="000000"/>
                </a:solidFill>
                <a:latin typeface="Times New Roman" panose="02020603050405020304" pitchFamily="18" charset="0"/>
                <a:cs typeface="Times New Roman" panose="02020603050405020304" pitchFamily="18" charset="0"/>
              </a:rPr>
              <a:t>8</a:t>
            </a:r>
            <a:r>
              <a:rPr lang="vi-VN" sz="2400" b="0">
                <a:solidFill>
                  <a:srgbClr val="000000"/>
                </a:solidFill>
                <a:latin typeface="Times New Roman" panose="02020603050405020304" pitchFamily="18" charset="0"/>
                <a:cs typeface="Times New Roman" panose="02020603050405020304" pitchFamily="18" charset="0"/>
              </a:rPr>
              <a:t>); </a:t>
            </a:r>
            <a:r>
              <a:rPr lang="en-US" sz="2400" b="0" i="1" smtClean="0">
                <a:latin typeface="Times New Roman" panose="02020603050405020304" pitchFamily="18" charset="0"/>
                <a:cs typeface="Times New Roman" panose="02020603050405020304" pitchFamily="18" charset="0"/>
              </a:rPr>
              <a:t>//Copy nội dung 8 kí tự đầu của s sang t</a:t>
            </a:r>
            <a:endParaRPr lang="vi-VN" sz="2400" b="0" i="1">
              <a:latin typeface="Times New Roman" panose="02020603050405020304" pitchFamily="18" charset="0"/>
              <a:cs typeface="Times New Roman" panose="02020603050405020304" pitchFamily="18" charset="0"/>
            </a:endParaRPr>
          </a:p>
          <a:p>
            <a:pPr marL="0" indent="0" algn="just">
              <a:spcBef>
                <a:spcPts val="0"/>
              </a:spcBef>
              <a:buNone/>
            </a:pPr>
            <a:r>
              <a:rPr lang="vi-VN" sz="2400" b="0">
                <a:solidFill>
                  <a:srgbClr val="000000"/>
                </a:solidFill>
                <a:latin typeface="Times New Roman" panose="02020603050405020304" pitchFamily="18" charset="0"/>
                <a:cs typeface="Times New Roman" panose="02020603050405020304" pitchFamily="18" charset="0"/>
              </a:rPr>
              <a:t>	cout&lt;&lt;t;</a:t>
            </a:r>
          </a:p>
          <a:p>
            <a:pPr marL="0" indent="0" algn="just">
              <a:spcBef>
                <a:spcPts val="0"/>
              </a:spcBef>
              <a:buNone/>
            </a:pPr>
            <a:r>
              <a:rPr lang="vi-VN" sz="2400" b="0">
                <a:solidFill>
                  <a:srgbClr val="000000"/>
                </a:solidFill>
                <a:latin typeface="Times New Roman" panose="02020603050405020304" pitchFamily="18" charset="0"/>
                <a:cs typeface="Times New Roman" panose="02020603050405020304" pitchFamily="18" charset="0"/>
              </a:rPr>
              <a:t>}</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631083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4.6 Mảng con trỏ</a:t>
            </a:r>
            <a:endParaRPr lang="en-US">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19</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66" name="Content Placeholder 2"/>
          <p:cNvSpPr>
            <a:spLocks noGrp="1"/>
          </p:cNvSpPr>
          <p:nvPr>
            <p:ph idx="1"/>
          </p:nvPr>
        </p:nvSpPr>
        <p:spPr>
          <a:xfrm>
            <a:off x="455104" y="1219200"/>
            <a:ext cx="8229600" cy="5300246"/>
          </a:xfrm>
        </p:spPr>
        <p:txBody>
          <a:bodyPr/>
          <a:lstStyle/>
          <a:p>
            <a:pPr marL="0" indent="0">
              <a:buNone/>
            </a:pPr>
            <a:r>
              <a:rPr lang="en-US" sz="2400" b="0">
                <a:solidFill>
                  <a:srgbClr val="000000"/>
                </a:solidFill>
                <a:latin typeface="Times New Roman" panose="02020603050405020304" pitchFamily="18" charset="0"/>
                <a:cs typeface="Times New Roman" panose="02020603050405020304" pitchFamily="18" charset="0"/>
              </a:rPr>
              <a:t>	</a:t>
            </a:r>
            <a:r>
              <a:rPr lang="en-US" sz="2400" b="0" smtClean="0">
                <a:solidFill>
                  <a:srgbClr val="000000"/>
                </a:solidFill>
                <a:latin typeface="Times New Roman" panose="02020603050405020304" pitchFamily="18" charset="0"/>
                <a:cs typeface="Times New Roman" panose="02020603050405020304" pitchFamily="18" charset="0"/>
              </a:rPr>
              <a:t>Mảng </a:t>
            </a:r>
            <a:r>
              <a:rPr lang="en-US" sz="2400" b="0">
                <a:solidFill>
                  <a:srgbClr val="000000"/>
                </a:solidFill>
                <a:latin typeface="Times New Roman" panose="02020603050405020304" pitchFamily="18" charset="0"/>
                <a:cs typeface="Times New Roman" panose="02020603050405020304" pitchFamily="18" charset="0"/>
              </a:rPr>
              <a:t>con trỏ là mảng trong đó các phần tử  </a:t>
            </a:r>
            <a:r>
              <a:rPr lang="en-US" sz="2400" b="0">
                <a:solidFill>
                  <a:srgbClr val="000000"/>
                </a:solidFill>
                <a:latin typeface="Times New Roman" panose="02020603050405020304" pitchFamily="18" charset="0"/>
                <a:cs typeface="Times New Roman" panose="02020603050405020304" pitchFamily="18" charset="0"/>
              </a:rPr>
              <a:t>của </a:t>
            </a:r>
            <a:r>
              <a:rPr lang="en-US" sz="2400" b="0" smtClean="0">
                <a:solidFill>
                  <a:srgbClr val="000000"/>
                </a:solidFill>
                <a:latin typeface="Times New Roman" panose="02020603050405020304" pitchFamily="18" charset="0"/>
                <a:cs typeface="Times New Roman" panose="02020603050405020304" pitchFamily="18" charset="0"/>
              </a:rPr>
              <a:t>nó </a:t>
            </a:r>
            <a:r>
              <a:rPr lang="en-US" sz="2400" b="0">
                <a:solidFill>
                  <a:srgbClr val="000000"/>
                </a:solidFill>
                <a:latin typeface="Times New Roman" panose="02020603050405020304" pitchFamily="18" charset="0"/>
                <a:cs typeface="Times New Roman" panose="02020603050405020304" pitchFamily="18" charset="0"/>
              </a:rPr>
              <a:t>là một con trỏ trỏ đến một mảng nào đó. Nói cách khác một mảng con trỏ cho phép quản lý nhiều mảng dữ liệu cùng kiểu</a:t>
            </a:r>
            <a:r>
              <a:rPr lang="en-US" sz="2400" b="0">
                <a:solidFill>
                  <a:srgbClr val="000000"/>
                </a:solidFill>
                <a:latin typeface="Times New Roman" panose="02020603050405020304" pitchFamily="18" charset="0"/>
                <a:cs typeface="Times New Roman" panose="02020603050405020304" pitchFamily="18" charset="0"/>
              </a:rPr>
              <a:t>. </a:t>
            </a:r>
            <a:endParaRPr lang="en-US" sz="2400" b="0" smtClean="0">
              <a:solidFill>
                <a:srgbClr val="000000"/>
              </a:solidFill>
              <a:latin typeface="Times New Roman" panose="02020603050405020304" pitchFamily="18" charset="0"/>
              <a:cs typeface="Times New Roman" panose="02020603050405020304" pitchFamily="18" charset="0"/>
            </a:endParaRPr>
          </a:p>
          <a:p>
            <a:pPr marL="0" indent="0">
              <a:buNone/>
            </a:pPr>
            <a:r>
              <a:rPr lang="en-US" sz="2400" smtClean="0">
                <a:solidFill>
                  <a:srgbClr val="000000"/>
                </a:solidFill>
                <a:latin typeface="Times New Roman" panose="02020603050405020304" pitchFamily="18" charset="0"/>
                <a:cs typeface="Times New Roman" panose="02020603050405020304" pitchFamily="18" charset="0"/>
              </a:rPr>
              <a:t>Cách </a:t>
            </a:r>
            <a:r>
              <a:rPr lang="en-US" sz="2400">
                <a:solidFill>
                  <a:srgbClr val="000000"/>
                </a:solidFill>
                <a:latin typeface="Times New Roman" panose="02020603050405020304" pitchFamily="18" charset="0"/>
                <a:cs typeface="Times New Roman" panose="02020603050405020304" pitchFamily="18" charset="0"/>
              </a:rPr>
              <a:t>khai báo</a:t>
            </a:r>
            <a:r>
              <a:rPr lang="en-US" sz="2400" b="0">
                <a:solidFill>
                  <a:srgbClr val="000000"/>
                </a:solidFill>
                <a:latin typeface="Times New Roman" panose="02020603050405020304" pitchFamily="18" charset="0"/>
                <a:cs typeface="Times New Roman" panose="02020603050405020304" pitchFamily="18" charset="0"/>
              </a:rPr>
              <a:t>:</a:t>
            </a:r>
          </a:p>
          <a:p>
            <a:pPr marL="0" indent="0">
              <a:buNone/>
            </a:pPr>
            <a:r>
              <a:rPr lang="en-US" sz="2400" b="0" smtClean="0">
                <a:solidFill>
                  <a:srgbClr val="000000"/>
                </a:solidFill>
                <a:latin typeface="Times New Roman" panose="02020603050405020304" pitchFamily="18" charset="0"/>
                <a:cs typeface="Times New Roman" panose="02020603050405020304" pitchFamily="18" charset="0"/>
              </a:rPr>
              <a:t>		</a:t>
            </a:r>
            <a:r>
              <a:rPr lang="en-US" sz="2400" smtClean="0">
                <a:solidFill>
                  <a:srgbClr val="000000"/>
                </a:solidFill>
                <a:latin typeface="Times New Roman" panose="02020603050405020304" pitchFamily="18" charset="0"/>
                <a:cs typeface="Times New Roman" panose="02020603050405020304" pitchFamily="18" charset="0"/>
              </a:rPr>
              <a:t>&lt;</a:t>
            </a:r>
            <a:r>
              <a:rPr lang="en-US" sz="2400">
                <a:solidFill>
                  <a:srgbClr val="000000"/>
                </a:solidFill>
                <a:latin typeface="Times New Roman" panose="02020603050405020304" pitchFamily="18" charset="0"/>
                <a:cs typeface="Times New Roman" panose="02020603050405020304" pitchFamily="18" charset="0"/>
              </a:rPr>
              <a:t>kiểu&gt; *a[size];</a:t>
            </a:r>
          </a:p>
          <a:p>
            <a:pPr marL="0" indent="0">
              <a:buNone/>
            </a:pPr>
            <a:r>
              <a:rPr lang="en-US" sz="2400">
                <a:solidFill>
                  <a:srgbClr val="000000"/>
                </a:solidFill>
                <a:latin typeface="Times New Roman" panose="02020603050405020304" pitchFamily="18" charset="0"/>
                <a:cs typeface="Times New Roman" panose="02020603050405020304" pitchFamily="18" charset="0"/>
              </a:rPr>
              <a:t>Ví dụ: </a:t>
            </a:r>
          </a:p>
          <a:p>
            <a:pPr marL="0" indent="0">
              <a:buNone/>
            </a:pPr>
            <a:r>
              <a:rPr lang="en-US" sz="2400" b="0" smtClean="0">
                <a:solidFill>
                  <a:srgbClr val="000000"/>
                </a:solidFill>
                <a:latin typeface="Times New Roman" panose="02020603050405020304" pitchFamily="18" charset="0"/>
                <a:cs typeface="Times New Roman" panose="02020603050405020304" pitchFamily="18" charset="0"/>
              </a:rPr>
              <a:t>	int </a:t>
            </a:r>
            <a:r>
              <a:rPr lang="en-US" sz="2400" b="0">
                <a:solidFill>
                  <a:srgbClr val="000000"/>
                </a:solidFill>
                <a:latin typeface="Times New Roman" panose="02020603050405020304" pitchFamily="18" charset="0"/>
                <a:cs typeface="Times New Roman" panose="02020603050405020304" pitchFamily="18" charset="0"/>
              </a:rPr>
              <a:t>*a[10];</a:t>
            </a:r>
          </a:p>
          <a:p>
            <a:pPr marL="0" indent="0">
              <a:buNone/>
            </a:pPr>
            <a:r>
              <a:rPr lang="en-US" sz="2400" b="0" smtClean="0">
                <a:solidFill>
                  <a:srgbClr val="000000"/>
                </a:solidFill>
                <a:latin typeface="Times New Roman" panose="02020603050405020304" pitchFamily="18" charset="0"/>
                <a:cs typeface="Times New Roman" panose="02020603050405020304" pitchFamily="18" charset="0"/>
              </a:rPr>
              <a:t>	</a:t>
            </a:r>
            <a:r>
              <a:rPr lang="en-US" sz="2400" b="0" i="1" smtClean="0">
                <a:latin typeface="Times New Roman" panose="02020603050405020304" pitchFamily="18" charset="0"/>
                <a:cs typeface="Times New Roman" panose="02020603050405020304" pitchFamily="18" charset="0"/>
              </a:rPr>
              <a:t>/* khai </a:t>
            </a:r>
            <a:r>
              <a:rPr lang="en-US" sz="2400" b="0" i="1">
                <a:latin typeface="Times New Roman" panose="02020603050405020304" pitchFamily="18" charset="0"/>
                <a:cs typeface="Times New Roman" panose="02020603050405020304" pitchFamily="18" charset="0"/>
              </a:rPr>
              <a:t>báo một mảng chứa 10 con trỏ. Mỗi con trỏ a[i] chứa địa chỉ của một mảng nguyên nào đó</a:t>
            </a:r>
            <a:r>
              <a:rPr lang="en-US" sz="2400" b="0" i="1">
                <a:latin typeface="Times New Roman" panose="02020603050405020304" pitchFamily="18" charset="0"/>
                <a:cs typeface="Times New Roman" panose="02020603050405020304" pitchFamily="18" charset="0"/>
              </a:rPr>
              <a:t>. </a:t>
            </a:r>
            <a:r>
              <a:rPr lang="en-US" sz="2400" b="0" i="1" smtClean="0">
                <a:latin typeface="Times New Roman" panose="02020603050405020304" pitchFamily="18" charset="0"/>
                <a:cs typeface="Times New Roman" panose="02020603050405020304" pitchFamily="18" charset="0"/>
              </a:rPr>
              <a:t>*/</a:t>
            </a:r>
            <a:endParaRPr lang="en-US" sz="2400" b="0" i="1">
              <a:latin typeface="Times New Roman" panose="02020603050405020304" pitchFamily="18" charset="0"/>
              <a:cs typeface="Times New Roman" panose="02020603050405020304" pitchFamily="18" charset="0"/>
            </a:endParaRPr>
          </a:p>
          <a:p>
            <a:endParaRPr lang="en-US" sz="2400" b="0">
              <a:solidFill>
                <a:srgbClr val="000000"/>
              </a:solidFill>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036223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r>
              <a:rPr lang="en-US" sz="3200" smtClean="0">
                <a:latin typeface="Times New Roman" panose="02020603050405020304" pitchFamily="18" charset="0"/>
                <a:cs typeface="Times New Roman" panose="02020603050405020304" pitchFamily="18" charset="0"/>
              </a:rPr>
              <a:t>Nội dung chính</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a:solidFill>
                  <a:schemeClr val="accent3"/>
                </a:solidFill>
                <a:latin typeface="Times New Roman" panose="02020603050405020304" pitchFamily="18" charset="0"/>
                <a:cs typeface="Times New Roman" panose="02020603050405020304" pitchFamily="18" charset="0"/>
              </a:rPr>
              <a:t>2</a:t>
            </a:r>
          </a:p>
        </p:txBody>
      </p:sp>
      <p:sp>
        <p:nvSpPr>
          <p:cNvPr id="4" name="TextBox 3"/>
          <p:cNvSpPr txBox="1"/>
          <p:nvPr/>
        </p:nvSpPr>
        <p:spPr>
          <a:xfrm>
            <a:off x="533400" y="1447800"/>
            <a:ext cx="5516254" cy="3108543"/>
          </a:xfrm>
          <a:prstGeom prst="rect">
            <a:avLst/>
          </a:prstGeom>
          <a:noFill/>
        </p:spPr>
        <p:txBody>
          <a:bodyPr wrap="none" rtlCol="0">
            <a:spAutoFit/>
          </a:bodyPr>
          <a:lstStyle/>
          <a:p>
            <a:r>
              <a:rPr lang="en-US" sz="2800">
                <a:solidFill>
                  <a:srgbClr val="091D17"/>
                </a:solidFill>
                <a:latin typeface="Times New Roman" panose="02020603050405020304" pitchFamily="18" charset="0"/>
                <a:ea typeface="Tahoma" panose="020B0604030504040204" pitchFamily="34" charset="0"/>
                <a:cs typeface="Times New Roman" panose="02020603050405020304" pitchFamily="18" charset="0"/>
              </a:rPr>
              <a:t>4.1. Địa chỉ, phép toán &amp;</a:t>
            </a:r>
          </a:p>
          <a:p>
            <a:r>
              <a:rPr lang="en-US" sz="2800">
                <a:solidFill>
                  <a:srgbClr val="091D17"/>
                </a:solidFill>
                <a:latin typeface="Times New Roman" panose="02020603050405020304" pitchFamily="18" charset="0"/>
                <a:ea typeface="Tahoma" panose="020B0604030504040204" pitchFamily="34" charset="0"/>
                <a:cs typeface="Times New Roman" panose="02020603050405020304" pitchFamily="18" charset="0"/>
              </a:rPr>
              <a:t>4.2. Con trỏ</a:t>
            </a:r>
          </a:p>
          <a:p>
            <a:r>
              <a:rPr lang="en-US" sz="2800">
                <a:solidFill>
                  <a:srgbClr val="091D17"/>
                </a:solidFill>
                <a:latin typeface="Times New Roman" panose="02020603050405020304" pitchFamily="18" charset="0"/>
                <a:ea typeface="Tahoma" panose="020B0604030504040204" pitchFamily="34" charset="0"/>
                <a:cs typeface="Times New Roman" panose="02020603050405020304" pitchFamily="18" charset="0"/>
              </a:rPr>
              <a:t>4.3. Các phép toán với con trỏ</a:t>
            </a:r>
          </a:p>
          <a:p>
            <a:r>
              <a:rPr lang="en-US" sz="2800">
                <a:solidFill>
                  <a:srgbClr val="091D17"/>
                </a:solidFill>
                <a:latin typeface="Times New Roman" panose="02020603050405020304" pitchFamily="18" charset="0"/>
                <a:ea typeface="Tahoma" panose="020B0604030504040204" pitchFamily="34" charset="0"/>
                <a:cs typeface="Times New Roman" panose="02020603050405020304" pitchFamily="18" charset="0"/>
              </a:rPr>
              <a:t>4.4. Cấp phát và thu hồi bộ nhớ động</a:t>
            </a:r>
          </a:p>
          <a:p>
            <a:r>
              <a:rPr lang="en-US" sz="2800">
                <a:solidFill>
                  <a:srgbClr val="091D17"/>
                </a:solidFill>
                <a:latin typeface="Times New Roman" panose="02020603050405020304" pitchFamily="18" charset="0"/>
                <a:ea typeface="Tahoma" panose="020B0604030504040204" pitchFamily="34" charset="0"/>
                <a:cs typeface="Times New Roman" panose="02020603050405020304" pitchFamily="18" charset="0"/>
              </a:rPr>
              <a:t>4.5. Con trỏ và mảng, chuỗi</a:t>
            </a:r>
          </a:p>
          <a:p>
            <a:r>
              <a:rPr lang="en-US" sz="2800">
                <a:solidFill>
                  <a:srgbClr val="091D17"/>
                </a:solidFill>
                <a:latin typeface="Times New Roman" panose="02020603050405020304" pitchFamily="18" charset="0"/>
                <a:ea typeface="Tahoma" panose="020B0604030504040204" pitchFamily="34" charset="0"/>
                <a:cs typeface="Times New Roman" panose="02020603050405020304" pitchFamily="18" charset="0"/>
              </a:rPr>
              <a:t>4.6. Mảng con trỏ</a:t>
            </a:r>
          </a:p>
          <a:p>
            <a:endParaRPr lang="en-US" sz="2800">
              <a:solidFill>
                <a:srgbClr val="091D17"/>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1051517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Ví dụ</a:t>
            </a:r>
            <a:endParaRPr lang="en-US">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20</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66" name="Content Placeholder 2"/>
          <p:cNvSpPr>
            <a:spLocks noGrp="1"/>
          </p:cNvSpPr>
          <p:nvPr>
            <p:ph idx="1"/>
          </p:nvPr>
        </p:nvSpPr>
        <p:spPr>
          <a:xfrm>
            <a:off x="455104" y="1219200"/>
            <a:ext cx="8229600" cy="5300246"/>
          </a:xfrm>
        </p:spPr>
        <p:txBody>
          <a:bodyPr/>
          <a:lstStyle/>
          <a:p>
            <a:pPr marL="0" indent="0">
              <a:buNone/>
            </a:pPr>
            <a:r>
              <a:rPr lang="en-US" sz="2400" b="0">
                <a:solidFill>
                  <a:srgbClr val="000000"/>
                </a:solidFill>
                <a:latin typeface="Times New Roman" panose="02020603050405020304" pitchFamily="18" charset="0"/>
                <a:cs typeface="Times New Roman" panose="02020603050405020304" pitchFamily="18" charset="0"/>
              </a:rPr>
              <a:t>#include&lt;iostream&gt;</a:t>
            </a:r>
          </a:p>
          <a:p>
            <a:pPr marL="0" indent="0">
              <a:buNone/>
            </a:pPr>
            <a:r>
              <a:rPr lang="en-US" sz="2400" b="0">
                <a:solidFill>
                  <a:srgbClr val="000000"/>
                </a:solidFill>
                <a:latin typeface="Times New Roman" panose="02020603050405020304" pitchFamily="18" charset="0"/>
                <a:cs typeface="Times New Roman" panose="02020603050405020304" pitchFamily="18" charset="0"/>
              </a:rPr>
              <a:t>using namespace std;</a:t>
            </a:r>
          </a:p>
          <a:p>
            <a:pPr marL="0" indent="0">
              <a:buNone/>
            </a:pPr>
            <a:r>
              <a:rPr lang="en-US" sz="2400" b="0">
                <a:solidFill>
                  <a:srgbClr val="000000"/>
                </a:solidFill>
                <a:latin typeface="Times New Roman" panose="02020603050405020304" pitchFamily="18" charset="0"/>
                <a:cs typeface="Times New Roman" panose="02020603050405020304" pitchFamily="18" charset="0"/>
              </a:rPr>
              <a:t>int main()</a:t>
            </a:r>
          </a:p>
          <a:p>
            <a:pPr marL="0" indent="0">
              <a:buNone/>
            </a:pPr>
            <a:r>
              <a:rPr lang="en-US" sz="2400" b="0">
                <a:solidFill>
                  <a:srgbClr val="000000"/>
                </a:solidFill>
                <a:latin typeface="Times New Roman" panose="02020603050405020304" pitchFamily="18" charset="0"/>
                <a:cs typeface="Times New Roman" panose="02020603050405020304" pitchFamily="18" charset="0"/>
              </a:rPr>
              <a:t>{</a:t>
            </a:r>
          </a:p>
          <a:p>
            <a:pPr marL="0" indent="0">
              <a:buNone/>
            </a:pPr>
            <a:r>
              <a:rPr lang="en-US" sz="2400" b="0">
                <a:solidFill>
                  <a:srgbClr val="000000"/>
                </a:solidFill>
                <a:latin typeface="Times New Roman" panose="02020603050405020304" pitchFamily="18" charset="0"/>
                <a:cs typeface="Times New Roman" panose="02020603050405020304" pitchFamily="18" charset="0"/>
              </a:rPr>
              <a:t>	int a[4]={</a:t>
            </a:r>
            <a:r>
              <a:rPr lang="en-US" sz="2400" b="0">
                <a:solidFill>
                  <a:srgbClr val="000000"/>
                </a:solidFill>
                <a:latin typeface="Times New Roman" panose="02020603050405020304" pitchFamily="18" charset="0"/>
                <a:cs typeface="Times New Roman" panose="02020603050405020304" pitchFamily="18" charset="0"/>
              </a:rPr>
              <a:t>1,2,3,4</a:t>
            </a:r>
            <a:r>
              <a:rPr lang="en-US" sz="2400" b="0" smtClean="0">
                <a:solidFill>
                  <a:srgbClr val="000000"/>
                </a:solidFill>
                <a:latin typeface="Times New Roman" panose="02020603050405020304" pitchFamily="18" charset="0"/>
                <a:cs typeface="Times New Roman" panose="02020603050405020304" pitchFamily="18" charset="0"/>
              </a:rPr>
              <a:t>}, b[4</a:t>
            </a:r>
            <a:r>
              <a:rPr lang="en-US" sz="2400" b="0">
                <a:solidFill>
                  <a:srgbClr val="000000"/>
                </a:solidFill>
                <a:latin typeface="Times New Roman" panose="02020603050405020304" pitchFamily="18" charset="0"/>
                <a:cs typeface="Times New Roman" panose="02020603050405020304" pitchFamily="18" charset="0"/>
              </a:rPr>
              <a:t>]={</a:t>
            </a:r>
            <a:r>
              <a:rPr lang="en-US" sz="2400" b="0">
                <a:solidFill>
                  <a:srgbClr val="000000"/>
                </a:solidFill>
                <a:latin typeface="Times New Roman" panose="02020603050405020304" pitchFamily="18" charset="0"/>
                <a:cs typeface="Times New Roman" panose="02020603050405020304" pitchFamily="18" charset="0"/>
              </a:rPr>
              <a:t>4,5,6</a:t>
            </a:r>
            <a:r>
              <a:rPr lang="en-US" sz="2400" b="0" smtClean="0">
                <a:solidFill>
                  <a:srgbClr val="000000"/>
                </a:solidFill>
                <a:latin typeface="Times New Roman" panose="02020603050405020304" pitchFamily="18" charset="0"/>
                <a:cs typeface="Times New Roman" panose="02020603050405020304" pitchFamily="18" charset="0"/>
              </a:rPr>
              <a:t>}, c[4</a:t>
            </a:r>
            <a:r>
              <a:rPr lang="en-US" sz="2400" b="0">
                <a:solidFill>
                  <a:srgbClr val="000000"/>
                </a:solidFill>
                <a:latin typeface="Times New Roman" panose="02020603050405020304" pitchFamily="18" charset="0"/>
                <a:cs typeface="Times New Roman" panose="02020603050405020304" pitchFamily="18" charset="0"/>
              </a:rPr>
              <a:t>]={</a:t>
            </a:r>
            <a:r>
              <a:rPr lang="en-US" sz="2400" b="0">
                <a:solidFill>
                  <a:srgbClr val="000000"/>
                </a:solidFill>
                <a:latin typeface="Times New Roman" panose="02020603050405020304" pitchFamily="18" charset="0"/>
                <a:cs typeface="Times New Roman" panose="02020603050405020304" pitchFamily="18" charset="0"/>
              </a:rPr>
              <a:t>9,8,7,3</a:t>
            </a:r>
            <a:r>
              <a:rPr lang="en-US" sz="2400" b="0" smtClean="0">
                <a:solidFill>
                  <a:srgbClr val="000000"/>
                </a:solidFill>
                <a:latin typeface="Times New Roman" panose="02020603050405020304" pitchFamily="18" charset="0"/>
                <a:cs typeface="Times New Roman" panose="02020603050405020304" pitchFamily="18" charset="0"/>
              </a:rPr>
              <a:t>}, i, j</a:t>
            </a:r>
            <a:r>
              <a:rPr lang="en-US" sz="2400" b="0">
                <a:solidFill>
                  <a:srgbClr val="000000"/>
                </a:solidFill>
                <a:latin typeface="Times New Roman" panose="02020603050405020304" pitchFamily="18" charset="0"/>
                <a:cs typeface="Times New Roman" panose="02020603050405020304" pitchFamily="18" charset="0"/>
              </a:rPr>
              <a:t>;</a:t>
            </a:r>
          </a:p>
          <a:p>
            <a:pPr marL="0" indent="0">
              <a:buNone/>
            </a:pPr>
            <a:r>
              <a:rPr lang="en-US" sz="2400" b="0">
                <a:solidFill>
                  <a:srgbClr val="000000"/>
                </a:solidFill>
                <a:latin typeface="Times New Roman" panose="02020603050405020304" pitchFamily="18" charset="0"/>
                <a:cs typeface="Times New Roman" panose="02020603050405020304" pitchFamily="18" charset="0"/>
              </a:rPr>
              <a:t>	int *p[3]={</a:t>
            </a:r>
            <a:r>
              <a:rPr lang="en-US" sz="2400" b="0">
                <a:solidFill>
                  <a:srgbClr val="000000"/>
                </a:solidFill>
                <a:latin typeface="Times New Roman" panose="02020603050405020304" pitchFamily="18" charset="0"/>
                <a:cs typeface="Times New Roman" panose="02020603050405020304" pitchFamily="18" charset="0"/>
              </a:rPr>
              <a:t>a</a:t>
            </a:r>
            <a:r>
              <a:rPr lang="en-US" sz="2400" b="0" smtClean="0">
                <a:solidFill>
                  <a:srgbClr val="000000"/>
                </a:solidFill>
                <a:latin typeface="Times New Roman" panose="02020603050405020304" pitchFamily="18" charset="0"/>
                <a:cs typeface="Times New Roman" panose="02020603050405020304" pitchFamily="18" charset="0"/>
              </a:rPr>
              <a:t>, b, c}; </a:t>
            </a:r>
            <a:r>
              <a:rPr lang="en-US" sz="2400" b="0" i="1" smtClean="0">
                <a:latin typeface="Times New Roman" panose="02020603050405020304" pitchFamily="18" charset="0"/>
                <a:cs typeface="Times New Roman" panose="02020603050405020304" pitchFamily="18" charset="0"/>
              </a:rPr>
              <a:t>// mảng p là các con trỏ trỏ đến a, b, c</a:t>
            </a:r>
            <a:endParaRPr lang="en-US" sz="2400" b="0" i="1">
              <a:latin typeface="Times New Roman" panose="02020603050405020304" pitchFamily="18" charset="0"/>
              <a:cs typeface="Times New Roman" panose="02020603050405020304" pitchFamily="18" charset="0"/>
            </a:endParaRPr>
          </a:p>
          <a:p>
            <a:pPr marL="0" indent="0">
              <a:buNone/>
            </a:pPr>
            <a:r>
              <a:rPr lang="en-US" sz="2400" b="0">
                <a:solidFill>
                  <a:srgbClr val="000000"/>
                </a:solidFill>
                <a:latin typeface="Times New Roman" panose="02020603050405020304" pitchFamily="18" charset="0"/>
                <a:cs typeface="Times New Roman" panose="02020603050405020304" pitchFamily="18" charset="0"/>
              </a:rPr>
              <a:t>	</a:t>
            </a:r>
            <a:r>
              <a:rPr lang="en-US" sz="2400" b="0">
                <a:solidFill>
                  <a:srgbClr val="000000"/>
                </a:solidFill>
                <a:latin typeface="Times New Roman" panose="02020603050405020304" pitchFamily="18" charset="0"/>
                <a:cs typeface="Times New Roman" panose="02020603050405020304" pitchFamily="18" charset="0"/>
              </a:rPr>
              <a:t>for(i=0</a:t>
            </a:r>
            <a:r>
              <a:rPr lang="en-US" sz="2400" b="0" smtClean="0">
                <a:solidFill>
                  <a:srgbClr val="000000"/>
                </a:solidFill>
                <a:latin typeface="Times New Roman" panose="02020603050405020304" pitchFamily="18" charset="0"/>
                <a:cs typeface="Times New Roman" panose="02020603050405020304" pitchFamily="18" charset="0"/>
              </a:rPr>
              <a:t>; i&lt;3; i</a:t>
            </a:r>
            <a:r>
              <a:rPr lang="en-US" sz="2400" b="0">
                <a:solidFill>
                  <a:srgbClr val="000000"/>
                </a:solidFill>
                <a:latin typeface="Times New Roman" panose="02020603050405020304" pitchFamily="18" charset="0"/>
                <a:cs typeface="Times New Roman" panose="02020603050405020304" pitchFamily="18" charset="0"/>
              </a:rPr>
              <a:t>++)</a:t>
            </a:r>
          </a:p>
          <a:p>
            <a:pPr marL="0" indent="0">
              <a:buNone/>
            </a:pPr>
            <a:r>
              <a:rPr lang="en-US" sz="2400" b="0">
                <a:solidFill>
                  <a:srgbClr val="000000"/>
                </a:solidFill>
                <a:latin typeface="Times New Roman" panose="02020603050405020304" pitchFamily="18" charset="0"/>
                <a:cs typeface="Times New Roman" panose="02020603050405020304" pitchFamily="18" charset="0"/>
              </a:rPr>
              <a:t>	</a:t>
            </a:r>
            <a:r>
              <a:rPr lang="en-US" sz="2400" b="0" smtClean="0">
                <a:solidFill>
                  <a:srgbClr val="000000"/>
                </a:solidFill>
                <a:latin typeface="Times New Roman" panose="02020603050405020304" pitchFamily="18" charset="0"/>
                <a:cs typeface="Times New Roman" panose="02020603050405020304" pitchFamily="18" charset="0"/>
              </a:rPr>
              <a:t>{</a:t>
            </a:r>
            <a:r>
              <a:rPr lang="en-US" sz="2400" b="0">
                <a:solidFill>
                  <a:srgbClr val="000000"/>
                </a:solidFill>
                <a:latin typeface="Times New Roman" panose="02020603050405020304" pitchFamily="18" charset="0"/>
                <a:cs typeface="Times New Roman" panose="02020603050405020304" pitchFamily="18" charset="0"/>
              </a:rPr>
              <a:t>	</a:t>
            </a:r>
            <a:r>
              <a:rPr lang="en-US" sz="2400" b="0">
                <a:solidFill>
                  <a:srgbClr val="000000"/>
                </a:solidFill>
                <a:latin typeface="Times New Roman" panose="02020603050405020304" pitchFamily="18" charset="0"/>
                <a:cs typeface="Times New Roman" panose="02020603050405020304" pitchFamily="18" charset="0"/>
              </a:rPr>
              <a:t>for(j=0</a:t>
            </a:r>
            <a:r>
              <a:rPr lang="en-US" sz="2400" b="0" smtClean="0">
                <a:solidFill>
                  <a:srgbClr val="000000"/>
                </a:solidFill>
                <a:latin typeface="Times New Roman" panose="02020603050405020304" pitchFamily="18" charset="0"/>
                <a:cs typeface="Times New Roman" panose="02020603050405020304" pitchFamily="18" charset="0"/>
              </a:rPr>
              <a:t>; j&lt;4; p[i]++, j</a:t>
            </a:r>
            <a:r>
              <a:rPr lang="en-US" sz="2400" b="0">
                <a:solidFill>
                  <a:srgbClr val="000000"/>
                </a:solidFill>
                <a:latin typeface="Times New Roman" panose="02020603050405020304" pitchFamily="18" charset="0"/>
                <a:cs typeface="Times New Roman" panose="02020603050405020304" pitchFamily="18" charset="0"/>
              </a:rPr>
              <a:t>++)</a:t>
            </a:r>
          </a:p>
          <a:p>
            <a:pPr marL="0" indent="0">
              <a:buNone/>
            </a:pPr>
            <a:r>
              <a:rPr lang="en-US" sz="2400" b="0">
                <a:solidFill>
                  <a:srgbClr val="000000"/>
                </a:solidFill>
                <a:latin typeface="Times New Roman" panose="02020603050405020304" pitchFamily="18" charset="0"/>
                <a:cs typeface="Times New Roman" panose="02020603050405020304" pitchFamily="18" charset="0"/>
              </a:rPr>
              <a:t>			cout&lt;&lt;*p[i]&lt;&lt;" ";</a:t>
            </a:r>
          </a:p>
          <a:p>
            <a:pPr marL="0" indent="0">
              <a:buNone/>
            </a:pPr>
            <a:r>
              <a:rPr lang="en-US" sz="2400" b="0">
                <a:solidFill>
                  <a:srgbClr val="000000"/>
                </a:solidFill>
                <a:latin typeface="Times New Roman" panose="02020603050405020304" pitchFamily="18" charset="0"/>
                <a:cs typeface="Times New Roman" panose="02020603050405020304" pitchFamily="18" charset="0"/>
              </a:rPr>
              <a:t>		cout&lt;&lt;endl;</a:t>
            </a:r>
          </a:p>
          <a:p>
            <a:pPr marL="0" indent="0">
              <a:buNone/>
            </a:pPr>
            <a:r>
              <a:rPr lang="en-US" sz="2400" b="0">
                <a:solidFill>
                  <a:srgbClr val="000000"/>
                </a:solidFill>
                <a:latin typeface="Times New Roman" panose="02020603050405020304" pitchFamily="18" charset="0"/>
                <a:cs typeface="Times New Roman" panose="02020603050405020304" pitchFamily="18" charset="0"/>
              </a:rPr>
              <a:t>	}</a:t>
            </a:r>
          </a:p>
          <a:p>
            <a:pPr marL="0" indent="0">
              <a:buNone/>
            </a:pPr>
            <a:r>
              <a:rPr lang="en-US" sz="2400" b="0">
                <a:solidFill>
                  <a:srgbClr val="000000"/>
                </a:solidFill>
                <a:latin typeface="Times New Roman" panose="02020603050405020304" pitchFamily="18" charset="0"/>
                <a:cs typeface="Times New Roman" panose="02020603050405020304" pitchFamily="18" charset="0"/>
              </a:rPr>
              <a:t>}</a:t>
            </a:r>
          </a:p>
          <a:p>
            <a:pPr marL="0" indent="0">
              <a:buNone/>
            </a:pPr>
            <a:endParaRPr lang="en-US" sz="2400" b="0">
              <a:solidFill>
                <a:srgbClr val="000000"/>
              </a:solidFill>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761743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r>
              <a:rPr lang="en-US" sz="3200" smtClean="0">
                <a:latin typeface="Times New Roman" panose="02020603050405020304" pitchFamily="18" charset="0"/>
                <a:cs typeface="Times New Roman" panose="02020603050405020304" pitchFamily="18" charset="0"/>
              </a:rPr>
              <a:t>Bài Tập Chương 4</a:t>
            </a:r>
            <a:endParaRPr lang="en-US">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21</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66" name="Content Placeholder 2"/>
          <p:cNvSpPr>
            <a:spLocks noGrp="1"/>
          </p:cNvSpPr>
          <p:nvPr>
            <p:ph idx="1"/>
          </p:nvPr>
        </p:nvSpPr>
        <p:spPr>
          <a:xfrm>
            <a:off x="455104" y="1100554"/>
            <a:ext cx="8229600" cy="5300246"/>
          </a:xfrm>
        </p:spPr>
        <p:txBody>
          <a:bodyPr/>
          <a:lstStyle/>
          <a:p>
            <a:pPr marL="0" indent="0">
              <a:buNone/>
            </a:pPr>
            <a:r>
              <a:rPr lang="en-US" sz="2400" smtClean="0">
                <a:solidFill>
                  <a:srgbClr val="000000"/>
                </a:solidFill>
                <a:latin typeface="Times New Roman" panose="02020603050405020304" pitchFamily="18" charset="0"/>
                <a:cs typeface="Times New Roman" panose="02020603050405020304" pitchFamily="18" charset="0"/>
              </a:rPr>
              <a:t>Bài 1</a:t>
            </a:r>
            <a:r>
              <a:rPr lang="en-US" sz="2400" b="0">
                <a:solidFill>
                  <a:srgbClr val="000000"/>
                </a:solidFill>
                <a:latin typeface="Times New Roman" panose="02020603050405020304" pitchFamily="18" charset="0"/>
                <a:cs typeface="Times New Roman" panose="02020603050405020304" pitchFamily="18" charset="0"/>
              </a:rPr>
              <a:t>. </a:t>
            </a:r>
            <a:r>
              <a:rPr lang="en-US" sz="2400" b="0" smtClean="0">
                <a:solidFill>
                  <a:srgbClr val="000000"/>
                </a:solidFill>
                <a:latin typeface="Times New Roman" panose="02020603050405020304" pitchFamily="18" charset="0"/>
                <a:cs typeface="Times New Roman" panose="02020603050405020304" pitchFamily="18" charset="0"/>
              </a:rPr>
              <a:t>Hãy </a:t>
            </a:r>
            <a:r>
              <a:rPr lang="en-US" sz="2400" b="0">
                <a:solidFill>
                  <a:srgbClr val="000000"/>
                </a:solidFill>
                <a:latin typeface="Times New Roman" panose="02020603050405020304" pitchFamily="18" charset="0"/>
                <a:cs typeface="Times New Roman" panose="02020603050405020304" pitchFamily="18" charset="0"/>
              </a:rPr>
              <a:t>khai báo biến kí tự ch và con trỏ kiểu kí tự pc trỏ vào biến ch. Viết ra các cách gán giá trị ‘A’ cho biến ch</a:t>
            </a:r>
            <a:r>
              <a:rPr lang="en-US" sz="2400" b="0">
                <a:solidFill>
                  <a:srgbClr val="000000"/>
                </a:solidFill>
                <a:latin typeface="Times New Roman" panose="02020603050405020304" pitchFamily="18" charset="0"/>
                <a:cs typeface="Times New Roman" panose="02020603050405020304" pitchFamily="18" charset="0"/>
              </a:rPr>
              <a:t>. </a:t>
            </a:r>
            <a:endParaRPr lang="en-US" sz="2400" b="0" smtClean="0">
              <a:solidFill>
                <a:srgbClr val="000000"/>
              </a:solidFill>
              <a:latin typeface="Times New Roman" panose="02020603050405020304" pitchFamily="18" charset="0"/>
              <a:cs typeface="Times New Roman" panose="02020603050405020304" pitchFamily="18" charset="0"/>
            </a:endParaRPr>
          </a:p>
          <a:p>
            <a:pPr marL="0" indent="0">
              <a:buNone/>
            </a:pPr>
            <a:r>
              <a:rPr lang="en-US" sz="2400" smtClean="0">
                <a:solidFill>
                  <a:srgbClr val="000000"/>
                </a:solidFill>
                <a:latin typeface="Times New Roman" panose="02020603050405020304" pitchFamily="18" charset="0"/>
                <a:cs typeface="Times New Roman" panose="02020603050405020304" pitchFamily="18" charset="0"/>
              </a:rPr>
              <a:t>Bài 2</a:t>
            </a:r>
            <a:r>
              <a:rPr lang="en-US" sz="2400" b="0" smtClean="0">
                <a:solidFill>
                  <a:srgbClr val="000000"/>
                </a:solidFill>
                <a:latin typeface="Times New Roman" panose="02020603050405020304" pitchFamily="18" charset="0"/>
                <a:cs typeface="Times New Roman" panose="02020603050405020304" pitchFamily="18" charset="0"/>
              </a:rPr>
              <a:t>. </a:t>
            </a:r>
            <a:r>
              <a:rPr lang="en-US" sz="2400" b="0">
                <a:solidFill>
                  <a:srgbClr val="091D17"/>
                </a:solidFill>
                <a:latin typeface="Times New Roman" panose="02020603050405020304" pitchFamily="18" charset="0"/>
                <a:ea typeface="Times New Roman" panose="02020603050405020304" pitchFamily="18" charset="0"/>
                <a:cs typeface="Times New Roman" panose="02020603050405020304" pitchFamily="18" charset="0"/>
              </a:rPr>
              <a:t>Sử dụng con trỏ nhập một dãy số nguyên gồm n phần </a:t>
            </a:r>
            <a:r>
              <a:rPr lang="en-US" sz="2400" b="0">
                <a:solidFill>
                  <a:srgbClr val="091D17"/>
                </a:solidFill>
                <a:latin typeface="Times New Roman" panose="02020603050405020304" pitchFamily="18" charset="0"/>
                <a:ea typeface="Times New Roman" panose="02020603050405020304" pitchFamily="18" charset="0"/>
                <a:cs typeface="Times New Roman" panose="02020603050405020304" pitchFamily="18" charset="0"/>
              </a:rPr>
              <a:t>tử</a:t>
            </a:r>
            <a:r>
              <a:rPr lang="en-US" sz="2400" b="0" smtClean="0">
                <a:solidFill>
                  <a:srgbClr val="091D17"/>
                </a:solidFill>
                <a:latin typeface="Times New Roman" panose="02020603050405020304" pitchFamily="18" charset="0"/>
                <a:ea typeface="Times New Roman" panose="02020603050405020304" pitchFamily="18" charset="0"/>
                <a:cs typeface="Times New Roman" panose="02020603050405020304" pitchFamily="18" charset="0"/>
              </a:rPr>
              <a:t>.</a:t>
            </a:r>
          </a:p>
          <a:p>
            <a:pPr marL="457200" indent="-457200">
              <a:buAutoNum type="alphaUcPeriod"/>
            </a:pPr>
            <a:r>
              <a:rPr lang="en-US" sz="2400" b="0" smtClean="0">
                <a:solidFill>
                  <a:srgbClr val="091D17"/>
                </a:solidFill>
                <a:latin typeface="Times New Roman" panose="02020603050405020304" pitchFamily="18" charset="0"/>
                <a:ea typeface="Times New Roman" panose="02020603050405020304" pitchFamily="18" charset="0"/>
                <a:cs typeface="Times New Roman" panose="02020603050405020304" pitchFamily="18" charset="0"/>
              </a:rPr>
              <a:t>Xuất dãy ra màn hình theo chiều ngược lại</a:t>
            </a:r>
          </a:p>
          <a:p>
            <a:pPr marL="457200" indent="-457200">
              <a:buAutoNum type="alphaUcPeriod"/>
            </a:pPr>
            <a:r>
              <a:rPr lang="en-US" sz="2400" b="0" smtClean="0">
                <a:solidFill>
                  <a:srgbClr val="091D17"/>
                </a:solidFill>
                <a:latin typeface="Times New Roman" panose="02020603050405020304" pitchFamily="18" charset="0"/>
                <a:ea typeface="Times New Roman" panose="02020603050405020304" pitchFamily="18" charset="0"/>
                <a:cs typeface="Times New Roman" panose="02020603050405020304" pitchFamily="18" charset="0"/>
              </a:rPr>
              <a:t>Xác định phần tử có giá trị lớn nhất và vị trí của nó</a:t>
            </a:r>
          </a:p>
          <a:p>
            <a:pPr marL="457200" indent="-457200">
              <a:buAutoNum type="alphaUcPeriod"/>
            </a:pPr>
            <a:r>
              <a:rPr lang="en-US" sz="2400" b="0" smtClean="0">
                <a:solidFill>
                  <a:srgbClr val="091D17"/>
                </a:solidFill>
                <a:latin typeface="Times New Roman" panose="02020603050405020304" pitchFamily="18" charset="0"/>
                <a:ea typeface="Times New Roman" panose="02020603050405020304" pitchFamily="18" charset="0"/>
                <a:cs typeface="Times New Roman" panose="02020603050405020304" pitchFamily="18" charset="0"/>
              </a:rPr>
              <a:t>Sắp xếp dãy tăng dần</a:t>
            </a:r>
          </a:p>
          <a:p>
            <a:pPr marL="457200" indent="-457200">
              <a:buAutoNum type="alphaUcPeriod"/>
            </a:pPr>
            <a:r>
              <a:rPr lang="en-US" sz="2400" b="0" smtClean="0">
                <a:solidFill>
                  <a:srgbClr val="091D17"/>
                </a:solidFill>
                <a:latin typeface="Times New Roman" panose="02020603050405020304" pitchFamily="18" charset="0"/>
                <a:ea typeface="Times New Roman" panose="02020603050405020304" pitchFamily="18" charset="0"/>
                <a:cs typeface="Times New Roman" panose="02020603050405020304" pitchFamily="18" charset="0"/>
              </a:rPr>
              <a:t>Sắp xếp mảng như sau: bên trái là các phần tử âm giảm dần, ở giữa là số không ( nếu có), bên phải là các số dương tăng dần</a:t>
            </a:r>
          </a:p>
          <a:p>
            <a:pPr marL="0" indent="0">
              <a:buNone/>
            </a:pPr>
            <a:r>
              <a:rPr lang="en-US" sz="2400" smtClean="0">
                <a:solidFill>
                  <a:srgbClr val="091D17"/>
                </a:solidFill>
                <a:latin typeface="Times New Roman" panose="02020603050405020304" pitchFamily="18" charset="0"/>
                <a:cs typeface="Times New Roman" panose="02020603050405020304" pitchFamily="18" charset="0"/>
              </a:rPr>
              <a:t>Bài 3</a:t>
            </a:r>
            <a:r>
              <a:rPr lang="en-US" sz="2400" b="0">
                <a:solidFill>
                  <a:srgbClr val="091D17"/>
                </a:solidFill>
                <a:latin typeface="Times New Roman" panose="02020603050405020304" pitchFamily="18" charset="0"/>
                <a:cs typeface="Times New Roman" panose="02020603050405020304" pitchFamily="18" charset="0"/>
              </a:rPr>
              <a:t>. </a:t>
            </a:r>
            <a:r>
              <a:rPr lang="en-US" sz="2400" b="0" smtClean="0">
                <a:solidFill>
                  <a:srgbClr val="091D17"/>
                </a:solidFill>
                <a:latin typeface="Times New Roman" panose="02020603050405020304" pitchFamily="18" charset="0"/>
                <a:cs typeface="Times New Roman" panose="02020603050405020304" pitchFamily="18" charset="0"/>
              </a:rPr>
              <a:t>Cho </a:t>
            </a:r>
            <a:r>
              <a:rPr lang="en-US" sz="2400" b="0">
                <a:solidFill>
                  <a:srgbClr val="091D17"/>
                </a:solidFill>
                <a:latin typeface="Times New Roman" panose="02020603050405020304" pitchFamily="18" charset="0"/>
                <a:cs typeface="Times New Roman" panose="02020603050405020304" pitchFamily="18" charset="0"/>
              </a:rPr>
              <a:t>xâu kí tự (dạng con trỏ) s</a:t>
            </a:r>
            <a:r>
              <a:rPr lang="en-US" sz="2400" b="0">
                <a:solidFill>
                  <a:srgbClr val="091D17"/>
                </a:solidFill>
                <a:latin typeface="Times New Roman" panose="02020603050405020304" pitchFamily="18" charset="0"/>
                <a:cs typeface="Times New Roman" panose="02020603050405020304" pitchFamily="18" charset="0"/>
              </a:rPr>
              <a:t>. </a:t>
            </a:r>
            <a:endParaRPr lang="en-US" sz="2400" b="0" smtClean="0">
              <a:solidFill>
                <a:srgbClr val="091D17"/>
              </a:solidFill>
              <a:latin typeface="Times New Roman" panose="02020603050405020304" pitchFamily="18" charset="0"/>
              <a:cs typeface="Times New Roman" panose="02020603050405020304" pitchFamily="18" charset="0"/>
            </a:endParaRPr>
          </a:p>
          <a:p>
            <a:pPr marL="457200" indent="-457200">
              <a:buAutoNum type="alphaUcPeriod"/>
            </a:pPr>
            <a:r>
              <a:rPr lang="en-US" sz="2400" b="0" smtClean="0">
                <a:solidFill>
                  <a:srgbClr val="091D17"/>
                </a:solidFill>
                <a:latin typeface="Times New Roman" panose="02020603050405020304" pitchFamily="18" charset="0"/>
                <a:cs typeface="Times New Roman" panose="02020603050405020304" pitchFamily="18" charset="0"/>
              </a:rPr>
              <a:t>Hãy </a:t>
            </a:r>
            <a:r>
              <a:rPr lang="en-US" sz="2400" b="0">
                <a:solidFill>
                  <a:srgbClr val="091D17"/>
                </a:solidFill>
                <a:latin typeface="Times New Roman" panose="02020603050405020304" pitchFamily="18" charset="0"/>
                <a:cs typeface="Times New Roman" panose="02020603050405020304" pitchFamily="18" charset="0"/>
              </a:rPr>
              <a:t>copy từ s sang xâu t một đoạn bắt đầu tại vị trí m với độ dài </a:t>
            </a:r>
            <a:r>
              <a:rPr lang="en-US" sz="2400" b="0">
                <a:solidFill>
                  <a:srgbClr val="091D17"/>
                </a:solidFill>
                <a:latin typeface="Times New Roman" panose="02020603050405020304" pitchFamily="18" charset="0"/>
                <a:cs typeface="Times New Roman" panose="02020603050405020304" pitchFamily="18" charset="0"/>
              </a:rPr>
              <a:t>n</a:t>
            </a:r>
            <a:r>
              <a:rPr lang="en-US" sz="2400" b="0" smtClean="0">
                <a:solidFill>
                  <a:srgbClr val="091D17"/>
                </a:solidFill>
                <a:latin typeface="Times New Roman" panose="02020603050405020304" pitchFamily="18" charset="0"/>
                <a:cs typeface="Times New Roman" panose="02020603050405020304" pitchFamily="18" charset="0"/>
              </a:rPr>
              <a:t>.</a:t>
            </a:r>
          </a:p>
          <a:p>
            <a:pPr marL="457200" indent="-457200">
              <a:buAutoNum type="alphaUcPeriod"/>
            </a:pPr>
            <a:r>
              <a:rPr lang="en-US" sz="2400" b="0" smtClean="0">
                <a:solidFill>
                  <a:srgbClr val="091D17"/>
                </a:solidFill>
                <a:latin typeface="Times New Roman" panose="02020603050405020304" pitchFamily="18" charset="0"/>
                <a:cs typeface="Times New Roman" panose="02020603050405020304" pitchFamily="18" charset="0"/>
              </a:rPr>
              <a:t>Đổi các kí tự (nếu là chữ cái) đầu tiên sau các khoảng trắng của t sang chữ in hoa.</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0666231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subTitle" idx="1"/>
          </p:nvPr>
        </p:nvSpPr>
        <p:spPr>
          <a:xfrm>
            <a:off x="1981200" y="5486400"/>
            <a:ext cx="5167313" cy="414338"/>
          </a:xfrm>
          <a:ln/>
          <a:extLst>
            <a:ext uri="{91240B29-F687-4F45-9708-019B960494DF}">
              <a14:hiddenLine xmlns:a14="http://schemas.microsoft.com/office/drawing/2010/main" w="9525">
                <a:solidFill>
                  <a:schemeClr val="bg1"/>
                </a:solidFill>
                <a:miter lim="800000"/>
                <a:headEnd/>
                <a:tailEnd/>
              </a14:hiddenLine>
            </a:ext>
          </a:extLst>
        </p:spPr>
        <p:txBody>
          <a:bodyPr/>
          <a:lstStyle/>
          <a:p>
            <a:pPr>
              <a:lnSpc>
                <a:spcPct val="80000"/>
              </a:lnSpc>
            </a:pPr>
            <a:r>
              <a:rPr lang="en-US" altLang="en-US" sz="1600"/>
              <a:t>www.themegallery.com </a:t>
            </a:r>
          </a:p>
        </p:txBody>
      </p:sp>
      <p:sp>
        <p:nvSpPr>
          <p:cNvPr id="83971" name="WordArt 3"/>
          <p:cNvSpPr>
            <a:spLocks noChangeArrowheads="1" noChangeShapeType="1" noTextEdit="1"/>
          </p:cNvSpPr>
          <p:nvPr/>
        </p:nvSpPr>
        <p:spPr bwMode="gray">
          <a:xfrm>
            <a:off x="1912938" y="2935288"/>
            <a:ext cx="5249862" cy="722312"/>
          </a:xfrm>
          <a:prstGeom prst="rect">
            <a:avLst/>
          </a:prstGeom>
        </p:spPr>
        <p:txBody>
          <a:bodyPr wrap="none" fromWordArt="1">
            <a:prstTxWarp prst="textDeflate">
              <a:avLst>
                <a:gd name="adj" fmla="val 0"/>
              </a:avLst>
            </a:prstTxWarp>
          </a:bodyPr>
          <a:lstStyle/>
          <a:p>
            <a:pPr algn="ctr"/>
            <a:r>
              <a:rPr lang="en-US" sz="5400" b="1" kern="10">
                <a:ln w="38100">
                  <a:solidFill>
                    <a:schemeClr val="bg1"/>
                  </a:solidFill>
                  <a:round/>
                  <a:headEnd/>
                  <a:tailEnd/>
                </a:ln>
                <a:gradFill rotWithShape="1">
                  <a:gsLst>
                    <a:gs pos="0">
                      <a:schemeClr val="tx2"/>
                    </a:gs>
                    <a:gs pos="100000">
                      <a:schemeClr val="hlink"/>
                    </a:gs>
                  </a:gsLst>
                  <a:lin ang="0" scaled="1"/>
                </a:gradFill>
                <a:effectLst>
                  <a:outerShdw dist="35921" dir="2700000" algn="ctr" rotWithShape="0">
                    <a:srgbClr val="B2B2B2">
                      <a:alpha val="50000"/>
                    </a:srgbClr>
                  </a:outerShdw>
                </a:effectLst>
                <a:ea typeface="Verdana" panose="020B0604030504040204" pitchFamily="34" charset="0"/>
                <a:cs typeface="Verdana" panose="020B0604030504040204" pitchFamily="34" charset="0"/>
              </a:rPr>
              <a:t>Thank You !</a:t>
            </a:r>
          </a:p>
        </p:txBody>
      </p:sp>
      <p:sp>
        <p:nvSpPr>
          <p:cNvPr id="2" name="Rectangle 1"/>
          <p:cNvSpPr/>
          <p:nvPr/>
        </p:nvSpPr>
        <p:spPr>
          <a:xfrm>
            <a:off x="228600" y="152400"/>
            <a:ext cx="1295400" cy="609600"/>
          </a:xfrm>
          <a:prstGeom prst="rect">
            <a:avLst/>
          </a:prstGeom>
          <a:solidFill>
            <a:srgbClr val="1F5281"/>
          </a:solidFill>
          <a:ln>
            <a:solidFill>
              <a:srgbClr val="1F52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60000"/>
                  <a:lumOff val="40000"/>
                </a:schemeClr>
              </a:solidFill>
            </a:endParaRPr>
          </a:p>
        </p:txBody>
      </p:sp>
      <p:sp>
        <p:nvSpPr>
          <p:cNvPr id="3" name="Rectangle 2"/>
          <p:cNvSpPr/>
          <p:nvPr/>
        </p:nvSpPr>
        <p:spPr>
          <a:xfrm>
            <a:off x="2971800" y="5410200"/>
            <a:ext cx="3200400" cy="533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4.1 Địa chỉ, phép toán &amp;</a:t>
            </a:r>
            <a:endParaRPr lang="en-US">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3</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66" name="Content Placeholder 2"/>
          <p:cNvSpPr>
            <a:spLocks noGrp="1"/>
          </p:cNvSpPr>
          <p:nvPr>
            <p:ph idx="1"/>
          </p:nvPr>
        </p:nvSpPr>
        <p:spPr>
          <a:xfrm>
            <a:off x="455104" y="1219200"/>
            <a:ext cx="8229600" cy="5300246"/>
          </a:xfrm>
        </p:spPr>
        <p:txBody>
          <a:bodyPr/>
          <a:lstStyle/>
          <a:p>
            <a:pPr algn="just">
              <a:spcBef>
                <a:spcPts val="0"/>
              </a:spcBef>
            </a:pPr>
            <a:r>
              <a:rPr lang="en-US" sz="2400" b="0">
                <a:solidFill>
                  <a:srgbClr val="000000"/>
                </a:solidFill>
                <a:latin typeface="Times New Roman" panose="02020603050405020304" pitchFamily="18" charset="0"/>
                <a:cs typeface="Times New Roman" panose="02020603050405020304" pitchFamily="18" charset="0"/>
              </a:rPr>
              <a:t>Địa chỉ của một biến là địa chỉ byte nhớ đầu tiên của biến đó</a:t>
            </a:r>
            <a:r>
              <a:rPr lang="en-US" sz="2400" b="0" smtClean="0">
                <a:solidFill>
                  <a:srgbClr val="000000"/>
                </a:solidFill>
                <a:latin typeface="Times New Roman" panose="02020603050405020304" pitchFamily="18" charset="0"/>
                <a:cs typeface="Times New Roman" panose="02020603050405020304" pitchFamily="18" charset="0"/>
              </a:rPr>
              <a:t>.</a:t>
            </a:r>
          </a:p>
          <a:p>
            <a:pPr algn="just">
              <a:spcBef>
                <a:spcPts val="0"/>
              </a:spcBef>
            </a:pPr>
            <a:r>
              <a:rPr lang="en-US" sz="2400" b="0" smtClean="0">
                <a:solidFill>
                  <a:srgbClr val="000000"/>
                </a:solidFill>
                <a:latin typeface="Times New Roman" panose="02020603050405020304" pitchFamily="18" charset="0"/>
                <a:cs typeface="Times New Roman" panose="02020603050405020304" pitchFamily="18" charset="0"/>
              </a:rPr>
              <a:t>C</a:t>
            </a:r>
            <a:r>
              <a:rPr lang="en-US" sz="2400" b="0">
                <a:solidFill>
                  <a:srgbClr val="000000"/>
                </a:solidFill>
                <a:latin typeface="Times New Roman" panose="02020603050405020304" pitchFamily="18" charset="0"/>
                <a:cs typeface="Times New Roman" panose="02020603050405020304" pitchFamily="18" charset="0"/>
              </a:rPr>
              <a:t>++ cung cấp một toán tử một ngôi &amp; để lấy địa chỉ của các biến (ngoại trừ biến mảng và xâu kí tự). Nếu x là một biến thì &amp;x là địa chỉ của </a:t>
            </a:r>
            <a:r>
              <a:rPr lang="en-US" sz="2400" b="0" smtClean="0">
                <a:solidFill>
                  <a:srgbClr val="000000"/>
                </a:solidFill>
                <a:latin typeface="Times New Roman" panose="02020603050405020304" pitchFamily="18" charset="0"/>
                <a:cs typeface="Times New Roman" panose="02020603050405020304" pitchFamily="18" charset="0"/>
              </a:rPr>
              <a:t>x.</a:t>
            </a:r>
          </a:p>
          <a:p>
            <a:pPr algn="just">
              <a:spcBef>
                <a:spcPts val="0"/>
              </a:spcBef>
            </a:pPr>
            <a:r>
              <a:rPr lang="en-US" sz="2400" b="0">
                <a:solidFill>
                  <a:srgbClr val="000000"/>
                </a:solidFill>
                <a:latin typeface="Times New Roman" panose="02020603050405020304" pitchFamily="18" charset="0"/>
                <a:cs typeface="Times New Roman" panose="02020603050405020304" pitchFamily="18" charset="0"/>
              </a:rPr>
              <a:t>Đối với biến kiểu mảng, thì tên mảng chính là địa chỉ của mảng, do đó không cần dùng đến toán tử &amp;. </a:t>
            </a:r>
            <a:endParaRPr lang="en-US" sz="2400" b="0" smtClean="0">
              <a:solidFill>
                <a:srgbClr val="000000"/>
              </a:solidFill>
              <a:latin typeface="Times New Roman" panose="02020603050405020304" pitchFamily="18" charset="0"/>
              <a:cs typeface="Times New Roman" panose="02020603050405020304" pitchFamily="18" charset="0"/>
            </a:endParaRPr>
          </a:p>
          <a:p>
            <a:pPr marL="0" indent="0" algn="just">
              <a:spcBef>
                <a:spcPts val="0"/>
              </a:spcBef>
              <a:buNone/>
            </a:pPr>
            <a:endParaRPr lang="en-US" sz="2400" b="0">
              <a:solidFill>
                <a:srgbClr val="000000"/>
              </a:solidFill>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100516532"/>
              </p:ext>
            </p:extLst>
          </p:nvPr>
        </p:nvGraphicFramePr>
        <p:xfrm>
          <a:off x="685800" y="3756168"/>
          <a:ext cx="7998903" cy="2416032"/>
        </p:xfrm>
        <a:graphic>
          <a:graphicData uri="http://schemas.openxmlformats.org/drawingml/2006/table">
            <a:tbl>
              <a:tblPr/>
              <a:tblGrid>
                <a:gridCol w="511047"/>
                <a:gridCol w="511047"/>
                <a:gridCol w="424935"/>
                <a:gridCol w="511047"/>
                <a:gridCol w="511047"/>
                <a:gridCol w="511047"/>
                <a:gridCol w="511047"/>
                <a:gridCol w="424935"/>
                <a:gridCol w="511047"/>
                <a:gridCol w="511047"/>
                <a:gridCol w="424935"/>
                <a:gridCol w="424935"/>
                <a:gridCol w="424935"/>
                <a:gridCol w="424935"/>
                <a:gridCol w="424935"/>
                <a:gridCol w="424935"/>
                <a:gridCol w="511047"/>
              </a:tblGrid>
              <a:tr h="392062">
                <a:tc>
                  <a:txBody>
                    <a:bodyPr/>
                    <a:lstStyle/>
                    <a:p>
                      <a:pPr marL="0" marR="0" algn="just">
                        <a:spcBef>
                          <a:spcPts val="200"/>
                        </a:spcBef>
                        <a:spcAft>
                          <a:spcPts val="200"/>
                        </a:spcAft>
                      </a:pPr>
                      <a:r>
                        <a:rPr lang="en-US" sz="1600" b="1">
                          <a:effectLst/>
                          <a:latin typeface="Times New Roman" panose="02020603050405020304" pitchFamily="18" charset="0"/>
                          <a:ea typeface="Times New Roman" panose="02020603050405020304" pitchFamily="18" charset="0"/>
                        </a:rPr>
                        <a:t>200</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spcBef>
                          <a:spcPts val="200"/>
                        </a:spcBef>
                        <a:spcAft>
                          <a:spcPts val="200"/>
                        </a:spcAft>
                      </a:pPr>
                      <a:r>
                        <a:rPr lang="en-US" sz="1600" b="1">
                          <a:effectLst/>
                          <a:latin typeface="Times New Roman" panose="02020603050405020304" pitchFamily="18" charset="0"/>
                          <a:ea typeface="Times New Roman" panose="02020603050405020304" pitchFamily="18" charset="0"/>
                        </a:rPr>
                        <a:t>201</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spcBef>
                          <a:spcPts val="200"/>
                        </a:spcBef>
                        <a:spcAft>
                          <a:spcPts val="200"/>
                        </a:spcAft>
                      </a:pPr>
                      <a:r>
                        <a:rPr lang="en-US" sz="1600" b="1">
                          <a:effectLst/>
                          <a:latin typeface="Times New Roman" panose="02020603050405020304" pitchFamily="18" charset="0"/>
                          <a:ea typeface="Times New Roman" panose="02020603050405020304" pitchFamily="18" charset="0"/>
                        </a:rPr>
                        <a:t> </a:t>
                      </a:r>
                    </a:p>
                  </a:txBody>
                  <a:tcPr marL="68580" marR="68580" marT="0" marB="0">
                    <a:lnL>
                      <a:noFill/>
                    </a:lnL>
                    <a:lnR>
                      <a:noFill/>
                    </a:lnR>
                    <a:lnT>
                      <a:noFill/>
                    </a:lnT>
                    <a:lnB>
                      <a:noFill/>
                    </a:lnB>
                  </a:tcPr>
                </a:tc>
                <a:tc>
                  <a:txBody>
                    <a:bodyPr/>
                    <a:lstStyle/>
                    <a:p>
                      <a:pPr marL="0" marR="0" algn="just">
                        <a:spcBef>
                          <a:spcPts val="200"/>
                        </a:spcBef>
                        <a:spcAft>
                          <a:spcPts val="200"/>
                        </a:spcAft>
                      </a:pPr>
                      <a:r>
                        <a:rPr lang="en-US" sz="1600" b="1">
                          <a:effectLst/>
                          <a:latin typeface="Times New Roman" panose="02020603050405020304" pitchFamily="18" charset="0"/>
                          <a:ea typeface="Times New Roman" panose="02020603050405020304" pitchFamily="18" charset="0"/>
                        </a:rPr>
                        <a:t>500</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spcBef>
                          <a:spcPts val="200"/>
                        </a:spcBef>
                        <a:spcAft>
                          <a:spcPts val="200"/>
                        </a:spcAft>
                      </a:pPr>
                      <a:r>
                        <a:rPr lang="en-US" sz="1600" b="1">
                          <a:effectLst/>
                          <a:latin typeface="Times New Roman" panose="02020603050405020304" pitchFamily="18" charset="0"/>
                          <a:ea typeface="Times New Roman" panose="02020603050405020304" pitchFamily="18" charset="0"/>
                        </a:rPr>
                        <a:t>501</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spcBef>
                          <a:spcPts val="200"/>
                        </a:spcBef>
                        <a:spcAft>
                          <a:spcPts val="200"/>
                        </a:spcAft>
                      </a:pPr>
                      <a:r>
                        <a:rPr lang="en-US" sz="1600" b="1">
                          <a:effectLst/>
                          <a:latin typeface="Times New Roman" panose="02020603050405020304" pitchFamily="18" charset="0"/>
                          <a:ea typeface="Times New Roman" panose="02020603050405020304" pitchFamily="18" charset="0"/>
                        </a:rPr>
                        <a:t>502</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spcBef>
                          <a:spcPts val="200"/>
                        </a:spcBef>
                        <a:spcAft>
                          <a:spcPts val="200"/>
                        </a:spcAft>
                      </a:pPr>
                      <a:r>
                        <a:rPr lang="en-US" sz="1600" b="1">
                          <a:effectLst/>
                          <a:latin typeface="Times New Roman" panose="02020603050405020304" pitchFamily="18" charset="0"/>
                          <a:ea typeface="Times New Roman" panose="02020603050405020304" pitchFamily="18" charset="0"/>
                        </a:rPr>
                        <a:t>503</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spcBef>
                          <a:spcPts val="200"/>
                        </a:spcBef>
                        <a:spcAft>
                          <a:spcPts val="200"/>
                        </a:spcAft>
                      </a:pPr>
                      <a:r>
                        <a:rPr lang="en-US" sz="1600" b="1">
                          <a:effectLst/>
                          <a:latin typeface="Times New Roman" panose="02020603050405020304" pitchFamily="18" charset="0"/>
                          <a:ea typeface="Times New Roman" panose="02020603050405020304" pitchFamily="18" charset="0"/>
                        </a:rPr>
                        <a:t> </a:t>
                      </a:r>
                    </a:p>
                  </a:txBody>
                  <a:tcPr marL="68580" marR="68580" marT="0" marB="0">
                    <a:lnL>
                      <a:noFill/>
                    </a:lnL>
                    <a:lnR>
                      <a:noFill/>
                    </a:lnR>
                    <a:lnT>
                      <a:noFill/>
                    </a:lnT>
                    <a:lnB>
                      <a:noFill/>
                    </a:lnB>
                  </a:tcPr>
                </a:tc>
                <a:tc>
                  <a:txBody>
                    <a:bodyPr/>
                    <a:lstStyle/>
                    <a:p>
                      <a:pPr marL="0" marR="0" algn="just">
                        <a:spcBef>
                          <a:spcPts val="200"/>
                        </a:spcBef>
                        <a:spcAft>
                          <a:spcPts val="200"/>
                        </a:spcAft>
                      </a:pPr>
                      <a:r>
                        <a:rPr lang="en-US" sz="1600" b="1">
                          <a:effectLst/>
                          <a:latin typeface="Times New Roman" panose="02020603050405020304" pitchFamily="18" charset="0"/>
                          <a:ea typeface="Times New Roman" panose="02020603050405020304" pitchFamily="18" charset="0"/>
                        </a:rPr>
                        <a:t>650</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spcBef>
                          <a:spcPts val="200"/>
                        </a:spcBef>
                        <a:spcAft>
                          <a:spcPts val="200"/>
                        </a:spcAft>
                      </a:pPr>
                      <a:r>
                        <a:rPr lang="en-US" sz="1600" b="1">
                          <a:effectLst/>
                          <a:latin typeface="Times New Roman" panose="02020603050405020304" pitchFamily="18" charset="0"/>
                          <a:ea typeface="Times New Roman" panose="02020603050405020304" pitchFamily="18" charset="0"/>
                        </a:rPr>
                        <a:t>651</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spcBef>
                          <a:spcPts val="200"/>
                        </a:spcBef>
                        <a:spcAft>
                          <a:spcPts val="200"/>
                        </a:spcAft>
                      </a:pPr>
                      <a:r>
                        <a:rPr lang="en-US" sz="1600" b="1">
                          <a:effectLst/>
                          <a:latin typeface="Times New Roman" panose="02020603050405020304" pitchFamily="18" charset="0"/>
                          <a:ea typeface="Times New Roman" panose="02020603050405020304" pitchFamily="18" charset="0"/>
                        </a:rPr>
                        <a:t>…</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spcBef>
                          <a:spcPts val="200"/>
                        </a:spcBef>
                        <a:spcAft>
                          <a:spcPts val="200"/>
                        </a:spcAft>
                      </a:pPr>
                      <a:r>
                        <a:rPr lang="en-US" sz="1600" b="1">
                          <a:effectLst/>
                          <a:latin typeface="Times New Roman" panose="02020603050405020304" pitchFamily="18" charset="0"/>
                          <a:ea typeface="Times New Roman" panose="02020603050405020304" pitchFamily="18" charset="0"/>
                        </a:rPr>
                        <a:t> </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spcBef>
                          <a:spcPts val="200"/>
                        </a:spcBef>
                        <a:spcAft>
                          <a:spcPts val="200"/>
                        </a:spcAft>
                      </a:pPr>
                      <a:r>
                        <a:rPr lang="en-US" sz="1600" b="1">
                          <a:effectLst/>
                          <a:latin typeface="Times New Roman" panose="02020603050405020304" pitchFamily="18" charset="0"/>
                          <a:ea typeface="Times New Roman" panose="02020603050405020304" pitchFamily="18" charset="0"/>
                        </a:rPr>
                        <a:t> </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spcBef>
                          <a:spcPts val="200"/>
                        </a:spcBef>
                        <a:spcAft>
                          <a:spcPts val="200"/>
                        </a:spcAft>
                      </a:pPr>
                      <a:r>
                        <a:rPr lang="en-US" sz="1600" b="1">
                          <a:effectLst/>
                          <a:latin typeface="Times New Roman" panose="02020603050405020304" pitchFamily="18" charset="0"/>
                          <a:ea typeface="Times New Roman" panose="02020603050405020304" pitchFamily="18" charset="0"/>
                        </a:rPr>
                        <a:t> </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spcBef>
                          <a:spcPts val="200"/>
                        </a:spcBef>
                        <a:spcAft>
                          <a:spcPts val="200"/>
                        </a:spcAft>
                      </a:pPr>
                      <a:r>
                        <a:rPr lang="en-US" sz="1600" b="1">
                          <a:effectLst/>
                          <a:latin typeface="Times New Roman" panose="02020603050405020304" pitchFamily="18" charset="0"/>
                          <a:ea typeface="Times New Roman" panose="02020603050405020304" pitchFamily="18" charset="0"/>
                        </a:rPr>
                        <a:t> </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spcBef>
                          <a:spcPts val="200"/>
                        </a:spcBef>
                        <a:spcAft>
                          <a:spcPts val="200"/>
                        </a:spcAft>
                      </a:pPr>
                      <a:r>
                        <a:rPr lang="en-US" sz="1600" b="1">
                          <a:effectLst/>
                          <a:latin typeface="Times New Roman" panose="02020603050405020304" pitchFamily="18" charset="0"/>
                          <a:ea typeface="Times New Roman" panose="02020603050405020304" pitchFamily="18" charset="0"/>
                        </a:rPr>
                        <a:t>…</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spcBef>
                          <a:spcPts val="200"/>
                        </a:spcBef>
                        <a:spcAft>
                          <a:spcPts val="200"/>
                        </a:spcAft>
                      </a:pPr>
                      <a:r>
                        <a:rPr lang="en-US" sz="1600" b="1">
                          <a:effectLst/>
                          <a:latin typeface="Times New Roman" panose="02020603050405020304" pitchFamily="18" charset="0"/>
                          <a:ea typeface="Times New Roman" panose="02020603050405020304" pitchFamily="18" charset="0"/>
                        </a:rPr>
                        <a:t>658</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r h="463345">
                <a:tc>
                  <a:txBody>
                    <a:bodyPr/>
                    <a:lstStyle/>
                    <a:p>
                      <a:pPr marL="0" marR="0" algn="ctr">
                        <a:spcBef>
                          <a:spcPts val="200"/>
                        </a:spcBef>
                        <a:spcAft>
                          <a:spcPts val="200"/>
                        </a:spcAft>
                      </a:pPr>
                      <a:r>
                        <a:rPr lang="en-US" sz="2800" b="1">
                          <a:solidFill>
                            <a:srgbClr val="FF0000"/>
                          </a:solidFill>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200"/>
                        </a:spcBef>
                        <a:spcAft>
                          <a:spcPts val="200"/>
                        </a:spcAft>
                      </a:pPr>
                      <a:r>
                        <a:rPr lang="en-US" sz="2800" b="1">
                          <a:solidFill>
                            <a:srgbClr val="FF0000"/>
                          </a:solidFill>
                          <a:effectLst/>
                          <a:latin typeface="Times New Roman" panose="02020603050405020304" pitchFamily="18" charset="0"/>
                          <a:ea typeface="Times New Roman" panose="02020603050405020304" pitchFamily="18" charset="0"/>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200"/>
                        </a:spcBef>
                        <a:spcAft>
                          <a:spcPts val="200"/>
                        </a:spcAft>
                      </a:pPr>
                      <a:r>
                        <a:rPr lang="en-US" sz="2800" b="1">
                          <a:solidFill>
                            <a:srgbClr val="FF0000"/>
                          </a:solidFill>
                          <a:effectLst/>
                          <a:latin typeface="Times New Roman" panose="02020603050405020304" pitchFamily="18" charset="0"/>
                          <a:ea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200"/>
                        </a:spcBef>
                        <a:spcAft>
                          <a:spcPts val="200"/>
                        </a:spcAft>
                      </a:pPr>
                      <a:r>
                        <a:rPr lang="en-US" sz="2800" b="1">
                          <a:solidFill>
                            <a:srgbClr val="FF0000"/>
                          </a:solidFill>
                          <a:effectLst/>
                          <a:latin typeface="Times New Roman" panose="02020603050405020304" pitchFamily="18" charset="0"/>
                          <a:ea typeface="Times New Roman" panose="02020603050405020304" pitchFamily="18" charset="0"/>
                        </a:rPr>
                        <a:t>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200"/>
                        </a:spcBef>
                        <a:spcAft>
                          <a:spcPts val="200"/>
                        </a:spcAft>
                      </a:pPr>
                      <a:r>
                        <a:rPr lang="en-US" sz="2800" b="1">
                          <a:solidFill>
                            <a:srgbClr val="FF0000"/>
                          </a:solidFill>
                          <a:effectLst/>
                          <a:latin typeface="Times New Roman" panose="02020603050405020304" pitchFamily="18" charset="0"/>
                          <a:ea typeface="Times New Roman" panose="02020603050405020304" pitchFamily="18" charset="0"/>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200"/>
                        </a:spcBef>
                        <a:spcAft>
                          <a:spcPts val="200"/>
                        </a:spcAft>
                      </a:pPr>
                      <a:r>
                        <a:rPr lang="en-US" sz="2800" b="1">
                          <a:solidFill>
                            <a:srgbClr val="FF0000"/>
                          </a:solidFill>
                          <a:effectLst/>
                          <a:latin typeface="Times New Roman" panose="02020603050405020304" pitchFamily="18" charset="0"/>
                          <a:ea typeface="Times New Roman" panose="02020603050405020304" pitchFamily="18" charset="0"/>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200"/>
                        </a:spcBef>
                        <a:spcAft>
                          <a:spcPts val="200"/>
                        </a:spcAft>
                      </a:pPr>
                      <a:r>
                        <a:rPr lang="en-US" sz="2800" b="1">
                          <a:solidFill>
                            <a:srgbClr val="FF0000"/>
                          </a:solidFill>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200"/>
                        </a:spcBef>
                        <a:spcAft>
                          <a:spcPts val="200"/>
                        </a:spcAft>
                      </a:pPr>
                      <a:r>
                        <a:rPr lang="en-US" sz="2800" b="1">
                          <a:solidFill>
                            <a:srgbClr val="FF0000"/>
                          </a:solidFill>
                          <a:effectLst/>
                          <a:latin typeface="Times New Roman" panose="02020603050405020304" pitchFamily="18" charset="0"/>
                          <a:ea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200"/>
                        </a:spcBef>
                        <a:spcAft>
                          <a:spcPts val="200"/>
                        </a:spcAft>
                      </a:pPr>
                      <a:r>
                        <a:rPr lang="en-US" sz="2800" b="1">
                          <a:solidFill>
                            <a:srgbClr val="FF0000"/>
                          </a:solidFill>
                          <a:effectLst/>
                          <a:latin typeface="Times New Roman" panose="02020603050405020304" pitchFamily="18" charset="0"/>
                          <a:ea typeface="Times New Roman" panose="02020603050405020304" pitchFamily="18" charset="0"/>
                        </a:rPr>
                        <a:t>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200"/>
                        </a:spcBef>
                        <a:spcAft>
                          <a:spcPts val="200"/>
                        </a:spcAft>
                      </a:pPr>
                      <a:r>
                        <a:rPr lang="en-US" sz="2800" b="1">
                          <a:solidFill>
                            <a:srgbClr val="FF0000"/>
                          </a:solidFill>
                          <a:effectLst/>
                          <a:latin typeface="Times New Roman" panose="02020603050405020304" pitchFamily="18" charset="0"/>
                          <a:ea typeface="Times New Roman" panose="02020603050405020304" pitchFamily="18" charset="0"/>
                        </a:rPr>
                        <a:t>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200"/>
                        </a:spcBef>
                        <a:spcAft>
                          <a:spcPts val="200"/>
                        </a:spcAft>
                      </a:pPr>
                      <a:r>
                        <a:rPr lang="en-US" sz="2800" b="1">
                          <a:solidFill>
                            <a:srgbClr val="FF0000"/>
                          </a:solidFill>
                          <a:effectLst/>
                          <a:latin typeface="Times New Roman" panose="02020603050405020304" pitchFamily="18" charset="0"/>
                          <a:ea typeface="Times New Roman" panose="02020603050405020304" pitchFamily="18" charset="0"/>
                        </a:rPr>
                        <a:t>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200"/>
                        </a:spcBef>
                        <a:spcAft>
                          <a:spcPts val="200"/>
                        </a:spcAft>
                      </a:pPr>
                      <a:r>
                        <a:rPr lang="en-US" sz="2800" b="1">
                          <a:solidFill>
                            <a:srgbClr val="FF0000"/>
                          </a:solidFill>
                          <a:effectLst/>
                          <a:latin typeface="Times New Roman" panose="02020603050405020304" pitchFamily="18" charset="0"/>
                          <a:ea typeface="Times New Roman" panose="02020603050405020304" pitchFamily="18" charset="0"/>
                        </a:rPr>
                        <a:t>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200"/>
                        </a:spcBef>
                        <a:spcAft>
                          <a:spcPts val="200"/>
                        </a:spcAft>
                      </a:pPr>
                      <a:r>
                        <a:rPr lang="en-US" sz="2800" b="1">
                          <a:solidFill>
                            <a:srgbClr val="FF0000"/>
                          </a:solidFill>
                          <a:effectLst/>
                          <a:latin typeface="Times New Roman" panose="02020603050405020304" pitchFamily="18" charset="0"/>
                          <a:ea typeface="Times New Roman" panose="02020603050405020304" pitchFamily="18" charset="0"/>
                        </a:rPr>
                        <a:t>O</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200"/>
                        </a:spcBef>
                        <a:spcAft>
                          <a:spcPts val="200"/>
                        </a:spcAft>
                      </a:pPr>
                      <a:r>
                        <a:rPr lang="en-US" sz="2800" b="1">
                          <a:solidFill>
                            <a:srgbClr val="FF0000"/>
                          </a:solidFill>
                          <a:effectLst/>
                          <a:latin typeface="Times New Roman" panose="02020603050405020304" pitchFamily="18" charset="0"/>
                          <a:ea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200"/>
                        </a:spcBef>
                        <a:spcAft>
                          <a:spcPts val="200"/>
                        </a:spcAft>
                      </a:pPr>
                      <a:r>
                        <a:rPr lang="en-US" sz="2800" b="1">
                          <a:solidFill>
                            <a:srgbClr val="FF0000"/>
                          </a:solidFill>
                          <a:effectLst/>
                          <a:latin typeface="Times New Roman" panose="02020603050405020304" pitchFamily="18" charset="0"/>
                          <a:ea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200"/>
                        </a:spcBef>
                        <a:spcAft>
                          <a:spcPts val="200"/>
                        </a:spcAft>
                      </a:pPr>
                      <a:r>
                        <a:rPr lang="en-US" sz="2800" b="1">
                          <a:solidFill>
                            <a:srgbClr val="FF0000"/>
                          </a:solidFill>
                          <a:effectLst/>
                          <a:latin typeface="Times New Roman" panose="02020603050405020304" pitchFamily="18" charset="0"/>
                          <a:ea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200"/>
                        </a:spcBef>
                        <a:spcAft>
                          <a:spcPts val="200"/>
                        </a:spcAft>
                      </a:pPr>
                      <a:r>
                        <a:rPr lang="en-US" sz="2800" b="1">
                          <a:solidFill>
                            <a:srgbClr val="FF0000"/>
                          </a:solidFill>
                          <a:effectLst/>
                          <a:latin typeface="Times New Roman" panose="02020603050405020304" pitchFamily="18" charset="0"/>
                          <a:ea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3345">
                <a:tc gridSpan="2">
                  <a:txBody>
                    <a:bodyPr/>
                    <a:lstStyle/>
                    <a:p>
                      <a:pPr marL="0" marR="0" algn="ctr">
                        <a:spcBef>
                          <a:spcPts val="200"/>
                        </a:spcBef>
                        <a:spcAft>
                          <a:spcPts val="200"/>
                        </a:spcAft>
                      </a:pPr>
                      <a:r>
                        <a:rPr lang="en-US" sz="1600" b="1">
                          <a:effectLst/>
                          <a:latin typeface="Times New Roman" panose="02020603050405020304" pitchFamily="18" charset="0"/>
                          <a:ea typeface="Times New Roman" panose="02020603050405020304" pitchFamily="18" charset="0"/>
                        </a:rPr>
                        <a:t>x</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marL="0" marR="0" algn="ctr">
                        <a:spcBef>
                          <a:spcPts val="200"/>
                        </a:spcBef>
                        <a:spcAft>
                          <a:spcPts val="200"/>
                        </a:spcAft>
                      </a:pPr>
                      <a:r>
                        <a:rPr lang="en-US" sz="1600" b="1">
                          <a:effectLst/>
                          <a:latin typeface="Times New Roman" panose="02020603050405020304" pitchFamily="18" charset="0"/>
                          <a:ea typeface="Times New Roman" panose="02020603050405020304" pitchFamily="18" charset="0"/>
                        </a:rPr>
                        <a:t> </a:t>
                      </a:r>
                    </a:p>
                  </a:txBody>
                  <a:tcPr marL="68580" marR="68580" marT="0" marB="0">
                    <a:lnL>
                      <a:noFill/>
                    </a:lnL>
                    <a:lnR>
                      <a:noFill/>
                    </a:lnR>
                    <a:lnT>
                      <a:noFill/>
                    </a:lnT>
                    <a:lnB>
                      <a:noFill/>
                    </a:lnB>
                  </a:tcPr>
                </a:tc>
                <a:tc gridSpan="4">
                  <a:txBody>
                    <a:bodyPr/>
                    <a:lstStyle/>
                    <a:p>
                      <a:pPr marL="0" marR="0" algn="ctr">
                        <a:spcBef>
                          <a:spcPts val="200"/>
                        </a:spcBef>
                        <a:spcAft>
                          <a:spcPts val="200"/>
                        </a:spcAft>
                      </a:pPr>
                      <a:r>
                        <a:rPr lang="en-US" sz="1600" b="1">
                          <a:effectLst/>
                          <a:latin typeface="Times New Roman" panose="02020603050405020304" pitchFamily="18" charset="0"/>
                          <a:ea typeface="Times New Roman" panose="02020603050405020304" pitchFamily="18" charset="0"/>
                        </a:rPr>
                        <a:t>y</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200"/>
                        </a:spcBef>
                        <a:spcAft>
                          <a:spcPts val="200"/>
                        </a:spcAft>
                      </a:pPr>
                      <a:r>
                        <a:rPr lang="en-US" sz="1600" b="1">
                          <a:effectLst/>
                          <a:latin typeface="Times New Roman" panose="02020603050405020304" pitchFamily="18" charset="0"/>
                          <a:ea typeface="Times New Roman" panose="02020603050405020304" pitchFamily="18" charset="0"/>
                        </a:rPr>
                        <a:t> </a:t>
                      </a:r>
                    </a:p>
                  </a:txBody>
                  <a:tcPr marL="68580" marR="68580" marT="0" marB="0">
                    <a:lnL>
                      <a:noFill/>
                    </a:lnL>
                    <a:lnR>
                      <a:noFill/>
                    </a:lnR>
                    <a:lnT>
                      <a:noFill/>
                    </a:lnT>
                    <a:lnB>
                      <a:noFill/>
                    </a:lnB>
                  </a:tcPr>
                </a:tc>
                <a:tc gridSpan="9">
                  <a:txBody>
                    <a:bodyPr/>
                    <a:lstStyle/>
                    <a:p>
                      <a:pPr marL="0" marR="0" algn="ctr">
                        <a:spcBef>
                          <a:spcPts val="200"/>
                        </a:spcBef>
                        <a:spcAft>
                          <a:spcPts val="200"/>
                        </a:spcAft>
                      </a:pPr>
                      <a:r>
                        <a:rPr lang="en-US" sz="1600" b="1">
                          <a:effectLst/>
                          <a:latin typeface="Times New Roman" panose="02020603050405020304" pitchFamily="18" charset="0"/>
                          <a:ea typeface="Times New Roman" panose="02020603050405020304" pitchFamily="18" charset="0"/>
                        </a:rPr>
                        <a:t>s</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91048">
                <a:tc gridSpan="17">
                  <a:txBody>
                    <a:bodyPr/>
                    <a:lstStyle/>
                    <a:p>
                      <a:pPr marL="0" marR="0" algn="just">
                        <a:spcBef>
                          <a:spcPts val="200"/>
                        </a:spcBef>
                        <a:spcAft>
                          <a:spcPts val="200"/>
                        </a:spcAft>
                      </a:pPr>
                      <a:r>
                        <a:rPr lang="en-US" sz="2400" b="0">
                          <a:effectLst/>
                          <a:latin typeface="Times New Roman" panose="02020603050405020304" pitchFamily="18" charset="0"/>
                          <a:ea typeface="Times New Roman" panose="02020603050405020304" pitchFamily="18" charset="0"/>
                        </a:rPr>
                        <a:t>Biến x chiếm 2 byte nhớ, có địa chỉ là 200, biến y có địa chỉ là 500 và chiếm 4 byte nhớ. Xâu s chiếm 9 byte nhớ tại địa chỉ 650. Các byte nhớ của một biến là liền nhau. </a:t>
                      </a:r>
                    </a:p>
                  </a:txBody>
                  <a:tcPr marL="68580" marR="6858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38018793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4.1 Địa chỉ, phép toán &amp;</a:t>
            </a:r>
            <a:endParaRPr lang="en-US">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a:solidFill>
                  <a:schemeClr val="accent3"/>
                </a:solidFill>
                <a:latin typeface="Times New Roman" panose="02020603050405020304" pitchFamily="18" charset="0"/>
                <a:cs typeface="Times New Roman" panose="02020603050405020304" pitchFamily="18" charset="0"/>
              </a:rPr>
              <a:t>4</a:t>
            </a:r>
          </a:p>
        </p:txBody>
      </p:sp>
      <p:sp>
        <p:nvSpPr>
          <p:cNvPr id="66" name="Content Placeholder 2"/>
          <p:cNvSpPr>
            <a:spLocks noGrp="1"/>
          </p:cNvSpPr>
          <p:nvPr>
            <p:ph idx="1"/>
          </p:nvPr>
        </p:nvSpPr>
        <p:spPr>
          <a:xfrm>
            <a:off x="455104" y="1219200"/>
            <a:ext cx="8229600" cy="5300246"/>
          </a:xfrm>
        </p:spPr>
        <p:txBody>
          <a:bodyPr/>
          <a:lstStyle/>
          <a:p>
            <a:pPr marL="0" indent="0" algn="just">
              <a:spcBef>
                <a:spcPts val="0"/>
              </a:spcBef>
              <a:buNone/>
            </a:pPr>
            <a:r>
              <a:rPr lang="en-US" sz="2400" smtClean="0">
                <a:solidFill>
                  <a:schemeClr val="accent1">
                    <a:lumMod val="50000"/>
                  </a:schemeClr>
                </a:solidFill>
                <a:latin typeface="Times New Roman" panose="02020603050405020304" pitchFamily="18" charset="0"/>
                <a:cs typeface="Times New Roman" panose="02020603050405020304" pitchFamily="18" charset="0"/>
              </a:rPr>
              <a:t>Ghi nhớ:</a:t>
            </a:r>
          </a:p>
          <a:p>
            <a:pPr marL="0" indent="0" algn="just">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int </a:t>
            </a:r>
            <a:r>
              <a:rPr lang="en-US" sz="2400" b="0">
                <a:solidFill>
                  <a:srgbClr val="000000"/>
                </a:solidFill>
                <a:latin typeface="Times New Roman" panose="02020603050405020304" pitchFamily="18" charset="0"/>
                <a:cs typeface="Times New Roman" panose="02020603050405020304" pitchFamily="18" charset="0"/>
              </a:rPr>
              <a:t>x;			</a:t>
            </a:r>
            <a:r>
              <a:rPr lang="en-US" sz="2400" b="0" i="1" smtClean="0">
                <a:solidFill>
                  <a:srgbClr val="0070C0"/>
                </a:solidFill>
                <a:latin typeface="Times New Roman" panose="02020603050405020304" pitchFamily="18" charset="0"/>
                <a:cs typeface="Times New Roman" panose="02020603050405020304" pitchFamily="18" charset="0"/>
              </a:rPr>
              <a:t>// </a:t>
            </a:r>
            <a:r>
              <a:rPr lang="en-US" sz="2400" b="0" i="1">
                <a:solidFill>
                  <a:srgbClr val="0070C0"/>
                </a:solidFill>
                <a:latin typeface="Times New Roman" panose="02020603050405020304" pitchFamily="18" charset="0"/>
                <a:cs typeface="Times New Roman" panose="02020603050405020304" pitchFamily="18" charset="0"/>
              </a:rPr>
              <a:t>khai báo biến nguyên x</a:t>
            </a:r>
          </a:p>
          <a:p>
            <a:pPr marL="0" indent="0" algn="just">
              <a:spcBef>
                <a:spcPts val="0"/>
              </a:spcBef>
              <a:buNone/>
            </a:pPr>
            <a:r>
              <a:rPr lang="en-US" sz="2400" b="0">
                <a:solidFill>
                  <a:srgbClr val="000000"/>
                </a:solidFill>
                <a:latin typeface="Times New Roman" panose="02020603050405020304" pitchFamily="18" charset="0"/>
                <a:cs typeface="Times New Roman" panose="02020603050405020304" pitchFamily="18" charset="0"/>
              </a:rPr>
              <a:t>long y;			</a:t>
            </a:r>
            <a:r>
              <a:rPr lang="en-US" sz="2400" b="0" i="1" smtClean="0">
                <a:solidFill>
                  <a:srgbClr val="0070C0"/>
                </a:solidFill>
                <a:latin typeface="Times New Roman" panose="02020603050405020304" pitchFamily="18" charset="0"/>
                <a:cs typeface="Times New Roman" panose="02020603050405020304" pitchFamily="18" charset="0"/>
              </a:rPr>
              <a:t>// </a:t>
            </a:r>
            <a:r>
              <a:rPr lang="en-US" sz="2400" b="0" i="1">
                <a:solidFill>
                  <a:srgbClr val="0070C0"/>
                </a:solidFill>
                <a:latin typeface="Times New Roman" panose="02020603050405020304" pitchFamily="18" charset="0"/>
                <a:cs typeface="Times New Roman" panose="02020603050405020304" pitchFamily="18" charset="0"/>
              </a:rPr>
              <a:t>khai báo biến nguyên dài y</a:t>
            </a:r>
          </a:p>
          <a:p>
            <a:pPr marL="0" indent="0" algn="just">
              <a:spcBef>
                <a:spcPts val="0"/>
              </a:spcBef>
              <a:buNone/>
            </a:pPr>
            <a:r>
              <a:rPr lang="en-US" sz="2400" b="0">
                <a:solidFill>
                  <a:srgbClr val="000000"/>
                </a:solidFill>
                <a:latin typeface="Times New Roman" panose="02020603050405020304" pitchFamily="18" charset="0"/>
                <a:cs typeface="Times New Roman" panose="02020603050405020304" pitchFamily="18" charset="0"/>
              </a:rPr>
              <a:t>cout &lt;&lt; &amp;x &lt;&lt; &amp;y; 	</a:t>
            </a:r>
            <a:r>
              <a:rPr lang="en-US" sz="2400" b="0" i="1" smtClean="0">
                <a:solidFill>
                  <a:srgbClr val="0070C0"/>
                </a:solidFill>
                <a:latin typeface="Times New Roman" panose="02020603050405020304" pitchFamily="18" charset="0"/>
                <a:cs typeface="Times New Roman" panose="02020603050405020304" pitchFamily="18" charset="0"/>
              </a:rPr>
              <a:t>// </a:t>
            </a:r>
            <a:r>
              <a:rPr lang="en-US" sz="2400" b="0" i="1">
                <a:solidFill>
                  <a:srgbClr val="0070C0"/>
                </a:solidFill>
                <a:latin typeface="Times New Roman" panose="02020603050405020304" pitchFamily="18" charset="0"/>
                <a:cs typeface="Times New Roman" panose="02020603050405020304" pitchFamily="18" charset="0"/>
              </a:rPr>
              <a:t>in địa chỉ các biến x, y</a:t>
            </a:r>
          </a:p>
          <a:p>
            <a:pPr marL="0" indent="0" algn="just">
              <a:spcBef>
                <a:spcPts val="0"/>
              </a:spcBef>
              <a:buNone/>
            </a:pPr>
            <a:r>
              <a:rPr lang="en-US" sz="2400" b="0">
                <a:solidFill>
                  <a:srgbClr val="000000"/>
                </a:solidFill>
                <a:latin typeface="Times New Roman" panose="02020603050405020304" pitchFamily="18" charset="0"/>
                <a:cs typeface="Times New Roman" panose="02020603050405020304" pitchFamily="18" charset="0"/>
              </a:rPr>
              <a:t>char s[9];		</a:t>
            </a:r>
            <a:r>
              <a:rPr lang="en-US" sz="2400" b="0" i="1" smtClean="0">
                <a:solidFill>
                  <a:srgbClr val="0070C0"/>
                </a:solidFill>
                <a:latin typeface="Times New Roman" panose="02020603050405020304" pitchFamily="18" charset="0"/>
                <a:cs typeface="Times New Roman" panose="02020603050405020304" pitchFamily="18" charset="0"/>
              </a:rPr>
              <a:t>// </a:t>
            </a:r>
            <a:r>
              <a:rPr lang="en-US" sz="2400" b="0" i="1">
                <a:solidFill>
                  <a:srgbClr val="0070C0"/>
                </a:solidFill>
                <a:latin typeface="Times New Roman" panose="02020603050405020304" pitchFamily="18" charset="0"/>
                <a:cs typeface="Times New Roman" panose="02020603050405020304" pitchFamily="18" charset="0"/>
              </a:rPr>
              <a:t>khai báo mảng kí tự s</a:t>
            </a:r>
          </a:p>
          <a:p>
            <a:pPr marL="0" indent="0" algn="just">
              <a:spcBef>
                <a:spcPts val="0"/>
              </a:spcBef>
              <a:buNone/>
            </a:pPr>
            <a:r>
              <a:rPr lang="en-US" sz="2400" b="0">
                <a:solidFill>
                  <a:srgbClr val="000000"/>
                </a:solidFill>
                <a:latin typeface="Times New Roman" panose="02020603050405020304" pitchFamily="18" charset="0"/>
                <a:cs typeface="Times New Roman" panose="02020603050405020304" pitchFamily="18" charset="0"/>
              </a:rPr>
              <a:t>cout &lt;&lt; </a:t>
            </a:r>
            <a:r>
              <a:rPr lang="en-US" sz="2400" b="0" smtClean="0">
                <a:solidFill>
                  <a:srgbClr val="000000"/>
                </a:solidFill>
                <a:latin typeface="Times New Roman" panose="02020603050405020304" pitchFamily="18" charset="0"/>
                <a:cs typeface="Times New Roman" panose="02020603050405020304" pitchFamily="18" charset="0"/>
              </a:rPr>
              <a:t>s;</a:t>
            </a:r>
            <a:r>
              <a:rPr lang="en-US" sz="2400" b="0">
                <a:solidFill>
                  <a:srgbClr val="000000"/>
                </a:solidFill>
                <a:latin typeface="Times New Roman" panose="02020603050405020304" pitchFamily="18" charset="0"/>
                <a:cs typeface="Times New Roman" panose="02020603050405020304" pitchFamily="18" charset="0"/>
              </a:rPr>
              <a:t>		</a:t>
            </a:r>
            <a:r>
              <a:rPr lang="en-US" sz="2400" b="0" i="1" smtClean="0">
                <a:solidFill>
                  <a:srgbClr val="0070C0"/>
                </a:solidFill>
                <a:latin typeface="Times New Roman" panose="02020603050405020304" pitchFamily="18" charset="0"/>
                <a:cs typeface="Times New Roman" panose="02020603050405020304" pitchFamily="18" charset="0"/>
              </a:rPr>
              <a:t>// </a:t>
            </a:r>
            <a:r>
              <a:rPr lang="en-US" sz="2400" b="0" i="1">
                <a:solidFill>
                  <a:srgbClr val="0070C0"/>
                </a:solidFill>
                <a:latin typeface="Times New Roman" panose="02020603050405020304" pitchFamily="18" charset="0"/>
                <a:cs typeface="Times New Roman" panose="02020603050405020304" pitchFamily="18" charset="0"/>
              </a:rPr>
              <a:t>in địa chỉ mảng s</a:t>
            </a:r>
          </a:p>
          <a:p>
            <a:pPr marL="0" indent="0" algn="just">
              <a:spcBef>
                <a:spcPts val="0"/>
              </a:spcBef>
              <a:buNone/>
            </a:pPr>
            <a:r>
              <a:rPr lang="en-US" sz="2400" b="0">
                <a:solidFill>
                  <a:srgbClr val="000000"/>
                </a:solidFill>
                <a:latin typeface="Times New Roman" panose="02020603050405020304" pitchFamily="18" charset="0"/>
                <a:cs typeface="Times New Roman" panose="02020603050405020304" pitchFamily="18" charset="0"/>
              </a:rPr>
              <a:t>cout &lt;&lt; </a:t>
            </a:r>
            <a:r>
              <a:rPr lang="en-US" sz="2400" b="0" smtClean="0">
                <a:solidFill>
                  <a:srgbClr val="000000"/>
                </a:solidFill>
                <a:latin typeface="Times New Roman" panose="02020603050405020304" pitchFamily="18" charset="0"/>
                <a:cs typeface="Times New Roman" panose="02020603050405020304" pitchFamily="18" charset="0"/>
              </a:rPr>
              <a:t>&amp;s[0</a:t>
            </a:r>
            <a:r>
              <a:rPr lang="en-US" sz="2400" b="0">
                <a:solidFill>
                  <a:srgbClr val="000000"/>
                </a:solidFill>
                <a:latin typeface="Times New Roman" panose="02020603050405020304" pitchFamily="18" charset="0"/>
                <a:cs typeface="Times New Roman" panose="02020603050405020304" pitchFamily="18" charset="0"/>
              </a:rPr>
              <a:t>];	</a:t>
            </a:r>
            <a:r>
              <a:rPr lang="en-US" sz="2400" b="0" smtClean="0">
                <a:solidFill>
                  <a:srgbClr val="000000"/>
                </a:solidFill>
                <a:latin typeface="Times New Roman" panose="02020603050405020304" pitchFamily="18" charset="0"/>
                <a:cs typeface="Times New Roman" panose="02020603050405020304" pitchFamily="18" charset="0"/>
              </a:rPr>
              <a:t>	</a:t>
            </a:r>
            <a:r>
              <a:rPr lang="en-US" sz="2400" b="0" i="1" smtClean="0">
                <a:solidFill>
                  <a:srgbClr val="0070C0"/>
                </a:solidFill>
                <a:latin typeface="Times New Roman" panose="02020603050405020304" pitchFamily="18" charset="0"/>
                <a:cs typeface="Times New Roman" panose="02020603050405020304" pitchFamily="18" charset="0"/>
              </a:rPr>
              <a:t>// </a:t>
            </a:r>
            <a:r>
              <a:rPr lang="en-US" sz="2400" b="0" i="1">
                <a:solidFill>
                  <a:srgbClr val="0070C0"/>
                </a:solidFill>
                <a:latin typeface="Times New Roman" panose="02020603050405020304" pitchFamily="18" charset="0"/>
                <a:cs typeface="Times New Roman" panose="02020603050405020304" pitchFamily="18" charset="0"/>
              </a:rPr>
              <a:t>in địa chỉ mảng s (tức địa chỉ s[0])</a:t>
            </a:r>
          </a:p>
          <a:p>
            <a:pPr marL="0" indent="0" algn="just">
              <a:spcBef>
                <a:spcPts val="0"/>
              </a:spcBef>
              <a:buNone/>
            </a:pPr>
            <a:r>
              <a:rPr lang="en-US" sz="2400" b="0">
                <a:solidFill>
                  <a:srgbClr val="000000"/>
                </a:solidFill>
                <a:latin typeface="Times New Roman" panose="02020603050405020304" pitchFamily="18" charset="0"/>
                <a:cs typeface="Times New Roman" panose="02020603050405020304" pitchFamily="18" charset="0"/>
              </a:rPr>
              <a:t>cout &lt;&lt; </a:t>
            </a:r>
            <a:r>
              <a:rPr lang="en-US" sz="2400" b="0" smtClean="0">
                <a:solidFill>
                  <a:srgbClr val="000000"/>
                </a:solidFill>
                <a:latin typeface="Times New Roman" panose="02020603050405020304" pitchFamily="18" charset="0"/>
                <a:cs typeface="Times New Roman" panose="02020603050405020304" pitchFamily="18" charset="0"/>
              </a:rPr>
              <a:t>&amp;s[2</a:t>
            </a:r>
            <a:r>
              <a:rPr lang="en-US" sz="2400" b="0">
                <a:solidFill>
                  <a:srgbClr val="000000"/>
                </a:solidFill>
                <a:latin typeface="Times New Roman" panose="02020603050405020304" pitchFamily="18" charset="0"/>
                <a:cs typeface="Times New Roman" panose="02020603050405020304" pitchFamily="18" charset="0"/>
              </a:rPr>
              <a:t>];	</a:t>
            </a:r>
            <a:r>
              <a:rPr lang="en-US" sz="2400" b="0" smtClean="0">
                <a:solidFill>
                  <a:srgbClr val="000000"/>
                </a:solidFill>
                <a:latin typeface="Times New Roman" panose="02020603050405020304" pitchFamily="18" charset="0"/>
                <a:cs typeface="Times New Roman" panose="02020603050405020304" pitchFamily="18" charset="0"/>
              </a:rPr>
              <a:t>	</a:t>
            </a:r>
            <a:r>
              <a:rPr lang="en-US" sz="2400" b="0" i="1" smtClean="0">
                <a:solidFill>
                  <a:srgbClr val="0070C0"/>
                </a:solidFill>
                <a:latin typeface="Times New Roman" panose="02020603050405020304" pitchFamily="18" charset="0"/>
                <a:cs typeface="Times New Roman" panose="02020603050405020304" pitchFamily="18" charset="0"/>
              </a:rPr>
              <a:t>// </a:t>
            </a:r>
            <a:r>
              <a:rPr lang="en-US" sz="2400" b="0" i="1">
                <a:solidFill>
                  <a:srgbClr val="0070C0"/>
                </a:solidFill>
                <a:latin typeface="Times New Roman" panose="02020603050405020304" pitchFamily="18" charset="0"/>
                <a:cs typeface="Times New Roman" panose="02020603050405020304" pitchFamily="18" charset="0"/>
              </a:rPr>
              <a:t>in địa chỉ kí tự s[2]</a:t>
            </a:r>
          </a:p>
          <a:p>
            <a:pPr marL="0" indent="0" algn="just">
              <a:spcBef>
                <a:spcPts val="0"/>
              </a:spcBef>
              <a:buNone/>
            </a:pPr>
            <a:endParaRPr lang="en-US" sz="2400" b="0" smtClean="0">
              <a:solidFill>
                <a:srgbClr val="000000"/>
              </a:solidFill>
              <a:latin typeface="Times New Roman" panose="02020603050405020304" pitchFamily="18" charset="0"/>
              <a:cs typeface="Times New Roman" panose="02020603050405020304" pitchFamily="18" charset="0"/>
            </a:endParaRPr>
          </a:p>
          <a:p>
            <a:pPr marL="0" indent="0" algn="just">
              <a:spcBef>
                <a:spcPts val="0"/>
              </a:spcBef>
              <a:buNone/>
            </a:pPr>
            <a:r>
              <a:rPr lang="vi-VN" sz="2400" b="0">
                <a:solidFill>
                  <a:schemeClr val="accent1">
                    <a:lumMod val="50000"/>
                  </a:schemeClr>
                </a:solidFill>
                <a:latin typeface="Times New Roman" panose="02020603050405020304" pitchFamily="18" charset="0"/>
                <a:cs typeface="Times New Roman" panose="02020603050405020304" pitchFamily="18" charset="0"/>
              </a:rPr>
              <a:t>Các phép toán liên quan đến địa chỉ được gọi là số học địa chỉ. </a:t>
            </a:r>
            <a:endParaRPr lang="en-US" sz="2400" b="0" smtClean="0">
              <a:solidFill>
                <a:schemeClr val="accent1">
                  <a:lumMod val="50000"/>
                </a:schemeClr>
              </a:solidFill>
              <a:latin typeface="ThunderCats" pitchFamily="2" charset="0"/>
              <a:cs typeface="Times New Roman" panose="02020603050405020304" pitchFamily="18" charset="0"/>
            </a:endParaRPr>
          </a:p>
          <a:p>
            <a:pPr marL="0" indent="0" algn="just">
              <a:spcBef>
                <a:spcPts val="0"/>
              </a:spcBef>
              <a:buNone/>
            </a:pPr>
            <a:r>
              <a:rPr lang="vi-VN" sz="2400" b="0" smtClean="0">
                <a:solidFill>
                  <a:schemeClr val="accent1">
                    <a:lumMod val="50000"/>
                  </a:schemeClr>
                </a:solidFill>
                <a:latin typeface="Times New Roman" panose="02020603050405020304" pitchFamily="18" charset="0"/>
                <a:cs typeface="Times New Roman" panose="02020603050405020304" pitchFamily="18" charset="0"/>
              </a:rPr>
              <a:t>Các </a:t>
            </a:r>
            <a:r>
              <a:rPr lang="vi-VN" sz="2400" b="0">
                <a:solidFill>
                  <a:schemeClr val="accent1">
                    <a:lumMod val="50000"/>
                  </a:schemeClr>
                </a:solidFill>
                <a:latin typeface="Times New Roman" panose="02020603050405020304" pitchFamily="18" charset="0"/>
                <a:cs typeface="Times New Roman" panose="02020603050405020304" pitchFamily="18" charset="0"/>
              </a:rPr>
              <a:t>thao tác được phép trên địa chỉ vẫn phải thông qua các biến trung gian chứa địa chỉ, được gọi là biến con trỏ</a:t>
            </a:r>
            <a:r>
              <a:rPr lang="vi-VN" sz="2400" b="0">
                <a:solidFill>
                  <a:srgbClr val="000000"/>
                </a:solidFill>
                <a:latin typeface="Times New Roman" panose="02020603050405020304" pitchFamily="18" charset="0"/>
                <a:cs typeface="Times New Roman" panose="02020603050405020304" pitchFamily="18" charset="0"/>
              </a:rPr>
              <a:t>.</a:t>
            </a:r>
            <a:endParaRPr lang="en-US" sz="2400" b="0">
              <a:solidFill>
                <a:srgbClr val="000000"/>
              </a:solidFill>
              <a:latin typeface="ThunderCats" pitchFamily="2" charset="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35613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4.2 Con trỏ</a:t>
            </a:r>
            <a:endParaRPr lang="en-US">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5</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66" name="Content Placeholder 2"/>
          <p:cNvSpPr>
            <a:spLocks noGrp="1"/>
          </p:cNvSpPr>
          <p:nvPr>
            <p:ph idx="1"/>
          </p:nvPr>
        </p:nvSpPr>
        <p:spPr>
          <a:xfrm>
            <a:off x="455104" y="1219200"/>
            <a:ext cx="8229600" cy="5300246"/>
          </a:xfrm>
        </p:spPr>
        <p:txBody>
          <a:bodyPr/>
          <a:lstStyle/>
          <a:p>
            <a:pPr algn="just">
              <a:spcBef>
                <a:spcPts val="0"/>
              </a:spcBef>
            </a:pPr>
            <a:r>
              <a:rPr lang="vi-VN" sz="2400" b="0" smtClean="0">
                <a:solidFill>
                  <a:srgbClr val="000000"/>
                </a:solidFill>
                <a:latin typeface="Times New Roman" panose="02020603050405020304" pitchFamily="18" charset="0"/>
                <a:cs typeface="Times New Roman" panose="02020603050405020304" pitchFamily="18" charset="0"/>
              </a:rPr>
              <a:t>Con </a:t>
            </a:r>
            <a:r>
              <a:rPr lang="vi-VN" sz="2400" b="0">
                <a:solidFill>
                  <a:srgbClr val="000000"/>
                </a:solidFill>
                <a:latin typeface="Times New Roman" panose="02020603050405020304" pitchFamily="18" charset="0"/>
                <a:cs typeface="Times New Roman" panose="02020603050405020304" pitchFamily="18" charset="0"/>
              </a:rPr>
              <a:t>trỏ là một biến chứa địa chỉ của biến khác. Nếu p là con trỏ chứa địa chỉ của biến x ta gọi p trỏ tới x và x được trỏ bởi p. Thông qua con trỏ ta có thể làm việc được với nội dung của những ô nhớ mà p trỏ đến. </a:t>
            </a:r>
          </a:p>
          <a:p>
            <a:pPr algn="just">
              <a:spcBef>
                <a:spcPts val="0"/>
              </a:spcBef>
            </a:pPr>
            <a:r>
              <a:rPr lang="vi-VN" sz="2400" b="0" smtClean="0">
                <a:solidFill>
                  <a:srgbClr val="000000"/>
                </a:solidFill>
                <a:latin typeface="Times New Roman" panose="02020603050405020304" pitchFamily="18" charset="0"/>
                <a:cs typeface="Times New Roman" panose="02020603050405020304" pitchFamily="18" charset="0"/>
              </a:rPr>
              <a:t>Để </a:t>
            </a:r>
            <a:r>
              <a:rPr lang="vi-VN" sz="2400" b="0">
                <a:solidFill>
                  <a:srgbClr val="000000"/>
                </a:solidFill>
                <a:latin typeface="Times New Roman" panose="02020603050405020304" pitchFamily="18" charset="0"/>
                <a:cs typeface="Times New Roman" panose="02020603050405020304" pitchFamily="18" charset="0"/>
              </a:rPr>
              <a:t>con trỏ p trỏ tới x ta phải gán địa chỉ của x cho p.</a:t>
            </a:r>
          </a:p>
          <a:p>
            <a:pPr algn="just">
              <a:spcBef>
                <a:spcPts val="0"/>
              </a:spcBef>
            </a:pPr>
            <a:r>
              <a:rPr lang="vi-VN" sz="2400" b="0" smtClean="0">
                <a:solidFill>
                  <a:srgbClr val="000000"/>
                </a:solidFill>
                <a:latin typeface="Times New Roman" panose="02020603050405020304" pitchFamily="18" charset="0"/>
                <a:cs typeface="Times New Roman" panose="02020603050405020304" pitchFamily="18" charset="0"/>
              </a:rPr>
              <a:t>Để </a:t>
            </a:r>
            <a:r>
              <a:rPr lang="vi-VN" sz="2400" b="0">
                <a:solidFill>
                  <a:srgbClr val="000000"/>
                </a:solidFill>
                <a:latin typeface="Times New Roman" panose="02020603050405020304" pitchFamily="18" charset="0"/>
                <a:cs typeface="Times New Roman" panose="02020603050405020304" pitchFamily="18" charset="0"/>
              </a:rPr>
              <a:t>làm việc với địa chỉ của các biến cần phải thông qua các biến con trỏ trỏ đến biến đó.</a:t>
            </a:r>
          </a:p>
          <a:p>
            <a:pPr marL="0" indent="0" algn="just">
              <a:spcBef>
                <a:spcPts val="0"/>
              </a:spcBef>
              <a:buNone/>
            </a:pPr>
            <a:endParaRPr lang="en-US" sz="2400" b="0">
              <a:solidFill>
                <a:srgbClr val="000000"/>
              </a:solidFill>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7190985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4.2 Con trỏ</a:t>
            </a:r>
            <a:endParaRPr lang="en-US">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a:solidFill>
                  <a:schemeClr val="accent3"/>
                </a:solidFill>
                <a:latin typeface="Times New Roman" panose="02020603050405020304" pitchFamily="18" charset="0"/>
                <a:cs typeface="Times New Roman" panose="02020603050405020304" pitchFamily="18" charset="0"/>
              </a:rPr>
              <a:t>6</a:t>
            </a:r>
          </a:p>
        </p:txBody>
      </p:sp>
      <p:sp>
        <p:nvSpPr>
          <p:cNvPr id="66" name="Content Placeholder 2"/>
          <p:cNvSpPr>
            <a:spLocks noGrp="1"/>
          </p:cNvSpPr>
          <p:nvPr>
            <p:ph idx="1"/>
          </p:nvPr>
        </p:nvSpPr>
        <p:spPr>
          <a:xfrm>
            <a:off x="455104" y="1219200"/>
            <a:ext cx="8229600" cy="5300246"/>
          </a:xfrm>
        </p:spPr>
        <p:txBody>
          <a:bodyPr/>
          <a:lstStyle/>
          <a:p>
            <a:pPr algn="just">
              <a:spcBef>
                <a:spcPts val="0"/>
              </a:spcBef>
            </a:pPr>
            <a:r>
              <a:rPr lang="vi-VN" sz="2400" smtClean="0">
                <a:solidFill>
                  <a:srgbClr val="000000"/>
                </a:solidFill>
                <a:latin typeface="Times New Roman" panose="02020603050405020304" pitchFamily="18" charset="0"/>
                <a:cs typeface="Times New Roman" panose="02020603050405020304" pitchFamily="18" charset="0"/>
              </a:rPr>
              <a:t>Khai </a:t>
            </a:r>
            <a:r>
              <a:rPr lang="vi-VN" sz="2400">
                <a:solidFill>
                  <a:srgbClr val="000000"/>
                </a:solidFill>
                <a:latin typeface="Times New Roman" panose="02020603050405020304" pitchFamily="18" charset="0"/>
                <a:cs typeface="Times New Roman" panose="02020603050405020304" pitchFamily="18" charset="0"/>
              </a:rPr>
              <a:t>báo biến con trỏ</a:t>
            </a:r>
          </a:p>
          <a:p>
            <a:pPr marL="0" indent="0" algn="just">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a:t>
            </a:r>
          </a:p>
          <a:p>
            <a:pPr marL="0" indent="0" algn="just">
              <a:spcBef>
                <a:spcPts val="0"/>
              </a:spcBef>
              <a:buNone/>
            </a:pPr>
            <a:r>
              <a:rPr lang="en-US" sz="2400" smtClean="0">
                <a:solidFill>
                  <a:srgbClr val="000000"/>
                </a:solidFill>
                <a:latin typeface="Times New Roman" panose="02020603050405020304" pitchFamily="18" charset="0"/>
                <a:cs typeface="Times New Roman" panose="02020603050405020304" pitchFamily="18" charset="0"/>
              </a:rPr>
              <a:t>Ví dụ 1: </a:t>
            </a:r>
          </a:p>
          <a:p>
            <a:pPr marL="0" indent="0" algn="just">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int </a:t>
            </a:r>
            <a:r>
              <a:rPr lang="en-US" sz="2400" b="0">
                <a:solidFill>
                  <a:srgbClr val="000000"/>
                </a:solidFill>
                <a:latin typeface="Times New Roman" panose="02020603050405020304" pitchFamily="18" charset="0"/>
                <a:cs typeface="Times New Roman" panose="02020603050405020304" pitchFamily="18" charset="0"/>
              </a:rPr>
              <a:t>*p ; </a:t>
            </a:r>
            <a:r>
              <a:rPr lang="en-US" sz="2400" b="0" smtClean="0">
                <a:solidFill>
                  <a:srgbClr val="000000"/>
                </a:solidFill>
                <a:latin typeface="Times New Roman" panose="02020603050405020304" pitchFamily="18" charset="0"/>
                <a:cs typeface="Times New Roman" panose="02020603050405020304" pitchFamily="18" charset="0"/>
              </a:rPr>
              <a:t>	</a:t>
            </a:r>
            <a:r>
              <a:rPr lang="en-US" sz="2000" b="0" smtClean="0">
                <a:solidFill>
                  <a:srgbClr val="00B0F0"/>
                </a:solidFill>
                <a:latin typeface="Times New Roman" panose="02020603050405020304" pitchFamily="18" charset="0"/>
                <a:cs typeface="Times New Roman" panose="02020603050405020304" pitchFamily="18" charset="0"/>
              </a:rPr>
              <a:t>// </a:t>
            </a:r>
            <a:r>
              <a:rPr lang="en-US" sz="2000" b="0">
                <a:solidFill>
                  <a:srgbClr val="00B0F0"/>
                </a:solidFill>
                <a:latin typeface="Times New Roman" panose="02020603050405020304" pitchFamily="18" charset="0"/>
                <a:cs typeface="Times New Roman" panose="02020603050405020304" pitchFamily="18" charset="0"/>
              </a:rPr>
              <a:t>khai báo </a:t>
            </a:r>
            <a:r>
              <a:rPr lang="en-US" sz="2000" b="0" smtClean="0">
                <a:solidFill>
                  <a:srgbClr val="00B0F0"/>
                </a:solidFill>
                <a:latin typeface="Times New Roman" panose="02020603050405020304" pitchFamily="18" charset="0"/>
                <a:cs typeface="Times New Roman" panose="02020603050405020304" pitchFamily="18" charset="0"/>
              </a:rPr>
              <a:t>biến </a:t>
            </a:r>
            <a:r>
              <a:rPr lang="en-US" sz="2000" b="0">
                <a:solidFill>
                  <a:srgbClr val="00B0F0"/>
                </a:solidFill>
                <a:latin typeface="Times New Roman" panose="02020603050405020304" pitchFamily="18" charset="0"/>
                <a:cs typeface="Times New Roman" panose="02020603050405020304" pitchFamily="18" charset="0"/>
              </a:rPr>
              <a:t>con trỏ </a:t>
            </a:r>
            <a:r>
              <a:rPr lang="en-US" sz="2000" b="0" smtClean="0">
                <a:solidFill>
                  <a:srgbClr val="00B0F0"/>
                </a:solidFill>
                <a:latin typeface="Times New Roman" panose="02020603050405020304" pitchFamily="18" charset="0"/>
                <a:cs typeface="Times New Roman" panose="02020603050405020304" pitchFamily="18" charset="0"/>
              </a:rPr>
              <a:t>p trỏ </a:t>
            </a:r>
            <a:r>
              <a:rPr lang="en-US" sz="2000" b="0">
                <a:solidFill>
                  <a:srgbClr val="00B0F0"/>
                </a:solidFill>
                <a:latin typeface="Times New Roman" panose="02020603050405020304" pitchFamily="18" charset="0"/>
                <a:cs typeface="Times New Roman" panose="02020603050405020304" pitchFamily="18" charset="0"/>
              </a:rPr>
              <a:t>đến kiểu </a:t>
            </a:r>
            <a:r>
              <a:rPr lang="en-US" sz="2000" b="0" smtClean="0">
                <a:solidFill>
                  <a:srgbClr val="00B0F0"/>
                </a:solidFill>
                <a:latin typeface="Times New Roman" panose="02020603050405020304" pitchFamily="18" charset="0"/>
                <a:cs typeface="Times New Roman" panose="02020603050405020304" pitchFamily="18" charset="0"/>
              </a:rPr>
              <a:t>số nguyên</a:t>
            </a:r>
            <a:r>
              <a:rPr lang="en-US" sz="2000" b="0">
                <a:solidFill>
                  <a:srgbClr val="00B0F0"/>
                </a:solidFill>
                <a:latin typeface="Times New Roman" panose="02020603050405020304" pitchFamily="18" charset="0"/>
                <a:cs typeface="Times New Roman" panose="02020603050405020304" pitchFamily="18" charset="0"/>
              </a:rPr>
              <a:t>.</a:t>
            </a:r>
          </a:p>
          <a:p>
            <a:pPr marL="0" indent="0" algn="just">
              <a:spcBef>
                <a:spcPts val="0"/>
              </a:spcBef>
              <a:buNone/>
            </a:pPr>
            <a:r>
              <a:rPr lang="en-US" sz="2400" b="0">
                <a:solidFill>
                  <a:srgbClr val="000000"/>
                </a:solidFill>
                <a:latin typeface="Times New Roman" panose="02020603050405020304" pitchFamily="18" charset="0"/>
                <a:cs typeface="Times New Roman" panose="02020603050405020304" pitchFamily="18" charset="0"/>
              </a:rPr>
              <a:t>float *q, *r ;	</a:t>
            </a:r>
            <a:r>
              <a:rPr lang="en-US" sz="2000" b="0">
                <a:solidFill>
                  <a:srgbClr val="00B0F0"/>
                </a:solidFill>
                <a:latin typeface="Times New Roman" panose="02020603050405020304" pitchFamily="18" charset="0"/>
                <a:cs typeface="Times New Roman" panose="02020603050405020304" pitchFamily="18" charset="0"/>
              </a:rPr>
              <a:t>// </a:t>
            </a:r>
            <a:r>
              <a:rPr lang="en-US" sz="2000" b="0" smtClean="0">
                <a:solidFill>
                  <a:srgbClr val="00B0F0"/>
                </a:solidFill>
                <a:latin typeface="Times New Roman" panose="02020603050405020304" pitchFamily="18" charset="0"/>
                <a:cs typeface="Times New Roman" panose="02020603050405020304" pitchFamily="18" charset="0"/>
              </a:rPr>
              <a:t>khai báo hai </a:t>
            </a:r>
            <a:r>
              <a:rPr lang="en-US" sz="2000" b="0">
                <a:solidFill>
                  <a:srgbClr val="00B0F0"/>
                </a:solidFill>
                <a:latin typeface="Times New Roman" panose="02020603050405020304" pitchFamily="18" charset="0"/>
                <a:cs typeface="Times New Roman" panose="02020603050405020304" pitchFamily="18" charset="0"/>
              </a:rPr>
              <a:t>con trỏ thực q và r.</a:t>
            </a:r>
          </a:p>
          <a:p>
            <a:pPr marL="0" indent="0" algn="just">
              <a:spcBef>
                <a:spcPts val="0"/>
              </a:spcBef>
              <a:buNone/>
            </a:pPr>
            <a:endParaRPr lang="en-US" sz="2400" smtClean="0">
              <a:solidFill>
                <a:srgbClr val="000000"/>
              </a:solidFill>
              <a:latin typeface="Times New Roman" panose="02020603050405020304" pitchFamily="18" charset="0"/>
              <a:cs typeface="Times New Roman" panose="02020603050405020304" pitchFamily="18" charset="0"/>
            </a:endParaRPr>
          </a:p>
          <a:p>
            <a:pPr algn="just">
              <a:spcBef>
                <a:spcPts val="0"/>
              </a:spcBef>
            </a:pPr>
            <a:r>
              <a:rPr lang="en-US" sz="2400" smtClean="0">
                <a:solidFill>
                  <a:srgbClr val="000000"/>
                </a:solidFill>
                <a:latin typeface="Times New Roman" panose="02020603050405020304" pitchFamily="18" charset="0"/>
                <a:cs typeface="Times New Roman" panose="02020603050405020304" pitchFamily="18" charset="0"/>
              </a:rPr>
              <a:t>Sử </a:t>
            </a:r>
            <a:r>
              <a:rPr lang="en-US" sz="2400">
                <a:solidFill>
                  <a:srgbClr val="000000"/>
                </a:solidFill>
                <a:latin typeface="Times New Roman" panose="02020603050405020304" pitchFamily="18" charset="0"/>
                <a:cs typeface="Times New Roman" panose="02020603050405020304" pitchFamily="18" charset="0"/>
              </a:rPr>
              <a:t>dụng con trỏ, phép toán </a:t>
            </a:r>
            <a:r>
              <a:rPr lang="en-US" sz="2400" smtClean="0">
                <a:solidFill>
                  <a:srgbClr val="000000"/>
                </a:solidFill>
                <a:latin typeface="Times New Roman" panose="02020603050405020304" pitchFamily="18" charset="0"/>
                <a:cs typeface="Times New Roman" panose="02020603050405020304" pitchFamily="18" charset="0"/>
              </a:rPr>
              <a:t>*</a:t>
            </a:r>
          </a:p>
          <a:p>
            <a:pPr lvl="1" algn="just">
              <a:spcBef>
                <a:spcPts val="0"/>
              </a:spcBef>
            </a:pPr>
            <a:r>
              <a:rPr lang="en-US" sz="2400" smtClean="0">
                <a:solidFill>
                  <a:srgbClr val="000000"/>
                </a:solidFill>
                <a:latin typeface="Times New Roman" panose="02020603050405020304" pitchFamily="18" charset="0"/>
                <a:cs typeface="Times New Roman" panose="02020603050405020304" pitchFamily="18" charset="0"/>
              </a:rPr>
              <a:t>Để </a:t>
            </a:r>
            <a:r>
              <a:rPr lang="en-US" sz="2400">
                <a:solidFill>
                  <a:srgbClr val="000000"/>
                </a:solidFill>
                <a:latin typeface="Times New Roman" panose="02020603050405020304" pitchFamily="18" charset="0"/>
                <a:cs typeface="Times New Roman" panose="02020603050405020304" pitchFamily="18" charset="0"/>
              </a:rPr>
              <a:t>con trỏ p trỏ đến biến x </a:t>
            </a:r>
            <a:r>
              <a:rPr lang="en-US" sz="2400" smtClean="0">
                <a:solidFill>
                  <a:srgbClr val="000000"/>
                </a:solidFill>
                <a:latin typeface="Times New Roman" panose="02020603050405020304" pitchFamily="18" charset="0"/>
                <a:cs typeface="Times New Roman" panose="02020603050405020304" pitchFamily="18" charset="0"/>
              </a:rPr>
              <a:t> ta viết:</a:t>
            </a:r>
          </a:p>
          <a:p>
            <a:pPr lvl="2" algn="just">
              <a:spcBef>
                <a:spcPts val="0"/>
              </a:spcBef>
            </a:pPr>
            <a:r>
              <a:rPr lang="en-US" smtClean="0">
                <a:solidFill>
                  <a:srgbClr val="000000"/>
                </a:solidFill>
                <a:latin typeface="Times New Roman" panose="02020603050405020304" pitchFamily="18" charset="0"/>
                <a:cs typeface="Times New Roman" panose="02020603050405020304" pitchFamily="18" charset="0"/>
              </a:rPr>
              <a:t>p=&amp;x </a:t>
            </a:r>
            <a:r>
              <a:rPr lang="en-US" smtClean="0">
                <a:solidFill>
                  <a:srgbClr val="00B0F0"/>
                </a:solidFill>
                <a:latin typeface="Times New Roman" panose="02020603050405020304" pitchFamily="18" charset="0"/>
                <a:cs typeface="Times New Roman" panose="02020603050405020304" pitchFamily="18" charset="0"/>
              </a:rPr>
              <a:t>//Nếu x không phải là mảng</a:t>
            </a:r>
          </a:p>
          <a:p>
            <a:pPr lvl="2" algn="just">
              <a:spcBef>
                <a:spcPts val="0"/>
              </a:spcBef>
            </a:pPr>
            <a:r>
              <a:rPr lang="en-US" smtClean="0">
                <a:solidFill>
                  <a:srgbClr val="000000"/>
                </a:solidFill>
                <a:latin typeface="Times New Roman" panose="02020603050405020304" pitchFamily="18" charset="0"/>
                <a:cs typeface="Times New Roman" panose="02020603050405020304" pitchFamily="18" charset="0"/>
              </a:rPr>
              <a:t>p=x hoặc p=&amp;x[0] </a:t>
            </a:r>
            <a:r>
              <a:rPr lang="en-US" smtClean="0">
                <a:solidFill>
                  <a:srgbClr val="00B0F0"/>
                </a:solidFill>
                <a:latin typeface="Times New Roman" panose="02020603050405020304" pitchFamily="18" charset="0"/>
                <a:cs typeface="Times New Roman" panose="02020603050405020304" pitchFamily="18" charset="0"/>
              </a:rPr>
              <a:t>//Nếu x là mảng</a:t>
            </a:r>
            <a:endParaRPr lang="en-US">
              <a:solidFill>
                <a:srgbClr val="00B0F0"/>
              </a:solidFill>
              <a:latin typeface="Times New Roman" panose="02020603050405020304" pitchFamily="18" charset="0"/>
              <a:cs typeface="Times New Roman" panose="02020603050405020304" pitchFamily="18" charset="0"/>
            </a:endParaRPr>
          </a:p>
          <a:p>
            <a:pPr lvl="1" algn="just">
              <a:spcBef>
                <a:spcPts val="0"/>
              </a:spcBef>
            </a:pPr>
            <a:r>
              <a:rPr lang="vi-VN" sz="2400" smtClean="0">
                <a:solidFill>
                  <a:srgbClr val="000000"/>
                </a:solidFill>
                <a:latin typeface="Times New Roman" panose="02020603050405020304" pitchFamily="18" charset="0"/>
                <a:cs typeface="Times New Roman" panose="02020603050405020304" pitchFamily="18" charset="0"/>
              </a:rPr>
              <a:t>Phép </a:t>
            </a:r>
            <a:r>
              <a:rPr lang="vi-VN" sz="2400">
                <a:solidFill>
                  <a:srgbClr val="000000"/>
                </a:solidFill>
                <a:latin typeface="Times New Roman" panose="02020603050405020304" pitchFamily="18" charset="0"/>
                <a:cs typeface="Times New Roman" panose="02020603050405020304" pitchFamily="18" charset="0"/>
              </a:rPr>
              <a:t>toán * cho phép lấy nội dung nơi p trỏ đến, ví dụ để gán nội dung nơi p trỏ đến cho biến f ta viết f = *p</a:t>
            </a:r>
            <a:r>
              <a:rPr lang="vi-VN" sz="2400" smtClean="0">
                <a:solidFill>
                  <a:srgbClr val="000000"/>
                </a:solidFill>
                <a:latin typeface="Times New Roman" panose="02020603050405020304" pitchFamily="18" charset="0"/>
                <a:cs typeface="Times New Roman" panose="02020603050405020304" pitchFamily="18" charset="0"/>
              </a:rPr>
              <a:t>.</a:t>
            </a:r>
            <a:endParaRPr lang="en-US" sz="2400" smtClean="0">
              <a:solidFill>
                <a:srgbClr val="000000"/>
              </a:solidFill>
              <a:latin typeface="Times New Roman" panose="02020603050405020304" pitchFamily="18" charset="0"/>
              <a:cs typeface="Times New Roman" panose="02020603050405020304" pitchFamily="18" charset="0"/>
            </a:endParaRPr>
          </a:p>
          <a:p>
            <a:pPr lvl="1" algn="just">
              <a:spcBef>
                <a:spcPts val="0"/>
              </a:spcBef>
            </a:pPr>
            <a:r>
              <a:rPr lang="vi-VN" sz="2400" smtClean="0">
                <a:solidFill>
                  <a:srgbClr val="000000"/>
                </a:solidFill>
                <a:latin typeface="Times New Roman" panose="02020603050405020304" pitchFamily="18" charset="0"/>
                <a:cs typeface="Times New Roman" panose="02020603050405020304" pitchFamily="18" charset="0"/>
              </a:rPr>
              <a:t>&amp; </a:t>
            </a:r>
            <a:r>
              <a:rPr lang="vi-VN" sz="2400">
                <a:solidFill>
                  <a:srgbClr val="000000"/>
                </a:solidFill>
                <a:latin typeface="Times New Roman" panose="02020603050405020304" pitchFamily="18" charset="0"/>
                <a:cs typeface="Times New Roman" panose="02020603050405020304" pitchFamily="18" charset="0"/>
              </a:rPr>
              <a:t>và * là 2 phép toán ngược </a:t>
            </a:r>
            <a:r>
              <a:rPr lang="vi-VN" sz="2400" smtClean="0">
                <a:solidFill>
                  <a:srgbClr val="000000"/>
                </a:solidFill>
                <a:latin typeface="Times New Roman" panose="02020603050405020304" pitchFamily="18" charset="0"/>
                <a:cs typeface="Times New Roman" panose="02020603050405020304" pitchFamily="18" charset="0"/>
              </a:rPr>
              <a:t>nhau</a:t>
            </a:r>
            <a:r>
              <a:rPr lang="en-US" sz="2400">
                <a:solidFill>
                  <a:srgbClr val="000000"/>
                </a:solidFill>
                <a:latin typeface="Times New Roman" panose="02020603050405020304" pitchFamily="18" charset="0"/>
                <a:cs typeface="Times New Roman" panose="02020603050405020304" pitchFamily="18" charset="0"/>
              </a:rPr>
              <a:t>(</a:t>
            </a:r>
            <a:r>
              <a:rPr lang="vi-VN" sz="2400" smtClean="0">
                <a:solidFill>
                  <a:srgbClr val="000000"/>
                </a:solidFill>
                <a:latin typeface="Times New Roman" panose="02020603050405020304" pitchFamily="18" charset="0"/>
                <a:cs typeface="Times New Roman" panose="02020603050405020304" pitchFamily="18" charset="0"/>
              </a:rPr>
              <a:t> </a:t>
            </a:r>
            <a:r>
              <a:rPr lang="vi-VN" sz="2400">
                <a:solidFill>
                  <a:srgbClr val="000000"/>
                </a:solidFill>
                <a:latin typeface="Times New Roman" panose="02020603050405020304" pitchFamily="18" charset="0"/>
                <a:cs typeface="Times New Roman" panose="02020603050405020304" pitchFamily="18" charset="0"/>
              </a:rPr>
              <a:t>nếu p = &amp;x thì x = *</a:t>
            </a:r>
            <a:r>
              <a:rPr lang="vi-VN" sz="2400" smtClean="0">
                <a:solidFill>
                  <a:srgbClr val="000000"/>
                </a:solidFill>
                <a:latin typeface="Times New Roman" panose="02020603050405020304" pitchFamily="18" charset="0"/>
                <a:cs typeface="Times New Roman" panose="02020603050405020304" pitchFamily="18" charset="0"/>
              </a:rPr>
              <a:t>p</a:t>
            </a:r>
            <a:r>
              <a:rPr lang="en-US" sz="2400" smtClean="0">
                <a:solidFill>
                  <a:srgbClr val="000000"/>
                </a:solidFill>
                <a:latin typeface="Times New Roman" panose="02020603050405020304" pitchFamily="18" charset="0"/>
                <a:cs typeface="Times New Roman" panose="02020603050405020304" pitchFamily="18" charset="0"/>
              </a:rPr>
              <a:t>)</a:t>
            </a:r>
            <a:r>
              <a:rPr lang="vi-VN" sz="2400" smtClean="0">
                <a:solidFill>
                  <a:srgbClr val="000000"/>
                </a:solidFill>
                <a:latin typeface="Times New Roman" panose="02020603050405020304" pitchFamily="18" charset="0"/>
                <a:cs typeface="Times New Roman" panose="02020603050405020304" pitchFamily="18" charset="0"/>
              </a:rPr>
              <a:t>.</a:t>
            </a:r>
            <a:endParaRPr lang="vi-VN" sz="2400">
              <a:solidFill>
                <a:srgbClr val="000000"/>
              </a:solidFill>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TextBox 3"/>
          <p:cNvSpPr txBox="1"/>
          <p:nvPr/>
        </p:nvSpPr>
        <p:spPr>
          <a:xfrm>
            <a:off x="2667000" y="1676400"/>
            <a:ext cx="4118435" cy="461665"/>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vi-VN" sz="2400" b="1">
                <a:solidFill>
                  <a:srgbClr val="000000"/>
                </a:solidFill>
                <a:latin typeface="Times New Roman" panose="02020603050405020304" pitchFamily="18" charset="0"/>
                <a:cs typeface="Times New Roman" panose="02020603050405020304" pitchFamily="18" charset="0"/>
              </a:rPr>
              <a:t>&lt;kiểu được trỏ&gt; &lt;*tên biến&gt; </a:t>
            </a:r>
            <a:r>
              <a:rPr lang="vi-VN" sz="2400" b="1" smtClean="0">
                <a:solidFill>
                  <a:srgbClr val="000000"/>
                </a:solidFill>
                <a:latin typeface="Times New Roman" panose="02020603050405020304" pitchFamily="18" charset="0"/>
                <a:cs typeface="Times New Roman" panose="02020603050405020304" pitchFamily="18" charset="0"/>
              </a:rPr>
              <a:t>;</a:t>
            </a:r>
            <a:endParaRPr lang="en-US" sz="2400" b="1"/>
          </a:p>
        </p:txBody>
      </p:sp>
    </p:spTree>
    <p:extLst>
      <p:ext uri="{BB962C8B-B14F-4D97-AF65-F5344CB8AC3E}">
        <p14:creationId xmlns:p14="http://schemas.microsoft.com/office/powerpoint/2010/main" val="427768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4.2 Con trỏ</a:t>
            </a:r>
            <a:endParaRPr lang="en-US">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a:solidFill>
                  <a:schemeClr val="accent3"/>
                </a:solidFill>
                <a:latin typeface="Times New Roman" panose="02020603050405020304" pitchFamily="18" charset="0"/>
                <a:cs typeface="Times New Roman" panose="02020603050405020304" pitchFamily="18" charset="0"/>
              </a:rPr>
              <a:t>7</a:t>
            </a:r>
          </a:p>
        </p:txBody>
      </p:sp>
      <p:sp>
        <p:nvSpPr>
          <p:cNvPr id="66" name="Content Placeholder 2"/>
          <p:cNvSpPr>
            <a:spLocks noGrp="1"/>
          </p:cNvSpPr>
          <p:nvPr>
            <p:ph idx="1"/>
          </p:nvPr>
        </p:nvSpPr>
        <p:spPr>
          <a:xfrm>
            <a:off x="455104" y="1219200"/>
            <a:ext cx="8229600" cy="5300246"/>
          </a:xfrm>
        </p:spPr>
        <p:txBody>
          <a:bodyPr/>
          <a:lstStyle/>
          <a:p>
            <a:pPr marL="0" indent="0" algn="just">
              <a:spcBef>
                <a:spcPts val="0"/>
              </a:spcBef>
              <a:buNone/>
            </a:pPr>
            <a:r>
              <a:rPr lang="en-US" sz="2400">
                <a:solidFill>
                  <a:srgbClr val="000000"/>
                </a:solidFill>
                <a:latin typeface="Times New Roman" panose="02020603050405020304" pitchFamily="18" charset="0"/>
                <a:cs typeface="Times New Roman" panose="02020603050405020304" pitchFamily="18" charset="0"/>
              </a:rPr>
              <a:t>Ví dụ 2</a:t>
            </a:r>
            <a:r>
              <a:rPr lang="en-US" sz="2400" b="0">
                <a:solidFill>
                  <a:srgbClr val="000000"/>
                </a:solidFill>
                <a:latin typeface="Times New Roman" panose="02020603050405020304" pitchFamily="18" charset="0"/>
                <a:cs typeface="Times New Roman" panose="02020603050405020304" pitchFamily="18" charset="0"/>
              </a:rPr>
              <a:t>: </a:t>
            </a:r>
            <a:endParaRPr lang="en-US" sz="2400" b="0" smtClean="0">
              <a:solidFill>
                <a:srgbClr val="000000"/>
              </a:solidFill>
              <a:latin typeface="Times New Roman" panose="02020603050405020304" pitchFamily="18" charset="0"/>
              <a:cs typeface="Times New Roman" panose="02020603050405020304" pitchFamily="18" charset="0"/>
            </a:endParaRPr>
          </a:p>
          <a:p>
            <a:pPr marL="0" indent="0" algn="just">
              <a:spcBef>
                <a:spcPts val="0"/>
              </a:spcBef>
              <a:buNone/>
            </a:pPr>
            <a:r>
              <a:rPr lang="en-US" sz="2400" b="0">
                <a:solidFill>
                  <a:srgbClr val="000000"/>
                </a:solidFill>
                <a:latin typeface="Times New Roman" panose="02020603050405020304" pitchFamily="18" charset="0"/>
                <a:cs typeface="Times New Roman" panose="02020603050405020304" pitchFamily="18" charset="0"/>
              </a:rPr>
              <a:t>	</a:t>
            </a:r>
            <a:r>
              <a:rPr lang="en-US" sz="2400" b="0" smtClean="0">
                <a:solidFill>
                  <a:srgbClr val="000000"/>
                </a:solidFill>
                <a:latin typeface="Times New Roman" panose="02020603050405020304" pitchFamily="18" charset="0"/>
                <a:cs typeface="Times New Roman" panose="02020603050405020304" pitchFamily="18" charset="0"/>
              </a:rPr>
              <a:t>int </a:t>
            </a:r>
            <a:r>
              <a:rPr lang="en-US" sz="2400" b="0">
                <a:solidFill>
                  <a:srgbClr val="000000"/>
                </a:solidFill>
                <a:latin typeface="Times New Roman" panose="02020603050405020304" pitchFamily="18" charset="0"/>
                <a:cs typeface="Times New Roman" panose="02020603050405020304" pitchFamily="18" charset="0"/>
              </a:rPr>
              <a:t>i, j </a:t>
            </a:r>
            <a:r>
              <a:rPr lang="en-US" sz="2400" b="0" smtClean="0">
                <a:solidFill>
                  <a:srgbClr val="000000"/>
                </a:solidFill>
                <a:latin typeface="Times New Roman" panose="02020603050405020304" pitchFamily="18" charset="0"/>
                <a:cs typeface="Times New Roman" panose="02020603050405020304" pitchFamily="18" charset="0"/>
              </a:rPr>
              <a:t>;	</a:t>
            </a:r>
            <a:r>
              <a:rPr lang="en-US" sz="2400" b="0">
                <a:solidFill>
                  <a:srgbClr val="000000"/>
                </a:solidFill>
                <a:latin typeface="Times New Roman" panose="02020603050405020304" pitchFamily="18" charset="0"/>
                <a:cs typeface="Times New Roman" panose="02020603050405020304" pitchFamily="18" charset="0"/>
              </a:rPr>
              <a:t>	</a:t>
            </a:r>
            <a:r>
              <a:rPr lang="en-US" sz="2400" b="0" smtClean="0">
                <a:solidFill>
                  <a:srgbClr val="000000"/>
                </a:solidFill>
                <a:latin typeface="Times New Roman" panose="02020603050405020304" pitchFamily="18" charset="0"/>
                <a:cs typeface="Times New Roman" panose="02020603050405020304" pitchFamily="18" charset="0"/>
              </a:rPr>
              <a:t>	</a:t>
            </a:r>
            <a:r>
              <a:rPr lang="en-US" sz="2000" b="0" i="1" smtClean="0">
                <a:solidFill>
                  <a:srgbClr val="000000"/>
                </a:solidFill>
                <a:latin typeface="Times New Roman" panose="02020603050405020304" pitchFamily="18" charset="0"/>
                <a:cs typeface="Times New Roman" panose="02020603050405020304" pitchFamily="18" charset="0"/>
              </a:rPr>
              <a:t>// </a:t>
            </a:r>
            <a:r>
              <a:rPr lang="en-US" sz="2000" b="0" i="1">
                <a:solidFill>
                  <a:srgbClr val="000000"/>
                </a:solidFill>
                <a:latin typeface="Times New Roman" panose="02020603050405020304" pitchFamily="18" charset="0"/>
                <a:cs typeface="Times New Roman" panose="02020603050405020304" pitchFamily="18" charset="0"/>
              </a:rPr>
              <a:t>khai báo 2 biến nguyên i, j</a:t>
            </a:r>
          </a:p>
          <a:p>
            <a:pPr marL="0" indent="0" algn="just">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int </a:t>
            </a:r>
            <a:r>
              <a:rPr lang="en-US" sz="2400" b="0">
                <a:solidFill>
                  <a:srgbClr val="000000"/>
                </a:solidFill>
                <a:latin typeface="Times New Roman" panose="02020603050405020304" pitchFamily="18" charset="0"/>
                <a:cs typeface="Times New Roman" panose="02020603050405020304" pitchFamily="18" charset="0"/>
              </a:rPr>
              <a:t>*p, *q </a:t>
            </a:r>
            <a:r>
              <a:rPr lang="en-US" sz="2400" b="0" smtClean="0">
                <a:solidFill>
                  <a:srgbClr val="000000"/>
                </a:solidFill>
                <a:latin typeface="Times New Roman" panose="02020603050405020304" pitchFamily="18" charset="0"/>
                <a:cs typeface="Times New Roman" panose="02020603050405020304" pitchFamily="18" charset="0"/>
              </a:rPr>
              <a:t>;</a:t>
            </a:r>
            <a:r>
              <a:rPr lang="en-US" sz="2400" b="0">
                <a:solidFill>
                  <a:srgbClr val="000000"/>
                </a:solidFill>
                <a:latin typeface="Times New Roman" panose="02020603050405020304" pitchFamily="18" charset="0"/>
                <a:cs typeface="Times New Roman" panose="02020603050405020304" pitchFamily="18" charset="0"/>
              </a:rPr>
              <a:t>	</a:t>
            </a:r>
            <a:r>
              <a:rPr lang="en-US" sz="2400" b="0" smtClean="0">
                <a:solidFill>
                  <a:srgbClr val="000000"/>
                </a:solidFill>
                <a:latin typeface="Times New Roman" panose="02020603050405020304" pitchFamily="18" charset="0"/>
                <a:cs typeface="Times New Roman" panose="02020603050405020304" pitchFamily="18" charset="0"/>
              </a:rPr>
              <a:t>	</a:t>
            </a:r>
            <a:r>
              <a:rPr lang="en-US" sz="2000" b="0" i="1" smtClean="0">
                <a:solidFill>
                  <a:srgbClr val="000000"/>
                </a:solidFill>
                <a:latin typeface="Times New Roman" panose="02020603050405020304" pitchFamily="18" charset="0"/>
                <a:cs typeface="Times New Roman" panose="02020603050405020304" pitchFamily="18" charset="0"/>
              </a:rPr>
              <a:t>// </a:t>
            </a:r>
            <a:r>
              <a:rPr lang="en-US" sz="2000" b="0" i="1">
                <a:solidFill>
                  <a:srgbClr val="000000"/>
                </a:solidFill>
                <a:latin typeface="Times New Roman" panose="02020603050405020304" pitchFamily="18" charset="0"/>
                <a:cs typeface="Times New Roman" panose="02020603050405020304" pitchFamily="18" charset="0"/>
              </a:rPr>
              <a:t>khai báo 2 con trỏ nguyên p, q</a:t>
            </a:r>
          </a:p>
          <a:p>
            <a:pPr marL="0" indent="0" algn="just">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p </a:t>
            </a:r>
            <a:r>
              <a:rPr lang="en-US" sz="2400" b="0">
                <a:solidFill>
                  <a:srgbClr val="000000"/>
                </a:solidFill>
                <a:latin typeface="Times New Roman" panose="02020603050405020304" pitchFamily="18" charset="0"/>
                <a:cs typeface="Times New Roman" panose="02020603050405020304" pitchFamily="18" charset="0"/>
              </a:rPr>
              <a:t>= &amp;i;			</a:t>
            </a:r>
            <a:r>
              <a:rPr lang="en-US" sz="2000" b="0" i="1">
                <a:solidFill>
                  <a:srgbClr val="000000"/>
                </a:solidFill>
                <a:latin typeface="Times New Roman" panose="02020603050405020304" pitchFamily="18" charset="0"/>
                <a:cs typeface="Times New Roman" panose="02020603050405020304" pitchFamily="18" charset="0"/>
              </a:rPr>
              <a:t>// cho p trỏ tới i </a:t>
            </a:r>
          </a:p>
          <a:p>
            <a:pPr marL="0" indent="0" algn="just">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q </a:t>
            </a:r>
            <a:r>
              <a:rPr lang="en-US" sz="2400" b="0">
                <a:solidFill>
                  <a:srgbClr val="000000"/>
                </a:solidFill>
                <a:latin typeface="Times New Roman" panose="02020603050405020304" pitchFamily="18" charset="0"/>
                <a:cs typeface="Times New Roman" panose="02020603050405020304" pitchFamily="18" charset="0"/>
              </a:rPr>
              <a:t>= &amp;j;			</a:t>
            </a:r>
            <a:r>
              <a:rPr lang="en-US" sz="2000" b="0" i="1">
                <a:solidFill>
                  <a:srgbClr val="000000"/>
                </a:solidFill>
                <a:latin typeface="Times New Roman" panose="02020603050405020304" pitchFamily="18" charset="0"/>
                <a:cs typeface="Times New Roman" panose="02020603050405020304" pitchFamily="18" charset="0"/>
              </a:rPr>
              <a:t>// cho q trỏ tới j</a:t>
            </a:r>
          </a:p>
          <a:p>
            <a:pPr marL="0" indent="0" algn="just">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cout </a:t>
            </a:r>
            <a:r>
              <a:rPr lang="en-US" sz="2400" b="0">
                <a:solidFill>
                  <a:srgbClr val="000000"/>
                </a:solidFill>
                <a:latin typeface="Times New Roman" panose="02020603050405020304" pitchFamily="18" charset="0"/>
                <a:cs typeface="Times New Roman" panose="02020603050405020304" pitchFamily="18" charset="0"/>
              </a:rPr>
              <a:t>&lt;&lt; &amp;i </a:t>
            </a:r>
            <a:r>
              <a:rPr lang="en-US" sz="2400" b="0" smtClean="0">
                <a:solidFill>
                  <a:srgbClr val="000000"/>
                </a:solidFill>
                <a:latin typeface="Times New Roman" panose="02020603050405020304" pitchFamily="18" charset="0"/>
                <a:cs typeface="Times New Roman" panose="02020603050405020304" pitchFamily="18" charset="0"/>
              </a:rPr>
              <a:t>;</a:t>
            </a:r>
            <a:r>
              <a:rPr lang="en-US" sz="2400" b="0">
                <a:solidFill>
                  <a:srgbClr val="000000"/>
                </a:solidFill>
                <a:latin typeface="Times New Roman" panose="02020603050405020304" pitchFamily="18" charset="0"/>
                <a:cs typeface="Times New Roman" panose="02020603050405020304" pitchFamily="18" charset="0"/>
              </a:rPr>
              <a:t>		</a:t>
            </a:r>
            <a:r>
              <a:rPr lang="en-US" sz="2000" b="0" i="1">
                <a:solidFill>
                  <a:srgbClr val="000000"/>
                </a:solidFill>
                <a:latin typeface="Times New Roman" panose="02020603050405020304" pitchFamily="18" charset="0"/>
                <a:cs typeface="Times New Roman" panose="02020603050405020304" pitchFamily="18" charset="0"/>
              </a:rPr>
              <a:t>// hỏi địa chỉ biến i</a:t>
            </a:r>
          </a:p>
          <a:p>
            <a:pPr marL="0" indent="0" algn="just">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cout </a:t>
            </a:r>
            <a:r>
              <a:rPr lang="en-US" sz="2400" b="0">
                <a:solidFill>
                  <a:srgbClr val="000000"/>
                </a:solidFill>
                <a:latin typeface="Times New Roman" panose="02020603050405020304" pitchFamily="18" charset="0"/>
                <a:cs typeface="Times New Roman" panose="02020603050405020304" pitchFamily="18" charset="0"/>
              </a:rPr>
              <a:t>&lt;&lt; q </a:t>
            </a:r>
            <a:r>
              <a:rPr lang="en-US" sz="2400" b="0" smtClean="0">
                <a:solidFill>
                  <a:srgbClr val="000000"/>
                </a:solidFill>
                <a:latin typeface="Times New Roman" panose="02020603050405020304" pitchFamily="18" charset="0"/>
                <a:cs typeface="Times New Roman" panose="02020603050405020304" pitchFamily="18" charset="0"/>
              </a:rPr>
              <a:t>;</a:t>
            </a:r>
            <a:r>
              <a:rPr lang="en-US" sz="2400" b="0">
                <a:solidFill>
                  <a:srgbClr val="000000"/>
                </a:solidFill>
                <a:latin typeface="Times New Roman" panose="02020603050405020304" pitchFamily="18" charset="0"/>
                <a:cs typeface="Times New Roman" panose="02020603050405020304" pitchFamily="18" charset="0"/>
              </a:rPr>
              <a:t>		</a:t>
            </a:r>
            <a:r>
              <a:rPr lang="en-US" sz="2000" b="0" i="1">
                <a:solidFill>
                  <a:srgbClr val="000000"/>
                </a:solidFill>
                <a:latin typeface="Times New Roman" panose="02020603050405020304" pitchFamily="18" charset="0"/>
                <a:cs typeface="Times New Roman" panose="02020603050405020304" pitchFamily="18" charset="0"/>
              </a:rPr>
              <a:t>// hỏi địa chỉ biến j (thông qua q)</a:t>
            </a:r>
          </a:p>
          <a:p>
            <a:pPr marL="0" indent="0" algn="just">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i </a:t>
            </a:r>
            <a:r>
              <a:rPr lang="en-US" sz="2400" b="0">
                <a:solidFill>
                  <a:srgbClr val="000000"/>
                </a:solidFill>
                <a:latin typeface="Times New Roman" panose="02020603050405020304" pitchFamily="18" charset="0"/>
                <a:cs typeface="Times New Roman" panose="02020603050405020304" pitchFamily="18" charset="0"/>
              </a:rPr>
              <a:t>= 2;			</a:t>
            </a:r>
            <a:r>
              <a:rPr lang="en-US" sz="2000" b="0" i="1">
                <a:solidFill>
                  <a:srgbClr val="000000"/>
                </a:solidFill>
                <a:latin typeface="Times New Roman" panose="02020603050405020304" pitchFamily="18" charset="0"/>
                <a:cs typeface="Times New Roman" panose="02020603050405020304" pitchFamily="18" charset="0"/>
              </a:rPr>
              <a:t>// gán i bằng 2</a:t>
            </a:r>
          </a:p>
          <a:p>
            <a:pPr marL="0" indent="0" algn="just">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a:t>
            </a:r>
            <a:r>
              <a:rPr lang="en-US" sz="2400" b="0">
                <a:solidFill>
                  <a:srgbClr val="000000"/>
                </a:solidFill>
                <a:latin typeface="Times New Roman" panose="02020603050405020304" pitchFamily="18" charset="0"/>
                <a:cs typeface="Times New Roman" panose="02020603050405020304" pitchFamily="18" charset="0"/>
              </a:rPr>
              <a:t>q = 5;			</a:t>
            </a:r>
            <a:r>
              <a:rPr lang="en-US" sz="2000" b="0" i="1">
                <a:solidFill>
                  <a:srgbClr val="000000"/>
                </a:solidFill>
                <a:latin typeface="Times New Roman" panose="02020603050405020304" pitchFamily="18" charset="0"/>
                <a:cs typeface="Times New Roman" panose="02020603050405020304" pitchFamily="18" charset="0"/>
              </a:rPr>
              <a:t>// gán j bằng 5 (thông qua q)</a:t>
            </a:r>
          </a:p>
          <a:p>
            <a:pPr marL="0" indent="0" algn="just">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i</a:t>
            </a:r>
            <a:r>
              <a:rPr lang="en-US" sz="2400" b="0">
                <a:solidFill>
                  <a:srgbClr val="000000"/>
                </a:solidFill>
                <a:latin typeface="Times New Roman" panose="02020603050405020304" pitchFamily="18" charset="0"/>
                <a:cs typeface="Times New Roman" panose="02020603050405020304" pitchFamily="18" charset="0"/>
              </a:rPr>
              <a:t>++ ; cout &lt;&lt; i </a:t>
            </a:r>
            <a:r>
              <a:rPr lang="en-US" sz="2400" b="0" smtClean="0">
                <a:solidFill>
                  <a:srgbClr val="000000"/>
                </a:solidFill>
                <a:latin typeface="Times New Roman" panose="02020603050405020304" pitchFamily="18" charset="0"/>
                <a:cs typeface="Times New Roman" panose="02020603050405020304" pitchFamily="18" charset="0"/>
              </a:rPr>
              <a:t>;</a:t>
            </a:r>
            <a:r>
              <a:rPr lang="en-US" sz="2400" b="0">
                <a:solidFill>
                  <a:srgbClr val="000000"/>
                </a:solidFill>
                <a:latin typeface="Times New Roman" panose="02020603050405020304" pitchFamily="18" charset="0"/>
                <a:cs typeface="Times New Roman" panose="02020603050405020304" pitchFamily="18" charset="0"/>
              </a:rPr>
              <a:t>	</a:t>
            </a:r>
            <a:r>
              <a:rPr lang="en-US" sz="2000" b="0" i="1">
                <a:solidFill>
                  <a:srgbClr val="000000"/>
                </a:solidFill>
                <a:latin typeface="Times New Roman" panose="02020603050405020304" pitchFamily="18" charset="0"/>
                <a:cs typeface="Times New Roman" panose="02020603050405020304" pitchFamily="18" charset="0"/>
              </a:rPr>
              <a:t>// tăng i và hỏi i, i = 3</a:t>
            </a:r>
          </a:p>
          <a:p>
            <a:pPr marL="0" indent="0" algn="just">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a:t>
            </a:r>
            <a:r>
              <a:rPr lang="en-US" sz="2400" b="0">
                <a:solidFill>
                  <a:srgbClr val="000000"/>
                </a:solidFill>
                <a:latin typeface="Times New Roman" panose="02020603050405020304" pitchFamily="18" charset="0"/>
                <a:cs typeface="Times New Roman" panose="02020603050405020304" pitchFamily="18" charset="0"/>
              </a:rPr>
              <a:t>q)++ ; cout &lt;&lt; j </a:t>
            </a:r>
            <a:r>
              <a:rPr lang="en-US" sz="2400" b="0" smtClean="0">
                <a:solidFill>
                  <a:srgbClr val="000000"/>
                </a:solidFill>
                <a:latin typeface="Times New Roman" panose="02020603050405020304" pitchFamily="18" charset="0"/>
                <a:cs typeface="Times New Roman" panose="02020603050405020304" pitchFamily="18" charset="0"/>
              </a:rPr>
              <a:t>;</a:t>
            </a:r>
            <a:r>
              <a:rPr lang="en-US" sz="2400" b="0">
                <a:solidFill>
                  <a:srgbClr val="000000"/>
                </a:solidFill>
                <a:latin typeface="Times New Roman" panose="02020603050405020304" pitchFamily="18" charset="0"/>
                <a:cs typeface="Times New Roman" panose="02020603050405020304" pitchFamily="18" charset="0"/>
              </a:rPr>
              <a:t>	</a:t>
            </a:r>
            <a:r>
              <a:rPr lang="en-US" sz="2000" b="0" i="1">
                <a:solidFill>
                  <a:srgbClr val="000000"/>
                </a:solidFill>
                <a:latin typeface="Times New Roman" panose="02020603050405020304" pitchFamily="18" charset="0"/>
                <a:cs typeface="Times New Roman" panose="02020603050405020304" pitchFamily="18" charset="0"/>
              </a:rPr>
              <a:t>// tăng j (thông qua q) và hỏi j, j = 6</a:t>
            </a:r>
          </a:p>
          <a:p>
            <a:pPr marL="0" indent="0" algn="just">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a:t>
            </a:r>
            <a:r>
              <a:rPr lang="en-US" sz="2400" b="0">
                <a:solidFill>
                  <a:srgbClr val="000000"/>
                </a:solidFill>
                <a:latin typeface="Times New Roman" panose="02020603050405020304" pitchFamily="18" charset="0"/>
                <a:cs typeface="Times New Roman" panose="02020603050405020304" pitchFamily="18" charset="0"/>
              </a:rPr>
              <a:t>p) = (*q) * 2 + 1</a:t>
            </a:r>
            <a:r>
              <a:rPr lang="en-US" sz="2400" b="0" smtClean="0">
                <a:solidFill>
                  <a:srgbClr val="000000"/>
                </a:solidFill>
                <a:latin typeface="Times New Roman" panose="02020603050405020304" pitchFamily="18" charset="0"/>
                <a:cs typeface="Times New Roman" panose="02020603050405020304" pitchFamily="18" charset="0"/>
              </a:rPr>
              <a:t>;</a:t>
            </a:r>
            <a:r>
              <a:rPr lang="en-US" sz="2000" b="0" i="1">
                <a:solidFill>
                  <a:srgbClr val="000000"/>
                </a:solidFill>
                <a:latin typeface="Times New Roman" panose="02020603050405020304" pitchFamily="18" charset="0"/>
                <a:cs typeface="Times New Roman" panose="02020603050405020304" pitchFamily="18" charset="0"/>
              </a:rPr>
              <a:t>	// gán lại i (thông qua p)</a:t>
            </a:r>
          </a:p>
          <a:p>
            <a:pPr marL="0" indent="0" algn="just">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cout </a:t>
            </a:r>
            <a:r>
              <a:rPr lang="en-US" sz="2400" b="0">
                <a:solidFill>
                  <a:srgbClr val="000000"/>
                </a:solidFill>
                <a:latin typeface="Times New Roman" panose="02020603050405020304" pitchFamily="18" charset="0"/>
                <a:cs typeface="Times New Roman" panose="02020603050405020304" pitchFamily="18" charset="0"/>
              </a:rPr>
              <a:t>&lt;&lt; i ;		</a:t>
            </a:r>
            <a:r>
              <a:rPr lang="en-US" sz="2000" b="0" i="1" smtClean="0">
                <a:solidFill>
                  <a:srgbClr val="000000"/>
                </a:solidFill>
                <a:latin typeface="Times New Roman" panose="02020603050405020304" pitchFamily="18" charset="0"/>
                <a:cs typeface="Times New Roman" panose="02020603050405020304" pitchFamily="18" charset="0"/>
              </a:rPr>
              <a:t>// </a:t>
            </a:r>
            <a:r>
              <a:rPr lang="en-US" sz="2000" b="0" i="1">
                <a:solidFill>
                  <a:srgbClr val="000000"/>
                </a:solidFill>
                <a:latin typeface="Times New Roman" panose="02020603050405020304" pitchFamily="18" charset="0"/>
                <a:cs typeface="Times New Roman" panose="02020603050405020304" pitchFamily="18" charset="0"/>
              </a:rPr>
              <a:t>13 </a:t>
            </a:r>
          </a:p>
          <a:p>
            <a:pPr marL="0" indent="0" algn="just">
              <a:spcBef>
                <a:spcPts val="0"/>
              </a:spcBef>
              <a:buNone/>
            </a:pPr>
            <a:endParaRPr lang="vi-VN" sz="2400" b="0">
              <a:solidFill>
                <a:srgbClr val="000000"/>
              </a:solidFill>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344341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4.3 Các phép toán với con trỏ</a:t>
            </a:r>
            <a:endParaRPr lang="en-US">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a:solidFill>
                  <a:schemeClr val="accent3"/>
                </a:solidFill>
                <a:latin typeface="Times New Roman" panose="02020603050405020304" pitchFamily="18" charset="0"/>
                <a:cs typeface="Times New Roman" panose="02020603050405020304" pitchFamily="18" charset="0"/>
              </a:rPr>
              <a:t>8</a:t>
            </a:r>
          </a:p>
        </p:txBody>
      </p:sp>
      <p:sp>
        <p:nvSpPr>
          <p:cNvPr id="66" name="Content Placeholder 2"/>
          <p:cNvSpPr>
            <a:spLocks noGrp="1"/>
          </p:cNvSpPr>
          <p:nvPr>
            <p:ph idx="1"/>
          </p:nvPr>
        </p:nvSpPr>
        <p:spPr>
          <a:xfrm>
            <a:off x="455104" y="1219200"/>
            <a:ext cx="8229600" cy="5300246"/>
          </a:xfrm>
        </p:spPr>
        <p:txBody>
          <a:bodyPr/>
          <a:lstStyle/>
          <a:p>
            <a:pPr marL="457200" indent="-457200" algn="just">
              <a:spcBef>
                <a:spcPts val="0"/>
              </a:spcBef>
              <a:buFont typeface="+mj-lt"/>
              <a:buAutoNum type="alphaUcPeriod"/>
            </a:pPr>
            <a:r>
              <a:rPr lang="en-US" sz="2400" smtClean="0">
                <a:solidFill>
                  <a:srgbClr val="000000"/>
                </a:solidFill>
                <a:latin typeface="Times New Roman" panose="02020603050405020304" pitchFamily="18" charset="0"/>
                <a:cs typeface="Times New Roman" panose="02020603050405020304" pitchFamily="18" charset="0"/>
              </a:rPr>
              <a:t>Phép toán gán :</a:t>
            </a:r>
          </a:p>
          <a:p>
            <a:pPr marL="857250" lvl="1" indent="-457200" algn="just">
              <a:spcBef>
                <a:spcPts val="0"/>
              </a:spcBef>
              <a:buFont typeface="Courier New" panose="02070309020205020404" pitchFamily="49" charset="0"/>
              <a:buChar char="o"/>
            </a:pPr>
            <a:r>
              <a:rPr lang="vi-VN" sz="2400" i="1" smtClean="0">
                <a:solidFill>
                  <a:srgbClr val="FF0000"/>
                </a:solidFill>
                <a:latin typeface="Times New Roman" panose="02020603050405020304" pitchFamily="18" charset="0"/>
                <a:cs typeface="Times New Roman" panose="02020603050405020304" pitchFamily="18" charset="0"/>
              </a:rPr>
              <a:t>Gán </a:t>
            </a:r>
            <a:r>
              <a:rPr lang="vi-VN" sz="2400" i="1">
                <a:solidFill>
                  <a:srgbClr val="FF0000"/>
                </a:solidFill>
                <a:latin typeface="Times New Roman" panose="02020603050405020304" pitchFamily="18" charset="0"/>
                <a:cs typeface="Times New Roman" panose="02020603050405020304" pitchFamily="18" charset="0"/>
              </a:rPr>
              <a:t>con trỏ với địa chỉ một biến: p = &amp;x ;</a:t>
            </a:r>
          </a:p>
          <a:p>
            <a:pPr marL="857250" lvl="1" indent="-457200" algn="just">
              <a:spcBef>
                <a:spcPts val="0"/>
              </a:spcBef>
              <a:buFont typeface="Courier New" panose="02070309020205020404" pitchFamily="49" charset="0"/>
              <a:buChar char="o"/>
            </a:pPr>
            <a:r>
              <a:rPr lang="vi-VN" sz="2400" i="1" smtClean="0">
                <a:solidFill>
                  <a:srgbClr val="FF0000"/>
                </a:solidFill>
                <a:latin typeface="Times New Roman" panose="02020603050405020304" pitchFamily="18" charset="0"/>
                <a:cs typeface="Times New Roman" panose="02020603050405020304" pitchFamily="18" charset="0"/>
              </a:rPr>
              <a:t>Gán </a:t>
            </a:r>
            <a:r>
              <a:rPr lang="vi-VN" sz="2400" i="1">
                <a:solidFill>
                  <a:srgbClr val="FF0000"/>
                </a:solidFill>
                <a:latin typeface="Times New Roman" panose="02020603050405020304" pitchFamily="18" charset="0"/>
                <a:cs typeface="Times New Roman" panose="02020603050405020304" pitchFamily="18" charset="0"/>
              </a:rPr>
              <a:t>con trỏ với con trỏ khác: p = q ; (sau phép toán gán này p, q chứa cùng một địa chỉ, cùng trỏ đến một nơi</a:t>
            </a:r>
            <a:r>
              <a:rPr lang="vi-VN" sz="2400" i="1" smtClean="0">
                <a:solidFill>
                  <a:srgbClr val="FF0000"/>
                </a:solidFill>
                <a:latin typeface="Times New Roman" panose="02020603050405020304" pitchFamily="18" charset="0"/>
                <a:cs typeface="Times New Roman" panose="02020603050405020304" pitchFamily="18" charset="0"/>
              </a:rPr>
              <a:t>).</a:t>
            </a:r>
            <a:endParaRPr lang="en-US" sz="2400" b="0" i="1" smtClean="0">
              <a:solidFill>
                <a:srgbClr val="FF0000"/>
              </a:solidFill>
              <a:latin typeface="Times New Roman" panose="02020603050405020304" pitchFamily="18" charset="0"/>
              <a:cs typeface="Times New Roman" panose="02020603050405020304" pitchFamily="18" charset="0"/>
            </a:endParaRPr>
          </a:p>
          <a:p>
            <a:pPr marL="0" indent="0" algn="just">
              <a:spcBef>
                <a:spcPts val="0"/>
              </a:spcBef>
              <a:buNone/>
            </a:pPr>
            <a:endParaRPr lang="en-US" sz="2400" smtClean="0">
              <a:solidFill>
                <a:srgbClr val="000000"/>
              </a:solidFill>
              <a:latin typeface="Times New Roman" panose="02020603050405020304" pitchFamily="18" charset="0"/>
              <a:cs typeface="Times New Roman" panose="02020603050405020304" pitchFamily="18" charset="0"/>
            </a:endParaRPr>
          </a:p>
          <a:p>
            <a:pPr marL="0" indent="0" algn="just">
              <a:spcBef>
                <a:spcPts val="0"/>
              </a:spcBef>
              <a:buNone/>
            </a:pPr>
            <a:r>
              <a:rPr lang="en-US" sz="2400" smtClean="0">
                <a:solidFill>
                  <a:srgbClr val="000000"/>
                </a:solidFill>
                <a:latin typeface="Times New Roman" panose="02020603050405020304" pitchFamily="18" charset="0"/>
                <a:cs typeface="Times New Roman" panose="02020603050405020304" pitchFamily="18" charset="0"/>
              </a:rPr>
              <a:t>Ví dụ:</a:t>
            </a:r>
          </a:p>
          <a:p>
            <a:pPr marL="0" indent="0" algn="just">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int </a:t>
            </a:r>
            <a:r>
              <a:rPr lang="en-US" sz="2400" b="0">
                <a:solidFill>
                  <a:srgbClr val="000000"/>
                </a:solidFill>
                <a:latin typeface="Times New Roman" panose="02020603050405020304" pitchFamily="18" charset="0"/>
                <a:cs typeface="Times New Roman" panose="02020603050405020304" pitchFamily="18" charset="0"/>
              </a:rPr>
              <a:t>i = 10 ;		</a:t>
            </a:r>
            <a:r>
              <a:rPr lang="en-US" sz="2400" b="0" i="1">
                <a:solidFill>
                  <a:srgbClr val="0070C0"/>
                </a:solidFill>
                <a:latin typeface="Times New Roman" panose="02020603050405020304" pitchFamily="18" charset="0"/>
                <a:cs typeface="Times New Roman" panose="02020603050405020304" pitchFamily="18" charset="0"/>
              </a:rPr>
              <a:t>// khai báo và khởi tạo biến i = 10</a:t>
            </a:r>
          </a:p>
          <a:p>
            <a:pPr marL="0" indent="0" algn="just">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int </a:t>
            </a:r>
            <a:r>
              <a:rPr lang="en-US" sz="2400" b="0">
                <a:solidFill>
                  <a:srgbClr val="000000"/>
                </a:solidFill>
                <a:latin typeface="Times New Roman" panose="02020603050405020304" pitchFamily="18" charset="0"/>
                <a:cs typeface="Times New Roman" panose="02020603050405020304" pitchFamily="18" charset="0"/>
              </a:rPr>
              <a:t>*p, *q, *r ;		</a:t>
            </a:r>
            <a:r>
              <a:rPr lang="en-US" sz="2400" b="0" i="1" smtClean="0">
                <a:solidFill>
                  <a:srgbClr val="0070C0"/>
                </a:solidFill>
                <a:latin typeface="Times New Roman" panose="02020603050405020304" pitchFamily="18" charset="0"/>
                <a:cs typeface="Times New Roman" panose="02020603050405020304" pitchFamily="18" charset="0"/>
              </a:rPr>
              <a:t>// </a:t>
            </a:r>
            <a:r>
              <a:rPr lang="en-US" sz="2400" b="0" i="1">
                <a:solidFill>
                  <a:srgbClr val="0070C0"/>
                </a:solidFill>
                <a:latin typeface="Times New Roman" panose="02020603050405020304" pitchFamily="18" charset="0"/>
                <a:cs typeface="Times New Roman" panose="02020603050405020304" pitchFamily="18" charset="0"/>
              </a:rPr>
              <a:t>khai báo 3 con trỏ nguyên p, q, r</a:t>
            </a:r>
          </a:p>
          <a:p>
            <a:pPr marL="0" indent="0" algn="just">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p </a:t>
            </a:r>
            <a:r>
              <a:rPr lang="en-US" sz="2400" b="0">
                <a:solidFill>
                  <a:srgbClr val="000000"/>
                </a:solidFill>
                <a:latin typeface="Times New Roman" panose="02020603050405020304" pitchFamily="18" charset="0"/>
                <a:cs typeface="Times New Roman" panose="02020603050405020304" pitchFamily="18" charset="0"/>
              </a:rPr>
              <a:t>= q = r = &amp;i </a:t>
            </a:r>
            <a:r>
              <a:rPr lang="en-US" sz="2400" b="0" smtClean="0">
                <a:solidFill>
                  <a:srgbClr val="000000"/>
                </a:solidFill>
                <a:latin typeface="Times New Roman" panose="02020603050405020304" pitchFamily="18" charset="0"/>
                <a:cs typeface="Times New Roman" panose="02020603050405020304" pitchFamily="18" charset="0"/>
              </a:rPr>
              <a:t>;</a:t>
            </a:r>
            <a:r>
              <a:rPr lang="en-US" sz="2400" b="0">
                <a:solidFill>
                  <a:srgbClr val="000000"/>
                </a:solidFill>
                <a:latin typeface="Times New Roman" panose="02020603050405020304" pitchFamily="18" charset="0"/>
                <a:cs typeface="Times New Roman" panose="02020603050405020304" pitchFamily="18" charset="0"/>
              </a:rPr>
              <a:t>	</a:t>
            </a:r>
            <a:r>
              <a:rPr lang="en-US" sz="2400" b="0" i="1" smtClean="0">
                <a:solidFill>
                  <a:srgbClr val="0070C0"/>
                </a:solidFill>
                <a:latin typeface="Times New Roman" panose="02020603050405020304" pitchFamily="18" charset="0"/>
                <a:cs typeface="Times New Roman" panose="02020603050405020304" pitchFamily="18" charset="0"/>
              </a:rPr>
              <a:t>// </a:t>
            </a:r>
            <a:r>
              <a:rPr lang="en-US" sz="2400" b="0" i="1">
                <a:solidFill>
                  <a:srgbClr val="0070C0"/>
                </a:solidFill>
                <a:latin typeface="Times New Roman" panose="02020603050405020304" pitchFamily="18" charset="0"/>
                <a:cs typeface="Times New Roman" panose="02020603050405020304" pitchFamily="18" charset="0"/>
              </a:rPr>
              <a:t>cùng trỏ tới i</a:t>
            </a:r>
          </a:p>
          <a:p>
            <a:pPr marL="0" indent="0" algn="just">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a:t>
            </a:r>
            <a:r>
              <a:rPr lang="en-US" sz="2400" b="0">
                <a:solidFill>
                  <a:srgbClr val="000000"/>
                </a:solidFill>
                <a:latin typeface="Times New Roman" panose="02020603050405020304" pitchFamily="18" charset="0"/>
                <a:cs typeface="Times New Roman" panose="02020603050405020304" pitchFamily="18" charset="0"/>
              </a:rPr>
              <a:t>p = q**q + 2**r + </a:t>
            </a:r>
            <a:r>
              <a:rPr lang="en-US" sz="2400" b="0" smtClean="0">
                <a:solidFill>
                  <a:srgbClr val="000000"/>
                </a:solidFill>
                <a:latin typeface="Times New Roman" panose="02020603050405020304" pitchFamily="18" charset="0"/>
                <a:cs typeface="Times New Roman" panose="02020603050405020304" pitchFamily="18" charset="0"/>
              </a:rPr>
              <a:t>1;	</a:t>
            </a:r>
            <a:r>
              <a:rPr lang="en-US" sz="2400" b="0" i="1" smtClean="0">
                <a:solidFill>
                  <a:srgbClr val="0070C0"/>
                </a:solidFill>
                <a:latin typeface="Times New Roman" panose="02020603050405020304" pitchFamily="18" charset="0"/>
                <a:cs typeface="Times New Roman" panose="02020603050405020304" pitchFamily="18" charset="0"/>
              </a:rPr>
              <a:t>// </a:t>
            </a:r>
            <a:r>
              <a:rPr lang="en-US" sz="2400" b="0" i="1">
                <a:solidFill>
                  <a:srgbClr val="0070C0"/>
                </a:solidFill>
                <a:latin typeface="Times New Roman" panose="02020603050405020304" pitchFamily="18" charset="0"/>
                <a:cs typeface="Times New Roman" panose="02020603050405020304" pitchFamily="18" charset="0"/>
              </a:rPr>
              <a:t>i = 10*10 + 2*10 + 1</a:t>
            </a:r>
          </a:p>
          <a:p>
            <a:pPr marL="0" indent="0" algn="just">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cout </a:t>
            </a:r>
            <a:r>
              <a:rPr lang="en-US" sz="2400" b="0">
                <a:solidFill>
                  <a:srgbClr val="000000"/>
                </a:solidFill>
                <a:latin typeface="Times New Roman" panose="02020603050405020304" pitchFamily="18" charset="0"/>
                <a:cs typeface="Times New Roman" panose="02020603050405020304" pitchFamily="18" charset="0"/>
              </a:rPr>
              <a:t>&lt;&lt; i ;		</a:t>
            </a:r>
            <a:r>
              <a:rPr lang="en-US" sz="2400" b="0" i="1" smtClean="0">
                <a:solidFill>
                  <a:srgbClr val="0070C0"/>
                </a:solidFill>
                <a:latin typeface="Times New Roman" panose="02020603050405020304" pitchFamily="18" charset="0"/>
                <a:cs typeface="Times New Roman" panose="02020603050405020304" pitchFamily="18" charset="0"/>
              </a:rPr>
              <a:t>// </a:t>
            </a:r>
            <a:r>
              <a:rPr lang="en-US" sz="2400" b="0" i="1">
                <a:solidFill>
                  <a:srgbClr val="0070C0"/>
                </a:solidFill>
                <a:latin typeface="Times New Roman" panose="02020603050405020304" pitchFamily="18" charset="0"/>
                <a:cs typeface="Times New Roman" panose="02020603050405020304" pitchFamily="18" charset="0"/>
              </a:rPr>
              <a:t>121 </a:t>
            </a:r>
          </a:p>
          <a:p>
            <a:pPr marL="0" indent="0" algn="just">
              <a:spcBef>
                <a:spcPts val="0"/>
              </a:spcBef>
              <a:buNone/>
            </a:pPr>
            <a:endParaRPr lang="en-US" sz="2400" b="0" smtClean="0">
              <a:solidFill>
                <a:srgbClr val="000000"/>
              </a:solidFill>
              <a:latin typeface="Times New Roman" panose="02020603050405020304" pitchFamily="18" charset="0"/>
              <a:cs typeface="Times New Roman" panose="02020603050405020304" pitchFamily="18" charset="0"/>
            </a:endParaRPr>
          </a:p>
          <a:p>
            <a:pPr marL="457200" indent="-457200" algn="just">
              <a:spcBef>
                <a:spcPts val="0"/>
              </a:spcBef>
              <a:buFont typeface="+mj-lt"/>
              <a:buAutoNum type="alphaUcPeriod"/>
            </a:pPr>
            <a:endParaRPr lang="en-US" sz="2400" b="0" smtClean="0">
              <a:solidFill>
                <a:srgbClr val="000000"/>
              </a:solidFill>
              <a:latin typeface="Times New Roman" panose="02020603050405020304" pitchFamily="18" charset="0"/>
              <a:cs typeface="Times New Roman" panose="02020603050405020304" pitchFamily="18" charset="0"/>
            </a:endParaRPr>
          </a:p>
          <a:p>
            <a:pPr marL="457200" indent="-457200" algn="just">
              <a:spcBef>
                <a:spcPts val="0"/>
              </a:spcBef>
              <a:buFont typeface="+mj-lt"/>
              <a:buAutoNum type="alphaUcPeriod"/>
            </a:pPr>
            <a:endParaRPr lang="en-US" sz="2400" b="0">
              <a:solidFill>
                <a:srgbClr val="000000"/>
              </a:solidFill>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287266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4.3 Các phép toán với con trỏ</a:t>
            </a:r>
            <a:endParaRPr lang="en-US">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9</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66" name="Content Placeholder 2"/>
          <p:cNvSpPr>
            <a:spLocks noGrp="1"/>
          </p:cNvSpPr>
          <p:nvPr>
            <p:ph idx="1"/>
          </p:nvPr>
        </p:nvSpPr>
        <p:spPr>
          <a:xfrm>
            <a:off x="455104" y="1219200"/>
            <a:ext cx="8229600" cy="5300246"/>
          </a:xfrm>
        </p:spPr>
        <p:txBody>
          <a:bodyPr/>
          <a:lstStyle/>
          <a:p>
            <a:pPr marL="457200" indent="-457200" algn="just">
              <a:spcBef>
                <a:spcPts val="0"/>
              </a:spcBef>
              <a:buFont typeface="+mj-lt"/>
              <a:buAutoNum type="alphaUcPeriod" startAt="2"/>
            </a:pPr>
            <a:r>
              <a:rPr lang="en-US" sz="2400" smtClean="0">
                <a:solidFill>
                  <a:srgbClr val="000000"/>
                </a:solidFill>
                <a:latin typeface="Times New Roman" panose="02020603050405020304" pitchFamily="18" charset="0"/>
                <a:cs typeface="Times New Roman" panose="02020603050405020304" pitchFamily="18" charset="0"/>
              </a:rPr>
              <a:t>Phép toán tăng giảm địa chỉ:</a:t>
            </a:r>
          </a:p>
          <a:p>
            <a:pPr marL="857250" lvl="1" indent="-457200" algn="just">
              <a:spcBef>
                <a:spcPts val="0"/>
              </a:spcBef>
              <a:buFont typeface="Courier New" panose="02070309020205020404" pitchFamily="49" charset="0"/>
              <a:buChar char="o"/>
            </a:pPr>
            <a:r>
              <a:rPr lang="vi-VN" sz="2400" i="1">
                <a:solidFill>
                  <a:srgbClr val="FF0000"/>
                </a:solidFill>
                <a:latin typeface="Times New Roman" panose="02020603050405020304" pitchFamily="18" charset="0"/>
                <a:cs typeface="Times New Roman" panose="02020603050405020304" pitchFamily="18" charset="0"/>
              </a:rPr>
              <a:t>p </a:t>
            </a:r>
            <a:r>
              <a:rPr lang="vi-VN" sz="2400" i="1" smtClean="0">
                <a:solidFill>
                  <a:srgbClr val="FF0000"/>
                </a:solidFill>
                <a:latin typeface="Times New Roman" panose="02020603050405020304" pitchFamily="18" charset="0"/>
                <a:cs typeface="Times New Roman" panose="02020603050405020304" pitchFamily="18" charset="0"/>
              </a:rPr>
              <a:t>± </a:t>
            </a:r>
            <a:r>
              <a:rPr lang="vi-VN" sz="2400" i="1">
                <a:solidFill>
                  <a:srgbClr val="FF0000"/>
                </a:solidFill>
                <a:latin typeface="Times New Roman" panose="02020603050405020304" pitchFamily="18" charset="0"/>
                <a:cs typeface="Times New Roman" panose="02020603050405020304" pitchFamily="18" charset="0"/>
              </a:rPr>
              <a:t>n: </a:t>
            </a:r>
            <a:r>
              <a:rPr lang="en-US" sz="2400" i="1" smtClean="0">
                <a:solidFill>
                  <a:srgbClr val="FF0000"/>
                </a:solidFill>
                <a:latin typeface="Times New Roman" panose="02020603050405020304" pitchFamily="18" charset="0"/>
                <a:cs typeface="Times New Roman" panose="02020603050405020304" pitchFamily="18" charset="0"/>
              </a:rPr>
              <a:t>C</a:t>
            </a:r>
            <a:r>
              <a:rPr lang="vi-VN" sz="2400" i="1" smtClean="0">
                <a:solidFill>
                  <a:srgbClr val="FF0000"/>
                </a:solidFill>
                <a:latin typeface="Times New Roman" panose="02020603050405020304" pitchFamily="18" charset="0"/>
                <a:cs typeface="Times New Roman" panose="02020603050405020304" pitchFamily="18" charset="0"/>
              </a:rPr>
              <a:t>on </a:t>
            </a:r>
            <a:r>
              <a:rPr lang="vi-VN" sz="2400" i="1">
                <a:solidFill>
                  <a:srgbClr val="FF0000"/>
                </a:solidFill>
                <a:latin typeface="Times New Roman" panose="02020603050405020304" pitchFamily="18" charset="0"/>
                <a:cs typeface="Times New Roman" panose="02020603050405020304" pitchFamily="18" charset="0"/>
              </a:rPr>
              <a:t>trỏ trỏ đến thành phần thứ n sau (trước) </a:t>
            </a:r>
            <a:r>
              <a:rPr lang="vi-VN" sz="2400" i="1" smtClean="0">
                <a:solidFill>
                  <a:srgbClr val="FF0000"/>
                </a:solidFill>
                <a:latin typeface="Times New Roman" panose="02020603050405020304" pitchFamily="18" charset="0"/>
                <a:cs typeface="Times New Roman" panose="02020603050405020304" pitchFamily="18" charset="0"/>
              </a:rPr>
              <a:t>p.</a:t>
            </a:r>
            <a:r>
              <a:rPr lang="en-US" sz="2400" i="1" smtClean="0">
                <a:solidFill>
                  <a:srgbClr val="FF0000"/>
                </a:solidFill>
                <a:latin typeface="Times New Roman" panose="02020603050405020304" pitchFamily="18" charset="0"/>
                <a:cs typeface="Times New Roman" panose="02020603050405020304" pitchFamily="18" charset="0"/>
              </a:rPr>
              <a:t> (</a:t>
            </a:r>
            <a:r>
              <a:rPr lang="vi-VN" sz="2400" i="1" smtClean="0">
                <a:solidFill>
                  <a:srgbClr val="FF0000"/>
                </a:solidFill>
                <a:latin typeface="Times New Roman" panose="02020603050405020304" pitchFamily="18" charset="0"/>
                <a:cs typeface="Times New Roman" panose="02020603050405020304" pitchFamily="18" charset="0"/>
              </a:rPr>
              <a:t>Một </a:t>
            </a:r>
            <a:r>
              <a:rPr lang="vi-VN" sz="2400" i="1">
                <a:solidFill>
                  <a:srgbClr val="FF0000"/>
                </a:solidFill>
                <a:latin typeface="Times New Roman" panose="02020603050405020304" pitchFamily="18" charset="0"/>
                <a:cs typeface="Times New Roman" panose="02020603050405020304" pitchFamily="18" charset="0"/>
              </a:rPr>
              <a:t>đơn vị tăng giảm của con trỏ bằng kích thước của biến được </a:t>
            </a:r>
            <a:r>
              <a:rPr lang="vi-VN" sz="2400" i="1" smtClean="0">
                <a:solidFill>
                  <a:srgbClr val="FF0000"/>
                </a:solidFill>
                <a:latin typeface="Times New Roman" panose="02020603050405020304" pitchFamily="18" charset="0"/>
                <a:cs typeface="Times New Roman" panose="02020603050405020304" pitchFamily="18" charset="0"/>
              </a:rPr>
              <a:t>trỏ</a:t>
            </a:r>
            <a:r>
              <a:rPr lang="en-US" sz="2400" i="1" smtClean="0">
                <a:solidFill>
                  <a:srgbClr val="FF0000"/>
                </a:solidFill>
                <a:latin typeface="Times New Roman" panose="02020603050405020304" pitchFamily="18" charset="0"/>
                <a:cs typeface="Times New Roman" panose="02020603050405020304" pitchFamily="18" charset="0"/>
              </a:rPr>
              <a:t>)</a:t>
            </a:r>
            <a:r>
              <a:rPr lang="vi-VN" sz="2400" smtClean="0">
                <a:solidFill>
                  <a:srgbClr val="FF0000"/>
                </a:solidFill>
                <a:latin typeface="Times New Roman" panose="02020603050405020304" pitchFamily="18" charset="0"/>
                <a:cs typeface="Times New Roman" panose="02020603050405020304" pitchFamily="18" charset="0"/>
              </a:rPr>
              <a:t>.</a:t>
            </a:r>
            <a:endParaRPr lang="en-US" sz="2400" smtClean="0">
              <a:solidFill>
                <a:srgbClr val="FF0000"/>
              </a:solidFill>
              <a:latin typeface="Times New Roman" panose="02020603050405020304" pitchFamily="18" charset="0"/>
              <a:cs typeface="Times New Roman" panose="02020603050405020304" pitchFamily="18" charset="0"/>
            </a:endParaRPr>
          </a:p>
          <a:p>
            <a:pPr marL="857250" lvl="1" indent="-457200" algn="just">
              <a:spcBef>
                <a:spcPts val="0"/>
              </a:spcBef>
              <a:buFont typeface="Courier New" panose="02070309020205020404" pitchFamily="49" charset="0"/>
              <a:buChar char="o"/>
            </a:pPr>
            <a:r>
              <a:rPr lang="vi-VN" sz="2400" i="1">
                <a:solidFill>
                  <a:srgbClr val="FF0000"/>
                </a:solidFill>
                <a:latin typeface="Times New Roman" panose="02020603050405020304" pitchFamily="18" charset="0"/>
                <a:cs typeface="Times New Roman" panose="02020603050405020304" pitchFamily="18" charset="0"/>
              </a:rPr>
              <a:t>p++, p--, ++p, --p: tương tự p+1 và p-1, có chú ý đến tăng (giảm) trước, sau.</a:t>
            </a:r>
            <a:endParaRPr lang="en-US" sz="2400" b="0" i="1" smtClean="0">
              <a:solidFill>
                <a:srgbClr val="FF0000"/>
              </a:solidFill>
              <a:latin typeface="Times New Roman" panose="02020603050405020304" pitchFamily="18" charset="0"/>
              <a:cs typeface="Times New Roman" panose="02020603050405020304" pitchFamily="18" charset="0"/>
            </a:endParaRPr>
          </a:p>
          <a:p>
            <a:pPr marL="0" indent="0" algn="just">
              <a:spcBef>
                <a:spcPts val="0"/>
              </a:spcBef>
              <a:buNone/>
            </a:pPr>
            <a:r>
              <a:rPr lang="en-US" sz="2400" smtClean="0">
                <a:solidFill>
                  <a:srgbClr val="000000"/>
                </a:solidFill>
                <a:latin typeface="Times New Roman" panose="02020603050405020304" pitchFamily="18" charset="0"/>
                <a:cs typeface="Times New Roman" panose="02020603050405020304" pitchFamily="18" charset="0"/>
              </a:rPr>
              <a:t>Ví dụ 1: </a:t>
            </a:r>
          </a:p>
          <a:p>
            <a:pPr marL="0" indent="0" algn="just">
              <a:spcBef>
                <a:spcPts val="0"/>
              </a:spcBef>
              <a:buNone/>
            </a:pPr>
            <a:r>
              <a:rPr lang="en-US" sz="2400" b="0">
                <a:solidFill>
                  <a:srgbClr val="000000"/>
                </a:solidFill>
                <a:latin typeface="Times New Roman" panose="02020603050405020304" pitchFamily="18" charset="0"/>
                <a:cs typeface="Times New Roman" panose="02020603050405020304" pitchFamily="18" charset="0"/>
              </a:rPr>
              <a:t>	</a:t>
            </a:r>
            <a:r>
              <a:rPr lang="en-US" sz="2400" b="0" smtClean="0">
                <a:solidFill>
                  <a:srgbClr val="000000"/>
                </a:solidFill>
                <a:latin typeface="Times New Roman" panose="02020603050405020304" pitchFamily="18" charset="0"/>
                <a:cs typeface="Times New Roman" panose="02020603050405020304" pitchFamily="18" charset="0"/>
              </a:rPr>
              <a:t>G</a:t>
            </a:r>
            <a:r>
              <a:rPr lang="vi-VN" sz="2400" b="0" smtClean="0">
                <a:solidFill>
                  <a:srgbClr val="000000"/>
                </a:solidFill>
                <a:latin typeface="Times New Roman" panose="02020603050405020304" pitchFamily="18" charset="0"/>
                <a:cs typeface="Times New Roman" panose="02020603050405020304" pitchFamily="18" charset="0"/>
              </a:rPr>
              <a:t>iả </a:t>
            </a:r>
            <a:r>
              <a:rPr lang="vi-VN" sz="2400" b="0">
                <a:solidFill>
                  <a:srgbClr val="000000"/>
                </a:solidFill>
                <a:latin typeface="Times New Roman" panose="02020603050405020304" pitchFamily="18" charset="0"/>
                <a:cs typeface="Times New Roman" panose="02020603050405020304" pitchFamily="18" charset="0"/>
              </a:rPr>
              <a:t>sử p là con trỏ nguyên (2 byte) đang trỏ đến địa chỉ 200 thì p+1 là con trỏ trỏ đến địa chỉ 202</a:t>
            </a:r>
            <a:r>
              <a:rPr lang="vi-VN" sz="2400" b="0" smtClean="0">
                <a:solidFill>
                  <a:srgbClr val="000000"/>
                </a:solidFill>
                <a:latin typeface="Times New Roman" panose="02020603050405020304" pitchFamily="18" charset="0"/>
                <a:cs typeface="Times New Roman" panose="02020603050405020304" pitchFamily="18" charset="0"/>
              </a:rPr>
              <a:t>.</a:t>
            </a:r>
            <a:endParaRPr lang="en-US" sz="2400" b="0" smtClean="0">
              <a:solidFill>
                <a:srgbClr val="000000"/>
              </a:solidFill>
              <a:latin typeface="Times New Roman" panose="02020603050405020304" pitchFamily="18" charset="0"/>
              <a:cs typeface="Times New Roman" panose="02020603050405020304" pitchFamily="18" charset="0"/>
            </a:endParaRPr>
          </a:p>
          <a:p>
            <a:pPr marL="0" indent="0" algn="just" defTabSz="1141413">
              <a:spcBef>
                <a:spcPts val="0"/>
              </a:spcBef>
              <a:buNone/>
            </a:pPr>
            <a:r>
              <a:rPr lang="en-US" sz="2400" smtClean="0">
                <a:solidFill>
                  <a:srgbClr val="000000"/>
                </a:solidFill>
                <a:latin typeface="Times New Roman" panose="02020603050405020304" pitchFamily="18" charset="0"/>
                <a:cs typeface="Times New Roman" panose="02020603050405020304" pitchFamily="18" charset="0"/>
              </a:rPr>
              <a:t>Ví dụ 2</a:t>
            </a:r>
            <a:r>
              <a:rPr lang="en-US" sz="2400" b="0" smtClean="0">
                <a:solidFill>
                  <a:srgbClr val="000000"/>
                </a:solidFill>
                <a:latin typeface="Times New Roman" panose="02020603050405020304" pitchFamily="18" charset="0"/>
                <a:cs typeface="Times New Roman" panose="02020603050405020304" pitchFamily="18" charset="0"/>
              </a:rPr>
              <a:t>:	</a:t>
            </a:r>
          </a:p>
          <a:p>
            <a:pPr marL="0" indent="0" algn="just" defTabSz="1141413">
              <a:spcBef>
                <a:spcPts val="0"/>
              </a:spcBef>
              <a:buNone/>
            </a:pPr>
            <a:r>
              <a:rPr lang="en-US" sz="2400" b="0">
                <a:solidFill>
                  <a:srgbClr val="000000"/>
                </a:solidFill>
                <a:latin typeface="Times New Roman" panose="02020603050405020304" pitchFamily="18" charset="0"/>
                <a:cs typeface="Times New Roman" panose="02020603050405020304" pitchFamily="18" charset="0"/>
              </a:rPr>
              <a:t>	</a:t>
            </a:r>
            <a:r>
              <a:rPr lang="en-US" sz="2400" b="0" smtClean="0">
                <a:solidFill>
                  <a:srgbClr val="000000"/>
                </a:solidFill>
                <a:latin typeface="Times New Roman" panose="02020603050405020304" pitchFamily="18" charset="0"/>
                <a:cs typeface="Times New Roman" panose="02020603050405020304" pitchFamily="18" charset="0"/>
              </a:rPr>
              <a:t>int a[] </a:t>
            </a:r>
            <a:r>
              <a:rPr lang="en-US" sz="2400" b="0">
                <a:solidFill>
                  <a:srgbClr val="000000"/>
                </a:solidFill>
                <a:latin typeface="Times New Roman" panose="02020603050405020304" pitchFamily="18" charset="0"/>
                <a:cs typeface="Times New Roman" panose="02020603050405020304" pitchFamily="18" charset="0"/>
              </a:rPr>
              <a:t>= { 1, 2, 3, 4, 5, 6, 7 }, *p, *q;</a:t>
            </a:r>
          </a:p>
          <a:p>
            <a:pPr marL="0" indent="0" algn="just" defTabSz="571500">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p </a:t>
            </a:r>
            <a:r>
              <a:rPr lang="en-US" sz="2400" b="0">
                <a:solidFill>
                  <a:srgbClr val="000000"/>
                </a:solidFill>
                <a:latin typeface="Times New Roman" panose="02020603050405020304" pitchFamily="18" charset="0"/>
                <a:cs typeface="Times New Roman" panose="02020603050405020304" pitchFamily="18" charset="0"/>
              </a:rPr>
              <a:t>= a; cout &lt;&lt; *p </a:t>
            </a:r>
            <a:r>
              <a:rPr lang="en-US" sz="2400" b="0" smtClean="0">
                <a:solidFill>
                  <a:srgbClr val="000000"/>
                </a:solidFill>
                <a:latin typeface="Times New Roman" panose="02020603050405020304" pitchFamily="18" charset="0"/>
                <a:cs typeface="Times New Roman" panose="02020603050405020304" pitchFamily="18" charset="0"/>
              </a:rPr>
              <a:t>;	       </a:t>
            </a:r>
            <a:r>
              <a:rPr lang="en-US" sz="2400" b="0" i="1" smtClean="0">
                <a:solidFill>
                  <a:srgbClr val="0070C0"/>
                </a:solidFill>
                <a:latin typeface="Times New Roman" panose="02020603050405020304" pitchFamily="18" charset="0"/>
                <a:cs typeface="Times New Roman" panose="02020603050405020304" pitchFamily="18" charset="0"/>
              </a:rPr>
              <a:t>//trỏ p đến </a:t>
            </a:r>
            <a:r>
              <a:rPr lang="en-US" sz="2400" b="0" i="1">
                <a:solidFill>
                  <a:srgbClr val="0070C0"/>
                </a:solidFill>
                <a:latin typeface="Times New Roman" panose="02020603050405020304" pitchFamily="18" charset="0"/>
                <a:cs typeface="Times New Roman" panose="02020603050405020304" pitchFamily="18" charset="0"/>
              </a:rPr>
              <a:t>mảng a, *p = a[0</a:t>
            </a:r>
            <a:r>
              <a:rPr lang="en-US" sz="2400" b="0" i="1" smtClean="0">
                <a:solidFill>
                  <a:srgbClr val="0070C0"/>
                </a:solidFill>
                <a:latin typeface="Times New Roman" panose="02020603050405020304" pitchFamily="18" charset="0"/>
                <a:cs typeface="Times New Roman" panose="02020603050405020304" pitchFamily="18" charset="0"/>
              </a:rPr>
              <a:t>]= </a:t>
            </a:r>
            <a:r>
              <a:rPr lang="en-US" sz="2400" b="0" i="1">
                <a:solidFill>
                  <a:srgbClr val="0070C0"/>
                </a:solidFill>
                <a:latin typeface="Times New Roman" panose="02020603050405020304" pitchFamily="18" charset="0"/>
                <a:cs typeface="Times New Roman" panose="02020603050405020304" pitchFamily="18" charset="0"/>
              </a:rPr>
              <a:t>1</a:t>
            </a:r>
          </a:p>
          <a:p>
            <a:pPr marL="0" indent="0" algn="just" defTabSz="1141413">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p </a:t>
            </a:r>
            <a:r>
              <a:rPr lang="en-US" sz="2400" b="0">
                <a:solidFill>
                  <a:srgbClr val="000000"/>
                </a:solidFill>
                <a:latin typeface="Times New Roman" panose="02020603050405020304" pitchFamily="18" charset="0"/>
                <a:cs typeface="Times New Roman" panose="02020603050405020304" pitchFamily="18" charset="0"/>
              </a:rPr>
              <a:t>+= 5; cout &lt;&lt; *p ;  </a:t>
            </a:r>
            <a:r>
              <a:rPr lang="en-US" sz="2400" b="0" smtClean="0">
                <a:solidFill>
                  <a:srgbClr val="000000"/>
                </a:solidFill>
                <a:latin typeface="Times New Roman" panose="02020603050405020304" pitchFamily="18" charset="0"/>
                <a:cs typeface="Times New Roman" panose="02020603050405020304" pitchFamily="18" charset="0"/>
              </a:rPr>
              <a:t>   </a:t>
            </a:r>
            <a:r>
              <a:rPr lang="en-US" sz="2400" b="0" i="1" smtClean="0">
                <a:solidFill>
                  <a:srgbClr val="0070C0"/>
                </a:solidFill>
                <a:latin typeface="Times New Roman" panose="02020603050405020304" pitchFamily="18" charset="0"/>
                <a:cs typeface="Times New Roman" panose="02020603050405020304" pitchFamily="18" charset="0"/>
              </a:rPr>
              <a:t>// </a:t>
            </a:r>
            <a:r>
              <a:rPr lang="en-US" sz="2400" b="0" i="1">
                <a:solidFill>
                  <a:srgbClr val="0070C0"/>
                </a:solidFill>
                <a:latin typeface="Times New Roman" panose="02020603050405020304" pitchFamily="18" charset="0"/>
                <a:cs typeface="Times New Roman" panose="02020603050405020304" pitchFamily="18" charset="0"/>
              </a:rPr>
              <a:t>*p = a[5] = 6 ;</a:t>
            </a:r>
          </a:p>
          <a:p>
            <a:pPr marL="0" indent="0" algn="just" defTabSz="1141413">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q </a:t>
            </a:r>
            <a:r>
              <a:rPr lang="en-US" sz="2400" b="0">
                <a:solidFill>
                  <a:srgbClr val="000000"/>
                </a:solidFill>
                <a:latin typeface="Times New Roman" panose="02020603050405020304" pitchFamily="18" charset="0"/>
                <a:cs typeface="Times New Roman" panose="02020603050405020304" pitchFamily="18" charset="0"/>
              </a:rPr>
              <a:t>= p - 4 ; cout &lt;&lt; *q </a:t>
            </a:r>
            <a:r>
              <a:rPr lang="en-US" sz="2400" b="0" smtClean="0">
                <a:solidFill>
                  <a:srgbClr val="000000"/>
                </a:solidFill>
                <a:latin typeface="Times New Roman" panose="02020603050405020304" pitchFamily="18" charset="0"/>
                <a:cs typeface="Times New Roman" panose="02020603050405020304" pitchFamily="18" charset="0"/>
              </a:rPr>
              <a:t>; </a:t>
            </a:r>
            <a:r>
              <a:rPr lang="en-US" sz="2400" b="0" i="1" smtClean="0">
                <a:solidFill>
                  <a:srgbClr val="0070C0"/>
                </a:solidFill>
                <a:latin typeface="Times New Roman" panose="02020603050405020304" pitchFamily="18" charset="0"/>
                <a:cs typeface="Times New Roman" panose="02020603050405020304" pitchFamily="18" charset="0"/>
              </a:rPr>
              <a:t>// </a:t>
            </a:r>
            <a:r>
              <a:rPr lang="en-US" sz="2400" b="0" i="1">
                <a:solidFill>
                  <a:srgbClr val="0070C0"/>
                </a:solidFill>
                <a:latin typeface="Times New Roman" panose="02020603050405020304" pitchFamily="18" charset="0"/>
                <a:cs typeface="Times New Roman" panose="02020603050405020304" pitchFamily="18" charset="0"/>
              </a:rPr>
              <a:t>q = a[1] = 2 ; </a:t>
            </a:r>
          </a:p>
          <a:p>
            <a:pPr marL="0" indent="0" algn="just" defTabSz="1141413">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a:t>
            </a:r>
          </a:p>
          <a:p>
            <a:pPr marL="457200" indent="-457200" algn="just">
              <a:spcBef>
                <a:spcPts val="0"/>
              </a:spcBef>
              <a:buFont typeface="+mj-lt"/>
              <a:buAutoNum type="alphaUcPeriod" startAt="2"/>
            </a:pPr>
            <a:endParaRPr lang="en-US" sz="2400" b="0">
              <a:solidFill>
                <a:srgbClr val="000000"/>
              </a:solidFill>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89693296"/>
      </p:ext>
    </p:extLst>
  </p:cSld>
  <p:clrMapOvr>
    <a:masterClrMapping/>
  </p:clrMapOvr>
  <p:timing>
    <p:tnLst>
      <p:par>
        <p:cTn id="1" dur="indefinite" restart="never" nodeType="tmRoot"/>
      </p:par>
    </p:tnLst>
  </p:timing>
</p:sld>
</file>

<file path=ppt/theme/theme1.xml><?xml version="1.0" encoding="utf-8"?>
<a:theme xmlns:a="http://schemas.openxmlformats.org/drawingml/2006/main" name="sample">
  <a:themeElements>
    <a:clrScheme name="sample 3">
      <a:dk1>
        <a:srgbClr val="1F5281"/>
      </a:dk1>
      <a:lt1>
        <a:srgbClr val="FFFFFF"/>
      </a:lt1>
      <a:dk2>
        <a:srgbClr val="003399"/>
      </a:dk2>
      <a:lt2>
        <a:srgbClr val="D6E1E2"/>
      </a:lt2>
      <a:accent1>
        <a:srgbClr val="30A483"/>
      </a:accent1>
      <a:accent2>
        <a:srgbClr val="CC9900"/>
      </a:accent2>
      <a:accent3>
        <a:srgbClr val="FFFFFF"/>
      </a:accent3>
      <a:accent4>
        <a:srgbClr val="19456D"/>
      </a:accent4>
      <a:accent5>
        <a:srgbClr val="ADCFC1"/>
      </a:accent5>
      <a:accent6>
        <a:srgbClr val="B98A00"/>
      </a:accent6>
      <a:hlink>
        <a:srgbClr val="1481B8"/>
      </a:hlink>
      <a:folHlink>
        <a:srgbClr val="83A6A7"/>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ample 1">
        <a:dk1>
          <a:srgbClr val="666699"/>
        </a:dk1>
        <a:lt1>
          <a:srgbClr val="FFFFFF"/>
        </a:lt1>
        <a:dk2>
          <a:srgbClr val="000000"/>
        </a:dk2>
        <a:lt2>
          <a:srgbClr val="F7F4D5"/>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sample 2">
        <a:dk1>
          <a:srgbClr val="1D528D"/>
        </a:dk1>
        <a:lt1>
          <a:srgbClr val="FFFFFF"/>
        </a:lt1>
        <a:dk2>
          <a:srgbClr val="000000"/>
        </a:dk2>
        <a:lt2>
          <a:srgbClr val="DDDDDD"/>
        </a:lt2>
        <a:accent1>
          <a:srgbClr val="2CA3C8"/>
        </a:accent1>
        <a:accent2>
          <a:srgbClr val="00CC99"/>
        </a:accent2>
        <a:accent3>
          <a:srgbClr val="FFFFFF"/>
        </a:accent3>
        <a:accent4>
          <a:srgbClr val="174578"/>
        </a:accent4>
        <a:accent5>
          <a:srgbClr val="ACCEE0"/>
        </a:accent5>
        <a:accent6>
          <a:srgbClr val="00B98A"/>
        </a:accent6>
        <a:hlink>
          <a:srgbClr val="9999FF"/>
        </a:hlink>
        <a:folHlink>
          <a:srgbClr val="333399"/>
        </a:folHlink>
      </a:clrScheme>
      <a:clrMap bg1="lt1" tx1="dk1" bg2="lt2" tx2="dk2" accent1="accent1" accent2="accent2" accent3="accent3" accent4="accent4" accent5="accent5" accent6="accent6" hlink="hlink" folHlink="folHlink"/>
    </a:extraClrScheme>
    <a:extraClrScheme>
      <a:clrScheme name="sample 3">
        <a:dk1>
          <a:srgbClr val="1F5281"/>
        </a:dk1>
        <a:lt1>
          <a:srgbClr val="FFFFFF"/>
        </a:lt1>
        <a:dk2>
          <a:srgbClr val="003399"/>
        </a:dk2>
        <a:lt2>
          <a:srgbClr val="D6E1E2"/>
        </a:lt2>
        <a:accent1>
          <a:srgbClr val="30A483"/>
        </a:accent1>
        <a:accent2>
          <a:srgbClr val="CC9900"/>
        </a:accent2>
        <a:accent3>
          <a:srgbClr val="FFFFFF"/>
        </a:accent3>
        <a:accent4>
          <a:srgbClr val="19456D"/>
        </a:accent4>
        <a:accent5>
          <a:srgbClr val="ADCFC1"/>
        </a:accent5>
        <a:accent6>
          <a:srgbClr val="B98A00"/>
        </a:accent6>
        <a:hlink>
          <a:srgbClr val="1481B8"/>
        </a:hlink>
        <a:folHlink>
          <a:srgbClr val="83A6A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cdb2004108l</Template>
  <TotalTime>2038</TotalTime>
  <Words>1261</Words>
  <Application>Microsoft Office PowerPoint</Application>
  <PresentationFormat>On-screen Show (4:3)</PresentationFormat>
  <Paragraphs>311</Paragraphs>
  <Slides>22</Slides>
  <Notes>21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2" baseType="lpstr">
      <vt:lpstr>Arial</vt:lpstr>
      <vt:lpstr>Calibri</vt:lpstr>
      <vt:lpstr>Courier New</vt:lpstr>
      <vt:lpstr>Tahoma</vt:lpstr>
      <vt:lpstr>ThunderCats</vt:lpstr>
      <vt:lpstr>Times New Roman</vt:lpstr>
      <vt:lpstr>Verdana</vt:lpstr>
      <vt:lpstr>Wingdings</vt:lpstr>
      <vt:lpstr>sample</vt:lpstr>
      <vt:lpstr>Image</vt:lpstr>
      <vt:lpstr>PowerPoint Presentation</vt:lpstr>
      <vt:lpstr>Nội dung chính</vt:lpstr>
      <vt:lpstr>4.1 Địa chỉ, phép toán &amp;</vt:lpstr>
      <vt:lpstr>4.1 Địa chỉ, phép toán &amp;</vt:lpstr>
      <vt:lpstr>4.2 Con trỏ</vt:lpstr>
      <vt:lpstr>4.2 Con trỏ</vt:lpstr>
      <vt:lpstr>4.2 Con trỏ</vt:lpstr>
      <vt:lpstr>4.3 Các phép toán với con trỏ</vt:lpstr>
      <vt:lpstr>4.3 Các phép toán với con trỏ</vt:lpstr>
      <vt:lpstr>4.3 Các phép toán với con trỏ</vt:lpstr>
      <vt:lpstr>4.3 Các phép toán với con trỏ</vt:lpstr>
      <vt:lpstr>4.4 Cấp phát và thu hồi bộ nhớ động</vt:lpstr>
      <vt:lpstr>4.4 Cấp phát và thu hồi bộ nhớ động</vt:lpstr>
      <vt:lpstr>Ví dụ : Sắp xếp dãy số</vt:lpstr>
      <vt:lpstr>4.5 Con trỏ và mảng, chuỗi</vt:lpstr>
      <vt:lpstr>4.5 Con trỏ và mảng, chuỗi</vt:lpstr>
      <vt:lpstr>4.5 Con trỏ và mảng, chuỗi</vt:lpstr>
      <vt:lpstr>Ví dụ</vt:lpstr>
      <vt:lpstr>4.6 Mảng con trỏ</vt:lpstr>
      <vt:lpstr>Ví dụ</vt:lpstr>
      <vt:lpstr>Bài Tập Chương 4</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BuiVan Thuong</dc:creator>
  <cp:lastModifiedBy>BuiVan Thuong</cp:lastModifiedBy>
  <cp:revision>141</cp:revision>
  <dcterms:created xsi:type="dcterms:W3CDTF">2014-09-19T04:54:38Z</dcterms:created>
  <dcterms:modified xsi:type="dcterms:W3CDTF">2014-12-28T10:29:43Z</dcterms:modified>
</cp:coreProperties>
</file>