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49" r:id="rId3"/>
    <p:sldId id="332" r:id="rId4"/>
    <p:sldId id="333" r:id="rId5"/>
    <p:sldId id="334" r:id="rId6"/>
    <p:sldId id="335" r:id="rId7"/>
    <p:sldId id="336" r:id="rId8"/>
    <p:sldId id="337" r:id="rId9"/>
    <p:sldId id="338" r:id="rId10"/>
    <p:sldId id="339" r:id="rId11"/>
    <p:sldId id="342" r:id="rId12"/>
    <p:sldId id="343" r:id="rId13"/>
    <p:sldId id="340" r:id="rId14"/>
    <p:sldId id="344" r:id="rId15"/>
    <p:sldId id="341" r:id="rId16"/>
    <p:sldId id="345" r:id="rId17"/>
    <p:sldId id="346" r:id="rId18"/>
    <p:sldId id="347" r:id="rId19"/>
    <p:sldId id="348" r:id="rId20"/>
    <p:sldId id="350" r:id="rId21"/>
    <p:sldId id="27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1EF"/>
    <a:srgbClr val="2D0DB3"/>
    <a:srgbClr val="000000"/>
    <a:srgbClr val="091D17"/>
    <a:srgbClr val="1481B8"/>
    <a:srgbClr val="1F5281"/>
    <a:srgbClr val="30A383"/>
    <a:srgbClr val="B7CBCD"/>
    <a:srgbClr val="D6E1E2"/>
    <a:srgbClr val="D6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101" d="100"/>
          <a:sy n="101" d="100"/>
        </p:scale>
        <p:origin x="-160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64B29-4508-4E5D-958B-29A4ACBBFAE1}" type="datetimeFigureOut">
              <a:rPr lang="en-US" smtClean="0"/>
              <a:t>4/21/15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81567-089E-4574-83C1-762CA48FB39F}" type="slidenum">
              <a:rPr lang="en-US" smtClean="0"/>
              <a:t>‹#›</a:t>
            </a:fld>
            <a:endParaRPr lang="en-US"/>
          </a:p>
        </p:txBody>
      </p:sp>
    </p:spTree>
    <p:extLst>
      <p:ext uri="{BB962C8B-B14F-4D97-AF65-F5344CB8AC3E}">
        <p14:creationId xmlns:p14="http://schemas.microsoft.com/office/powerpoint/2010/main" val="3535044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F9BF4-8FA0-447A-90D8-ADF16A24819E}" type="datetimeFigureOut">
              <a:rPr lang="en-US" smtClean="0"/>
              <a:t>4/21/15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0C848-40A0-4CC9-B711-0226EA54EF29}" type="slidenum">
              <a:rPr lang="en-US" smtClean="0"/>
              <a:t>‹#›</a:t>
            </a:fld>
            <a:endParaRPr lang="en-US"/>
          </a:p>
        </p:txBody>
      </p:sp>
    </p:spTree>
    <p:extLst>
      <p:ext uri="{BB962C8B-B14F-4D97-AF65-F5344CB8AC3E}">
        <p14:creationId xmlns:p14="http://schemas.microsoft.com/office/powerpoint/2010/main" val="41052505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a:t>
            </a:fld>
            <a:endParaRPr lang="en-US"/>
          </a:p>
        </p:txBody>
      </p:sp>
    </p:spTree>
    <p:extLst>
      <p:ext uri="{BB962C8B-B14F-4D97-AF65-F5344CB8AC3E}">
        <p14:creationId xmlns:p14="http://schemas.microsoft.com/office/powerpoint/2010/main" val="234017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10</a:t>
            </a:fld>
            <a:endParaRPr lang="en-US"/>
          </a:p>
        </p:txBody>
      </p:sp>
    </p:spTree>
    <p:extLst>
      <p:ext uri="{BB962C8B-B14F-4D97-AF65-F5344CB8AC3E}">
        <p14:creationId xmlns:p14="http://schemas.microsoft.com/office/powerpoint/2010/main" val="29877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11</a:t>
            </a:fld>
            <a:endParaRPr lang="en-US"/>
          </a:p>
        </p:txBody>
      </p:sp>
    </p:spTree>
    <p:extLst>
      <p:ext uri="{BB962C8B-B14F-4D97-AF65-F5344CB8AC3E}">
        <p14:creationId xmlns:p14="http://schemas.microsoft.com/office/powerpoint/2010/main" val="415021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12</a:t>
            </a:fld>
            <a:endParaRPr lang="en-US"/>
          </a:p>
        </p:txBody>
      </p:sp>
    </p:spTree>
    <p:extLst>
      <p:ext uri="{BB962C8B-B14F-4D97-AF65-F5344CB8AC3E}">
        <p14:creationId xmlns:p14="http://schemas.microsoft.com/office/powerpoint/2010/main" val="3404227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13</a:t>
            </a:fld>
            <a:endParaRPr lang="en-US"/>
          </a:p>
        </p:txBody>
      </p:sp>
    </p:spTree>
    <p:extLst>
      <p:ext uri="{BB962C8B-B14F-4D97-AF65-F5344CB8AC3E}">
        <p14:creationId xmlns:p14="http://schemas.microsoft.com/office/powerpoint/2010/main" val="1900675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14</a:t>
            </a:fld>
            <a:endParaRPr lang="en-US"/>
          </a:p>
        </p:txBody>
      </p:sp>
    </p:spTree>
    <p:extLst>
      <p:ext uri="{BB962C8B-B14F-4D97-AF65-F5344CB8AC3E}">
        <p14:creationId xmlns:p14="http://schemas.microsoft.com/office/powerpoint/2010/main" val="312654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15</a:t>
            </a:fld>
            <a:endParaRPr lang="en-US"/>
          </a:p>
        </p:txBody>
      </p:sp>
    </p:spTree>
    <p:extLst>
      <p:ext uri="{BB962C8B-B14F-4D97-AF65-F5344CB8AC3E}">
        <p14:creationId xmlns:p14="http://schemas.microsoft.com/office/powerpoint/2010/main" val="70517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16</a:t>
            </a:fld>
            <a:endParaRPr lang="en-US"/>
          </a:p>
        </p:txBody>
      </p:sp>
    </p:spTree>
    <p:extLst>
      <p:ext uri="{BB962C8B-B14F-4D97-AF65-F5344CB8AC3E}">
        <p14:creationId xmlns:p14="http://schemas.microsoft.com/office/powerpoint/2010/main" val="147022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17</a:t>
            </a:fld>
            <a:endParaRPr lang="en-US"/>
          </a:p>
        </p:txBody>
      </p:sp>
    </p:spTree>
    <p:extLst>
      <p:ext uri="{BB962C8B-B14F-4D97-AF65-F5344CB8AC3E}">
        <p14:creationId xmlns:p14="http://schemas.microsoft.com/office/powerpoint/2010/main" val="2766872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18</a:t>
            </a:fld>
            <a:endParaRPr lang="en-US"/>
          </a:p>
        </p:txBody>
      </p:sp>
    </p:spTree>
    <p:extLst>
      <p:ext uri="{BB962C8B-B14F-4D97-AF65-F5344CB8AC3E}">
        <p14:creationId xmlns:p14="http://schemas.microsoft.com/office/powerpoint/2010/main" val="717150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19</a:t>
            </a:fld>
            <a:endParaRPr lang="en-US"/>
          </a:p>
        </p:txBody>
      </p:sp>
    </p:spTree>
    <p:extLst>
      <p:ext uri="{BB962C8B-B14F-4D97-AF65-F5344CB8AC3E}">
        <p14:creationId xmlns:p14="http://schemas.microsoft.com/office/powerpoint/2010/main" val="168525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a:t>
            </a:fld>
            <a:endParaRPr lang="en-US"/>
          </a:p>
        </p:txBody>
      </p:sp>
    </p:spTree>
    <p:extLst>
      <p:ext uri="{BB962C8B-B14F-4D97-AF65-F5344CB8AC3E}">
        <p14:creationId xmlns:p14="http://schemas.microsoft.com/office/powerpoint/2010/main" val="408301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3</a:t>
            </a:fld>
            <a:endParaRPr lang="en-US"/>
          </a:p>
        </p:txBody>
      </p:sp>
    </p:spTree>
    <p:extLst>
      <p:ext uri="{BB962C8B-B14F-4D97-AF65-F5344CB8AC3E}">
        <p14:creationId xmlns:p14="http://schemas.microsoft.com/office/powerpoint/2010/main" val="105933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4</a:t>
            </a:fld>
            <a:endParaRPr lang="en-US"/>
          </a:p>
        </p:txBody>
      </p:sp>
    </p:spTree>
    <p:extLst>
      <p:ext uri="{BB962C8B-B14F-4D97-AF65-F5344CB8AC3E}">
        <p14:creationId xmlns:p14="http://schemas.microsoft.com/office/powerpoint/2010/main" val="290655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5</a:t>
            </a:fld>
            <a:endParaRPr lang="en-US"/>
          </a:p>
        </p:txBody>
      </p:sp>
    </p:spTree>
    <p:extLst>
      <p:ext uri="{BB962C8B-B14F-4D97-AF65-F5344CB8AC3E}">
        <p14:creationId xmlns:p14="http://schemas.microsoft.com/office/powerpoint/2010/main" val="376444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6</a:t>
            </a:fld>
            <a:endParaRPr lang="en-US"/>
          </a:p>
        </p:txBody>
      </p:sp>
    </p:spTree>
    <p:extLst>
      <p:ext uri="{BB962C8B-B14F-4D97-AF65-F5344CB8AC3E}">
        <p14:creationId xmlns:p14="http://schemas.microsoft.com/office/powerpoint/2010/main" val="137343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7</a:t>
            </a:fld>
            <a:endParaRPr lang="en-US"/>
          </a:p>
        </p:txBody>
      </p:sp>
    </p:spTree>
    <p:extLst>
      <p:ext uri="{BB962C8B-B14F-4D97-AF65-F5344CB8AC3E}">
        <p14:creationId xmlns:p14="http://schemas.microsoft.com/office/powerpoint/2010/main" val="331922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8</a:t>
            </a:fld>
            <a:endParaRPr lang="en-US"/>
          </a:p>
        </p:txBody>
      </p:sp>
    </p:spTree>
    <p:extLst>
      <p:ext uri="{BB962C8B-B14F-4D97-AF65-F5344CB8AC3E}">
        <p14:creationId xmlns:p14="http://schemas.microsoft.com/office/powerpoint/2010/main" val="174278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9</a:t>
            </a:fld>
            <a:endParaRPr lang="en-US"/>
          </a:p>
        </p:txBody>
      </p:sp>
    </p:spTree>
    <p:extLst>
      <p:ext uri="{BB962C8B-B14F-4D97-AF65-F5344CB8AC3E}">
        <p14:creationId xmlns:p14="http://schemas.microsoft.com/office/powerpoint/2010/main" val="11952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white">
          <a:xfrm>
            <a:off x="0" y="6350"/>
            <a:ext cx="9144000" cy="29464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Freeform 21"/>
          <p:cNvSpPr>
            <a:spLocks/>
          </p:cNvSpPr>
          <p:nvPr/>
        </p:nvSpPr>
        <p:spPr bwMode="gray">
          <a:xfrm>
            <a:off x="-14288" y="1931988"/>
            <a:ext cx="9158288" cy="2506662"/>
          </a:xfrm>
          <a:custGeom>
            <a:avLst/>
            <a:gdLst>
              <a:gd name="T0" fmla="*/ 0 w 5769"/>
              <a:gd name="T1" fmla="*/ 465 h 1579"/>
              <a:gd name="T2" fmla="*/ 2916 w 5769"/>
              <a:gd name="T3" fmla="*/ 18 h 1579"/>
              <a:gd name="T4" fmla="*/ 5769 w 5769"/>
              <a:gd name="T5" fmla="*/ 475 h 1579"/>
              <a:gd name="T6" fmla="*/ 5766 w 5769"/>
              <a:gd name="T7" fmla="*/ 1579 h 1579"/>
              <a:gd name="T8" fmla="*/ 6 w 5769"/>
              <a:gd name="T9" fmla="*/ 1579 h 1579"/>
              <a:gd name="T10" fmla="*/ 0 w 5769"/>
              <a:gd name="T11" fmla="*/ 465 h 1579"/>
            </a:gdLst>
            <a:ahLst/>
            <a:cxnLst>
              <a:cxn ang="0">
                <a:pos x="T0" y="T1"/>
              </a:cxn>
              <a:cxn ang="0">
                <a:pos x="T2" y="T3"/>
              </a:cxn>
              <a:cxn ang="0">
                <a:pos x="T4" y="T5"/>
              </a:cxn>
              <a:cxn ang="0">
                <a:pos x="T6" y="T7"/>
              </a:cxn>
              <a:cxn ang="0">
                <a:pos x="T8" y="T9"/>
              </a:cxn>
              <a:cxn ang="0">
                <a:pos x="T10" y="T11"/>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Rectangle 18"/>
          <p:cNvSpPr>
            <a:spLocks noChangeArrowheads="1"/>
          </p:cNvSpPr>
          <p:nvPr/>
        </p:nvSpPr>
        <p:spPr bwMode="white">
          <a:xfrm>
            <a:off x="0" y="4933950"/>
            <a:ext cx="9163050" cy="1941513"/>
          </a:xfrm>
          <a:prstGeom prst="rect">
            <a:avLst/>
          </a:prstGeom>
          <a:solidFill>
            <a:srgbClr val="30A48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Freeform 19" descr="108a"/>
          <p:cNvSpPr>
            <a:spLocks/>
          </p:cNvSpPr>
          <p:nvPr/>
        </p:nvSpPr>
        <p:spPr bwMode="gray">
          <a:xfrm>
            <a:off x="-4763" y="2046288"/>
            <a:ext cx="9148763" cy="2787650"/>
          </a:xfrm>
          <a:custGeom>
            <a:avLst/>
            <a:gdLst>
              <a:gd name="T0" fmla="*/ 0 w 5763"/>
              <a:gd name="T1" fmla="*/ 586 h 1756"/>
              <a:gd name="T2" fmla="*/ 2929 w 5763"/>
              <a:gd name="T3" fmla="*/ 18 h 1756"/>
              <a:gd name="T4" fmla="*/ 5763 w 5763"/>
              <a:gd name="T5" fmla="*/ 593 h 1756"/>
              <a:gd name="T6" fmla="*/ 5763 w 5763"/>
              <a:gd name="T7" fmla="*/ 1756 h 1756"/>
              <a:gd name="T8" fmla="*/ 0 w 5763"/>
              <a:gd name="T9" fmla="*/ 1752 h 1756"/>
              <a:gd name="T10" fmla="*/ 0 w 5763"/>
              <a:gd name="T11" fmla="*/ 586 h 1756"/>
            </a:gdLst>
            <a:ahLst/>
            <a:cxnLst>
              <a:cxn ang="0">
                <a:pos x="T0" y="T1"/>
              </a:cxn>
              <a:cxn ang="0">
                <a:pos x="T2" y="T3"/>
              </a:cxn>
              <a:cxn ang="0">
                <a:pos x="T4" y="T5"/>
              </a:cxn>
              <a:cxn ang="0">
                <a:pos x="T6" y="T7"/>
              </a:cxn>
              <a:cxn ang="0">
                <a:pos x="T8" y="T9"/>
              </a:cxn>
              <a:cxn ang="0">
                <a:pos x="T10" y="T11"/>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a:srcRect/>
            <a:stretch>
              <a:fillRect/>
            </a:stretch>
          </a:blip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Rectangle 20"/>
          <p:cNvSpPr>
            <a:spLocks noChangeArrowheads="1"/>
          </p:cNvSpPr>
          <p:nvPr/>
        </p:nvSpPr>
        <p:spPr bwMode="gray">
          <a:xfrm>
            <a:off x="0" y="4826000"/>
            <a:ext cx="9156700" cy="168275"/>
          </a:xfrm>
          <a:prstGeom prst="rect">
            <a:avLst/>
          </a:prstGeom>
          <a:gradFill rotWithShape="1">
            <a:gsLst>
              <a:gs pos="0">
                <a:srgbClr val="30A484"/>
              </a:gs>
              <a:gs pos="100000">
                <a:srgbClr val="30A484">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black">
          <a:xfrm>
            <a:off x="914400" y="900113"/>
            <a:ext cx="7239000" cy="784225"/>
          </a:xfrm>
        </p:spPr>
        <p:txBody>
          <a:bodyPr/>
          <a:lstStyle>
            <a:lvl1pPr>
              <a:defRPr sz="2400" b="1"/>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black">
          <a:xfrm>
            <a:off x="1828800" y="5314950"/>
            <a:ext cx="6019800" cy="381000"/>
          </a:xfrm>
        </p:spPr>
        <p:txBody>
          <a:bodyPr/>
          <a:lstStyle>
            <a:lvl1pPr marL="0" indent="0" algn="ctr">
              <a:buFont typeface="Wingdings" panose="05000000000000000000" pitchFamily="2" charset="2"/>
              <a:buNone/>
              <a:defRPr sz="1800">
                <a:solidFill>
                  <a:schemeClr val="bg1"/>
                </a:solidFill>
              </a:defRPr>
            </a:lvl1pPr>
          </a:lstStyle>
          <a:p>
            <a:pPr lvl="0"/>
            <a:r>
              <a:rPr lang="en-US" altLang="en-US" noProof="0" smtClean="0"/>
              <a:t>Click to edit Master subtitle style</a:t>
            </a:r>
          </a:p>
        </p:txBody>
      </p:sp>
      <p:sp>
        <p:nvSpPr>
          <p:cNvPr id="3086" name="Text Box 14"/>
          <p:cNvSpPr txBox="1">
            <a:spLocks noChangeArrowheads="1"/>
          </p:cNvSpPr>
          <p:nvPr/>
        </p:nvSpPr>
        <p:spPr bwMode="auto">
          <a:xfrm>
            <a:off x="304800" y="2286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D6E1E2"/>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05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51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6715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93825"/>
            <a:ext cx="8229600" cy="4930775"/>
          </a:xfrm>
        </p:spPr>
        <p:txBody>
          <a:bodyPr/>
          <a:lstStyle/>
          <a:p>
            <a:r>
              <a:rPr lang="en-US" smtClean="0"/>
              <a:t>Click icon to add table</a:t>
            </a:r>
            <a:endParaRPr lang="en-US"/>
          </a:p>
        </p:txBody>
      </p:sp>
    </p:spTree>
    <p:extLst>
      <p:ext uri="{BB962C8B-B14F-4D97-AF65-F5344CB8AC3E}">
        <p14:creationId xmlns:p14="http://schemas.microsoft.com/office/powerpoint/2010/main" val="30523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12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8173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62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4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098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32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1370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8755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1132" name="Image" r:id="rId15" imgW="6311111" imgH="1155148" progId="Photoshop.Image.6">
                  <p:embed/>
                </p:oleObj>
              </mc:Choice>
              <mc:Fallback>
                <p:oleObj name="Image" r:id="rId15" imgW="6311111" imgH="1155148" progId="Photoshop.Image.6">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47650"/>
                        <a:ext cx="9144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5"/>
            <a:ext cx="9144000" cy="333375"/>
          </a:xfrm>
          <a:prstGeom prst="rect">
            <a:avLst/>
          </a:prstGeom>
          <a:solidFill>
            <a:srgbClr val="30A38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white">
          <a:xfrm>
            <a:off x="0" y="0"/>
            <a:ext cx="9144000" cy="2413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26" name="Rectangle 2"/>
          <p:cNvSpPr>
            <a:spLocks noGrp="1" noChangeArrowheads="1"/>
          </p:cNvSpPr>
          <p:nvPr>
            <p:ph type="title"/>
          </p:nvPr>
        </p:nvSpPr>
        <p:spPr bwMode="white">
          <a:xfrm>
            <a:off x="457200" y="319088"/>
            <a:ext cx="82296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7" name="Text Box 13"/>
          <p:cNvSpPr txBox="1">
            <a:spLocks noChangeArrowheads="1"/>
          </p:cNvSpPr>
          <p:nvPr/>
        </p:nvSpPr>
        <p:spPr bwMode="white">
          <a:xfrm>
            <a:off x="6096000" y="6567488"/>
            <a:ext cx="266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200" b="1">
                <a:solidFill>
                  <a:schemeClr val="bg1"/>
                </a:solidFill>
              </a:rPr>
              <a:t>COMPANY LOGO</a:t>
            </a:r>
          </a:p>
        </p:txBody>
      </p:sp>
      <p:sp>
        <p:nvSpPr>
          <p:cNvPr id="1042" name="Freeform 18"/>
          <p:cNvSpPr>
            <a:spLocks/>
          </p:cNvSpPr>
          <p:nvPr/>
        </p:nvSpPr>
        <p:spPr bwMode="white">
          <a:xfrm>
            <a:off x="3175" y="963613"/>
            <a:ext cx="9140825" cy="461962"/>
          </a:xfrm>
          <a:custGeom>
            <a:avLst/>
            <a:gdLst>
              <a:gd name="T0" fmla="*/ 0 w 5764"/>
              <a:gd name="T1" fmla="*/ 290 h 291"/>
              <a:gd name="T2" fmla="*/ 1 w 5764"/>
              <a:gd name="T3" fmla="*/ 193 h 291"/>
              <a:gd name="T4" fmla="*/ 1833 w 5764"/>
              <a:gd name="T5" fmla="*/ 25 h 291"/>
              <a:gd name="T6" fmla="*/ 3966 w 5764"/>
              <a:gd name="T7" fmla="*/ 41 h 291"/>
              <a:gd name="T8" fmla="*/ 5760 w 5764"/>
              <a:gd name="T9" fmla="*/ 184 h 291"/>
              <a:gd name="T10" fmla="*/ 5764 w 5764"/>
              <a:gd name="T11" fmla="*/ 291 h 291"/>
              <a:gd name="T12" fmla="*/ 0 w 5764"/>
              <a:gd name="T13" fmla="*/ 290 h 291"/>
            </a:gdLst>
            <a:ahLst/>
            <a:cxnLst>
              <a:cxn ang="0">
                <a:pos x="T0" y="T1"/>
              </a:cxn>
              <a:cxn ang="0">
                <a:pos x="T2" y="T3"/>
              </a:cxn>
              <a:cxn ang="0">
                <a:pos x="T4" y="T5"/>
              </a:cxn>
              <a:cxn ang="0">
                <a:pos x="T6" y="T7"/>
              </a:cxn>
              <a:cxn ang="0">
                <a:pos x="T8" y="T9"/>
              </a:cxn>
              <a:cxn ang="0">
                <a:pos x="T10" y="T11"/>
              </a:cxn>
              <a:cxn ang="0">
                <a:pos x="T12" y="T13"/>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393825"/>
            <a:ext cx="82296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6" name="Text Box 22"/>
          <p:cNvSpPr txBox="1">
            <a:spLocks noChangeArrowheads="1"/>
          </p:cNvSpPr>
          <p:nvPr/>
        </p:nvSpPr>
        <p:spPr bwMode="auto">
          <a:xfrm>
            <a:off x="6829425" y="14288"/>
            <a:ext cx="1884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2800"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4"/>
          <p:cNvSpPr>
            <a:spLocks noEditPoints="1"/>
          </p:cNvSpPr>
          <p:nvPr/>
        </p:nvSpPr>
        <p:spPr bwMode="ltGray">
          <a:xfrm rot="621035" flipH="1" flipV="1">
            <a:off x="7446963" y="1031875"/>
            <a:ext cx="1017587" cy="122396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a:lstStyle/>
          <a:p>
            <a:endParaRPr lang="en-US"/>
          </a:p>
        </p:txBody>
      </p:sp>
      <p:sp>
        <p:nvSpPr>
          <p:cNvPr id="2" name="Rectangle 1"/>
          <p:cNvSpPr/>
          <p:nvPr/>
        </p:nvSpPr>
        <p:spPr>
          <a:xfrm>
            <a:off x="228600" y="228600"/>
            <a:ext cx="1143000" cy="437109"/>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52800" y="5029200"/>
            <a:ext cx="2514600" cy="1752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2082" y="5181600"/>
            <a:ext cx="1074599" cy="1491006"/>
          </a:xfrm>
          <a:prstGeom prst="rect">
            <a:avLst/>
          </a:prstGeom>
        </p:spPr>
      </p:pic>
      <p:sp>
        <p:nvSpPr>
          <p:cNvPr id="8" name="Rectangle 2"/>
          <p:cNvSpPr txBox="1">
            <a:spLocks noChangeArrowheads="1"/>
          </p:cNvSpPr>
          <p:nvPr/>
        </p:nvSpPr>
        <p:spPr bwMode="black">
          <a:xfrm>
            <a:off x="533400" y="915853"/>
            <a:ext cx="7651826"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b="1"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a:lstStyle>
          <a:p>
            <a:r>
              <a:rPr lang="en-US" altLang="en-US" sz="3600" smtClean="0">
                <a:latin typeface="Times New Roman" panose="02020603050405020304" pitchFamily="18" charset="0"/>
                <a:cs typeface="Times New Roman" panose="02020603050405020304" pitchFamily="18" charset="0"/>
              </a:rPr>
              <a:t>Chương V</a:t>
            </a:r>
            <a:br>
              <a:rPr lang="en-US" altLang="en-US" sz="3600" smtClean="0">
                <a:latin typeface="Times New Roman" panose="02020603050405020304" pitchFamily="18" charset="0"/>
                <a:cs typeface="Times New Roman" panose="02020603050405020304" pitchFamily="18" charset="0"/>
              </a:rPr>
            </a:br>
            <a:r>
              <a:rPr lang="en-US" altLang="en-US" sz="5400" smtClean="0">
                <a:latin typeface="Times New Roman" panose="02020603050405020304" pitchFamily="18" charset="0"/>
                <a:cs typeface="Times New Roman" panose="02020603050405020304" pitchFamily="18" charset="0"/>
              </a:rPr>
              <a:t> Kiểu dữ liệu cấu trúc</a:t>
            </a:r>
            <a:endParaRPr lang="en-US" altLang="en-US" sz="5400">
              <a:latin typeface="Times New Roman" panose="02020603050405020304" pitchFamily="18" charset="0"/>
              <a:cs typeface="Times New Roman" panose="02020603050405020304"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5.3 Hàm với cấu trúc</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457200" indent="-457200">
              <a:spcBef>
                <a:spcPts val="0"/>
              </a:spcBef>
              <a:buFont typeface="+mj-lt"/>
              <a:buAutoNum type="alphaUcPeriod"/>
            </a:pPr>
            <a:r>
              <a:rPr lang="en-US" sz="2400" smtClean="0">
                <a:solidFill>
                  <a:srgbClr val="000000"/>
                </a:solidFill>
                <a:latin typeface="Times New Roman" panose="02020603050405020304" pitchFamily="18" charset="0"/>
                <a:cs typeface="Times New Roman" panose="02020603050405020304" pitchFamily="18" charset="0"/>
              </a:rPr>
              <a:t>Con trỏ và địa chỉ cấu trúc</a:t>
            </a:r>
          </a:p>
          <a:p>
            <a:pPr marL="400050" lvl="1"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Một </a:t>
            </a:r>
            <a:r>
              <a:rPr lang="vi-VN" sz="2400" i="1">
                <a:solidFill>
                  <a:srgbClr val="000000"/>
                </a:solidFill>
                <a:latin typeface="Times New Roman" panose="02020603050405020304" pitchFamily="18" charset="0"/>
                <a:cs typeface="Times New Roman" panose="02020603050405020304" pitchFamily="18" charset="0"/>
              </a:rPr>
              <a:t>con trỏ cấu trúc cũng giống như con trỏ trỏ đến các kiểu dữ liệu khác, có nghĩa nó chứa địa chỉ của một biến cấu trúc hoặc một vùng nhớ có kiểu cấu trúc nào đó</a:t>
            </a:r>
            <a:endParaRPr lang="en-US" sz="2400" b="0" i="1" smtClean="0">
              <a:solidFill>
                <a:srgbClr val="000000"/>
              </a:solidFill>
              <a:latin typeface="Times New Roman" panose="02020603050405020304" pitchFamily="18" charset="0"/>
              <a:cs typeface="Times New Roman" panose="02020603050405020304" pitchFamily="18" charset="0"/>
            </a:endParaRPr>
          </a:p>
          <a:p>
            <a:pPr marL="457200" indent="-457200">
              <a:spcBef>
                <a:spcPts val="0"/>
              </a:spcBef>
              <a:buFont typeface="+mj-lt"/>
              <a:buAutoNum type="alphaUcPeriod"/>
            </a:pPr>
            <a:r>
              <a:rPr lang="en-US" sz="2400" smtClean="0">
                <a:solidFill>
                  <a:srgbClr val="000000"/>
                </a:solidFill>
                <a:latin typeface="Times New Roman" panose="02020603050405020304" pitchFamily="18" charset="0"/>
                <a:cs typeface="Times New Roman" panose="02020603050405020304" pitchFamily="18" charset="0"/>
              </a:rPr>
              <a:t>Địa chỉ của các thành phần của cấu trúc</a:t>
            </a:r>
          </a:p>
          <a:p>
            <a:pPr marL="400050" lvl="1" indent="0" algn="just">
              <a:spcBef>
                <a:spcPts val="0"/>
              </a:spcBef>
              <a:buNone/>
            </a:pPr>
            <a:r>
              <a:rPr lang="en-US" sz="240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Các thành phần của một cấu trúc cũng giống như các biến, do vậy cách lấy địa chỉ của các thành phần này cũng tương tự như đối với biến bình thường</a:t>
            </a:r>
            <a:r>
              <a:rPr lang="vi-VN" sz="2400" i="1" smtClean="0">
                <a:solidFill>
                  <a:srgbClr val="000000"/>
                </a:solidFill>
                <a:latin typeface="Times New Roman" panose="02020603050405020304" pitchFamily="18" charset="0"/>
                <a:cs typeface="Times New Roman" panose="02020603050405020304" pitchFamily="18" charset="0"/>
              </a:rPr>
              <a:t>.</a:t>
            </a: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790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Con trỏ và địa chỉ cấu trúc</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a:t>
            </a:r>
            <a:r>
              <a:rPr lang="en-US" sz="2200" b="0" smtClean="0">
                <a:solidFill>
                  <a:srgbClr val="000000"/>
                </a:solidFill>
                <a:latin typeface="Times New Roman" panose="02020603050405020304" pitchFamily="18" charset="0"/>
                <a:cs typeface="Times New Roman" panose="02020603050405020304" pitchFamily="18" charset="0"/>
              </a:rPr>
              <a:t>include&lt;iostream&gt;</a:t>
            </a:r>
          </a:p>
          <a:p>
            <a:pPr marL="0" indent="0">
              <a:spcBef>
                <a:spcPts val="0"/>
              </a:spcBef>
              <a:buNone/>
            </a:pPr>
            <a:r>
              <a:rPr lang="en-US" sz="2200" b="0" smtClean="0">
                <a:solidFill>
                  <a:srgbClr val="000000"/>
                </a:solidFill>
                <a:latin typeface="Times New Roman" panose="02020603050405020304" pitchFamily="18" charset="0"/>
                <a:cs typeface="Times New Roman" panose="02020603050405020304" pitchFamily="18" charset="0"/>
              </a:rPr>
              <a:t>using </a:t>
            </a:r>
            <a:r>
              <a:rPr lang="en-US" sz="2200" b="0">
                <a:solidFill>
                  <a:srgbClr val="000000"/>
                </a:solidFill>
                <a:latin typeface="Times New Roman" panose="02020603050405020304" pitchFamily="18" charset="0"/>
                <a:cs typeface="Times New Roman" panose="02020603050405020304" pitchFamily="18" charset="0"/>
              </a:rPr>
              <a:t>namespace std;</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int main()</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struct sinhvien</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char ten[33];</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int tuoi;</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char que_quan[33];</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}*p,*q</a:t>
            </a:r>
            <a:r>
              <a:rPr lang="en-US" sz="2200" b="0" smtClean="0">
                <a:solidFill>
                  <a:srgbClr val="000000"/>
                </a:solidFill>
                <a:latin typeface="Times New Roman" panose="02020603050405020304" pitchFamily="18" charset="0"/>
                <a:cs typeface="Times New Roman" panose="02020603050405020304" pitchFamily="18" charset="0"/>
              </a:rPr>
              <a:t>, a[20], b</a:t>
            </a:r>
            <a:r>
              <a:rPr lang="en-US" sz="2200" b="0">
                <a:solidFill>
                  <a:srgbClr val="000000"/>
                </a:solidFill>
                <a:latin typeface="Times New Roman" panose="02020603050405020304" pitchFamily="18" charset="0"/>
                <a:cs typeface="Times New Roman" panose="02020603050405020304" pitchFamily="18" charset="0"/>
              </a:rPr>
              <a:t>={"Ly Minh Tai</a:t>
            </a:r>
            <a:r>
              <a:rPr lang="en-US" sz="2200" b="0" smtClean="0">
                <a:solidFill>
                  <a:srgbClr val="000000"/>
                </a:solidFill>
                <a:latin typeface="Times New Roman" panose="02020603050405020304" pitchFamily="18" charset="0"/>
                <a:cs typeface="Times New Roman" panose="02020603050405020304" pitchFamily="18" charset="0"/>
              </a:rPr>
              <a:t>", 22, "</a:t>
            </a:r>
            <a:r>
              <a:rPr lang="en-US" sz="2200" b="0">
                <a:solidFill>
                  <a:srgbClr val="000000"/>
                </a:solidFill>
                <a:latin typeface="Times New Roman" panose="02020603050405020304" pitchFamily="18" charset="0"/>
                <a:cs typeface="Times New Roman" panose="02020603050405020304" pitchFamily="18" charset="0"/>
              </a:rPr>
              <a:t>Nam Dinh"};</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p=&amp;b</a:t>
            </a:r>
            <a:r>
              <a:rPr lang="en-US" sz="2200" b="0" smtClean="0">
                <a:solidFill>
                  <a:srgbClr val="000000"/>
                </a:solidFill>
                <a:latin typeface="Times New Roman" panose="02020603050405020304" pitchFamily="18" charset="0"/>
                <a:cs typeface="Times New Roman" panose="02020603050405020304" pitchFamily="18" charset="0"/>
              </a:rPr>
              <a:t>; a[4</a:t>
            </a:r>
            <a:r>
              <a:rPr lang="en-US" sz="2200" b="0">
                <a:solidFill>
                  <a:srgbClr val="000000"/>
                </a:solidFill>
                <a:latin typeface="Times New Roman" panose="02020603050405020304" pitchFamily="18" charset="0"/>
                <a:cs typeface="Times New Roman" panose="02020603050405020304" pitchFamily="18" charset="0"/>
              </a:rPr>
              <a:t>]=b</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3021EF"/>
                </a:solidFill>
                <a:latin typeface="Times New Roman" panose="02020603050405020304" pitchFamily="18" charset="0"/>
                <a:cs typeface="Times New Roman" panose="02020603050405020304" pitchFamily="18" charset="0"/>
              </a:rPr>
              <a:t>//Cho </a:t>
            </a:r>
            <a:r>
              <a:rPr lang="en-US" sz="2200" i="1" smtClean="0">
                <a:solidFill>
                  <a:srgbClr val="7030A0"/>
                </a:solidFill>
                <a:latin typeface="Times New Roman" panose="02020603050405020304" pitchFamily="18" charset="0"/>
                <a:cs typeface="Times New Roman" panose="02020603050405020304" pitchFamily="18" charset="0"/>
              </a:rPr>
              <a:t>p</a:t>
            </a:r>
            <a:r>
              <a:rPr lang="en-US" sz="2200" b="0" i="1" smtClean="0">
                <a:solidFill>
                  <a:srgbClr val="3021EF"/>
                </a:solidFill>
                <a:latin typeface="Times New Roman" panose="02020603050405020304" pitchFamily="18" charset="0"/>
                <a:cs typeface="Times New Roman" panose="02020603050405020304" pitchFamily="18" charset="0"/>
              </a:rPr>
              <a:t> trỏ vào </a:t>
            </a:r>
            <a:r>
              <a:rPr lang="en-US" sz="2200" i="1" smtClean="0">
                <a:solidFill>
                  <a:srgbClr val="7030A0"/>
                </a:solidFill>
                <a:latin typeface="Times New Roman" panose="02020603050405020304" pitchFamily="18" charset="0"/>
                <a:cs typeface="Times New Roman" panose="02020603050405020304" pitchFamily="18" charset="0"/>
              </a:rPr>
              <a:t>b</a:t>
            </a:r>
            <a:r>
              <a:rPr lang="en-US" sz="2200" b="0" i="1" smtClean="0">
                <a:solidFill>
                  <a:srgbClr val="3021EF"/>
                </a:solidFill>
                <a:latin typeface="Times New Roman" panose="02020603050405020304" pitchFamily="18" charset="0"/>
                <a:cs typeface="Times New Roman" panose="02020603050405020304" pitchFamily="18" charset="0"/>
              </a:rPr>
              <a:t>, </a:t>
            </a:r>
            <a:r>
              <a:rPr lang="en-US" sz="2200" i="1" smtClean="0">
                <a:solidFill>
                  <a:srgbClr val="7030A0"/>
                </a:solidFill>
                <a:latin typeface="Times New Roman" panose="02020603050405020304" pitchFamily="18" charset="0"/>
                <a:cs typeface="Times New Roman" panose="02020603050405020304" pitchFamily="18" charset="0"/>
              </a:rPr>
              <a:t>a[4]</a:t>
            </a:r>
            <a:r>
              <a:rPr lang="en-US" sz="2200" b="0" i="1" smtClean="0">
                <a:solidFill>
                  <a:srgbClr val="3021EF"/>
                </a:solidFill>
                <a:latin typeface="Times New Roman" panose="02020603050405020304" pitchFamily="18" charset="0"/>
                <a:cs typeface="Times New Roman" panose="02020603050405020304" pitchFamily="18" charset="0"/>
              </a:rPr>
              <a:t> gán bằng </a:t>
            </a:r>
            <a:r>
              <a:rPr lang="en-US" sz="2200" i="1" smtClean="0">
                <a:solidFill>
                  <a:srgbClr val="7030A0"/>
                </a:solidFill>
                <a:latin typeface="Times New Roman" panose="02020603050405020304" pitchFamily="18" charset="0"/>
                <a:cs typeface="Times New Roman" panose="02020603050405020304" pitchFamily="18" charset="0"/>
              </a:rPr>
              <a:t>b</a:t>
            </a:r>
            <a:endParaRPr lang="en-US" sz="2200">
              <a:solidFill>
                <a:srgbClr val="7030A0"/>
              </a:solidFill>
              <a:latin typeface="Times New Roman" panose="02020603050405020304" pitchFamily="18" charset="0"/>
              <a:cs typeface="Times New Roman" panose="02020603050405020304" pitchFamily="18" charset="0"/>
            </a:endParaRP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cout&lt;&lt;p-&gt;ten&lt;&lt;endl</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3021EF"/>
                </a:solidFill>
                <a:latin typeface="Times New Roman" panose="02020603050405020304" pitchFamily="18" charset="0"/>
                <a:cs typeface="Times New Roman" panose="02020603050405020304" pitchFamily="18" charset="0"/>
              </a:rPr>
              <a:t>// Xuất ra </a:t>
            </a:r>
            <a:r>
              <a:rPr lang="en-US" sz="2200" i="1" smtClean="0">
                <a:solidFill>
                  <a:srgbClr val="7030A0"/>
                </a:solidFill>
                <a:latin typeface="Times New Roman" panose="02020603050405020304" pitchFamily="18" charset="0"/>
                <a:cs typeface="Times New Roman" panose="02020603050405020304" pitchFamily="18" charset="0"/>
              </a:rPr>
              <a:t>Ly Minh Tai</a:t>
            </a:r>
            <a:endParaRPr lang="en-US" sz="2200">
              <a:solidFill>
                <a:srgbClr val="7030A0"/>
              </a:solidFill>
              <a:latin typeface="Times New Roman" panose="02020603050405020304" pitchFamily="18" charset="0"/>
              <a:cs typeface="Times New Roman" panose="02020603050405020304" pitchFamily="18" charset="0"/>
            </a:endParaRP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q=&amp;a[4</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3021EF"/>
                </a:solidFill>
                <a:latin typeface="Times New Roman" panose="02020603050405020304" pitchFamily="18" charset="0"/>
                <a:cs typeface="Times New Roman" panose="02020603050405020304" pitchFamily="18" charset="0"/>
              </a:rPr>
              <a:t>Cho </a:t>
            </a:r>
            <a:r>
              <a:rPr lang="en-US" sz="2200" i="1" smtClean="0">
                <a:solidFill>
                  <a:srgbClr val="7030A0"/>
                </a:solidFill>
                <a:latin typeface="Times New Roman" panose="02020603050405020304" pitchFamily="18" charset="0"/>
                <a:cs typeface="Times New Roman" panose="02020603050405020304" pitchFamily="18" charset="0"/>
              </a:rPr>
              <a:t>q</a:t>
            </a:r>
            <a:r>
              <a:rPr lang="en-US" sz="2200" b="0" i="1" smtClean="0">
                <a:solidFill>
                  <a:srgbClr val="3021EF"/>
                </a:solidFill>
                <a:latin typeface="Times New Roman" panose="02020603050405020304" pitchFamily="18" charset="0"/>
                <a:cs typeface="Times New Roman" panose="02020603050405020304" pitchFamily="18" charset="0"/>
              </a:rPr>
              <a:t> trỏ vào </a:t>
            </a:r>
            <a:r>
              <a:rPr lang="en-US" sz="2200" i="1" smtClean="0">
                <a:solidFill>
                  <a:srgbClr val="7030A0"/>
                </a:solidFill>
                <a:latin typeface="Times New Roman" panose="02020603050405020304" pitchFamily="18" charset="0"/>
                <a:cs typeface="Times New Roman" panose="02020603050405020304" pitchFamily="18" charset="0"/>
              </a:rPr>
              <a:t>a[4]</a:t>
            </a:r>
            <a:endParaRPr lang="en-US" sz="2200">
              <a:solidFill>
                <a:srgbClr val="7030A0"/>
              </a:solidFill>
              <a:latin typeface="Times New Roman" panose="02020603050405020304" pitchFamily="18" charset="0"/>
              <a:cs typeface="Times New Roman" panose="02020603050405020304" pitchFamily="18" charset="0"/>
            </a:endParaRP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cout&lt;&lt;q-&gt;que_quan</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3021EF"/>
                </a:solidFill>
                <a:latin typeface="Times New Roman" panose="02020603050405020304" pitchFamily="18" charset="0"/>
                <a:cs typeface="Times New Roman" panose="02020603050405020304" pitchFamily="18" charset="0"/>
              </a:rPr>
              <a:t>// Xuất ra </a:t>
            </a:r>
            <a:r>
              <a:rPr lang="en-US" sz="2200" i="1" smtClean="0">
                <a:solidFill>
                  <a:srgbClr val="7030A0"/>
                </a:solidFill>
                <a:latin typeface="Times New Roman" panose="02020603050405020304" pitchFamily="18" charset="0"/>
                <a:cs typeface="Times New Roman" panose="02020603050405020304" pitchFamily="18" charset="0"/>
              </a:rPr>
              <a:t>Nam Dinh</a:t>
            </a:r>
            <a:r>
              <a:rPr lang="en-US" sz="2200" b="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4544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Địa chỉ của các thành phần của cấu trúc</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12</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#include&lt;iostream&gt;</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using namespace std;</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int main()</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struct sinhvien</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char ten[33];</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int tuoi;</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char que_quan[33];</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}b={"Tran Viet Hoang",19,"Ca Mau"};</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int *t</a:t>
            </a:r>
            <a:r>
              <a:rPr lang="en-US" sz="2200" b="0" smtClean="0">
                <a:solidFill>
                  <a:srgbClr val="000000"/>
                </a:solidFill>
                <a:latin typeface="Times New Roman" panose="02020603050405020304" pitchFamily="18" charset="0"/>
                <a:cs typeface="Times New Roman" panose="02020603050405020304" pitchFamily="18" charset="0"/>
              </a:rPr>
              <a:t>; char </a:t>
            </a:r>
            <a:r>
              <a:rPr lang="en-US" sz="2200" b="0">
                <a:solidFill>
                  <a:srgbClr val="000000"/>
                </a:solidFill>
                <a:latin typeface="Times New Roman" panose="02020603050405020304" pitchFamily="18" charset="0"/>
                <a:cs typeface="Times New Roman" panose="02020603050405020304" pitchFamily="18" charset="0"/>
              </a:rPr>
              <a:t>*ht;</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t=&amp;(b.tuoi</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7030A0"/>
                </a:solidFill>
                <a:latin typeface="Times New Roman" panose="02020603050405020304" pitchFamily="18" charset="0"/>
                <a:cs typeface="Times New Roman" panose="02020603050405020304" pitchFamily="18" charset="0"/>
              </a:rPr>
              <a:t>// </a:t>
            </a:r>
            <a:r>
              <a:rPr lang="en-US" sz="2200" i="1" smtClean="0">
                <a:solidFill>
                  <a:srgbClr val="7030A0"/>
                </a:solidFill>
                <a:latin typeface="Times New Roman" panose="02020603050405020304" pitchFamily="18" charset="0"/>
                <a:cs typeface="Times New Roman" panose="02020603050405020304" pitchFamily="18" charset="0"/>
              </a:rPr>
              <a:t>t</a:t>
            </a:r>
            <a:r>
              <a:rPr lang="en-US" sz="2200" b="0" i="1" smtClean="0">
                <a:solidFill>
                  <a:srgbClr val="7030A0"/>
                </a:solidFill>
                <a:latin typeface="Times New Roman" panose="02020603050405020304" pitchFamily="18" charset="0"/>
                <a:cs typeface="Times New Roman" panose="02020603050405020304" pitchFamily="18" charset="0"/>
              </a:rPr>
              <a:t> trỏ vào thành phần </a:t>
            </a:r>
            <a:r>
              <a:rPr lang="en-US" sz="2200" i="1" smtClean="0">
                <a:solidFill>
                  <a:srgbClr val="7030A0"/>
                </a:solidFill>
                <a:latin typeface="Times New Roman" panose="02020603050405020304" pitchFamily="18" charset="0"/>
                <a:cs typeface="Times New Roman" panose="02020603050405020304" pitchFamily="18" charset="0"/>
              </a:rPr>
              <a:t>tuoi</a:t>
            </a:r>
            <a:r>
              <a:rPr lang="en-US" sz="2200" b="0" i="1" smtClean="0">
                <a:solidFill>
                  <a:srgbClr val="7030A0"/>
                </a:solidFill>
                <a:latin typeface="Times New Roman" panose="02020603050405020304" pitchFamily="18" charset="0"/>
                <a:cs typeface="Times New Roman" panose="02020603050405020304" pitchFamily="18" charset="0"/>
              </a:rPr>
              <a:t> của </a:t>
            </a:r>
            <a:r>
              <a:rPr lang="en-US" sz="2200" i="1" smtClean="0">
                <a:solidFill>
                  <a:srgbClr val="7030A0"/>
                </a:solidFill>
                <a:latin typeface="Times New Roman" panose="02020603050405020304" pitchFamily="18" charset="0"/>
                <a:cs typeface="Times New Roman" panose="02020603050405020304" pitchFamily="18" charset="0"/>
              </a:rPr>
              <a:t>b</a:t>
            </a:r>
            <a:endParaRPr lang="en-US" sz="220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ht=b.ten</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7030A0"/>
                </a:solidFill>
                <a:latin typeface="Times New Roman" panose="02020603050405020304" pitchFamily="18" charset="0"/>
                <a:cs typeface="Times New Roman" panose="02020603050405020304" pitchFamily="18" charset="0"/>
              </a:rPr>
              <a:t>// </a:t>
            </a:r>
            <a:r>
              <a:rPr lang="en-US" sz="2200" i="1" smtClean="0">
                <a:solidFill>
                  <a:srgbClr val="7030A0"/>
                </a:solidFill>
                <a:latin typeface="Times New Roman" panose="02020603050405020304" pitchFamily="18" charset="0"/>
                <a:cs typeface="Times New Roman" panose="02020603050405020304" pitchFamily="18" charset="0"/>
              </a:rPr>
              <a:t>ht</a:t>
            </a:r>
            <a:r>
              <a:rPr lang="en-US" sz="2200" b="0" i="1" smtClean="0">
                <a:solidFill>
                  <a:srgbClr val="7030A0"/>
                </a:solidFill>
                <a:latin typeface="Times New Roman" panose="02020603050405020304" pitchFamily="18" charset="0"/>
                <a:cs typeface="Times New Roman" panose="02020603050405020304" pitchFamily="18" charset="0"/>
              </a:rPr>
              <a:t> trỏ vào thành phần </a:t>
            </a:r>
            <a:r>
              <a:rPr lang="en-US" sz="2200" i="1" smtClean="0">
                <a:solidFill>
                  <a:srgbClr val="7030A0"/>
                </a:solidFill>
                <a:latin typeface="Times New Roman" panose="02020603050405020304" pitchFamily="18" charset="0"/>
                <a:cs typeface="Times New Roman" panose="02020603050405020304" pitchFamily="18" charset="0"/>
              </a:rPr>
              <a:t>ten</a:t>
            </a:r>
            <a:r>
              <a:rPr lang="en-US" sz="2200" b="0" i="1" smtClean="0">
                <a:solidFill>
                  <a:srgbClr val="7030A0"/>
                </a:solidFill>
                <a:latin typeface="Times New Roman" panose="02020603050405020304" pitchFamily="18" charset="0"/>
                <a:cs typeface="Times New Roman" panose="02020603050405020304" pitchFamily="18" charset="0"/>
              </a:rPr>
              <a:t> của </a:t>
            </a:r>
            <a:r>
              <a:rPr lang="en-US" sz="2200" i="1" smtClean="0">
                <a:solidFill>
                  <a:srgbClr val="7030A0"/>
                </a:solidFill>
                <a:latin typeface="Times New Roman" panose="02020603050405020304" pitchFamily="18" charset="0"/>
                <a:cs typeface="Times New Roman" panose="02020603050405020304" pitchFamily="18" charset="0"/>
              </a:rPr>
              <a:t>b</a:t>
            </a:r>
            <a:r>
              <a:rPr lang="en-US" sz="2200" b="0" i="1" smtClean="0">
                <a:solidFill>
                  <a:srgbClr val="7030A0"/>
                </a:solidFill>
                <a:latin typeface="Times New Roman" panose="02020603050405020304" pitchFamily="18" charset="0"/>
                <a:cs typeface="Times New Roman" panose="02020603050405020304" pitchFamily="18" charset="0"/>
              </a:rPr>
              <a:t> (không cần dấu </a:t>
            </a:r>
            <a:r>
              <a:rPr lang="en-US" sz="2200" i="1" smtClean="0">
                <a:solidFill>
                  <a:srgbClr val="7030A0"/>
                </a:solidFill>
                <a:latin typeface="Times New Roman" panose="02020603050405020304" pitchFamily="18" charset="0"/>
                <a:cs typeface="Times New Roman" panose="02020603050405020304" pitchFamily="18" charset="0"/>
              </a:rPr>
              <a:t>&amp;</a:t>
            </a:r>
            <a:r>
              <a:rPr lang="en-US" sz="2200" b="0" i="1" smtClean="0">
                <a:solidFill>
                  <a:srgbClr val="7030A0"/>
                </a:solidFill>
                <a:latin typeface="Times New Roman" panose="02020603050405020304" pitchFamily="18" charset="0"/>
                <a:cs typeface="Times New Roman" panose="02020603050405020304" pitchFamily="18" charset="0"/>
              </a:rPr>
              <a:t>)</a:t>
            </a:r>
            <a:endParaRPr lang="en-US" sz="22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	cout&lt;&lt;ht&lt;&lt;" "&lt;&lt;*t&lt;&lt;" tuoi</a:t>
            </a:r>
            <a:r>
              <a:rPr lang="en-US" sz="2200" b="0" smtClean="0">
                <a:solidFill>
                  <a:srgbClr val="000000"/>
                </a:solidFill>
                <a:latin typeface="Times New Roman" panose="02020603050405020304" pitchFamily="18" charset="0"/>
                <a:cs typeface="Times New Roman" panose="02020603050405020304" pitchFamily="18" charset="0"/>
              </a:rPr>
              <a:t>"; </a:t>
            </a:r>
            <a:r>
              <a:rPr lang="en-US" sz="2200" b="0" i="1" smtClean="0">
                <a:solidFill>
                  <a:srgbClr val="7030A0"/>
                </a:solidFill>
                <a:latin typeface="Times New Roman" panose="02020603050405020304" pitchFamily="18" charset="0"/>
                <a:cs typeface="Times New Roman" panose="02020603050405020304" pitchFamily="18" charset="0"/>
              </a:rPr>
              <a:t>//</a:t>
            </a:r>
            <a:r>
              <a:rPr lang="en-US" sz="2200" i="1" smtClean="0">
                <a:solidFill>
                  <a:srgbClr val="7030A0"/>
                </a:solidFill>
                <a:latin typeface="Times New Roman" panose="02020603050405020304" pitchFamily="18" charset="0"/>
                <a:cs typeface="Times New Roman" panose="02020603050405020304" pitchFamily="18" charset="0"/>
              </a:rPr>
              <a:t>Tran Viet Hoang 19 tuoi</a:t>
            </a:r>
            <a:r>
              <a:rPr lang="en-US" sz="2200" b="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200" b="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58884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5.3 Hàm với cấu trúc</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457200" indent="-457200" algn="just">
              <a:spcBef>
                <a:spcPts val="0"/>
              </a:spcBef>
              <a:buFont typeface="+mj-lt"/>
              <a:buAutoNum type="alphaUcPeriod" startAt="3"/>
            </a:pPr>
            <a:r>
              <a:rPr lang="en-US" sz="2400" smtClean="0">
                <a:solidFill>
                  <a:srgbClr val="000000"/>
                </a:solidFill>
                <a:latin typeface="Times New Roman" panose="02020603050405020304" pitchFamily="18" charset="0"/>
                <a:cs typeface="Times New Roman" panose="02020603050405020304" pitchFamily="18" charset="0"/>
              </a:rPr>
              <a:t>Đối của hàm là cấu trúc</a:t>
            </a:r>
          </a:p>
          <a:p>
            <a:pPr marL="400050" lvl="1" indent="0" algn="just">
              <a:spcBef>
                <a:spcPts val="0"/>
              </a:spcBef>
              <a:buNone/>
            </a:pPr>
            <a:r>
              <a:rPr lang="en-US" sz="240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Một cấu trúc có thể được sử dụng để làm đối của hàm dưới các dạng sau đây:</a:t>
            </a:r>
          </a:p>
          <a:p>
            <a:pPr lvl="1" indent="-342900" algn="just">
              <a:spcBef>
                <a:spcPts val="0"/>
              </a:spcBef>
              <a:buFont typeface="Wingdings" panose="05000000000000000000" pitchFamily="2" charset="2"/>
              <a:buChar char="q"/>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a:t>
            </a:r>
            <a:r>
              <a:rPr lang="vi-VN" sz="2400" i="1">
                <a:solidFill>
                  <a:schemeClr val="accent1">
                    <a:lumMod val="50000"/>
                  </a:schemeClr>
                </a:solidFill>
                <a:latin typeface="Times New Roman" panose="02020603050405020304" pitchFamily="18" charset="0"/>
                <a:cs typeface="Times New Roman" panose="02020603050405020304" pitchFamily="18" charset="0"/>
              </a:rPr>
              <a:t>một biến cấu trúc, khi đó tham đối thực sự là một cấu trúc.</a:t>
            </a:r>
          </a:p>
          <a:p>
            <a:pPr lvl="1" indent="-342900" algn="just">
              <a:spcBef>
                <a:spcPts val="0"/>
              </a:spcBef>
              <a:buFont typeface="Wingdings" panose="05000000000000000000" pitchFamily="2" charset="2"/>
              <a:buChar char="q"/>
            </a:pPr>
            <a:r>
              <a:rPr lang="en-US" sz="2400" i="1" smtClean="0">
                <a:solidFill>
                  <a:schemeClr val="accent1">
                    <a:lumMod val="50000"/>
                  </a:schemeClr>
                </a:solidFill>
                <a:latin typeface="Times New Roman" panose="02020603050405020304" pitchFamily="18" charset="0"/>
                <a:cs typeface="Times New Roman" panose="02020603050405020304" pitchFamily="18" charset="0"/>
              </a:rPr>
              <a:t> </a:t>
            </a: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a:t>
            </a:r>
            <a:r>
              <a:rPr lang="vi-VN" sz="2400" i="1">
                <a:solidFill>
                  <a:schemeClr val="accent1">
                    <a:lumMod val="50000"/>
                  </a:schemeClr>
                </a:solidFill>
                <a:latin typeface="Times New Roman" panose="02020603050405020304" pitchFamily="18" charset="0"/>
                <a:cs typeface="Times New Roman" panose="02020603050405020304" pitchFamily="18" charset="0"/>
              </a:rPr>
              <a:t>một con trỏ cấu trúc, tham đối thực sự là địa chỉ của một cấu trúc. </a:t>
            </a:r>
          </a:p>
          <a:p>
            <a:pPr lvl="1" indent="-342900" algn="just">
              <a:spcBef>
                <a:spcPts val="0"/>
              </a:spcBef>
              <a:buFont typeface="Wingdings" panose="05000000000000000000" pitchFamily="2" charset="2"/>
              <a:buChar char="q"/>
            </a:pPr>
            <a:r>
              <a:rPr lang="en-US" sz="2400" i="1" smtClean="0">
                <a:solidFill>
                  <a:schemeClr val="accent1">
                    <a:lumMod val="50000"/>
                  </a:schemeClr>
                </a:solidFill>
                <a:latin typeface="Times New Roman" panose="02020603050405020304" pitchFamily="18" charset="0"/>
                <a:cs typeface="Times New Roman" panose="02020603050405020304" pitchFamily="18" charset="0"/>
              </a:rPr>
              <a:t> </a:t>
            </a: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a:t>
            </a:r>
            <a:r>
              <a:rPr lang="vi-VN" sz="2400" i="1">
                <a:solidFill>
                  <a:schemeClr val="accent1">
                    <a:lumMod val="50000"/>
                  </a:schemeClr>
                </a:solidFill>
                <a:latin typeface="Times New Roman" panose="02020603050405020304" pitchFamily="18" charset="0"/>
                <a:cs typeface="Times New Roman" panose="02020603050405020304" pitchFamily="18" charset="0"/>
              </a:rPr>
              <a:t>một tham chiếu cấu trúc, tham đối thực sự là một cấu trúc.</a:t>
            </a:r>
          </a:p>
          <a:p>
            <a:pPr lvl="1" indent="-342900" algn="just">
              <a:spcBef>
                <a:spcPts val="0"/>
              </a:spcBef>
              <a:buFont typeface="Wingdings" panose="05000000000000000000" pitchFamily="2" charset="2"/>
              <a:buChar char="q"/>
            </a:pPr>
            <a:r>
              <a:rPr lang="en-US" sz="2400" i="1">
                <a:solidFill>
                  <a:schemeClr val="accent1">
                    <a:lumMod val="50000"/>
                  </a:schemeClr>
                </a:solidFill>
                <a:latin typeface="Times New Roman" panose="02020603050405020304" pitchFamily="18" charset="0"/>
                <a:cs typeface="Times New Roman" panose="02020603050405020304" pitchFamily="18" charset="0"/>
              </a:rPr>
              <a:t> </a:t>
            </a: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a:t>
            </a:r>
            <a:r>
              <a:rPr lang="vi-VN" sz="2400" i="1">
                <a:solidFill>
                  <a:schemeClr val="accent1">
                    <a:lumMod val="50000"/>
                  </a:schemeClr>
                </a:solidFill>
                <a:latin typeface="Times New Roman" panose="02020603050405020304" pitchFamily="18" charset="0"/>
                <a:cs typeface="Times New Roman" panose="02020603050405020304" pitchFamily="18" charset="0"/>
              </a:rPr>
              <a:t>một mảng cấu trúc hình thức hoặc con trỏ mảng, tham đối thực sự là tên mảng cấu trúc</a:t>
            </a:r>
            <a:r>
              <a:rPr lang="vi-VN" sz="2400" i="1" smtClean="0">
                <a:solidFill>
                  <a:schemeClr val="accent1">
                    <a:lumMod val="50000"/>
                  </a:schemeClr>
                </a:solidFill>
                <a:latin typeface="Times New Roman" panose="02020603050405020304" pitchFamily="18" charset="0"/>
                <a:cs typeface="Times New Roman" panose="02020603050405020304" pitchFamily="18" charset="0"/>
              </a:rPr>
              <a:t>.</a:t>
            </a:r>
            <a:endParaRPr lang="vi-VN" sz="2400" i="1">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3338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Sử dụng cấu trúc làm đối số của hàm</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14</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#include&lt;iostream&gt;</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using namespace std;</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struct so_thuc</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i="1" smtClean="0">
                <a:solidFill>
                  <a:srgbClr val="2D0DB3"/>
                </a:solidFill>
                <a:latin typeface="Times New Roman" panose="02020603050405020304" pitchFamily="18" charset="0"/>
                <a:cs typeface="Times New Roman" panose="02020603050405020304" pitchFamily="18" charset="0"/>
              </a:rPr>
              <a:t> //Khai báo cấu trúc so_thuc</a:t>
            </a:r>
            <a:endParaRPr lang="vi-VN" sz="2200" b="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int </a:t>
            </a:r>
            <a:r>
              <a:rPr lang="vi-VN" sz="2200" b="0">
                <a:solidFill>
                  <a:srgbClr val="000000"/>
                </a:solidFill>
                <a:latin typeface="Times New Roman" panose="02020603050405020304" pitchFamily="18" charset="0"/>
                <a:cs typeface="Times New Roman" panose="02020603050405020304" pitchFamily="18" charset="0"/>
              </a:rPr>
              <a:t>phan_nguyen;</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	</a:t>
            </a:r>
            <a:r>
              <a:rPr lang="vi-VN" sz="2200" b="0" smtClean="0">
                <a:solidFill>
                  <a:srgbClr val="000000"/>
                </a:solidFill>
                <a:latin typeface="Times New Roman" panose="02020603050405020304" pitchFamily="18" charset="0"/>
                <a:cs typeface="Times New Roman" panose="02020603050405020304" pitchFamily="18" charset="0"/>
              </a:rPr>
              <a:t>unsigned </a:t>
            </a:r>
            <a:r>
              <a:rPr lang="vi-VN" sz="2200" b="0">
                <a:solidFill>
                  <a:srgbClr val="000000"/>
                </a:solidFill>
                <a:latin typeface="Times New Roman" panose="02020603050405020304" pitchFamily="18" charset="0"/>
                <a:cs typeface="Times New Roman" panose="02020603050405020304" pitchFamily="18" charset="0"/>
              </a:rPr>
              <a:t>thap_phan;};</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void hien(so_thuc a);</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int main()</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	so_thuc x={-222,178</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i="1" smtClean="0">
                <a:solidFill>
                  <a:srgbClr val="2D0DB3"/>
                </a:solidFill>
                <a:latin typeface="Times New Roman" panose="02020603050405020304" pitchFamily="18" charset="0"/>
                <a:cs typeface="Times New Roman" panose="02020603050405020304" pitchFamily="18" charset="0"/>
              </a:rPr>
              <a:t> // x là cấu trúc so_thuc</a:t>
            </a:r>
            <a:endParaRPr lang="vi-VN" sz="2200" b="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	hien(x</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i="1" smtClean="0">
                <a:solidFill>
                  <a:srgbClr val="2D0DB3"/>
                </a:solidFill>
                <a:latin typeface="Times New Roman" panose="02020603050405020304" pitchFamily="18" charset="0"/>
                <a:cs typeface="Times New Roman" panose="02020603050405020304" pitchFamily="18" charset="0"/>
              </a:rPr>
              <a:t> // Đối số x là một cấu trúc</a:t>
            </a:r>
            <a:endParaRPr lang="vi-VN" sz="2200" b="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void hien(so_thuc a</a:t>
            </a:r>
            <a:r>
              <a:rPr lang="vi-VN" sz="2200" b="0" smtClean="0">
                <a:solidFill>
                  <a:srgbClr val="000000"/>
                </a:solidFill>
                <a:latin typeface="Times New Roman" panose="02020603050405020304" pitchFamily="18" charset="0"/>
                <a:cs typeface="Times New Roman" panose="02020603050405020304" pitchFamily="18" charset="0"/>
              </a:rPr>
              <a:t>)</a:t>
            </a:r>
            <a:r>
              <a:rPr lang="en-US" sz="2200" b="0" i="1" smtClean="0">
                <a:solidFill>
                  <a:srgbClr val="2D0DB3"/>
                </a:solidFill>
                <a:latin typeface="Times New Roman" panose="02020603050405020304" pitchFamily="18" charset="0"/>
                <a:cs typeface="Times New Roman" panose="02020603050405020304" pitchFamily="18" charset="0"/>
              </a:rPr>
              <a:t> // Hàm hiện số thực</a:t>
            </a:r>
            <a:endParaRPr lang="vi-VN" sz="2200" b="0">
              <a:solidFill>
                <a:srgbClr val="000000"/>
              </a:solidFill>
              <a:latin typeface="Times New Roman" panose="02020603050405020304" pitchFamily="18" charset="0"/>
              <a:cs typeface="Times New Roman" panose="02020603050405020304" pitchFamily="18" charset="0"/>
            </a:endParaRP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	cout&lt;&lt;a.phan_nguyen&lt;&lt;"."&lt;&lt;a.thap_phan;</a:t>
            </a:r>
          </a:p>
          <a:p>
            <a:pPr marL="0" indent="0" algn="just">
              <a:spcBef>
                <a:spcPts val="0"/>
              </a:spcBef>
              <a:buNone/>
            </a:pPr>
            <a:r>
              <a:rPr lang="vi-VN" sz="2200" b="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55088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5.3 Hàm với cấu trúc</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457200" indent="-457200">
              <a:spcBef>
                <a:spcPts val="0"/>
              </a:spcBef>
              <a:buFont typeface="+mj-lt"/>
              <a:buAutoNum type="alphaUcPeriod" startAt="4"/>
            </a:pPr>
            <a:r>
              <a:rPr lang="en-US" sz="2400" smtClean="0">
                <a:solidFill>
                  <a:srgbClr val="000000"/>
                </a:solidFill>
                <a:latin typeface="Times New Roman" panose="02020603050405020304" pitchFamily="18" charset="0"/>
                <a:cs typeface="Times New Roman" panose="02020603050405020304" pitchFamily="18" charset="0"/>
              </a:rPr>
              <a:t>Giá trị hàm là cấu trúc</a:t>
            </a:r>
          </a:p>
          <a:p>
            <a:pPr marL="400050" lvl="1"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Cũng </a:t>
            </a:r>
            <a:r>
              <a:rPr lang="vi-VN" sz="2400">
                <a:solidFill>
                  <a:srgbClr val="000000"/>
                </a:solidFill>
                <a:latin typeface="Times New Roman" panose="02020603050405020304" pitchFamily="18" charset="0"/>
                <a:cs typeface="Times New Roman" panose="02020603050405020304" pitchFamily="18" charset="0"/>
              </a:rPr>
              <a:t>tương tự như các kiểu dữ liệu cơ bản, giá trị trả lại của một hàm cũng có thể là các cấu trúc dưới các dạng sau:</a:t>
            </a:r>
          </a:p>
          <a:p>
            <a:pPr marL="857250" lvl="1" indent="-457200">
              <a:spcBef>
                <a:spcPts val="0"/>
              </a:spcBef>
              <a:buFont typeface="Wingdings" panose="05000000000000000000" pitchFamily="2" charset="2"/>
              <a:buChar char="q"/>
            </a:pP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một biến cấu trúc.</a:t>
            </a:r>
          </a:p>
          <a:p>
            <a:pPr marL="857250" lvl="1" indent="-457200">
              <a:spcBef>
                <a:spcPts val="0"/>
              </a:spcBef>
              <a:buFont typeface="Wingdings" panose="05000000000000000000" pitchFamily="2" charset="2"/>
              <a:buChar char="q"/>
            </a:pP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một con trỏ cấu trúc. </a:t>
            </a:r>
          </a:p>
          <a:p>
            <a:pPr marL="857250" lvl="1" indent="-457200">
              <a:spcBef>
                <a:spcPts val="0"/>
              </a:spcBef>
              <a:buFont typeface="Wingdings" panose="05000000000000000000" pitchFamily="2" charset="2"/>
              <a:buChar char="q"/>
            </a:pPr>
            <a:r>
              <a:rPr lang="vi-VN" sz="2400" i="1" smtClean="0">
                <a:solidFill>
                  <a:schemeClr val="accent1">
                    <a:lumMod val="50000"/>
                  </a:schemeClr>
                </a:solidFill>
                <a:latin typeface="Times New Roman" panose="02020603050405020304" pitchFamily="18" charset="0"/>
                <a:cs typeface="Times New Roman" panose="02020603050405020304" pitchFamily="18" charset="0"/>
              </a:rPr>
              <a:t>Là một tham chiếu cấu trúc.</a:t>
            </a:r>
          </a:p>
          <a:p>
            <a:pPr marL="857250" lvl="1" indent="-457200">
              <a:spcBef>
                <a:spcPts val="0"/>
              </a:spcBef>
              <a:buFont typeface="Wingdings" panose="05000000000000000000" pitchFamily="2" charset="2"/>
              <a:buChar char="q"/>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40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16</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#include&lt;iostream&gt;</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using namespace std;</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struct </a:t>
            </a:r>
            <a:r>
              <a:rPr lang="en-US" sz="2000" i="1" smtClean="0">
                <a:solidFill>
                  <a:srgbClr val="000000"/>
                </a:solidFill>
                <a:latin typeface="Times New Roman" panose="02020603050405020304" pitchFamily="18" charset="0"/>
                <a:cs typeface="Times New Roman" panose="02020603050405020304" pitchFamily="18" charset="0"/>
              </a:rPr>
              <a:t>so_phuc{ float thuc; </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a:t>
            </a:r>
            <a:r>
              <a:rPr lang="en-US" sz="2000" i="1" smtClean="0">
                <a:solidFill>
                  <a:srgbClr val="000000"/>
                </a:solidFill>
                <a:latin typeface="Times New Roman" panose="02020603050405020304" pitchFamily="18" charset="0"/>
                <a:cs typeface="Times New Roman" panose="02020603050405020304" pitchFamily="18" charset="0"/>
              </a:rPr>
              <a:t>	float </a:t>
            </a:r>
            <a:r>
              <a:rPr lang="en-US" sz="2000" i="1">
                <a:solidFill>
                  <a:srgbClr val="000000"/>
                </a:solidFill>
                <a:latin typeface="Times New Roman" panose="02020603050405020304" pitchFamily="18" charset="0"/>
                <a:cs typeface="Times New Roman" panose="02020603050405020304" pitchFamily="18" charset="0"/>
              </a:rPr>
              <a:t>ao;};</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so_phuc tong(so_phuc a, so_phuc b)</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so_phuc kq;</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kq.thuc=a.thuc+b.thuc;</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kq.ao=a.ao+b.ao;</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return kq;	</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int main()</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so_phuc x={1,23</a:t>
            </a:r>
            <a:r>
              <a:rPr lang="en-US" sz="2000" i="1" smtClean="0">
                <a:solidFill>
                  <a:srgbClr val="000000"/>
                </a:solidFill>
                <a:latin typeface="Times New Roman" panose="02020603050405020304" pitchFamily="18" charset="0"/>
                <a:cs typeface="Times New Roman" panose="02020603050405020304" pitchFamily="18" charset="0"/>
              </a:rPr>
              <a:t>}, y</a:t>
            </a:r>
            <a:r>
              <a:rPr lang="en-US" sz="2000" i="1">
                <a:solidFill>
                  <a:srgbClr val="000000"/>
                </a:solidFill>
                <a:latin typeface="Times New Roman" panose="02020603050405020304" pitchFamily="18" charset="0"/>
                <a:cs typeface="Times New Roman" panose="02020603050405020304" pitchFamily="18" charset="0"/>
              </a:rPr>
              <a:t>={2,22</a:t>
            </a:r>
            <a:r>
              <a:rPr lang="en-US" sz="2000" i="1" smtClean="0">
                <a:solidFill>
                  <a:srgbClr val="000000"/>
                </a:solidFill>
                <a:latin typeface="Times New Roman" panose="02020603050405020304" pitchFamily="18" charset="0"/>
                <a:cs typeface="Times New Roman" panose="02020603050405020304" pitchFamily="18" charset="0"/>
              </a:rPr>
              <a:t>}, z</a:t>
            </a:r>
            <a:r>
              <a:rPr lang="en-US" sz="2000" i="1">
                <a:solidFill>
                  <a:srgbClr val="000000"/>
                </a:solidFill>
                <a:latin typeface="Times New Roman" panose="02020603050405020304" pitchFamily="18" charset="0"/>
                <a:cs typeface="Times New Roman" panose="02020603050405020304" pitchFamily="18" charset="0"/>
              </a:rPr>
              <a:t>;</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a:t>
            </a:r>
            <a:r>
              <a:rPr lang="en-US" sz="2000" i="1" smtClean="0">
                <a:solidFill>
                  <a:srgbClr val="000000"/>
                </a:solidFill>
                <a:latin typeface="Times New Roman" panose="02020603050405020304" pitchFamily="18" charset="0"/>
                <a:cs typeface="Times New Roman" panose="02020603050405020304" pitchFamily="18" charset="0"/>
              </a:rPr>
              <a:t>z = tong(x, y</a:t>
            </a:r>
            <a:r>
              <a:rPr lang="en-US" sz="2000" i="1">
                <a:solidFill>
                  <a:srgbClr val="000000"/>
                </a:solidFill>
                <a:latin typeface="Times New Roman" panose="02020603050405020304" pitchFamily="18" charset="0"/>
                <a:cs typeface="Times New Roman" panose="02020603050405020304" pitchFamily="18" charset="0"/>
              </a:rPr>
              <a:t>);</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	cout&lt;&lt;z.thuc&lt;&lt;"+"&lt;&lt;z.ao&lt;&lt;"*i";</a:t>
            </a:r>
          </a:p>
          <a:p>
            <a:pPr marL="400050" lvl="1" indent="0">
              <a:spcBef>
                <a:spcPts val="0"/>
              </a:spcBef>
              <a:buNone/>
            </a:pPr>
            <a:r>
              <a:rPr lang="en-US" sz="2000" i="1">
                <a:solidFill>
                  <a:srgbClr val="000000"/>
                </a:solidFill>
                <a:latin typeface="Times New Roman" panose="02020603050405020304" pitchFamily="18" charset="0"/>
                <a:cs typeface="Times New Roman" panose="02020603050405020304" pitchFamily="18" charset="0"/>
              </a:rPr>
              <a:t>}</a:t>
            </a:r>
            <a:endParaRPr lang="en-US" sz="20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3408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5.4 Câu lệnh typedef </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lvl="1" indent="0" algn="just">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Để </a:t>
            </a:r>
            <a:r>
              <a:rPr lang="vi-VN" sz="2400">
                <a:solidFill>
                  <a:srgbClr val="000000"/>
                </a:solidFill>
                <a:latin typeface="Times New Roman" panose="02020603050405020304" pitchFamily="18" charset="0"/>
                <a:cs typeface="Times New Roman" panose="02020603050405020304" pitchFamily="18" charset="0"/>
              </a:rPr>
              <a:t>thuận tiện trong sử dụng, thông thường các kiểu được </a:t>
            </a:r>
            <a:r>
              <a:rPr lang="en-US" sz="2400" smtClean="0">
                <a:solidFill>
                  <a:srgbClr val="000000"/>
                </a:solidFill>
                <a:latin typeface="Times New Roman" panose="02020603050405020304" pitchFamily="18" charset="0"/>
                <a:cs typeface="Times New Roman" panose="02020603050405020304" pitchFamily="18" charset="0"/>
              </a:rPr>
              <a:t>người sử dụng</a:t>
            </a:r>
            <a:r>
              <a:rPr lang="vi-VN" sz="2400" smtClean="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tạo mới sẽ được gán cho một tên kiểu bằng câu lệnh typedef như sau:</a:t>
            </a:r>
          </a:p>
          <a:p>
            <a:pPr marL="0" lvl="1" indent="0" algn="ctr">
              <a:spcBef>
                <a:spcPts val="0"/>
              </a:spcBef>
              <a:buNone/>
            </a:pPr>
            <a:r>
              <a:rPr lang="vi-VN" sz="2400" b="1">
                <a:solidFill>
                  <a:srgbClr val="000000"/>
                </a:solidFill>
                <a:latin typeface="Times New Roman" panose="02020603050405020304" pitchFamily="18" charset="0"/>
                <a:cs typeface="Times New Roman" panose="02020603050405020304" pitchFamily="18" charset="0"/>
              </a:rPr>
              <a:t>typedef &lt;kiểu&gt; &lt;tên_kiểu&gt; ;</a:t>
            </a:r>
          </a:p>
          <a:p>
            <a:pPr marL="0" lvl="1" indent="0">
              <a:spcBef>
                <a:spcPts val="0"/>
              </a:spcBef>
              <a:buNone/>
            </a:pPr>
            <a:endParaRPr lang="en-US" sz="2400" smtClean="0">
              <a:solidFill>
                <a:srgbClr val="000000"/>
              </a:solidFill>
              <a:latin typeface="Times New Roman" panose="02020603050405020304" pitchFamily="18" charset="0"/>
              <a:cs typeface="Times New Roman" panose="02020603050405020304" pitchFamily="18" charset="0"/>
            </a:endParaRPr>
          </a:p>
          <a:p>
            <a:pPr marL="0" lvl="1"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Ví </a:t>
            </a:r>
            <a:r>
              <a:rPr lang="en-US" sz="2400">
                <a:solidFill>
                  <a:srgbClr val="000000"/>
                </a:solidFill>
                <a:latin typeface="Times New Roman" panose="02020603050405020304" pitchFamily="18" charset="0"/>
                <a:cs typeface="Times New Roman" panose="02020603050405020304" pitchFamily="18" charset="0"/>
              </a:rPr>
              <a:t>dụ: </a:t>
            </a:r>
            <a:r>
              <a:rPr lang="en-US" sz="2400" smtClean="0">
                <a:solidFill>
                  <a:srgbClr val="000000"/>
                </a:solidFill>
                <a:latin typeface="Times New Roman" panose="02020603050405020304" pitchFamily="18" charset="0"/>
                <a:cs typeface="Times New Roman" panose="02020603050405020304" pitchFamily="18" charset="0"/>
              </a:rPr>
              <a:t>Có </a:t>
            </a:r>
            <a:r>
              <a:rPr lang="en-US" sz="2400">
                <a:solidFill>
                  <a:srgbClr val="000000"/>
                </a:solidFill>
                <a:latin typeface="Times New Roman" panose="02020603050405020304" pitchFamily="18" charset="0"/>
                <a:cs typeface="Times New Roman" panose="02020603050405020304" pitchFamily="18" charset="0"/>
              </a:rPr>
              <a:t>thể đặt tên cho kiểu ngày tháng là Date với khai báo sau:</a:t>
            </a:r>
          </a:p>
          <a:p>
            <a:pPr marL="0" lvl="1" indent="0">
              <a:spcBef>
                <a:spcPts val="0"/>
              </a:spcBef>
              <a:buNone/>
            </a:pPr>
            <a:r>
              <a:rPr lang="en-US" sz="2400">
                <a:solidFill>
                  <a:srgbClr val="000000"/>
                </a:solidFill>
                <a:latin typeface="Times New Roman" panose="02020603050405020304" pitchFamily="18" charset="0"/>
                <a:cs typeface="Times New Roman" panose="02020603050405020304" pitchFamily="18" charset="0"/>
              </a:rPr>
              <a:t>	</a:t>
            </a:r>
            <a:r>
              <a:rPr lang="en-US" sz="2400" i="1">
                <a:solidFill>
                  <a:srgbClr val="3021EF"/>
                </a:solidFill>
                <a:latin typeface="Times New Roman" panose="02020603050405020304" pitchFamily="18" charset="0"/>
                <a:cs typeface="Times New Roman" panose="02020603050405020304" pitchFamily="18" charset="0"/>
              </a:rPr>
              <a:t>typedef struct Date {</a:t>
            </a:r>
          </a:p>
          <a:p>
            <a:pPr marL="0" lvl="1" indent="0">
              <a:spcBef>
                <a:spcPts val="0"/>
              </a:spcBef>
              <a:buNone/>
            </a:pPr>
            <a:r>
              <a:rPr lang="en-US" sz="2400" i="1">
                <a:solidFill>
                  <a:srgbClr val="3021EF"/>
                </a:solidFill>
                <a:latin typeface="Times New Roman" panose="02020603050405020304" pitchFamily="18" charset="0"/>
                <a:cs typeface="Times New Roman" panose="02020603050405020304" pitchFamily="18" charset="0"/>
              </a:rPr>
              <a:t>		int ng;</a:t>
            </a:r>
          </a:p>
          <a:p>
            <a:pPr marL="0" lvl="1" indent="0">
              <a:spcBef>
                <a:spcPts val="0"/>
              </a:spcBef>
              <a:buNone/>
            </a:pPr>
            <a:r>
              <a:rPr lang="en-US" sz="2400" i="1">
                <a:solidFill>
                  <a:srgbClr val="3021EF"/>
                </a:solidFill>
                <a:latin typeface="Times New Roman" panose="02020603050405020304" pitchFamily="18" charset="0"/>
                <a:cs typeface="Times New Roman" panose="02020603050405020304" pitchFamily="18" charset="0"/>
              </a:rPr>
              <a:t>		int th;</a:t>
            </a:r>
          </a:p>
          <a:p>
            <a:pPr marL="0" lvl="1" indent="0">
              <a:spcBef>
                <a:spcPts val="0"/>
              </a:spcBef>
              <a:buNone/>
            </a:pPr>
            <a:r>
              <a:rPr lang="en-US" sz="2400" i="1">
                <a:solidFill>
                  <a:srgbClr val="3021EF"/>
                </a:solidFill>
                <a:latin typeface="Times New Roman" panose="02020603050405020304" pitchFamily="18" charset="0"/>
                <a:cs typeface="Times New Roman" panose="02020603050405020304" pitchFamily="18" charset="0"/>
              </a:rPr>
              <a:t>		int nam;</a:t>
            </a:r>
          </a:p>
          <a:p>
            <a:pPr marL="0" lvl="1" indent="0">
              <a:spcBef>
                <a:spcPts val="0"/>
              </a:spcBef>
              <a:buNone/>
            </a:pPr>
            <a:r>
              <a:rPr lang="en-US" sz="2400" i="1">
                <a:solidFill>
                  <a:srgbClr val="3021EF"/>
                </a:solidFill>
                <a:latin typeface="Times New Roman" panose="02020603050405020304" pitchFamily="18" charset="0"/>
                <a:cs typeface="Times New Roman" panose="02020603050405020304" pitchFamily="18" charset="0"/>
              </a:rPr>
              <a:t>	</a:t>
            </a:r>
            <a:r>
              <a:rPr lang="en-US" sz="2400" i="1" smtClean="0">
                <a:solidFill>
                  <a:srgbClr val="3021EF"/>
                </a:solidFill>
                <a:latin typeface="Times New Roman" panose="02020603050405020304" pitchFamily="18" charset="0"/>
                <a:cs typeface="Times New Roman" panose="02020603050405020304" pitchFamily="18" charset="0"/>
              </a:rPr>
              <a:t>	};</a:t>
            </a:r>
            <a:endParaRPr lang="en-US" sz="2400" i="1">
              <a:solidFill>
                <a:srgbClr val="3021EF"/>
              </a:solidFill>
              <a:latin typeface="Times New Roman" panose="02020603050405020304" pitchFamily="18" charset="0"/>
              <a:cs typeface="Times New Roman" panose="02020603050405020304" pitchFamily="18" charset="0"/>
            </a:endParaRPr>
          </a:p>
          <a:p>
            <a:pPr marL="0" lvl="1"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3448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5.5 Hàm sizeof()</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18</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Hàm </a:t>
            </a:r>
            <a:r>
              <a:rPr lang="en-US" sz="2400" smtClean="0">
                <a:solidFill>
                  <a:srgbClr val="000000"/>
                </a:solidFill>
                <a:latin typeface="Times New Roman" panose="02020603050405020304" pitchFamily="18" charset="0"/>
                <a:cs typeface="Times New Roman" panose="02020603050405020304" pitchFamily="18" charset="0"/>
              </a:rPr>
              <a:t>sizeof() </a:t>
            </a:r>
            <a:r>
              <a:rPr lang="vi-VN" sz="2400" smtClean="0">
                <a:solidFill>
                  <a:srgbClr val="000000"/>
                </a:solidFill>
                <a:latin typeface="Times New Roman" panose="02020603050405020304" pitchFamily="18" charset="0"/>
                <a:cs typeface="Times New Roman" panose="02020603050405020304" pitchFamily="18" charset="0"/>
              </a:rPr>
              <a:t>trả </a:t>
            </a:r>
            <a:r>
              <a:rPr lang="vi-VN" sz="2400">
                <a:solidFill>
                  <a:srgbClr val="000000"/>
                </a:solidFill>
                <a:latin typeface="Times New Roman" panose="02020603050405020304" pitchFamily="18" charset="0"/>
                <a:cs typeface="Times New Roman" panose="02020603050405020304" pitchFamily="18" charset="0"/>
              </a:rPr>
              <a:t>lại kích thước của một biến hoặc kiểu. </a:t>
            </a:r>
            <a:endParaRPr lang="en-US" sz="2400" smtClean="0">
              <a:solidFill>
                <a:srgbClr val="000000"/>
              </a:solidFill>
              <a:latin typeface="Times New Roman" panose="02020603050405020304" pitchFamily="18" charset="0"/>
              <a:cs typeface="Times New Roman" panose="02020603050405020304" pitchFamily="18" charset="0"/>
            </a:endParaRPr>
          </a:p>
          <a:p>
            <a:pPr marL="0" lvl="1" indent="0">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Ví </a:t>
            </a:r>
            <a:r>
              <a:rPr lang="vi-VN" sz="2400">
                <a:solidFill>
                  <a:srgbClr val="000000"/>
                </a:solidFill>
                <a:latin typeface="Times New Roman" panose="02020603050405020304" pitchFamily="18" charset="0"/>
                <a:cs typeface="Times New Roman" panose="02020603050405020304" pitchFamily="18" charset="0"/>
              </a:rPr>
              <a:t>dụ:</a:t>
            </a:r>
          </a:p>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	#include&lt;iostream&gt;</a:t>
            </a:r>
          </a:p>
          <a:p>
            <a:pPr marL="0" lvl="1"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using </a:t>
            </a:r>
            <a:r>
              <a:rPr lang="vi-VN" sz="2400">
                <a:solidFill>
                  <a:srgbClr val="000000"/>
                </a:solidFill>
                <a:latin typeface="Times New Roman" panose="02020603050405020304" pitchFamily="18" charset="0"/>
                <a:cs typeface="Times New Roman" panose="02020603050405020304" pitchFamily="18" charset="0"/>
              </a:rPr>
              <a:t>namespace std;</a:t>
            </a:r>
          </a:p>
          <a:p>
            <a:pPr marL="0" lvl="1"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int </a:t>
            </a:r>
            <a:r>
              <a:rPr lang="vi-VN" sz="2400">
                <a:solidFill>
                  <a:srgbClr val="000000"/>
                </a:solidFill>
                <a:latin typeface="Times New Roman" panose="02020603050405020304" pitchFamily="18" charset="0"/>
                <a:cs typeface="Times New Roman" panose="02020603050405020304" pitchFamily="18" charset="0"/>
              </a:rPr>
              <a:t>main()</a:t>
            </a:r>
          </a:p>
          <a:p>
            <a:pPr marL="0" lvl="1"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a:t>
            </a:r>
            <a:endParaRPr lang="vi-VN" sz="2400">
              <a:solidFill>
                <a:srgbClr val="000000"/>
              </a:solidFill>
              <a:latin typeface="Times New Roman" panose="02020603050405020304" pitchFamily="18" charset="0"/>
              <a:cs typeface="Times New Roman" panose="02020603050405020304" pitchFamily="18" charset="0"/>
            </a:endParaRPr>
          </a:p>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double </a:t>
            </a:r>
            <a:r>
              <a:rPr lang="vi-VN" sz="2400">
                <a:solidFill>
                  <a:srgbClr val="000000"/>
                </a:solidFill>
                <a:latin typeface="Times New Roman" panose="02020603050405020304" pitchFamily="18" charset="0"/>
                <a:cs typeface="Times New Roman" panose="02020603050405020304" pitchFamily="18" charset="0"/>
              </a:rPr>
              <a:t>x;</a:t>
            </a:r>
          </a:p>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struct </a:t>
            </a:r>
            <a:r>
              <a:rPr lang="vi-VN" sz="2400">
                <a:solidFill>
                  <a:srgbClr val="000000"/>
                </a:solidFill>
                <a:latin typeface="Times New Roman" panose="02020603050405020304" pitchFamily="18" charset="0"/>
                <a:cs typeface="Times New Roman" panose="02020603050405020304" pitchFamily="18" charset="0"/>
              </a:rPr>
              <a:t>date{</a:t>
            </a:r>
          </a:p>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int </a:t>
            </a:r>
            <a:r>
              <a:rPr lang="vi-VN" sz="2400">
                <a:solidFill>
                  <a:srgbClr val="000000"/>
                </a:solidFill>
                <a:latin typeface="Times New Roman" panose="02020603050405020304" pitchFamily="18" charset="0"/>
                <a:cs typeface="Times New Roman" panose="02020603050405020304" pitchFamily="18" charset="0"/>
              </a:rPr>
              <a:t>ngay; int thang; int nam;</a:t>
            </a:r>
          </a:p>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a:t>
            </a:r>
            <a:r>
              <a:rPr lang="vi-VN" sz="2400">
                <a:solidFill>
                  <a:srgbClr val="000000"/>
                </a:solidFill>
                <a:latin typeface="Times New Roman" panose="02020603050405020304" pitchFamily="18" charset="0"/>
                <a:cs typeface="Times New Roman" panose="02020603050405020304" pitchFamily="18" charset="0"/>
              </a:rPr>
              <a:t>y;</a:t>
            </a:r>
          </a:p>
          <a:p>
            <a:pPr marL="0" lvl="1" indent="0">
              <a:spcBef>
                <a:spcPts val="0"/>
              </a:spcBef>
              <a:buNone/>
            </a:pPr>
            <a:r>
              <a:rPr lang="vi-VN" sz="2400">
                <a:solidFill>
                  <a:srgbClr val="000000"/>
                </a:solidFill>
                <a:latin typeface="Times New Roman" panose="02020603050405020304" pitchFamily="18" charset="0"/>
                <a:cs typeface="Times New Roman" panose="02020603050405020304" pitchFamily="18" charset="0"/>
              </a:rPr>
              <a:t>	cout&lt;&lt;sizeof(x</a:t>
            </a:r>
            <a:r>
              <a:rPr lang="vi-VN" sz="2400" smtClean="0">
                <a:solidFill>
                  <a:srgbClr val="000000"/>
                </a:solidFill>
                <a:latin typeface="Times New Roman" panose="02020603050405020304" pitchFamily="18" charset="0"/>
                <a:cs typeface="Times New Roman" panose="02020603050405020304" pitchFamily="18" charset="0"/>
              </a:rPr>
              <a:t>)&lt;&lt;</a:t>
            </a:r>
            <a:r>
              <a:rPr lang="en-US" sz="2400" smtClean="0">
                <a:solidFill>
                  <a:srgbClr val="000000"/>
                </a:solidFill>
                <a:latin typeface="Times New Roman" panose="02020603050405020304" pitchFamily="18" charset="0"/>
                <a:cs typeface="Times New Roman" panose="02020603050405020304" pitchFamily="18" charset="0"/>
              </a:rPr>
              <a:t>endl; </a:t>
            </a:r>
            <a:r>
              <a:rPr lang="en-US" sz="2400" i="1" smtClean="0">
                <a:solidFill>
                  <a:srgbClr val="3021EF"/>
                </a:solidFill>
                <a:latin typeface="Times New Roman" panose="02020603050405020304" pitchFamily="18" charset="0"/>
                <a:cs typeface="Times New Roman" panose="02020603050405020304" pitchFamily="18" charset="0"/>
              </a:rPr>
              <a:t>// Xuất ra 8</a:t>
            </a:r>
            <a:endParaRPr lang="en-US" sz="2400" smtClean="0">
              <a:solidFill>
                <a:srgbClr val="000000"/>
              </a:solidFill>
              <a:latin typeface="Times New Roman" panose="02020603050405020304" pitchFamily="18" charset="0"/>
              <a:cs typeface="Times New Roman" panose="02020603050405020304" pitchFamily="18" charset="0"/>
            </a:endParaRPr>
          </a:p>
          <a:p>
            <a:pPr marL="0" lvl="1" indent="0">
              <a:spcBef>
                <a:spcPts val="0"/>
              </a:spcBef>
              <a:buNone/>
            </a:pP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cout</a:t>
            </a:r>
            <a:r>
              <a:rPr lang="vi-VN" sz="2400" smtClean="0">
                <a:solidFill>
                  <a:srgbClr val="000000"/>
                </a:solidFill>
                <a:latin typeface="Times New Roman" panose="02020603050405020304" pitchFamily="18" charset="0"/>
                <a:cs typeface="Times New Roman" panose="02020603050405020304" pitchFamily="18" charset="0"/>
              </a:rPr>
              <a:t>&lt;&lt;</a:t>
            </a:r>
            <a:r>
              <a:rPr lang="vi-VN" sz="2400">
                <a:solidFill>
                  <a:srgbClr val="000000"/>
                </a:solidFill>
                <a:latin typeface="Times New Roman" panose="02020603050405020304" pitchFamily="18" charset="0"/>
                <a:cs typeface="Times New Roman" panose="02020603050405020304" pitchFamily="18" charset="0"/>
              </a:rPr>
              <a:t>sizeof(y</a:t>
            </a:r>
            <a:r>
              <a:rPr lang="vi-VN" sz="2400" smtClean="0">
                <a:solidFill>
                  <a:srgbClr val="00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3021EF"/>
                </a:solidFill>
                <a:latin typeface="Times New Roman" panose="02020603050405020304" pitchFamily="18" charset="0"/>
                <a:cs typeface="Times New Roman" panose="02020603050405020304" pitchFamily="18" charset="0"/>
              </a:rPr>
              <a:t>//Xuất ra 12 ( kiểu int kích thước là 4)</a:t>
            </a:r>
            <a:endParaRPr lang="vi-VN" sz="2400">
              <a:solidFill>
                <a:srgbClr val="000000"/>
              </a:solidFill>
              <a:latin typeface="Times New Roman" panose="02020603050405020304" pitchFamily="18" charset="0"/>
              <a:cs typeface="Times New Roman" panose="02020603050405020304" pitchFamily="18" charset="0"/>
            </a:endParaRPr>
          </a:p>
          <a:p>
            <a:pPr marL="0" lvl="1"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a:t>
            </a: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9943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Bài tập chương 5</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lvl="1" indent="0" algn="just">
              <a:spcBef>
                <a:spcPts val="0"/>
              </a:spcBef>
              <a:buNone/>
            </a:pPr>
            <a:r>
              <a:rPr lang="en-US" sz="2400" b="1" kern="0" smtClean="0">
                <a:solidFill>
                  <a:srgbClr val="000000"/>
                </a:solidFill>
                <a:latin typeface="Times New Roman" panose="02020603050405020304" pitchFamily="18" charset="0"/>
                <a:cs typeface="Times New Roman" panose="02020603050405020304" pitchFamily="18" charset="0"/>
              </a:rPr>
              <a:t>Bài 1</a:t>
            </a:r>
            <a:r>
              <a:rPr lang="en-US" sz="2400" b="0" kern="0" smtClean="0">
                <a:solidFill>
                  <a:srgbClr val="000000"/>
                </a:solidFill>
                <a:latin typeface="Times New Roman" panose="02020603050405020304" pitchFamily="18" charset="0"/>
                <a:cs typeface="Times New Roman" panose="02020603050405020304" pitchFamily="18" charset="0"/>
              </a:rPr>
              <a:t>. </a:t>
            </a:r>
            <a:r>
              <a:rPr lang="vi-VN" sz="2400" kern="0" smtClean="0">
                <a:solidFill>
                  <a:srgbClr val="000000"/>
                </a:solidFill>
                <a:latin typeface="Times New Roman" panose="02020603050405020304" pitchFamily="18" charset="0"/>
                <a:cs typeface="Times New Roman" panose="02020603050405020304" pitchFamily="18" charset="0"/>
              </a:rPr>
              <a:t>Cho </a:t>
            </a:r>
            <a:r>
              <a:rPr lang="vi-VN" sz="2400" kern="0">
                <a:solidFill>
                  <a:srgbClr val="000000"/>
                </a:solidFill>
                <a:latin typeface="Times New Roman" panose="02020603050405020304" pitchFamily="18" charset="0"/>
                <a:cs typeface="Times New Roman" panose="02020603050405020304" pitchFamily="18" charset="0"/>
              </a:rPr>
              <a:t>phân số dưới dạng cấu trúc gồm 2 thành phần là tử và mẫu. Viết chương trình nhập 2 phân số, in ra tổng, tích, hiệu, thương của chúng dưới dạng tối giản</a:t>
            </a:r>
            <a:r>
              <a:rPr lang="vi-VN" sz="2400" kern="0" smtClean="0">
                <a:solidFill>
                  <a:srgbClr val="000000"/>
                </a:solidFill>
                <a:latin typeface="Times New Roman" panose="02020603050405020304" pitchFamily="18" charset="0"/>
                <a:cs typeface="Times New Roman" panose="02020603050405020304" pitchFamily="18" charset="0"/>
              </a:rPr>
              <a:t>.</a:t>
            </a:r>
            <a:endParaRPr lang="en-US" sz="2400" kern="0" smtClean="0">
              <a:solidFill>
                <a:srgbClr val="000000"/>
              </a:solidFill>
              <a:latin typeface="Times New Roman" panose="02020603050405020304" pitchFamily="18" charset="0"/>
              <a:cs typeface="Times New Roman" panose="02020603050405020304" pitchFamily="18" charset="0"/>
            </a:endParaRPr>
          </a:p>
          <a:p>
            <a:pPr marL="0" lvl="1" indent="0" algn="just">
              <a:spcBef>
                <a:spcPts val="0"/>
              </a:spcBef>
              <a:buNone/>
            </a:pPr>
            <a:r>
              <a:rPr lang="en-US" sz="2400" b="1" kern="0" smtClean="0">
                <a:solidFill>
                  <a:srgbClr val="000000"/>
                </a:solidFill>
                <a:latin typeface="Times New Roman" panose="02020603050405020304" pitchFamily="18" charset="0"/>
                <a:cs typeface="Times New Roman" panose="02020603050405020304" pitchFamily="18" charset="0"/>
              </a:rPr>
              <a:t>Bài 2</a:t>
            </a:r>
            <a:r>
              <a:rPr lang="en-US" sz="2400" b="0" kern="0" smtClean="0">
                <a:solidFill>
                  <a:srgbClr val="000000"/>
                </a:solidFill>
                <a:latin typeface="Times New Roman" panose="02020603050405020304" pitchFamily="18" charset="0"/>
                <a:cs typeface="Times New Roman" panose="02020603050405020304" pitchFamily="18" charset="0"/>
              </a:rPr>
              <a:t>. </a:t>
            </a:r>
            <a:r>
              <a:rPr lang="vi-VN" sz="2400" kern="0" smtClean="0">
                <a:solidFill>
                  <a:srgbClr val="000000"/>
                </a:solidFill>
                <a:latin typeface="Times New Roman" panose="02020603050405020304" pitchFamily="18" charset="0"/>
                <a:cs typeface="Times New Roman" panose="02020603050405020304" pitchFamily="18" charset="0"/>
              </a:rPr>
              <a:t>Nhập </a:t>
            </a:r>
            <a:r>
              <a:rPr lang="vi-VN" sz="2400" kern="0">
                <a:solidFill>
                  <a:srgbClr val="000000"/>
                </a:solidFill>
                <a:latin typeface="Times New Roman" panose="02020603050405020304" pitchFamily="18" charset="0"/>
                <a:cs typeface="Times New Roman" panose="02020603050405020304" pitchFamily="18" charset="0"/>
              </a:rPr>
              <a:t>một ngày tháng năm dưới dạng cấu trúc. Tính chính xác (kể cả năm nhuận) số ngày đã qua kể từ ngày 1/1/1 cho đến ngày đó</a:t>
            </a:r>
            <a:r>
              <a:rPr lang="vi-VN" sz="2400" kern="0" smtClean="0">
                <a:solidFill>
                  <a:srgbClr val="000000"/>
                </a:solidFill>
                <a:latin typeface="Times New Roman" panose="02020603050405020304" pitchFamily="18" charset="0"/>
                <a:cs typeface="Times New Roman" panose="02020603050405020304" pitchFamily="18" charset="0"/>
              </a:rPr>
              <a:t>.</a:t>
            </a:r>
            <a:endParaRPr lang="en-US" sz="2400" kern="0" smtClean="0">
              <a:solidFill>
                <a:srgbClr val="000000"/>
              </a:solidFill>
              <a:latin typeface="Times New Roman" panose="02020603050405020304" pitchFamily="18" charset="0"/>
              <a:cs typeface="Times New Roman" panose="02020603050405020304" pitchFamily="18" charset="0"/>
            </a:endParaRPr>
          </a:p>
          <a:p>
            <a:pPr marL="0" lvl="1" indent="0" algn="just">
              <a:spcBef>
                <a:spcPts val="0"/>
              </a:spcBef>
              <a:buNone/>
            </a:pPr>
            <a:r>
              <a:rPr lang="en-US" sz="2400" b="1" kern="0" smtClean="0">
                <a:solidFill>
                  <a:srgbClr val="000000"/>
                </a:solidFill>
                <a:latin typeface="Times New Roman" panose="02020603050405020304" pitchFamily="18" charset="0"/>
                <a:cs typeface="Times New Roman" panose="02020603050405020304" pitchFamily="18" charset="0"/>
              </a:rPr>
              <a:t>Bài 3</a:t>
            </a:r>
            <a:r>
              <a:rPr lang="en-US" sz="2400" kern="0">
                <a:solidFill>
                  <a:srgbClr val="000000"/>
                </a:solidFill>
                <a:latin typeface="Times New Roman" panose="02020603050405020304" pitchFamily="18" charset="0"/>
                <a:cs typeface="Times New Roman" panose="02020603050405020304" pitchFamily="18" charset="0"/>
              </a:rPr>
              <a:t>. </a:t>
            </a:r>
            <a:r>
              <a:rPr lang="en-US" sz="2400" kern="0" smtClean="0">
                <a:solidFill>
                  <a:srgbClr val="000000"/>
                </a:solidFill>
                <a:latin typeface="Times New Roman" panose="02020603050405020304" pitchFamily="18" charset="0"/>
                <a:cs typeface="Times New Roman" panose="02020603050405020304" pitchFamily="18" charset="0"/>
              </a:rPr>
              <a:t>Hiện </a:t>
            </a:r>
            <a:r>
              <a:rPr lang="en-US" sz="2400" kern="0">
                <a:solidFill>
                  <a:srgbClr val="000000"/>
                </a:solidFill>
                <a:latin typeface="Times New Roman" panose="02020603050405020304" pitchFamily="18" charset="0"/>
                <a:cs typeface="Times New Roman" panose="02020603050405020304" pitchFamily="18" charset="0"/>
              </a:rPr>
              <a:t>thứ của một ngày bất kỳ nào đó, lấy ngày thứ hiện tại để làm chuẩn</a:t>
            </a:r>
            <a:r>
              <a:rPr lang="en-US" sz="2400" kern="0" smtClean="0">
                <a:solidFill>
                  <a:srgbClr val="000000"/>
                </a:solidFill>
                <a:latin typeface="Times New Roman" panose="02020603050405020304" pitchFamily="18" charset="0"/>
                <a:cs typeface="Times New Roman" panose="02020603050405020304" pitchFamily="18" charset="0"/>
              </a:rPr>
              <a:t>.</a:t>
            </a:r>
          </a:p>
          <a:p>
            <a:pPr marL="0" lvl="1" indent="0" algn="just">
              <a:spcBef>
                <a:spcPts val="0"/>
              </a:spcBef>
              <a:buNone/>
            </a:pPr>
            <a:r>
              <a:rPr lang="en-US" sz="2400" b="1" kern="0" smtClean="0">
                <a:solidFill>
                  <a:srgbClr val="000000"/>
                </a:solidFill>
                <a:latin typeface="Times New Roman" panose="02020603050405020304" pitchFamily="18" charset="0"/>
                <a:cs typeface="Times New Roman" panose="02020603050405020304" pitchFamily="18" charset="0"/>
              </a:rPr>
              <a:t>Bài 4</a:t>
            </a:r>
            <a:r>
              <a:rPr lang="en-US" sz="2400" b="0" kern="0" smtClean="0">
                <a:solidFill>
                  <a:srgbClr val="000000"/>
                </a:solidFill>
                <a:latin typeface="Times New Roman" panose="02020603050405020304" pitchFamily="18" charset="0"/>
                <a:cs typeface="Times New Roman" panose="02020603050405020304" pitchFamily="18" charset="0"/>
              </a:rPr>
              <a:t>. </a:t>
            </a:r>
            <a:r>
              <a:rPr lang="vi-VN" sz="2400" kern="0" smtClean="0">
                <a:solidFill>
                  <a:srgbClr val="000000"/>
                </a:solidFill>
                <a:latin typeface="Times New Roman" panose="02020603050405020304" pitchFamily="18" charset="0"/>
                <a:cs typeface="Times New Roman" panose="02020603050405020304" pitchFamily="18" charset="0"/>
              </a:rPr>
              <a:t>Viết </a:t>
            </a:r>
            <a:r>
              <a:rPr lang="vi-VN" sz="2400" kern="0">
                <a:solidFill>
                  <a:srgbClr val="000000"/>
                </a:solidFill>
                <a:latin typeface="Times New Roman" panose="02020603050405020304" pitchFamily="18" charset="0"/>
                <a:cs typeface="Times New Roman" panose="02020603050405020304" pitchFamily="18" charset="0"/>
              </a:rPr>
              <a:t>chương trình nhập một mảng sinh viên, thông tin về mỗi sinh viên gồm họ tên và ngày sinh (kiểu cấu trúc). Sắp xếp mảng </a:t>
            </a:r>
            <a:r>
              <a:rPr lang="vi-VN" sz="2400" kern="0" smtClean="0">
                <a:solidFill>
                  <a:srgbClr val="000000"/>
                </a:solidFill>
                <a:latin typeface="Times New Roman" panose="02020603050405020304" pitchFamily="18" charset="0"/>
                <a:cs typeface="Times New Roman" panose="02020603050405020304" pitchFamily="18" charset="0"/>
              </a:rPr>
              <a:t>theo </a:t>
            </a:r>
            <a:r>
              <a:rPr lang="vi-VN" sz="2400" kern="0">
                <a:solidFill>
                  <a:srgbClr val="000000"/>
                </a:solidFill>
                <a:latin typeface="Times New Roman" panose="02020603050405020304" pitchFamily="18" charset="0"/>
                <a:cs typeface="Times New Roman" panose="02020603050405020304" pitchFamily="18" charset="0"/>
              </a:rPr>
              <a:t>tuổi và in ra màn </a:t>
            </a:r>
            <a:r>
              <a:rPr lang="vi-VN" sz="2400" kern="0" smtClean="0">
                <a:solidFill>
                  <a:srgbClr val="000000"/>
                </a:solidFill>
                <a:latin typeface="Times New Roman" panose="02020603050405020304" pitchFamily="18" charset="0"/>
                <a:cs typeface="Times New Roman" panose="02020603050405020304" pitchFamily="18" charset="0"/>
              </a:rPr>
              <a:t>hình</a:t>
            </a:r>
            <a:r>
              <a:rPr lang="en-US" sz="2400" kern="0" smtClean="0">
                <a:solidFill>
                  <a:srgbClr val="000000"/>
                </a:solidFill>
                <a:latin typeface="Times New Roman" panose="02020603050405020304" pitchFamily="18" charset="0"/>
                <a:cs typeface="Times New Roman" panose="02020603050405020304" pitchFamily="18" charset="0"/>
              </a:rPr>
              <a:t>.</a:t>
            </a:r>
          </a:p>
          <a:p>
            <a:pPr marL="0" lvl="1" indent="0" algn="just">
              <a:spcBef>
                <a:spcPts val="0"/>
              </a:spcBef>
              <a:buNone/>
            </a:pPr>
            <a:r>
              <a:rPr lang="en-US" sz="2400" b="1" kern="0">
                <a:solidFill>
                  <a:srgbClr val="000000"/>
                </a:solidFill>
                <a:latin typeface="Times New Roman" panose="02020603050405020304" pitchFamily="18" charset="0"/>
                <a:cs typeface="Times New Roman" panose="02020603050405020304" pitchFamily="18" charset="0"/>
              </a:rPr>
              <a:t>Bài 5</a:t>
            </a:r>
            <a:r>
              <a:rPr lang="en-US" sz="2400" kern="0">
                <a:solidFill>
                  <a:srgbClr val="000000"/>
                </a:solidFill>
                <a:latin typeface="Times New Roman" panose="02020603050405020304" pitchFamily="18" charset="0"/>
                <a:cs typeface="Times New Roman" panose="02020603050405020304" pitchFamily="18" charset="0"/>
              </a:rPr>
              <a:t>. </a:t>
            </a:r>
            <a:r>
              <a:rPr lang="en-US" sz="2400" kern="0" smtClean="0">
                <a:solidFill>
                  <a:srgbClr val="000000"/>
                </a:solidFill>
                <a:latin typeface="Times New Roman" panose="02020603050405020304" pitchFamily="18" charset="0"/>
                <a:cs typeface="Times New Roman" panose="02020603050405020304" pitchFamily="18" charset="0"/>
              </a:rPr>
              <a:t>Tính </a:t>
            </a:r>
            <a:r>
              <a:rPr lang="en-US" sz="2400" kern="0">
                <a:solidFill>
                  <a:srgbClr val="000000"/>
                </a:solidFill>
                <a:latin typeface="Times New Roman" panose="02020603050405020304" pitchFamily="18" charset="0"/>
                <a:cs typeface="Times New Roman" panose="02020603050405020304" pitchFamily="18" charset="0"/>
              </a:rPr>
              <a:t>số ngày đã qua kể từ đầu năm cho đến ngày hiện tại.</a:t>
            </a:r>
            <a:endParaRPr lang="en-US" sz="2400" b="0" ker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1456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r>
              <a:rPr lang="en-US" sz="3200" smtClean="0">
                <a:latin typeface="Times New Roman" panose="02020603050405020304" pitchFamily="18" charset="0"/>
                <a:cs typeface="Times New Roman" panose="02020603050405020304" pitchFamily="18" charset="0"/>
              </a:rPr>
              <a:t>Nội dung chính</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2</a:t>
            </a:r>
          </a:p>
        </p:txBody>
      </p:sp>
      <p:grpSp>
        <p:nvGrpSpPr>
          <p:cNvPr id="9" name="Group 8"/>
          <p:cNvGrpSpPr>
            <a:grpSpLocks/>
          </p:cNvGrpSpPr>
          <p:nvPr/>
        </p:nvGrpSpPr>
        <p:grpSpPr bwMode="auto">
          <a:xfrm>
            <a:off x="1905000" y="1338263"/>
            <a:ext cx="762000" cy="665162"/>
            <a:chOff x="1110" y="2656"/>
            <a:chExt cx="1549" cy="1351"/>
          </a:xfrm>
        </p:grpSpPr>
        <p:sp>
          <p:nvSpPr>
            <p:cNvPr id="3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3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3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grpSp>
      <p:grpSp>
        <p:nvGrpSpPr>
          <p:cNvPr id="10" name="Group 9"/>
          <p:cNvGrpSpPr>
            <a:grpSpLocks/>
          </p:cNvGrpSpPr>
          <p:nvPr/>
        </p:nvGrpSpPr>
        <p:grpSpPr bwMode="auto">
          <a:xfrm>
            <a:off x="1905000" y="2252663"/>
            <a:ext cx="762000" cy="665162"/>
            <a:chOff x="3174" y="2656"/>
            <a:chExt cx="1549" cy="1351"/>
          </a:xfrm>
        </p:grpSpPr>
        <p:sp>
          <p:nvSpPr>
            <p:cNvPr id="3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3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33"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grpSp>
      <p:sp>
        <p:nvSpPr>
          <p:cNvPr id="11" name="Line 11"/>
          <p:cNvSpPr>
            <a:spLocks noChangeShapeType="1"/>
          </p:cNvSpPr>
          <p:nvPr/>
        </p:nvSpPr>
        <p:spPr bwMode="auto">
          <a:xfrm>
            <a:off x="2514600" y="19478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12" name="Text Box 12"/>
          <p:cNvSpPr txBox="1">
            <a:spLocks noChangeArrowheads="1"/>
          </p:cNvSpPr>
          <p:nvPr/>
        </p:nvSpPr>
        <p:spPr bwMode="auto">
          <a:xfrm>
            <a:off x="3124200" y="1414463"/>
            <a:ext cx="268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0" hangingPunct="0"/>
            <a:r>
              <a:rPr lang="en-US" altLang="en-US" sz="2400" smtClean="0">
                <a:solidFill>
                  <a:schemeClr val="tx2"/>
                </a:solidFill>
                <a:latin typeface="Arial" panose="020B0604020202020204" pitchFamily="34" charset="0"/>
              </a:rPr>
              <a:t>Khai báo, khởi tạo</a:t>
            </a:r>
            <a:endParaRPr lang="en-US" altLang="en-US" sz="2400">
              <a:solidFill>
                <a:schemeClr val="tx2"/>
              </a:solidFill>
              <a:latin typeface="Arial" panose="020B0604020202020204" pitchFamily="34" charset="0"/>
            </a:endParaRPr>
          </a:p>
        </p:txBody>
      </p:sp>
      <p:sp>
        <p:nvSpPr>
          <p:cNvPr id="13" name="Text Box 13"/>
          <p:cNvSpPr txBox="1">
            <a:spLocks noChangeArrowheads="1"/>
          </p:cNvSpPr>
          <p:nvPr/>
        </p:nvSpPr>
        <p:spPr bwMode="gray">
          <a:xfrm>
            <a:off x="1972523" y="1436688"/>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lgn="ctr" eaLnBrk="0" hangingPunct="0"/>
            <a:r>
              <a:rPr lang="en-US" altLang="en-US" sz="2400" b="1" smtClean="0">
                <a:solidFill>
                  <a:schemeClr val="bg1"/>
                </a:solidFill>
                <a:latin typeface="Arial" panose="020B0604020202020204" pitchFamily="34" charset="0"/>
              </a:rPr>
              <a:t>5.1</a:t>
            </a:r>
            <a:endParaRPr lang="en-US" altLang="en-US" sz="2400" b="1">
              <a:solidFill>
                <a:schemeClr val="bg1"/>
              </a:solidFill>
              <a:latin typeface="Arial" panose="020B0604020202020204" pitchFamily="34" charset="0"/>
            </a:endParaRPr>
          </a:p>
        </p:txBody>
      </p:sp>
      <p:sp>
        <p:nvSpPr>
          <p:cNvPr id="14" name="Line 14"/>
          <p:cNvSpPr>
            <a:spLocks noChangeShapeType="1"/>
          </p:cNvSpPr>
          <p:nvPr/>
        </p:nvSpPr>
        <p:spPr bwMode="auto">
          <a:xfrm>
            <a:off x="2514600" y="2862263"/>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15" name="Text Box 15"/>
          <p:cNvSpPr txBox="1">
            <a:spLocks noChangeArrowheads="1"/>
          </p:cNvSpPr>
          <p:nvPr/>
        </p:nvSpPr>
        <p:spPr bwMode="auto">
          <a:xfrm>
            <a:off x="3124200" y="2328863"/>
            <a:ext cx="37511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0" hangingPunct="0"/>
            <a:r>
              <a:rPr lang="en-US" altLang="en-US" sz="2400" smtClean="0">
                <a:solidFill>
                  <a:schemeClr val="tx2"/>
                </a:solidFill>
                <a:latin typeface="Arial" panose="020B0604020202020204" pitchFamily="34" charset="0"/>
              </a:rPr>
              <a:t>Truy nhập các thành phần</a:t>
            </a:r>
            <a:endParaRPr lang="en-US" altLang="en-US" sz="2400">
              <a:solidFill>
                <a:schemeClr val="tx2"/>
              </a:solidFill>
              <a:latin typeface="Arial" panose="020B0604020202020204" pitchFamily="34" charset="0"/>
            </a:endParaRPr>
          </a:p>
        </p:txBody>
      </p:sp>
      <p:sp>
        <p:nvSpPr>
          <p:cNvPr id="16" name="Text Box 16"/>
          <p:cNvSpPr txBox="1">
            <a:spLocks noChangeArrowheads="1"/>
          </p:cNvSpPr>
          <p:nvPr/>
        </p:nvSpPr>
        <p:spPr bwMode="gray">
          <a:xfrm>
            <a:off x="1972523" y="2351088"/>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lgn="ctr" eaLnBrk="0" hangingPunct="0"/>
            <a:r>
              <a:rPr lang="en-US" altLang="en-US" sz="2400" b="1" smtClean="0">
                <a:solidFill>
                  <a:schemeClr val="bg1"/>
                </a:solidFill>
                <a:latin typeface="Arial" panose="020B0604020202020204" pitchFamily="34" charset="0"/>
              </a:rPr>
              <a:t>5.2</a:t>
            </a:r>
            <a:endParaRPr lang="en-US" altLang="en-US" sz="2400" b="1">
              <a:solidFill>
                <a:schemeClr val="bg1"/>
              </a:solidFill>
              <a:latin typeface="Arial" panose="020B0604020202020204" pitchFamily="34" charset="0"/>
            </a:endParaRPr>
          </a:p>
        </p:txBody>
      </p:sp>
      <p:grpSp>
        <p:nvGrpSpPr>
          <p:cNvPr id="17" name="Group 16"/>
          <p:cNvGrpSpPr>
            <a:grpSpLocks/>
          </p:cNvGrpSpPr>
          <p:nvPr/>
        </p:nvGrpSpPr>
        <p:grpSpPr bwMode="auto">
          <a:xfrm>
            <a:off x="1905000" y="3144838"/>
            <a:ext cx="762000" cy="665162"/>
            <a:chOff x="1110" y="2656"/>
            <a:chExt cx="1549" cy="1351"/>
          </a:xfrm>
        </p:grpSpPr>
        <p:sp>
          <p:nvSpPr>
            <p:cNvPr id="2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2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3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grpSp>
      <p:grpSp>
        <p:nvGrpSpPr>
          <p:cNvPr id="18" name="Group 17"/>
          <p:cNvGrpSpPr>
            <a:grpSpLocks/>
          </p:cNvGrpSpPr>
          <p:nvPr/>
        </p:nvGrpSpPr>
        <p:grpSpPr bwMode="auto">
          <a:xfrm>
            <a:off x="1905000" y="4059238"/>
            <a:ext cx="762000" cy="665162"/>
            <a:chOff x="3174" y="2656"/>
            <a:chExt cx="1549" cy="1351"/>
          </a:xfrm>
        </p:grpSpPr>
        <p:sp>
          <p:nvSpPr>
            <p:cNvPr id="2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2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27"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grpSp>
      <p:sp>
        <p:nvSpPr>
          <p:cNvPr id="19" name="Line 25"/>
          <p:cNvSpPr>
            <a:spLocks noChangeShapeType="1"/>
          </p:cNvSpPr>
          <p:nvPr/>
        </p:nvSpPr>
        <p:spPr bwMode="auto">
          <a:xfrm>
            <a:off x="2514600" y="37544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20" name="Text Box 26"/>
          <p:cNvSpPr txBox="1">
            <a:spLocks noChangeArrowheads="1"/>
          </p:cNvSpPr>
          <p:nvPr/>
        </p:nvSpPr>
        <p:spPr bwMode="auto">
          <a:xfrm>
            <a:off x="3124200" y="3221038"/>
            <a:ext cx="2525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0" hangingPunct="0"/>
            <a:r>
              <a:rPr lang="en-US" altLang="en-US" sz="2400" smtClean="0">
                <a:solidFill>
                  <a:schemeClr val="tx2"/>
                </a:solidFill>
                <a:latin typeface="Arial" panose="020B0604020202020204" pitchFamily="34" charset="0"/>
              </a:rPr>
              <a:t>Hàm với cấu trúc</a:t>
            </a:r>
            <a:endParaRPr lang="en-US" altLang="en-US" sz="2400">
              <a:solidFill>
                <a:schemeClr val="tx2"/>
              </a:solidFill>
              <a:latin typeface="Arial" panose="020B0604020202020204" pitchFamily="34" charset="0"/>
            </a:endParaRPr>
          </a:p>
        </p:txBody>
      </p:sp>
      <p:sp>
        <p:nvSpPr>
          <p:cNvPr id="21" name="Text Box 27"/>
          <p:cNvSpPr txBox="1">
            <a:spLocks noChangeArrowheads="1"/>
          </p:cNvSpPr>
          <p:nvPr/>
        </p:nvSpPr>
        <p:spPr bwMode="gray">
          <a:xfrm>
            <a:off x="1972523" y="3243263"/>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lgn="ctr" eaLnBrk="0" hangingPunct="0"/>
            <a:r>
              <a:rPr lang="en-US" altLang="en-US" sz="2400" b="1" smtClean="0">
                <a:solidFill>
                  <a:schemeClr val="bg1"/>
                </a:solidFill>
                <a:latin typeface="Arial" panose="020B0604020202020204" pitchFamily="34" charset="0"/>
              </a:rPr>
              <a:t>5.3</a:t>
            </a:r>
            <a:endParaRPr lang="en-US" altLang="en-US" sz="2400" b="1">
              <a:solidFill>
                <a:schemeClr val="bg1"/>
              </a:solidFill>
              <a:latin typeface="Arial" panose="020B0604020202020204" pitchFamily="34" charset="0"/>
            </a:endParaRPr>
          </a:p>
        </p:txBody>
      </p:sp>
      <p:sp>
        <p:nvSpPr>
          <p:cNvPr id="22" name="Line 28"/>
          <p:cNvSpPr>
            <a:spLocks noChangeShapeType="1"/>
          </p:cNvSpPr>
          <p:nvPr/>
        </p:nvSpPr>
        <p:spPr bwMode="auto">
          <a:xfrm>
            <a:off x="2514600" y="4668838"/>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23" name="Text Box 29"/>
          <p:cNvSpPr txBox="1">
            <a:spLocks noChangeArrowheads="1"/>
          </p:cNvSpPr>
          <p:nvPr/>
        </p:nvSpPr>
        <p:spPr bwMode="auto">
          <a:xfrm>
            <a:off x="3124200" y="4135438"/>
            <a:ext cx="25138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0" hangingPunct="0"/>
            <a:r>
              <a:rPr lang="en-US" altLang="en-US" sz="2400" smtClean="0">
                <a:solidFill>
                  <a:schemeClr val="tx2"/>
                </a:solidFill>
                <a:latin typeface="Arial" panose="020B0604020202020204" pitchFamily="34" charset="0"/>
              </a:rPr>
              <a:t>Câu lệnh typedef</a:t>
            </a:r>
            <a:endParaRPr lang="en-US" altLang="en-US" sz="2400">
              <a:solidFill>
                <a:schemeClr val="tx2"/>
              </a:solidFill>
              <a:latin typeface="Arial" panose="020B0604020202020204" pitchFamily="34" charset="0"/>
            </a:endParaRPr>
          </a:p>
        </p:txBody>
      </p:sp>
      <p:sp>
        <p:nvSpPr>
          <p:cNvPr id="24" name="Text Box 30"/>
          <p:cNvSpPr txBox="1">
            <a:spLocks noChangeArrowheads="1"/>
          </p:cNvSpPr>
          <p:nvPr/>
        </p:nvSpPr>
        <p:spPr bwMode="gray">
          <a:xfrm>
            <a:off x="1972523" y="4157663"/>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lgn="ctr" eaLnBrk="0" hangingPunct="0"/>
            <a:r>
              <a:rPr lang="en-US" altLang="en-US" sz="2400" b="1" smtClean="0">
                <a:solidFill>
                  <a:schemeClr val="bg1"/>
                </a:solidFill>
                <a:latin typeface="Arial" panose="020B0604020202020204" pitchFamily="34" charset="0"/>
              </a:rPr>
              <a:t>5.4</a:t>
            </a:r>
            <a:endParaRPr lang="en-US" altLang="en-US" sz="2400" b="1">
              <a:solidFill>
                <a:schemeClr val="bg1"/>
              </a:solidFill>
              <a:latin typeface="Arial" panose="020B0604020202020204" pitchFamily="34" charset="0"/>
            </a:endParaRPr>
          </a:p>
        </p:txBody>
      </p:sp>
      <p:grpSp>
        <p:nvGrpSpPr>
          <p:cNvPr id="44" name="Group 43"/>
          <p:cNvGrpSpPr>
            <a:grpSpLocks/>
          </p:cNvGrpSpPr>
          <p:nvPr/>
        </p:nvGrpSpPr>
        <p:grpSpPr bwMode="auto">
          <a:xfrm>
            <a:off x="1905000" y="4973782"/>
            <a:ext cx="762000" cy="665162"/>
            <a:chOff x="1110" y="2656"/>
            <a:chExt cx="1549" cy="1351"/>
          </a:xfrm>
        </p:grpSpPr>
        <p:sp>
          <p:nvSpPr>
            <p:cNvPr id="4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4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4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grpSp>
      <p:sp>
        <p:nvSpPr>
          <p:cNvPr id="48" name="Line 25"/>
          <p:cNvSpPr>
            <a:spLocks noChangeShapeType="1"/>
          </p:cNvSpPr>
          <p:nvPr/>
        </p:nvSpPr>
        <p:spPr bwMode="auto">
          <a:xfrm>
            <a:off x="2514600" y="5583382"/>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en-US"/>
          </a:p>
        </p:txBody>
      </p:sp>
      <p:sp>
        <p:nvSpPr>
          <p:cNvPr id="49" name="Text Box 26"/>
          <p:cNvSpPr txBox="1">
            <a:spLocks noChangeArrowheads="1"/>
          </p:cNvSpPr>
          <p:nvPr/>
        </p:nvSpPr>
        <p:spPr bwMode="auto">
          <a:xfrm>
            <a:off x="3124200" y="5049982"/>
            <a:ext cx="1930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eaLnBrk="0" hangingPunct="0"/>
            <a:r>
              <a:rPr lang="en-US" altLang="en-US" sz="2400" smtClean="0">
                <a:solidFill>
                  <a:schemeClr val="tx2"/>
                </a:solidFill>
                <a:latin typeface="Arial" panose="020B0604020202020204" pitchFamily="34" charset="0"/>
              </a:rPr>
              <a:t>Hàm sizeof()</a:t>
            </a:r>
            <a:endParaRPr lang="en-US" altLang="en-US" sz="2400">
              <a:solidFill>
                <a:schemeClr val="tx2"/>
              </a:solidFill>
              <a:latin typeface="Arial" panose="020B0604020202020204" pitchFamily="34" charset="0"/>
            </a:endParaRPr>
          </a:p>
        </p:txBody>
      </p:sp>
      <p:sp>
        <p:nvSpPr>
          <p:cNvPr id="50" name="Text Box 27"/>
          <p:cNvSpPr txBox="1">
            <a:spLocks noChangeArrowheads="1"/>
          </p:cNvSpPr>
          <p:nvPr/>
        </p:nvSpPr>
        <p:spPr bwMode="gray">
          <a:xfrm>
            <a:off x="1972524" y="5072207"/>
            <a:ext cx="6126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lgn="ctr" eaLnBrk="0" hangingPunct="0"/>
            <a:r>
              <a:rPr lang="en-US" altLang="en-US" sz="2400" b="1" smtClean="0">
                <a:solidFill>
                  <a:schemeClr val="bg1"/>
                </a:solidFill>
                <a:latin typeface="Arial" panose="020B0604020202020204" pitchFamily="34" charset="0"/>
              </a:rPr>
              <a:t>5.5</a:t>
            </a:r>
            <a:endParaRPr lang="en-US" altLang="en-US" sz="2400" b="1">
              <a:solidFill>
                <a:schemeClr val="bg1"/>
              </a:solidFill>
              <a:latin typeface="Arial" panose="020B0604020202020204" pitchFamily="34" charset="0"/>
            </a:endParaRPr>
          </a:p>
        </p:txBody>
      </p:sp>
    </p:spTree>
    <p:extLst>
      <p:ext uri="{BB962C8B-B14F-4D97-AF65-F5344CB8AC3E}">
        <p14:creationId xmlns:p14="http://schemas.microsoft.com/office/powerpoint/2010/main" val="32414507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494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en-US" sz="1600"/>
              <a:t>www.themegallery.com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ea typeface="Verdana" panose="020B0604030504040204" pitchFamily="34" charset="0"/>
                <a:cs typeface="Verdana" panose="020B0604030504040204" pitchFamily="34" charset="0"/>
              </a:rPr>
              <a:t>Thank You !</a:t>
            </a:r>
          </a:p>
        </p:txBody>
      </p:sp>
      <p:sp>
        <p:nvSpPr>
          <p:cNvPr id="2" name="Rectangle 1"/>
          <p:cNvSpPr/>
          <p:nvPr/>
        </p:nvSpPr>
        <p:spPr>
          <a:xfrm>
            <a:off x="228600" y="152400"/>
            <a:ext cx="1295400" cy="609600"/>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3" name="Rectangle 2"/>
          <p:cNvSpPr/>
          <p:nvPr/>
        </p:nvSpPr>
        <p:spPr>
          <a:xfrm>
            <a:off x="2971800" y="5410200"/>
            <a:ext cx="3200400" cy="533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5.1 Khai báo, khởi tạo</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3</a:t>
            </a: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Khai báo cấu trúc:</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algn="just">
              <a:spcBef>
                <a:spcPts val="0"/>
              </a:spcBef>
              <a:buClr>
                <a:schemeClr val="accent1">
                  <a:lumMod val="50000"/>
                </a:schemeClr>
              </a:buClr>
              <a:buFont typeface="Wingdings" panose="05000000000000000000" pitchFamily="2" charset="2"/>
              <a:buChar char="q"/>
            </a:pPr>
            <a:r>
              <a:rPr lang="vi-VN" sz="2400" b="0" i="1" smtClean="0">
                <a:solidFill>
                  <a:srgbClr val="000000"/>
                </a:solidFill>
                <a:latin typeface="Times New Roman" panose="02020603050405020304" pitchFamily="18" charset="0"/>
                <a:cs typeface="Times New Roman" panose="02020603050405020304" pitchFamily="18" charset="0"/>
              </a:rPr>
              <a:t>Mỗi </a:t>
            </a:r>
            <a:r>
              <a:rPr lang="vi-VN" sz="2400" b="0" i="1">
                <a:solidFill>
                  <a:srgbClr val="000000"/>
                </a:solidFill>
                <a:latin typeface="Times New Roman" panose="02020603050405020304" pitchFamily="18" charset="0"/>
                <a:cs typeface="Times New Roman" panose="02020603050405020304" pitchFamily="18" charset="0"/>
              </a:rPr>
              <a:t>thành phần giống như một biến riêng của kiểu, nó gồm kiểu và tên thành </a:t>
            </a:r>
            <a:r>
              <a:rPr lang="vi-VN" sz="2400" b="0" i="1" smtClean="0">
                <a:solidFill>
                  <a:srgbClr val="000000"/>
                </a:solidFill>
                <a:latin typeface="Times New Roman" panose="02020603050405020304" pitchFamily="18" charset="0"/>
                <a:cs typeface="Times New Roman" panose="02020603050405020304" pitchFamily="18" charset="0"/>
              </a:rPr>
              <a:t>phần</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lgn="just">
              <a:spcBef>
                <a:spcPts val="0"/>
              </a:spcBef>
              <a:buClr>
                <a:schemeClr val="accent1">
                  <a:lumMod val="50000"/>
                </a:schemeClr>
              </a:buClr>
              <a:buFont typeface="Wingdings" panose="05000000000000000000" pitchFamily="2" charset="2"/>
              <a:buChar char="q"/>
            </a:pPr>
            <a:r>
              <a:rPr lang="vi-VN" sz="2400" b="0" i="1" smtClean="0">
                <a:solidFill>
                  <a:srgbClr val="000000"/>
                </a:solidFill>
                <a:latin typeface="Times New Roman" panose="02020603050405020304" pitchFamily="18" charset="0"/>
                <a:cs typeface="Times New Roman" panose="02020603050405020304" pitchFamily="18" charset="0"/>
              </a:rPr>
              <a:t>Phần </a:t>
            </a:r>
            <a:r>
              <a:rPr lang="vi-VN" sz="2400" b="0" i="1">
                <a:solidFill>
                  <a:srgbClr val="000000"/>
                </a:solidFill>
                <a:latin typeface="Times New Roman" panose="02020603050405020304" pitchFamily="18" charset="0"/>
                <a:cs typeface="Times New Roman" panose="02020603050405020304" pitchFamily="18" charset="0"/>
              </a:rPr>
              <a:t>tên của kiểu cấu trúc và phần danh sách biến có thể có hoặc không. </a:t>
            </a:r>
          </a:p>
          <a:p>
            <a:pPr>
              <a:spcBef>
                <a:spcPts val="0"/>
              </a:spcBef>
              <a:buClr>
                <a:schemeClr val="accent1">
                  <a:lumMod val="50000"/>
                </a:schemeClr>
              </a:buClr>
              <a:buFont typeface="Wingdings" panose="05000000000000000000" pitchFamily="2" charset="2"/>
              <a:buChar char="q"/>
            </a:pPr>
            <a:r>
              <a:rPr lang="vi-VN" sz="2400" b="0" i="1" smtClean="0">
                <a:solidFill>
                  <a:srgbClr val="000000"/>
                </a:solidFill>
                <a:latin typeface="Times New Roman" panose="02020603050405020304" pitchFamily="18" charset="0"/>
                <a:cs typeface="Times New Roman" panose="02020603050405020304" pitchFamily="18" charset="0"/>
              </a:rPr>
              <a:t>Các </a:t>
            </a:r>
            <a:r>
              <a:rPr lang="vi-VN" sz="2400" b="0" i="1">
                <a:solidFill>
                  <a:srgbClr val="000000"/>
                </a:solidFill>
                <a:latin typeface="Times New Roman" panose="02020603050405020304" pitchFamily="18" charset="0"/>
                <a:cs typeface="Times New Roman" panose="02020603050405020304" pitchFamily="18" charset="0"/>
              </a:rPr>
              <a:t>kiểu cấu trúc được phép khai báo lồng </a:t>
            </a:r>
            <a:r>
              <a:rPr lang="vi-VN" sz="2400" b="0" i="1" smtClean="0">
                <a:solidFill>
                  <a:srgbClr val="000000"/>
                </a:solidFill>
                <a:latin typeface="Times New Roman" panose="02020603050405020304" pitchFamily="18" charset="0"/>
                <a:cs typeface="Times New Roman" panose="02020603050405020304" pitchFamily="18" charset="0"/>
              </a:rPr>
              <a:t>nhau</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lgn="just">
              <a:spcBef>
                <a:spcPts val="0"/>
              </a:spcBef>
              <a:buClr>
                <a:schemeClr val="accent1">
                  <a:lumMod val="50000"/>
                </a:schemeClr>
              </a:buClr>
              <a:buFont typeface="Wingdings" panose="05000000000000000000" pitchFamily="2" charset="2"/>
              <a:buChar char="q"/>
            </a:pPr>
            <a:r>
              <a:rPr lang="vi-VN" sz="2400" b="0" i="1" smtClean="0">
                <a:solidFill>
                  <a:srgbClr val="000000"/>
                </a:solidFill>
                <a:latin typeface="Times New Roman" panose="02020603050405020304" pitchFamily="18" charset="0"/>
                <a:cs typeface="Times New Roman" panose="02020603050405020304" pitchFamily="18" charset="0"/>
              </a:rPr>
              <a:t>Một </a:t>
            </a:r>
            <a:r>
              <a:rPr lang="vi-VN" sz="2400" b="0" i="1">
                <a:solidFill>
                  <a:srgbClr val="000000"/>
                </a:solidFill>
                <a:latin typeface="Times New Roman" panose="02020603050405020304" pitchFamily="18" charset="0"/>
                <a:cs typeface="Times New Roman" panose="02020603050405020304" pitchFamily="18" charset="0"/>
              </a:rPr>
              <a:t>biến có kiểu cấu trúc sẽ được phân bố bộ nhớ sao cho các thực hiện của nó được sắp liên tục theo thứ tự xuất hiện trong khai báo.</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322084" y="1371600"/>
            <a:ext cx="3307316" cy="156966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a:solidFill>
                  <a:schemeClr val="accent1">
                    <a:lumMod val="75000"/>
                  </a:schemeClr>
                </a:solidFill>
                <a:latin typeface="Times New Roman" panose="02020603050405020304" pitchFamily="18" charset="0"/>
                <a:cs typeface="Times New Roman" panose="02020603050405020304" pitchFamily="18" charset="0"/>
              </a:rPr>
              <a:t>struct &lt;</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tên&gt; </a:t>
            </a:r>
            <a:endParaRPr lang="en-US" sz="2400" b="1">
              <a:solidFill>
                <a:schemeClr val="accent1">
                  <a:lumMod val="75000"/>
                </a:schemeClr>
              </a:solidFill>
              <a:latin typeface="Times New Roman" panose="02020603050405020304" pitchFamily="18" charset="0"/>
              <a:cs typeface="Times New Roman" panose="02020603050405020304" pitchFamily="18" charset="0"/>
            </a:endParaRPr>
          </a:p>
          <a:p>
            <a:r>
              <a:rPr lang="en-US" sz="2400" b="1">
                <a:solidFill>
                  <a:schemeClr val="accent1">
                    <a:lumMod val="75000"/>
                  </a:schemeClr>
                </a:solidFill>
                <a:latin typeface="Times New Roman" panose="02020603050405020304" pitchFamily="18" charset="0"/>
                <a:cs typeface="Times New Roman" panose="02020603050405020304" pitchFamily="18" charset="0"/>
              </a:rPr>
              <a:t>{ </a:t>
            </a:r>
          </a:p>
          <a:p>
            <a:r>
              <a:rPr lang="en-US" sz="2400" b="1" smtClean="0">
                <a:solidFill>
                  <a:schemeClr val="accent1">
                    <a:lumMod val="75000"/>
                  </a:schemeClr>
                </a:solidFill>
                <a:latin typeface="Times New Roman" panose="02020603050405020304" pitchFamily="18" charset="0"/>
                <a:cs typeface="Times New Roman" panose="02020603050405020304" pitchFamily="18" charset="0"/>
              </a:rPr>
              <a:t>	các </a:t>
            </a:r>
            <a:r>
              <a:rPr lang="en-US" sz="2400" b="1">
                <a:solidFill>
                  <a:schemeClr val="accent1">
                    <a:lumMod val="75000"/>
                  </a:schemeClr>
                </a:solidFill>
                <a:latin typeface="Times New Roman" panose="02020603050405020304" pitchFamily="18" charset="0"/>
                <a:cs typeface="Times New Roman" panose="02020603050405020304" pitchFamily="18" charset="0"/>
              </a:rPr>
              <a:t>thành phần ;</a:t>
            </a:r>
          </a:p>
          <a:p>
            <a:r>
              <a:rPr lang="en-US" sz="2400" b="1">
                <a:solidFill>
                  <a:schemeClr val="accent1">
                    <a:lumMod val="75000"/>
                  </a:schemeClr>
                </a:solidFill>
                <a:latin typeface="Times New Roman" panose="02020603050405020304" pitchFamily="18" charset="0"/>
                <a:cs typeface="Times New Roman" panose="02020603050405020304" pitchFamily="18" charset="0"/>
              </a:rPr>
              <a:t>} &lt;danh sách biến</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&gt;;</a:t>
            </a:r>
            <a:endParaRPr lang="en-US" sz="2400" b="1">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8852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5.1 Khai báo, khởi tạo</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4</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000000"/>
                </a:solidFill>
                <a:latin typeface="Times New Roman" panose="02020603050405020304" pitchFamily="18" charset="0"/>
                <a:cs typeface="Times New Roman" panose="02020603050405020304" pitchFamily="18" charset="0"/>
              </a:rPr>
              <a:t>Khai </a:t>
            </a:r>
            <a:r>
              <a:rPr lang="vi-VN" sz="2400" b="0" i="1">
                <a:solidFill>
                  <a:srgbClr val="000000"/>
                </a:solidFill>
                <a:latin typeface="Times New Roman" panose="02020603050405020304" pitchFamily="18" charset="0"/>
                <a:cs typeface="Times New Roman" panose="02020603050405020304" pitchFamily="18" charset="0"/>
              </a:rPr>
              <a:t>báo biến kiểu cấu trúc cũng giống như khai báo các biến kiểu cơ sở dưới dạng</a:t>
            </a:r>
            <a:r>
              <a:rPr lang="vi-VN" sz="2400" b="0" i="1" smtClean="0">
                <a:solidFill>
                  <a:srgbClr val="000000"/>
                </a:solidFill>
                <a:latin typeface="Times New Roman" panose="02020603050405020304" pitchFamily="18" charset="0"/>
                <a:cs typeface="Times New Roman" panose="02020603050405020304" pitchFamily="18" charset="0"/>
              </a:rPr>
              <a:t>:</a:t>
            </a:r>
            <a:endParaRPr lang="en-US" sz="2400" b="0" i="1"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vi-VN" sz="2400" b="0" smtClean="0">
                <a:solidFill>
                  <a:srgbClr val="000000"/>
                </a:solidFill>
                <a:latin typeface="Times New Roman" panose="02020603050405020304" pitchFamily="18" charset="0"/>
                <a:cs typeface="Times New Roman" panose="02020603050405020304" pitchFamily="18" charset="0"/>
              </a:rPr>
              <a:t> </a:t>
            </a:r>
            <a:endParaRPr lang="vi-VN"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struct </a:t>
            </a:r>
            <a:r>
              <a:rPr lang="vi-VN" sz="2400">
                <a:solidFill>
                  <a:srgbClr val="000000"/>
                </a:solidFill>
                <a:latin typeface="Times New Roman" panose="02020603050405020304" pitchFamily="18" charset="0"/>
                <a:cs typeface="Times New Roman" panose="02020603050405020304" pitchFamily="18" charset="0"/>
              </a:rPr>
              <a:t>&lt;tên cấu trúc&gt; &lt;danh sách biến&gt; ; </a:t>
            </a:r>
            <a:r>
              <a:rPr lang="vi-VN" sz="2400" b="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vi-VN" sz="2400" b="0" smtClean="0">
                <a:solidFill>
                  <a:srgbClr val="000000"/>
                </a:solidFill>
                <a:latin typeface="Times New Roman" panose="02020603050405020304" pitchFamily="18" charset="0"/>
                <a:cs typeface="Times New Roman" panose="02020603050405020304" pitchFamily="18" charset="0"/>
              </a:rPr>
              <a:t>Hoặc</a:t>
            </a:r>
            <a:r>
              <a:rPr lang="en-US" sz="2400" b="0" smtClean="0">
                <a:solidFill>
                  <a:srgbClr val="000000"/>
                </a:solidFill>
                <a:latin typeface="Times New Roman" panose="02020603050405020304" pitchFamily="18" charset="0"/>
                <a:cs typeface="Times New Roman" panose="02020603050405020304" pitchFamily="18" charset="0"/>
              </a:rPr>
              <a:t>:</a:t>
            </a:r>
            <a:r>
              <a:rPr lang="vi-VN" sz="2400" b="0" smtClean="0">
                <a:solidFill>
                  <a:srgbClr val="000000"/>
                </a:solidFill>
                <a:latin typeface="Times New Roman" panose="02020603050405020304" pitchFamily="18" charset="0"/>
                <a:cs typeface="Times New Roman" panose="02020603050405020304" pitchFamily="18" charset="0"/>
              </a:rPr>
              <a:t> </a:t>
            </a:r>
            <a:endParaRPr lang="vi-VN"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smtClean="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&lt;</a:t>
            </a:r>
            <a:r>
              <a:rPr lang="vi-VN" sz="2400">
                <a:solidFill>
                  <a:srgbClr val="000000"/>
                </a:solidFill>
                <a:latin typeface="Times New Roman" panose="02020603050405020304" pitchFamily="18" charset="0"/>
                <a:cs typeface="Times New Roman" panose="02020603050405020304" pitchFamily="18" charset="0"/>
              </a:rPr>
              <a:t>tên cấu trúc&gt; &lt;danh sách biến&gt; </a:t>
            </a:r>
            <a:r>
              <a:rPr lang="vi-VN" sz="2400" smtClean="0">
                <a:solidFill>
                  <a:srgbClr val="00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vi-VN" sz="2400" b="0">
                <a:solidFill>
                  <a:srgbClr val="000000"/>
                </a:solidFill>
                <a:latin typeface="Times New Roman" panose="02020603050405020304" pitchFamily="18" charset="0"/>
                <a:cs typeface="Times New Roman" panose="02020603050405020304" pitchFamily="18" charset="0"/>
              </a:rPr>
              <a:t>	</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000000"/>
                </a:solidFill>
                <a:latin typeface="Times New Roman" panose="02020603050405020304" pitchFamily="18" charset="0"/>
                <a:cs typeface="Times New Roman" panose="02020603050405020304" pitchFamily="18" charset="0"/>
              </a:rPr>
              <a:t>Các </a:t>
            </a:r>
            <a:r>
              <a:rPr lang="vi-VN" sz="2400" b="0" i="1">
                <a:solidFill>
                  <a:srgbClr val="000000"/>
                </a:solidFill>
                <a:latin typeface="Times New Roman" panose="02020603050405020304" pitchFamily="18" charset="0"/>
                <a:cs typeface="Times New Roman" panose="02020603050405020304" pitchFamily="18" charset="0"/>
              </a:rPr>
              <a:t>biến được khai báo cũng có thể đi kèm khởi tạo:</a:t>
            </a:r>
          </a:p>
          <a:p>
            <a:pPr marL="0" indent="0">
              <a:spcBef>
                <a:spcPts val="0"/>
              </a:spcBef>
              <a:buNone/>
            </a:pPr>
            <a:endParaRPr lang="en-US" sz="240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a:solidFill>
                  <a:srgbClr val="000000"/>
                </a:solidFill>
                <a:latin typeface="Times New Roman" panose="02020603050405020304" pitchFamily="18" charset="0"/>
                <a:cs typeface="Times New Roman" panose="02020603050405020304" pitchFamily="18" charset="0"/>
              </a:rPr>
              <a:t>	</a:t>
            </a:r>
            <a:r>
              <a:rPr lang="vi-VN" sz="2400" smtClean="0">
                <a:solidFill>
                  <a:srgbClr val="000000"/>
                </a:solidFill>
                <a:latin typeface="Times New Roman" panose="02020603050405020304" pitchFamily="18" charset="0"/>
                <a:cs typeface="Times New Roman" panose="02020603050405020304" pitchFamily="18" charset="0"/>
              </a:rPr>
              <a:t>&lt;</a:t>
            </a:r>
            <a:r>
              <a:rPr lang="vi-VN" sz="2400">
                <a:solidFill>
                  <a:srgbClr val="000000"/>
                </a:solidFill>
                <a:latin typeface="Times New Roman" panose="02020603050405020304" pitchFamily="18" charset="0"/>
                <a:cs typeface="Times New Roman" panose="02020603050405020304" pitchFamily="18" charset="0"/>
              </a:rPr>
              <a:t>tên cấu trúc&gt; biến = { giá trị khởi tạo } ;</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4297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1:</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5</a:t>
            </a:r>
          </a:p>
        </p:txBody>
      </p:sp>
      <p:sp>
        <p:nvSpPr>
          <p:cNvPr id="10" name="Content Placeholder 2"/>
          <p:cNvSpPr>
            <a:spLocks noGrp="1"/>
          </p:cNvSpPr>
          <p:nvPr>
            <p:ph idx="1"/>
          </p:nvPr>
        </p:nvSpPr>
        <p:spPr>
          <a:xfrm>
            <a:off x="457200" y="1219200"/>
            <a:ext cx="8229600" cy="5300246"/>
          </a:xfrm>
        </p:spPr>
        <p:txBody>
          <a:bodyPr/>
          <a:lstStyle/>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Khai báo kiểu cấu trúc chứa phân số gồm 2 thành phần nguyên chứa tử số và mẫu số.</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struct </a:t>
            </a:r>
            <a:r>
              <a:rPr lang="en-US" sz="2400" i="1">
                <a:solidFill>
                  <a:srgbClr val="000000"/>
                </a:solidFill>
                <a:latin typeface="Times New Roman" panose="02020603050405020304" pitchFamily="18" charset="0"/>
                <a:cs typeface="Times New Roman" panose="02020603050405020304" pitchFamily="18" charset="0"/>
              </a:rPr>
              <a:t>Phanso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endParaRPr lang="en-US" sz="2400" i="1">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i="1">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	int </a:t>
            </a:r>
            <a:r>
              <a:rPr lang="en-US" sz="2400" i="1">
                <a:solidFill>
                  <a:srgbClr val="000000"/>
                </a:solidFill>
                <a:latin typeface="Times New Roman" panose="02020603050405020304" pitchFamily="18" charset="0"/>
                <a:cs typeface="Times New Roman" panose="02020603050405020304" pitchFamily="18" charset="0"/>
              </a:rPr>
              <a:t>tu ;</a:t>
            </a:r>
          </a:p>
          <a:p>
            <a:pPr marL="0" indent="0">
              <a:spcBef>
                <a:spcPts val="0"/>
              </a:spcBef>
              <a:buNone/>
            </a:pPr>
            <a:r>
              <a:rPr lang="en-US" sz="2400" i="1">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	int </a:t>
            </a:r>
            <a:r>
              <a:rPr lang="en-US" sz="2400" i="1">
                <a:solidFill>
                  <a:srgbClr val="000000"/>
                </a:solidFill>
                <a:latin typeface="Times New Roman" panose="02020603050405020304" pitchFamily="18" charset="0"/>
                <a:cs typeface="Times New Roman" panose="02020603050405020304" pitchFamily="18" charset="0"/>
              </a:rPr>
              <a:t>mau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 </a:t>
            </a:r>
            <a:r>
              <a:rPr lang="en-US" sz="2400" i="1">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400" b="0">
                <a:solidFill>
                  <a:srgbClr val="000000"/>
                </a:solidFill>
                <a:latin typeface="Times New Roman" panose="02020603050405020304" pitchFamily="18" charset="0"/>
                <a:cs typeface="Times New Roman" panose="02020603050405020304" pitchFamily="18" charset="0"/>
              </a:rPr>
              <a:t>hoặc: </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struct </a:t>
            </a:r>
            <a:r>
              <a:rPr lang="en-US" sz="2400" i="1">
                <a:solidFill>
                  <a:srgbClr val="000000"/>
                </a:solidFill>
                <a:latin typeface="Times New Roman" panose="02020603050405020304" pitchFamily="18" charset="0"/>
                <a:cs typeface="Times New Roman" panose="02020603050405020304" pitchFamily="18" charset="0"/>
              </a:rPr>
              <a:t>Phanso { int tu, mau ; </a:t>
            </a:r>
            <a:r>
              <a:rPr lang="en-US" sz="2400" i="1" smtClean="0">
                <a:solidFill>
                  <a:srgbClr val="000000"/>
                </a:solidFill>
                <a:latin typeface="Times New Roman" panose="02020603050405020304" pitchFamily="18" charset="0"/>
                <a:cs typeface="Times New Roman" panose="02020603050405020304" pitchFamily="18" charset="0"/>
              </a:rPr>
              <a:t>};</a:t>
            </a:r>
            <a:endParaRPr lang="en-US" sz="2400" i="1">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1377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2:</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6</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	Kiểu ngày tháng gồm 3 thành phần nguyên chứa ngày, tháng, năm.</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struct </a:t>
            </a:r>
            <a:r>
              <a:rPr lang="vi-VN" sz="2400" i="1">
                <a:solidFill>
                  <a:srgbClr val="000000"/>
                </a:solidFill>
                <a:latin typeface="Times New Roman" panose="02020603050405020304" pitchFamily="18" charset="0"/>
                <a:cs typeface="Times New Roman" panose="02020603050405020304" pitchFamily="18" charset="0"/>
              </a:rPr>
              <a:t>Ngaythang </a:t>
            </a:r>
            <a:endParaRPr lang="en-US" sz="2400" i="1"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i="1">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 </a:t>
            </a:r>
            <a:endParaRPr lang="vi-VN" sz="2400" i="1">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int </a:t>
            </a:r>
            <a:r>
              <a:rPr lang="vi-VN" sz="2400" i="1">
                <a:solidFill>
                  <a:srgbClr val="000000"/>
                </a:solidFill>
                <a:latin typeface="Times New Roman" panose="02020603050405020304" pitchFamily="18" charset="0"/>
                <a:cs typeface="Times New Roman" panose="02020603050405020304" pitchFamily="18" charset="0"/>
              </a:rPr>
              <a:t>ng ;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int </a:t>
            </a:r>
            <a:r>
              <a:rPr lang="vi-VN" sz="2400" i="1">
                <a:solidFill>
                  <a:srgbClr val="000000"/>
                </a:solidFill>
                <a:latin typeface="Times New Roman" panose="02020603050405020304" pitchFamily="18" charset="0"/>
                <a:cs typeface="Times New Roman" panose="02020603050405020304" pitchFamily="18" charset="0"/>
              </a:rPr>
              <a:t>th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int </a:t>
            </a:r>
            <a:r>
              <a:rPr lang="vi-VN" sz="2400" i="1">
                <a:solidFill>
                  <a:srgbClr val="000000"/>
                </a:solidFill>
                <a:latin typeface="Times New Roman" panose="02020603050405020304" pitchFamily="18" charset="0"/>
                <a:cs typeface="Times New Roman" panose="02020603050405020304" pitchFamily="18" charset="0"/>
              </a:rPr>
              <a:t>nam ;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holiday = { 1,5,2000 } ;</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p>
          <a:p>
            <a:pPr marL="0" indent="0" algn="just">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M</a:t>
            </a:r>
            <a:r>
              <a:rPr lang="vi-VN" sz="2400" b="0" smtClean="0">
                <a:solidFill>
                  <a:srgbClr val="000000"/>
                </a:solidFill>
                <a:latin typeface="Times New Roman" panose="02020603050405020304" pitchFamily="18" charset="0"/>
                <a:cs typeface="Times New Roman" panose="02020603050405020304" pitchFamily="18" charset="0"/>
              </a:rPr>
              <a:t>ột </a:t>
            </a:r>
            <a:r>
              <a:rPr lang="vi-VN" sz="2400" b="0">
                <a:solidFill>
                  <a:srgbClr val="000000"/>
                </a:solidFill>
                <a:latin typeface="Times New Roman" panose="02020603050405020304" pitchFamily="18" charset="0"/>
                <a:cs typeface="Times New Roman" panose="02020603050405020304" pitchFamily="18" charset="0"/>
              </a:rPr>
              <a:t>biến holiday cũng được khai báo kèm cùng kiểu này và được khởi tạo bởi bộ số 1. 5. 2000. Các giá trị khởi tạo này lần lượt gán cho các thành phần theo đúng thứ tự trong khai báo, tức ng = 1, th = 5 và nam = 2000.</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0151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3:</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lgn="just">
              <a:spcBef>
                <a:spcPts val="0"/>
              </a:spcBef>
              <a:buNone/>
            </a:pPr>
            <a:r>
              <a:rPr lang="vi-VN" sz="2400" b="0">
                <a:solidFill>
                  <a:srgbClr val="000000"/>
                </a:solidFill>
                <a:latin typeface="Times New Roman" panose="02020603050405020304" pitchFamily="18" charset="0"/>
                <a:cs typeface="Times New Roman" panose="02020603050405020304" pitchFamily="18" charset="0"/>
              </a:rPr>
              <a:t>	Kiểu Lop dùng chứa thông tin về một lớp học gồm tên lớp và sĩ số sinh viên. Các biến kiểu Lop được khai báo là daihoc và caodang, trong đó daihoc được khởi tạo bởi bộ giá trị </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CN14A</a:t>
            </a:r>
            <a:r>
              <a:rPr lang="vi-VN" sz="2400" b="0" smtClean="0">
                <a:solidFill>
                  <a:srgbClr val="000000"/>
                </a:solidFill>
                <a:latin typeface="Times New Roman" panose="02020603050405020304" pitchFamily="18" charset="0"/>
                <a:cs typeface="Times New Roman" panose="02020603050405020304" pitchFamily="18" charset="0"/>
              </a:rPr>
              <a:t>", </a:t>
            </a:r>
            <a:r>
              <a:rPr lang="vi-VN" sz="2400" b="0">
                <a:solidFill>
                  <a:srgbClr val="000000"/>
                </a:solidFill>
                <a:latin typeface="Times New Roman" panose="02020603050405020304" pitchFamily="18" charset="0"/>
                <a:cs typeface="Times New Roman" panose="02020603050405020304" pitchFamily="18" charset="0"/>
              </a:rPr>
              <a:t>60} với ý nghĩa tên lớp đại học là </a:t>
            </a:r>
            <a:r>
              <a:rPr lang="en-US" sz="2400" b="0">
                <a:solidFill>
                  <a:srgbClr val="000000"/>
                </a:solidFill>
                <a:latin typeface="Times New Roman" panose="02020603050405020304" pitchFamily="18" charset="0"/>
                <a:cs typeface="Times New Roman" panose="02020603050405020304" pitchFamily="18" charset="0"/>
              </a:rPr>
              <a:t>CN14A</a:t>
            </a:r>
            <a:r>
              <a:rPr lang="vi-VN" sz="2400" b="0" smtClean="0">
                <a:solidFill>
                  <a:srgbClr val="000000"/>
                </a:solidFill>
                <a:latin typeface="Times New Roman" panose="02020603050405020304" pitchFamily="18" charset="0"/>
                <a:cs typeface="Times New Roman" panose="02020603050405020304" pitchFamily="18" charset="0"/>
              </a:rPr>
              <a:t> </a:t>
            </a:r>
            <a:r>
              <a:rPr lang="vi-VN" sz="2400" b="0">
                <a:solidFill>
                  <a:srgbClr val="000000"/>
                </a:solidFill>
                <a:latin typeface="Times New Roman" panose="02020603050405020304" pitchFamily="18" charset="0"/>
                <a:cs typeface="Times New Roman" panose="02020603050405020304" pitchFamily="18" charset="0"/>
              </a:rPr>
              <a:t>và sĩ số là 60 sinh viên. </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struct </a:t>
            </a:r>
            <a:r>
              <a:rPr lang="vi-VN" sz="2400" i="1">
                <a:solidFill>
                  <a:srgbClr val="000000"/>
                </a:solidFill>
                <a:latin typeface="Times New Roman" panose="02020603050405020304" pitchFamily="18" charset="0"/>
                <a:cs typeface="Times New Roman" panose="02020603050405020304" pitchFamily="18" charset="0"/>
              </a:rPr>
              <a:t>Lop {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char </a:t>
            </a:r>
            <a:r>
              <a:rPr lang="vi-VN" sz="2400" i="1">
                <a:solidFill>
                  <a:srgbClr val="000000"/>
                </a:solidFill>
                <a:latin typeface="Times New Roman" panose="02020603050405020304" pitchFamily="18" charset="0"/>
                <a:cs typeface="Times New Roman" panose="02020603050405020304" pitchFamily="18" charset="0"/>
              </a:rPr>
              <a:t>tenlop[10],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int </a:t>
            </a:r>
            <a:r>
              <a:rPr lang="vi-VN" sz="2400" i="1">
                <a:solidFill>
                  <a:srgbClr val="000000"/>
                </a:solidFill>
                <a:latin typeface="Times New Roman" panose="02020603050405020304" pitchFamily="18" charset="0"/>
                <a:cs typeface="Times New Roman" panose="02020603050405020304" pitchFamily="18" charset="0"/>
              </a:rPr>
              <a:t>soluong; </a:t>
            </a:r>
          </a:p>
          <a:p>
            <a:pPr marL="0" indent="0">
              <a:spcBef>
                <a:spcPts val="0"/>
              </a:spcBef>
              <a:buNone/>
            </a:pP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struct </a:t>
            </a:r>
            <a:r>
              <a:rPr lang="vi-VN" sz="2400" i="1">
                <a:solidFill>
                  <a:srgbClr val="000000"/>
                </a:solidFill>
                <a:latin typeface="Times New Roman" panose="02020603050405020304" pitchFamily="18" charset="0"/>
                <a:cs typeface="Times New Roman" panose="02020603050405020304" pitchFamily="18" charset="0"/>
              </a:rPr>
              <a:t>Lop daihoc = </a:t>
            </a:r>
            <a:r>
              <a:rPr lang="vi-VN" sz="2400" i="1"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400" i="1">
                <a:solidFill>
                  <a:srgbClr val="000000"/>
                </a:solidFill>
                <a:latin typeface="Times New Roman" panose="02020603050405020304" pitchFamily="18" charset="0"/>
                <a:cs typeface="Times New Roman" panose="02020603050405020304" pitchFamily="18" charset="0"/>
              </a:rPr>
              <a:t>CN14A </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60}, caodang ;</a:t>
            </a:r>
          </a:p>
          <a:p>
            <a:pPr marL="0" indent="0">
              <a:spcBef>
                <a:spcPts val="0"/>
              </a:spcBef>
              <a:buNone/>
            </a:pPr>
            <a:r>
              <a:rPr lang="vi-VN" sz="2400" b="0" smtClean="0">
                <a:solidFill>
                  <a:srgbClr val="000000"/>
                </a:solidFill>
                <a:latin typeface="Times New Roman" panose="02020603050405020304" pitchFamily="18" charset="0"/>
                <a:cs typeface="Times New Roman" panose="02020603050405020304" pitchFamily="18" charset="0"/>
              </a:rPr>
              <a:t>hoặc</a:t>
            </a:r>
            <a:r>
              <a:rPr lang="vi-VN" sz="2400" b="0">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Lop </a:t>
            </a:r>
            <a:r>
              <a:rPr lang="vi-VN" sz="2400" i="1">
                <a:solidFill>
                  <a:srgbClr val="000000"/>
                </a:solidFill>
                <a:latin typeface="Times New Roman" panose="02020603050405020304" pitchFamily="18" charset="0"/>
                <a:cs typeface="Times New Roman" panose="02020603050405020304" pitchFamily="18" charset="0"/>
              </a:rPr>
              <a:t>daihoc = </a:t>
            </a:r>
            <a:r>
              <a:rPr lang="vi-VN" sz="2400" i="1" smtClean="0">
                <a:solidFill>
                  <a:srgbClr val="00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a:t>
            </a:r>
            <a:r>
              <a:rPr lang="en-US" sz="2400" i="1">
                <a:solidFill>
                  <a:srgbClr val="000000"/>
                </a:solidFill>
                <a:latin typeface="Times New Roman" panose="02020603050405020304" pitchFamily="18" charset="0"/>
                <a:cs typeface="Times New Roman" panose="02020603050405020304" pitchFamily="18" charset="0"/>
              </a:rPr>
              <a:t>CN14A </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60}, caodang ;</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5763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a:latin typeface="Times New Roman" panose="02020603050405020304" pitchFamily="18" charset="0"/>
                <a:cs typeface="Times New Roman" panose="02020603050405020304" pitchFamily="18" charset="0"/>
              </a:rPr>
              <a:t>5.2 Truy nhập các thành phần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8</a:t>
            </a:r>
          </a:p>
        </p:txBody>
      </p:sp>
      <p:sp>
        <p:nvSpPr>
          <p:cNvPr id="10" name="Content Placeholder 2"/>
          <p:cNvSpPr>
            <a:spLocks noGrp="1"/>
          </p:cNvSpPr>
          <p:nvPr>
            <p:ph idx="1"/>
          </p:nvPr>
        </p:nvSpPr>
        <p:spPr>
          <a:xfrm>
            <a:off x="457200" y="1219200"/>
            <a:ext cx="8229600" cy="5300246"/>
          </a:xfrm>
        </p:spPr>
        <p:txBody>
          <a:bodyPr/>
          <a:lstStyle/>
          <a:p>
            <a:pPr>
              <a:spcBef>
                <a:spcPts val="0"/>
              </a:spcBef>
              <a:buClr>
                <a:schemeClr val="accent1">
                  <a:lumMod val="50000"/>
                </a:schemeClr>
              </a:buClr>
              <a:buFont typeface="Wingdings" panose="05000000000000000000" pitchFamily="2" charset="2"/>
              <a:buChar char="q"/>
            </a:pP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Đối </a:t>
            </a:r>
            <a:r>
              <a:rPr lang="vi-VN" sz="2400" b="0">
                <a:solidFill>
                  <a:srgbClr val="000000"/>
                </a:solidFill>
                <a:latin typeface="Times New Roman" panose="02020603050405020304" pitchFamily="18" charset="0"/>
                <a:cs typeface="Times New Roman" panose="02020603050405020304" pitchFamily="18" charset="0"/>
              </a:rPr>
              <a:t>với biến thường: </a:t>
            </a:r>
            <a:r>
              <a:rPr lang="en-US" sz="2400">
                <a:solidFill>
                  <a:srgbClr val="000000"/>
                </a:solidFill>
                <a:latin typeface="Times New Roman" panose="02020603050405020304" pitchFamily="18" charset="0"/>
                <a:cs typeface="Times New Roman" panose="02020603050405020304" pitchFamily="18" charset="0"/>
              </a:rPr>
              <a:t>T</a:t>
            </a:r>
            <a:r>
              <a:rPr lang="vi-VN" sz="2400" smtClean="0">
                <a:solidFill>
                  <a:srgbClr val="000000"/>
                </a:solidFill>
                <a:latin typeface="Times New Roman" panose="02020603050405020304" pitchFamily="18" charset="0"/>
                <a:cs typeface="Times New Roman" panose="02020603050405020304" pitchFamily="18" charset="0"/>
              </a:rPr>
              <a:t>ên biến</a:t>
            </a:r>
            <a:r>
              <a:rPr lang="vi-VN"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T</a:t>
            </a:r>
            <a:r>
              <a:rPr lang="vi-VN" sz="2400" smtClean="0">
                <a:solidFill>
                  <a:srgbClr val="000000"/>
                </a:solidFill>
                <a:latin typeface="Times New Roman" panose="02020603050405020304" pitchFamily="18" charset="0"/>
                <a:cs typeface="Times New Roman" panose="02020603050405020304" pitchFamily="18" charset="0"/>
              </a:rPr>
              <a:t>ên </a:t>
            </a:r>
            <a:r>
              <a:rPr lang="vi-VN" sz="2400">
                <a:solidFill>
                  <a:srgbClr val="000000"/>
                </a:solidFill>
                <a:latin typeface="Times New Roman" panose="02020603050405020304" pitchFamily="18" charset="0"/>
                <a:cs typeface="Times New Roman" panose="02020603050405020304" pitchFamily="18" charset="0"/>
              </a:rPr>
              <a:t>thành </a:t>
            </a:r>
            <a:r>
              <a:rPr lang="vi-VN" sz="2400" smtClean="0">
                <a:solidFill>
                  <a:srgbClr val="000000"/>
                </a:solidFill>
                <a:latin typeface="Times New Roman" panose="02020603050405020304" pitchFamily="18" charset="0"/>
                <a:cs typeface="Times New Roman" panose="02020603050405020304" pitchFamily="18" charset="0"/>
              </a:rPr>
              <a:t>phần</a:t>
            </a:r>
            <a:endParaRPr lang="en-US" sz="2400" smtClean="0">
              <a:solidFill>
                <a:srgbClr val="000000"/>
              </a:solidFill>
              <a:latin typeface="Times New Roman" panose="02020603050405020304" pitchFamily="18" charset="0"/>
              <a:cs typeface="Times New Roman" panose="02020603050405020304" pitchFamily="18" charset="0"/>
            </a:endParaRPr>
          </a:p>
          <a:p>
            <a:pPr>
              <a:spcBef>
                <a:spcPts val="0"/>
              </a:spcBef>
              <a:buClr>
                <a:schemeClr val="accent1">
                  <a:lumMod val="50000"/>
                </a:schemeClr>
              </a:buClr>
              <a:buFont typeface="Wingdings" panose="05000000000000000000" pitchFamily="2" charset="2"/>
              <a:buChar char="q"/>
            </a:pPr>
            <a:r>
              <a:rPr lang="en-US" sz="2400" b="0" smtClean="0">
                <a:solidFill>
                  <a:srgbClr val="000000"/>
                </a:solidFill>
                <a:latin typeface="Times New Roman" panose="02020603050405020304" pitchFamily="18" charset="0"/>
                <a:cs typeface="Times New Roman" panose="02020603050405020304" pitchFamily="18" charset="0"/>
              </a:rPr>
              <a:t> Đối với biến con trỏ :</a:t>
            </a:r>
            <a:r>
              <a:rPr lang="en-US" sz="2400" smtClean="0">
                <a:solidFill>
                  <a:srgbClr val="000000"/>
                </a:solidFill>
                <a:latin typeface="Times New Roman" panose="02020603050405020304" pitchFamily="18" charset="0"/>
                <a:cs typeface="Times New Roman" panose="02020603050405020304" pitchFamily="18" charset="0"/>
              </a:rPr>
              <a:t> Tên biến </a:t>
            </a:r>
            <a:r>
              <a:rPr lang="en-US" sz="2400" smtClean="0">
                <a:solidFill>
                  <a:srgbClr val="FF0000"/>
                </a:solidFill>
                <a:latin typeface="Times New Roman" panose="02020603050405020304" pitchFamily="18" charset="0"/>
                <a:cs typeface="Times New Roman" panose="02020603050405020304" pitchFamily="18" charset="0"/>
              </a:rPr>
              <a:t>-&gt;</a:t>
            </a:r>
            <a:r>
              <a:rPr lang="en-US" sz="2400" smtClean="0">
                <a:solidFill>
                  <a:srgbClr val="000000"/>
                </a:solidFill>
                <a:latin typeface="Times New Roman" panose="02020603050405020304" pitchFamily="18" charset="0"/>
                <a:cs typeface="Times New Roman" panose="02020603050405020304" pitchFamily="18" charset="0"/>
              </a:rPr>
              <a:t> Tên thành phần</a:t>
            </a:r>
          </a:p>
          <a:p>
            <a:pPr algn="just">
              <a:spcBef>
                <a:spcPts val="0"/>
              </a:spcBef>
              <a:buClr>
                <a:schemeClr val="accent1">
                  <a:lumMod val="50000"/>
                </a:schemeClr>
              </a:buClr>
              <a:buFont typeface="Wingdings" panose="05000000000000000000" pitchFamily="2" charset="2"/>
              <a:buChar char="q"/>
            </a:pPr>
            <a:r>
              <a:rPr lang="en-US" sz="2400" b="0" smtClean="0">
                <a:solidFill>
                  <a:srgbClr val="000000"/>
                </a:solidFill>
                <a:latin typeface="Times New Roman" panose="02020603050405020304" pitchFamily="18" charset="0"/>
                <a:cs typeface="Times New Roman" panose="02020603050405020304" pitchFamily="18" charset="0"/>
              </a:rPr>
              <a:t>Đối </a:t>
            </a:r>
            <a:r>
              <a:rPr lang="en-US" sz="2400" b="0">
                <a:solidFill>
                  <a:srgbClr val="000000"/>
                </a:solidFill>
                <a:latin typeface="Times New Roman" panose="02020603050405020304" pitchFamily="18" charset="0"/>
                <a:cs typeface="Times New Roman" panose="02020603050405020304" pitchFamily="18" charset="0"/>
              </a:rPr>
              <a:t>với biến mảng: </a:t>
            </a:r>
            <a:r>
              <a:rPr lang="en-US" sz="2400" b="0" smtClean="0">
                <a:solidFill>
                  <a:srgbClr val="000000"/>
                </a:solidFill>
                <a:latin typeface="Times New Roman" panose="02020603050405020304" pitchFamily="18" charset="0"/>
                <a:cs typeface="Times New Roman" panose="02020603050405020304" pitchFamily="18" charset="0"/>
              </a:rPr>
              <a:t>Truy </a:t>
            </a:r>
            <a:r>
              <a:rPr lang="en-US" sz="2400" b="0">
                <a:solidFill>
                  <a:srgbClr val="000000"/>
                </a:solidFill>
                <a:latin typeface="Times New Roman" panose="02020603050405020304" pitchFamily="18" charset="0"/>
                <a:cs typeface="Times New Roman" panose="02020603050405020304" pitchFamily="18" charset="0"/>
              </a:rPr>
              <a:t>nhập thành phần mảng rồi đến thành phần cấu trúc</a:t>
            </a:r>
            <a:r>
              <a:rPr lang="en-US" sz="2400" b="0" smtClean="0">
                <a:solidFill>
                  <a:srgbClr val="000000"/>
                </a:solidFill>
                <a:latin typeface="Times New Roman" panose="02020603050405020304" pitchFamily="18" charset="0"/>
                <a:cs typeface="Times New Roman" panose="02020603050405020304" pitchFamily="18" charset="0"/>
              </a:rPr>
              <a:t>.</a:t>
            </a:r>
          </a:p>
          <a:p>
            <a:pPr algn="just">
              <a:spcBef>
                <a:spcPts val="0"/>
              </a:spcBef>
              <a:buClr>
                <a:schemeClr val="accent1">
                  <a:lumMod val="50000"/>
                </a:schemeClr>
              </a:buClr>
              <a:buFont typeface="Wingdings" panose="05000000000000000000" pitchFamily="2" charset="2"/>
              <a:buChar char="q"/>
            </a:pPr>
            <a:r>
              <a:rPr lang="en-US" sz="2400" b="0" smtClean="0">
                <a:solidFill>
                  <a:srgbClr val="000000"/>
                </a:solidFill>
                <a:latin typeface="Times New Roman" panose="02020603050405020304" pitchFamily="18" charset="0"/>
                <a:cs typeface="Times New Roman" panose="02020603050405020304" pitchFamily="18" charset="0"/>
              </a:rPr>
              <a:t>Đối </a:t>
            </a:r>
            <a:r>
              <a:rPr lang="en-US" sz="2400" b="0">
                <a:solidFill>
                  <a:srgbClr val="000000"/>
                </a:solidFill>
                <a:latin typeface="Times New Roman" panose="02020603050405020304" pitchFamily="18" charset="0"/>
                <a:cs typeface="Times New Roman" panose="02020603050405020304" pitchFamily="18" charset="0"/>
              </a:rPr>
              <a:t>với cấu trúc lồng nhau. Truy nhập thành phần ngoài rồi đến thành phần của cấu trúc bên trong, sử dụng các phép toán </a:t>
            </a:r>
            <a:r>
              <a:rPr lang="en-US" sz="2400" b="0">
                <a:solidFill>
                  <a:srgbClr val="FF0000"/>
                </a:solidFill>
                <a:latin typeface="Times New Roman" panose="02020603050405020304" pitchFamily="18" charset="0"/>
                <a:cs typeface="Times New Roman" panose="02020603050405020304" pitchFamily="18" charset="0"/>
              </a:rPr>
              <a:t>.</a:t>
            </a:r>
            <a:r>
              <a:rPr lang="en-US" sz="2400" b="0">
                <a:solidFill>
                  <a:srgbClr val="000000"/>
                </a:solidFill>
                <a:latin typeface="Times New Roman" panose="02020603050405020304" pitchFamily="18" charset="0"/>
                <a:cs typeface="Times New Roman" panose="02020603050405020304" pitchFamily="18" charset="0"/>
              </a:rPr>
              <a:t> hoặc </a:t>
            </a:r>
            <a:r>
              <a:rPr lang="en-US" sz="2400" b="0" smtClean="0">
                <a:solidFill>
                  <a:srgbClr val="FF0000"/>
                </a:solidFill>
                <a:latin typeface="Times New Roman" panose="02020603050405020304" pitchFamily="18" charset="0"/>
                <a:cs typeface="Times New Roman" panose="02020603050405020304" pitchFamily="18" charset="0"/>
              </a:rPr>
              <a:t>-&gt;</a:t>
            </a: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a:solidFill>
                  <a:srgbClr val="000000"/>
                </a:solidFill>
                <a:latin typeface="Times New Roman" panose="02020603050405020304" pitchFamily="18" charset="0"/>
                <a:cs typeface="Times New Roman" panose="02020603050405020304" pitchFamily="18" charset="0"/>
              </a:rPr>
              <a:t>(các phép toán lấy thành phần) một cách thích hợp.</a:t>
            </a:r>
          </a:p>
          <a:p>
            <a:pPr marL="0" indent="0">
              <a:spcBef>
                <a:spcPts val="0"/>
              </a:spcBef>
              <a:buNone/>
            </a:pPr>
            <a:r>
              <a:rPr lang="vi-VN" sz="2400" smtClean="0">
                <a:solidFill>
                  <a:srgbClr val="000000"/>
                </a:solidFill>
                <a:latin typeface="Times New Roman" panose="02020603050405020304" pitchFamily="18" charset="0"/>
                <a:cs typeface="Times New Roman" panose="02020603050405020304" pitchFamily="18" charset="0"/>
              </a:rPr>
              <a:t> </a:t>
            </a:r>
            <a:endParaRPr lang="en-US" sz="240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4730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#include&lt;iostream&gt;</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#include&lt;string.h&gt;</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using namespace std;</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int main()</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struct </a:t>
            </a:r>
            <a:r>
              <a:rPr lang="en-US" sz="2000" b="0" smtClean="0">
                <a:solidFill>
                  <a:srgbClr val="000000"/>
                </a:solidFill>
                <a:latin typeface="Times New Roman" panose="02020603050405020304" pitchFamily="18" charset="0"/>
                <a:cs typeface="Times New Roman" panose="02020603050405020304" pitchFamily="18" charset="0"/>
              </a:rPr>
              <a:t>sinhvien</a:t>
            </a:r>
            <a:r>
              <a:rPr lang="en-US" sz="2000" b="0" i="1">
                <a:solidFill>
                  <a:srgbClr val="3021EF"/>
                </a:solidFill>
                <a:latin typeface="Times New Roman" panose="02020603050405020304" pitchFamily="18" charset="0"/>
                <a:cs typeface="Times New Roman" panose="02020603050405020304" pitchFamily="18" charset="0"/>
              </a:rPr>
              <a:t> //Khai báo cấu trúc </a:t>
            </a:r>
            <a:r>
              <a:rPr lang="en-US" sz="2000" i="1">
                <a:solidFill>
                  <a:srgbClr val="FF0000"/>
                </a:solidFill>
                <a:latin typeface="Times New Roman" panose="02020603050405020304" pitchFamily="18" charset="0"/>
                <a:cs typeface="Times New Roman" panose="02020603050405020304" pitchFamily="18" charset="0"/>
              </a:rPr>
              <a:t>sinhvien</a:t>
            </a:r>
            <a:endParaRPr lang="en-US" sz="2000" smtClean="0">
              <a:solidFill>
                <a:srgbClr val="FF0000"/>
              </a:solidFill>
              <a:latin typeface="Times New Roman" panose="02020603050405020304" pitchFamily="18" charset="0"/>
              <a:cs typeface="Times New Roman" panose="02020603050405020304" pitchFamily="18" charset="0"/>
            </a:endParaRP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a:t>
            </a:r>
            <a:r>
              <a:rPr lang="en-US" sz="2000" b="0" smtClean="0">
                <a:solidFill>
                  <a:srgbClr val="000000"/>
                </a:solidFill>
                <a:latin typeface="Times New Roman" panose="02020603050405020304" pitchFamily="18" charset="0"/>
                <a:cs typeface="Times New Roman" panose="02020603050405020304" pitchFamily="18" charset="0"/>
              </a:rPr>
              <a:t>{</a:t>
            </a:r>
            <a:r>
              <a:rPr lang="en-US" sz="2000" b="0" i="1" smtClean="0">
                <a:solidFill>
                  <a:srgbClr val="3021EF"/>
                </a:solidFill>
                <a:latin typeface="Times New Roman" panose="02020603050405020304" pitchFamily="18" charset="0"/>
                <a:cs typeface="Times New Roman" panose="02020603050405020304" pitchFamily="18" charset="0"/>
              </a:rPr>
              <a:t> </a:t>
            </a:r>
            <a:endParaRPr lang="en-US" sz="20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char ten[33];</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int tuoi;</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char que_quan[33];</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}*p;</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sinhvien a={"Ly Minh Tai</a:t>
            </a:r>
            <a:r>
              <a:rPr lang="en-US" sz="2000" b="0" smtClean="0">
                <a:solidFill>
                  <a:srgbClr val="000000"/>
                </a:solidFill>
                <a:latin typeface="Times New Roman" panose="02020603050405020304" pitchFamily="18" charset="0"/>
                <a:cs typeface="Times New Roman" panose="02020603050405020304" pitchFamily="18" charset="0"/>
              </a:rPr>
              <a:t>", 22, "</a:t>
            </a:r>
            <a:r>
              <a:rPr lang="en-US" sz="2000" b="0">
                <a:solidFill>
                  <a:srgbClr val="000000"/>
                </a:solidFill>
                <a:latin typeface="Times New Roman" panose="02020603050405020304" pitchFamily="18" charset="0"/>
                <a:cs typeface="Times New Roman" panose="02020603050405020304" pitchFamily="18" charset="0"/>
              </a:rPr>
              <a:t>Hai Duong</a:t>
            </a:r>
            <a:r>
              <a:rPr lang="en-US" sz="2000" b="0" smtClean="0">
                <a:solidFill>
                  <a:srgbClr val="000000"/>
                </a:solidFill>
                <a:latin typeface="Times New Roman" panose="02020603050405020304" pitchFamily="18" charset="0"/>
                <a:cs typeface="Times New Roman" panose="02020603050405020304" pitchFamily="18" charset="0"/>
              </a:rPr>
              <a:t>"};</a:t>
            </a:r>
            <a:endParaRPr lang="en-US" sz="20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cout&lt;&lt;a.tuoi&lt;&lt;endl</a:t>
            </a:r>
            <a:r>
              <a:rPr lang="en-US" sz="2000" b="0"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 Xuất ra </a:t>
            </a:r>
            <a:r>
              <a:rPr lang="en-US" sz="2000" i="1" smtClean="0">
                <a:solidFill>
                  <a:srgbClr val="FF0000"/>
                </a:solidFill>
                <a:latin typeface="Times New Roman" panose="02020603050405020304" pitchFamily="18" charset="0"/>
                <a:cs typeface="Times New Roman" panose="02020603050405020304" pitchFamily="18" charset="0"/>
              </a:rPr>
              <a:t>22</a:t>
            </a:r>
            <a:endParaRPr lang="en-US" sz="2000">
              <a:solidFill>
                <a:srgbClr val="FF0000"/>
              </a:solidFill>
              <a:latin typeface="Times New Roman" panose="02020603050405020304" pitchFamily="18" charset="0"/>
              <a:cs typeface="Times New Roman" panose="02020603050405020304" pitchFamily="18" charset="0"/>
            </a:endParaRP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p=new sinhvien;</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strcpy(p-&gt;ten</a:t>
            </a:r>
            <a:r>
              <a:rPr lang="en-US" sz="2000" b="0" smtClean="0">
                <a:solidFill>
                  <a:srgbClr val="000000"/>
                </a:solidFill>
                <a:latin typeface="Times New Roman" panose="02020603050405020304" pitchFamily="18" charset="0"/>
                <a:cs typeface="Times New Roman" panose="02020603050405020304" pitchFamily="18" charset="0"/>
              </a:rPr>
              <a:t>, a.ten);</a:t>
            </a:r>
            <a:r>
              <a:rPr lang="en-US" sz="2000" b="0" i="1" smtClean="0">
                <a:solidFill>
                  <a:srgbClr val="3021EF"/>
                </a:solidFill>
                <a:latin typeface="Times New Roman" panose="02020603050405020304" pitchFamily="18" charset="0"/>
                <a:cs typeface="Times New Roman" panose="02020603050405020304" pitchFamily="18" charset="0"/>
              </a:rPr>
              <a:t> Copy thành phần </a:t>
            </a:r>
            <a:r>
              <a:rPr lang="en-US" sz="2000" i="1" smtClean="0">
                <a:solidFill>
                  <a:srgbClr val="FF0000"/>
                </a:solidFill>
                <a:latin typeface="Times New Roman" panose="02020603050405020304" pitchFamily="18" charset="0"/>
                <a:cs typeface="Times New Roman" panose="02020603050405020304" pitchFamily="18" charset="0"/>
              </a:rPr>
              <a:t>ten</a:t>
            </a:r>
            <a:r>
              <a:rPr lang="en-US" sz="2000" b="0" i="1" smtClean="0">
                <a:solidFill>
                  <a:srgbClr val="3021EF"/>
                </a:solidFill>
                <a:latin typeface="Times New Roman" panose="02020603050405020304" pitchFamily="18" charset="0"/>
                <a:cs typeface="Times New Roman" panose="02020603050405020304" pitchFamily="18" charset="0"/>
              </a:rPr>
              <a:t> tử cấu trúc </a:t>
            </a:r>
            <a:r>
              <a:rPr lang="en-US" sz="2000" i="1" smtClean="0">
                <a:solidFill>
                  <a:srgbClr val="FF0000"/>
                </a:solidFill>
                <a:latin typeface="Times New Roman" panose="02020603050405020304" pitchFamily="18" charset="0"/>
                <a:cs typeface="Times New Roman" panose="02020603050405020304" pitchFamily="18" charset="0"/>
              </a:rPr>
              <a:t>a</a:t>
            </a:r>
            <a:r>
              <a:rPr lang="en-US" sz="2000" b="0" i="1" smtClean="0">
                <a:solidFill>
                  <a:srgbClr val="3021EF"/>
                </a:solidFill>
                <a:latin typeface="Times New Roman" panose="02020603050405020304" pitchFamily="18" charset="0"/>
                <a:cs typeface="Times New Roman" panose="02020603050405020304" pitchFamily="18" charset="0"/>
              </a:rPr>
              <a:t> sang </a:t>
            </a:r>
            <a:r>
              <a:rPr lang="en-US" sz="2000" i="1" smtClean="0">
                <a:solidFill>
                  <a:srgbClr val="FF0000"/>
                </a:solidFill>
                <a:latin typeface="Times New Roman" panose="02020603050405020304" pitchFamily="18" charset="0"/>
                <a:cs typeface="Times New Roman" panose="02020603050405020304" pitchFamily="18" charset="0"/>
              </a:rPr>
              <a:t>p</a:t>
            </a:r>
            <a:endParaRPr lang="en-US" sz="2000">
              <a:solidFill>
                <a:srgbClr val="FF0000"/>
              </a:solidFill>
              <a:latin typeface="Times New Roman" panose="02020603050405020304" pitchFamily="18" charset="0"/>
              <a:cs typeface="Times New Roman" panose="02020603050405020304" pitchFamily="18" charset="0"/>
            </a:endParaRP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	cout&lt;&lt;p-&gt;ten</a:t>
            </a:r>
            <a:r>
              <a:rPr lang="en-US" sz="2000" b="0" smtClean="0">
                <a:solidFill>
                  <a:srgbClr val="000000"/>
                </a:solidFill>
                <a:latin typeface="Times New Roman" panose="02020603050405020304" pitchFamily="18" charset="0"/>
                <a:cs typeface="Times New Roman" panose="02020603050405020304" pitchFamily="18" charset="0"/>
              </a:rPr>
              <a:t>; </a:t>
            </a:r>
            <a:r>
              <a:rPr lang="en-US" sz="2000" b="0" i="1" smtClean="0">
                <a:solidFill>
                  <a:srgbClr val="3021EF"/>
                </a:solidFill>
                <a:latin typeface="Times New Roman" panose="02020603050405020304" pitchFamily="18" charset="0"/>
                <a:cs typeface="Times New Roman" panose="02020603050405020304" pitchFamily="18" charset="0"/>
              </a:rPr>
              <a:t>// Xuất ra </a:t>
            </a:r>
            <a:r>
              <a:rPr lang="en-US" sz="2000" i="1" smtClean="0">
                <a:solidFill>
                  <a:srgbClr val="FF0000"/>
                </a:solidFill>
                <a:latin typeface="Times New Roman" panose="02020603050405020304" pitchFamily="18" charset="0"/>
                <a:cs typeface="Times New Roman" panose="02020603050405020304" pitchFamily="18" charset="0"/>
              </a:rPr>
              <a:t>Ly Minh Tai</a:t>
            </a:r>
            <a:r>
              <a:rPr lang="en-US" sz="2000" b="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000" b="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00705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mple">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cdb2004108l</Template>
  <TotalTime>2595</TotalTime>
  <Words>839</Words>
  <Application>Microsoft Macintosh PowerPoint</Application>
  <PresentationFormat>On-screen Show (4:3)</PresentationFormat>
  <Paragraphs>260</Paragraphs>
  <Slides>21</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sample</vt:lpstr>
      <vt:lpstr>Image</vt:lpstr>
      <vt:lpstr>PowerPoint Presentation</vt:lpstr>
      <vt:lpstr>Nội dung chính</vt:lpstr>
      <vt:lpstr>5.1 Khai báo, khởi tạo</vt:lpstr>
      <vt:lpstr>5.1 Khai báo, khởi tạo</vt:lpstr>
      <vt:lpstr>Ví dụ 1:</vt:lpstr>
      <vt:lpstr>Ví dụ 2:</vt:lpstr>
      <vt:lpstr>Ví dụ 3:</vt:lpstr>
      <vt:lpstr>5.2 Truy nhập các thành phần</vt:lpstr>
      <vt:lpstr>Ví dụ</vt:lpstr>
      <vt:lpstr>5.3 Hàm với cấu trúc</vt:lpstr>
      <vt:lpstr>Ví dụ: Con trỏ và địa chỉ cấu trúc</vt:lpstr>
      <vt:lpstr>Ví dụ: Địa chỉ của các thành phần của cấu trúc</vt:lpstr>
      <vt:lpstr>5.3 Hàm với cấu trúc</vt:lpstr>
      <vt:lpstr>Ví dụ: Sử dụng cấu trúc làm đối số của hàm</vt:lpstr>
      <vt:lpstr>5.3 Hàm với cấu trúc</vt:lpstr>
      <vt:lpstr>Ví dụ</vt:lpstr>
      <vt:lpstr>5.4 Câu lệnh typedef </vt:lpstr>
      <vt:lpstr>5.5 Hàm sizeof()</vt:lpstr>
      <vt:lpstr>Bài tập chương 5</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BuiVan Thuong</dc:creator>
  <cp:lastModifiedBy>Huy</cp:lastModifiedBy>
  <cp:revision>164</cp:revision>
  <dcterms:created xsi:type="dcterms:W3CDTF">2014-09-19T04:54:38Z</dcterms:created>
  <dcterms:modified xsi:type="dcterms:W3CDTF">2015-04-21T09:14:29Z</dcterms:modified>
</cp:coreProperties>
</file>