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33" r:id="rId3"/>
    <p:sldId id="332" r:id="rId4"/>
    <p:sldId id="334" r:id="rId5"/>
    <p:sldId id="335" r:id="rId6"/>
    <p:sldId id="336" r:id="rId7"/>
    <p:sldId id="337" r:id="rId8"/>
    <p:sldId id="338" r:id="rId9"/>
    <p:sldId id="339" r:id="rId10"/>
    <p:sldId id="340" r:id="rId11"/>
    <p:sldId id="341" r:id="rId12"/>
    <p:sldId id="347" r:id="rId13"/>
    <p:sldId id="350" r:id="rId14"/>
    <p:sldId id="348" r:id="rId15"/>
    <p:sldId id="349" r:id="rId16"/>
    <p:sldId id="342" r:id="rId17"/>
    <p:sldId id="343" r:id="rId18"/>
    <p:sldId id="344" r:id="rId19"/>
    <p:sldId id="345" r:id="rId20"/>
    <p:sldId id="346" r:id="rId21"/>
    <p:sldId id="351" r:id="rId22"/>
    <p:sldId id="353" r:id="rId23"/>
    <p:sldId id="352" r:id="rId24"/>
    <p:sldId id="276"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D17"/>
    <a:srgbClr val="3021EF"/>
    <a:srgbClr val="30A484"/>
    <a:srgbClr val="000000"/>
    <a:srgbClr val="2D0DB3"/>
    <a:srgbClr val="30A383"/>
    <a:srgbClr val="1481B8"/>
    <a:srgbClr val="1F5281"/>
    <a:srgbClr val="B7CBCD"/>
    <a:srgbClr val="D6E1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p:scale>
          <a:sx n="80" d="100"/>
          <a:sy n="80" d="100"/>
        </p:scale>
        <p:origin x="103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A64B29-4508-4E5D-958B-29A4ACBBFAE1}" type="datetimeFigureOut">
              <a:rPr lang="en-US" smtClean="0"/>
              <a:t>7/13/2021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81567-089E-4574-83C1-762CA48FB39F}" type="slidenum">
              <a:rPr lang="en-US" smtClean="0"/>
              <a:t>‹#›</a:t>
            </a:fld>
            <a:endParaRPr lang="en-US"/>
          </a:p>
        </p:txBody>
      </p:sp>
    </p:spTree>
    <p:extLst>
      <p:ext uri="{BB962C8B-B14F-4D97-AF65-F5344CB8AC3E}">
        <p14:creationId xmlns:p14="http://schemas.microsoft.com/office/powerpoint/2010/main" val="3535044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F9BF4-8FA0-447A-90D8-ADF16A24819E}" type="datetimeFigureOut">
              <a:rPr lang="en-US" smtClean="0"/>
              <a:t>7/13/2021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0C848-40A0-4CC9-B711-0226EA54EF29}" type="slidenum">
              <a:rPr lang="en-US" smtClean="0"/>
              <a:t>‹#›</a:t>
            </a:fld>
            <a:endParaRPr lang="en-US"/>
          </a:p>
        </p:txBody>
      </p:sp>
    </p:spTree>
    <p:extLst>
      <p:ext uri="{BB962C8B-B14F-4D97-AF65-F5344CB8AC3E}">
        <p14:creationId xmlns:p14="http://schemas.microsoft.com/office/powerpoint/2010/main" val="41052505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a:t>
            </a:fld>
            <a:endParaRPr lang="en-US"/>
          </a:p>
        </p:txBody>
      </p:sp>
    </p:spTree>
    <p:extLst>
      <p:ext uri="{BB962C8B-B14F-4D97-AF65-F5344CB8AC3E}">
        <p14:creationId xmlns:p14="http://schemas.microsoft.com/office/powerpoint/2010/main" val="234017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10</a:t>
            </a:fld>
            <a:endParaRPr lang="en-US"/>
          </a:p>
        </p:txBody>
      </p:sp>
    </p:spTree>
    <p:extLst>
      <p:ext uri="{BB962C8B-B14F-4D97-AF65-F5344CB8AC3E}">
        <p14:creationId xmlns:p14="http://schemas.microsoft.com/office/powerpoint/2010/main" val="144307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11</a:t>
            </a:fld>
            <a:endParaRPr lang="en-US"/>
          </a:p>
        </p:txBody>
      </p:sp>
    </p:spTree>
    <p:extLst>
      <p:ext uri="{BB962C8B-B14F-4D97-AF65-F5344CB8AC3E}">
        <p14:creationId xmlns:p14="http://schemas.microsoft.com/office/powerpoint/2010/main" val="2750513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12</a:t>
            </a:fld>
            <a:endParaRPr lang="en-US"/>
          </a:p>
        </p:txBody>
      </p:sp>
    </p:spTree>
    <p:extLst>
      <p:ext uri="{BB962C8B-B14F-4D97-AF65-F5344CB8AC3E}">
        <p14:creationId xmlns:p14="http://schemas.microsoft.com/office/powerpoint/2010/main" val="199747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13</a:t>
            </a:fld>
            <a:endParaRPr lang="en-US"/>
          </a:p>
        </p:txBody>
      </p:sp>
    </p:spTree>
    <p:extLst>
      <p:ext uri="{BB962C8B-B14F-4D97-AF65-F5344CB8AC3E}">
        <p14:creationId xmlns:p14="http://schemas.microsoft.com/office/powerpoint/2010/main" val="92692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14</a:t>
            </a:fld>
            <a:endParaRPr lang="en-US"/>
          </a:p>
        </p:txBody>
      </p:sp>
    </p:spTree>
    <p:extLst>
      <p:ext uri="{BB962C8B-B14F-4D97-AF65-F5344CB8AC3E}">
        <p14:creationId xmlns:p14="http://schemas.microsoft.com/office/powerpoint/2010/main" val="205950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15</a:t>
            </a:fld>
            <a:endParaRPr lang="en-US"/>
          </a:p>
        </p:txBody>
      </p:sp>
    </p:spTree>
    <p:extLst>
      <p:ext uri="{BB962C8B-B14F-4D97-AF65-F5344CB8AC3E}">
        <p14:creationId xmlns:p14="http://schemas.microsoft.com/office/powerpoint/2010/main" val="238993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16</a:t>
            </a:fld>
            <a:endParaRPr lang="en-US"/>
          </a:p>
        </p:txBody>
      </p:sp>
    </p:spTree>
    <p:extLst>
      <p:ext uri="{BB962C8B-B14F-4D97-AF65-F5344CB8AC3E}">
        <p14:creationId xmlns:p14="http://schemas.microsoft.com/office/powerpoint/2010/main" val="1369207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17</a:t>
            </a:fld>
            <a:endParaRPr lang="en-US"/>
          </a:p>
        </p:txBody>
      </p:sp>
    </p:spTree>
    <p:extLst>
      <p:ext uri="{BB962C8B-B14F-4D97-AF65-F5344CB8AC3E}">
        <p14:creationId xmlns:p14="http://schemas.microsoft.com/office/powerpoint/2010/main" val="1459187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18</a:t>
            </a:fld>
            <a:endParaRPr lang="en-US"/>
          </a:p>
        </p:txBody>
      </p:sp>
    </p:spTree>
    <p:extLst>
      <p:ext uri="{BB962C8B-B14F-4D97-AF65-F5344CB8AC3E}">
        <p14:creationId xmlns:p14="http://schemas.microsoft.com/office/powerpoint/2010/main" val="1053234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19</a:t>
            </a:fld>
            <a:endParaRPr lang="en-US"/>
          </a:p>
        </p:txBody>
      </p:sp>
    </p:spTree>
    <p:extLst>
      <p:ext uri="{BB962C8B-B14F-4D97-AF65-F5344CB8AC3E}">
        <p14:creationId xmlns:p14="http://schemas.microsoft.com/office/powerpoint/2010/main" val="43507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a:t>
            </a:fld>
            <a:endParaRPr lang="en-US"/>
          </a:p>
        </p:txBody>
      </p:sp>
    </p:spTree>
    <p:extLst>
      <p:ext uri="{BB962C8B-B14F-4D97-AF65-F5344CB8AC3E}">
        <p14:creationId xmlns:p14="http://schemas.microsoft.com/office/powerpoint/2010/main" val="3140294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20</a:t>
            </a:fld>
            <a:endParaRPr lang="en-US"/>
          </a:p>
        </p:txBody>
      </p:sp>
    </p:spTree>
    <p:extLst>
      <p:ext uri="{BB962C8B-B14F-4D97-AF65-F5344CB8AC3E}">
        <p14:creationId xmlns:p14="http://schemas.microsoft.com/office/powerpoint/2010/main" val="3339922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21</a:t>
            </a:fld>
            <a:endParaRPr lang="en-US"/>
          </a:p>
        </p:txBody>
      </p:sp>
    </p:spTree>
    <p:extLst>
      <p:ext uri="{BB962C8B-B14F-4D97-AF65-F5344CB8AC3E}">
        <p14:creationId xmlns:p14="http://schemas.microsoft.com/office/powerpoint/2010/main" val="4080432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22</a:t>
            </a:fld>
            <a:endParaRPr lang="en-US"/>
          </a:p>
        </p:txBody>
      </p:sp>
    </p:spTree>
    <p:extLst>
      <p:ext uri="{BB962C8B-B14F-4D97-AF65-F5344CB8AC3E}">
        <p14:creationId xmlns:p14="http://schemas.microsoft.com/office/powerpoint/2010/main" val="552913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23</a:t>
            </a:fld>
            <a:endParaRPr lang="en-US"/>
          </a:p>
        </p:txBody>
      </p:sp>
    </p:spTree>
    <p:extLst>
      <p:ext uri="{BB962C8B-B14F-4D97-AF65-F5344CB8AC3E}">
        <p14:creationId xmlns:p14="http://schemas.microsoft.com/office/powerpoint/2010/main" val="2452894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3</a:t>
            </a:fld>
            <a:endParaRPr lang="en-US"/>
          </a:p>
        </p:txBody>
      </p:sp>
    </p:spTree>
    <p:extLst>
      <p:ext uri="{BB962C8B-B14F-4D97-AF65-F5344CB8AC3E}">
        <p14:creationId xmlns:p14="http://schemas.microsoft.com/office/powerpoint/2010/main" val="105933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4</a:t>
            </a:fld>
            <a:endParaRPr lang="en-US"/>
          </a:p>
        </p:txBody>
      </p:sp>
    </p:spTree>
    <p:extLst>
      <p:ext uri="{BB962C8B-B14F-4D97-AF65-F5344CB8AC3E}">
        <p14:creationId xmlns:p14="http://schemas.microsoft.com/office/powerpoint/2010/main" val="103917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5</a:t>
            </a:fld>
            <a:endParaRPr lang="en-US"/>
          </a:p>
        </p:txBody>
      </p:sp>
    </p:spTree>
    <p:extLst>
      <p:ext uri="{BB962C8B-B14F-4D97-AF65-F5344CB8AC3E}">
        <p14:creationId xmlns:p14="http://schemas.microsoft.com/office/powerpoint/2010/main" val="3323170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6</a:t>
            </a:fld>
            <a:endParaRPr lang="en-US"/>
          </a:p>
        </p:txBody>
      </p:sp>
    </p:spTree>
    <p:extLst>
      <p:ext uri="{BB962C8B-B14F-4D97-AF65-F5344CB8AC3E}">
        <p14:creationId xmlns:p14="http://schemas.microsoft.com/office/powerpoint/2010/main" val="173123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7</a:t>
            </a:fld>
            <a:endParaRPr lang="en-US"/>
          </a:p>
        </p:txBody>
      </p:sp>
    </p:spTree>
    <p:extLst>
      <p:ext uri="{BB962C8B-B14F-4D97-AF65-F5344CB8AC3E}">
        <p14:creationId xmlns:p14="http://schemas.microsoft.com/office/powerpoint/2010/main" val="325351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8</a:t>
            </a:fld>
            <a:endParaRPr lang="en-US"/>
          </a:p>
        </p:txBody>
      </p:sp>
    </p:spTree>
    <p:extLst>
      <p:ext uri="{BB962C8B-B14F-4D97-AF65-F5344CB8AC3E}">
        <p14:creationId xmlns:p14="http://schemas.microsoft.com/office/powerpoint/2010/main" val="69178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D0C848-40A0-4CC9-B711-0226EA54EF29}" type="slidenum">
              <a:rPr lang="en-US" smtClean="0"/>
              <a:t>9</a:t>
            </a:fld>
            <a:endParaRPr lang="en-US"/>
          </a:p>
        </p:txBody>
      </p:sp>
    </p:spTree>
    <p:extLst>
      <p:ext uri="{BB962C8B-B14F-4D97-AF65-F5344CB8AC3E}">
        <p14:creationId xmlns:p14="http://schemas.microsoft.com/office/powerpoint/2010/main" val="41512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white">
          <a:xfrm>
            <a:off x="0" y="6350"/>
            <a:ext cx="9144000" cy="2946400"/>
          </a:xfrm>
          <a:prstGeom prst="rect">
            <a:avLst/>
          </a:prstGeom>
          <a:solidFill>
            <a:srgbClr val="1F528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Freeform 21"/>
          <p:cNvSpPr>
            <a:spLocks/>
          </p:cNvSpPr>
          <p:nvPr/>
        </p:nvSpPr>
        <p:spPr bwMode="gray">
          <a:xfrm>
            <a:off x="-14288" y="1931988"/>
            <a:ext cx="9158288" cy="2506662"/>
          </a:xfrm>
          <a:custGeom>
            <a:avLst/>
            <a:gdLst>
              <a:gd name="T0" fmla="*/ 0 w 5769"/>
              <a:gd name="T1" fmla="*/ 465 h 1579"/>
              <a:gd name="T2" fmla="*/ 2916 w 5769"/>
              <a:gd name="T3" fmla="*/ 18 h 1579"/>
              <a:gd name="T4" fmla="*/ 5769 w 5769"/>
              <a:gd name="T5" fmla="*/ 475 h 1579"/>
              <a:gd name="T6" fmla="*/ 5766 w 5769"/>
              <a:gd name="T7" fmla="*/ 1579 h 1579"/>
              <a:gd name="T8" fmla="*/ 6 w 5769"/>
              <a:gd name="T9" fmla="*/ 1579 h 1579"/>
              <a:gd name="T10" fmla="*/ 0 w 5769"/>
              <a:gd name="T11" fmla="*/ 465 h 1579"/>
            </a:gdLst>
            <a:ahLst/>
            <a:cxnLst>
              <a:cxn ang="0">
                <a:pos x="T0" y="T1"/>
              </a:cxn>
              <a:cxn ang="0">
                <a:pos x="T2" y="T3"/>
              </a:cxn>
              <a:cxn ang="0">
                <a:pos x="T4" y="T5"/>
              </a:cxn>
              <a:cxn ang="0">
                <a:pos x="T6" y="T7"/>
              </a:cxn>
              <a:cxn ang="0">
                <a:pos x="T8" y="T9"/>
              </a:cxn>
              <a:cxn ang="0">
                <a:pos x="T10" y="T11"/>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a:noFill/>
          </a:ln>
          <a:effectLst/>
          <a:extLst>
            <a:ext uri="{91240B29-F687-4F45-9708-019B960494DF}">
              <a14:hiddenLine xmlns:a14="http://schemas.microsoft.com/office/drawing/2010/main" w="5715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Rectangle 18"/>
          <p:cNvSpPr>
            <a:spLocks noChangeArrowheads="1"/>
          </p:cNvSpPr>
          <p:nvPr/>
        </p:nvSpPr>
        <p:spPr bwMode="white">
          <a:xfrm>
            <a:off x="0" y="4933950"/>
            <a:ext cx="9163050" cy="1941513"/>
          </a:xfrm>
          <a:prstGeom prst="rect">
            <a:avLst/>
          </a:prstGeom>
          <a:solidFill>
            <a:srgbClr val="30A48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Freeform 19" descr="108a"/>
          <p:cNvSpPr>
            <a:spLocks/>
          </p:cNvSpPr>
          <p:nvPr/>
        </p:nvSpPr>
        <p:spPr bwMode="gray">
          <a:xfrm>
            <a:off x="-4763" y="2046288"/>
            <a:ext cx="9148763" cy="2787650"/>
          </a:xfrm>
          <a:custGeom>
            <a:avLst/>
            <a:gdLst>
              <a:gd name="T0" fmla="*/ 0 w 5763"/>
              <a:gd name="T1" fmla="*/ 586 h 1756"/>
              <a:gd name="T2" fmla="*/ 2929 w 5763"/>
              <a:gd name="T3" fmla="*/ 18 h 1756"/>
              <a:gd name="T4" fmla="*/ 5763 w 5763"/>
              <a:gd name="T5" fmla="*/ 593 h 1756"/>
              <a:gd name="T6" fmla="*/ 5763 w 5763"/>
              <a:gd name="T7" fmla="*/ 1756 h 1756"/>
              <a:gd name="T8" fmla="*/ 0 w 5763"/>
              <a:gd name="T9" fmla="*/ 1752 h 1756"/>
              <a:gd name="T10" fmla="*/ 0 w 5763"/>
              <a:gd name="T11" fmla="*/ 586 h 1756"/>
            </a:gdLst>
            <a:ahLst/>
            <a:cxnLst>
              <a:cxn ang="0">
                <a:pos x="T0" y="T1"/>
              </a:cxn>
              <a:cxn ang="0">
                <a:pos x="T2" y="T3"/>
              </a:cxn>
              <a:cxn ang="0">
                <a:pos x="T4" y="T5"/>
              </a:cxn>
              <a:cxn ang="0">
                <a:pos x="T6" y="T7"/>
              </a:cxn>
              <a:cxn ang="0">
                <a:pos x="T8" y="T9"/>
              </a:cxn>
              <a:cxn ang="0">
                <a:pos x="T10" y="T11"/>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a:srcRect/>
            <a:stretch>
              <a:fillRect/>
            </a:stretch>
          </a:blipFill>
          <a:ln>
            <a:noFill/>
          </a:ln>
          <a:effectLst/>
          <a:extLst>
            <a:ext uri="{91240B29-F687-4F45-9708-019B960494DF}">
              <a14:hiddenLine xmlns:a14="http://schemas.microsoft.com/office/drawing/2010/main" w="5715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Rectangle 20"/>
          <p:cNvSpPr>
            <a:spLocks noChangeArrowheads="1"/>
          </p:cNvSpPr>
          <p:nvPr/>
        </p:nvSpPr>
        <p:spPr bwMode="gray">
          <a:xfrm>
            <a:off x="0" y="4826000"/>
            <a:ext cx="9156700" cy="168275"/>
          </a:xfrm>
          <a:prstGeom prst="rect">
            <a:avLst/>
          </a:prstGeom>
          <a:gradFill rotWithShape="1">
            <a:gsLst>
              <a:gs pos="0">
                <a:srgbClr val="30A484"/>
              </a:gs>
              <a:gs pos="100000">
                <a:srgbClr val="30A484">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black">
          <a:xfrm>
            <a:off x="914400" y="900113"/>
            <a:ext cx="7239000" cy="784225"/>
          </a:xfrm>
        </p:spPr>
        <p:txBody>
          <a:bodyPr/>
          <a:lstStyle>
            <a:lvl1pPr>
              <a:defRPr sz="2400" b="1"/>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black">
          <a:xfrm>
            <a:off x="1828800" y="5314950"/>
            <a:ext cx="6019800" cy="381000"/>
          </a:xfrm>
        </p:spPr>
        <p:txBody>
          <a:bodyPr/>
          <a:lstStyle>
            <a:lvl1pPr marL="0" indent="0" algn="ctr">
              <a:buFont typeface="Wingdings" panose="05000000000000000000" pitchFamily="2" charset="2"/>
              <a:buNone/>
              <a:defRPr sz="1800">
                <a:solidFill>
                  <a:schemeClr val="bg1"/>
                </a:solidFill>
              </a:defRPr>
            </a:lvl1pPr>
          </a:lstStyle>
          <a:p>
            <a:pPr lvl="0"/>
            <a:r>
              <a:rPr lang="en-US" altLang="en-US" noProof="0" smtClean="0"/>
              <a:t>Click to edit Master subtitle style</a:t>
            </a:r>
          </a:p>
        </p:txBody>
      </p:sp>
      <p:sp>
        <p:nvSpPr>
          <p:cNvPr id="3086" name="Text Box 14"/>
          <p:cNvSpPr txBox="1">
            <a:spLocks noChangeArrowheads="1"/>
          </p:cNvSpPr>
          <p:nvPr/>
        </p:nvSpPr>
        <p:spPr bwMode="auto">
          <a:xfrm>
            <a:off x="304800" y="228600"/>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D6E1E2"/>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605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516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229600" cy="6715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93825"/>
            <a:ext cx="8229600" cy="4930775"/>
          </a:xfrm>
        </p:spPr>
        <p:txBody>
          <a:bodyPr/>
          <a:lstStyle/>
          <a:p>
            <a:r>
              <a:rPr lang="en-US" smtClean="0"/>
              <a:t>Click icon to add table</a:t>
            </a:r>
            <a:endParaRPr lang="en-US"/>
          </a:p>
        </p:txBody>
      </p:sp>
    </p:spTree>
    <p:extLst>
      <p:ext uri="{BB962C8B-B14F-4D97-AF65-F5344CB8AC3E}">
        <p14:creationId xmlns:p14="http://schemas.microsoft.com/office/powerpoint/2010/main" val="30523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12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8173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062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43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098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32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1370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87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247650"/>
          <a:ext cx="9144000" cy="1155700"/>
        </p:xfrm>
        <a:graphic>
          <a:graphicData uri="http://schemas.openxmlformats.org/presentationml/2006/ole">
            <mc:AlternateContent xmlns:mc="http://schemas.openxmlformats.org/markup-compatibility/2006">
              <mc:Choice xmlns:v="urn:schemas-microsoft-com:vml" Requires="v">
                <p:oleObj spid="_x0000_s1143" name="Image" r:id="rId15" imgW="6311111" imgH="1155148" progId="Photoshop.Image.6">
                  <p:embed/>
                </p:oleObj>
              </mc:Choice>
              <mc:Fallback>
                <p:oleObj name="Image" r:id="rId15" imgW="6311111" imgH="1155148" progId="Photoshop.Image.6">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47650"/>
                        <a:ext cx="9144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5"/>
            <a:ext cx="9144000" cy="333375"/>
          </a:xfrm>
          <a:prstGeom prst="rect">
            <a:avLst/>
          </a:prstGeom>
          <a:solidFill>
            <a:srgbClr val="30A38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white">
          <a:xfrm>
            <a:off x="0" y="0"/>
            <a:ext cx="9144000" cy="241300"/>
          </a:xfrm>
          <a:prstGeom prst="rect">
            <a:avLst/>
          </a:prstGeom>
          <a:solidFill>
            <a:srgbClr val="1F528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026" name="Rectangle 2"/>
          <p:cNvSpPr>
            <a:spLocks noGrp="1" noChangeArrowheads="1"/>
          </p:cNvSpPr>
          <p:nvPr>
            <p:ph type="title"/>
          </p:nvPr>
        </p:nvSpPr>
        <p:spPr bwMode="white">
          <a:xfrm>
            <a:off x="457200" y="319088"/>
            <a:ext cx="822960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7" name="Text Box 13"/>
          <p:cNvSpPr txBox="1">
            <a:spLocks noChangeArrowheads="1"/>
          </p:cNvSpPr>
          <p:nvPr/>
        </p:nvSpPr>
        <p:spPr bwMode="white">
          <a:xfrm>
            <a:off x="6096000" y="6567488"/>
            <a:ext cx="2667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200" b="1">
                <a:solidFill>
                  <a:schemeClr val="bg1"/>
                </a:solidFill>
              </a:rPr>
              <a:t>COMPANY LOGO</a:t>
            </a:r>
          </a:p>
        </p:txBody>
      </p:sp>
      <p:sp>
        <p:nvSpPr>
          <p:cNvPr id="1042" name="Freeform 18"/>
          <p:cNvSpPr>
            <a:spLocks/>
          </p:cNvSpPr>
          <p:nvPr/>
        </p:nvSpPr>
        <p:spPr bwMode="white">
          <a:xfrm>
            <a:off x="3175" y="963613"/>
            <a:ext cx="9140825" cy="461962"/>
          </a:xfrm>
          <a:custGeom>
            <a:avLst/>
            <a:gdLst>
              <a:gd name="T0" fmla="*/ 0 w 5764"/>
              <a:gd name="T1" fmla="*/ 290 h 291"/>
              <a:gd name="T2" fmla="*/ 1 w 5764"/>
              <a:gd name="T3" fmla="*/ 193 h 291"/>
              <a:gd name="T4" fmla="*/ 1833 w 5764"/>
              <a:gd name="T5" fmla="*/ 25 h 291"/>
              <a:gd name="T6" fmla="*/ 3966 w 5764"/>
              <a:gd name="T7" fmla="*/ 41 h 291"/>
              <a:gd name="T8" fmla="*/ 5760 w 5764"/>
              <a:gd name="T9" fmla="*/ 184 h 291"/>
              <a:gd name="T10" fmla="*/ 5764 w 5764"/>
              <a:gd name="T11" fmla="*/ 291 h 291"/>
              <a:gd name="T12" fmla="*/ 0 w 5764"/>
              <a:gd name="T13" fmla="*/ 290 h 291"/>
            </a:gdLst>
            <a:ahLst/>
            <a:cxnLst>
              <a:cxn ang="0">
                <a:pos x="T0" y="T1"/>
              </a:cxn>
              <a:cxn ang="0">
                <a:pos x="T2" y="T3"/>
              </a:cxn>
              <a:cxn ang="0">
                <a:pos x="T4" y="T5"/>
              </a:cxn>
              <a:cxn ang="0">
                <a:pos x="T6" y="T7"/>
              </a:cxn>
              <a:cxn ang="0">
                <a:pos x="T8" y="T9"/>
              </a:cxn>
              <a:cxn ang="0">
                <a:pos x="T10" y="T11"/>
              </a:cxn>
              <a:cxn ang="0">
                <a:pos x="T12" y="T13"/>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body" idx="1"/>
          </p:nvPr>
        </p:nvSpPr>
        <p:spPr bwMode="auto">
          <a:xfrm>
            <a:off x="457200" y="1393825"/>
            <a:ext cx="82296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6" name="Text Box 22"/>
          <p:cNvSpPr txBox="1">
            <a:spLocks noChangeArrowheads="1"/>
          </p:cNvSpPr>
          <p:nvPr/>
        </p:nvSpPr>
        <p:spPr bwMode="auto">
          <a:xfrm>
            <a:off x="6829425" y="14288"/>
            <a:ext cx="18843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sz="2800" kern="12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anose="020B0604030504040204" pitchFamily="34" charset="0"/>
        </a:defRPr>
      </a:lvl2pPr>
      <a:lvl3pPr algn="ctr" rtl="0" eaLnBrk="1" fontAlgn="base" hangingPunct="1">
        <a:spcBef>
          <a:spcPct val="0"/>
        </a:spcBef>
        <a:spcAft>
          <a:spcPct val="0"/>
        </a:spcAft>
        <a:defRPr sz="2800">
          <a:solidFill>
            <a:schemeClr val="bg1"/>
          </a:solidFill>
          <a:latin typeface="Verdana" panose="020B0604030504040204" pitchFamily="34" charset="0"/>
        </a:defRPr>
      </a:lvl3pPr>
      <a:lvl4pPr algn="ctr" rtl="0" eaLnBrk="1" fontAlgn="base" hangingPunct="1">
        <a:spcBef>
          <a:spcPct val="0"/>
        </a:spcBef>
        <a:spcAft>
          <a:spcPct val="0"/>
        </a:spcAft>
        <a:defRPr sz="2800">
          <a:solidFill>
            <a:schemeClr val="bg1"/>
          </a:solidFill>
          <a:latin typeface="Verdana" panose="020B0604030504040204" pitchFamily="34" charset="0"/>
        </a:defRPr>
      </a:lvl4pPr>
      <a:lvl5pPr algn="ctr" rtl="0" eaLnBrk="1" fontAlgn="base" hangingPunct="1">
        <a:spcBef>
          <a:spcPct val="0"/>
        </a:spcBef>
        <a:spcAft>
          <a:spcPct val="0"/>
        </a:spcAft>
        <a:defRPr sz="2800">
          <a:solidFill>
            <a:schemeClr val="bg1"/>
          </a:solidFill>
          <a:latin typeface="Verdana" panose="020B0604030504040204" pitchFamily="34" charset="0"/>
        </a:defRPr>
      </a:lvl5pPr>
      <a:lvl6pPr marL="457200" algn="ctr" rtl="0" eaLnBrk="1" fontAlgn="base" hangingPunct="1">
        <a:spcBef>
          <a:spcPct val="0"/>
        </a:spcBef>
        <a:spcAft>
          <a:spcPct val="0"/>
        </a:spcAft>
        <a:defRPr sz="2800">
          <a:solidFill>
            <a:schemeClr val="bg1"/>
          </a:solidFill>
          <a:latin typeface="Verdana" panose="020B0604030504040204" pitchFamily="34" charset="0"/>
        </a:defRPr>
      </a:lvl6pPr>
      <a:lvl7pPr marL="914400" algn="ctr" rtl="0" eaLnBrk="1" fontAlgn="base" hangingPunct="1">
        <a:spcBef>
          <a:spcPct val="0"/>
        </a:spcBef>
        <a:spcAft>
          <a:spcPct val="0"/>
        </a:spcAft>
        <a:defRPr sz="2800">
          <a:solidFill>
            <a:schemeClr val="bg1"/>
          </a:solidFill>
          <a:latin typeface="Verdana" panose="020B0604030504040204" pitchFamily="34" charset="0"/>
        </a:defRPr>
      </a:lvl7pPr>
      <a:lvl8pPr marL="1371600" algn="ctr" rtl="0" eaLnBrk="1" fontAlgn="base" hangingPunct="1">
        <a:spcBef>
          <a:spcPct val="0"/>
        </a:spcBef>
        <a:spcAft>
          <a:spcPct val="0"/>
        </a:spcAft>
        <a:defRPr sz="2800">
          <a:solidFill>
            <a:schemeClr val="bg1"/>
          </a:solidFill>
          <a:latin typeface="Verdana" panose="020B0604030504040204" pitchFamily="34" charset="0"/>
        </a:defRPr>
      </a:lvl8pPr>
      <a:lvl9pPr marL="1828800" algn="ctr" rtl="0" eaLnBrk="1" fontAlgn="base" hangingPunct="1">
        <a:spcBef>
          <a:spcPct val="0"/>
        </a:spcBef>
        <a:spcAft>
          <a:spcPct val="0"/>
        </a:spcAft>
        <a:defRPr sz="28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reeform 4"/>
          <p:cNvSpPr>
            <a:spLocks noEditPoints="1"/>
          </p:cNvSpPr>
          <p:nvPr/>
        </p:nvSpPr>
        <p:spPr bwMode="ltGray">
          <a:xfrm rot="621035" flipH="1" flipV="1">
            <a:off x="7446963" y="1031875"/>
            <a:ext cx="1017587" cy="122396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206741" dir="8249373" algn="ctr" rotWithShape="0">
                    <a:schemeClr val="bg2">
                      <a:alpha val="50000"/>
                    </a:schemeClr>
                  </a:outerShdw>
                </a:effectLst>
              </a14:hiddenEffects>
            </a:ext>
          </a:extLst>
        </p:spPr>
        <p:txBody>
          <a:bodyPr/>
          <a:lstStyle/>
          <a:p>
            <a:endParaRPr lang="en-US"/>
          </a:p>
        </p:txBody>
      </p:sp>
      <p:sp>
        <p:nvSpPr>
          <p:cNvPr id="2" name="Rectangle 1"/>
          <p:cNvSpPr/>
          <p:nvPr/>
        </p:nvSpPr>
        <p:spPr>
          <a:xfrm>
            <a:off x="228600" y="228600"/>
            <a:ext cx="1143000" cy="437109"/>
          </a:xfrm>
          <a:prstGeom prst="rect">
            <a:avLst/>
          </a:prstGeom>
          <a:solidFill>
            <a:srgbClr val="1F5281"/>
          </a:solidFill>
          <a:ln>
            <a:solidFill>
              <a:srgbClr val="1F5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52800" y="5029200"/>
            <a:ext cx="2514600" cy="1752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2082" y="5181600"/>
            <a:ext cx="1074599" cy="1491006"/>
          </a:xfrm>
          <a:prstGeom prst="rect">
            <a:avLst/>
          </a:prstGeom>
        </p:spPr>
      </p:pic>
      <p:sp>
        <p:nvSpPr>
          <p:cNvPr id="8" name="Rectangle 2"/>
          <p:cNvSpPr txBox="1">
            <a:spLocks noChangeArrowheads="1"/>
          </p:cNvSpPr>
          <p:nvPr/>
        </p:nvSpPr>
        <p:spPr bwMode="black">
          <a:xfrm>
            <a:off x="533400" y="915853"/>
            <a:ext cx="7651826"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400" b="1" kern="1200">
                <a:solidFill>
                  <a:schemeClr val="bg1"/>
                </a:solidFill>
                <a:latin typeface="+mj-lt"/>
                <a:ea typeface="+mj-ea"/>
                <a:cs typeface="+mj-cs"/>
              </a:defRPr>
            </a:lvl1pPr>
            <a:lvl2pPr algn="ctr" rtl="0" eaLnBrk="1" fontAlgn="base" hangingPunct="1">
              <a:spcBef>
                <a:spcPct val="0"/>
              </a:spcBef>
              <a:spcAft>
                <a:spcPct val="0"/>
              </a:spcAft>
              <a:defRPr sz="2800">
                <a:solidFill>
                  <a:schemeClr val="bg1"/>
                </a:solidFill>
                <a:latin typeface="Verdana" panose="020B0604030504040204" pitchFamily="34" charset="0"/>
              </a:defRPr>
            </a:lvl2pPr>
            <a:lvl3pPr algn="ctr" rtl="0" eaLnBrk="1" fontAlgn="base" hangingPunct="1">
              <a:spcBef>
                <a:spcPct val="0"/>
              </a:spcBef>
              <a:spcAft>
                <a:spcPct val="0"/>
              </a:spcAft>
              <a:defRPr sz="2800">
                <a:solidFill>
                  <a:schemeClr val="bg1"/>
                </a:solidFill>
                <a:latin typeface="Verdana" panose="020B0604030504040204" pitchFamily="34" charset="0"/>
              </a:defRPr>
            </a:lvl3pPr>
            <a:lvl4pPr algn="ctr" rtl="0" eaLnBrk="1" fontAlgn="base" hangingPunct="1">
              <a:spcBef>
                <a:spcPct val="0"/>
              </a:spcBef>
              <a:spcAft>
                <a:spcPct val="0"/>
              </a:spcAft>
              <a:defRPr sz="2800">
                <a:solidFill>
                  <a:schemeClr val="bg1"/>
                </a:solidFill>
                <a:latin typeface="Verdana" panose="020B0604030504040204" pitchFamily="34" charset="0"/>
              </a:defRPr>
            </a:lvl4pPr>
            <a:lvl5pPr algn="ctr" rtl="0" eaLnBrk="1" fontAlgn="base" hangingPunct="1">
              <a:spcBef>
                <a:spcPct val="0"/>
              </a:spcBef>
              <a:spcAft>
                <a:spcPct val="0"/>
              </a:spcAft>
              <a:defRPr sz="2800">
                <a:solidFill>
                  <a:schemeClr val="bg1"/>
                </a:solidFill>
                <a:latin typeface="Verdana" panose="020B0604030504040204" pitchFamily="34" charset="0"/>
              </a:defRPr>
            </a:lvl5pPr>
            <a:lvl6pPr marL="457200" algn="ctr" rtl="0" eaLnBrk="1" fontAlgn="base" hangingPunct="1">
              <a:spcBef>
                <a:spcPct val="0"/>
              </a:spcBef>
              <a:spcAft>
                <a:spcPct val="0"/>
              </a:spcAft>
              <a:defRPr sz="2800">
                <a:solidFill>
                  <a:schemeClr val="bg1"/>
                </a:solidFill>
                <a:latin typeface="Verdana" panose="020B0604030504040204" pitchFamily="34" charset="0"/>
              </a:defRPr>
            </a:lvl6pPr>
            <a:lvl7pPr marL="914400" algn="ctr" rtl="0" eaLnBrk="1" fontAlgn="base" hangingPunct="1">
              <a:spcBef>
                <a:spcPct val="0"/>
              </a:spcBef>
              <a:spcAft>
                <a:spcPct val="0"/>
              </a:spcAft>
              <a:defRPr sz="2800">
                <a:solidFill>
                  <a:schemeClr val="bg1"/>
                </a:solidFill>
                <a:latin typeface="Verdana" panose="020B0604030504040204" pitchFamily="34" charset="0"/>
              </a:defRPr>
            </a:lvl7pPr>
            <a:lvl8pPr marL="1371600" algn="ctr" rtl="0" eaLnBrk="1" fontAlgn="base" hangingPunct="1">
              <a:spcBef>
                <a:spcPct val="0"/>
              </a:spcBef>
              <a:spcAft>
                <a:spcPct val="0"/>
              </a:spcAft>
              <a:defRPr sz="2800">
                <a:solidFill>
                  <a:schemeClr val="bg1"/>
                </a:solidFill>
                <a:latin typeface="Verdana" panose="020B0604030504040204" pitchFamily="34" charset="0"/>
              </a:defRPr>
            </a:lvl8pPr>
            <a:lvl9pPr marL="1828800" algn="ctr" rtl="0" eaLnBrk="1" fontAlgn="base" hangingPunct="1">
              <a:spcBef>
                <a:spcPct val="0"/>
              </a:spcBef>
              <a:spcAft>
                <a:spcPct val="0"/>
              </a:spcAft>
              <a:defRPr sz="2800">
                <a:solidFill>
                  <a:schemeClr val="bg1"/>
                </a:solidFill>
                <a:latin typeface="Verdana" panose="020B0604030504040204" pitchFamily="34" charset="0"/>
              </a:defRPr>
            </a:lvl9pPr>
          </a:lstStyle>
          <a:p>
            <a:r>
              <a:rPr lang="en-US" altLang="en-US" sz="3600" smtClean="0">
                <a:latin typeface="Times New Roman" panose="02020603050405020304" pitchFamily="18" charset="0"/>
                <a:cs typeface="Times New Roman" panose="02020603050405020304" pitchFamily="18" charset="0"/>
              </a:rPr>
              <a:t>Chương VI</a:t>
            </a:r>
            <a:br>
              <a:rPr lang="en-US" altLang="en-US" sz="3600" smtClean="0">
                <a:latin typeface="Times New Roman" panose="02020603050405020304" pitchFamily="18" charset="0"/>
                <a:cs typeface="Times New Roman" panose="02020603050405020304" pitchFamily="18" charset="0"/>
              </a:rPr>
            </a:br>
            <a:r>
              <a:rPr lang="en-US" altLang="en-US" sz="5400" smtClean="0">
                <a:latin typeface="Times New Roman" panose="02020603050405020304" pitchFamily="18" charset="0"/>
                <a:cs typeface="Times New Roman" panose="02020603050405020304" pitchFamily="18" charset="0"/>
              </a:rPr>
              <a:t> Tệp Tin</a:t>
            </a:r>
            <a:endParaRPr lang="en-US" altLang="en-US" sz="5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10</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Ví dụ 3: </a:t>
            </a:r>
            <a:r>
              <a:rPr lang="en-US" sz="2400" b="0" i="1" smtClean="0">
                <a:solidFill>
                  <a:srgbClr val="000000"/>
                </a:solidFill>
                <a:latin typeface="Times New Roman" panose="02020603050405020304" pitchFamily="18" charset="0"/>
                <a:cs typeface="Times New Roman" panose="02020603050405020304" pitchFamily="18" charset="0"/>
              </a:rPr>
              <a:t>Đọc dữ liệu từ file dùng toán tử </a:t>
            </a:r>
            <a:r>
              <a:rPr lang="en-US" sz="2400" i="1" smtClean="0">
                <a:solidFill>
                  <a:srgbClr val="FF0000"/>
                </a:solidFill>
                <a:latin typeface="Times New Roman" panose="02020603050405020304" pitchFamily="18" charset="0"/>
                <a:cs typeface="Times New Roman" panose="02020603050405020304" pitchFamily="18" charset="0"/>
              </a:rPr>
              <a:t>&gt;&gt;</a:t>
            </a:r>
            <a:r>
              <a:rPr lang="en-US" sz="2400" b="0" i="1" smtClean="0">
                <a:solidFill>
                  <a:srgbClr val="000000"/>
                </a:solidFill>
                <a:latin typeface="Times New Roman" panose="02020603050405020304" pitchFamily="18" charset="0"/>
                <a:cs typeface="Times New Roman" panose="02020603050405020304" pitchFamily="18" charset="0"/>
              </a:rPr>
              <a:t>.</a:t>
            </a:r>
            <a:endParaRPr lang="en-US" sz="2400" b="0" i="1">
              <a:solidFill>
                <a:srgbClr val="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1752600"/>
            <a:ext cx="822960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solidFill>
                  <a:srgbClr val="3021EF"/>
                </a:solidFill>
                <a:latin typeface="Times New Roman" panose="02020603050405020304" pitchFamily="18" charset="0"/>
                <a:cs typeface="Times New Roman" panose="02020603050405020304" pitchFamily="18" charset="0"/>
              </a:rPr>
              <a:t>#include &lt;fstream&gt;</a:t>
            </a:r>
          </a:p>
          <a:p>
            <a:r>
              <a:rPr lang="en-US" sz="2000">
                <a:solidFill>
                  <a:srgbClr val="3021EF"/>
                </a:solidFill>
                <a:latin typeface="Times New Roman" panose="02020603050405020304" pitchFamily="18" charset="0"/>
                <a:cs typeface="Times New Roman" panose="02020603050405020304" pitchFamily="18" charset="0"/>
              </a:rPr>
              <a:t>#include&lt;iostream&gt;</a:t>
            </a:r>
          </a:p>
          <a:p>
            <a:r>
              <a:rPr lang="en-US" sz="2000">
                <a:solidFill>
                  <a:srgbClr val="000000"/>
                </a:solidFill>
                <a:latin typeface="Times New Roman" panose="02020603050405020304" pitchFamily="18" charset="0"/>
                <a:cs typeface="Times New Roman" panose="02020603050405020304" pitchFamily="18" charset="0"/>
              </a:rPr>
              <a:t>using namespace std</a:t>
            </a:r>
            <a:r>
              <a:rPr lang="en-US" sz="2000" b="1" smtClean="0">
                <a:solidFill>
                  <a:srgbClr val="FF0000"/>
                </a:solidFill>
                <a:latin typeface="Times New Roman" panose="02020603050405020304" pitchFamily="18" charset="0"/>
                <a:cs typeface="Times New Roman" panose="02020603050405020304" pitchFamily="18" charset="0"/>
              </a:rPr>
              <a:t>;</a:t>
            </a:r>
            <a:endParaRPr lang="en-US" sz="2000" b="1">
              <a:solidFill>
                <a:srgbClr val="FF0000"/>
              </a:solidFill>
              <a:latin typeface="Times New Roman" panose="02020603050405020304" pitchFamily="18" charset="0"/>
              <a:cs typeface="Times New Roman" panose="02020603050405020304" pitchFamily="18" charset="0"/>
            </a:endParaRPr>
          </a:p>
          <a:p>
            <a:r>
              <a:rPr lang="en-US" sz="2000">
                <a:solidFill>
                  <a:srgbClr val="3021EF"/>
                </a:solidFill>
                <a:latin typeface="Times New Roman" panose="02020603050405020304" pitchFamily="18" charset="0"/>
                <a:cs typeface="Times New Roman" panose="02020603050405020304" pitchFamily="18" charset="0"/>
              </a:rPr>
              <a:t>int </a:t>
            </a:r>
            <a:r>
              <a:rPr lang="en-US" sz="2000">
                <a:solidFill>
                  <a:srgbClr val="000000"/>
                </a:solidFill>
                <a:latin typeface="Times New Roman" panose="02020603050405020304" pitchFamily="18" charset="0"/>
                <a:cs typeface="Times New Roman" panose="02020603050405020304" pitchFamily="18" charset="0"/>
              </a:rPr>
              <a:t>main</a:t>
            </a:r>
            <a:r>
              <a:rPr lang="en-US" sz="2000">
                <a:solidFill>
                  <a:srgbClr val="FF0000"/>
                </a:solidFill>
                <a:latin typeface="Times New Roman" panose="02020603050405020304" pitchFamily="18" charset="0"/>
                <a:cs typeface="Times New Roman" panose="02020603050405020304" pitchFamily="18" charset="0"/>
              </a:rPr>
              <a:t>() </a:t>
            </a:r>
          </a:p>
          <a:p>
            <a:r>
              <a:rPr lang="en-US" sz="2000" b="1">
                <a:solidFill>
                  <a:srgbClr val="FF0000"/>
                </a:solidFill>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a:t>
            </a:r>
            <a:r>
              <a:rPr lang="en-US" sz="2000">
                <a:solidFill>
                  <a:srgbClr val="3021EF"/>
                </a:solidFill>
                <a:latin typeface="Times New Roman" panose="02020603050405020304" pitchFamily="18" charset="0"/>
                <a:cs typeface="Times New Roman" panose="02020603050405020304" pitchFamily="18" charset="0"/>
              </a:rPr>
              <a:t>ifstream</a:t>
            </a:r>
            <a:r>
              <a:rPr lang="en-US" sz="2000">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dataFile</a:t>
            </a:r>
            <a:r>
              <a:rPr lang="en-US" sz="2000" b="1">
                <a:solidFill>
                  <a:srgbClr val="FF0000"/>
                </a:solidFill>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a:t>
            </a:r>
            <a:r>
              <a:rPr lang="en-US" sz="2000">
                <a:solidFill>
                  <a:srgbClr val="3021EF"/>
                </a:solidFill>
                <a:latin typeface="Times New Roman" panose="02020603050405020304" pitchFamily="18" charset="0"/>
                <a:cs typeface="Times New Roman" panose="02020603050405020304" pitchFamily="18" charset="0"/>
              </a:rPr>
              <a:t>char</a:t>
            </a:r>
            <a:r>
              <a:rPr lang="en-US" sz="200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data</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7030A0"/>
                </a:solidFill>
                <a:latin typeface="Times New Roman" panose="02020603050405020304" pitchFamily="18" charset="0"/>
                <a:cs typeface="Times New Roman" panose="02020603050405020304" pitchFamily="18" charset="0"/>
              </a:rPr>
              <a:t>1000</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b="1" smtClean="0">
                <a:solidFill>
                  <a:srgbClr val="00B050"/>
                </a:solidFill>
                <a:latin typeface="Times New Roman" panose="02020603050405020304" pitchFamily="18" charset="0"/>
                <a:cs typeface="Times New Roman" panose="02020603050405020304" pitchFamily="18" charset="0"/>
              </a:rPr>
              <a:t>// Chuỗi này để lưu dữ liệu từ file</a:t>
            </a:r>
            <a:endParaRPr lang="en-US" sz="2000" b="1">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dataFile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open</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chemeClr val="tx2">
                    <a:lumMod val="60000"/>
                    <a:lumOff val="40000"/>
                  </a:schemeClr>
                </a:solidFill>
                <a:latin typeface="Times New Roman" panose="02020603050405020304" pitchFamily="18" charset="0"/>
                <a:cs typeface="Times New Roman" panose="02020603050405020304" pitchFamily="18" charset="0"/>
              </a:rPr>
              <a:t>"Demo1.txt</a:t>
            </a:r>
            <a:r>
              <a:rPr lang="en-US" sz="2000" b="1">
                <a:solidFill>
                  <a:schemeClr val="tx2">
                    <a:lumMod val="60000"/>
                    <a:lumOff val="40000"/>
                  </a:schemeClr>
                </a:solidFill>
                <a:latin typeface="Times New Roman" panose="02020603050405020304" pitchFamily="18" charset="0"/>
                <a:cs typeface="Times New Roman" panose="02020603050405020304" pitchFamily="18" charset="0"/>
              </a:rPr>
              <a:t>"</a:t>
            </a:r>
            <a:r>
              <a:rPr lang="en-US" sz="2000" b="1">
                <a:solidFill>
                  <a:srgbClr val="FF0000"/>
                </a:solidFill>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while</a:t>
            </a:r>
            <a:r>
              <a:rPr lang="en-US" sz="2000" smtClean="0">
                <a:latin typeface="Times New Roman" panose="02020603050405020304" pitchFamily="18" charset="0"/>
                <a:cs typeface="Times New Roman" panose="02020603050405020304" pitchFamily="18" charset="0"/>
              </a:rPr>
              <a:t> </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dataFile</a:t>
            </a:r>
            <a:r>
              <a:rPr lang="en-US" sz="2000">
                <a:latin typeface="Times New Roman" panose="02020603050405020304" pitchFamily="18" charset="0"/>
                <a:cs typeface="Times New Roman" panose="02020603050405020304" pitchFamily="18" charset="0"/>
              </a:rPr>
              <a:t> </a:t>
            </a:r>
            <a:r>
              <a:rPr lang="en-US" sz="2000" b="1" smtClean="0">
                <a:solidFill>
                  <a:srgbClr val="FF0000"/>
                </a:solidFill>
                <a:latin typeface="Times New Roman" panose="02020603050405020304" pitchFamily="18" charset="0"/>
                <a:cs typeface="Times New Roman" panose="02020603050405020304" pitchFamily="18" charset="0"/>
              </a:rPr>
              <a:t>&gt;&gt;</a:t>
            </a:r>
            <a:r>
              <a:rPr lang="en-US" sz="2000" smtClean="0">
                <a:solidFill>
                  <a:srgbClr val="000000"/>
                </a:solidFill>
                <a:latin typeface="Times New Roman" panose="02020603050405020304" pitchFamily="18" charset="0"/>
                <a:cs typeface="Times New Roman" panose="02020603050405020304" pitchFamily="18" charset="0"/>
              </a:rPr>
              <a:t>data</a:t>
            </a:r>
            <a:r>
              <a:rPr lang="en-US" sz="2000" b="1" smtClean="0">
                <a:solidFill>
                  <a:srgbClr val="FF0000"/>
                </a:solidFill>
                <a:latin typeface="Times New Roman" panose="02020603050405020304" pitchFamily="18" charset="0"/>
                <a:cs typeface="Times New Roman" panose="02020603050405020304" pitchFamily="18" charset="0"/>
              </a:rPr>
              <a:t>) </a:t>
            </a:r>
            <a:r>
              <a:rPr lang="en-US" sz="2000" b="1" smtClean="0">
                <a:solidFill>
                  <a:srgbClr val="00B050"/>
                </a:solidFill>
                <a:latin typeface="Times New Roman" panose="02020603050405020304" pitchFamily="18" charset="0"/>
                <a:cs typeface="Times New Roman" panose="02020603050405020304" pitchFamily="18" charset="0"/>
              </a:rPr>
              <a:t>// Toán tử &gt;&gt; để ghi dữ liệu vào chuỗi data</a:t>
            </a:r>
            <a:endParaRPr lang="en-US" sz="2000" b="1">
              <a:solidFill>
                <a:srgbClr val="FF0000"/>
              </a:solidFill>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cout</a:t>
            </a:r>
            <a:r>
              <a:rPr lang="en-US" sz="2000" smtClean="0">
                <a:latin typeface="Times New Roman" panose="02020603050405020304" pitchFamily="18" charset="0"/>
                <a:cs typeface="Times New Roman" panose="02020603050405020304" pitchFamily="18" charset="0"/>
              </a:rPr>
              <a:t> </a:t>
            </a:r>
            <a:r>
              <a:rPr lang="en-US" sz="2000" b="1">
                <a:solidFill>
                  <a:srgbClr val="FF0000"/>
                </a:solidFill>
                <a:latin typeface="Times New Roman" panose="02020603050405020304" pitchFamily="18" charset="0"/>
                <a:cs typeface="Times New Roman" panose="02020603050405020304" pitchFamily="18" charset="0"/>
              </a:rPr>
              <a:t>&lt;&lt;</a:t>
            </a:r>
            <a:r>
              <a:rPr lang="en-US" sz="200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data</a:t>
            </a:r>
            <a:r>
              <a:rPr lang="en-US" sz="2000" b="1" smtClean="0">
                <a:solidFill>
                  <a:srgbClr val="FF0000"/>
                </a:solidFill>
                <a:latin typeface="Times New Roman" panose="02020603050405020304" pitchFamily="18" charset="0"/>
                <a:cs typeface="Times New Roman" panose="02020603050405020304" pitchFamily="18" charset="0"/>
              </a:rPr>
              <a:t>&lt;&lt;</a:t>
            </a:r>
            <a:r>
              <a:rPr lang="en-US" sz="2000" smtClean="0">
                <a:solidFill>
                  <a:schemeClr val="tx2">
                    <a:lumMod val="60000"/>
                    <a:lumOff val="40000"/>
                  </a:schemeClr>
                </a:solidFill>
                <a:latin typeface="Times New Roman" panose="02020603050405020304" pitchFamily="18" charset="0"/>
                <a:cs typeface="Times New Roman" panose="02020603050405020304" pitchFamily="18" charset="0"/>
              </a:rPr>
              <a:t>" </a:t>
            </a:r>
            <a:r>
              <a:rPr lang="en-US" sz="2000" b="1">
                <a:solidFill>
                  <a:schemeClr val="tx2">
                    <a:lumMod val="60000"/>
                    <a:lumOff val="40000"/>
                  </a:schemeClr>
                </a:solidFill>
                <a:latin typeface="Times New Roman" panose="02020603050405020304" pitchFamily="18" charset="0"/>
                <a:cs typeface="Times New Roman" panose="02020603050405020304" pitchFamily="18" charset="0"/>
              </a:rPr>
              <a:t>"</a:t>
            </a:r>
            <a:r>
              <a:rPr lang="en-US" sz="2000" b="1">
                <a:solidFill>
                  <a:srgbClr val="FF0000"/>
                </a:solidFill>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dataFile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0000"/>
                </a:solidFill>
                <a:latin typeface="Times New Roman" panose="02020603050405020304" pitchFamily="18" charset="0"/>
                <a:cs typeface="Times New Roman" panose="02020603050405020304" pitchFamily="18" charset="0"/>
              </a:rPr>
              <a:t>close</a:t>
            </a:r>
            <a:r>
              <a:rPr lang="en-US" sz="2000" b="1">
                <a:solidFill>
                  <a:srgbClr val="FF0000"/>
                </a:solidFill>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p>
          <a:p>
            <a:r>
              <a:rPr lang="en-US" sz="2000" b="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6651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11</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Ví dụ 4: </a:t>
            </a:r>
            <a:r>
              <a:rPr lang="en-US" sz="2400" b="0" i="1" smtClean="0">
                <a:solidFill>
                  <a:srgbClr val="000000"/>
                </a:solidFill>
                <a:latin typeface="Times New Roman" panose="02020603050405020304" pitchFamily="18" charset="0"/>
                <a:cs typeface="Times New Roman" panose="02020603050405020304" pitchFamily="18" charset="0"/>
              </a:rPr>
              <a:t>Đọc dữ liệu từ file dùng hàm </a:t>
            </a:r>
            <a:r>
              <a:rPr lang="en-US" sz="2400" i="1" smtClean="0">
                <a:solidFill>
                  <a:srgbClr val="000000"/>
                </a:solidFill>
                <a:latin typeface="Times New Roman" panose="02020603050405020304" pitchFamily="18" charset="0"/>
                <a:cs typeface="Times New Roman" panose="02020603050405020304" pitchFamily="18" charset="0"/>
              </a:rPr>
              <a:t>getline</a:t>
            </a:r>
            <a:endParaRPr lang="en-US" sz="2400" i="1">
              <a:solidFill>
                <a:srgbClr val="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1752600"/>
            <a:ext cx="8229600"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solidFill>
                  <a:srgbClr val="3021EF"/>
                </a:solidFill>
                <a:latin typeface="Times New Roman" panose="02020603050405020304" pitchFamily="18" charset="0"/>
                <a:cs typeface="Times New Roman" panose="02020603050405020304" pitchFamily="18" charset="0"/>
              </a:rPr>
              <a:t>#include &lt;fstream&gt;</a:t>
            </a:r>
          </a:p>
          <a:p>
            <a:r>
              <a:rPr lang="en-US" sz="2000">
                <a:solidFill>
                  <a:srgbClr val="3021EF"/>
                </a:solidFill>
                <a:latin typeface="Times New Roman" panose="02020603050405020304" pitchFamily="18" charset="0"/>
                <a:cs typeface="Times New Roman" panose="02020603050405020304" pitchFamily="18" charset="0"/>
              </a:rPr>
              <a:t>#include&lt;iostream&gt;</a:t>
            </a:r>
          </a:p>
          <a:p>
            <a:r>
              <a:rPr lang="en-US" sz="2000">
                <a:solidFill>
                  <a:srgbClr val="000000"/>
                </a:solidFill>
                <a:latin typeface="Times New Roman" panose="02020603050405020304" pitchFamily="18" charset="0"/>
                <a:cs typeface="Times New Roman" panose="02020603050405020304" pitchFamily="18" charset="0"/>
              </a:rPr>
              <a:t>using namespace std</a:t>
            </a:r>
            <a:r>
              <a:rPr lang="en-US" sz="2000" b="1" smtClean="0">
                <a:solidFill>
                  <a:srgbClr val="FF0000"/>
                </a:solidFill>
                <a:latin typeface="Times New Roman" panose="02020603050405020304" pitchFamily="18" charset="0"/>
                <a:cs typeface="Times New Roman" panose="02020603050405020304" pitchFamily="18" charset="0"/>
              </a:rPr>
              <a:t>;</a:t>
            </a:r>
            <a:endParaRPr lang="en-US" sz="2000" b="1">
              <a:solidFill>
                <a:srgbClr val="FF0000"/>
              </a:solidFill>
              <a:latin typeface="Times New Roman" panose="02020603050405020304" pitchFamily="18" charset="0"/>
              <a:cs typeface="Times New Roman" panose="02020603050405020304" pitchFamily="18" charset="0"/>
            </a:endParaRPr>
          </a:p>
          <a:p>
            <a:r>
              <a:rPr lang="en-US" sz="2000">
                <a:solidFill>
                  <a:srgbClr val="3021EF"/>
                </a:solidFill>
                <a:latin typeface="Times New Roman" panose="02020603050405020304" pitchFamily="18" charset="0"/>
                <a:cs typeface="Times New Roman" panose="02020603050405020304" pitchFamily="18" charset="0"/>
              </a:rPr>
              <a:t>int </a:t>
            </a:r>
            <a:r>
              <a:rPr lang="en-US" sz="2000">
                <a:solidFill>
                  <a:srgbClr val="000000"/>
                </a:solidFill>
                <a:latin typeface="Times New Roman" panose="02020603050405020304" pitchFamily="18" charset="0"/>
                <a:cs typeface="Times New Roman" panose="02020603050405020304" pitchFamily="18" charset="0"/>
              </a:rPr>
              <a:t>main</a:t>
            </a:r>
            <a:r>
              <a:rPr lang="en-US" sz="2000">
                <a:solidFill>
                  <a:srgbClr val="FF0000"/>
                </a:solidFill>
                <a:latin typeface="Times New Roman" panose="02020603050405020304" pitchFamily="18" charset="0"/>
                <a:cs typeface="Times New Roman" panose="02020603050405020304" pitchFamily="18" charset="0"/>
              </a:rPr>
              <a:t>() </a:t>
            </a:r>
          </a:p>
          <a:p>
            <a:r>
              <a:rPr lang="en-US" sz="2000" b="1">
                <a:solidFill>
                  <a:srgbClr val="FF0000"/>
                </a:solidFill>
                <a:latin typeface="Times New Roman" panose="02020603050405020304" pitchFamily="18" charset="0"/>
                <a:cs typeface="Times New Roman" panose="02020603050405020304" pitchFamily="18" charset="0"/>
              </a:rPr>
              <a:t>{ </a:t>
            </a:r>
          </a:p>
          <a:p>
            <a:r>
              <a:rPr lang="en-US" sz="2000">
                <a:latin typeface="Times New Roman" panose="02020603050405020304" pitchFamily="18" charset="0"/>
                <a:cs typeface="Times New Roman" panose="02020603050405020304" pitchFamily="18" charset="0"/>
              </a:rPr>
              <a:t>   	</a:t>
            </a:r>
            <a:r>
              <a:rPr lang="en-US" sz="2000">
                <a:solidFill>
                  <a:srgbClr val="3021EF"/>
                </a:solidFill>
                <a:latin typeface="Times New Roman" panose="02020603050405020304" pitchFamily="18" charset="0"/>
                <a:cs typeface="Times New Roman" panose="02020603050405020304" pitchFamily="18" charset="0"/>
              </a:rPr>
              <a:t>ifstream</a:t>
            </a:r>
            <a:r>
              <a:rPr lang="en-US" sz="2000">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dataFile</a:t>
            </a:r>
            <a:r>
              <a:rPr lang="en-US" sz="2000" b="1">
                <a:solidFill>
                  <a:srgbClr val="FF0000"/>
                </a:solidFill>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a:t>
            </a:r>
            <a:r>
              <a:rPr lang="en-US" sz="2000">
                <a:solidFill>
                  <a:srgbClr val="3021EF"/>
                </a:solidFill>
                <a:latin typeface="Times New Roman" panose="02020603050405020304" pitchFamily="18" charset="0"/>
                <a:cs typeface="Times New Roman" panose="02020603050405020304" pitchFamily="18" charset="0"/>
              </a:rPr>
              <a:t>char</a:t>
            </a:r>
            <a:r>
              <a:rPr lang="en-US" sz="200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data</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7030A0"/>
                </a:solidFill>
                <a:latin typeface="Times New Roman" panose="02020603050405020304" pitchFamily="18" charset="0"/>
                <a:cs typeface="Times New Roman" panose="02020603050405020304" pitchFamily="18" charset="0"/>
              </a:rPr>
              <a:t>1000</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b="1" smtClean="0">
                <a:solidFill>
                  <a:srgbClr val="00B050"/>
                </a:solidFill>
                <a:latin typeface="Times New Roman" panose="02020603050405020304" pitchFamily="18" charset="0"/>
                <a:cs typeface="Times New Roman" panose="02020603050405020304" pitchFamily="18" charset="0"/>
              </a:rPr>
              <a:t>// Chuỗi này để lưu dữ liệu từ file</a:t>
            </a:r>
            <a:endParaRPr lang="en-US" sz="2000" b="1">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dataFile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open</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chemeClr val="tx2">
                    <a:lumMod val="60000"/>
                    <a:lumOff val="40000"/>
                  </a:schemeClr>
                </a:solidFill>
                <a:latin typeface="Times New Roman" panose="02020603050405020304" pitchFamily="18" charset="0"/>
                <a:cs typeface="Times New Roman" panose="02020603050405020304" pitchFamily="18" charset="0"/>
              </a:rPr>
              <a:t>"Demo1.txt</a:t>
            </a:r>
            <a:r>
              <a:rPr lang="en-US" sz="2000" b="1">
                <a:solidFill>
                  <a:schemeClr val="tx2">
                    <a:lumMod val="60000"/>
                    <a:lumOff val="40000"/>
                  </a:schemeClr>
                </a:solidFill>
                <a:latin typeface="Times New Roman" panose="02020603050405020304" pitchFamily="18" charset="0"/>
                <a:cs typeface="Times New Roman" panose="02020603050405020304" pitchFamily="18" charset="0"/>
              </a:rPr>
              <a:t>"</a:t>
            </a:r>
            <a:r>
              <a:rPr lang="en-US" sz="2000" b="1">
                <a:solidFill>
                  <a:srgbClr val="FF0000"/>
                </a:solidFill>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dataFile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0000"/>
                </a:solidFill>
                <a:latin typeface="Times New Roman" panose="02020603050405020304" pitchFamily="18" charset="0"/>
                <a:cs typeface="Times New Roman" panose="02020603050405020304" pitchFamily="18" charset="0"/>
              </a:rPr>
              <a:t>getline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0000"/>
                </a:solidFill>
                <a:latin typeface="Times New Roman" panose="02020603050405020304" pitchFamily="18" charset="0"/>
                <a:cs typeface="Times New Roman" panose="02020603050405020304" pitchFamily="18" charset="0"/>
              </a:rPr>
              <a:t>data</a:t>
            </a:r>
            <a:r>
              <a:rPr lang="en-US" sz="2000"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0000"/>
                </a:solidFill>
                <a:latin typeface="Times New Roman" panose="02020603050405020304" pitchFamily="18" charset="0"/>
                <a:cs typeface="Times New Roman" panose="02020603050405020304" pitchFamily="18" charset="0"/>
              </a:rPr>
              <a:t>1000</a:t>
            </a:r>
            <a:r>
              <a:rPr lang="en-US" sz="2000" b="1" smtClean="0">
                <a:solidFill>
                  <a:srgbClr val="FF0000"/>
                </a:solidFill>
                <a:latin typeface="Times New Roman" panose="02020603050405020304" pitchFamily="18" charset="0"/>
                <a:cs typeface="Times New Roman" panose="02020603050405020304" pitchFamily="18" charset="0"/>
              </a:rPr>
              <a:t>);</a:t>
            </a:r>
            <a:endParaRPr lang="en-US" sz="2000" b="1">
              <a:solidFill>
                <a:srgbClr val="FF0000"/>
              </a:solidFill>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cout</a:t>
            </a:r>
            <a:r>
              <a:rPr lang="en-US" sz="2000" smtClean="0">
                <a:latin typeface="Times New Roman" panose="02020603050405020304" pitchFamily="18" charset="0"/>
                <a:cs typeface="Times New Roman" panose="02020603050405020304" pitchFamily="18" charset="0"/>
              </a:rPr>
              <a:t> </a:t>
            </a:r>
            <a:r>
              <a:rPr lang="en-US" sz="2000" b="1">
                <a:solidFill>
                  <a:srgbClr val="FF0000"/>
                </a:solidFill>
                <a:latin typeface="Times New Roman" panose="02020603050405020304" pitchFamily="18" charset="0"/>
                <a:cs typeface="Times New Roman" panose="02020603050405020304" pitchFamily="18" charset="0"/>
              </a:rPr>
              <a:t>&lt;&lt;</a:t>
            </a:r>
            <a:r>
              <a:rPr lang="en-US" sz="200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data</a:t>
            </a:r>
            <a:r>
              <a:rPr lang="en-US" sz="2000" b="1" smtClean="0">
                <a:solidFill>
                  <a:srgbClr val="FF0000"/>
                </a:solidFill>
                <a:latin typeface="Times New Roman" panose="02020603050405020304" pitchFamily="18" charset="0"/>
                <a:cs typeface="Times New Roman" panose="02020603050405020304" pitchFamily="18" charset="0"/>
              </a:rPr>
              <a:t>;</a:t>
            </a:r>
            <a:endParaRPr lang="en-US" sz="2000" b="1">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dataFile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0000"/>
                </a:solidFill>
                <a:latin typeface="Times New Roman" panose="02020603050405020304" pitchFamily="18" charset="0"/>
                <a:cs typeface="Times New Roman" panose="02020603050405020304" pitchFamily="18" charset="0"/>
              </a:rPr>
              <a:t>close</a:t>
            </a:r>
            <a:r>
              <a:rPr lang="en-US" sz="2000" b="1">
                <a:solidFill>
                  <a:srgbClr val="FF0000"/>
                </a:solidFill>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p>
          <a:p>
            <a:r>
              <a:rPr lang="en-US" sz="2000" b="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0922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12</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smtClean="0">
                <a:solidFill>
                  <a:srgbClr val="FF0000"/>
                </a:solidFill>
                <a:latin typeface="Times New Roman" panose="02020603050405020304" pitchFamily="18" charset="0"/>
                <a:cs typeface="Times New Roman" panose="02020603050405020304" pitchFamily="18" charset="0"/>
              </a:rPr>
              <a:t>B</a:t>
            </a:r>
            <a:r>
              <a:rPr lang="en-US" sz="2400" smtClean="0">
                <a:solidFill>
                  <a:srgbClr val="000000"/>
                </a:solidFill>
                <a:latin typeface="Times New Roman" panose="02020603050405020304" pitchFamily="18" charset="0"/>
                <a:cs typeface="Times New Roman" panose="02020603050405020304" pitchFamily="18" charset="0"/>
              </a:rPr>
              <a:t>. Sử dụng </a:t>
            </a:r>
            <a:r>
              <a:rPr lang="en-US" sz="2400" smtClean="0">
                <a:solidFill>
                  <a:srgbClr val="3021EF"/>
                </a:solidFill>
                <a:latin typeface="Times New Roman" panose="02020603050405020304" pitchFamily="18" charset="0"/>
                <a:cs typeface="Times New Roman" panose="02020603050405020304" pitchFamily="18" charset="0"/>
              </a:rPr>
              <a:t>#include&lt;stdio.h&gt;</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Đầu tiên khai báo con trỏ </a:t>
            </a:r>
            <a:r>
              <a:rPr lang="en-US" sz="2400" smtClean="0">
                <a:solidFill>
                  <a:srgbClr val="FF0000"/>
                </a:solidFill>
                <a:latin typeface="Times New Roman" panose="02020603050405020304" pitchFamily="18" charset="0"/>
                <a:cs typeface="Times New Roman" panose="02020603050405020304" pitchFamily="18" charset="0"/>
              </a:rPr>
              <a:t>FILE *f;</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Mở file: </a:t>
            </a:r>
            <a:r>
              <a:rPr lang="en-US" sz="2400" smtClean="0">
                <a:solidFill>
                  <a:srgbClr val="FF0000"/>
                </a:solidFill>
                <a:latin typeface="Times New Roman" panose="02020603050405020304" pitchFamily="18" charset="0"/>
                <a:cs typeface="Times New Roman" panose="02020603050405020304" pitchFamily="18" charset="0"/>
              </a:rPr>
              <a:t>f = fopen(“path”,”chế độ mở”);</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0000"/>
                </a:solidFill>
                <a:latin typeface="Times New Roman" panose="02020603050405020304" pitchFamily="18" charset="0"/>
                <a:cs typeface="Times New Roman" panose="02020603050405020304" pitchFamily="18" charset="0"/>
              </a:rPr>
              <a:t>path  		- Đường dẫn của file;</a:t>
            </a: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	</a:t>
            </a:r>
            <a:r>
              <a:rPr lang="en-US" sz="2400" b="0" i="1" smtClean="0">
                <a:solidFill>
                  <a:srgbClr val="000000"/>
                </a:solidFill>
                <a:latin typeface="Times New Roman" panose="02020603050405020304" pitchFamily="18" charset="0"/>
                <a:cs typeface="Times New Roman" panose="02020603050405020304" pitchFamily="18" charset="0"/>
              </a:rPr>
              <a:t>Chế độ mở	- Xem ở trang 14 của slide;</a:t>
            </a:r>
          </a:p>
          <a:p>
            <a:pPr>
              <a:spcBef>
                <a:spcPts val="0"/>
              </a:spcBef>
              <a:buFont typeface="Wingdings" panose="05000000000000000000" pitchFamily="2" charset="2"/>
              <a:buChar char="q"/>
            </a:pPr>
            <a:r>
              <a:rPr lang="en-US" sz="2400" u="sng" smtClean="0">
                <a:solidFill>
                  <a:srgbClr val="000000"/>
                </a:solidFill>
                <a:latin typeface="Times New Roman" panose="02020603050405020304" pitchFamily="18" charset="0"/>
                <a:cs typeface="Times New Roman" panose="02020603050405020304" pitchFamily="18" charset="0"/>
              </a:rPr>
              <a:t>Đọc dữ liệu từ file :</a:t>
            </a:r>
          </a:p>
          <a:p>
            <a:pPr lvl="1">
              <a:spcBef>
                <a:spcPts val="0"/>
              </a:spcBef>
              <a:buFont typeface="Wingdings" panose="05000000000000000000" pitchFamily="2" charset="2"/>
              <a:buChar char="q"/>
            </a:pPr>
            <a:r>
              <a:rPr lang="en-US" sz="2400">
                <a:solidFill>
                  <a:srgbClr val="000000"/>
                </a:solidFill>
                <a:latin typeface="Times New Roman" panose="02020603050405020304" pitchFamily="18" charset="0"/>
                <a:cs typeface="Times New Roman" panose="02020603050405020304" pitchFamily="18" charset="0"/>
              </a:rPr>
              <a:t> fscanf(f, “%d”, &amp;x</a:t>
            </a:r>
            <a:r>
              <a:rPr lang="en-US" sz="2400" smtClean="0">
                <a:solidFill>
                  <a:srgbClr val="000000"/>
                </a:solidFill>
                <a:latin typeface="Times New Roman" panose="02020603050405020304" pitchFamily="18" charset="0"/>
                <a:cs typeface="Times New Roman" panose="02020603050405020304" pitchFamily="18" charset="0"/>
              </a:rPr>
              <a:t>); </a:t>
            </a:r>
            <a:r>
              <a:rPr lang="en-US" sz="2400" smtClean="0">
                <a:solidFill>
                  <a:srgbClr val="00B050"/>
                </a:solidFill>
                <a:latin typeface="Times New Roman" panose="02020603050405020304" pitchFamily="18" charset="0"/>
                <a:cs typeface="Times New Roman" panose="02020603050405020304" pitchFamily="18" charset="0"/>
              </a:rPr>
              <a:t>/*Đọc dữ liệu dạng số nguyên từ file cho vào biến x */</a:t>
            </a:r>
            <a:endParaRPr lang="en-US" sz="2400" smtClean="0">
              <a:solidFill>
                <a:srgbClr val="000000"/>
              </a:solidFill>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q"/>
            </a:pPr>
            <a:r>
              <a:rPr lang="en-US" sz="2400">
                <a:solidFill>
                  <a:srgbClr val="000000"/>
                </a:solidFill>
                <a:latin typeface="Times New Roman" panose="02020603050405020304" pitchFamily="18" charset="0"/>
                <a:cs typeface="Times New Roman" panose="02020603050405020304" pitchFamily="18" charset="0"/>
              </a:rPr>
              <a:t> char s[80</a:t>
            </a:r>
            <a:r>
              <a:rPr lang="en-US" sz="2400" smtClean="0">
                <a:solidFill>
                  <a:srgbClr val="000000"/>
                </a:solidFill>
                <a:latin typeface="Times New Roman" panose="02020603050405020304" pitchFamily="18" charset="0"/>
                <a:cs typeface="Times New Roman" panose="02020603050405020304" pitchFamily="18" charset="0"/>
              </a:rPr>
              <a:t>]; fgets(s</a:t>
            </a:r>
            <a:r>
              <a:rPr lang="en-US" sz="2400">
                <a:solidFill>
                  <a:srgbClr val="000000"/>
                </a:solidFill>
                <a:latin typeface="Times New Roman" panose="02020603050405020304" pitchFamily="18" charset="0"/>
                <a:cs typeface="Times New Roman" panose="02020603050405020304" pitchFamily="18" charset="0"/>
              </a:rPr>
              <a:t>, 80, f</a:t>
            </a:r>
            <a:r>
              <a:rPr lang="en-US" sz="2400" smtClean="0">
                <a:solidFill>
                  <a:srgbClr val="000000"/>
                </a:solidFill>
                <a:latin typeface="Times New Roman" panose="02020603050405020304" pitchFamily="18" charset="0"/>
                <a:cs typeface="Times New Roman" panose="02020603050405020304" pitchFamily="18" charset="0"/>
              </a:rPr>
              <a:t>); </a:t>
            </a:r>
            <a:r>
              <a:rPr lang="en-US" sz="2400" smtClean="0">
                <a:solidFill>
                  <a:srgbClr val="00B050"/>
                </a:solidFill>
                <a:latin typeface="Times New Roman" panose="02020603050405020304" pitchFamily="18" charset="0"/>
                <a:cs typeface="Times New Roman" panose="02020603050405020304" pitchFamily="18" charset="0"/>
              </a:rPr>
              <a:t>/*Đưa vào chuỗi s tối đa 80 kí tự lấy từ file */</a:t>
            </a:r>
            <a:endParaRPr lang="en-US" sz="2400" smtClean="0">
              <a:solidFill>
                <a:srgbClr val="000000"/>
              </a:solidFill>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q"/>
            </a:pPr>
            <a:r>
              <a:rPr lang="en-US" sz="2400">
                <a:solidFill>
                  <a:srgbClr val="000000"/>
                </a:solidFill>
                <a:latin typeface="Times New Roman" panose="02020603050405020304" pitchFamily="18" charset="0"/>
                <a:cs typeface="Times New Roman" panose="02020603050405020304" pitchFamily="18" charset="0"/>
              </a:rPr>
              <a:t> char c=getc(f</a:t>
            </a:r>
            <a:r>
              <a:rPr lang="en-US" sz="2400" smtClean="0">
                <a:solidFill>
                  <a:srgbClr val="000000"/>
                </a:solidFill>
                <a:latin typeface="Times New Roman" panose="02020603050405020304" pitchFamily="18" charset="0"/>
                <a:cs typeface="Times New Roman" panose="02020603050405020304" pitchFamily="18" charset="0"/>
              </a:rPr>
              <a:t>); </a:t>
            </a:r>
            <a:r>
              <a:rPr lang="en-US" sz="2400" smtClean="0">
                <a:solidFill>
                  <a:srgbClr val="00B050"/>
                </a:solidFill>
                <a:latin typeface="Times New Roman" panose="02020603050405020304" pitchFamily="18" charset="0"/>
                <a:cs typeface="Times New Roman" panose="02020603050405020304" pitchFamily="18" charset="0"/>
              </a:rPr>
              <a:t>//Đọc 1 kí tự từ file lưu vào biến c</a:t>
            </a:r>
            <a:endParaRPr lang="en-US" sz="2400">
              <a:solidFill>
                <a:srgbClr val="000000"/>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q"/>
            </a:pPr>
            <a:r>
              <a:rPr lang="en-US" sz="2400" u="sng" smtClean="0">
                <a:solidFill>
                  <a:srgbClr val="000000"/>
                </a:solidFill>
                <a:latin typeface="Times New Roman" panose="02020603050405020304" pitchFamily="18" charset="0"/>
                <a:cs typeface="Times New Roman" panose="02020603050405020304" pitchFamily="18" charset="0"/>
              </a:rPr>
              <a:t>Ghi dữ liệu vào file:</a:t>
            </a:r>
          </a:p>
          <a:p>
            <a:pPr lvl="1">
              <a:spcBef>
                <a:spcPts val="0"/>
              </a:spcBef>
              <a:buFont typeface="Wingdings" panose="05000000000000000000" pitchFamily="2" charset="2"/>
              <a:buChar char="q"/>
            </a:pPr>
            <a:r>
              <a:rPr lang="en-US" sz="2400">
                <a:solidFill>
                  <a:srgbClr val="000000"/>
                </a:solidFill>
                <a:latin typeface="Times New Roman" panose="02020603050405020304" pitchFamily="18" charset="0"/>
                <a:cs typeface="Times New Roman" panose="02020603050405020304" pitchFamily="18" charset="0"/>
              </a:rPr>
              <a:t> fprintf(f,“%d”,x</a:t>
            </a:r>
            <a:r>
              <a:rPr lang="en-US" sz="2400" smtClean="0">
                <a:solidFill>
                  <a:srgbClr val="000000"/>
                </a:solidFill>
                <a:latin typeface="Times New Roman" panose="02020603050405020304" pitchFamily="18" charset="0"/>
                <a:cs typeface="Times New Roman" panose="02020603050405020304" pitchFamily="18" charset="0"/>
              </a:rPr>
              <a:t>); </a:t>
            </a:r>
            <a:r>
              <a:rPr lang="en-US" sz="2400" smtClean="0">
                <a:solidFill>
                  <a:srgbClr val="00B050"/>
                </a:solidFill>
                <a:latin typeface="Times New Roman" panose="02020603050405020304" pitchFamily="18" charset="0"/>
                <a:cs typeface="Times New Roman" panose="02020603050405020304" pitchFamily="18" charset="0"/>
              </a:rPr>
              <a:t>// Xuất giá trị nguyên x ra file</a:t>
            </a:r>
          </a:p>
          <a:p>
            <a:pPr lvl="1">
              <a:spcBef>
                <a:spcPts val="0"/>
              </a:spcBef>
              <a:buFont typeface="Wingdings" panose="05000000000000000000" pitchFamily="2" charset="2"/>
              <a:buChar char="q"/>
            </a:pPr>
            <a:r>
              <a:rPr lang="en-US" sz="2400" b="0">
                <a:solidFill>
                  <a:srgbClr val="00B050"/>
                </a:solidFill>
                <a:latin typeface="Times New Roman" panose="02020603050405020304" pitchFamily="18" charset="0"/>
                <a:cs typeface="Times New Roman" panose="02020603050405020304" pitchFamily="18" charset="0"/>
              </a:rPr>
              <a:t> </a:t>
            </a:r>
            <a:r>
              <a:rPr lang="en-US" sz="2400">
                <a:solidFill>
                  <a:srgbClr val="000000"/>
                </a:solidFill>
                <a:latin typeface="Times New Roman" panose="02020603050405020304" pitchFamily="18" charset="0"/>
                <a:cs typeface="Times New Roman" panose="02020603050405020304" pitchFamily="18" charset="0"/>
              </a:rPr>
              <a:t>fputs</a:t>
            </a:r>
            <a:r>
              <a:rPr lang="en-US" sz="2400" smtClean="0">
                <a:solidFill>
                  <a:srgbClr val="000000"/>
                </a:solidFill>
                <a:latin typeface="Times New Roman" panose="02020603050405020304" pitchFamily="18" charset="0"/>
                <a:cs typeface="Times New Roman" panose="02020603050405020304" pitchFamily="18" charset="0"/>
              </a:rPr>
              <a:t>(“Ky Thuat Lap Trinh”, </a:t>
            </a:r>
            <a:r>
              <a:rPr lang="en-US" sz="2400">
                <a:solidFill>
                  <a:srgbClr val="000000"/>
                </a:solidFill>
                <a:latin typeface="Times New Roman" panose="02020603050405020304" pitchFamily="18" charset="0"/>
                <a:cs typeface="Times New Roman" panose="02020603050405020304" pitchFamily="18" charset="0"/>
              </a:rPr>
              <a:t>f</a:t>
            </a:r>
            <a:r>
              <a:rPr lang="en-US" sz="2400" smtClean="0">
                <a:solidFill>
                  <a:srgbClr val="000000"/>
                </a:solidFill>
                <a:latin typeface="Times New Roman" panose="02020603050405020304" pitchFamily="18" charset="0"/>
                <a:cs typeface="Times New Roman" panose="02020603050405020304" pitchFamily="18" charset="0"/>
              </a:rPr>
              <a:t>); </a:t>
            </a:r>
            <a:r>
              <a:rPr lang="en-US" sz="2400" smtClean="0">
                <a:solidFill>
                  <a:srgbClr val="00B050"/>
                </a:solidFill>
                <a:latin typeface="Times New Roman" panose="02020603050405020304" pitchFamily="18" charset="0"/>
                <a:cs typeface="Times New Roman" panose="02020603050405020304" pitchFamily="18" charset="0"/>
              </a:rPr>
              <a:t>//Xuất chuỗi ra file</a:t>
            </a:r>
            <a:endParaRPr lang="en-US" sz="2400" b="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281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13</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smtClean="0">
                <a:solidFill>
                  <a:srgbClr val="FF0000"/>
                </a:solidFill>
                <a:latin typeface="Times New Roman" panose="02020603050405020304" pitchFamily="18" charset="0"/>
                <a:cs typeface="Times New Roman" panose="02020603050405020304" pitchFamily="18" charset="0"/>
              </a:rPr>
              <a:t>B</a:t>
            </a:r>
            <a:r>
              <a:rPr lang="en-US" sz="2400" smtClean="0">
                <a:solidFill>
                  <a:srgbClr val="000000"/>
                </a:solidFill>
                <a:latin typeface="Times New Roman" panose="02020603050405020304" pitchFamily="18" charset="0"/>
                <a:cs typeface="Times New Roman" panose="02020603050405020304" pitchFamily="18" charset="0"/>
              </a:rPr>
              <a:t>. Sử dụng </a:t>
            </a:r>
            <a:r>
              <a:rPr lang="en-US" sz="2400" smtClean="0">
                <a:solidFill>
                  <a:srgbClr val="3021EF"/>
                </a:solidFill>
                <a:latin typeface="Times New Roman" panose="02020603050405020304" pitchFamily="18" charset="0"/>
                <a:cs typeface="Times New Roman" panose="02020603050405020304" pitchFamily="18" charset="0"/>
              </a:rPr>
              <a:t>#include&lt;stdio.h&gt;</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Ví dụ 1: Mở và ghi dữ liệu lên file.</a:t>
            </a:r>
            <a:endParaRPr lang="en-US" sz="2400" i="1">
              <a:solidFill>
                <a:srgbClr val="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2057400"/>
            <a:ext cx="8229600"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solidFill>
                  <a:srgbClr val="3021EF"/>
                </a:solidFill>
                <a:latin typeface="Times New Roman" panose="02020603050405020304" pitchFamily="18" charset="0"/>
                <a:cs typeface="Times New Roman" panose="02020603050405020304" pitchFamily="18" charset="0"/>
              </a:rPr>
              <a:t>#include &lt;stdio.h&gt;</a:t>
            </a:r>
          </a:p>
          <a:p>
            <a:r>
              <a:rPr lang="en-US" sz="2000">
                <a:solidFill>
                  <a:srgbClr val="3021EF"/>
                </a:solidFill>
                <a:latin typeface="Times New Roman" panose="02020603050405020304" pitchFamily="18" charset="0"/>
                <a:cs typeface="Times New Roman" panose="02020603050405020304" pitchFamily="18" charset="0"/>
              </a:rPr>
              <a:t>int </a:t>
            </a:r>
            <a:r>
              <a:rPr lang="en-US" sz="2000">
                <a:solidFill>
                  <a:srgbClr val="000000"/>
                </a:solidFill>
                <a:latin typeface="Times New Roman" panose="02020603050405020304" pitchFamily="18" charset="0"/>
                <a:cs typeface="Times New Roman" panose="02020603050405020304" pitchFamily="18" charset="0"/>
              </a:rPr>
              <a:t>main</a:t>
            </a:r>
            <a:r>
              <a:rPr lang="en-US" sz="2000">
                <a:solidFill>
                  <a:srgbClr val="FF0000"/>
                </a:solidFill>
                <a:latin typeface="Times New Roman" panose="02020603050405020304" pitchFamily="18" charset="0"/>
                <a:cs typeface="Times New Roman" panose="02020603050405020304" pitchFamily="18" charset="0"/>
              </a:rPr>
              <a:t>()</a:t>
            </a:r>
          </a:p>
          <a:p>
            <a:r>
              <a:rPr lang="en-US" sz="2000">
                <a:solidFill>
                  <a:srgbClr val="FF0000"/>
                </a:solidFill>
                <a:latin typeface="Times New Roman" panose="02020603050405020304" pitchFamily="18" charset="0"/>
                <a:cs typeface="Times New Roman" panose="02020603050405020304" pitchFamily="18" charset="0"/>
              </a:rPr>
              <a:t>{</a:t>
            </a:r>
          </a:p>
          <a:p>
            <a:r>
              <a:rPr lang="en-US" sz="2000">
                <a:solidFill>
                  <a:srgbClr val="000000"/>
                </a:solidFill>
                <a:latin typeface="Times New Roman" panose="02020603050405020304" pitchFamily="18" charset="0"/>
                <a:cs typeface="Times New Roman" panose="02020603050405020304" pitchFamily="18" charset="0"/>
              </a:rPr>
              <a:t>	FILE </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data</a:t>
            </a:r>
            <a:r>
              <a:rPr lang="en-US" sz="2000"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B050"/>
                </a:solidFill>
                <a:latin typeface="Times New Roman" panose="02020603050405020304" pitchFamily="18" charset="0"/>
                <a:cs typeface="Times New Roman" panose="02020603050405020304" pitchFamily="18" charset="0"/>
              </a:rPr>
              <a:t>// khai báo con trỏ data dạng FILE</a:t>
            </a:r>
            <a:endParaRPr lang="en-US" sz="2000">
              <a:solidFill>
                <a:srgbClr val="FF0000"/>
              </a:solidFill>
              <a:latin typeface="Times New Roman" panose="02020603050405020304" pitchFamily="18" charset="0"/>
              <a:cs typeface="Times New Roman" panose="02020603050405020304" pitchFamily="18" charset="0"/>
            </a:endParaRPr>
          </a:p>
          <a:p>
            <a:r>
              <a:rPr lang="en-US" sz="2000">
                <a:solidFill>
                  <a:srgbClr val="000000"/>
                </a:solidFill>
                <a:latin typeface="Times New Roman" panose="02020603050405020304" pitchFamily="18" charset="0"/>
                <a:cs typeface="Times New Roman" panose="02020603050405020304" pitchFamily="18" charset="0"/>
              </a:rPr>
              <a:t>	data </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 fopen</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70C0"/>
                </a:solidFill>
                <a:latin typeface="Times New Roman" panose="02020603050405020304" pitchFamily="18" charset="0"/>
                <a:cs typeface="Times New Roman" panose="02020603050405020304" pitchFamily="18" charset="0"/>
              </a:rPr>
              <a:t>"vdc.txt"</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70C0"/>
                </a:solidFill>
                <a:latin typeface="Times New Roman" panose="02020603050405020304" pitchFamily="18" charset="0"/>
                <a:cs typeface="Times New Roman" panose="02020603050405020304" pitchFamily="18" charset="0"/>
              </a:rPr>
              <a:t>"w</a:t>
            </a:r>
            <a:r>
              <a:rPr lang="en-US" sz="2000" smtClean="0">
                <a:solidFill>
                  <a:srgbClr val="0070C0"/>
                </a:solidFill>
                <a:latin typeface="Times New Roman" panose="02020603050405020304" pitchFamily="18" charset="0"/>
                <a:cs typeface="Times New Roman" panose="02020603050405020304" pitchFamily="18" charset="0"/>
              </a:rPr>
              <a:t>"</a:t>
            </a:r>
            <a:r>
              <a:rPr lang="en-US" sz="2000"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B050"/>
                </a:solidFill>
                <a:latin typeface="Times New Roman" panose="02020603050405020304" pitchFamily="18" charset="0"/>
                <a:cs typeface="Times New Roman" panose="02020603050405020304" pitchFamily="18" charset="0"/>
              </a:rPr>
              <a:t>//w là chế độ xử lý file</a:t>
            </a:r>
            <a:endParaRPr lang="en-US" sz="2000" smtClean="0">
              <a:solidFill>
                <a:srgbClr val="FF0000"/>
              </a:solidFill>
              <a:latin typeface="Times New Roman" panose="02020603050405020304" pitchFamily="18" charset="0"/>
              <a:cs typeface="Times New Roman" panose="02020603050405020304" pitchFamily="18" charset="0"/>
            </a:endParaRPr>
          </a:p>
          <a:p>
            <a:r>
              <a:rPr lang="en-US" sz="2000">
                <a:solidFill>
                  <a:srgbClr val="FF0000"/>
                </a:solidFill>
                <a:latin typeface="Times New Roman" panose="02020603050405020304" pitchFamily="18" charset="0"/>
                <a:cs typeface="Times New Roman" panose="02020603050405020304" pitchFamily="18" charset="0"/>
              </a:rPr>
              <a:t>	</a:t>
            </a:r>
            <a:r>
              <a:rPr lang="en-US" sz="2000" smtClean="0">
                <a:solidFill>
                  <a:srgbClr val="00B050"/>
                </a:solidFill>
                <a:latin typeface="Times New Roman" panose="02020603050405020304" pitchFamily="18" charset="0"/>
                <a:cs typeface="Times New Roman" panose="02020603050405020304" pitchFamily="18" charset="0"/>
              </a:rPr>
              <a:t>//Mở file vdc.txt để ghi dữ liệu lên đó ( w – ý nghĩa là mở để ghi)</a:t>
            </a:r>
            <a:r>
              <a:rPr lang="en-US" sz="2000" smtClean="0">
                <a:solidFill>
                  <a:srgbClr val="FF0000"/>
                </a:solidFill>
                <a:latin typeface="Times New Roman" panose="02020603050405020304" pitchFamily="18" charset="0"/>
                <a:cs typeface="Times New Roman" panose="02020603050405020304" pitchFamily="18" charset="0"/>
              </a:rPr>
              <a:t> </a:t>
            </a:r>
            <a:endParaRPr lang="en-US" sz="2000">
              <a:solidFill>
                <a:srgbClr val="FF0000"/>
              </a:solidFill>
              <a:latin typeface="Times New Roman" panose="02020603050405020304" pitchFamily="18" charset="0"/>
              <a:cs typeface="Times New Roman" panose="02020603050405020304" pitchFamily="18" charset="0"/>
            </a:endParaRPr>
          </a:p>
          <a:p>
            <a:r>
              <a:rPr lang="en-US" sz="2000">
                <a:solidFill>
                  <a:srgbClr val="000000"/>
                </a:solidFill>
                <a:latin typeface="Times New Roman" panose="02020603050405020304" pitchFamily="18" charset="0"/>
                <a:cs typeface="Times New Roman" panose="02020603050405020304" pitchFamily="18" charset="0"/>
              </a:rPr>
              <a:t>	fprintf</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data</a:t>
            </a:r>
            <a:r>
              <a:rPr lang="en-US" sz="2000"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70C0"/>
                </a:solidFill>
                <a:latin typeface="Times New Roman" panose="02020603050405020304" pitchFamily="18" charset="0"/>
                <a:cs typeface="Times New Roman" panose="02020603050405020304" pitchFamily="18" charset="0"/>
              </a:rPr>
              <a:t>"</a:t>
            </a:r>
            <a:r>
              <a:rPr lang="en-US" sz="2000">
                <a:solidFill>
                  <a:srgbClr val="0070C0"/>
                </a:solidFill>
                <a:latin typeface="Times New Roman" panose="02020603050405020304" pitchFamily="18" charset="0"/>
                <a:cs typeface="Times New Roman" panose="02020603050405020304" pitchFamily="18" charset="0"/>
              </a:rPr>
              <a:t>Day la vi du ve ghi du lieu len file</a:t>
            </a:r>
            <a:r>
              <a:rPr lang="en-US" sz="2000" smtClean="0">
                <a:solidFill>
                  <a:srgbClr val="0070C0"/>
                </a:solidFill>
                <a:latin typeface="Times New Roman" panose="02020603050405020304" pitchFamily="18" charset="0"/>
                <a:cs typeface="Times New Roman" panose="02020603050405020304" pitchFamily="18" charset="0"/>
              </a:rPr>
              <a:t>"</a:t>
            </a:r>
            <a:r>
              <a:rPr lang="en-US" sz="2000" smtClean="0">
                <a:solidFill>
                  <a:srgbClr val="FF0000"/>
                </a:solidFill>
                <a:latin typeface="Times New Roman" panose="02020603050405020304" pitchFamily="18" charset="0"/>
                <a:cs typeface="Times New Roman" panose="02020603050405020304" pitchFamily="18" charset="0"/>
              </a:rPr>
              <a:t>);</a:t>
            </a:r>
          </a:p>
          <a:p>
            <a:r>
              <a:rPr lang="en-US" sz="2000">
                <a:solidFill>
                  <a:srgbClr val="FF0000"/>
                </a:solidFill>
                <a:latin typeface="Times New Roman" panose="02020603050405020304" pitchFamily="18" charset="0"/>
                <a:cs typeface="Times New Roman" panose="02020603050405020304" pitchFamily="18" charset="0"/>
              </a:rPr>
              <a:t>	</a:t>
            </a:r>
            <a:r>
              <a:rPr lang="en-US" sz="2000" smtClean="0">
                <a:solidFill>
                  <a:srgbClr val="00B050"/>
                </a:solidFill>
                <a:latin typeface="Times New Roman" panose="02020603050405020304" pitchFamily="18" charset="0"/>
                <a:cs typeface="Times New Roman" panose="02020603050405020304" pitchFamily="18" charset="0"/>
              </a:rPr>
              <a:t>//Hàm fprintf dùng để ghi dữ liệu vào file</a:t>
            </a:r>
            <a:endParaRPr lang="en-US" sz="2000">
              <a:solidFill>
                <a:srgbClr val="FF0000"/>
              </a:solidFill>
              <a:latin typeface="Times New Roman" panose="02020603050405020304" pitchFamily="18" charset="0"/>
              <a:cs typeface="Times New Roman" panose="02020603050405020304" pitchFamily="18" charset="0"/>
            </a:endParaRPr>
          </a:p>
          <a:p>
            <a:r>
              <a:rPr lang="en-US" sz="2000">
                <a:solidFill>
                  <a:srgbClr val="000000"/>
                </a:solidFill>
                <a:latin typeface="Times New Roman" panose="02020603050405020304" pitchFamily="18" charset="0"/>
                <a:cs typeface="Times New Roman" panose="02020603050405020304" pitchFamily="18" charset="0"/>
              </a:rPr>
              <a:t>	fclose</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data</a:t>
            </a:r>
            <a:r>
              <a:rPr lang="en-US" sz="2000"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B050"/>
                </a:solidFill>
                <a:latin typeface="Times New Roman" panose="02020603050405020304" pitchFamily="18" charset="0"/>
                <a:cs typeface="Times New Roman" panose="02020603050405020304" pitchFamily="18" charset="0"/>
              </a:rPr>
              <a:t>// Đóng file</a:t>
            </a:r>
            <a:endParaRPr lang="en-US" sz="2000">
              <a:solidFill>
                <a:srgbClr val="FF0000"/>
              </a:solidFill>
              <a:latin typeface="Times New Roman" panose="02020603050405020304" pitchFamily="18" charset="0"/>
              <a:cs typeface="Times New Roman" panose="02020603050405020304" pitchFamily="18" charset="0"/>
            </a:endParaRPr>
          </a:p>
          <a:p>
            <a:r>
              <a:rPr lang="en-US" sz="2000">
                <a:solidFill>
                  <a:srgbClr val="FF0000"/>
                </a:solidFill>
                <a:latin typeface="Times New Roman" panose="02020603050405020304" pitchFamily="18" charset="0"/>
                <a:cs typeface="Times New Roman" panose="02020603050405020304" pitchFamily="18" charset="0"/>
              </a:rPr>
              <a:t>}</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943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14</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u="sng" smtClean="0">
                <a:solidFill>
                  <a:srgbClr val="00B050"/>
                </a:solidFill>
                <a:latin typeface="Times New Roman" panose="02020603050405020304" pitchFamily="18" charset="0"/>
                <a:cs typeface="Times New Roman" panose="02020603050405020304" pitchFamily="18" charset="0"/>
              </a:rPr>
              <a:t>Các chế độ xử lý file:</a:t>
            </a:r>
          </a:p>
          <a:p>
            <a:pPr>
              <a:spcBef>
                <a:spcPts val="0"/>
              </a:spcBef>
              <a:buFont typeface="Wingdings" panose="05000000000000000000" pitchFamily="2" charset="2"/>
              <a:buChar char="§"/>
            </a:pPr>
            <a:r>
              <a:rPr lang="vi-VN" sz="2400" b="0">
                <a:solidFill>
                  <a:srgbClr val="000000"/>
                </a:solidFill>
                <a:latin typeface="Times New Roman" panose="02020603050405020304" pitchFamily="18" charset="0"/>
                <a:cs typeface="Times New Roman" panose="02020603050405020304" pitchFamily="18" charset="0"/>
              </a:rPr>
              <a:t>"</a:t>
            </a:r>
            <a:r>
              <a:rPr lang="vi-VN" sz="2400" b="0">
                <a:solidFill>
                  <a:srgbClr val="3021EF"/>
                </a:solidFill>
                <a:latin typeface="Times New Roman" panose="02020603050405020304" pitchFamily="18" charset="0"/>
                <a:cs typeface="Times New Roman" panose="02020603050405020304" pitchFamily="18" charset="0"/>
              </a:rPr>
              <a:t>r</a:t>
            </a:r>
            <a:r>
              <a:rPr lang="vi-VN"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i="1" smtClean="0">
                <a:solidFill>
                  <a:srgbClr val="000000"/>
                </a:solidFill>
                <a:latin typeface="Times New Roman" panose="02020603050405020304" pitchFamily="18" charset="0"/>
                <a:cs typeface="Times New Roman" panose="02020603050405020304" pitchFamily="18" charset="0"/>
              </a:rPr>
              <a:t>Mở </a:t>
            </a:r>
            <a:r>
              <a:rPr lang="vi-VN" sz="2400" b="0" i="1">
                <a:solidFill>
                  <a:srgbClr val="000000"/>
                </a:solidFill>
                <a:latin typeface="Times New Roman" panose="02020603050405020304" pitchFamily="18" charset="0"/>
                <a:cs typeface="Times New Roman" panose="02020603050405020304" pitchFamily="18" charset="0"/>
              </a:rPr>
              <a:t>một file có sẵn để </a:t>
            </a:r>
            <a:r>
              <a:rPr lang="vi-VN" sz="2400" b="0" i="1" smtClean="0">
                <a:solidFill>
                  <a:srgbClr val="000000"/>
                </a:solidFill>
                <a:latin typeface="Times New Roman" panose="02020603050405020304" pitchFamily="18" charset="0"/>
                <a:cs typeface="Times New Roman" panose="02020603050405020304" pitchFamily="18" charset="0"/>
              </a:rPr>
              <a:t>đọc</a:t>
            </a:r>
            <a:r>
              <a:rPr lang="en-US" sz="2400" b="0" i="1" smtClean="0">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
            </a:pPr>
            <a:r>
              <a:rPr lang="vi-VN" sz="2400" b="0">
                <a:solidFill>
                  <a:srgbClr val="000000"/>
                </a:solidFill>
                <a:latin typeface="Times New Roman" panose="02020603050405020304" pitchFamily="18" charset="0"/>
                <a:cs typeface="Times New Roman" panose="02020603050405020304" pitchFamily="18" charset="0"/>
              </a:rPr>
              <a:t>"</a:t>
            </a:r>
            <a:r>
              <a:rPr lang="vi-VN" sz="2400" b="0">
                <a:solidFill>
                  <a:srgbClr val="3021EF"/>
                </a:solidFill>
                <a:latin typeface="Times New Roman" panose="02020603050405020304" pitchFamily="18" charset="0"/>
                <a:cs typeface="Times New Roman" panose="02020603050405020304" pitchFamily="18" charset="0"/>
              </a:rPr>
              <a:t>w</a:t>
            </a:r>
            <a:r>
              <a:rPr lang="vi-VN"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i="1" smtClean="0">
                <a:solidFill>
                  <a:srgbClr val="000000"/>
                </a:solidFill>
                <a:latin typeface="Times New Roman" panose="02020603050405020304" pitchFamily="18" charset="0"/>
                <a:cs typeface="Times New Roman" panose="02020603050405020304" pitchFamily="18" charset="0"/>
              </a:rPr>
              <a:t>Tạo </a:t>
            </a:r>
            <a:r>
              <a:rPr lang="vi-VN" sz="2400" b="0" i="1">
                <a:solidFill>
                  <a:srgbClr val="000000"/>
                </a:solidFill>
                <a:latin typeface="Times New Roman" panose="02020603050405020304" pitchFamily="18" charset="0"/>
                <a:cs typeface="Times New Roman" panose="02020603050405020304" pitchFamily="18" charset="0"/>
              </a:rPr>
              <a:t>file mới để ghi, nếu file có sẵn thì sẽ bị ghi mới hoàn </a:t>
            </a:r>
            <a:r>
              <a:rPr lang="vi-VN" sz="2400" b="0" i="1" smtClean="0">
                <a:solidFill>
                  <a:srgbClr val="000000"/>
                </a:solidFill>
                <a:latin typeface="Times New Roman" panose="02020603050405020304" pitchFamily="18" charset="0"/>
                <a:cs typeface="Times New Roman" panose="02020603050405020304" pitchFamily="18" charset="0"/>
              </a:rPr>
              <a:t>toàn</a:t>
            </a:r>
            <a:r>
              <a:rPr lang="en-US" sz="2400" b="0" i="1" smtClean="0">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
            </a:pPr>
            <a:r>
              <a:rPr lang="vi-VN" sz="2400" b="0">
                <a:solidFill>
                  <a:srgbClr val="000000"/>
                </a:solidFill>
                <a:latin typeface="Times New Roman" panose="02020603050405020304" pitchFamily="18" charset="0"/>
                <a:cs typeface="Times New Roman" panose="02020603050405020304" pitchFamily="18" charset="0"/>
              </a:rPr>
              <a:t>"</a:t>
            </a:r>
            <a:r>
              <a:rPr lang="vi-VN" sz="2400" b="0">
                <a:solidFill>
                  <a:srgbClr val="3021EF"/>
                </a:solidFill>
                <a:latin typeface="Times New Roman" panose="02020603050405020304" pitchFamily="18" charset="0"/>
                <a:cs typeface="Times New Roman" panose="02020603050405020304" pitchFamily="18" charset="0"/>
              </a:rPr>
              <a:t>a</a:t>
            </a:r>
            <a:r>
              <a:rPr lang="vi-VN"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 </a:t>
            </a:r>
            <a:r>
              <a:rPr lang="vi-VN" sz="2400" b="0" i="1" smtClean="0">
                <a:solidFill>
                  <a:srgbClr val="000000"/>
                </a:solidFill>
                <a:latin typeface="Times New Roman" panose="02020603050405020304" pitchFamily="18" charset="0"/>
                <a:cs typeface="Times New Roman" panose="02020603050405020304" pitchFamily="18" charset="0"/>
              </a:rPr>
              <a:t>Mở </a:t>
            </a:r>
            <a:r>
              <a:rPr lang="vi-VN" sz="2400" b="0" i="1">
                <a:solidFill>
                  <a:srgbClr val="000000"/>
                </a:solidFill>
                <a:latin typeface="Times New Roman" panose="02020603050405020304" pitchFamily="18" charset="0"/>
                <a:cs typeface="Times New Roman" panose="02020603050405020304" pitchFamily="18" charset="0"/>
              </a:rPr>
              <a:t>một file để ghi từ vị trí cuối cùng của file, nếu file không tồn tại sẽ tạo </a:t>
            </a:r>
            <a:r>
              <a:rPr lang="vi-VN" sz="2400" b="0" i="1" smtClean="0">
                <a:solidFill>
                  <a:srgbClr val="000000"/>
                </a:solidFill>
                <a:latin typeface="Times New Roman" panose="02020603050405020304" pitchFamily="18" charset="0"/>
                <a:cs typeface="Times New Roman" panose="02020603050405020304" pitchFamily="18" charset="0"/>
              </a:rPr>
              <a:t>mới</a:t>
            </a:r>
            <a:r>
              <a:rPr lang="en-US" sz="2400" b="0" i="1" smtClean="0">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
            </a:pPr>
            <a:r>
              <a:rPr lang="vi-VN" sz="2400" b="0">
                <a:solidFill>
                  <a:srgbClr val="000000"/>
                </a:solidFill>
                <a:latin typeface="Times New Roman" panose="02020603050405020304" pitchFamily="18" charset="0"/>
                <a:cs typeface="Times New Roman" panose="02020603050405020304" pitchFamily="18" charset="0"/>
              </a:rPr>
              <a:t>"</a:t>
            </a:r>
            <a:r>
              <a:rPr lang="vi-VN" sz="2400" b="0">
                <a:solidFill>
                  <a:srgbClr val="3021EF"/>
                </a:solidFill>
                <a:latin typeface="Times New Roman" panose="02020603050405020304" pitchFamily="18" charset="0"/>
                <a:cs typeface="Times New Roman" panose="02020603050405020304" pitchFamily="18" charset="0"/>
              </a:rPr>
              <a:t>r</a:t>
            </a:r>
            <a:r>
              <a:rPr lang="vi-VN" sz="2400" b="0" smtClean="0">
                <a:solidFill>
                  <a:srgbClr val="3021EF"/>
                </a:solidFill>
                <a:latin typeface="Times New Roman" panose="02020603050405020304" pitchFamily="18" charset="0"/>
                <a:cs typeface="Times New Roman" panose="02020603050405020304" pitchFamily="18" charset="0"/>
              </a:rPr>
              <a:t>+</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smtClean="0">
                <a:solidFill>
                  <a:srgbClr val="3021EF"/>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a:t>
            </a:r>
            <a:r>
              <a:rPr lang="en-US" sz="2400" b="0" i="1" smtClean="0">
                <a:solidFill>
                  <a:srgbClr val="000000"/>
                </a:solidFill>
                <a:latin typeface="Times New Roman" panose="02020603050405020304" pitchFamily="18" charset="0"/>
                <a:cs typeface="Times New Roman" panose="02020603050405020304" pitchFamily="18" charset="0"/>
              </a:rPr>
              <a:t> </a:t>
            </a:r>
            <a:r>
              <a:rPr lang="vi-VN" sz="2400" b="0" i="1" smtClean="0">
                <a:solidFill>
                  <a:srgbClr val="000000"/>
                </a:solidFill>
                <a:latin typeface="Times New Roman" panose="02020603050405020304" pitchFamily="18" charset="0"/>
                <a:cs typeface="Times New Roman" panose="02020603050405020304" pitchFamily="18" charset="0"/>
              </a:rPr>
              <a:t>Mở </a:t>
            </a:r>
            <a:r>
              <a:rPr lang="vi-VN" sz="2400" b="0" i="1">
                <a:solidFill>
                  <a:srgbClr val="000000"/>
                </a:solidFill>
                <a:latin typeface="Times New Roman" panose="02020603050405020304" pitchFamily="18" charset="0"/>
                <a:cs typeface="Times New Roman" panose="02020603050405020304" pitchFamily="18" charset="0"/>
              </a:rPr>
              <a:t>một file có sẵn để đọc và </a:t>
            </a:r>
            <a:r>
              <a:rPr lang="vi-VN" sz="2400" b="0" i="1" smtClean="0">
                <a:solidFill>
                  <a:srgbClr val="000000"/>
                </a:solidFill>
                <a:latin typeface="Times New Roman" panose="02020603050405020304" pitchFamily="18" charset="0"/>
                <a:cs typeface="Times New Roman" panose="02020603050405020304" pitchFamily="18" charset="0"/>
              </a:rPr>
              <a:t>ghi</a:t>
            </a:r>
            <a:r>
              <a:rPr lang="en-US" sz="2400" b="0" i="1" smtClean="0">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
            </a:pPr>
            <a:r>
              <a:rPr lang="vi-VN" sz="2400" b="0">
                <a:solidFill>
                  <a:srgbClr val="000000"/>
                </a:solidFill>
                <a:latin typeface="Times New Roman" panose="02020603050405020304" pitchFamily="18" charset="0"/>
                <a:cs typeface="Times New Roman" panose="02020603050405020304" pitchFamily="18" charset="0"/>
              </a:rPr>
              <a:t>"</a:t>
            </a:r>
            <a:r>
              <a:rPr lang="vi-VN" sz="2400" b="0">
                <a:solidFill>
                  <a:srgbClr val="3021EF"/>
                </a:solidFill>
                <a:latin typeface="Times New Roman" panose="02020603050405020304" pitchFamily="18" charset="0"/>
                <a:cs typeface="Times New Roman" panose="02020603050405020304" pitchFamily="18" charset="0"/>
              </a:rPr>
              <a:t>w</a:t>
            </a:r>
            <a:r>
              <a:rPr lang="vi-VN" sz="2400" b="0" smtClean="0">
                <a:solidFill>
                  <a:srgbClr val="3021EF"/>
                </a:solidFill>
                <a:latin typeface="Times New Roman" panose="02020603050405020304" pitchFamily="18" charset="0"/>
                <a:cs typeface="Times New Roman" panose="02020603050405020304" pitchFamily="18" charset="0"/>
              </a:rPr>
              <a:t>+</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 - </a:t>
            </a:r>
            <a:r>
              <a:rPr lang="vi-VN" sz="2400" b="0" i="1" smtClean="0">
                <a:solidFill>
                  <a:srgbClr val="000000"/>
                </a:solidFill>
                <a:latin typeface="Times New Roman" panose="02020603050405020304" pitchFamily="18" charset="0"/>
                <a:cs typeface="Times New Roman" panose="02020603050405020304" pitchFamily="18" charset="0"/>
              </a:rPr>
              <a:t>Tạo </a:t>
            </a:r>
            <a:r>
              <a:rPr lang="vi-VN" sz="2400" b="0" i="1">
                <a:solidFill>
                  <a:srgbClr val="000000"/>
                </a:solidFill>
                <a:latin typeface="Times New Roman" panose="02020603050405020304" pitchFamily="18" charset="0"/>
                <a:cs typeface="Times New Roman" panose="02020603050405020304" pitchFamily="18" charset="0"/>
              </a:rPr>
              <a:t>file mới để đọc và ghi, nếu file có sẵn thì sẽ bị ghi mới hoàn </a:t>
            </a:r>
            <a:r>
              <a:rPr lang="vi-VN" sz="2400" b="0" i="1" smtClean="0">
                <a:solidFill>
                  <a:srgbClr val="000000"/>
                </a:solidFill>
                <a:latin typeface="Times New Roman" panose="02020603050405020304" pitchFamily="18" charset="0"/>
                <a:cs typeface="Times New Roman" panose="02020603050405020304" pitchFamily="18" charset="0"/>
              </a:rPr>
              <a:t>toàn</a:t>
            </a:r>
            <a:r>
              <a:rPr lang="en-US" sz="2400" b="0" i="1" smtClean="0">
                <a:solidFill>
                  <a:srgbClr val="000000"/>
                </a:solidFill>
                <a:latin typeface="Times New Roman" panose="02020603050405020304" pitchFamily="18" charset="0"/>
                <a:cs typeface="Times New Roman" panose="02020603050405020304" pitchFamily="18" charset="0"/>
              </a:rPr>
              <a:t>.</a:t>
            </a:r>
            <a:endParaRPr lang="vi-VN" sz="2400" b="0" i="1">
              <a:solidFill>
                <a:srgbClr val="000000"/>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
            </a:pPr>
            <a:r>
              <a:rPr lang="vi-VN" sz="2400" b="0">
                <a:solidFill>
                  <a:srgbClr val="000000"/>
                </a:solidFill>
                <a:latin typeface="Times New Roman" panose="02020603050405020304" pitchFamily="18" charset="0"/>
                <a:cs typeface="Times New Roman" panose="02020603050405020304" pitchFamily="18" charset="0"/>
              </a:rPr>
              <a:t>"</a:t>
            </a:r>
            <a:r>
              <a:rPr lang="vi-VN" sz="2400" b="0">
                <a:solidFill>
                  <a:srgbClr val="3021EF"/>
                </a:solidFill>
                <a:latin typeface="Times New Roman" panose="02020603050405020304" pitchFamily="18" charset="0"/>
                <a:cs typeface="Times New Roman" panose="02020603050405020304" pitchFamily="18" charset="0"/>
              </a:rPr>
              <a:t>a</a:t>
            </a:r>
            <a:r>
              <a:rPr lang="vi-VN" sz="2400" b="0" smtClean="0">
                <a:solidFill>
                  <a:srgbClr val="3021EF"/>
                </a:solidFill>
                <a:latin typeface="Times New Roman" panose="02020603050405020304" pitchFamily="18" charset="0"/>
                <a:cs typeface="Times New Roman" panose="02020603050405020304" pitchFamily="18" charset="0"/>
              </a:rPr>
              <a:t>+</a:t>
            </a:r>
            <a:r>
              <a:rPr lang="vi-VN" sz="2400" b="0" smtClean="0">
                <a:solidFill>
                  <a:srgbClr val="00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 - </a:t>
            </a:r>
            <a:r>
              <a:rPr lang="vi-VN" sz="2400" b="0" i="1" smtClean="0">
                <a:solidFill>
                  <a:srgbClr val="000000"/>
                </a:solidFill>
                <a:latin typeface="Times New Roman" panose="02020603050405020304" pitchFamily="18" charset="0"/>
                <a:cs typeface="Times New Roman" panose="02020603050405020304" pitchFamily="18" charset="0"/>
              </a:rPr>
              <a:t>Mở </a:t>
            </a:r>
            <a:r>
              <a:rPr lang="vi-VN" sz="2400" b="0" i="1">
                <a:solidFill>
                  <a:srgbClr val="000000"/>
                </a:solidFill>
                <a:latin typeface="Times New Roman" panose="02020603050405020304" pitchFamily="18" charset="0"/>
                <a:cs typeface="Times New Roman" panose="02020603050405020304" pitchFamily="18" charset="0"/>
              </a:rPr>
              <a:t>một file để để đọc và ghi. Có thể đọc từ đầu file, nhưng khi ghi thì ghi từ vị trí cuối cùng của file, nếu file không tồn tại sẽ tạo </a:t>
            </a:r>
            <a:r>
              <a:rPr lang="vi-VN" sz="2400" b="0" i="1" smtClean="0">
                <a:solidFill>
                  <a:srgbClr val="000000"/>
                </a:solidFill>
                <a:latin typeface="Times New Roman" panose="02020603050405020304" pitchFamily="18" charset="0"/>
                <a:cs typeface="Times New Roman" panose="02020603050405020304" pitchFamily="18" charset="0"/>
              </a:rPr>
              <a:t>mới</a:t>
            </a:r>
            <a:r>
              <a:rPr lang="en-US" sz="2400" b="0" i="1" smtClean="0">
                <a:solidFill>
                  <a:srgbClr val="000000"/>
                </a:solidFill>
                <a:latin typeface="Times New Roman" panose="02020603050405020304" pitchFamily="18" charset="0"/>
                <a:cs typeface="Times New Roman" panose="02020603050405020304" pitchFamily="18" charset="0"/>
              </a:rPr>
              <a:t>.</a:t>
            </a:r>
            <a:endParaRPr lang="en-US" sz="2400" b="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263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15</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smtClean="0">
                <a:solidFill>
                  <a:srgbClr val="FF0000"/>
                </a:solidFill>
                <a:latin typeface="Times New Roman" panose="02020603050405020304" pitchFamily="18" charset="0"/>
                <a:cs typeface="Times New Roman" panose="02020603050405020304" pitchFamily="18" charset="0"/>
              </a:rPr>
              <a:t>B</a:t>
            </a:r>
            <a:r>
              <a:rPr lang="en-US" sz="2400" smtClean="0">
                <a:solidFill>
                  <a:srgbClr val="000000"/>
                </a:solidFill>
                <a:latin typeface="Times New Roman" panose="02020603050405020304" pitchFamily="18" charset="0"/>
                <a:cs typeface="Times New Roman" panose="02020603050405020304" pitchFamily="18" charset="0"/>
              </a:rPr>
              <a:t>. Sử dụng </a:t>
            </a:r>
            <a:r>
              <a:rPr lang="en-US" sz="2400" smtClean="0">
                <a:solidFill>
                  <a:srgbClr val="3021EF"/>
                </a:solidFill>
                <a:latin typeface="Times New Roman" panose="02020603050405020304" pitchFamily="18" charset="0"/>
                <a:cs typeface="Times New Roman" panose="02020603050405020304" pitchFamily="18" charset="0"/>
              </a:rPr>
              <a:t>#include&lt;stdio.h&gt;</a:t>
            </a:r>
          </a:p>
          <a:p>
            <a:pPr marL="0" indent="0">
              <a:spcBef>
                <a:spcPts val="0"/>
              </a:spcBef>
              <a:buNone/>
            </a:pPr>
            <a:r>
              <a:rPr lang="en-US" sz="2400" b="0" smtClean="0">
                <a:solidFill>
                  <a:srgbClr val="000000"/>
                </a:solidFill>
                <a:latin typeface="Times New Roman" panose="02020603050405020304" pitchFamily="18" charset="0"/>
                <a:cs typeface="Times New Roman" panose="02020603050405020304" pitchFamily="18" charset="0"/>
              </a:rPr>
              <a:t>Ví dụ 2: Mở và đọc dữ liệu từ file.</a:t>
            </a:r>
            <a:endParaRPr lang="en-US" sz="2400" i="1">
              <a:solidFill>
                <a:srgbClr val="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2057400"/>
            <a:ext cx="8229600" cy="40934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solidFill>
                  <a:srgbClr val="3021EF"/>
                </a:solidFill>
                <a:latin typeface="Times New Roman" panose="02020603050405020304" pitchFamily="18" charset="0"/>
                <a:cs typeface="Times New Roman" panose="02020603050405020304" pitchFamily="18" charset="0"/>
              </a:rPr>
              <a:t>#include &lt;stdio.h&gt;</a:t>
            </a:r>
          </a:p>
          <a:p>
            <a:r>
              <a:rPr lang="en-US" sz="2000">
                <a:solidFill>
                  <a:srgbClr val="3021EF"/>
                </a:solidFill>
                <a:latin typeface="Times New Roman" panose="02020603050405020304" pitchFamily="18" charset="0"/>
                <a:cs typeface="Times New Roman" panose="02020603050405020304" pitchFamily="18" charset="0"/>
              </a:rPr>
              <a:t>int </a:t>
            </a:r>
            <a:r>
              <a:rPr lang="en-US" sz="2000">
                <a:solidFill>
                  <a:srgbClr val="000000"/>
                </a:solidFill>
                <a:latin typeface="Times New Roman" panose="02020603050405020304" pitchFamily="18" charset="0"/>
                <a:cs typeface="Times New Roman" panose="02020603050405020304" pitchFamily="18" charset="0"/>
              </a:rPr>
              <a:t>main</a:t>
            </a:r>
            <a:r>
              <a:rPr lang="en-US" sz="2000">
                <a:solidFill>
                  <a:srgbClr val="FF0000"/>
                </a:solidFill>
                <a:latin typeface="Times New Roman" panose="02020603050405020304" pitchFamily="18" charset="0"/>
                <a:cs typeface="Times New Roman" panose="02020603050405020304" pitchFamily="18" charset="0"/>
              </a:rPr>
              <a:t>()</a:t>
            </a:r>
          </a:p>
          <a:p>
            <a:r>
              <a:rPr lang="en-US" sz="2000">
                <a:solidFill>
                  <a:srgbClr val="FF0000"/>
                </a:solidFill>
                <a:latin typeface="Times New Roman" panose="02020603050405020304" pitchFamily="18" charset="0"/>
                <a:cs typeface="Times New Roman" panose="02020603050405020304" pitchFamily="18" charset="0"/>
              </a:rPr>
              <a:t>{</a:t>
            </a:r>
          </a:p>
          <a:p>
            <a:r>
              <a:rPr lang="en-US" sz="2000">
                <a:solidFill>
                  <a:srgbClr val="000000"/>
                </a:solidFill>
                <a:latin typeface="Times New Roman" panose="02020603050405020304" pitchFamily="18" charset="0"/>
                <a:cs typeface="Times New Roman" panose="02020603050405020304" pitchFamily="18" charset="0"/>
              </a:rPr>
              <a:t>	FILE </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data</a:t>
            </a:r>
            <a:r>
              <a:rPr lang="en-US" sz="2000" smtClean="0">
                <a:solidFill>
                  <a:srgbClr val="FF0000"/>
                </a:solidFill>
                <a:latin typeface="Times New Roman" panose="02020603050405020304" pitchFamily="18" charset="0"/>
                <a:cs typeface="Times New Roman" panose="02020603050405020304" pitchFamily="18" charset="0"/>
              </a:rPr>
              <a:t>; </a:t>
            </a:r>
          </a:p>
          <a:p>
            <a:r>
              <a:rPr lang="en-US" sz="2000">
                <a:solidFill>
                  <a:srgbClr val="FF0000"/>
                </a:solidFill>
                <a:latin typeface="Times New Roman" panose="02020603050405020304" pitchFamily="18" charset="0"/>
                <a:cs typeface="Times New Roman" panose="02020603050405020304" pitchFamily="18" charset="0"/>
              </a:rPr>
              <a:t>	</a:t>
            </a:r>
            <a:r>
              <a:rPr lang="en-US" sz="2000" b="1" smtClean="0">
                <a:solidFill>
                  <a:srgbClr val="000000"/>
                </a:solidFill>
                <a:latin typeface="Times New Roman" panose="02020603050405020304" pitchFamily="18" charset="0"/>
                <a:cs typeface="Times New Roman" panose="02020603050405020304" pitchFamily="18" charset="0"/>
              </a:rPr>
              <a:t>char</a:t>
            </a:r>
            <a:r>
              <a:rPr lang="en-US" sz="2000" smtClean="0">
                <a:solidFill>
                  <a:srgbClr val="000000"/>
                </a:solidFill>
                <a:latin typeface="Times New Roman" panose="02020603050405020304" pitchFamily="18" charset="0"/>
                <a:cs typeface="Times New Roman" panose="02020603050405020304" pitchFamily="18" charset="0"/>
              </a:rPr>
              <a:t> dulieu</a:t>
            </a:r>
            <a:r>
              <a:rPr lang="en-US" sz="2000"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3021EF"/>
                </a:solidFill>
                <a:latin typeface="Times New Roman" panose="02020603050405020304" pitchFamily="18" charset="0"/>
                <a:cs typeface="Times New Roman" panose="02020603050405020304" pitchFamily="18" charset="0"/>
              </a:rPr>
              <a:t>1000</a:t>
            </a:r>
            <a:r>
              <a:rPr lang="en-US" sz="2000"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B050"/>
                </a:solidFill>
                <a:latin typeface="Times New Roman" panose="02020603050405020304" pitchFamily="18" charset="0"/>
                <a:cs typeface="Times New Roman" panose="02020603050405020304" pitchFamily="18" charset="0"/>
              </a:rPr>
              <a:t>// dùng để chứa nội dung file</a:t>
            </a:r>
            <a:endParaRPr lang="en-US" sz="2000" smtClean="0">
              <a:solidFill>
                <a:srgbClr val="FF0000"/>
              </a:solidFill>
              <a:latin typeface="Times New Roman" panose="02020603050405020304" pitchFamily="18" charset="0"/>
              <a:cs typeface="Times New Roman" panose="02020603050405020304" pitchFamily="18" charset="0"/>
            </a:endParaRPr>
          </a:p>
          <a:p>
            <a:r>
              <a:rPr lang="en-US" sz="2000">
                <a:solidFill>
                  <a:srgbClr val="000000"/>
                </a:solidFill>
                <a:latin typeface="Times New Roman" panose="02020603050405020304" pitchFamily="18" charset="0"/>
                <a:cs typeface="Times New Roman" panose="02020603050405020304" pitchFamily="18" charset="0"/>
              </a:rPr>
              <a:t>	data </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 fopen</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70C0"/>
                </a:solidFill>
                <a:latin typeface="Times New Roman" panose="02020603050405020304" pitchFamily="18" charset="0"/>
                <a:cs typeface="Times New Roman" panose="02020603050405020304" pitchFamily="18" charset="0"/>
              </a:rPr>
              <a:t>"vdc.txt</a:t>
            </a:r>
            <a:r>
              <a:rPr lang="en-US" sz="2000" smtClean="0">
                <a:solidFill>
                  <a:srgbClr val="0070C0"/>
                </a:solidFill>
                <a:latin typeface="Times New Roman" panose="02020603050405020304" pitchFamily="18" charset="0"/>
                <a:cs typeface="Times New Roman" panose="02020603050405020304" pitchFamily="18" charset="0"/>
              </a:rPr>
              <a:t>"</a:t>
            </a:r>
            <a:r>
              <a:rPr lang="en-US" sz="2000"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70C0"/>
                </a:solidFill>
                <a:latin typeface="Times New Roman" panose="02020603050405020304" pitchFamily="18" charset="0"/>
                <a:cs typeface="Times New Roman" panose="02020603050405020304" pitchFamily="18" charset="0"/>
              </a:rPr>
              <a:t>"r"</a:t>
            </a:r>
            <a:r>
              <a:rPr lang="en-US" sz="2000"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B050"/>
                </a:solidFill>
                <a:latin typeface="Times New Roman" panose="02020603050405020304" pitchFamily="18" charset="0"/>
                <a:cs typeface="Times New Roman" panose="02020603050405020304" pitchFamily="18" charset="0"/>
              </a:rPr>
              <a:t>//mở file vdc.txt ở chế độ để đọc</a:t>
            </a:r>
          </a:p>
          <a:p>
            <a:r>
              <a:rPr lang="en-US" sz="2000">
                <a:solidFill>
                  <a:srgbClr val="000000"/>
                </a:solidFill>
                <a:latin typeface="Times New Roman" panose="02020603050405020304" pitchFamily="18" charset="0"/>
                <a:cs typeface="Times New Roman" panose="02020603050405020304" pitchFamily="18" charset="0"/>
              </a:rPr>
              <a:t>	while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fscanf</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data</a:t>
            </a:r>
            <a:r>
              <a:rPr lang="en-US" sz="2000" b="1"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3021EF"/>
                </a:solidFill>
                <a:latin typeface="Times New Roman" panose="02020603050405020304" pitchFamily="18" charset="0"/>
                <a:cs typeface="Times New Roman" panose="02020603050405020304" pitchFamily="18" charset="0"/>
              </a:rPr>
              <a:t>"%</a:t>
            </a:r>
            <a:r>
              <a:rPr lang="en-US" sz="2000">
                <a:solidFill>
                  <a:srgbClr val="3021EF"/>
                </a:solidFill>
                <a:latin typeface="Times New Roman" panose="02020603050405020304" pitchFamily="18" charset="0"/>
                <a:cs typeface="Times New Roman" panose="02020603050405020304" pitchFamily="18" charset="0"/>
              </a:rPr>
              <a:t>s</a:t>
            </a:r>
            <a:r>
              <a:rPr lang="en-US" sz="2000" smtClean="0">
                <a:solidFill>
                  <a:srgbClr val="3021EF"/>
                </a:solidFill>
                <a:latin typeface="Times New Roman" panose="02020603050405020304" pitchFamily="18" charset="0"/>
                <a:cs typeface="Times New Roman" panose="02020603050405020304" pitchFamily="18" charset="0"/>
              </a:rPr>
              <a:t>"</a:t>
            </a:r>
            <a:r>
              <a:rPr lang="en-US" sz="2000" b="1"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dulieu</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EOF</a:t>
            </a:r>
            <a:r>
              <a:rPr lang="en-US" sz="2000" b="1" smtClean="0">
                <a:solidFill>
                  <a:srgbClr val="FF0000"/>
                </a:solidFill>
                <a:latin typeface="Times New Roman" panose="02020603050405020304" pitchFamily="18" charset="0"/>
                <a:cs typeface="Times New Roman" panose="02020603050405020304" pitchFamily="18" charset="0"/>
              </a:rPr>
              <a:t>)</a:t>
            </a:r>
          </a:p>
          <a:p>
            <a:r>
              <a:rPr lang="en-US" sz="2000" b="1">
                <a:solidFill>
                  <a:srgbClr val="FF0000"/>
                </a:solidFill>
                <a:latin typeface="Times New Roman" panose="02020603050405020304" pitchFamily="18" charset="0"/>
                <a:cs typeface="Times New Roman" panose="02020603050405020304" pitchFamily="18" charset="0"/>
              </a:rPr>
              <a:t>	</a:t>
            </a:r>
            <a:r>
              <a:rPr lang="en-US" sz="2000" smtClean="0">
                <a:solidFill>
                  <a:srgbClr val="00B050"/>
                </a:solidFill>
                <a:latin typeface="Times New Roman" panose="02020603050405020304" pitchFamily="18" charset="0"/>
                <a:cs typeface="Times New Roman" panose="02020603050405020304" pitchFamily="18" charset="0"/>
              </a:rPr>
              <a:t>/*Sử dụng hàm fscanf để đọc dữ liệu từ file, EOF (end of file)  – 	Nghĩa là đọc đến cuối file.*/</a:t>
            </a:r>
            <a:endParaRPr lang="en-US" sz="2000">
              <a:solidFill>
                <a:srgbClr val="FF0000"/>
              </a:solidFill>
              <a:latin typeface="Times New Roman" panose="02020603050405020304" pitchFamily="18" charset="0"/>
              <a:cs typeface="Times New Roman" panose="02020603050405020304" pitchFamily="18" charset="0"/>
            </a:endParaRPr>
          </a:p>
          <a:p>
            <a:r>
              <a:rPr lang="en-US" sz="2000">
                <a:solidFill>
                  <a:srgbClr val="000000"/>
                </a:solidFill>
                <a:latin typeface="Times New Roman" panose="02020603050405020304" pitchFamily="18" charset="0"/>
                <a:cs typeface="Times New Roman" panose="02020603050405020304" pitchFamily="18" charset="0"/>
              </a:rPr>
              <a:t>	printf</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3021EF"/>
                </a:solidFill>
                <a:latin typeface="Times New Roman" panose="02020603050405020304" pitchFamily="18" charset="0"/>
                <a:cs typeface="Times New Roman" panose="02020603050405020304" pitchFamily="18" charset="0"/>
              </a:rPr>
              <a:t>"%s </a:t>
            </a:r>
            <a:r>
              <a:rPr lang="en-US" sz="2000" smtClean="0">
                <a:solidFill>
                  <a:srgbClr val="3021EF"/>
                </a:solidFill>
                <a:latin typeface="Times New Roman" panose="02020603050405020304" pitchFamily="18" charset="0"/>
                <a:cs typeface="Times New Roman" panose="02020603050405020304" pitchFamily="18" charset="0"/>
              </a:rPr>
              <a:t>"</a:t>
            </a:r>
            <a:r>
              <a:rPr lang="en-US" sz="2000" b="1"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0000"/>
                </a:solidFill>
                <a:latin typeface="Times New Roman" panose="02020603050405020304" pitchFamily="18" charset="0"/>
                <a:cs typeface="Times New Roman" panose="02020603050405020304" pitchFamily="18" charset="0"/>
              </a:rPr>
              <a:t>dulieu</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B050"/>
                </a:solidFill>
                <a:latin typeface="Times New Roman" panose="02020603050405020304" pitchFamily="18" charset="0"/>
                <a:cs typeface="Times New Roman" panose="02020603050405020304" pitchFamily="18" charset="0"/>
              </a:rPr>
              <a:t>/* Hiển thị nội dung file đã lưu trong chuỗi 	dulieu */</a:t>
            </a:r>
          </a:p>
          <a:p>
            <a:r>
              <a:rPr lang="en-US" sz="2000">
                <a:solidFill>
                  <a:srgbClr val="000000"/>
                </a:solidFill>
                <a:latin typeface="Times New Roman" panose="02020603050405020304" pitchFamily="18" charset="0"/>
                <a:cs typeface="Times New Roman" panose="02020603050405020304" pitchFamily="18" charset="0"/>
              </a:rPr>
              <a:t>	fclose</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data</a:t>
            </a:r>
            <a:r>
              <a:rPr lang="en-US" sz="2000"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B050"/>
                </a:solidFill>
                <a:latin typeface="Times New Roman" panose="02020603050405020304" pitchFamily="18" charset="0"/>
                <a:cs typeface="Times New Roman" panose="02020603050405020304" pitchFamily="18" charset="0"/>
              </a:rPr>
              <a:t>// Đóng file</a:t>
            </a:r>
            <a:endParaRPr lang="en-US" sz="2000">
              <a:solidFill>
                <a:srgbClr val="FF0000"/>
              </a:solidFill>
              <a:latin typeface="Times New Roman" panose="02020603050405020304" pitchFamily="18" charset="0"/>
              <a:cs typeface="Times New Roman" panose="02020603050405020304" pitchFamily="18" charset="0"/>
            </a:endParaRPr>
          </a:p>
          <a:p>
            <a:r>
              <a:rPr lang="en-US" sz="2000">
                <a:solidFill>
                  <a:srgbClr val="FF0000"/>
                </a:solidFill>
                <a:latin typeface="Times New Roman" panose="02020603050405020304" pitchFamily="18" charset="0"/>
                <a:cs typeface="Times New Roman" panose="02020603050405020304" pitchFamily="18" charset="0"/>
              </a:rPr>
              <a:t>}</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626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6.4 </a:t>
            </a:r>
            <a:r>
              <a:rPr lang="en-US" sz="3200">
                <a:latin typeface="Times New Roman" panose="02020603050405020304" pitchFamily="18" charset="0"/>
                <a:cs typeface="Times New Roman" panose="02020603050405020304" pitchFamily="18" charset="0"/>
              </a:rPr>
              <a:t>Các </a:t>
            </a:r>
            <a:r>
              <a:rPr lang="en-US" sz="3200" smtClean="0">
                <a:latin typeface="Times New Roman" panose="02020603050405020304" pitchFamily="18" charset="0"/>
                <a:cs typeface="Times New Roman" panose="02020603050405020304" pitchFamily="18" charset="0"/>
              </a:rPr>
              <a:t>hàm tệp </a:t>
            </a:r>
            <a:r>
              <a:rPr lang="en-US" sz="3200">
                <a:latin typeface="Times New Roman" panose="02020603050405020304" pitchFamily="18" charset="0"/>
                <a:cs typeface="Times New Roman" panose="02020603050405020304" pitchFamily="18" charset="0"/>
              </a:rPr>
              <a:t>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16</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A</a:t>
            </a:r>
            <a:r>
              <a:rPr lang="en-US" sz="2400" b="0" smtClean="0">
                <a:solidFill>
                  <a:srgbClr val="000000"/>
                </a:solidFill>
                <a:latin typeface="Times New Roman" panose="02020603050405020304" pitchFamily="18" charset="0"/>
                <a:cs typeface="Times New Roman" panose="02020603050405020304" pitchFamily="18" charset="0"/>
              </a:rPr>
              <a:t>. Hàm </a:t>
            </a:r>
            <a:r>
              <a:rPr lang="en-US" sz="2400" b="0" smtClean="0">
                <a:solidFill>
                  <a:srgbClr val="FF0000"/>
                </a:solidFill>
                <a:latin typeface="Times New Roman" panose="02020603050405020304" pitchFamily="18" charset="0"/>
                <a:cs typeface="Times New Roman" panose="02020603050405020304" pitchFamily="18" charset="0"/>
              </a:rPr>
              <a:t>get() </a:t>
            </a:r>
            <a:r>
              <a:rPr lang="en-US" sz="2400" b="0" smtClean="0">
                <a:solidFill>
                  <a:srgbClr val="091D17"/>
                </a:solidFill>
                <a:latin typeface="Times New Roman" panose="02020603050405020304" pitchFamily="18" charset="0"/>
                <a:cs typeface="Times New Roman" panose="02020603050405020304" pitchFamily="18" charset="0"/>
              </a:rPr>
              <a:t>-  Đọc một kí tự bất kì từ file.</a:t>
            </a:r>
          </a:p>
          <a:p>
            <a:pPr marL="0" indent="0">
              <a:spcBef>
                <a:spcPts val="0"/>
              </a:spcBef>
              <a:buNone/>
            </a:pPr>
            <a:r>
              <a:rPr lang="en-US" sz="2400" b="0" i="1" smtClean="0">
                <a:solidFill>
                  <a:srgbClr val="091D17"/>
                </a:solidFill>
                <a:latin typeface="Times New Roman" panose="02020603050405020304" pitchFamily="18" charset="0"/>
                <a:cs typeface="Times New Roman" panose="02020603050405020304" pitchFamily="18" charset="0"/>
              </a:rPr>
              <a:t>Ví dụ sau sẽ xuất ra màn hình nội dung của tệp Demo1.txt</a:t>
            </a:r>
            <a:endParaRPr lang="en-US" sz="2400" i="1">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28883" y="2209800"/>
            <a:ext cx="8086234"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a:solidFill>
                  <a:srgbClr val="3021EF"/>
                </a:solidFill>
                <a:latin typeface="Times New Roman" panose="02020603050405020304" pitchFamily="18" charset="0"/>
                <a:cs typeface="Times New Roman" panose="02020603050405020304" pitchFamily="18" charset="0"/>
              </a:rPr>
              <a:t>#</a:t>
            </a:r>
            <a:r>
              <a:rPr lang="en-US" sz="2200" smtClean="0">
                <a:solidFill>
                  <a:srgbClr val="3021EF"/>
                </a:solidFill>
                <a:latin typeface="Times New Roman" panose="02020603050405020304" pitchFamily="18" charset="0"/>
                <a:cs typeface="Times New Roman" panose="02020603050405020304" pitchFamily="18" charset="0"/>
              </a:rPr>
              <a:t>include&lt;fstream</a:t>
            </a:r>
            <a:r>
              <a:rPr lang="en-US" sz="2200">
                <a:solidFill>
                  <a:srgbClr val="3021EF"/>
                </a:solidFill>
                <a:latin typeface="Times New Roman" panose="02020603050405020304" pitchFamily="18" charset="0"/>
                <a:cs typeface="Times New Roman" panose="02020603050405020304" pitchFamily="18" charset="0"/>
              </a:rPr>
              <a:t>&gt;</a:t>
            </a:r>
          </a:p>
          <a:p>
            <a:r>
              <a:rPr lang="en-US" sz="2200">
                <a:solidFill>
                  <a:srgbClr val="3021EF"/>
                </a:solidFill>
                <a:latin typeface="Times New Roman" panose="02020603050405020304" pitchFamily="18" charset="0"/>
                <a:cs typeface="Times New Roman" panose="02020603050405020304" pitchFamily="18" charset="0"/>
              </a:rPr>
              <a:t>#include&lt;iostream&gt;</a:t>
            </a:r>
          </a:p>
          <a:p>
            <a:r>
              <a:rPr lang="en-US" sz="2200">
                <a:solidFill>
                  <a:srgbClr val="091D17"/>
                </a:solidFill>
                <a:latin typeface="Times New Roman" panose="02020603050405020304" pitchFamily="18" charset="0"/>
                <a:cs typeface="Times New Roman" panose="02020603050405020304" pitchFamily="18" charset="0"/>
              </a:rPr>
              <a:t>using namespace std;</a:t>
            </a:r>
          </a:p>
          <a:p>
            <a:r>
              <a:rPr lang="en-US" sz="2200">
                <a:solidFill>
                  <a:srgbClr val="3021EF"/>
                </a:solidFill>
                <a:latin typeface="Times New Roman" panose="02020603050405020304" pitchFamily="18" charset="0"/>
                <a:cs typeface="Times New Roman" panose="02020603050405020304" pitchFamily="18" charset="0"/>
              </a:rPr>
              <a:t>int</a:t>
            </a:r>
            <a:r>
              <a:rPr lang="en-US" sz="2200">
                <a:solidFill>
                  <a:srgbClr val="091D17"/>
                </a:solidFill>
                <a:latin typeface="Times New Roman" panose="02020603050405020304" pitchFamily="18" charset="0"/>
                <a:cs typeface="Times New Roman" panose="02020603050405020304" pitchFamily="18" charset="0"/>
              </a:rPr>
              <a:t> main</a:t>
            </a:r>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091D17"/>
                </a:solidFill>
                <a:latin typeface="Times New Roman" panose="02020603050405020304" pitchFamily="18" charset="0"/>
                <a:cs typeface="Times New Roman" panose="02020603050405020304" pitchFamily="18" charset="0"/>
              </a:rPr>
              <a:t> </a:t>
            </a:r>
          </a:p>
          <a:p>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091D17"/>
                </a:solidFill>
                <a:latin typeface="Times New Roman" panose="02020603050405020304" pitchFamily="18" charset="0"/>
                <a:cs typeface="Times New Roman" panose="02020603050405020304" pitchFamily="18" charset="0"/>
              </a:rPr>
              <a:t> </a:t>
            </a:r>
          </a:p>
          <a:p>
            <a:r>
              <a:rPr lang="en-US" sz="2200">
                <a:solidFill>
                  <a:srgbClr val="091D17"/>
                </a:solidFill>
                <a:latin typeface="Times New Roman" panose="02020603050405020304" pitchFamily="18" charset="0"/>
                <a:cs typeface="Times New Roman" panose="02020603050405020304" pitchFamily="18" charset="0"/>
              </a:rPr>
              <a:t>   	</a:t>
            </a:r>
            <a:r>
              <a:rPr lang="en-US" sz="2200">
                <a:solidFill>
                  <a:srgbClr val="3021EF"/>
                </a:solidFill>
                <a:latin typeface="Times New Roman" panose="02020603050405020304" pitchFamily="18" charset="0"/>
                <a:cs typeface="Times New Roman" panose="02020603050405020304" pitchFamily="18" charset="0"/>
              </a:rPr>
              <a:t>ifstream</a:t>
            </a:r>
            <a:r>
              <a:rPr lang="en-US" sz="2200">
                <a:solidFill>
                  <a:srgbClr val="091D17"/>
                </a:solidFill>
                <a:latin typeface="Times New Roman" panose="02020603050405020304" pitchFamily="18" charset="0"/>
                <a:cs typeface="Times New Roman" panose="02020603050405020304" pitchFamily="18" charset="0"/>
              </a:rPr>
              <a:t> dataFile</a:t>
            </a:r>
            <a:r>
              <a:rPr lang="en-US" sz="2200" b="1">
                <a:solidFill>
                  <a:srgbClr val="FF0000"/>
                </a:solidFill>
                <a:latin typeface="Times New Roman" panose="02020603050405020304" pitchFamily="18" charset="0"/>
                <a:cs typeface="Times New Roman" panose="02020603050405020304" pitchFamily="18" charset="0"/>
              </a:rPr>
              <a:t>;</a:t>
            </a:r>
          </a:p>
          <a:p>
            <a:r>
              <a:rPr lang="en-US" sz="2200">
                <a:solidFill>
                  <a:srgbClr val="091D17"/>
                </a:solidFill>
                <a:latin typeface="Times New Roman" panose="02020603050405020304" pitchFamily="18" charset="0"/>
                <a:cs typeface="Times New Roman" panose="02020603050405020304" pitchFamily="18" charset="0"/>
              </a:rPr>
              <a:t>   	</a:t>
            </a:r>
            <a:r>
              <a:rPr lang="en-US" sz="2200" b="1">
                <a:solidFill>
                  <a:srgbClr val="091D17"/>
                </a:solidFill>
                <a:latin typeface="Times New Roman" panose="02020603050405020304" pitchFamily="18" charset="0"/>
                <a:cs typeface="Times New Roman" panose="02020603050405020304" pitchFamily="18" charset="0"/>
              </a:rPr>
              <a:t>char</a:t>
            </a:r>
            <a:r>
              <a:rPr lang="en-US" sz="2200">
                <a:solidFill>
                  <a:srgbClr val="091D17"/>
                </a:solidFill>
                <a:latin typeface="Times New Roman" panose="02020603050405020304" pitchFamily="18" charset="0"/>
                <a:cs typeface="Times New Roman" panose="02020603050405020304" pitchFamily="18" charset="0"/>
              </a:rPr>
              <a:t> data</a:t>
            </a:r>
            <a:r>
              <a:rPr lang="en-US" sz="2200" b="1">
                <a:solidFill>
                  <a:srgbClr val="FF0000"/>
                </a:solidFill>
                <a:latin typeface="Times New Roman" panose="02020603050405020304" pitchFamily="18" charset="0"/>
                <a:cs typeface="Times New Roman" panose="02020603050405020304" pitchFamily="18" charset="0"/>
              </a:rPr>
              <a:t>;</a:t>
            </a:r>
          </a:p>
          <a:p>
            <a:r>
              <a:rPr lang="en-US" sz="2200">
                <a:solidFill>
                  <a:srgbClr val="091D17"/>
                </a:solidFill>
                <a:latin typeface="Times New Roman" panose="02020603050405020304" pitchFamily="18" charset="0"/>
                <a:cs typeface="Times New Roman" panose="02020603050405020304" pitchFamily="18" charset="0"/>
              </a:rPr>
              <a:t>	dataFile</a:t>
            </a:r>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091D17"/>
                </a:solidFill>
                <a:latin typeface="Times New Roman" panose="02020603050405020304" pitchFamily="18" charset="0"/>
                <a:cs typeface="Times New Roman" panose="02020603050405020304" pitchFamily="18" charset="0"/>
              </a:rPr>
              <a:t>open</a:t>
            </a:r>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3021EF"/>
                </a:solidFill>
                <a:latin typeface="Times New Roman" panose="02020603050405020304" pitchFamily="18" charset="0"/>
                <a:cs typeface="Times New Roman" panose="02020603050405020304" pitchFamily="18" charset="0"/>
              </a:rPr>
              <a:t>"Demo1</a:t>
            </a:r>
            <a:r>
              <a:rPr lang="en-US" sz="2200" b="1">
                <a:solidFill>
                  <a:srgbClr val="3021EF"/>
                </a:solidFill>
                <a:latin typeface="Times New Roman" panose="02020603050405020304" pitchFamily="18" charset="0"/>
                <a:cs typeface="Times New Roman" panose="02020603050405020304" pitchFamily="18" charset="0"/>
              </a:rPr>
              <a:t>.</a:t>
            </a:r>
            <a:r>
              <a:rPr lang="en-US" sz="2200">
                <a:solidFill>
                  <a:srgbClr val="3021EF"/>
                </a:solidFill>
                <a:latin typeface="Times New Roman" panose="02020603050405020304" pitchFamily="18" charset="0"/>
                <a:cs typeface="Times New Roman" panose="02020603050405020304" pitchFamily="18" charset="0"/>
              </a:rPr>
              <a:t>txt"</a:t>
            </a:r>
            <a:r>
              <a:rPr lang="en-US" sz="2200" b="1">
                <a:solidFill>
                  <a:srgbClr val="FF0000"/>
                </a:solidFill>
                <a:latin typeface="Times New Roman" panose="02020603050405020304" pitchFamily="18" charset="0"/>
                <a:cs typeface="Times New Roman" panose="02020603050405020304" pitchFamily="18" charset="0"/>
              </a:rPr>
              <a:t>);</a:t>
            </a:r>
          </a:p>
          <a:p>
            <a:r>
              <a:rPr lang="en-US" sz="2200">
                <a:solidFill>
                  <a:srgbClr val="091D17"/>
                </a:solidFill>
                <a:latin typeface="Times New Roman" panose="02020603050405020304" pitchFamily="18" charset="0"/>
                <a:cs typeface="Times New Roman" panose="02020603050405020304" pitchFamily="18" charset="0"/>
              </a:rPr>
              <a:t>	</a:t>
            </a:r>
            <a:r>
              <a:rPr lang="en-US" sz="2200" b="1">
                <a:solidFill>
                  <a:srgbClr val="091D17"/>
                </a:solidFill>
                <a:latin typeface="Times New Roman" panose="02020603050405020304" pitchFamily="18" charset="0"/>
                <a:cs typeface="Times New Roman" panose="02020603050405020304" pitchFamily="18" charset="0"/>
              </a:rPr>
              <a:t>while</a:t>
            </a:r>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091D17"/>
                </a:solidFill>
                <a:latin typeface="Times New Roman" panose="02020603050405020304" pitchFamily="18" charset="0"/>
                <a:cs typeface="Times New Roman" panose="02020603050405020304" pitchFamily="18" charset="0"/>
              </a:rPr>
              <a:t>dataFile</a:t>
            </a:r>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091D17"/>
                </a:solidFill>
                <a:latin typeface="Times New Roman" panose="02020603050405020304" pitchFamily="18" charset="0"/>
                <a:cs typeface="Times New Roman" panose="02020603050405020304" pitchFamily="18" charset="0"/>
              </a:rPr>
              <a:t>get</a:t>
            </a:r>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091D17"/>
                </a:solidFill>
                <a:latin typeface="Times New Roman" panose="02020603050405020304" pitchFamily="18" charset="0"/>
                <a:cs typeface="Times New Roman" panose="02020603050405020304" pitchFamily="18" charset="0"/>
              </a:rPr>
              <a:t>data</a:t>
            </a:r>
            <a:r>
              <a:rPr lang="en-US" sz="2200" b="1">
                <a:solidFill>
                  <a:srgbClr val="FF0000"/>
                </a:solidFill>
                <a:latin typeface="Times New Roman" panose="02020603050405020304" pitchFamily="18" charset="0"/>
                <a:cs typeface="Times New Roman" panose="02020603050405020304" pitchFamily="18" charset="0"/>
              </a:rPr>
              <a:t>)) </a:t>
            </a:r>
            <a:endParaRPr lang="en-US" sz="2200" b="1" smtClean="0">
              <a:solidFill>
                <a:srgbClr val="FF0000"/>
              </a:solidFill>
              <a:latin typeface="Times New Roman" panose="02020603050405020304" pitchFamily="18" charset="0"/>
              <a:cs typeface="Times New Roman" panose="02020603050405020304" pitchFamily="18" charset="0"/>
            </a:endParaRPr>
          </a:p>
          <a:p>
            <a:r>
              <a:rPr lang="en-US" sz="2200">
                <a:solidFill>
                  <a:srgbClr val="091D17"/>
                </a:solidFill>
                <a:latin typeface="Times New Roman" panose="02020603050405020304" pitchFamily="18" charset="0"/>
                <a:cs typeface="Times New Roman" panose="02020603050405020304" pitchFamily="18" charset="0"/>
              </a:rPr>
              <a:t>		</a:t>
            </a:r>
            <a:r>
              <a:rPr lang="en-US" sz="2200" b="1">
                <a:solidFill>
                  <a:srgbClr val="091D17"/>
                </a:solidFill>
                <a:latin typeface="Times New Roman" panose="02020603050405020304" pitchFamily="18" charset="0"/>
                <a:cs typeface="Times New Roman" panose="02020603050405020304" pitchFamily="18" charset="0"/>
              </a:rPr>
              <a:t>cout</a:t>
            </a:r>
            <a:r>
              <a:rPr lang="en-US" sz="2200" b="1">
                <a:solidFill>
                  <a:srgbClr val="FF0000"/>
                </a:solidFill>
                <a:latin typeface="Times New Roman" panose="02020603050405020304" pitchFamily="18" charset="0"/>
                <a:cs typeface="Times New Roman" panose="02020603050405020304" pitchFamily="18" charset="0"/>
              </a:rPr>
              <a:t>&lt;&lt;</a:t>
            </a:r>
            <a:r>
              <a:rPr lang="en-US" sz="2200" smtClean="0">
                <a:solidFill>
                  <a:srgbClr val="091D17"/>
                </a:solidFill>
                <a:latin typeface="Times New Roman" panose="02020603050405020304" pitchFamily="18" charset="0"/>
                <a:cs typeface="Times New Roman" panose="02020603050405020304" pitchFamily="18" charset="0"/>
              </a:rPr>
              <a:t>data</a:t>
            </a:r>
            <a:r>
              <a:rPr lang="en-US" sz="2200" b="1" smtClean="0">
                <a:solidFill>
                  <a:srgbClr val="FF0000"/>
                </a:solidFill>
                <a:latin typeface="Times New Roman" panose="02020603050405020304" pitchFamily="18" charset="0"/>
                <a:cs typeface="Times New Roman" panose="02020603050405020304" pitchFamily="18" charset="0"/>
              </a:rPr>
              <a:t>;</a:t>
            </a:r>
          </a:p>
          <a:p>
            <a:r>
              <a:rPr lang="en-US" sz="2200" smtClean="0">
                <a:solidFill>
                  <a:srgbClr val="091D17"/>
                </a:solidFill>
                <a:latin typeface="Times New Roman" panose="02020603050405020304" pitchFamily="18" charset="0"/>
                <a:cs typeface="Times New Roman" panose="02020603050405020304" pitchFamily="18" charset="0"/>
              </a:rPr>
              <a:t>   </a:t>
            </a:r>
            <a:r>
              <a:rPr lang="en-US" sz="2200">
                <a:solidFill>
                  <a:srgbClr val="091D17"/>
                </a:solidFill>
                <a:latin typeface="Times New Roman" panose="02020603050405020304" pitchFamily="18" charset="0"/>
                <a:cs typeface="Times New Roman" panose="02020603050405020304" pitchFamily="18" charset="0"/>
              </a:rPr>
              <a:t>	dataFile</a:t>
            </a:r>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091D17"/>
                </a:solidFill>
                <a:latin typeface="Times New Roman" panose="02020603050405020304" pitchFamily="18" charset="0"/>
                <a:cs typeface="Times New Roman" panose="02020603050405020304" pitchFamily="18" charset="0"/>
              </a:rPr>
              <a:t>close</a:t>
            </a:r>
            <a:r>
              <a:rPr lang="en-US" sz="2200" b="1">
                <a:solidFill>
                  <a:srgbClr val="FF0000"/>
                </a:solidFill>
                <a:latin typeface="Times New Roman" panose="02020603050405020304" pitchFamily="18" charset="0"/>
                <a:cs typeface="Times New Roman" panose="02020603050405020304" pitchFamily="18" charset="0"/>
              </a:rPr>
              <a:t>();</a:t>
            </a:r>
            <a:r>
              <a:rPr lang="en-US" sz="2200">
                <a:solidFill>
                  <a:srgbClr val="091D17"/>
                </a:solidFill>
                <a:latin typeface="Times New Roman" panose="02020603050405020304" pitchFamily="18" charset="0"/>
                <a:cs typeface="Times New Roman" panose="02020603050405020304" pitchFamily="18" charset="0"/>
              </a:rPr>
              <a:t> </a:t>
            </a:r>
          </a:p>
          <a:p>
            <a:r>
              <a:rPr lang="en-US" sz="2200" b="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4777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6.4 </a:t>
            </a:r>
            <a:r>
              <a:rPr lang="en-US" sz="3200">
                <a:latin typeface="Times New Roman" panose="02020603050405020304" pitchFamily="18" charset="0"/>
                <a:cs typeface="Times New Roman" panose="02020603050405020304" pitchFamily="18" charset="0"/>
              </a:rPr>
              <a:t>Các </a:t>
            </a:r>
            <a:r>
              <a:rPr lang="en-US" sz="3200" smtClean="0">
                <a:latin typeface="Times New Roman" panose="02020603050405020304" pitchFamily="18" charset="0"/>
                <a:cs typeface="Times New Roman" panose="02020603050405020304" pitchFamily="18" charset="0"/>
              </a:rPr>
              <a:t>hàm tệp </a:t>
            </a:r>
            <a:r>
              <a:rPr lang="en-US" sz="3200">
                <a:latin typeface="Times New Roman" panose="02020603050405020304" pitchFamily="18" charset="0"/>
                <a:cs typeface="Times New Roman" panose="02020603050405020304" pitchFamily="18" charset="0"/>
              </a:rPr>
              <a:t>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17</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B</a:t>
            </a:r>
            <a:r>
              <a:rPr lang="en-US" sz="2400" b="0" smtClean="0">
                <a:solidFill>
                  <a:srgbClr val="000000"/>
                </a:solidFill>
                <a:latin typeface="Times New Roman" panose="02020603050405020304" pitchFamily="18" charset="0"/>
                <a:cs typeface="Times New Roman" panose="02020603050405020304" pitchFamily="18" charset="0"/>
              </a:rPr>
              <a:t>. Hàm </a:t>
            </a:r>
            <a:r>
              <a:rPr lang="en-US" sz="2400" b="0" smtClean="0">
                <a:solidFill>
                  <a:srgbClr val="FF0000"/>
                </a:solidFill>
                <a:latin typeface="Times New Roman" panose="02020603050405020304" pitchFamily="18" charset="0"/>
                <a:cs typeface="Times New Roman" panose="02020603050405020304" pitchFamily="18" charset="0"/>
              </a:rPr>
              <a:t>put() </a:t>
            </a:r>
            <a:r>
              <a:rPr lang="en-US" sz="2400" b="0" smtClean="0">
                <a:solidFill>
                  <a:srgbClr val="091D17"/>
                </a:solidFill>
                <a:latin typeface="Times New Roman" panose="02020603050405020304" pitchFamily="18" charset="0"/>
                <a:cs typeface="Times New Roman" panose="02020603050405020304" pitchFamily="18" charset="0"/>
              </a:rPr>
              <a:t>-  Ghi một kí tự vào file.</a:t>
            </a:r>
          </a:p>
          <a:p>
            <a:pPr marL="0" indent="0">
              <a:spcBef>
                <a:spcPts val="0"/>
              </a:spcBef>
              <a:buNone/>
            </a:pPr>
            <a:r>
              <a:rPr lang="en-US" sz="2400" b="0" i="1" smtClean="0">
                <a:solidFill>
                  <a:srgbClr val="091D17"/>
                </a:solidFill>
                <a:latin typeface="Times New Roman" panose="02020603050405020304" pitchFamily="18" charset="0"/>
                <a:cs typeface="Times New Roman" panose="02020603050405020304" pitchFamily="18" charset="0"/>
              </a:rPr>
              <a:t>Ví dụ sau sẽ ghi nội dung 1 câu văn vào file </a:t>
            </a:r>
            <a:r>
              <a:rPr lang="en-US" sz="2400" i="1" smtClean="0">
                <a:solidFill>
                  <a:srgbClr val="091D17"/>
                </a:solidFill>
                <a:latin typeface="Times New Roman" panose="02020603050405020304" pitchFamily="18" charset="0"/>
                <a:cs typeface="Times New Roman" panose="02020603050405020304" pitchFamily="18" charset="0"/>
              </a:rPr>
              <a:t>Vidu.txt</a:t>
            </a:r>
            <a:endParaRPr lang="en-US" sz="2400" i="1">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28883" y="2209800"/>
            <a:ext cx="8086234"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solidFill>
                  <a:srgbClr val="3021EF"/>
                </a:solidFill>
                <a:latin typeface="Times New Roman" panose="02020603050405020304" pitchFamily="18" charset="0"/>
                <a:cs typeface="Times New Roman" panose="02020603050405020304" pitchFamily="18" charset="0"/>
              </a:rPr>
              <a:t>#</a:t>
            </a:r>
            <a:r>
              <a:rPr lang="en-US" smtClean="0">
                <a:solidFill>
                  <a:srgbClr val="3021EF"/>
                </a:solidFill>
                <a:latin typeface="Times New Roman" panose="02020603050405020304" pitchFamily="18" charset="0"/>
                <a:cs typeface="Times New Roman" panose="02020603050405020304" pitchFamily="18" charset="0"/>
              </a:rPr>
              <a:t>include&lt;fstream</a:t>
            </a:r>
            <a:r>
              <a:rPr lang="en-US">
                <a:solidFill>
                  <a:srgbClr val="3021EF"/>
                </a:solidFill>
                <a:latin typeface="Times New Roman" panose="02020603050405020304" pitchFamily="18" charset="0"/>
                <a:cs typeface="Times New Roman" panose="02020603050405020304" pitchFamily="18" charset="0"/>
              </a:rPr>
              <a:t>&gt;</a:t>
            </a:r>
          </a:p>
          <a:p>
            <a:r>
              <a:rPr lang="en-US">
                <a:solidFill>
                  <a:srgbClr val="3021EF"/>
                </a:solidFill>
                <a:latin typeface="Times New Roman" panose="02020603050405020304" pitchFamily="18" charset="0"/>
                <a:cs typeface="Times New Roman" panose="02020603050405020304" pitchFamily="18" charset="0"/>
              </a:rPr>
              <a:t>#include&lt;iostream&gt;</a:t>
            </a:r>
          </a:p>
          <a:p>
            <a:r>
              <a:rPr lang="en-US">
                <a:solidFill>
                  <a:srgbClr val="091D17"/>
                </a:solidFill>
                <a:latin typeface="Times New Roman" panose="02020603050405020304" pitchFamily="18" charset="0"/>
                <a:cs typeface="Times New Roman" panose="02020603050405020304" pitchFamily="18" charset="0"/>
              </a:rPr>
              <a:t>using namespace std;</a:t>
            </a:r>
          </a:p>
          <a:p>
            <a:r>
              <a:rPr lang="en-US">
                <a:solidFill>
                  <a:srgbClr val="3021EF"/>
                </a:solidFill>
                <a:latin typeface="Times New Roman" panose="02020603050405020304" pitchFamily="18" charset="0"/>
                <a:cs typeface="Times New Roman" panose="02020603050405020304" pitchFamily="18" charset="0"/>
              </a:rPr>
              <a:t>int</a:t>
            </a:r>
            <a:r>
              <a:rPr lang="en-US">
                <a:solidFill>
                  <a:srgbClr val="091D17"/>
                </a:solidFill>
                <a:latin typeface="Times New Roman" panose="02020603050405020304" pitchFamily="18" charset="0"/>
                <a:cs typeface="Times New Roman" panose="02020603050405020304" pitchFamily="18" charset="0"/>
              </a:rPr>
              <a:t> main</a:t>
            </a:r>
            <a:r>
              <a:rPr lang="en-US" b="1">
                <a:solidFill>
                  <a:srgbClr val="FF0000"/>
                </a:solidFill>
                <a:latin typeface="Times New Roman" panose="02020603050405020304" pitchFamily="18" charset="0"/>
                <a:cs typeface="Times New Roman" panose="02020603050405020304" pitchFamily="18" charset="0"/>
              </a:rPr>
              <a:t>()</a:t>
            </a:r>
            <a:r>
              <a:rPr lang="en-US">
                <a:solidFill>
                  <a:srgbClr val="091D17"/>
                </a:solidFill>
                <a:latin typeface="Times New Roman" panose="02020603050405020304" pitchFamily="18" charset="0"/>
                <a:cs typeface="Times New Roman" panose="02020603050405020304" pitchFamily="18" charset="0"/>
              </a:rPr>
              <a:t> </a:t>
            </a:r>
          </a:p>
          <a:p>
            <a:r>
              <a:rPr lang="en-US" b="1">
                <a:solidFill>
                  <a:srgbClr val="FF0000"/>
                </a:solidFill>
                <a:latin typeface="Times New Roman" panose="02020603050405020304" pitchFamily="18" charset="0"/>
                <a:cs typeface="Times New Roman" panose="02020603050405020304" pitchFamily="18" charset="0"/>
              </a:rPr>
              <a:t>{</a:t>
            </a:r>
            <a:r>
              <a:rPr lang="en-US">
                <a:solidFill>
                  <a:srgbClr val="091D17"/>
                </a:solidFill>
                <a:latin typeface="Times New Roman" panose="02020603050405020304" pitchFamily="18" charset="0"/>
                <a:cs typeface="Times New Roman" panose="02020603050405020304" pitchFamily="18" charset="0"/>
              </a:rPr>
              <a:t> </a:t>
            </a:r>
          </a:p>
          <a:p>
            <a:r>
              <a:rPr lang="en-US">
                <a:solidFill>
                  <a:srgbClr val="091D17"/>
                </a:solidFill>
                <a:latin typeface="Times New Roman" panose="02020603050405020304" pitchFamily="18" charset="0"/>
                <a:cs typeface="Times New Roman" panose="02020603050405020304" pitchFamily="18" charset="0"/>
              </a:rPr>
              <a:t>   </a:t>
            </a:r>
            <a:r>
              <a:rPr lang="en-US" smtClean="0">
                <a:solidFill>
                  <a:srgbClr val="091D17"/>
                </a:solidFill>
                <a:latin typeface="Times New Roman" panose="02020603050405020304" pitchFamily="18" charset="0"/>
                <a:cs typeface="Times New Roman" panose="02020603050405020304" pitchFamily="18" charset="0"/>
              </a:rPr>
              <a:t>	</a:t>
            </a:r>
            <a:r>
              <a:rPr lang="en-US" b="1" smtClean="0">
                <a:solidFill>
                  <a:srgbClr val="000000"/>
                </a:solidFill>
                <a:latin typeface="Times New Roman" panose="02020603050405020304" pitchFamily="18" charset="0"/>
                <a:cs typeface="Times New Roman" panose="02020603050405020304" pitchFamily="18" charset="0"/>
              </a:rPr>
              <a:t>char </a:t>
            </a:r>
            <a:r>
              <a:rPr lang="en-US">
                <a:solidFill>
                  <a:srgbClr val="000000"/>
                </a:solidFill>
                <a:latin typeface="Times New Roman" panose="02020603050405020304" pitchFamily="18" charset="0"/>
                <a:cs typeface="Times New Roman" panose="02020603050405020304" pitchFamily="18" charset="0"/>
              </a:rPr>
              <a:t>ch</a:t>
            </a:r>
            <a:r>
              <a:rPr lang="en-US" b="1">
                <a:solidFill>
                  <a:srgbClr val="FF0000"/>
                </a:solidFill>
                <a:latin typeface="Times New Roman" panose="02020603050405020304" pitchFamily="18" charset="0"/>
                <a:cs typeface="Times New Roman" panose="02020603050405020304" pitchFamily="18" charset="0"/>
              </a:rPr>
              <a:t>; </a:t>
            </a:r>
          </a:p>
          <a:p>
            <a:pPr lvl="1"/>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a:t>
            </a:r>
            <a:r>
              <a:rPr lang="en-US" b="1" smtClean="0">
                <a:solidFill>
                  <a:srgbClr val="3021EF"/>
                </a:solidFill>
                <a:latin typeface="Times New Roman" panose="02020603050405020304" pitchFamily="18" charset="0"/>
                <a:cs typeface="Times New Roman" panose="02020603050405020304" pitchFamily="18" charset="0"/>
              </a:rPr>
              <a:t>fstream</a:t>
            </a:r>
            <a:r>
              <a:rPr lang="en-US" b="1" smtClean="0">
                <a:solidFill>
                  <a:srgbClr val="FF0000"/>
                </a:solidFill>
                <a:latin typeface="Times New Roman" panose="02020603050405020304" pitchFamily="18" charset="0"/>
                <a:cs typeface="Times New Roman" panose="02020603050405020304" pitchFamily="18" charset="0"/>
              </a:rPr>
              <a:t> </a:t>
            </a:r>
            <a:r>
              <a:rPr lang="en-US" b="1">
                <a:solidFill>
                  <a:srgbClr val="000000"/>
                </a:solidFill>
                <a:latin typeface="Times New Roman" panose="02020603050405020304" pitchFamily="18" charset="0"/>
                <a:cs typeface="Times New Roman" panose="02020603050405020304" pitchFamily="18" charset="0"/>
              </a:rPr>
              <a:t>dataFile</a:t>
            </a:r>
            <a:r>
              <a:rPr lang="en-US" b="1">
                <a:solidFill>
                  <a:srgbClr val="FF0000"/>
                </a:solidFill>
                <a:latin typeface="Times New Roman" panose="02020603050405020304" pitchFamily="18" charset="0"/>
                <a:cs typeface="Times New Roman" panose="02020603050405020304" pitchFamily="18" charset="0"/>
              </a:rPr>
              <a:t>(</a:t>
            </a:r>
            <a:r>
              <a:rPr lang="en-US">
                <a:solidFill>
                  <a:schemeClr val="tx2">
                    <a:lumMod val="60000"/>
                    <a:lumOff val="40000"/>
                  </a:schemeClr>
                </a:solidFill>
                <a:latin typeface="Times New Roman" panose="02020603050405020304" pitchFamily="18" charset="0"/>
                <a:cs typeface="Times New Roman" panose="02020603050405020304" pitchFamily="18" charset="0"/>
              </a:rPr>
              <a:t>"Vidu.txt"</a:t>
            </a:r>
            <a:r>
              <a:rPr lang="en-US" b="1">
                <a:solidFill>
                  <a:srgbClr val="FF0000"/>
                </a:solidFill>
                <a:latin typeface="Times New Roman" panose="02020603050405020304" pitchFamily="18" charset="0"/>
                <a:cs typeface="Times New Roman" panose="02020603050405020304" pitchFamily="18" charset="0"/>
              </a:rPr>
              <a:t>, </a:t>
            </a:r>
            <a:r>
              <a:rPr lang="en-US" b="1">
                <a:solidFill>
                  <a:srgbClr val="091D17"/>
                </a:solidFill>
                <a:latin typeface="Times New Roman" panose="02020603050405020304" pitchFamily="18" charset="0"/>
                <a:cs typeface="Times New Roman" panose="02020603050405020304" pitchFamily="18" charset="0"/>
              </a:rPr>
              <a:t>ios</a:t>
            </a:r>
            <a:r>
              <a:rPr lang="en-US" b="1">
                <a:solidFill>
                  <a:srgbClr val="FF0000"/>
                </a:solidFill>
                <a:latin typeface="Times New Roman" panose="02020603050405020304" pitchFamily="18" charset="0"/>
                <a:cs typeface="Times New Roman" panose="02020603050405020304" pitchFamily="18" charset="0"/>
              </a:rPr>
              <a:t>::</a:t>
            </a:r>
            <a:r>
              <a:rPr lang="en-US" b="1">
                <a:solidFill>
                  <a:srgbClr val="091D17"/>
                </a:solidFill>
                <a:latin typeface="Times New Roman" panose="02020603050405020304" pitchFamily="18" charset="0"/>
                <a:cs typeface="Times New Roman" panose="02020603050405020304" pitchFamily="18" charset="0"/>
              </a:rPr>
              <a:t>out</a:t>
            </a:r>
            <a:r>
              <a:rPr lang="en-US" b="1">
                <a:solidFill>
                  <a:srgbClr val="FF0000"/>
                </a:solidFill>
                <a:latin typeface="Times New Roman" panose="02020603050405020304" pitchFamily="18" charset="0"/>
                <a:cs typeface="Times New Roman" panose="02020603050405020304" pitchFamily="18" charset="0"/>
              </a:rPr>
              <a:t>);</a:t>
            </a:r>
          </a:p>
          <a:p>
            <a:pPr lvl="1"/>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a:t>
            </a:r>
            <a:r>
              <a:rPr lang="en-US" b="1" smtClean="0">
                <a:solidFill>
                  <a:srgbClr val="000000"/>
                </a:solidFill>
                <a:latin typeface="Times New Roman" panose="02020603050405020304" pitchFamily="18" charset="0"/>
                <a:cs typeface="Times New Roman" panose="02020603050405020304" pitchFamily="18" charset="0"/>
              </a:rPr>
              <a:t>cout</a:t>
            </a:r>
            <a:r>
              <a:rPr lang="en-US" b="1" smtClean="0">
                <a:solidFill>
                  <a:srgbClr val="FF0000"/>
                </a:solidFill>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&lt;&lt; </a:t>
            </a:r>
            <a:r>
              <a:rPr lang="en-US">
                <a:solidFill>
                  <a:schemeClr val="tx2">
                    <a:lumMod val="60000"/>
                    <a:lumOff val="40000"/>
                  </a:schemeClr>
                </a:solidFill>
                <a:latin typeface="Times New Roman" panose="02020603050405020304" pitchFamily="18" charset="0"/>
                <a:cs typeface="Times New Roman" panose="02020603050405020304" pitchFamily="18" charset="0"/>
              </a:rPr>
              <a:t>"Nhap noi dung muon ghi va ket thuc bang dau cham :\n"</a:t>
            </a:r>
            <a:r>
              <a:rPr lang="en-US" b="1">
                <a:solidFill>
                  <a:srgbClr val="FF0000"/>
                </a:solidFill>
                <a:latin typeface="Times New Roman" panose="02020603050405020304" pitchFamily="18" charset="0"/>
                <a:cs typeface="Times New Roman" panose="02020603050405020304" pitchFamily="18" charset="0"/>
              </a:rPr>
              <a:t>;</a:t>
            </a:r>
          </a:p>
          <a:p>
            <a:pPr lvl="1"/>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a:t>
            </a:r>
            <a:r>
              <a:rPr lang="en-US" smtClean="0">
                <a:solidFill>
                  <a:srgbClr val="000000"/>
                </a:solidFill>
                <a:latin typeface="Times New Roman" panose="02020603050405020304" pitchFamily="18" charset="0"/>
                <a:cs typeface="Times New Roman" panose="02020603050405020304" pitchFamily="18" charset="0"/>
              </a:rPr>
              <a:t>cin</a:t>
            </a:r>
            <a:r>
              <a:rPr lang="en-US" b="1" smtClean="0">
                <a:solidFill>
                  <a:srgbClr val="FF0000"/>
                </a:solidFill>
                <a:latin typeface="Times New Roman" panose="02020603050405020304" pitchFamily="18" charset="0"/>
                <a:cs typeface="Times New Roman" panose="02020603050405020304" pitchFamily="18" charset="0"/>
              </a:rPr>
              <a:t>.</a:t>
            </a:r>
            <a:r>
              <a:rPr lang="en-US" smtClean="0">
                <a:solidFill>
                  <a:srgbClr val="000000"/>
                </a:solidFill>
                <a:latin typeface="Times New Roman" panose="02020603050405020304" pitchFamily="18" charset="0"/>
                <a:cs typeface="Times New Roman" panose="02020603050405020304" pitchFamily="18" charset="0"/>
              </a:rPr>
              <a:t>get</a:t>
            </a:r>
            <a:r>
              <a:rPr lang="en-US" b="1" smtClean="0">
                <a:solidFill>
                  <a:srgbClr val="FF0000"/>
                </a:solidFill>
                <a:latin typeface="Times New Roman" panose="02020603050405020304" pitchFamily="18" charset="0"/>
                <a:cs typeface="Times New Roman" panose="02020603050405020304" pitchFamily="18" charset="0"/>
              </a:rPr>
              <a:t>(</a:t>
            </a:r>
            <a:r>
              <a:rPr lang="en-US" b="1" smtClean="0">
                <a:solidFill>
                  <a:srgbClr val="091D17"/>
                </a:solidFill>
                <a:latin typeface="Times New Roman" panose="02020603050405020304" pitchFamily="18" charset="0"/>
                <a:cs typeface="Times New Roman" panose="02020603050405020304" pitchFamily="18" charset="0"/>
              </a:rPr>
              <a:t>ch</a:t>
            </a:r>
            <a:r>
              <a:rPr lang="en-US" b="1">
                <a:solidFill>
                  <a:srgbClr val="FF0000"/>
                </a:solidFill>
                <a:latin typeface="Times New Roman" panose="02020603050405020304" pitchFamily="18" charset="0"/>
                <a:cs typeface="Times New Roman" panose="02020603050405020304" pitchFamily="18" charset="0"/>
              </a:rPr>
              <a:t>); </a:t>
            </a:r>
          </a:p>
          <a:p>
            <a:pPr lvl="1"/>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a:t>
            </a:r>
            <a:r>
              <a:rPr lang="en-US" b="1" smtClean="0">
                <a:solidFill>
                  <a:srgbClr val="000000"/>
                </a:solidFill>
                <a:latin typeface="Times New Roman" panose="02020603050405020304" pitchFamily="18" charset="0"/>
                <a:cs typeface="Times New Roman" panose="02020603050405020304" pitchFamily="18" charset="0"/>
              </a:rPr>
              <a:t>while</a:t>
            </a:r>
            <a:r>
              <a:rPr lang="en-US" b="1" smtClean="0">
                <a:solidFill>
                  <a:srgbClr val="FF0000"/>
                </a:solidFill>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a:t>
            </a:r>
            <a:r>
              <a:rPr lang="en-US" b="1">
                <a:solidFill>
                  <a:srgbClr val="091D17"/>
                </a:solidFill>
                <a:latin typeface="Times New Roman" panose="02020603050405020304" pitchFamily="18" charset="0"/>
                <a:cs typeface="Times New Roman" panose="02020603050405020304" pitchFamily="18" charset="0"/>
              </a:rPr>
              <a:t>ch</a:t>
            </a:r>
            <a:r>
              <a:rPr lang="en-US" b="1">
                <a:solidFill>
                  <a:srgbClr val="FF0000"/>
                </a:solidFill>
                <a:latin typeface="Times New Roman" panose="02020603050405020304" pitchFamily="18" charset="0"/>
                <a:cs typeface="Times New Roman" panose="02020603050405020304" pitchFamily="18" charset="0"/>
              </a:rPr>
              <a:t> != </a:t>
            </a:r>
            <a:r>
              <a:rPr lang="en-US" b="1">
                <a:solidFill>
                  <a:srgbClr val="091D17"/>
                </a:solidFill>
                <a:latin typeface="Times New Roman" panose="02020603050405020304" pitchFamily="18" charset="0"/>
                <a:cs typeface="Times New Roman" panose="02020603050405020304" pitchFamily="18" charset="0"/>
              </a:rPr>
              <a:t>'</a:t>
            </a:r>
            <a:r>
              <a:rPr lang="en-US" b="1">
                <a:solidFill>
                  <a:srgbClr val="FF0000"/>
                </a:solidFill>
                <a:latin typeface="Times New Roman" panose="02020603050405020304" pitchFamily="18" charset="0"/>
                <a:cs typeface="Times New Roman" panose="02020603050405020304" pitchFamily="18" charset="0"/>
              </a:rPr>
              <a:t>.</a:t>
            </a:r>
            <a:r>
              <a:rPr lang="en-US" b="1">
                <a:solidFill>
                  <a:srgbClr val="091D17"/>
                </a:solidFill>
                <a:latin typeface="Times New Roman" panose="02020603050405020304" pitchFamily="18" charset="0"/>
                <a:cs typeface="Times New Roman" panose="02020603050405020304" pitchFamily="18" charset="0"/>
              </a:rPr>
              <a:t>'</a:t>
            </a:r>
            <a:r>
              <a:rPr lang="en-US" b="1">
                <a:solidFill>
                  <a:srgbClr val="FF0000"/>
                </a:solidFill>
                <a:latin typeface="Times New Roman" panose="02020603050405020304" pitchFamily="18" charset="0"/>
                <a:cs typeface="Times New Roman" panose="02020603050405020304" pitchFamily="18" charset="0"/>
              </a:rPr>
              <a:t>) </a:t>
            </a:r>
          </a:p>
          <a:p>
            <a:pPr lvl="1"/>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       </a:t>
            </a:r>
            <a:r>
              <a:rPr lang="en-US">
                <a:solidFill>
                  <a:srgbClr val="000000"/>
                </a:solidFill>
                <a:latin typeface="Times New Roman" panose="02020603050405020304" pitchFamily="18" charset="0"/>
                <a:cs typeface="Times New Roman" panose="02020603050405020304" pitchFamily="18" charset="0"/>
              </a:rPr>
              <a:t>dataFile</a:t>
            </a:r>
            <a:r>
              <a:rPr lang="en-US" b="1">
                <a:solidFill>
                  <a:srgbClr val="FF0000"/>
                </a:solidFill>
                <a:latin typeface="Times New Roman" panose="02020603050405020304" pitchFamily="18" charset="0"/>
                <a:cs typeface="Times New Roman" panose="02020603050405020304" pitchFamily="18" charset="0"/>
              </a:rPr>
              <a:t>.</a:t>
            </a:r>
            <a:r>
              <a:rPr lang="en-US">
                <a:solidFill>
                  <a:srgbClr val="000000"/>
                </a:solidFill>
                <a:latin typeface="Times New Roman" panose="02020603050405020304" pitchFamily="18" charset="0"/>
                <a:cs typeface="Times New Roman" panose="02020603050405020304" pitchFamily="18" charset="0"/>
              </a:rPr>
              <a:t>put</a:t>
            </a:r>
            <a:r>
              <a:rPr lang="en-US" b="1">
                <a:solidFill>
                  <a:srgbClr val="FF0000"/>
                </a:solidFill>
                <a:latin typeface="Times New Roman" panose="02020603050405020304" pitchFamily="18" charset="0"/>
                <a:cs typeface="Times New Roman" panose="02020603050405020304" pitchFamily="18" charset="0"/>
              </a:rPr>
              <a:t>(</a:t>
            </a:r>
            <a:r>
              <a:rPr lang="en-US">
                <a:solidFill>
                  <a:srgbClr val="000000"/>
                </a:solidFill>
                <a:latin typeface="Times New Roman" panose="02020603050405020304" pitchFamily="18" charset="0"/>
                <a:cs typeface="Times New Roman" panose="02020603050405020304" pitchFamily="18" charset="0"/>
              </a:rPr>
              <a:t>ch</a:t>
            </a:r>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a:t>
            </a:r>
            <a:r>
              <a:rPr lang="en-US">
                <a:solidFill>
                  <a:srgbClr val="000000"/>
                </a:solidFill>
                <a:latin typeface="Times New Roman" panose="02020603050405020304" pitchFamily="18" charset="0"/>
                <a:cs typeface="Times New Roman" panose="02020603050405020304" pitchFamily="18" charset="0"/>
              </a:rPr>
              <a:t>cin</a:t>
            </a:r>
            <a:r>
              <a:rPr lang="en-US" b="1">
                <a:solidFill>
                  <a:srgbClr val="FF0000"/>
                </a:solidFill>
                <a:latin typeface="Times New Roman" panose="02020603050405020304" pitchFamily="18" charset="0"/>
                <a:cs typeface="Times New Roman" panose="02020603050405020304" pitchFamily="18" charset="0"/>
              </a:rPr>
              <a:t>.</a:t>
            </a:r>
            <a:r>
              <a:rPr lang="en-US">
                <a:solidFill>
                  <a:srgbClr val="000000"/>
                </a:solidFill>
                <a:latin typeface="Times New Roman" panose="02020603050405020304" pitchFamily="18" charset="0"/>
                <a:cs typeface="Times New Roman" panose="02020603050405020304" pitchFamily="18" charset="0"/>
              </a:rPr>
              <a:t>get</a:t>
            </a:r>
            <a:r>
              <a:rPr lang="en-US" b="1">
                <a:solidFill>
                  <a:srgbClr val="FF0000"/>
                </a:solidFill>
                <a:latin typeface="Times New Roman" panose="02020603050405020304" pitchFamily="18" charset="0"/>
                <a:cs typeface="Times New Roman" panose="02020603050405020304" pitchFamily="18" charset="0"/>
              </a:rPr>
              <a:t>(</a:t>
            </a:r>
            <a:r>
              <a:rPr lang="en-US">
                <a:solidFill>
                  <a:srgbClr val="000000"/>
                </a:solidFill>
                <a:latin typeface="Times New Roman" panose="02020603050405020304" pitchFamily="18" charset="0"/>
                <a:cs typeface="Times New Roman" panose="02020603050405020304" pitchFamily="18" charset="0"/>
              </a:rPr>
              <a:t>ch</a:t>
            </a:r>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a:t>
            </a:r>
            <a:r>
              <a:rPr lang="en-US" b="1">
                <a:solidFill>
                  <a:srgbClr val="FF0000"/>
                </a:solidFill>
                <a:latin typeface="Times New Roman" panose="02020603050405020304" pitchFamily="18" charset="0"/>
                <a:cs typeface="Times New Roman" panose="02020603050405020304" pitchFamily="18" charset="0"/>
              </a:rPr>
              <a:t>} </a:t>
            </a:r>
          </a:p>
          <a:p>
            <a:pPr lvl="1"/>
            <a:r>
              <a:rPr lang="en-US" b="1">
                <a:solidFill>
                  <a:srgbClr val="FF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a:t>
            </a:r>
            <a:r>
              <a:rPr lang="en-US" smtClean="0">
                <a:solidFill>
                  <a:srgbClr val="000000"/>
                </a:solidFill>
                <a:latin typeface="Times New Roman" panose="02020603050405020304" pitchFamily="18" charset="0"/>
                <a:cs typeface="Times New Roman" panose="02020603050405020304" pitchFamily="18" charset="0"/>
              </a:rPr>
              <a:t>dataFile</a:t>
            </a:r>
            <a:r>
              <a:rPr lang="en-US" b="1" smtClean="0">
                <a:solidFill>
                  <a:srgbClr val="FF0000"/>
                </a:solidFill>
                <a:latin typeface="Times New Roman" panose="02020603050405020304" pitchFamily="18" charset="0"/>
                <a:cs typeface="Times New Roman" panose="02020603050405020304" pitchFamily="18" charset="0"/>
              </a:rPr>
              <a:t>.</a:t>
            </a:r>
            <a:r>
              <a:rPr lang="en-US" smtClean="0">
                <a:solidFill>
                  <a:srgbClr val="000000"/>
                </a:solidFill>
                <a:latin typeface="Times New Roman" panose="02020603050405020304" pitchFamily="18" charset="0"/>
                <a:cs typeface="Times New Roman" panose="02020603050405020304" pitchFamily="18" charset="0"/>
              </a:rPr>
              <a:t>put</a:t>
            </a:r>
            <a:r>
              <a:rPr lang="en-US" b="1" smtClean="0">
                <a:solidFill>
                  <a:srgbClr val="FF0000"/>
                </a:solidFill>
                <a:latin typeface="Times New Roman" panose="02020603050405020304" pitchFamily="18" charset="0"/>
                <a:cs typeface="Times New Roman" panose="02020603050405020304" pitchFamily="18" charset="0"/>
              </a:rPr>
              <a:t>(</a:t>
            </a:r>
            <a:r>
              <a:rPr lang="en-US" smtClean="0">
                <a:solidFill>
                  <a:srgbClr val="000000"/>
                </a:solidFill>
                <a:latin typeface="Times New Roman" panose="02020603050405020304" pitchFamily="18" charset="0"/>
                <a:cs typeface="Times New Roman" panose="02020603050405020304" pitchFamily="18" charset="0"/>
              </a:rPr>
              <a:t>ch</a:t>
            </a:r>
            <a:r>
              <a:rPr lang="en-US" b="1" smtClean="0">
                <a:solidFill>
                  <a:srgbClr val="FF0000"/>
                </a:solidFill>
                <a:latin typeface="Times New Roman" panose="02020603050405020304" pitchFamily="18" charset="0"/>
                <a:cs typeface="Times New Roman" panose="02020603050405020304" pitchFamily="18" charset="0"/>
              </a:rPr>
              <a:t>); </a:t>
            </a:r>
            <a:r>
              <a:rPr lang="en-US" b="1" i="1" smtClean="0">
                <a:solidFill>
                  <a:srgbClr val="30A383"/>
                </a:solidFill>
                <a:latin typeface="Times New Roman" panose="02020603050405020304" pitchFamily="18" charset="0"/>
                <a:cs typeface="Times New Roman" panose="02020603050405020304" pitchFamily="18" charset="0"/>
              </a:rPr>
              <a:t>//</a:t>
            </a:r>
            <a:r>
              <a:rPr lang="en-US" b="1" i="1">
                <a:solidFill>
                  <a:srgbClr val="30A383"/>
                </a:solidFill>
                <a:latin typeface="Times New Roman" panose="02020603050405020304" pitchFamily="18" charset="0"/>
                <a:cs typeface="Times New Roman" panose="02020603050405020304" pitchFamily="18" charset="0"/>
              </a:rPr>
              <a:t>Ghi </a:t>
            </a:r>
            <a:r>
              <a:rPr lang="en-US" b="1" i="1" smtClean="0">
                <a:solidFill>
                  <a:srgbClr val="30A383"/>
                </a:solidFill>
                <a:latin typeface="Times New Roman" panose="02020603050405020304" pitchFamily="18" charset="0"/>
                <a:cs typeface="Times New Roman" panose="02020603050405020304" pitchFamily="18" charset="0"/>
              </a:rPr>
              <a:t>dấu chấm cuối câu.</a:t>
            </a:r>
          </a:p>
          <a:p>
            <a:r>
              <a:rPr lang="en-US" smtClean="0">
                <a:solidFill>
                  <a:srgbClr val="091D17"/>
                </a:solidFill>
                <a:latin typeface="Times New Roman" panose="02020603050405020304" pitchFamily="18" charset="0"/>
                <a:cs typeface="Times New Roman" panose="02020603050405020304" pitchFamily="18" charset="0"/>
              </a:rPr>
              <a:t>   	dataFile</a:t>
            </a:r>
            <a:r>
              <a:rPr lang="en-US" b="1" smtClean="0">
                <a:solidFill>
                  <a:srgbClr val="FF0000"/>
                </a:solidFill>
                <a:latin typeface="Times New Roman" panose="02020603050405020304" pitchFamily="18" charset="0"/>
                <a:cs typeface="Times New Roman" panose="02020603050405020304" pitchFamily="18" charset="0"/>
              </a:rPr>
              <a:t>.</a:t>
            </a:r>
            <a:r>
              <a:rPr lang="en-US" smtClean="0">
                <a:solidFill>
                  <a:srgbClr val="091D17"/>
                </a:solidFill>
                <a:latin typeface="Times New Roman" panose="02020603050405020304" pitchFamily="18" charset="0"/>
                <a:cs typeface="Times New Roman" panose="02020603050405020304" pitchFamily="18" charset="0"/>
              </a:rPr>
              <a:t>close</a:t>
            </a:r>
            <a:r>
              <a:rPr lang="en-US" b="1" smtClean="0">
                <a:solidFill>
                  <a:srgbClr val="FF0000"/>
                </a:solidFill>
                <a:latin typeface="Times New Roman" panose="02020603050405020304" pitchFamily="18" charset="0"/>
                <a:cs typeface="Times New Roman" panose="02020603050405020304" pitchFamily="18" charset="0"/>
              </a:rPr>
              <a:t>();</a:t>
            </a:r>
            <a:r>
              <a:rPr lang="en-US" smtClean="0">
                <a:solidFill>
                  <a:srgbClr val="091D17"/>
                </a:solidFill>
                <a:latin typeface="Times New Roman" panose="02020603050405020304" pitchFamily="18" charset="0"/>
                <a:cs typeface="Times New Roman" panose="02020603050405020304" pitchFamily="18" charset="0"/>
              </a:rPr>
              <a:t> </a:t>
            </a:r>
          </a:p>
          <a:p>
            <a:r>
              <a:rPr lang="en-US" b="1" smtClean="0">
                <a:solidFill>
                  <a:srgbClr val="FF0000"/>
                </a:solidFill>
                <a:latin typeface="Times New Roman" panose="02020603050405020304" pitchFamily="18" charset="0"/>
                <a:cs typeface="Times New Roman" panose="02020603050405020304" pitchFamily="18" charset="0"/>
              </a:rPr>
              <a:t>}</a:t>
            </a:r>
            <a:endParaRPr lang="en-US"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716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6.4 </a:t>
            </a:r>
            <a:r>
              <a:rPr lang="en-US" sz="3200">
                <a:latin typeface="Times New Roman" panose="02020603050405020304" pitchFamily="18" charset="0"/>
                <a:cs typeface="Times New Roman" panose="02020603050405020304" pitchFamily="18" charset="0"/>
              </a:rPr>
              <a:t>Các </a:t>
            </a:r>
            <a:r>
              <a:rPr lang="en-US" sz="3200" smtClean="0">
                <a:latin typeface="Times New Roman" panose="02020603050405020304" pitchFamily="18" charset="0"/>
                <a:cs typeface="Times New Roman" panose="02020603050405020304" pitchFamily="18" charset="0"/>
              </a:rPr>
              <a:t>hàm tệp </a:t>
            </a:r>
            <a:r>
              <a:rPr lang="en-US" sz="3200">
                <a:latin typeface="Times New Roman" panose="02020603050405020304" pitchFamily="18" charset="0"/>
                <a:cs typeface="Times New Roman" panose="02020603050405020304" pitchFamily="18" charset="0"/>
              </a:rPr>
              <a:t>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18</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C</a:t>
            </a:r>
            <a:r>
              <a:rPr lang="en-US" sz="2400" b="0" smtClean="0">
                <a:solidFill>
                  <a:srgbClr val="000000"/>
                </a:solidFill>
                <a:latin typeface="Times New Roman" panose="02020603050405020304" pitchFamily="18" charset="0"/>
                <a:cs typeface="Times New Roman" panose="02020603050405020304" pitchFamily="18" charset="0"/>
              </a:rPr>
              <a:t>. Hàm </a:t>
            </a:r>
            <a:r>
              <a:rPr lang="en-US" sz="2400" b="0" smtClean="0">
                <a:solidFill>
                  <a:srgbClr val="FF0000"/>
                </a:solidFill>
                <a:latin typeface="Times New Roman" panose="02020603050405020304" pitchFamily="18" charset="0"/>
                <a:cs typeface="Times New Roman" panose="02020603050405020304" pitchFamily="18" charset="0"/>
              </a:rPr>
              <a:t>write() </a:t>
            </a:r>
            <a:r>
              <a:rPr lang="en-US" sz="2400" b="0" smtClean="0">
                <a:solidFill>
                  <a:srgbClr val="091D17"/>
                </a:solidFill>
                <a:latin typeface="Times New Roman" panose="02020603050405020304" pitchFamily="18" charset="0"/>
                <a:cs typeface="Times New Roman" panose="02020603050405020304" pitchFamily="18" charset="0"/>
              </a:rPr>
              <a:t>-  Ghi file ở dạng nhị phân.</a:t>
            </a:r>
          </a:p>
          <a:p>
            <a:pPr marL="0" indent="0">
              <a:spcBef>
                <a:spcPts val="0"/>
              </a:spcBef>
              <a:buNone/>
            </a:pPr>
            <a:r>
              <a:rPr lang="en-US" sz="2400" b="0" i="1" smtClean="0">
                <a:solidFill>
                  <a:srgbClr val="091D17"/>
                </a:solidFill>
                <a:latin typeface="Times New Roman" panose="02020603050405020304" pitchFamily="18" charset="0"/>
                <a:cs typeface="Times New Roman" panose="02020603050405020304" pitchFamily="18" charset="0"/>
              </a:rPr>
              <a:t>Cách dùng như sau:</a:t>
            </a:r>
          </a:p>
          <a:p>
            <a:pPr marL="0" indent="0">
              <a:spcBef>
                <a:spcPts val="0"/>
              </a:spcBef>
              <a:buNone/>
            </a:pPr>
            <a:endParaRPr lang="en-US" sz="2400" b="0" i="1" smtClean="0">
              <a:solidFill>
                <a:srgbClr val="091D17"/>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i="1" smtClean="0">
              <a:solidFill>
                <a:srgbClr val="091D17"/>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
            </a:pPr>
            <a:r>
              <a:rPr lang="en-US" sz="2400" b="0" i="1" smtClean="0">
                <a:solidFill>
                  <a:srgbClr val="091D17"/>
                </a:solidFill>
                <a:latin typeface="Times New Roman" panose="02020603050405020304" pitchFamily="18" charset="0"/>
                <a:cs typeface="Times New Roman" panose="02020603050405020304" pitchFamily="18" charset="0"/>
              </a:rPr>
              <a:t>fileObject -  Đối tượng file.</a:t>
            </a:r>
          </a:p>
          <a:p>
            <a:pPr>
              <a:spcBef>
                <a:spcPts val="0"/>
              </a:spcBef>
              <a:buFont typeface="Wingdings" panose="05000000000000000000" pitchFamily="2" charset="2"/>
              <a:buChar char="§"/>
            </a:pPr>
            <a:r>
              <a:rPr lang="en-US" sz="2400" b="0" i="1">
                <a:solidFill>
                  <a:srgbClr val="091D17"/>
                </a:solidFill>
                <a:latin typeface="Times New Roman" panose="02020603050405020304" pitchFamily="18" charset="0"/>
                <a:cs typeface="Times New Roman" panose="02020603050405020304" pitchFamily="18" charset="0"/>
              </a:rPr>
              <a:t>a</a:t>
            </a:r>
            <a:r>
              <a:rPr lang="en-US" sz="2400" b="0" i="1" smtClean="0">
                <a:solidFill>
                  <a:srgbClr val="091D17"/>
                </a:solidFill>
                <a:latin typeface="Times New Roman" panose="02020603050405020304" pitchFamily="18" charset="0"/>
                <a:cs typeface="Times New Roman" panose="02020603050405020304" pitchFamily="18" charset="0"/>
              </a:rPr>
              <a:t>ddress – Địa chỉ đầu tiên của 1 vùng nhớ được ghi vào file.</a:t>
            </a:r>
          </a:p>
          <a:p>
            <a:pPr>
              <a:spcBef>
                <a:spcPts val="0"/>
              </a:spcBef>
              <a:buFont typeface="Wingdings" panose="05000000000000000000" pitchFamily="2" charset="2"/>
              <a:buChar char="§"/>
            </a:pPr>
            <a:r>
              <a:rPr lang="en-US" sz="2400" b="0" i="1">
                <a:solidFill>
                  <a:srgbClr val="091D17"/>
                </a:solidFill>
                <a:latin typeface="Times New Roman" panose="02020603050405020304" pitchFamily="18" charset="0"/>
                <a:cs typeface="Times New Roman" panose="02020603050405020304" pitchFamily="18" charset="0"/>
              </a:rPr>
              <a:t>s</a:t>
            </a:r>
            <a:r>
              <a:rPr lang="en-US" sz="2400" b="0" i="1" smtClean="0">
                <a:solidFill>
                  <a:srgbClr val="091D17"/>
                </a:solidFill>
                <a:latin typeface="Times New Roman" panose="02020603050405020304" pitchFamily="18" charset="0"/>
                <a:cs typeface="Times New Roman" panose="02020603050405020304" pitchFamily="18" charset="0"/>
              </a:rPr>
              <a:t>ize – Số lượng byte của vùng nhớ mà nó sẽ được ghi.</a:t>
            </a:r>
          </a:p>
          <a:p>
            <a:pPr marL="0" indent="0">
              <a:spcBef>
                <a:spcPts val="0"/>
              </a:spcBef>
              <a:buNone/>
            </a:pPr>
            <a:r>
              <a:rPr lang="en-US" sz="2400" b="0" i="1" smtClean="0">
                <a:solidFill>
                  <a:srgbClr val="091D17"/>
                </a:solidFill>
                <a:latin typeface="Times New Roman" panose="02020603050405020304" pitchFamily="18" charset="0"/>
                <a:cs typeface="Times New Roman" panose="02020603050405020304" pitchFamily="18" charset="0"/>
              </a:rPr>
              <a:t>Ví dụ 1:</a:t>
            </a:r>
          </a:p>
          <a:p>
            <a:pPr marL="0" indent="0">
              <a:spcBef>
                <a:spcPts val="0"/>
              </a:spcBef>
              <a:buNone/>
            </a:pPr>
            <a:endParaRPr lang="en-US" sz="2400" b="0" i="1">
              <a:solidFill>
                <a:srgbClr val="091D17"/>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i="1" smtClean="0">
              <a:solidFill>
                <a:srgbClr val="091D17"/>
              </a:solidFill>
              <a:latin typeface="Times New Roman" panose="02020603050405020304" pitchFamily="18" charset="0"/>
              <a:cs typeface="Times New Roman" panose="02020603050405020304" pitchFamily="18" charset="0"/>
            </a:endParaRPr>
          </a:p>
          <a:p>
            <a:pPr marL="0" indent="0">
              <a:spcBef>
                <a:spcPts val="0"/>
              </a:spcBef>
              <a:buNone/>
            </a:pPr>
            <a:r>
              <a:rPr lang="en-US" sz="2400" b="0" i="1" smtClean="0">
                <a:solidFill>
                  <a:srgbClr val="091D17"/>
                </a:solidFill>
                <a:latin typeface="Times New Roman" panose="02020603050405020304" pitchFamily="18" charset="0"/>
                <a:cs typeface="Times New Roman" panose="02020603050405020304" pitchFamily="18" charset="0"/>
              </a:rPr>
              <a:t>Ví dụ 2: </a:t>
            </a:r>
            <a:endParaRPr lang="en-US" sz="2400" i="1">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14600" y="2133600"/>
            <a:ext cx="3983783"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a:solidFill>
                  <a:srgbClr val="000000"/>
                </a:solidFill>
                <a:latin typeface="Times New Roman" panose="02020603050405020304" pitchFamily="18" charset="0"/>
                <a:cs typeface="Times New Roman" panose="02020603050405020304" pitchFamily="18" charset="0"/>
              </a:rPr>
              <a:t>fileObject</a:t>
            </a:r>
            <a:r>
              <a:rPr lang="en-US" sz="2400" b="1">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write</a:t>
            </a:r>
            <a:r>
              <a:rPr lang="en-US" sz="2400" b="1">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address</a:t>
            </a:r>
            <a:r>
              <a:rPr lang="en-US" sz="2400" b="1">
                <a:solidFill>
                  <a:srgbClr val="FF0000"/>
                </a:solidFill>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n-US" sz="2400">
                <a:solidFill>
                  <a:srgbClr val="000000"/>
                </a:solidFill>
                <a:latin typeface="Times New Roman" panose="02020603050405020304" pitchFamily="18" charset="0"/>
                <a:cs typeface="Times New Roman" panose="02020603050405020304" pitchFamily="18" charset="0"/>
              </a:rPr>
              <a:t>size</a:t>
            </a:r>
            <a:r>
              <a:rPr lang="en-US" sz="2400" b="1">
                <a:solidFill>
                  <a:srgbClr val="FF0000"/>
                </a:solidFill>
                <a:latin typeface="Times New Roman" panose="02020603050405020304" pitchFamily="18" charset="0"/>
                <a:cs typeface="Times New Roman" panose="02020603050405020304" pitchFamily="18" charset="0"/>
              </a:rPr>
              <a:t>);</a:t>
            </a:r>
          </a:p>
        </p:txBody>
      </p:sp>
      <p:sp>
        <p:nvSpPr>
          <p:cNvPr id="6" name="TextBox 5"/>
          <p:cNvSpPr txBox="1"/>
          <p:nvPr/>
        </p:nvSpPr>
        <p:spPr>
          <a:xfrm>
            <a:off x="2362200" y="3910520"/>
            <a:ext cx="3879588" cy="83099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b="1">
                <a:solidFill>
                  <a:srgbClr val="000000"/>
                </a:solidFill>
                <a:latin typeface="Times New Roman" panose="02020603050405020304" pitchFamily="18" charset="0"/>
                <a:cs typeface="Times New Roman" panose="02020603050405020304" pitchFamily="18" charset="0"/>
              </a:rPr>
              <a:t>char</a:t>
            </a: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kitu</a:t>
            </a:r>
            <a:r>
              <a:rPr lang="en-US" sz="2400">
                <a:solidFill>
                  <a:srgbClr val="000000"/>
                </a:solidFill>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a:t>
            </a:r>
            <a:r>
              <a:rPr lang="en-US" sz="2400">
                <a:solidFill>
                  <a:srgbClr val="3021EF"/>
                </a:solidFill>
                <a:latin typeface="Times New Roman" panose="02020603050405020304" pitchFamily="18" charset="0"/>
                <a:cs typeface="Times New Roman" panose="02020603050405020304" pitchFamily="18" charset="0"/>
              </a:rPr>
              <a:t> 'A'</a:t>
            </a:r>
            <a:r>
              <a:rPr lang="en-US" sz="240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 </a:t>
            </a:r>
            <a:br>
              <a:rPr lang="en-US" sz="2400">
                <a:solidFill>
                  <a:srgbClr val="000000"/>
                </a:solidFill>
                <a:latin typeface="Times New Roman" panose="02020603050405020304" pitchFamily="18" charset="0"/>
                <a:cs typeface="Times New Roman" panose="02020603050405020304" pitchFamily="18" charset="0"/>
              </a:rPr>
            </a:br>
            <a:r>
              <a:rPr lang="en-US" sz="2400">
                <a:solidFill>
                  <a:srgbClr val="000000"/>
                </a:solidFill>
                <a:latin typeface="Times New Roman" panose="02020603050405020304" pitchFamily="18" charset="0"/>
                <a:cs typeface="Times New Roman" panose="02020603050405020304" pitchFamily="18" charset="0"/>
              </a:rPr>
              <a:t>file</a:t>
            </a:r>
            <a:r>
              <a:rPr lang="en-US" sz="240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write</a:t>
            </a:r>
            <a:r>
              <a:rPr lang="en-US" sz="2400" smtClean="0">
                <a:solidFill>
                  <a:srgbClr val="FF0000"/>
                </a:solidFill>
                <a:latin typeface="Times New Roman" panose="02020603050405020304" pitchFamily="18" charset="0"/>
                <a:cs typeface="Times New Roman" panose="02020603050405020304" pitchFamily="18" charset="0"/>
              </a:rPr>
              <a:t>(&amp;</a:t>
            </a:r>
            <a:r>
              <a:rPr lang="en-US" sz="2400" smtClean="0">
                <a:solidFill>
                  <a:srgbClr val="000000"/>
                </a:solidFill>
                <a:latin typeface="Times New Roman" panose="02020603050405020304" pitchFamily="18" charset="0"/>
                <a:cs typeface="Times New Roman" panose="02020603050405020304" pitchFamily="18" charset="0"/>
              </a:rPr>
              <a:t>kitu</a:t>
            </a:r>
            <a:r>
              <a:rPr lang="en-US" sz="2400" smtClean="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sizeof</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kitu</a:t>
            </a:r>
            <a:r>
              <a:rPr lang="en-US" sz="2400" smtClean="0">
                <a:solidFill>
                  <a:srgbClr val="FF0000"/>
                </a:solidFill>
                <a:latin typeface="Times New Roman" panose="02020603050405020304" pitchFamily="18" charset="0"/>
                <a:cs typeface="Times New Roman" panose="02020603050405020304" pitchFamily="18" charset="0"/>
              </a:rPr>
              <a:t>));</a:t>
            </a:r>
            <a:endParaRPr lang="en-US" sz="240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348845" y="5105400"/>
            <a:ext cx="4213013" cy="83099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b="1">
                <a:solidFill>
                  <a:srgbClr val="000000"/>
                </a:solidFill>
                <a:latin typeface="Times New Roman" panose="02020603050405020304" pitchFamily="18" charset="0"/>
                <a:cs typeface="Times New Roman" panose="02020603050405020304" pitchFamily="18" charset="0"/>
              </a:rPr>
              <a:t>char</a:t>
            </a: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Data[]</a:t>
            </a:r>
            <a:r>
              <a:rPr lang="en-US" sz="2400">
                <a:solidFill>
                  <a:srgbClr val="000000"/>
                </a:solidFill>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a:t>
            </a:r>
            <a:r>
              <a:rPr lang="en-US" sz="2400">
                <a:solidFill>
                  <a:srgbClr val="3021EF"/>
                </a:solidFill>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a:t>
            </a:r>
            <a:r>
              <a:rPr lang="en-US" sz="2400" smtClean="0">
                <a:solidFill>
                  <a:srgbClr val="3021EF"/>
                </a:solidFill>
                <a:latin typeface="Times New Roman" panose="02020603050405020304" pitchFamily="18" charset="0"/>
                <a:cs typeface="Times New Roman" panose="02020603050405020304" pitchFamily="18" charset="0"/>
              </a:rPr>
              <a:t>'A</a:t>
            </a:r>
            <a:r>
              <a:rPr lang="en-US" sz="2400">
                <a:solidFill>
                  <a:srgbClr val="3021EF"/>
                </a:solidFill>
                <a:latin typeface="Times New Roman" panose="02020603050405020304" pitchFamily="18" charset="0"/>
                <a:cs typeface="Times New Roman" panose="02020603050405020304" pitchFamily="18" charset="0"/>
              </a:rPr>
              <a:t>'</a:t>
            </a:r>
            <a:r>
              <a:rPr lang="en-US" sz="2400" smtClean="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 </a:t>
            </a:r>
            <a:r>
              <a:rPr lang="en-US" sz="2400">
                <a:solidFill>
                  <a:srgbClr val="3021EF"/>
                </a:solidFill>
                <a:latin typeface="Times New Roman" panose="02020603050405020304" pitchFamily="18" charset="0"/>
                <a:cs typeface="Times New Roman" panose="02020603050405020304" pitchFamily="18" charset="0"/>
              </a:rPr>
              <a:t> </a:t>
            </a:r>
            <a:r>
              <a:rPr lang="en-US" sz="2400" smtClean="0">
                <a:solidFill>
                  <a:srgbClr val="3021EF"/>
                </a:solidFill>
                <a:latin typeface="Times New Roman" panose="02020603050405020304" pitchFamily="18" charset="0"/>
                <a:cs typeface="Times New Roman" panose="02020603050405020304" pitchFamily="18" charset="0"/>
              </a:rPr>
              <a:t>'B'</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3021EF"/>
                </a:solidFill>
                <a:latin typeface="Times New Roman" panose="02020603050405020304" pitchFamily="18" charset="0"/>
                <a:cs typeface="Times New Roman" panose="02020603050405020304" pitchFamily="18" charset="0"/>
              </a:rPr>
              <a:t> 'C'</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3021EF"/>
                </a:solidFill>
                <a:latin typeface="Times New Roman" panose="02020603050405020304" pitchFamily="18" charset="0"/>
                <a:cs typeface="Times New Roman" panose="02020603050405020304" pitchFamily="18" charset="0"/>
              </a:rPr>
              <a:t> 'D'</a:t>
            </a:r>
            <a:r>
              <a:rPr lang="en-US" sz="2400" smtClean="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
            </a:r>
            <a:br>
              <a:rPr lang="en-US" sz="2400">
                <a:solidFill>
                  <a:srgbClr val="000000"/>
                </a:solidFill>
                <a:latin typeface="Times New Roman" panose="02020603050405020304" pitchFamily="18" charset="0"/>
                <a:cs typeface="Times New Roman" panose="02020603050405020304" pitchFamily="18" charset="0"/>
              </a:rPr>
            </a:br>
            <a:r>
              <a:rPr lang="en-US" sz="2400" smtClean="0">
                <a:solidFill>
                  <a:srgbClr val="000000"/>
                </a:solidFill>
                <a:latin typeface="Times New Roman" panose="02020603050405020304" pitchFamily="18" charset="0"/>
                <a:cs typeface="Times New Roman" panose="02020603050405020304" pitchFamily="18" charset="0"/>
              </a:rPr>
              <a:t>file</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write</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Data</a:t>
            </a:r>
            <a:r>
              <a:rPr lang="en-US" sz="2400" smtClean="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sizeof</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Data</a:t>
            </a:r>
            <a:r>
              <a:rPr lang="en-US" sz="2400" smtClean="0">
                <a:solidFill>
                  <a:srgbClr val="FF0000"/>
                </a:solidFill>
                <a:latin typeface="Times New Roman" panose="02020603050405020304" pitchFamily="18" charset="0"/>
                <a:cs typeface="Times New Roman" panose="02020603050405020304" pitchFamily="18" charset="0"/>
              </a:rPr>
              <a:t>));</a:t>
            </a:r>
            <a:endParaRPr lang="en-US" sz="24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984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6.4 </a:t>
            </a:r>
            <a:r>
              <a:rPr lang="en-US" sz="3200">
                <a:latin typeface="Times New Roman" panose="02020603050405020304" pitchFamily="18" charset="0"/>
                <a:cs typeface="Times New Roman" panose="02020603050405020304" pitchFamily="18" charset="0"/>
              </a:rPr>
              <a:t>Các </a:t>
            </a:r>
            <a:r>
              <a:rPr lang="en-US" sz="3200" smtClean="0">
                <a:latin typeface="Times New Roman" panose="02020603050405020304" pitchFamily="18" charset="0"/>
                <a:cs typeface="Times New Roman" panose="02020603050405020304" pitchFamily="18" charset="0"/>
              </a:rPr>
              <a:t>hàm tệp </a:t>
            </a:r>
            <a:r>
              <a:rPr lang="en-US" sz="3200">
                <a:latin typeface="Times New Roman" panose="02020603050405020304" pitchFamily="18" charset="0"/>
                <a:cs typeface="Times New Roman" panose="02020603050405020304" pitchFamily="18" charset="0"/>
              </a:rPr>
              <a:t>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19</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D</a:t>
            </a:r>
            <a:r>
              <a:rPr lang="en-US" sz="2400" b="0" smtClean="0">
                <a:solidFill>
                  <a:srgbClr val="000000"/>
                </a:solidFill>
                <a:latin typeface="Times New Roman" panose="02020603050405020304" pitchFamily="18" charset="0"/>
                <a:cs typeface="Times New Roman" panose="02020603050405020304" pitchFamily="18" charset="0"/>
              </a:rPr>
              <a:t>. Hàm </a:t>
            </a:r>
            <a:r>
              <a:rPr lang="en-US" sz="2400" b="0" smtClean="0">
                <a:solidFill>
                  <a:srgbClr val="FF0000"/>
                </a:solidFill>
                <a:latin typeface="Times New Roman" panose="02020603050405020304" pitchFamily="18" charset="0"/>
                <a:cs typeface="Times New Roman" panose="02020603050405020304" pitchFamily="18" charset="0"/>
              </a:rPr>
              <a:t>read() </a:t>
            </a:r>
            <a:r>
              <a:rPr lang="en-US" sz="2400" b="0" smtClean="0">
                <a:solidFill>
                  <a:srgbClr val="091D17"/>
                </a:solidFill>
                <a:latin typeface="Times New Roman" panose="02020603050405020304" pitchFamily="18" charset="0"/>
                <a:cs typeface="Times New Roman" panose="02020603050405020304" pitchFamily="18" charset="0"/>
              </a:rPr>
              <a:t>-  Đọc dữ liệu nhị phân từ file vào bộ nhớ.</a:t>
            </a:r>
          </a:p>
          <a:p>
            <a:pPr marL="0" indent="0">
              <a:spcBef>
                <a:spcPts val="0"/>
              </a:spcBef>
              <a:buNone/>
            </a:pPr>
            <a:r>
              <a:rPr lang="en-US" sz="2400" b="0" i="1" smtClean="0">
                <a:solidFill>
                  <a:srgbClr val="091D17"/>
                </a:solidFill>
                <a:latin typeface="Times New Roman" panose="02020603050405020304" pitchFamily="18" charset="0"/>
                <a:cs typeface="Times New Roman" panose="02020603050405020304" pitchFamily="18" charset="0"/>
              </a:rPr>
              <a:t>Cách dùng như sau:</a:t>
            </a:r>
          </a:p>
          <a:p>
            <a:pPr marL="0" indent="0">
              <a:spcBef>
                <a:spcPts val="0"/>
              </a:spcBef>
              <a:buNone/>
            </a:pPr>
            <a:endParaRPr lang="en-US" sz="2400" b="0" i="1" smtClean="0">
              <a:solidFill>
                <a:srgbClr val="091D17"/>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i="1" smtClean="0">
              <a:solidFill>
                <a:srgbClr val="091D17"/>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
            </a:pPr>
            <a:r>
              <a:rPr lang="en-US" sz="2400" b="0" i="1" smtClean="0">
                <a:solidFill>
                  <a:srgbClr val="091D17"/>
                </a:solidFill>
                <a:latin typeface="Times New Roman" panose="02020603050405020304" pitchFamily="18" charset="0"/>
                <a:cs typeface="Times New Roman" panose="02020603050405020304" pitchFamily="18" charset="0"/>
              </a:rPr>
              <a:t>fileObject -  Đối tượng file.</a:t>
            </a:r>
          </a:p>
          <a:p>
            <a:pPr>
              <a:spcBef>
                <a:spcPts val="0"/>
              </a:spcBef>
              <a:buFont typeface="Wingdings" panose="05000000000000000000" pitchFamily="2" charset="2"/>
              <a:buChar char="§"/>
            </a:pPr>
            <a:r>
              <a:rPr lang="en-US" sz="2400" b="0" i="1">
                <a:solidFill>
                  <a:srgbClr val="091D17"/>
                </a:solidFill>
                <a:latin typeface="Times New Roman" panose="02020603050405020304" pitchFamily="18" charset="0"/>
                <a:cs typeface="Times New Roman" panose="02020603050405020304" pitchFamily="18" charset="0"/>
              </a:rPr>
              <a:t>a</a:t>
            </a:r>
            <a:r>
              <a:rPr lang="en-US" sz="2400" b="0" i="1" smtClean="0">
                <a:solidFill>
                  <a:srgbClr val="091D17"/>
                </a:solidFill>
                <a:latin typeface="Times New Roman" panose="02020603050405020304" pitchFamily="18" charset="0"/>
                <a:cs typeface="Times New Roman" panose="02020603050405020304" pitchFamily="18" charset="0"/>
              </a:rPr>
              <a:t>ddress – </a:t>
            </a:r>
            <a:r>
              <a:rPr lang="vi-VN" sz="2400" b="0" i="1">
                <a:solidFill>
                  <a:srgbClr val="091D17"/>
                </a:solidFill>
                <a:latin typeface="Times New Roman" panose="02020603050405020304" pitchFamily="18" charset="0"/>
                <a:cs typeface="Times New Roman" panose="02020603050405020304" pitchFamily="18" charset="0"/>
              </a:rPr>
              <a:t> </a:t>
            </a:r>
            <a:r>
              <a:rPr lang="en-US" sz="2400" b="0" i="1" smtClean="0">
                <a:solidFill>
                  <a:srgbClr val="091D17"/>
                </a:solidFill>
                <a:latin typeface="Times New Roman" panose="02020603050405020304" pitchFamily="18" charset="0"/>
                <a:cs typeface="Times New Roman" panose="02020603050405020304" pitchFamily="18" charset="0"/>
              </a:rPr>
              <a:t>L</a:t>
            </a:r>
            <a:r>
              <a:rPr lang="vi-VN" sz="2400" b="0" i="1" smtClean="0">
                <a:solidFill>
                  <a:srgbClr val="091D17"/>
                </a:solidFill>
                <a:latin typeface="Times New Roman" panose="02020603050405020304" pitchFamily="18" charset="0"/>
                <a:cs typeface="Times New Roman" panose="02020603050405020304" pitchFamily="18" charset="0"/>
              </a:rPr>
              <a:t>à </a:t>
            </a:r>
            <a:r>
              <a:rPr lang="vi-VN" sz="2400" b="0" i="1">
                <a:solidFill>
                  <a:srgbClr val="091D17"/>
                </a:solidFill>
                <a:latin typeface="Times New Roman" panose="02020603050405020304" pitchFamily="18" charset="0"/>
                <a:cs typeface="Times New Roman" panose="02020603050405020304" pitchFamily="18" charset="0"/>
              </a:rPr>
              <a:t>địa chỉ đầu tiên mà vùng nhớ mà dữ liệu được đọc vào được lưu</a:t>
            </a:r>
            <a:r>
              <a:rPr lang="en-US" sz="2400" b="0" i="1" smtClean="0">
                <a:solidFill>
                  <a:srgbClr val="091D17"/>
                </a:solidFill>
                <a:latin typeface="Times New Roman" panose="02020603050405020304" pitchFamily="18" charset="0"/>
                <a:cs typeface="Times New Roman" panose="02020603050405020304" pitchFamily="18" charset="0"/>
              </a:rPr>
              <a:t>.</a:t>
            </a:r>
          </a:p>
          <a:p>
            <a:pPr>
              <a:spcBef>
                <a:spcPts val="0"/>
              </a:spcBef>
              <a:buFont typeface="Wingdings" panose="05000000000000000000" pitchFamily="2" charset="2"/>
              <a:buChar char="§"/>
            </a:pPr>
            <a:r>
              <a:rPr lang="en-US" sz="2400" b="0" i="1">
                <a:solidFill>
                  <a:srgbClr val="091D17"/>
                </a:solidFill>
                <a:latin typeface="Times New Roman" panose="02020603050405020304" pitchFamily="18" charset="0"/>
                <a:cs typeface="Times New Roman" panose="02020603050405020304" pitchFamily="18" charset="0"/>
              </a:rPr>
              <a:t>s</a:t>
            </a:r>
            <a:r>
              <a:rPr lang="en-US" sz="2400" b="0" i="1" smtClean="0">
                <a:solidFill>
                  <a:srgbClr val="091D17"/>
                </a:solidFill>
                <a:latin typeface="Times New Roman" panose="02020603050405020304" pitchFamily="18" charset="0"/>
                <a:cs typeface="Times New Roman" panose="02020603050405020304" pitchFamily="18" charset="0"/>
              </a:rPr>
              <a:t>ize – Số lượng </a:t>
            </a:r>
            <a:r>
              <a:rPr lang="vi-VN" sz="2400" b="0" i="1" smtClean="0">
                <a:solidFill>
                  <a:srgbClr val="091D17"/>
                </a:solidFill>
                <a:latin typeface="Times New Roman" panose="02020603050405020304" pitchFamily="18" charset="0"/>
                <a:cs typeface="Times New Roman" panose="02020603050405020304" pitchFamily="18" charset="0"/>
              </a:rPr>
              <a:t>byte </a:t>
            </a:r>
            <a:r>
              <a:rPr lang="vi-VN" sz="2400" b="0" i="1">
                <a:solidFill>
                  <a:srgbClr val="091D17"/>
                </a:solidFill>
                <a:latin typeface="Times New Roman" panose="02020603050405020304" pitchFamily="18" charset="0"/>
                <a:cs typeface="Times New Roman" panose="02020603050405020304" pitchFamily="18" charset="0"/>
              </a:rPr>
              <a:t>trong bộ nhớ được đọc vào từ file</a:t>
            </a:r>
            <a:r>
              <a:rPr lang="en-US" sz="2400" b="0" i="1" smtClean="0">
                <a:solidFill>
                  <a:srgbClr val="091D17"/>
                </a:solidFill>
                <a:latin typeface="Times New Roman" panose="02020603050405020304" pitchFamily="18" charset="0"/>
                <a:cs typeface="Times New Roman" panose="02020603050405020304" pitchFamily="18" charset="0"/>
              </a:rPr>
              <a:t>.</a:t>
            </a:r>
          </a:p>
          <a:p>
            <a:pPr marL="0" indent="0">
              <a:spcBef>
                <a:spcPts val="0"/>
              </a:spcBef>
              <a:buNone/>
            </a:pPr>
            <a:r>
              <a:rPr lang="en-US" sz="2400" b="0" i="1" smtClean="0">
                <a:solidFill>
                  <a:srgbClr val="091D17"/>
                </a:solidFill>
                <a:latin typeface="Times New Roman" panose="02020603050405020304" pitchFamily="18" charset="0"/>
                <a:cs typeface="Times New Roman" panose="02020603050405020304" pitchFamily="18" charset="0"/>
              </a:rPr>
              <a:t>Ví dụ 1:</a:t>
            </a:r>
          </a:p>
          <a:p>
            <a:pPr marL="0" indent="0">
              <a:spcBef>
                <a:spcPts val="0"/>
              </a:spcBef>
              <a:buNone/>
            </a:pPr>
            <a:endParaRPr lang="en-US" sz="2400" b="0" i="1">
              <a:solidFill>
                <a:srgbClr val="091D17"/>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i="1" smtClean="0">
              <a:solidFill>
                <a:srgbClr val="091D17"/>
              </a:solidFill>
              <a:latin typeface="Times New Roman" panose="02020603050405020304" pitchFamily="18" charset="0"/>
              <a:cs typeface="Times New Roman" panose="02020603050405020304" pitchFamily="18" charset="0"/>
            </a:endParaRPr>
          </a:p>
          <a:p>
            <a:pPr marL="0" indent="0">
              <a:spcBef>
                <a:spcPts val="0"/>
              </a:spcBef>
              <a:buNone/>
            </a:pPr>
            <a:r>
              <a:rPr lang="en-US" sz="2400" b="0" i="1" smtClean="0">
                <a:solidFill>
                  <a:srgbClr val="091D17"/>
                </a:solidFill>
                <a:latin typeface="Times New Roman" panose="02020603050405020304" pitchFamily="18" charset="0"/>
                <a:cs typeface="Times New Roman" panose="02020603050405020304" pitchFamily="18" charset="0"/>
              </a:rPr>
              <a:t>Ví dụ 2: </a:t>
            </a:r>
            <a:endParaRPr lang="en-US" sz="2400" i="1">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14600" y="2133600"/>
            <a:ext cx="3881191"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smtClean="0">
                <a:solidFill>
                  <a:srgbClr val="000000"/>
                </a:solidFill>
                <a:latin typeface="Times New Roman" panose="02020603050405020304" pitchFamily="18" charset="0"/>
                <a:cs typeface="Times New Roman" panose="02020603050405020304" pitchFamily="18" charset="0"/>
              </a:rPr>
              <a:t>fileObject</a:t>
            </a:r>
            <a:r>
              <a:rPr lang="en-US" sz="2400" b="1"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read</a:t>
            </a:r>
            <a:r>
              <a:rPr lang="en-US" sz="2400" b="1"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address</a:t>
            </a:r>
            <a:r>
              <a:rPr lang="en-US" sz="2400" b="1">
                <a:solidFill>
                  <a:srgbClr val="FF0000"/>
                </a:solidFill>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n-US" sz="2400">
                <a:solidFill>
                  <a:srgbClr val="000000"/>
                </a:solidFill>
                <a:latin typeface="Times New Roman" panose="02020603050405020304" pitchFamily="18" charset="0"/>
                <a:cs typeface="Times New Roman" panose="02020603050405020304" pitchFamily="18" charset="0"/>
              </a:rPr>
              <a:t>size</a:t>
            </a:r>
            <a:r>
              <a:rPr lang="en-US" sz="2400" b="1">
                <a:solidFill>
                  <a:srgbClr val="FF0000"/>
                </a:solidFill>
                <a:latin typeface="Times New Roman" panose="02020603050405020304" pitchFamily="18" charset="0"/>
                <a:cs typeface="Times New Roman" panose="02020603050405020304" pitchFamily="18" charset="0"/>
              </a:rPr>
              <a:t>);</a:t>
            </a:r>
          </a:p>
        </p:txBody>
      </p:sp>
      <p:sp>
        <p:nvSpPr>
          <p:cNvPr id="6" name="TextBox 5"/>
          <p:cNvSpPr txBox="1"/>
          <p:nvPr/>
        </p:nvSpPr>
        <p:spPr>
          <a:xfrm>
            <a:off x="2547604" y="4274403"/>
            <a:ext cx="3776996" cy="83099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b="1">
                <a:solidFill>
                  <a:srgbClr val="000000"/>
                </a:solidFill>
                <a:latin typeface="Times New Roman" panose="02020603050405020304" pitchFamily="18" charset="0"/>
                <a:cs typeface="Times New Roman" panose="02020603050405020304" pitchFamily="18" charset="0"/>
              </a:rPr>
              <a:t>char</a:t>
            </a: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kitu</a:t>
            </a:r>
            <a:r>
              <a:rPr lang="en-US" sz="2400">
                <a:solidFill>
                  <a:srgbClr val="000000"/>
                </a:solidFill>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a:t>
            </a:r>
            <a:r>
              <a:rPr lang="en-US" sz="2400">
                <a:solidFill>
                  <a:srgbClr val="3021EF"/>
                </a:solidFill>
                <a:latin typeface="Times New Roman" panose="02020603050405020304" pitchFamily="18" charset="0"/>
                <a:cs typeface="Times New Roman" panose="02020603050405020304" pitchFamily="18" charset="0"/>
              </a:rPr>
              <a:t> 'A'</a:t>
            </a:r>
            <a:r>
              <a:rPr lang="en-US" sz="240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 </a:t>
            </a:r>
            <a:br>
              <a:rPr lang="en-US" sz="2400">
                <a:solidFill>
                  <a:srgbClr val="000000"/>
                </a:solidFill>
                <a:latin typeface="Times New Roman" panose="02020603050405020304" pitchFamily="18" charset="0"/>
                <a:cs typeface="Times New Roman" panose="02020603050405020304" pitchFamily="18" charset="0"/>
              </a:rPr>
            </a:br>
            <a:r>
              <a:rPr lang="en-US" sz="2400" smtClean="0">
                <a:solidFill>
                  <a:srgbClr val="000000"/>
                </a:solidFill>
                <a:latin typeface="Times New Roman" panose="02020603050405020304" pitchFamily="18" charset="0"/>
                <a:cs typeface="Times New Roman" panose="02020603050405020304" pitchFamily="18" charset="0"/>
              </a:rPr>
              <a:t>file</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read</a:t>
            </a:r>
            <a:r>
              <a:rPr lang="en-US" sz="2400" smtClean="0">
                <a:solidFill>
                  <a:srgbClr val="FF0000"/>
                </a:solidFill>
                <a:latin typeface="Times New Roman" panose="02020603050405020304" pitchFamily="18" charset="0"/>
                <a:cs typeface="Times New Roman" panose="02020603050405020304" pitchFamily="18" charset="0"/>
              </a:rPr>
              <a:t>(&amp;</a:t>
            </a:r>
            <a:r>
              <a:rPr lang="en-US" sz="2400" smtClean="0">
                <a:solidFill>
                  <a:srgbClr val="000000"/>
                </a:solidFill>
                <a:latin typeface="Times New Roman" panose="02020603050405020304" pitchFamily="18" charset="0"/>
                <a:cs typeface="Times New Roman" panose="02020603050405020304" pitchFamily="18" charset="0"/>
              </a:rPr>
              <a:t>kitu</a:t>
            </a:r>
            <a:r>
              <a:rPr lang="en-US" sz="2400" smtClean="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sizeof</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kitu</a:t>
            </a:r>
            <a:r>
              <a:rPr lang="en-US" sz="2400" smtClean="0">
                <a:solidFill>
                  <a:srgbClr val="FF0000"/>
                </a:solidFill>
                <a:latin typeface="Times New Roman" panose="02020603050405020304" pitchFamily="18" charset="0"/>
                <a:cs typeface="Times New Roman" panose="02020603050405020304" pitchFamily="18" charset="0"/>
              </a:rPr>
              <a:t>));</a:t>
            </a:r>
            <a:endParaRPr lang="en-US" sz="240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416387" y="5341203"/>
            <a:ext cx="3743332" cy="83099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b="1">
                <a:solidFill>
                  <a:srgbClr val="000000"/>
                </a:solidFill>
                <a:latin typeface="Times New Roman" panose="02020603050405020304" pitchFamily="18" charset="0"/>
                <a:cs typeface="Times New Roman" panose="02020603050405020304" pitchFamily="18" charset="0"/>
              </a:rPr>
              <a:t>char</a:t>
            </a: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Data[5]</a:t>
            </a:r>
            <a:r>
              <a:rPr lang="en-US" sz="2400">
                <a:solidFill>
                  <a:srgbClr val="000000"/>
                </a:solidFill>
                <a:latin typeface="Times New Roman" panose="02020603050405020304" pitchFamily="18" charset="0"/>
                <a:cs typeface="Times New Roman" panose="02020603050405020304" pitchFamily="18" charset="0"/>
              </a:rPr>
              <a:t> </a:t>
            </a:r>
            <a:br>
              <a:rPr lang="en-US" sz="2400">
                <a:solidFill>
                  <a:srgbClr val="000000"/>
                </a:solidFill>
                <a:latin typeface="Times New Roman" panose="02020603050405020304" pitchFamily="18" charset="0"/>
                <a:cs typeface="Times New Roman" panose="02020603050405020304" pitchFamily="18" charset="0"/>
              </a:rPr>
            </a:br>
            <a:r>
              <a:rPr lang="en-US" sz="2400" smtClean="0">
                <a:solidFill>
                  <a:srgbClr val="000000"/>
                </a:solidFill>
                <a:latin typeface="Times New Roman" panose="02020603050405020304" pitchFamily="18" charset="0"/>
                <a:cs typeface="Times New Roman" panose="02020603050405020304" pitchFamily="18" charset="0"/>
              </a:rPr>
              <a:t>file</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read</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Data</a:t>
            </a:r>
            <a:r>
              <a:rPr lang="en-US" sz="2400" smtClean="0">
                <a:solidFill>
                  <a:srgbClr val="FF0000"/>
                </a:solidFill>
                <a:latin typeface="Times New Roman" panose="02020603050405020304" pitchFamily="18" charset="0"/>
                <a:cs typeface="Times New Roman" panose="02020603050405020304" pitchFamily="18" charset="0"/>
              </a:rPr>
              <a:t>,</a:t>
            </a:r>
            <a:r>
              <a:rPr lang="en-US" sz="2400">
                <a:solidFill>
                  <a:srgbClr val="000000"/>
                </a:solidFill>
                <a:latin typeface="Times New Roman" panose="02020603050405020304" pitchFamily="18" charset="0"/>
                <a:cs typeface="Times New Roman" panose="02020603050405020304" pitchFamily="18" charset="0"/>
              </a:rPr>
              <a:t> </a:t>
            </a:r>
            <a:r>
              <a:rPr lang="en-US" sz="2400" smtClean="0">
                <a:solidFill>
                  <a:srgbClr val="000000"/>
                </a:solidFill>
                <a:latin typeface="Times New Roman" panose="02020603050405020304" pitchFamily="18" charset="0"/>
                <a:cs typeface="Times New Roman" panose="02020603050405020304" pitchFamily="18" charset="0"/>
              </a:rPr>
              <a:t>sizeof</a:t>
            </a:r>
            <a:r>
              <a:rPr lang="en-US" sz="2400" smtClean="0">
                <a:solidFill>
                  <a:srgbClr val="FF0000"/>
                </a:solidFill>
                <a:latin typeface="Times New Roman" panose="02020603050405020304" pitchFamily="18" charset="0"/>
                <a:cs typeface="Times New Roman" panose="02020603050405020304" pitchFamily="18" charset="0"/>
              </a:rPr>
              <a:t>(</a:t>
            </a:r>
            <a:r>
              <a:rPr lang="en-US" sz="2400" smtClean="0">
                <a:solidFill>
                  <a:srgbClr val="000000"/>
                </a:solidFill>
                <a:latin typeface="Times New Roman" panose="02020603050405020304" pitchFamily="18" charset="0"/>
                <a:cs typeface="Times New Roman" panose="02020603050405020304" pitchFamily="18" charset="0"/>
              </a:rPr>
              <a:t>Data</a:t>
            </a:r>
            <a:r>
              <a:rPr lang="en-US" sz="2400" smtClean="0">
                <a:solidFill>
                  <a:srgbClr val="FF0000"/>
                </a:solidFill>
                <a:latin typeface="Times New Roman" panose="02020603050405020304" pitchFamily="18" charset="0"/>
                <a:cs typeface="Times New Roman" panose="02020603050405020304" pitchFamily="18" charset="0"/>
              </a:rPr>
              <a:t>));</a:t>
            </a:r>
            <a:endParaRPr lang="en-US" sz="24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089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r>
              <a:rPr lang="en-US" sz="3200" smtClean="0">
                <a:latin typeface="Times New Roman" panose="02020603050405020304" pitchFamily="18" charset="0"/>
                <a:cs typeface="Times New Roman" panose="02020603050405020304" pitchFamily="18" charset="0"/>
              </a:rPr>
              <a:t>Nội dung chính</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2</a:t>
            </a:r>
          </a:p>
        </p:txBody>
      </p:sp>
      <p:grpSp>
        <p:nvGrpSpPr>
          <p:cNvPr id="9" name="Group 3"/>
          <p:cNvGrpSpPr>
            <a:grpSpLocks/>
          </p:cNvGrpSpPr>
          <p:nvPr/>
        </p:nvGrpSpPr>
        <p:grpSpPr bwMode="auto">
          <a:xfrm>
            <a:off x="1828800" y="1752600"/>
            <a:ext cx="762000" cy="665162"/>
            <a:chOff x="1110" y="2656"/>
            <a:chExt cx="1549" cy="1351"/>
          </a:xfrm>
        </p:grpSpPr>
        <p:sp>
          <p:nvSpPr>
            <p:cNvPr id="1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7"/>
          <p:cNvGrpSpPr>
            <a:grpSpLocks/>
          </p:cNvGrpSpPr>
          <p:nvPr/>
        </p:nvGrpSpPr>
        <p:grpSpPr bwMode="auto">
          <a:xfrm>
            <a:off x="1828800" y="2667000"/>
            <a:ext cx="762000" cy="665162"/>
            <a:chOff x="3174" y="2656"/>
            <a:chExt cx="1549" cy="1351"/>
          </a:xfrm>
        </p:grpSpPr>
        <p:sp>
          <p:nvSpPr>
            <p:cNvPr id="1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11"/>
          <p:cNvSpPr>
            <a:spLocks noChangeShapeType="1"/>
          </p:cNvSpPr>
          <p:nvPr/>
        </p:nvSpPr>
        <p:spPr bwMode="auto">
          <a:xfrm>
            <a:off x="2438400" y="2362200"/>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2"/>
          <p:cNvSpPr txBox="1">
            <a:spLocks noChangeArrowheads="1"/>
          </p:cNvSpPr>
          <p:nvPr/>
        </p:nvSpPr>
        <p:spPr bwMode="auto">
          <a:xfrm>
            <a:off x="2864498" y="1835598"/>
            <a:ext cx="15215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smtClean="0">
                <a:solidFill>
                  <a:schemeClr val="tx2"/>
                </a:solidFill>
                <a:latin typeface="Arial" panose="020B0604020202020204" pitchFamily="34" charset="0"/>
              </a:rPr>
              <a:t>Dẫn nhập</a:t>
            </a:r>
            <a:endParaRPr lang="en-US" altLang="en-US" sz="2400">
              <a:solidFill>
                <a:schemeClr val="tx2"/>
              </a:solidFill>
              <a:latin typeface="Arial" panose="020B0604020202020204" pitchFamily="34" charset="0"/>
            </a:endParaRPr>
          </a:p>
        </p:txBody>
      </p:sp>
      <p:sp>
        <p:nvSpPr>
          <p:cNvPr id="19" name="Text Box 13"/>
          <p:cNvSpPr txBox="1">
            <a:spLocks noChangeArrowheads="1"/>
          </p:cNvSpPr>
          <p:nvPr/>
        </p:nvSpPr>
        <p:spPr bwMode="gray">
          <a:xfrm>
            <a:off x="1896323" y="1851025"/>
            <a:ext cx="612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smtClean="0">
                <a:solidFill>
                  <a:schemeClr val="bg1"/>
                </a:solidFill>
                <a:latin typeface="Arial" panose="020B0604020202020204" pitchFamily="34" charset="0"/>
              </a:rPr>
              <a:t>6.1</a:t>
            </a:r>
            <a:endParaRPr lang="en-US" altLang="en-US" sz="2400" b="1">
              <a:solidFill>
                <a:schemeClr val="bg1"/>
              </a:solidFill>
              <a:latin typeface="Arial" panose="020B0604020202020204" pitchFamily="34" charset="0"/>
            </a:endParaRPr>
          </a:p>
        </p:txBody>
      </p:sp>
      <p:sp>
        <p:nvSpPr>
          <p:cNvPr id="20" name="Line 14"/>
          <p:cNvSpPr>
            <a:spLocks noChangeShapeType="1"/>
          </p:cNvSpPr>
          <p:nvPr/>
        </p:nvSpPr>
        <p:spPr bwMode="auto">
          <a:xfrm>
            <a:off x="2438400" y="3276600"/>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5"/>
          <p:cNvSpPr txBox="1">
            <a:spLocks noChangeArrowheads="1"/>
          </p:cNvSpPr>
          <p:nvPr/>
        </p:nvSpPr>
        <p:spPr bwMode="auto">
          <a:xfrm>
            <a:off x="2883548" y="2743200"/>
            <a:ext cx="29754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smtClean="0">
                <a:solidFill>
                  <a:schemeClr val="tx2"/>
                </a:solidFill>
                <a:latin typeface="Arial" panose="020B0604020202020204" pitchFamily="34" charset="0"/>
              </a:rPr>
              <a:t>Khai báo kiểu tệp tin</a:t>
            </a:r>
            <a:endParaRPr lang="en-US" altLang="en-US" sz="2400">
              <a:solidFill>
                <a:schemeClr val="tx2"/>
              </a:solidFill>
              <a:latin typeface="Arial" panose="020B0604020202020204" pitchFamily="34" charset="0"/>
            </a:endParaRPr>
          </a:p>
        </p:txBody>
      </p:sp>
      <p:sp>
        <p:nvSpPr>
          <p:cNvPr id="22" name="Text Box 16"/>
          <p:cNvSpPr txBox="1">
            <a:spLocks noChangeArrowheads="1"/>
          </p:cNvSpPr>
          <p:nvPr/>
        </p:nvSpPr>
        <p:spPr bwMode="gray">
          <a:xfrm>
            <a:off x="1896323" y="2765425"/>
            <a:ext cx="612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smtClean="0">
                <a:solidFill>
                  <a:schemeClr val="bg1"/>
                </a:solidFill>
                <a:latin typeface="Arial" panose="020B0604020202020204" pitchFamily="34" charset="0"/>
              </a:rPr>
              <a:t>6.2</a:t>
            </a:r>
            <a:endParaRPr lang="en-US" altLang="en-US" sz="2400" b="1">
              <a:solidFill>
                <a:schemeClr val="bg1"/>
              </a:solidFill>
              <a:latin typeface="Arial" panose="020B0604020202020204" pitchFamily="34" charset="0"/>
            </a:endParaRPr>
          </a:p>
        </p:txBody>
      </p:sp>
      <p:grpSp>
        <p:nvGrpSpPr>
          <p:cNvPr id="23" name="Group 17"/>
          <p:cNvGrpSpPr>
            <a:grpSpLocks/>
          </p:cNvGrpSpPr>
          <p:nvPr/>
        </p:nvGrpSpPr>
        <p:grpSpPr bwMode="auto">
          <a:xfrm>
            <a:off x="1828800" y="3559175"/>
            <a:ext cx="762000" cy="665162"/>
            <a:chOff x="1110" y="2656"/>
            <a:chExt cx="1549" cy="1351"/>
          </a:xfrm>
        </p:grpSpPr>
        <p:sp>
          <p:nvSpPr>
            <p:cNvPr id="2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21"/>
          <p:cNvGrpSpPr>
            <a:grpSpLocks/>
          </p:cNvGrpSpPr>
          <p:nvPr/>
        </p:nvGrpSpPr>
        <p:grpSpPr bwMode="auto">
          <a:xfrm>
            <a:off x="1828800" y="4473575"/>
            <a:ext cx="762000" cy="665162"/>
            <a:chOff x="3174" y="2656"/>
            <a:chExt cx="1549" cy="1351"/>
          </a:xfrm>
        </p:grpSpPr>
        <p:sp>
          <p:nvSpPr>
            <p:cNvPr id="28"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 name="Line 25"/>
          <p:cNvSpPr>
            <a:spLocks noChangeShapeType="1"/>
          </p:cNvSpPr>
          <p:nvPr/>
        </p:nvSpPr>
        <p:spPr bwMode="auto">
          <a:xfrm>
            <a:off x="2438400" y="4168775"/>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6"/>
          <p:cNvSpPr txBox="1">
            <a:spLocks noChangeArrowheads="1"/>
          </p:cNvSpPr>
          <p:nvPr/>
        </p:nvSpPr>
        <p:spPr bwMode="auto">
          <a:xfrm>
            <a:off x="2883548" y="3608388"/>
            <a:ext cx="41008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smtClean="0">
                <a:solidFill>
                  <a:schemeClr val="tx2"/>
                </a:solidFill>
                <a:latin typeface="Arial" panose="020B0604020202020204" pitchFamily="34" charset="0"/>
              </a:rPr>
              <a:t>Các thao tác truy xuất tệp tin</a:t>
            </a:r>
            <a:endParaRPr lang="en-US" altLang="en-US" sz="2400">
              <a:solidFill>
                <a:schemeClr val="tx2"/>
              </a:solidFill>
              <a:latin typeface="Arial" panose="020B0604020202020204" pitchFamily="34" charset="0"/>
            </a:endParaRPr>
          </a:p>
        </p:txBody>
      </p:sp>
      <p:sp>
        <p:nvSpPr>
          <p:cNvPr id="33" name="Text Box 27"/>
          <p:cNvSpPr txBox="1">
            <a:spLocks noChangeArrowheads="1"/>
          </p:cNvSpPr>
          <p:nvPr/>
        </p:nvSpPr>
        <p:spPr bwMode="gray">
          <a:xfrm>
            <a:off x="1896323" y="3657600"/>
            <a:ext cx="612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smtClean="0">
                <a:solidFill>
                  <a:schemeClr val="bg1"/>
                </a:solidFill>
                <a:latin typeface="Arial" panose="020B0604020202020204" pitchFamily="34" charset="0"/>
              </a:rPr>
              <a:t>6.3</a:t>
            </a:r>
            <a:endParaRPr lang="en-US" altLang="en-US" sz="2400" b="1">
              <a:solidFill>
                <a:schemeClr val="bg1"/>
              </a:solidFill>
              <a:latin typeface="Arial" panose="020B0604020202020204" pitchFamily="34" charset="0"/>
            </a:endParaRPr>
          </a:p>
        </p:txBody>
      </p:sp>
      <p:sp>
        <p:nvSpPr>
          <p:cNvPr id="34" name="Line 28"/>
          <p:cNvSpPr>
            <a:spLocks noChangeShapeType="1"/>
          </p:cNvSpPr>
          <p:nvPr/>
        </p:nvSpPr>
        <p:spPr bwMode="auto">
          <a:xfrm>
            <a:off x="2438400" y="5083175"/>
            <a:ext cx="4800600"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29"/>
          <p:cNvSpPr txBox="1">
            <a:spLocks noChangeArrowheads="1"/>
          </p:cNvSpPr>
          <p:nvPr/>
        </p:nvSpPr>
        <p:spPr bwMode="auto">
          <a:xfrm>
            <a:off x="2864498" y="4512963"/>
            <a:ext cx="2340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smtClean="0">
                <a:solidFill>
                  <a:schemeClr val="tx2"/>
                </a:solidFill>
                <a:latin typeface="Arial" panose="020B0604020202020204" pitchFamily="34" charset="0"/>
              </a:rPr>
              <a:t>Các hàm tệp tin</a:t>
            </a:r>
            <a:endParaRPr lang="en-US" altLang="en-US" sz="2400">
              <a:solidFill>
                <a:schemeClr val="tx2"/>
              </a:solidFill>
              <a:latin typeface="Arial" panose="020B0604020202020204" pitchFamily="34" charset="0"/>
            </a:endParaRPr>
          </a:p>
        </p:txBody>
      </p:sp>
      <p:sp>
        <p:nvSpPr>
          <p:cNvPr id="36" name="Text Box 30"/>
          <p:cNvSpPr txBox="1">
            <a:spLocks noChangeArrowheads="1"/>
          </p:cNvSpPr>
          <p:nvPr/>
        </p:nvSpPr>
        <p:spPr bwMode="gray">
          <a:xfrm>
            <a:off x="1896323" y="4572000"/>
            <a:ext cx="612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smtClean="0">
                <a:solidFill>
                  <a:schemeClr val="bg1"/>
                </a:solidFill>
                <a:latin typeface="Arial" panose="020B0604020202020204" pitchFamily="34" charset="0"/>
              </a:rPr>
              <a:t>6.4</a:t>
            </a:r>
            <a:endParaRPr lang="en-US" altLang="en-US" sz="2400" b="1">
              <a:solidFill>
                <a:schemeClr val="bg1"/>
              </a:solidFill>
              <a:latin typeface="Arial" panose="020B0604020202020204" pitchFamily="34" charset="0"/>
            </a:endParaRPr>
          </a:p>
        </p:txBody>
      </p:sp>
    </p:spTree>
    <p:extLst>
      <p:ext uri="{BB962C8B-B14F-4D97-AF65-F5344CB8AC3E}">
        <p14:creationId xmlns:p14="http://schemas.microsoft.com/office/powerpoint/2010/main" val="4145879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Ví dụ sử dụng hàm write() và hàm read()</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20</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1183243"/>
            <a:ext cx="8077200" cy="529375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solidFill>
                  <a:srgbClr val="3021EF"/>
                </a:solidFill>
                <a:latin typeface="Times New Roman" panose="02020603050405020304" pitchFamily="18" charset="0"/>
                <a:cs typeface="Times New Roman" panose="02020603050405020304" pitchFamily="18" charset="0"/>
              </a:rPr>
              <a:t>#include &lt;iostream&gt; </a:t>
            </a:r>
          </a:p>
          <a:p>
            <a:r>
              <a:rPr lang="en-US" sz="2000">
                <a:solidFill>
                  <a:srgbClr val="3021EF"/>
                </a:solidFill>
                <a:latin typeface="Times New Roman" panose="02020603050405020304" pitchFamily="18" charset="0"/>
                <a:cs typeface="Times New Roman" panose="02020603050405020304" pitchFamily="18" charset="0"/>
              </a:rPr>
              <a:t>#include &lt;fstream&gt; </a:t>
            </a:r>
          </a:p>
          <a:p>
            <a:r>
              <a:rPr lang="en-US" sz="2000">
                <a:solidFill>
                  <a:srgbClr val="091D17"/>
                </a:solidFill>
                <a:latin typeface="Times New Roman" panose="02020603050405020304" pitchFamily="18" charset="0"/>
                <a:cs typeface="Times New Roman" panose="02020603050405020304" pitchFamily="18" charset="0"/>
              </a:rPr>
              <a:t>using namespace std</a:t>
            </a:r>
            <a:r>
              <a:rPr lang="en-US" sz="2000" b="1">
                <a:solidFill>
                  <a:srgbClr val="FF0000"/>
                </a:solidFill>
                <a:latin typeface="Times New Roman" panose="02020603050405020304" pitchFamily="18" charset="0"/>
                <a:cs typeface="Times New Roman" panose="02020603050405020304" pitchFamily="18" charset="0"/>
              </a:rPr>
              <a:t>;</a:t>
            </a:r>
          </a:p>
          <a:p>
            <a:r>
              <a:rPr lang="en-US" sz="2000">
                <a:solidFill>
                  <a:srgbClr val="3021EF"/>
                </a:solidFill>
                <a:latin typeface="Times New Roman" panose="02020603050405020304" pitchFamily="18" charset="0"/>
                <a:cs typeface="Times New Roman" panose="02020603050405020304" pitchFamily="18" charset="0"/>
              </a:rPr>
              <a:t>int</a:t>
            </a:r>
            <a:r>
              <a:rPr lang="en-US" sz="2000">
                <a:solidFill>
                  <a:srgbClr val="091D17"/>
                </a:solidFill>
                <a:latin typeface="Times New Roman" panose="02020603050405020304" pitchFamily="18" charset="0"/>
                <a:cs typeface="Times New Roman" panose="02020603050405020304" pitchFamily="18" charset="0"/>
              </a:rPr>
              <a:t> main</a:t>
            </a:r>
            <a:r>
              <a:rPr lang="en-US" sz="2000" b="1">
                <a:solidFill>
                  <a:srgbClr val="FF0000"/>
                </a:solidFill>
                <a:latin typeface="Times New Roman" panose="02020603050405020304" pitchFamily="18" charset="0"/>
                <a:cs typeface="Times New Roman" panose="02020603050405020304" pitchFamily="18" charset="0"/>
              </a:rPr>
              <a:t>() </a:t>
            </a:r>
          </a:p>
          <a:p>
            <a:r>
              <a:rPr lang="en-US" sz="2000" b="1">
                <a:solidFill>
                  <a:srgbClr val="FF0000"/>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a:t>
            </a:r>
            <a:r>
              <a:rPr lang="en-US" sz="2000" b="1" smtClean="0">
                <a:solidFill>
                  <a:srgbClr val="091D17"/>
                </a:solidFill>
                <a:latin typeface="Times New Roman" panose="02020603050405020304" pitchFamily="18" charset="0"/>
                <a:cs typeface="Times New Roman" panose="02020603050405020304" pitchFamily="18" charset="0"/>
              </a:rPr>
              <a:t>const </a:t>
            </a:r>
            <a:r>
              <a:rPr lang="en-US" sz="2000" b="1">
                <a:solidFill>
                  <a:srgbClr val="091D17"/>
                </a:solidFill>
                <a:latin typeface="Times New Roman" panose="02020603050405020304" pitchFamily="18" charset="0"/>
                <a:cs typeface="Times New Roman" panose="02020603050405020304" pitchFamily="18" charset="0"/>
              </a:rPr>
              <a:t>int</a:t>
            </a:r>
            <a:r>
              <a:rPr lang="en-US" sz="2000">
                <a:solidFill>
                  <a:srgbClr val="091D17"/>
                </a:solidFill>
                <a:latin typeface="Times New Roman" panose="02020603050405020304" pitchFamily="18" charset="0"/>
                <a:cs typeface="Times New Roman" panose="02020603050405020304" pitchFamily="18" charset="0"/>
              </a:rPr>
              <a:t> SIZE </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4</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a:t>
            </a:r>
            <a:r>
              <a:rPr lang="en-US" sz="2000" b="1" smtClean="0">
                <a:solidFill>
                  <a:srgbClr val="091D17"/>
                </a:solidFill>
                <a:latin typeface="Times New Roman" panose="02020603050405020304" pitchFamily="18" charset="0"/>
                <a:cs typeface="Times New Roman" panose="02020603050405020304" pitchFamily="18" charset="0"/>
              </a:rPr>
              <a:t>char</a:t>
            </a:r>
            <a:r>
              <a:rPr lang="en-US" sz="2000" smtClean="0">
                <a:solidFill>
                  <a:srgbClr val="091D17"/>
                </a:solidFill>
                <a:latin typeface="Times New Roman" panose="02020603050405020304" pitchFamily="18" charset="0"/>
                <a:cs typeface="Times New Roman" panose="02020603050405020304" pitchFamily="18" charset="0"/>
              </a:rPr>
              <a:t> </a:t>
            </a:r>
            <a:r>
              <a:rPr lang="en-US" sz="2000">
                <a:solidFill>
                  <a:srgbClr val="091D17"/>
                </a:solidFill>
                <a:latin typeface="Times New Roman" panose="02020603050405020304" pitchFamily="18" charset="0"/>
                <a:cs typeface="Times New Roman" panose="02020603050405020304" pitchFamily="18" charset="0"/>
              </a:rPr>
              <a:t>data</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SIZE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r>
              <a:rPr lang="en-US" sz="2000" b="1">
                <a:solidFill>
                  <a:srgbClr val="FF0000"/>
                </a:solidFill>
                <a:latin typeface="Times New Roman" panose="02020603050405020304" pitchFamily="18" charset="0"/>
                <a:cs typeface="Times New Roman" panose="02020603050405020304" pitchFamily="18" charset="0"/>
              </a:rPr>
              <a:t>= {</a:t>
            </a:r>
            <a:r>
              <a:rPr lang="en-US" sz="2000">
                <a:solidFill>
                  <a:srgbClr val="091D17"/>
                </a:solidFill>
                <a:latin typeface="Times New Roman" panose="02020603050405020304" pitchFamily="18" charset="0"/>
                <a:cs typeface="Times New Roman" panose="02020603050405020304" pitchFamily="18" charset="0"/>
              </a:rPr>
              <a:t>'A'</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'B'</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'C'</a:t>
            </a:r>
            <a:r>
              <a:rPr lang="en-US" sz="2000" b="1">
                <a:solidFill>
                  <a:srgbClr val="FF0000"/>
                </a:solidFill>
                <a:latin typeface="Times New Roman" panose="02020603050405020304" pitchFamily="18" charset="0"/>
                <a:cs typeface="Times New Roman" panose="02020603050405020304" pitchFamily="18" charset="0"/>
              </a:rPr>
              <a:t>, </a:t>
            </a:r>
            <a:r>
              <a:rPr lang="en-US" sz="2000">
                <a:solidFill>
                  <a:srgbClr val="091D17"/>
                </a:solidFill>
                <a:latin typeface="Times New Roman" panose="02020603050405020304" pitchFamily="18" charset="0"/>
                <a:cs typeface="Times New Roman" panose="02020603050405020304" pitchFamily="18" charset="0"/>
              </a:rPr>
              <a:t>'D</a:t>
            </a:r>
            <a:r>
              <a:rPr lang="en-US" sz="2000" smtClean="0">
                <a:solidFill>
                  <a:srgbClr val="091D17"/>
                </a:solidFill>
                <a:latin typeface="Times New Roman" panose="02020603050405020304" pitchFamily="18" charset="0"/>
                <a:cs typeface="Times New Roman" panose="02020603050405020304" pitchFamily="18" charset="0"/>
              </a:rPr>
              <a:t>'</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 data2</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SIZE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fstream </a:t>
            </a:r>
            <a:r>
              <a:rPr lang="en-US" sz="2000">
                <a:solidFill>
                  <a:srgbClr val="091D17"/>
                </a:solidFill>
                <a:latin typeface="Times New Roman" panose="02020603050405020304" pitchFamily="18" charset="0"/>
                <a:cs typeface="Times New Roman" panose="02020603050405020304" pitchFamily="18" charset="0"/>
              </a:rPr>
              <a:t>file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open</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70C0"/>
                </a:solidFill>
                <a:latin typeface="Times New Roman" panose="02020603050405020304" pitchFamily="18" charset="0"/>
                <a:cs typeface="Times New Roman" panose="02020603050405020304" pitchFamily="18" charset="0"/>
              </a:rPr>
              <a:t>"VD.dat</a:t>
            </a:r>
            <a:r>
              <a:rPr lang="en-US" sz="2000">
                <a:solidFill>
                  <a:srgbClr val="0070C0"/>
                </a:solidFill>
                <a:latin typeface="Times New Roman" panose="02020603050405020304" pitchFamily="18" charset="0"/>
                <a:cs typeface="Times New Roman" panose="02020603050405020304" pitchFamily="18" charset="0"/>
              </a:rPr>
              <a:t>"</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ios</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out </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ios</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binary</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write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data</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r>
              <a:rPr lang="en-US" sz="2000" b="1">
                <a:solidFill>
                  <a:srgbClr val="091D17"/>
                </a:solidFill>
                <a:latin typeface="Times New Roman" panose="02020603050405020304" pitchFamily="18" charset="0"/>
                <a:cs typeface="Times New Roman" panose="02020603050405020304" pitchFamily="18" charset="0"/>
              </a:rPr>
              <a:t>sizeof</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data</a:t>
            </a:r>
            <a:r>
              <a:rPr lang="en-US" sz="2000" b="1">
                <a:solidFill>
                  <a:srgbClr val="FF0000"/>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close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open</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070C0"/>
                </a:solidFill>
                <a:latin typeface="Times New Roman" panose="02020603050405020304" pitchFamily="18" charset="0"/>
                <a:cs typeface="Times New Roman" panose="02020603050405020304" pitchFamily="18" charset="0"/>
              </a:rPr>
              <a:t>"VD</a:t>
            </a:r>
            <a:r>
              <a:rPr lang="en-US" sz="2000" b="1" smtClean="0">
                <a:solidFill>
                  <a:srgbClr val="0070C0"/>
                </a:solidFill>
                <a:latin typeface="Times New Roman" panose="02020603050405020304" pitchFamily="18" charset="0"/>
                <a:cs typeface="Times New Roman" panose="02020603050405020304" pitchFamily="18" charset="0"/>
              </a:rPr>
              <a:t>.</a:t>
            </a:r>
            <a:r>
              <a:rPr lang="en-US" sz="2000" smtClean="0">
                <a:solidFill>
                  <a:srgbClr val="0070C0"/>
                </a:solidFill>
                <a:latin typeface="Times New Roman" panose="02020603050405020304" pitchFamily="18" charset="0"/>
                <a:cs typeface="Times New Roman" panose="02020603050405020304" pitchFamily="18" charset="0"/>
              </a:rPr>
              <a:t>dat</a:t>
            </a:r>
            <a:r>
              <a:rPr lang="en-US" sz="2000">
                <a:solidFill>
                  <a:srgbClr val="0070C0"/>
                </a:solidFill>
                <a:latin typeface="Times New Roman" panose="02020603050405020304" pitchFamily="18" charset="0"/>
                <a:cs typeface="Times New Roman" panose="02020603050405020304" pitchFamily="18" charset="0"/>
              </a:rPr>
              <a:t>"</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ios</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in </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ios</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binary</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read</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data2</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r>
              <a:rPr lang="en-US" sz="2000" b="1">
                <a:solidFill>
                  <a:srgbClr val="091D17"/>
                </a:solidFill>
                <a:latin typeface="Times New Roman" panose="02020603050405020304" pitchFamily="18" charset="0"/>
                <a:cs typeface="Times New Roman" panose="02020603050405020304" pitchFamily="18" charset="0"/>
              </a:rPr>
              <a:t>sizeof</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data2</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a:t>
            </a:r>
            <a:r>
              <a:rPr lang="en-US" sz="2000" b="1" smtClean="0">
                <a:solidFill>
                  <a:srgbClr val="091D17"/>
                </a:solidFill>
                <a:latin typeface="Times New Roman" panose="02020603050405020304" pitchFamily="18" charset="0"/>
                <a:cs typeface="Times New Roman" panose="02020603050405020304" pitchFamily="18" charset="0"/>
              </a:rPr>
              <a:t>for</a:t>
            </a:r>
            <a:r>
              <a:rPr lang="en-US" sz="2000" smtClean="0">
                <a:solidFill>
                  <a:srgbClr val="091D17"/>
                </a:solidFill>
                <a:latin typeface="Times New Roman" panose="02020603050405020304" pitchFamily="18" charset="0"/>
                <a:cs typeface="Times New Roman" panose="02020603050405020304" pitchFamily="18" charset="0"/>
              </a:rPr>
              <a:t> </a:t>
            </a:r>
            <a:r>
              <a:rPr lang="en-US" sz="2000" b="1">
                <a:solidFill>
                  <a:srgbClr val="FF0000"/>
                </a:solidFill>
                <a:latin typeface="Times New Roman" panose="02020603050405020304" pitchFamily="18" charset="0"/>
                <a:cs typeface="Times New Roman" panose="02020603050405020304" pitchFamily="18" charset="0"/>
              </a:rPr>
              <a:t>(</a:t>
            </a:r>
            <a:r>
              <a:rPr lang="en-US" sz="2000" b="1">
                <a:solidFill>
                  <a:srgbClr val="091D17"/>
                </a:solidFill>
                <a:latin typeface="Times New Roman" panose="02020603050405020304" pitchFamily="18" charset="0"/>
                <a:cs typeface="Times New Roman" panose="02020603050405020304" pitchFamily="18" charset="0"/>
              </a:rPr>
              <a:t>int</a:t>
            </a:r>
            <a:r>
              <a:rPr lang="en-US" sz="2000">
                <a:solidFill>
                  <a:srgbClr val="091D17"/>
                </a:solidFill>
                <a:latin typeface="Times New Roman" panose="02020603050405020304" pitchFamily="18" charset="0"/>
                <a:cs typeface="Times New Roman" panose="02020603050405020304" pitchFamily="18" charset="0"/>
              </a:rPr>
              <a:t> count</a:t>
            </a:r>
            <a:r>
              <a:rPr lang="en-US" sz="2000" b="1">
                <a:solidFill>
                  <a:srgbClr val="FF0000"/>
                </a:solidFill>
                <a:latin typeface="Times New Roman" panose="02020603050405020304" pitchFamily="18" charset="0"/>
                <a:cs typeface="Times New Roman" panose="02020603050405020304" pitchFamily="18" charset="0"/>
              </a:rPr>
              <a:t> = </a:t>
            </a:r>
            <a:r>
              <a:rPr lang="en-US" sz="2000">
                <a:solidFill>
                  <a:srgbClr val="091D17"/>
                </a:solidFill>
                <a:latin typeface="Times New Roman" panose="02020603050405020304" pitchFamily="18" charset="0"/>
                <a:cs typeface="Times New Roman" panose="02020603050405020304" pitchFamily="18" charset="0"/>
              </a:rPr>
              <a:t>0</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count </a:t>
            </a:r>
            <a:r>
              <a:rPr lang="en-US" sz="2000" b="1">
                <a:solidFill>
                  <a:srgbClr val="FF0000"/>
                </a:solidFill>
                <a:latin typeface="Times New Roman" panose="02020603050405020304" pitchFamily="18" charset="0"/>
                <a:cs typeface="Times New Roman" panose="02020603050405020304" pitchFamily="18" charset="0"/>
              </a:rPr>
              <a:t>&lt;</a:t>
            </a:r>
            <a:r>
              <a:rPr lang="en-US" sz="2000">
                <a:solidFill>
                  <a:srgbClr val="091D17"/>
                </a:solidFill>
                <a:latin typeface="Times New Roman" panose="02020603050405020304" pitchFamily="18" charset="0"/>
                <a:cs typeface="Times New Roman" panose="02020603050405020304" pitchFamily="18" charset="0"/>
              </a:rPr>
              <a:t> SIZE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count</a:t>
            </a:r>
            <a:r>
              <a:rPr lang="en-US" sz="2000" b="1">
                <a:solidFill>
                  <a:srgbClr val="FF0000"/>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cout </a:t>
            </a:r>
            <a:r>
              <a:rPr lang="en-US" sz="2000" b="1">
                <a:solidFill>
                  <a:srgbClr val="FF0000"/>
                </a:solidFill>
                <a:latin typeface="Times New Roman" panose="02020603050405020304" pitchFamily="18" charset="0"/>
                <a:cs typeface="Times New Roman" panose="02020603050405020304" pitchFamily="18" charset="0"/>
              </a:rPr>
              <a:t>&lt;&lt;</a:t>
            </a:r>
            <a:r>
              <a:rPr lang="en-US" sz="2000">
                <a:solidFill>
                  <a:srgbClr val="091D17"/>
                </a:solidFill>
                <a:latin typeface="Times New Roman" panose="02020603050405020304" pitchFamily="18" charset="0"/>
                <a:cs typeface="Times New Roman" panose="02020603050405020304" pitchFamily="18" charset="0"/>
              </a:rPr>
              <a:t> data2</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count</a:t>
            </a:r>
            <a:r>
              <a:rPr lang="en-US" sz="2000" b="1">
                <a:solidFill>
                  <a:srgbClr val="FF0000"/>
                </a:solidFill>
                <a:latin typeface="Times New Roman" panose="02020603050405020304" pitchFamily="18" charset="0"/>
                <a:cs typeface="Times New Roman" panose="02020603050405020304" pitchFamily="18" charset="0"/>
              </a:rPr>
              <a:t>] &lt;&lt; </a:t>
            </a:r>
            <a:r>
              <a:rPr lang="en-US" sz="2000" b="1">
                <a:solidFill>
                  <a:srgbClr val="0070C0"/>
                </a:solidFill>
                <a:latin typeface="Times New Roman" panose="02020603050405020304" pitchFamily="18" charset="0"/>
                <a:cs typeface="Times New Roman" panose="02020603050405020304" pitchFamily="18" charset="0"/>
              </a:rPr>
              <a:t>" "</a:t>
            </a:r>
            <a:r>
              <a:rPr lang="en-US" sz="2000" b="1">
                <a:solidFill>
                  <a:srgbClr val="FF0000"/>
                </a:solidFill>
                <a:latin typeface="Times New Roman" panose="02020603050405020304" pitchFamily="18" charset="0"/>
                <a:cs typeface="Times New Roman" panose="02020603050405020304" pitchFamily="18" charset="0"/>
              </a:rPr>
              <a:t>; </a:t>
            </a:r>
          </a:p>
          <a:p>
            <a:r>
              <a:rPr lang="en-US" sz="2000">
                <a:solidFill>
                  <a:srgbClr val="091D17"/>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	cout </a:t>
            </a:r>
            <a:r>
              <a:rPr lang="en-US" sz="2000" b="1">
                <a:solidFill>
                  <a:srgbClr val="FF0000"/>
                </a:solidFill>
                <a:latin typeface="Times New Roman" panose="02020603050405020304" pitchFamily="18" charset="0"/>
                <a:cs typeface="Times New Roman" panose="02020603050405020304" pitchFamily="18" charset="0"/>
              </a:rPr>
              <a:t>&lt;&lt;</a:t>
            </a:r>
            <a:r>
              <a:rPr lang="en-US" sz="2000">
                <a:solidFill>
                  <a:srgbClr val="091D17"/>
                </a:solidFill>
                <a:latin typeface="Times New Roman" panose="02020603050405020304" pitchFamily="18" charset="0"/>
                <a:cs typeface="Times New Roman" panose="02020603050405020304" pitchFamily="18" charset="0"/>
              </a:rPr>
              <a:t> endl</a:t>
            </a:r>
            <a:r>
              <a:rPr lang="en-US" sz="2000" b="1">
                <a:solidFill>
                  <a:srgbClr val="FF0000"/>
                </a:solidFill>
                <a:latin typeface="Times New Roman" panose="02020603050405020304" pitchFamily="18" charset="0"/>
                <a:cs typeface="Times New Roman" panose="02020603050405020304" pitchFamily="18" charset="0"/>
              </a:rPr>
              <a:t>; </a:t>
            </a:r>
            <a:r>
              <a:rPr lang="en-US" sz="2000" smtClean="0">
                <a:solidFill>
                  <a:srgbClr val="091D17"/>
                </a:solidFill>
                <a:latin typeface="Times New Roman" panose="02020603050405020304" pitchFamily="18" charset="0"/>
                <a:cs typeface="Times New Roman" panose="02020603050405020304" pitchFamily="18" charset="0"/>
              </a:rPr>
              <a:t>file</a:t>
            </a:r>
            <a:r>
              <a:rPr lang="en-US"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close</a:t>
            </a:r>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a:p>
            <a:r>
              <a:rPr lang="en-US" sz="2000" b="1">
                <a:solidFill>
                  <a:srgbClr val="FF0000"/>
                </a:solidFill>
                <a:latin typeface="Times New Roman" panose="02020603050405020304" pitchFamily="18" charset="0"/>
                <a:cs typeface="Times New Roman" panose="02020603050405020304" pitchFamily="18" charset="0"/>
              </a:rPr>
              <a:t>}</a:t>
            </a:r>
            <a:r>
              <a:rPr lang="en-US" sz="2000">
                <a:solidFill>
                  <a:srgbClr val="091D17"/>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5612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6.4 </a:t>
            </a:r>
            <a:r>
              <a:rPr lang="en-US" sz="3200">
                <a:latin typeface="Times New Roman" panose="02020603050405020304" pitchFamily="18" charset="0"/>
                <a:cs typeface="Times New Roman" panose="02020603050405020304" pitchFamily="18" charset="0"/>
              </a:rPr>
              <a:t>Các </a:t>
            </a:r>
            <a:r>
              <a:rPr lang="en-US" sz="3200" smtClean="0">
                <a:latin typeface="Times New Roman" panose="02020603050405020304" pitchFamily="18" charset="0"/>
                <a:cs typeface="Times New Roman" panose="02020603050405020304" pitchFamily="18" charset="0"/>
              </a:rPr>
              <a:t>hàm tệp </a:t>
            </a:r>
            <a:r>
              <a:rPr lang="en-US" sz="3200">
                <a:latin typeface="Times New Roman" panose="02020603050405020304" pitchFamily="18" charset="0"/>
                <a:cs typeface="Times New Roman" panose="02020603050405020304" pitchFamily="18" charset="0"/>
              </a:rPr>
              <a:t>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21</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E</a:t>
            </a:r>
            <a:r>
              <a:rPr lang="en-US" sz="2400" b="0" smtClean="0">
                <a:solidFill>
                  <a:srgbClr val="000000"/>
                </a:solidFill>
                <a:latin typeface="Times New Roman" panose="02020603050405020304" pitchFamily="18" charset="0"/>
                <a:cs typeface="Times New Roman" panose="02020603050405020304" pitchFamily="18" charset="0"/>
              </a:rPr>
              <a:t>. Hàm xóa và đổi tên file :</a:t>
            </a:r>
          </a:p>
          <a:p>
            <a:pPr marL="0" indent="0">
              <a:spcBef>
                <a:spcPts val="0"/>
              </a:spcBef>
              <a:buNone/>
            </a:pPr>
            <a:r>
              <a:rPr lang="en-US" sz="2400" b="0">
                <a:solidFill>
                  <a:srgbClr val="000000"/>
                </a:solidFill>
                <a:latin typeface="Times New Roman" panose="02020603050405020304" pitchFamily="18" charset="0"/>
                <a:cs typeface="Times New Roman" panose="02020603050405020304" pitchFamily="18" charset="0"/>
              </a:rPr>
              <a:t>	</a:t>
            </a:r>
            <a:r>
              <a:rPr lang="vi-VN" sz="2400">
                <a:solidFill>
                  <a:srgbClr val="000000"/>
                </a:solidFill>
                <a:latin typeface="Times New Roman" panose="02020603050405020304" pitchFamily="18" charset="0"/>
                <a:cs typeface="Times New Roman" panose="02020603050405020304" pitchFamily="18" charset="0"/>
              </a:rPr>
              <a:t>remove</a:t>
            </a:r>
            <a:r>
              <a:rPr lang="vi-VN" sz="2400" b="0">
                <a:solidFill>
                  <a:srgbClr val="000000"/>
                </a:solidFill>
                <a:latin typeface="Times New Roman" panose="02020603050405020304" pitchFamily="18" charset="0"/>
                <a:cs typeface="Times New Roman" panose="02020603050405020304" pitchFamily="18" charset="0"/>
              </a:rPr>
              <a:t> </a:t>
            </a:r>
            <a:r>
              <a:rPr lang="vi-VN" sz="2400" b="0">
                <a:solidFill>
                  <a:srgbClr val="FF0000"/>
                </a:solidFill>
                <a:latin typeface="Times New Roman" panose="02020603050405020304" pitchFamily="18" charset="0"/>
                <a:cs typeface="Times New Roman" panose="02020603050405020304" pitchFamily="18" charset="0"/>
              </a:rPr>
              <a:t>(</a:t>
            </a:r>
            <a:r>
              <a:rPr lang="vi-VN" sz="2400" b="0">
                <a:solidFill>
                  <a:srgbClr val="000000"/>
                </a:solidFill>
                <a:latin typeface="Times New Roman" panose="02020603050405020304" pitchFamily="18" charset="0"/>
                <a:cs typeface="Times New Roman" panose="02020603050405020304" pitchFamily="18" charset="0"/>
              </a:rPr>
              <a:t> </a:t>
            </a:r>
            <a:r>
              <a:rPr lang="en-US" sz="2400" b="0" smtClean="0">
                <a:solidFill>
                  <a:srgbClr val="2D0DB3"/>
                </a:solidFill>
                <a:latin typeface="Times New Roman" panose="02020603050405020304" pitchFamily="18" charset="0"/>
                <a:cs typeface="Times New Roman" panose="02020603050405020304" pitchFamily="18" charset="0"/>
              </a:rPr>
              <a:t>“</a:t>
            </a:r>
            <a:r>
              <a:rPr lang="vi-VN" sz="2400" b="0" smtClean="0">
                <a:solidFill>
                  <a:srgbClr val="2D0DB3"/>
                </a:solidFill>
                <a:latin typeface="Times New Roman" panose="02020603050405020304" pitchFamily="18" charset="0"/>
                <a:cs typeface="Times New Roman" panose="02020603050405020304" pitchFamily="18" charset="0"/>
              </a:rPr>
              <a:t>đường </a:t>
            </a:r>
            <a:r>
              <a:rPr lang="vi-VN" sz="2400" b="0">
                <a:solidFill>
                  <a:srgbClr val="2D0DB3"/>
                </a:solidFill>
                <a:latin typeface="Times New Roman" panose="02020603050405020304" pitchFamily="18" charset="0"/>
                <a:cs typeface="Times New Roman" panose="02020603050405020304" pitchFamily="18" charset="0"/>
              </a:rPr>
              <a:t>dẫn tập </a:t>
            </a:r>
            <a:r>
              <a:rPr lang="vi-VN" sz="2400" b="0" smtClean="0">
                <a:solidFill>
                  <a:srgbClr val="2D0DB3"/>
                </a:solidFill>
                <a:latin typeface="Times New Roman" panose="02020603050405020304" pitchFamily="18" charset="0"/>
                <a:cs typeface="Times New Roman" panose="02020603050405020304" pitchFamily="18" charset="0"/>
              </a:rPr>
              <a:t>tin</a:t>
            </a:r>
            <a:r>
              <a:rPr lang="en-US" sz="2400" b="0" smtClean="0">
                <a:solidFill>
                  <a:srgbClr val="2D0DB3"/>
                </a:solidFill>
                <a:latin typeface="Times New Roman" panose="02020603050405020304" pitchFamily="18" charset="0"/>
                <a:cs typeface="Times New Roman" panose="02020603050405020304" pitchFamily="18" charset="0"/>
              </a:rPr>
              <a:t>”</a:t>
            </a:r>
            <a:r>
              <a:rPr lang="vi-VN" sz="2400" b="0" smtClean="0">
                <a:solidFill>
                  <a:srgbClr val="000000"/>
                </a:solidFill>
                <a:latin typeface="Times New Roman" panose="02020603050405020304" pitchFamily="18" charset="0"/>
                <a:cs typeface="Times New Roman" panose="02020603050405020304" pitchFamily="18" charset="0"/>
              </a:rPr>
              <a:t> </a:t>
            </a:r>
            <a:r>
              <a:rPr lang="vi-VN" sz="2400" b="0">
                <a:solidFill>
                  <a:srgbClr val="FF0000"/>
                </a:solidFill>
                <a:latin typeface="Times New Roman" panose="02020603050405020304" pitchFamily="18" charset="0"/>
                <a:cs typeface="Times New Roman" panose="02020603050405020304" pitchFamily="18" charset="0"/>
              </a:rPr>
              <a:t>);</a:t>
            </a:r>
            <a:r>
              <a:rPr lang="en-US" sz="2400" b="0" smtClean="0">
                <a:solidFill>
                  <a:srgbClr val="000000"/>
                </a:solidFill>
                <a:latin typeface="Times New Roman" panose="02020603050405020304" pitchFamily="18" charset="0"/>
                <a:cs typeface="Times New Roman" panose="02020603050405020304" pitchFamily="18" charset="0"/>
              </a:rPr>
              <a:t> </a:t>
            </a:r>
          </a:p>
          <a:p>
            <a:pPr marL="0" indent="0">
              <a:spcBef>
                <a:spcPts val="0"/>
              </a:spcBef>
              <a:buNone/>
            </a:pPr>
            <a:r>
              <a:rPr lang="en-US" sz="2400" smtClean="0">
                <a:solidFill>
                  <a:srgbClr val="FF0000"/>
                </a:solidFill>
                <a:latin typeface="Times New Roman" panose="02020603050405020304" pitchFamily="18" charset="0"/>
                <a:cs typeface="Times New Roman" panose="02020603050405020304" pitchFamily="18" charset="0"/>
              </a:rPr>
              <a:t>	</a:t>
            </a:r>
            <a:r>
              <a:rPr lang="en-US" sz="2400">
                <a:solidFill>
                  <a:srgbClr val="091D17"/>
                </a:solidFill>
                <a:latin typeface="Times New Roman" panose="02020603050405020304" pitchFamily="18" charset="0"/>
                <a:cs typeface="Times New Roman" panose="02020603050405020304" pitchFamily="18" charset="0"/>
              </a:rPr>
              <a:t>rename</a:t>
            </a:r>
            <a:r>
              <a:rPr lang="en-US" sz="2400" b="0">
                <a:solidFill>
                  <a:srgbClr val="FF0000"/>
                </a:solidFill>
                <a:latin typeface="Times New Roman" panose="02020603050405020304" pitchFamily="18" charset="0"/>
                <a:cs typeface="Times New Roman" panose="02020603050405020304" pitchFamily="18" charset="0"/>
              </a:rPr>
              <a:t> ( </a:t>
            </a:r>
            <a:r>
              <a:rPr lang="en-US" sz="2400" b="0" smtClean="0">
                <a:solidFill>
                  <a:srgbClr val="3021EF"/>
                </a:solidFill>
                <a:latin typeface="Times New Roman" panose="02020603050405020304" pitchFamily="18" charset="0"/>
                <a:cs typeface="Times New Roman" panose="02020603050405020304" pitchFamily="18" charset="0"/>
              </a:rPr>
              <a:t>“ </a:t>
            </a:r>
            <a:r>
              <a:rPr lang="en-US" sz="2400" b="0">
                <a:solidFill>
                  <a:srgbClr val="3021EF"/>
                </a:solidFill>
                <a:latin typeface="Times New Roman" panose="02020603050405020304" pitchFamily="18" charset="0"/>
                <a:cs typeface="Times New Roman" panose="02020603050405020304" pitchFamily="18" charset="0"/>
              </a:rPr>
              <a:t>tên tập tin cũ </a:t>
            </a:r>
            <a:r>
              <a:rPr lang="en-US" sz="2400" b="0" smtClean="0">
                <a:solidFill>
                  <a:srgbClr val="3021EF"/>
                </a:solidFill>
                <a:latin typeface="Times New Roman" panose="02020603050405020304" pitchFamily="18" charset="0"/>
                <a:cs typeface="Times New Roman" panose="02020603050405020304" pitchFamily="18" charset="0"/>
              </a:rPr>
              <a:t>“</a:t>
            </a:r>
            <a:r>
              <a:rPr lang="en-US" sz="2400" b="0" smtClean="0">
                <a:solidFill>
                  <a:srgbClr val="FF0000"/>
                </a:solidFill>
                <a:latin typeface="Times New Roman" panose="02020603050405020304" pitchFamily="18" charset="0"/>
                <a:cs typeface="Times New Roman" panose="02020603050405020304" pitchFamily="18" charset="0"/>
              </a:rPr>
              <a:t>, </a:t>
            </a:r>
            <a:r>
              <a:rPr lang="en-US" sz="2400" b="0" smtClean="0">
                <a:solidFill>
                  <a:srgbClr val="3021EF"/>
                </a:solidFill>
                <a:latin typeface="Times New Roman" panose="02020603050405020304" pitchFamily="18" charset="0"/>
                <a:cs typeface="Times New Roman" panose="02020603050405020304" pitchFamily="18" charset="0"/>
              </a:rPr>
              <a:t> “ </a:t>
            </a:r>
            <a:r>
              <a:rPr lang="en-US" sz="2400" b="0">
                <a:solidFill>
                  <a:srgbClr val="3021EF"/>
                </a:solidFill>
                <a:latin typeface="Times New Roman" panose="02020603050405020304" pitchFamily="18" charset="0"/>
                <a:cs typeface="Times New Roman" panose="02020603050405020304" pitchFamily="18" charset="0"/>
              </a:rPr>
              <a:t>tên tập tin mới </a:t>
            </a:r>
            <a:r>
              <a:rPr lang="en-US" sz="2400" b="0" smtClean="0">
                <a:solidFill>
                  <a:srgbClr val="3021EF"/>
                </a:solidFill>
                <a:latin typeface="Times New Roman" panose="02020603050405020304" pitchFamily="18" charset="0"/>
                <a:cs typeface="Times New Roman" panose="02020603050405020304" pitchFamily="18" charset="0"/>
              </a:rPr>
              <a:t>“</a:t>
            </a:r>
            <a:r>
              <a:rPr lang="en-US" sz="2400" b="0" smtClean="0">
                <a:solidFill>
                  <a:srgbClr val="FF0000"/>
                </a:solidFill>
                <a:latin typeface="Times New Roman" panose="02020603050405020304" pitchFamily="18" charset="0"/>
                <a:cs typeface="Times New Roman" panose="02020603050405020304" pitchFamily="18" charset="0"/>
              </a:rPr>
              <a:t> );</a:t>
            </a:r>
          </a:p>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F. </a:t>
            </a:r>
            <a:r>
              <a:rPr lang="en-US" sz="2400" b="0" smtClean="0">
                <a:solidFill>
                  <a:srgbClr val="091D17"/>
                </a:solidFill>
                <a:latin typeface="Times New Roman" panose="02020603050405020304" pitchFamily="18" charset="0"/>
                <a:cs typeface="Times New Roman" panose="02020603050405020304" pitchFamily="18" charset="0"/>
              </a:rPr>
              <a:t>Các hàm di chuyển con trỏ file</a:t>
            </a:r>
          </a:p>
          <a:p>
            <a:pPr>
              <a:spcBef>
                <a:spcPts val="0"/>
              </a:spcBef>
              <a:buFont typeface="Courier New" panose="02070309020205020404" pitchFamily="49" charset="0"/>
              <a:buChar char="o"/>
            </a:pPr>
            <a:r>
              <a:rPr lang="en-US" sz="2400" smtClean="0">
                <a:solidFill>
                  <a:srgbClr val="091D17"/>
                </a:solidFill>
                <a:latin typeface="Times New Roman" panose="02020603050405020304" pitchFamily="18" charset="0"/>
                <a:cs typeface="Times New Roman" panose="02020603050405020304" pitchFamily="18" charset="0"/>
              </a:rPr>
              <a:t>seekp(n</a:t>
            </a:r>
            <a:r>
              <a:rPr lang="en-US" sz="2400">
                <a:solidFill>
                  <a:srgbClr val="091D17"/>
                </a:solidFill>
                <a:latin typeface="Times New Roman" panose="02020603050405020304" pitchFamily="18" charset="0"/>
                <a:cs typeface="Times New Roman" panose="02020603050405020304" pitchFamily="18" charset="0"/>
              </a:rPr>
              <a:t>) </a:t>
            </a:r>
            <a:r>
              <a:rPr lang="en-US" sz="2400" b="0" smtClean="0">
                <a:solidFill>
                  <a:srgbClr val="091D17"/>
                </a:solidFill>
                <a:latin typeface="Times New Roman" panose="02020603050405020304" pitchFamily="18" charset="0"/>
                <a:cs typeface="Times New Roman" panose="02020603050405020304" pitchFamily="18" charset="0"/>
              </a:rPr>
              <a:t>- </a:t>
            </a:r>
            <a:r>
              <a:rPr lang="vi-VN" sz="2400" b="0">
                <a:solidFill>
                  <a:srgbClr val="091D17"/>
                </a:solidFill>
                <a:latin typeface="Times New Roman" panose="02020603050405020304" pitchFamily="18" charset="0"/>
                <a:cs typeface="Times New Roman" panose="02020603050405020304" pitchFamily="18" charset="0"/>
              </a:rPr>
              <a:t>Di chuyển con trỏ đến byte thứ n (các byte được tính từ 0</a:t>
            </a:r>
            <a:r>
              <a:rPr lang="vi-VN" sz="2400" b="0" smtClean="0">
                <a:solidFill>
                  <a:srgbClr val="091D17"/>
                </a:solidFill>
                <a:latin typeface="Times New Roman" panose="02020603050405020304" pitchFamily="18" charset="0"/>
                <a:cs typeface="Times New Roman" panose="02020603050405020304" pitchFamily="18" charset="0"/>
              </a:rPr>
              <a:t>)</a:t>
            </a:r>
            <a:r>
              <a:rPr lang="en-US" sz="2400" b="0" smtClean="0">
                <a:solidFill>
                  <a:srgbClr val="091D17"/>
                </a:solidFill>
                <a:latin typeface="Times New Roman" panose="02020603050405020304" pitchFamily="18" charset="0"/>
                <a:cs typeface="Times New Roman" panose="02020603050405020304" pitchFamily="18" charset="0"/>
              </a:rPr>
              <a:t>.</a:t>
            </a:r>
          </a:p>
          <a:p>
            <a:pPr>
              <a:spcBef>
                <a:spcPts val="0"/>
              </a:spcBef>
              <a:buFont typeface="Courier New" panose="02070309020205020404" pitchFamily="49" charset="0"/>
              <a:buChar char="o"/>
            </a:pPr>
            <a:r>
              <a:rPr lang="vi-VN" sz="2400" smtClean="0">
                <a:solidFill>
                  <a:srgbClr val="091D17"/>
                </a:solidFill>
                <a:latin typeface="Times New Roman" panose="02020603050405020304" pitchFamily="18" charset="0"/>
                <a:cs typeface="Times New Roman" panose="02020603050405020304" pitchFamily="18" charset="0"/>
              </a:rPr>
              <a:t>seekp(n</a:t>
            </a:r>
            <a:r>
              <a:rPr lang="vi-VN" sz="2400">
                <a:solidFill>
                  <a:srgbClr val="091D17"/>
                </a:solidFill>
                <a:latin typeface="Times New Roman" panose="02020603050405020304" pitchFamily="18" charset="0"/>
                <a:cs typeface="Times New Roman" panose="02020603050405020304" pitchFamily="18" charset="0"/>
              </a:rPr>
              <a:t>, vị trí xuất phát) </a:t>
            </a:r>
            <a:r>
              <a:rPr lang="en-US" sz="2400" smtClean="0">
                <a:solidFill>
                  <a:srgbClr val="091D17"/>
                </a:solidFill>
                <a:latin typeface="Times New Roman" panose="02020603050405020304" pitchFamily="18" charset="0"/>
                <a:cs typeface="Times New Roman" panose="02020603050405020304" pitchFamily="18" charset="0"/>
              </a:rPr>
              <a:t>-</a:t>
            </a:r>
            <a:r>
              <a:rPr lang="vi-VN" sz="2400" b="0" smtClean="0">
                <a:solidFill>
                  <a:srgbClr val="091D17"/>
                </a:solidFill>
                <a:latin typeface="Times New Roman" panose="02020603050405020304" pitchFamily="18" charset="0"/>
                <a:cs typeface="Times New Roman" panose="02020603050405020304" pitchFamily="18" charset="0"/>
              </a:rPr>
              <a:t> </a:t>
            </a:r>
            <a:r>
              <a:rPr lang="vi-VN" sz="2400" b="0">
                <a:solidFill>
                  <a:srgbClr val="091D17"/>
                </a:solidFill>
                <a:latin typeface="Times New Roman" panose="02020603050405020304" pitchFamily="18" charset="0"/>
                <a:cs typeface="Times New Roman" panose="02020603050405020304" pitchFamily="18" charset="0"/>
              </a:rPr>
              <a:t>Di chuyển đi n byte (có thể âm hoặc dương) từ vị trí xuất phát. Vị trí xuất phát gồm:</a:t>
            </a:r>
          </a:p>
          <a:p>
            <a:pPr marL="0" indent="0">
              <a:spcBef>
                <a:spcPts val="0"/>
              </a:spcBef>
              <a:buNone/>
            </a:pPr>
            <a:r>
              <a:rPr lang="en-US" sz="2400" b="0" smtClean="0">
                <a:solidFill>
                  <a:srgbClr val="091D17"/>
                </a:solidFill>
                <a:latin typeface="Times New Roman" panose="02020603050405020304" pitchFamily="18" charset="0"/>
                <a:cs typeface="Times New Roman" panose="02020603050405020304" pitchFamily="18" charset="0"/>
              </a:rPr>
              <a:t>	</a:t>
            </a:r>
            <a:r>
              <a:rPr lang="vi-VN" sz="2400" b="0" smtClean="0">
                <a:solidFill>
                  <a:srgbClr val="091D17"/>
                </a:solidFill>
                <a:latin typeface="Times New Roman" panose="02020603050405020304" pitchFamily="18" charset="0"/>
                <a:cs typeface="Times New Roman" panose="02020603050405020304" pitchFamily="18" charset="0"/>
              </a:rPr>
              <a:t>•</a:t>
            </a:r>
            <a:r>
              <a:rPr lang="vi-VN" sz="2400" b="0">
                <a:solidFill>
                  <a:srgbClr val="091D17"/>
                </a:solidFill>
                <a:latin typeface="Times New Roman" panose="02020603050405020304" pitchFamily="18" charset="0"/>
                <a:cs typeface="Times New Roman" panose="02020603050405020304" pitchFamily="18" charset="0"/>
              </a:rPr>
              <a:t>	ios::beg : </a:t>
            </a:r>
            <a:r>
              <a:rPr lang="en-US" sz="2400" b="0" smtClean="0">
                <a:solidFill>
                  <a:srgbClr val="091D17"/>
                </a:solidFill>
                <a:latin typeface="Times New Roman" panose="02020603050405020304" pitchFamily="18" charset="0"/>
                <a:cs typeface="Times New Roman" panose="02020603050405020304" pitchFamily="18" charset="0"/>
              </a:rPr>
              <a:t>T</a:t>
            </a:r>
            <a:r>
              <a:rPr lang="vi-VN" sz="2400" b="0" smtClean="0">
                <a:solidFill>
                  <a:srgbClr val="091D17"/>
                </a:solidFill>
                <a:latin typeface="Times New Roman" panose="02020603050405020304" pitchFamily="18" charset="0"/>
                <a:cs typeface="Times New Roman" panose="02020603050405020304" pitchFamily="18" charset="0"/>
              </a:rPr>
              <a:t>ừ </a:t>
            </a:r>
            <a:r>
              <a:rPr lang="vi-VN" sz="2400" b="0">
                <a:solidFill>
                  <a:srgbClr val="091D17"/>
                </a:solidFill>
                <a:latin typeface="Times New Roman" panose="02020603050405020304" pitchFamily="18" charset="0"/>
                <a:cs typeface="Times New Roman" panose="02020603050405020304" pitchFamily="18" charset="0"/>
              </a:rPr>
              <a:t>đầu file</a:t>
            </a:r>
          </a:p>
          <a:p>
            <a:pPr marL="0" indent="0">
              <a:spcBef>
                <a:spcPts val="0"/>
              </a:spcBef>
              <a:buNone/>
            </a:pPr>
            <a:r>
              <a:rPr lang="en-US" sz="2400" b="0" smtClean="0">
                <a:solidFill>
                  <a:srgbClr val="091D17"/>
                </a:solidFill>
                <a:latin typeface="Times New Roman" panose="02020603050405020304" pitchFamily="18" charset="0"/>
                <a:cs typeface="Times New Roman" panose="02020603050405020304" pitchFamily="18" charset="0"/>
              </a:rPr>
              <a:t>	</a:t>
            </a:r>
            <a:r>
              <a:rPr lang="vi-VN" sz="2400" b="0" smtClean="0">
                <a:solidFill>
                  <a:srgbClr val="091D17"/>
                </a:solidFill>
                <a:latin typeface="Times New Roman" panose="02020603050405020304" pitchFamily="18" charset="0"/>
                <a:cs typeface="Times New Roman" panose="02020603050405020304" pitchFamily="18" charset="0"/>
              </a:rPr>
              <a:t>•</a:t>
            </a:r>
            <a:r>
              <a:rPr lang="vi-VN" sz="2400" b="0">
                <a:solidFill>
                  <a:srgbClr val="091D17"/>
                </a:solidFill>
                <a:latin typeface="Times New Roman" panose="02020603050405020304" pitchFamily="18" charset="0"/>
                <a:cs typeface="Times New Roman" panose="02020603050405020304" pitchFamily="18" charset="0"/>
              </a:rPr>
              <a:t>	ios::end : </a:t>
            </a:r>
            <a:r>
              <a:rPr lang="en-US" sz="2400" b="0" smtClean="0">
                <a:solidFill>
                  <a:srgbClr val="091D17"/>
                </a:solidFill>
                <a:latin typeface="Times New Roman" panose="02020603050405020304" pitchFamily="18" charset="0"/>
                <a:cs typeface="Times New Roman" panose="02020603050405020304" pitchFamily="18" charset="0"/>
              </a:rPr>
              <a:t>T</a:t>
            </a:r>
            <a:r>
              <a:rPr lang="vi-VN" sz="2400" b="0" smtClean="0">
                <a:solidFill>
                  <a:srgbClr val="091D17"/>
                </a:solidFill>
                <a:latin typeface="Times New Roman" panose="02020603050405020304" pitchFamily="18" charset="0"/>
                <a:cs typeface="Times New Roman" panose="02020603050405020304" pitchFamily="18" charset="0"/>
              </a:rPr>
              <a:t>ừ </a:t>
            </a:r>
            <a:r>
              <a:rPr lang="vi-VN" sz="2400" b="0">
                <a:solidFill>
                  <a:srgbClr val="091D17"/>
                </a:solidFill>
                <a:latin typeface="Times New Roman" panose="02020603050405020304" pitchFamily="18" charset="0"/>
                <a:cs typeface="Times New Roman" panose="02020603050405020304" pitchFamily="18" charset="0"/>
              </a:rPr>
              <a:t>cuối file</a:t>
            </a:r>
          </a:p>
          <a:p>
            <a:pPr marL="0" indent="0">
              <a:spcBef>
                <a:spcPts val="0"/>
              </a:spcBef>
              <a:buNone/>
            </a:pPr>
            <a:r>
              <a:rPr lang="en-US" sz="2400" b="0" smtClean="0">
                <a:solidFill>
                  <a:srgbClr val="091D17"/>
                </a:solidFill>
                <a:latin typeface="Times New Roman" panose="02020603050405020304" pitchFamily="18" charset="0"/>
                <a:cs typeface="Times New Roman" panose="02020603050405020304" pitchFamily="18" charset="0"/>
              </a:rPr>
              <a:t>	</a:t>
            </a:r>
            <a:r>
              <a:rPr lang="vi-VN" sz="2400" b="0" smtClean="0">
                <a:solidFill>
                  <a:srgbClr val="091D17"/>
                </a:solidFill>
                <a:latin typeface="Times New Roman" panose="02020603050405020304" pitchFamily="18" charset="0"/>
                <a:cs typeface="Times New Roman" panose="02020603050405020304" pitchFamily="18" charset="0"/>
              </a:rPr>
              <a:t>•</a:t>
            </a:r>
            <a:r>
              <a:rPr lang="vi-VN" sz="2400" b="0">
                <a:solidFill>
                  <a:srgbClr val="091D17"/>
                </a:solidFill>
                <a:latin typeface="Times New Roman" panose="02020603050405020304" pitchFamily="18" charset="0"/>
                <a:cs typeface="Times New Roman" panose="02020603050405020304" pitchFamily="18" charset="0"/>
              </a:rPr>
              <a:t>	ios::cur : </a:t>
            </a:r>
            <a:r>
              <a:rPr lang="en-US" sz="2400" b="0" smtClean="0">
                <a:solidFill>
                  <a:srgbClr val="091D17"/>
                </a:solidFill>
                <a:latin typeface="Times New Roman" panose="02020603050405020304" pitchFamily="18" charset="0"/>
                <a:cs typeface="Times New Roman" panose="02020603050405020304" pitchFamily="18" charset="0"/>
              </a:rPr>
              <a:t>T</a:t>
            </a:r>
            <a:r>
              <a:rPr lang="vi-VN" sz="2400" b="0" smtClean="0">
                <a:solidFill>
                  <a:srgbClr val="091D17"/>
                </a:solidFill>
                <a:latin typeface="Times New Roman" panose="02020603050405020304" pitchFamily="18" charset="0"/>
                <a:cs typeface="Times New Roman" panose="02020603050405020304" pitchFamily="18" charset="0"/>
              </a:rPr>
              <a:t>ừ </a:t>
            </a:r>
            <a:r>
              <a:rPr lang="vi-VN" sz="2400" b="0">
                <a:solidFill>
                  <a:srgbClr val="091D17"/>
                </a:solidFill>
                <a:latin typeface="Times New Roman" panose="02020603050405020304" pitchFamily="18" charset="0"/>
                <a:cs typeface="Times New Roman" panose="02020603050405020304" pitchFamily="18" charset="0"/>
              </a:rPr>
              <a:t>vị trí hiện tại của con trỏ.</a:t>
            </a:r>
          </a:p>
          <a:p>
            <a:pPr>
              <a:spcBef>
                <a:spcPts val="0"/>
              </a:spcBef>
              <a:buFont typeface="Courier New" panose="02070309020205020404" pitchFamily="49" charset="0"/>
              <a:buChar char="o"/>
            </a:pPr>
            <a:r>
              <a:rPr lang="en-US" sz="2400" smtClean="0">
                <a:solidFill>
                  <a:srgbClr val="091D17"/>
                </a:solidFill>
                <a:latin typeface="Times New Roman" panose="02020603050405020304" pitchFamily="18" charset="0"/>
                <a:cs typeface="Times New Roman" panose="02020603050405020304" pitchFamily="18" charset="0"/>
              </a:rPr>
              <a:t>tellp(n</a:t>
            </a:r>
            <a:r>
              <a:rPr lang="en-US" sz="2400">
                <a:solidFill>
                  <a:srgbClr val="091D17"/>
                </a:solidFill>
                <a:latin typeface="Times New Roman" panose="02020603050405020304" pitchFamily="18" charset="0"/>
                <a:cs typeface="Times New Roman" panose="02020603050405020304" pitchFamily="18" charset="0"/>
              </a:rPr>
              <a:t>) </a:t>
            </a:r>
            <a:r>
              <a:rPr lang="en-US" sz="2400" b="0" smtClean="0">
                <a:solidFill>
                  <a:srgbClr val="091D17"/>
                </a:solidFill>
                <a:latin typeface="Times New Roman" panose="02020603050405020304" pitchFamily="18" charset="0"/>
                <a:cs typeface="Times New Roman" panose="02020603050405020304" pitchFamily="18" charset="0"/>
              </a:rPr>
              <a:t>- </a:t>
            </a:r>
            <a:r>
              <a:rPr lang="en-US" sz="2400" b="0">
                <a:solidFill>
                  <a:srgbClr val="091D17"/>
                </a:solidFill>
                <a:latin typeface="Times New Roman" panose="02020603050405020304" pitchFamily="18" charset="0"/>
                <a:cs typeface="Times New Roman" panose="02020603050405020304" pitchFamily="18" charset="0"/>
              </a:rPr>
              <a:t>Cho biết vị trí hiện tại của con trỏ</a:t>
            </a:r>
            <a:r>
              <a:rPr lang="en-US" sz="2400" b="0" smtClean="0">
                <a:solidFill>
                  <a:srgbClr val="091D17"/>
                </a:solidFill>
                <a:latin typeface="Times New Roman" panose="02020603050405020304" pitchFamily="18" charset="0"/>
                <a:cs typeface="Times New Roman" panose="02020603050405020304" pitchFamily="18" charset="0"/>
              </a:rPr>
              <a:t>.</a:t>
            </a:r>
          </a:p>
          <a:p>
            <a:pPr>
              <a:spcBef>
                <a:spcPts val="0"/>
              </a:spcBef>
              <a:buFont typeface="Courier New" panose="02070309020205020404" pitchFamily="49" charset="0"/>
              <a:buChar char="o"/>
            </a:pPr>
            <a:r>
              <a:rPr lang="vi-VN" sz="2400" b="0">
                <a:solidFill>
                  <a:srgbClr val="091D17"/>
                </a:solidFill>
                <a:latin typeface="Times New Roman" panose="02020603050405020304" pitchFamily="18" charset="0"/>
                <a:cs typeface="Times New Roman" panose="02020603050405020304" pitchFamily="18" charset="0"/>
              </a:rPr>
              <a:t>Để làm việc với dòng nhập tên các phương thức trên được thay tương ứng bởi các tên : </a:t>
            </a:r>
            <a:r>
              <a:rPr lang="vi-VN" sz="2400">
                <a:solidFill>
                  <a:srgbClr val="091D17"/>
                </a:solidFill>
                <a:latin typeface="Times New Roman" panose="02020603050405020304" pitchFamily="18" charset="0"/>
                <a:cs typeface="Times New Roman" panose="02020603050405020304" pitchFamily="18" charset="0"/>
              </a:rPr>
              <a:t>seekg</a:t>
            </a:r>
            <a:r>
              <a:rPr lang="vi-VN" sz="2400" b="0">
                <a:solidFill>
                  <a:srgbClr val="091D17"/>
                </a:solidFill>
                <a:latin typeface="Times New Roman" panose="02020603050405020304" pitchFamily="18" charset="0"/>
                <a:cs typeface="Times New Roman" panose="02020603050405020304" pitchFamily="18" charset="0"/>
              </a:rPr>
              <a:t> và </a:t>
            </a:r>
            <a:r>
              <a:rPr lang="vi-VN" sz="2400">
                <a:solidFill>
                  <a:srgbClr val="091D17"/>
                </a:solidFill>
                <a:latin typeface="Times New Roman" panose="02020603050405020304" pitchFamily="18" charset="0"/>
                <a:cs typeface="Times New Roman" panose="02020603050405020304" pitchFamily="18" charset="0"/>
              </a:rPr>
              <a:t>tellg</a:t>
            </a:r>
            <a:r>
              <a:rPr lang="en-US" sz="2400" b="0">
                <a:solidFill>
                  <a:srgbClr val="FF0000"/>
                </a:solidFill>
                <a:latin typeface="Times New Roman" panose="02020603050405020304" pitchFamily="18" charset="0"/>
                <a:cs typeface="Times New Roman" panose="02020603050405020304" pitchFamily="18" charset="0"/>
              </a:rPr>
              <a:t>	</a:t>
            </a:r>
            <a:endParaRPr lang="en-US" sz="2400" b="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100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6.4 </a:t>
            </a:r>
            <a:r>
              <a:rPr lang="en-US" sz="3200">
                <a:latin typeface="Times New Roman" panose="02020603050405020304" pitchFamily="18" charset="0"/>
                <a:cs typeface="Times New Roman" panose="02020603050405020304" pitchFamily="18" charset="0"/>
              </a:rPr>
              <a:t>Các </a:t>
            </a:r>
            <a:r>
              <a:rPr lang="en-US" sz="3200" smtClean="0">
                <a:latin typeface="Times New Roman" panose="02020603050405020304" pitchFamily="18" charset="0"/>
                <a:cs typeface="Times New Roman" panose="02020603050405020304" pitchFamily="18" charset="0"/>
              </a:rPr>
              <a:t>hàm tệp </a:t>
            </a:r>
            <a:r>
              <a:rPr lang="en-US" sz="3200">
                <a:latin typeface="Times New Roman" panose="02020603050405020304" pitchFamily="18" charset="0"/>
                <a:cs typeface="Times New Roman" panose="02020603050405020304" pitchFamily="18" charset="0"/>
              </a:rPr>
              <a:t>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22</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G. </a:t>
            </a:r>
            <a:r>
              <a:rPr lang="en-US" sz="2400" b="0" smtClean="0">
                <a:solidFill>
                  <a:srgbClr val="091D17"/>
                </a:solidFill>
                <a:latin typeface="Times New Roman" panose="02020603050405020304" pitchFamily="18" charset="0"/>
                <a:cs typeface="Times New Roman" panose="02020603050405020304" pitchFamily="18" charset="0"/>
              </a:rPr>
              <a:t>Hàm </a:t>
            </a:r>
            <a:r>
              <a:rPr lang="vi-VN" sz="2400" smtClean="0">
                <a:solidFill>
                  <a:srgbClr val="091D17"/>
                </a:solidFill>
                <a:latin typeface="Times New Roman" panose="02020603050405020304" pitchFamily="18" charset="0"/>
                <a:cs typeface="Times New Roman" panose="02020603050405020304" pitchFamily="18" charset="0"/>
              </a:rPr>
              <a:t>gcount()</a:t>
            </a:r>
            <a:r>
              <a:rPr lang="en-US" sz="2400" smtClean="0">
                <a:solidFill>
                  <a:srgbClr val="091D17"/>
                </a:solidFill>
                <a:latin typeface="Times New Roman" panose="02020603050405020304" pitchFamily="18" charset="0"/>
                <a:cs typeface="Times New Roman" panose="02020603050405020304" pitchFamily="18" charset="0"/>
              </a:rPr>
              <a:t> -</a:t>
            </a:r>
            <a:r>
              <a:rPr lang="vi-VN" sz="2400" b="0" smtClean="0">
                <a:solidFill>
                  <a:srgbClr val="091D17"/>
                </a:solidFill>
                <a:latin typeface="Times New Roman" panose="02020603050405020304" pitchFamily="18" charset="0"/>
                <a:cs typeface="Times New Roman" panose="02020603050405020304" pitchFamily="18" charset="0"/>
              </a:rPr>
              <a:t> </a:t>
            </a:r>
            <a:r>
              <a:rPr lang="en-US" sz="2400" b="0" smtClean="0">
                <a:solidFill>
                  <a:srgbClr val="091D17"/>
                </a:solidFill>
                <a:latin typeface="Times New Roman" panose="02020603050405020304" pitchFamily="18" charset="0"/>
                <a:cs typeface="Times New Roman" panose="02020603050405020304" pitchFamily="18" charset="0"/>
              </a:rPr>
              <a:t>C</a:t>
            </a:r>
            <a:r>
              <a:rPr lang="vi-VN" sz="2400" b="0" smtClean="0">
                <a:solidFill>
                  <a:srgbClr val="091D17"/>
                </a:solidFill>
                <a:latin typeface="Times New Roman" panose="02020603050405020304" pitchFamily="18" charset="0"/>
                <a:cs typeface="Times New Roman" panose="02020603050405020304" pitchFamily="18" charset="0"/>
              </a:rPr>
              <a:t>ho </a:t>
            </a:r>
            <a:r>
              <a:rPr lang="vi-VN" sz="2400" b="0">
                <a:solidFill>
                  <a:srgbClr val="091D17"/>
                </a:solidFill>
                <a:latin typeface="Times New Roman" panose="02020603050405020304" pitchFamily="18" charset="0"/>
                <a:cs typeface="Times New Roman" panose="02020603050405020304" pitchFamily="18" charset="0"/>
              </a:rPr>
              <a:t>biết số kí tự </a:t>
            </a:r>
            <a:r>
              <a:rPr lang="en-US" sz="2400" b="0" smtClean="0">
                <a:solidFill>
                  <a:srgbClr val="091D17"/>
                </a:solidFill>
                <a:latin typeface="Times New Roman" panose="02020603050405020304" pitchFamily="18" charset="0"/>
                <a:cs typeface="Times New Roman" panose="02020603050405020304" pitchFamily="18" charset="0"/>
              </a:rPr>
              <a:t>hàm </a:t>
            </a:r>
            <a:r>
              <a:rPr lang="vi-VN" sz="2400" b="0" smtClean="0">
                <a:solidFill>
                  <a:srgbClr val="091D17"/>
                </a:solidFill>
                <a:latin typeface="Times New Roman" panose="02020603050405020304" pitchFamily="18" charset="0"/>
                <a:cs typeface="Times New Roman" panose="02020603050405020304" pitchFamily="18" charset="0"/>
              </a:rPr>
              <a:t>read </a:t>
            </a:r>
            <a:r>
              <a:rPr lang="vi-VN" sz="2400" b="0">
                <a:solidFill>
                  <a:srgbClr val="091D17"/>
                </a:solidFill>
                <a:latin typeface="Times New Roman" panose="02020603050405020304" pitchFamily="18" charset="0"/>
                <a:cs typeface="Times New Roman" panose="02020603050405020304" pitchFamily="18" charset="0"/>
              </a:rPr>
              <a:t>đọc </a:t>
            </a:r>
            <a:r>
              <a:rPr lang="vi-VN" sz="2400" b="0" smtClean="0">
                <a:solidFill>
                  <a:srgbClr val="091D17"/>
                </a:solidFill>
                <a:latin typeface="Times New Roman" panose="02020603050405020304" pitchFamily="18" charset="0"/>
                <a:cs typeface="Times New Roman" panose="02020603050405020304" pitchFamily="18" charset="0"/>
              </a:rPr>
              <a:t>được</a:t>
            </a:r>
            <a:endParaRPr lang="en-US" sz="2400" b="0" smtClean="0">
              <a:solidFill>
                <a:srgbClr val="FF0000"/>
              </a:solidFill>
              <a:latin typeface="Times New Roman" panose="02020603050405020304" pitchFamily="18" charset="0"/>
              <a:cs typeface="Times New Roman" panose="02020603050405020304" pitchFamily="18" charset="0"/>
            </a:endParaRPr>
          </a:p>
          <a:p>
            <a:pPr marL="0" indent="0">
              <a:spcBef>
                <a:spcPts val="0"/>
              </a:spcBef>
              <a:buNone/>
            </a:pPr>
            <a:r>
              <a:rPr lang="en-US" sz="2400" b="0">
                <a:solidFill>
                  <a:srgbClr val="FF0000"/>
                </a:solidFill>
                <a:latin typeface="Times New Roman" panose="02020603050405020304" pitchFamily="18" charset="0"/>
                <a:cs typeface="Times New Roman" panose="02020603050405020304" pitchFamily="18" charset="0"/>
              </a:rPr>
              <a:t>H</a:t>
            </a:r>
            <a:r>
              <a:rPr lang="en-US" sz="2400" b="0" smtClean="0">
                <a:solidFill>
                  <a:srgbClr val="000000"/>
                </a:solidFill>
                <a:latin typeface="Times New Roman" panose="02020603050405020304" pitchFamily="18" charset="0"/>
                <a:cs typeface="Times New Roman" panose="02020603050405020304" pitchFamily="18" charset="0"/>
              </a:rPr>
              <a:t>. Một số hàm khác sinh viên tự tìm hiểu : </a:t>
            </a:r>
            <a:r>
              <a:rPr lang="en-US" sz="2400" b="0" i="1" smtClean="0">
                <a:solidFill>
                  <a:srgbClr val="000000"/>
                </a:solidFill>
                <a:latin typeface="Times New Roman" panose="02020603050405020304" pitchFamily="18" charset="0"/>
                <a:cs typeface="Times New Roman" panose="02020603050405020304" pitchFamily="18" charset="0"/>
              </a:rPr>
              <a:t>fread(), fwrite(), fseek(), ftell(), …</a:t>
            </a:r>
            <a:endParaRPr lang="en-US" sz="24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947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Bài tập chương 6</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23</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u="sng" smtClean="0">
                <a:solidFill>
                  <a:srgbClr val="FF0000"/>
                </a:solidFill>
                <a:latin typeface="Times New Roman" panose="02020603050405020304" pitchFamily="18" charset="0"/>
                <a:cs typeface="Times New Roman" panose="02020603050405020304" pitchFamily="18" charset="0"/>
              </a:rPr>
              <a:t>Bài 1.</a:t>
            </a:r>
            <a:r>
              <a:rPr lang="en-US" sz="2400" smtClean="0">
                <a:solidFill>
                  <a:srgbClr val="FF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Viết chương trình tạo ra 1 tệp tin với dữ liệu là các số nguyên từ 1 đến 100.</a:t>
            </a:r>
          </a:p>
          <a:p>
            <a:pPr marL="0" indent="0">
              <a:spcBef>
                <a:spcPts val="0"/>
              </a:spcBef>
              <a:buNone/>
            </a:pPr>
            <a:r>
              <a:rPr lang="en-US" sz="2400" u="sng" smtClean="0">
                <a:solidFill>
                  <a:srgbClr val="FF0000"/>
                </a:solidFill>
                <a:latin typeface="Times New Roman" panose="02020603050405020304" pitchFamily="18" charset="0"/>
                <a:cs typeface="Times New Roman" panose="02020603050405020304" pitchFamily="18" charset="0"/>
              </a:rPr>
              <a:t>Bài 2.</a:t>
            </a:r>
            <a:r>
              <a:rPr lang="en-US" sz="2400" smtClean="0">
                <a:solidFill>
                  <a:srgbClr val="FF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Nhập một dãy số gồm n phần tử số nguyên rồi lưu vào tệp tin 1.txt</a:t>
            </a: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Sắp xếp các số trong tệp 1.txt và lưu kết quả vào tệp 2.txt</a:t>
            </a: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Xóa tệp 1.txt và đổi tên tệp 2.txt thành sort.txt</a:t>
            </a:r>
            <a:endParaRPr lang="en-US" sz="2400">
              <a:solidFill>
                <a:srgbClr val="FF0000"/>
              </a:solidFill>
              <a:latin typeface="Times New Roman" panose="02020603050405020304" pitchFamily="18" charset="0"/>
              <a:cs typeface="Times New Roman" panose="02020603050405020304" pitchFamily="18" charset="0"/>
            </a:endParaRPr>
          </a:p>
          <a:p>
            <a:pPr marL="457200" indent="-457200">
              <a:spcBef>
                <a:spcPts val="0"/>
              </a:spcBef>
              <a:buAutoNum type="alphaUcPeriod"/>
            </a:pPr>
            <a:r>
              <a:rPr lang="en-US" sz="2400" b="0" smtClean="0">
                <a:solidFill>
                  <a:srgbClr val="000000"/>
                </a:solidFill>
                <a:latin typeface="Times New Roman" panose="02020603050405020304" pitchFamily="18" charset="0"/>
                <a:cs typeface="Times New Roman" panose="02020603050405020304" pitchFamily="18" charset="0"/>
              </a:rPr>
              <a:t>Thêm vào cuối tệp sort.txt số 2015</a:t>
            </a:r>
          </a:p>
          <a:p>
            <a:pPr marL="0" indent="0">
              <a:spcBef>
                <a:spcPts val="0"/>
              </a:spcBef>
              <a:buNone/>
            </a:pPr>
            <a:r>
              <a:rPr lang="en-US" sz="2400" u="sng" smtClean="0">
                <a:solidFill>
                  <a:srgbClr val="FF0000"/>
                </a:solidFill>
                <a:latin typeface="Times New Roman" panose="02020603050405020304" pitchFamily="18" charset="0"/>
                <a:cs typeface="Times New Roman" panose="02020603050405020304" pitchFamily="18" charset="0"/>
              </a:rPr>
              <a:t>Bài 3.</a:t>
            </a:r>
            <a:r>
              <a:rPr lang="en-US" sz="2400" smtClean="0">
                <a:solidFill>
                  <a:srgbClr val="FF0000"/>
                </a:solidFill>
                <a:latin typeface="Times New Roman" panose="02020603050405020304" pitchFamily="18" charset="0"/>
                <a:cs typeface="Times New Roman" panose="02020603050405020304" pitchFamily="18" charset="0"/>
              </a:rPr>
              <a:t> </a:t>
            </a:r>
            <a:r>
              <a:rPr lang="en-US" sz="2400" b="0" smtClean="0">
                <a:solidFill>
                  <a:srgbClr val="000000"/>
                </a:solidFill>
                <a:latin typeface="Times New Roman" panose="02020603050405020304" pitchFamily="18" charset="0"/>
                <a:cs typeface="Times New Roman" panose="02020603050405020304" pitchFamily="18" charset="0"/>
              </a:rPr>
              <a:t>Tạo một file với thông tin gồm danh sách các sinh viên và điểm số của họ. Tìm những sinh viên trong file đó sao cho điểm số &gt;=7 và lưu kết quả sang 1 file mới.</a:t>
            </a:r>
          </a:p>
          <a:p>
            <a:pPr marL="0" indent="0">
              <a:spcBef>
                <a:spcPts val="0"/>
              </a:spcBef>
              <a:buNone/>
            </a:pPr>
            <a:r>
              <a:rPr lang="en-US" sz="2400" u="sng" smtClean="0">
                <a:solidFill>
                  <a:srgbClr val="FF0000"/>
                </a:solidFill>
                <a:latin typeface="Times New Roman" panose="02020603050405020304" pitchFamily="18" charset="0"/>
                <a:cs typeface="Times New Roman" panose="02020603050405020304" pitchFamily="18" charset="0"/>
              </a:rPr>
              <a:t>Bài 4.</a:t>
            </a:r>
            <a:r>
              <a:rPr lang="en-US" sz="2400" smtClean="0">
                <a:solidFill>
                  <a:srgbClr val="FF0000"/>
                </a:solidFill>
                <a:latin typeface="Times New Roman" panose="02020603050405020304" pitchFamily="18" charset="0"/>
                <a:cs typeface="Times New Roman" panose="02020603050405020304" pitchFamily="18" charset="0"/>
              </a:rPr>
              <a:t> </a:t>
            </a:r>
            <a:r>
              <a:rPr lang="vi-VN" sz="2400" b="0" smtClean="0">
                <a:solidFill>
                  <a:srgbClr val="000000"/>
                </a:solidFill>
                <a:latin typeface="Times New Roman" panose="02020603050405020304" pitchFamily="18" charset="0"/>
                <a:cs typeface="Times New Roman" panose="02020603050405020304" pitchFamily="18" charset="0"/>
              </a:rPr>
              <a:t>Viết </a:t>
            </a:r>
            <a:r>
              <a:rPr lang="vi-VN" sz="2400" b="0">
                <a:solidFill>
                  <a:srgbClr val="000000"/>
                </a:solidFill>
                <a:latin typeface="Times New Roman" panose="02020603050405020304" pitchFamily="18" charset="0"/>
                <a:cs typeface="Times New Roman" panose="02020603050405020304" pitchFamily="18" charset="0"/>
              </a:rPr>
              <a:t>chương trình tìm xâu dài nhất trong một file văn bản</a:t>
            </a:r>
            <a:r>
              <a:rPr lang="vi-VN" sz="2400" b="0" smtClean="0">
                <a:solidFill>
                  <a:srgbClr val="000000"/>
                </a:solidFill>
                <a:latin typeface="Times New Roman" panose="02020603050405020304" pitchFamily="18" charset="0"/>
                <a:cs typeface="Times New Roman" panose="02020603050405020304" pitchFamily="18" charset="0"/>
              </a:rPr>
              <a:t>.</a:t>
            </a: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u="sng">
                <a:solidFill>
                  <a:srgbClr val="FF0000"/>
                </a:solidFill>
                <a:latin typeface="Times New Roman" panose="02020603050405020304" pitchFamily="18" charset="0"/>
                <a:cs typeface="Times New Roman" panose="02020603050405020304" pitchFamily="18" charset="0"/>
              </a:rPr>
              <a:t>Bài </a:t>
            </a:r>
            <a:r>
              <a:rPr lang="en-US" sz="2400" u="sng" smtClean="0">
                <a:solidFill>
                  <a:srgbClr val="FF0000"/>
                </a:solidFill>
                <a:latin typeface="Times New Roman" panose="02020603050405020304" pitchFamily="18" charset="0"/>
                <a:cs typeface="Times New Roman" panose="02020603050405020304" pitchFamily="18" charset="0"/>
              </a:rPr>
              <a:t>5.</a:t>
            </a:r>
            <a:r>
              <a:rPr lang="en-US" sz="2400" b="0">
                <a:solidFill>
                  <a:srgbClr val="FF0000"/>
                </a:solidFill>
                <a:latin typeface="Times New Roman" panose="02020603050405020304" pitchFamily="18" charset="0"/>
                <a:cs typeface="Times New Roman" panose="02020603050405020304" pitchFamily="18" charset="0"/>
              </a:rPr>
              <a:t> </a:t>
            </a:r>
            <a:r>
              <a:rPr lang="en-US" sz="2400" b="0" smtClean="0">
                <a:solidFill>
                  <a:srgbClr val="FF0000"/>
                </a:solidFill>
                <a:latin typeface="Times New Roman" panose="02020603050405020304" pitchFamily="18" charset="0"/>
                <a:cs typeface="Times New Roman" panose="02020603050405020304" pitchFamily="18" charset="0"/>
              </a:rPr>
              <a:t> </a:t>
            </a:r>
            <a:r>
              <a:rPr lang="en-US" sz="2400" b="0" smtClean="0">
                <a:solidFill>
                  <a:srgbClr val="091D17"/>
                </a:solidFill>
                <a:latin typeface="Times New Roman" panose="02020603050405020304" pitchFamily="18" charset="0"/>
                <a:cs typeface="Times New Roman" panose="02020603050405020304" pitchFamily="18" charset="0"/>
              </a:rPr>
              <a:t>Viết Chương trình để tổ </a:t>
            </a:r>
            <a:r>
              <a:rPr lang="en-US" sz="2400" b="0">
                <a:solidFill>
                  <a:srgbClr val="091D17"/>
                </a:solidFill>
                <a:latin typeface="Times New Roman" panose="02020603050405020304" pitchFamily="18" charset="0"/>
                <a:cs typeface="Times New Roman" panose="02020603050405020304" pitchFamily="18" charset="0"/>
              </a:rPr>
              <a:t>chức </a:t>
            </a:r>
            <a:r>
              <a:rPr lang="en-US" sz="2400" b="0" smtClean="0">
                <a:solidFill>
                  <a:srgbClr val="091D17"/>
                </a:solidFill>
                <a:latin typeface="Times New Roman" panose="02020603050405020304" pitchFamily="18" charset="0"/>
                <a:cs typeface="Times New Roman" panose="02020603050405020304" pitchFamily="18" charset="0"/>
              </a:rPr>
              <a:t>và quản </a:t>
            </a:r>
            <a:r>
              <a:rPr lang="en-US" sz="2400" b="0">
                <a:solidFill>
                  <a:srgbClr val="091D17"/>
                </a:solidFill>
                <a:latin typeface="Times New Roman" panose="02020603050405020304" pitchFamily="18" charset="0"/>
                <a:cs typeface="Times New Roman" panose="02020603050405020304" pitchFamily="18" charset="0"/>
              </a:rPr>
              <a:t>lý file sinh viên (Họ tên, ngày sinh, giới tính, </a:t>
            </a:r>
            <a:r>
              <a:rPr lang="en-US" sz="2400" b="0" smtClean="0">
                <a:solidFill>
                  <a:srgbClr val="091D17"/>
                </a:solidFill>
                <a:latin typeface="Times New Roman" panose="02020603050405020304" pitchFamily="18" charset="0"/>
                <a:cs typeface="Times New Roman" panose="02020603050405020304" pitchFamily="18" charset="0"/>
              </a:rPr>
              <a:t>điểm các môn) </a:t>
            </a:r>
            <a:r>
              <a:rPr lang="en-US" sz="2400" b="0">
                <a:solidFill>
                  <a:srgbClr val="091D17"/>
                </a:solidFill>
                <a:latin typeface="Times New Roman" panose="02020603050405020304" pitchFamily="18" charset="0"/>
                <a:cs typeface="Times New Roman" panose="02020603050405020304" pitchFamily="18" charset="0"/>
              </a:rPr>
              <a:t>với các chức năng : Nhập, xem, xóa, </a:t>
            </a:r>
            <a:r>
              <a:rPr lang="en-US" sz="2400" b="0" smtClean="0">
                <a:solidFill>
                  <a:srgbClr val="091D17"/>
                </a:solidFill>
                <a:latin typeface="Times New Roman" panose="02020603050405020304" pitchFamily="18" charset="0"/>
                <a:cs typeface="Times New Roman" panose="02020603050405020304" pitchFamily="18" charset="0"/>
              </a:rPr>
              <a:t>sửa. </a:t>
            </a:r>
          </a:p>
        </p:txBody>
      </p:sp>
    </p:spTree>
    <p:extLst>
      <p:ext uri="{BB962C8B-B14F-4D97-AF65-F5344CB8AC3E}">
        <p14:creationId xmlns:p14="http://schemas.microsoft.com/office/powerpoint/2010/main" val="2349301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80000"/>
              </a:lnSpc>
            </a:pPr>
            <a:r>
              <a:rPr lang="en-US" altLang="en-US" sz="1600"/>
              <a:t>www.themegallery.com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ea typeface="Verdana" panose="020B0604030504040204" pitchFamily="34" charset="0"/>
                <a:cs typeface="Verdana" panose="020B0604030504040204" pitchFamily="34" charset="0"/>
              </a:rPr>
              <a:t>Thank You !</a:t>
            </a:r>
          </a:p>
        </p:txBody>
      </p:sp>
      <p:sp>
        <p:nvSpPr>
          <p:cNvPr id="2" name="Rectangle 1"/>
          <p:cNvSpPr/>
          <p:nvPr/>
        </p:nvSpPr>
        <p:spPr>
          <a:xfrm>
            <a:off x="228600" y="152400"/>
            <a:ext cx="1295400" cy="609600"/>
          </a:xfrm>
          <a:prstGeom prst="rect">
            <a:avLst/>
          </a:prstGeom>
          <a:solidFill>
            <a:srgbClr val="1F5281"/>
          </a:solidFill>
          <a:ln>
            <a:solidFill>
              <a:srgbClr val="1F5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sp>
        <p:nvSpPr>
          <p:cNvPr id="3" name="Rectangle 2"/>
          <p:cNvSpPr/>
          <p:nvPr/>
        </p:nvSpPr>
        <p:spPr>
          <a:xfrm>
            <a:off x="2971800" y="5410200"/>
            <a:ext cx="3200400" cy="533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a:latin typeface="Times New Roman" panose="02020603050405020304" pitchFamily="18" charset="0"/>
                <a:cs typeface="Times New Roman" panose="02020603050405020304" pitchFamily="18" charset="0"/>
              </a:rPr>
              <a:t>6</a:t>
            </a:r>
            <a:r>
              <a:rPr lang="en-US" sz="3200" smtClean="0">
                <a:latin typeface="Times New Roman" panose="02020603050405020304" pitchFamily="18" charset="0"/>
                <a:cs typeface="Times New Roman" panose="02020603050405020304" pitchFamily="18" charset="0"/>
              </a:rPr>
              <a:t>.1 Dẫn nhập</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3</a:t>
            </a:r>
          </a:p>
        </p:txBody>
      </p:sp>
      <p:sp>
        <p:nvSpPr>
          <p:cNvPr id="10" name="Content Placeholder 2"/>
          <p:cNvSpPr>
            <a:spLocks noGrp="1"/>
          </p:cNvSpPr>
          <p:nvPr>
            <p:ph idx="1"/>
          </p:nvPr>
        </p:nvSpPr>
        <p:spPr>
          <a:xfrm>
            <a:off x="457200" y="1219200"/>
            <a:ext cx="8229600" cy="5300246"/>
          </a:xfrm>
        </p:spPr>
        <p:txBody>
          <a:bodyPr/>
          <a:lstStyle/>
          <a:p>
            <a:pPr>
              <a:spcBef>
                <a:spcPts val="0"/>
              </a:spcBef>
            </a:pPr>
            <a:endParaRPr lang="en-US" sz="2400" b="0" i="1" smtClean="0">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smtClean="0">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smtClean="0">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smtClean="0">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smtClean="0">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a:solidFill>
                <a:srgbClr val="1F5281"/>
              </a:solidFill>
              <a:latin typeface="Times New Roman" panose="02020603050405020304" pitchFamily="18" charset="0"/>
              <a:cs typeface="Times New Roman" panose="02020603050405020304" pitchFamily="18" charset="0"/>
            </a:endParaRPr>
          </a:p>
          <a:p>
            <a:pPr>
              <a:spcBef>
                <a:spcPts val="0"/>
              </a:spcBef>
            </a:pPr>
            <a:endParaRPr lang="en-US" sz="2400" b="0" i="1">
              <a:solidFill>
                <a:srgbClr val="1F5281"/>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9" name="Freeform 3"/>
          <p:cNvSpPr>
            <a:spLocks noEditPoints="1"/>
          </p:cNvSpPr>
          <p:nvPr/>
        </p:nvSpPr>
        <p:spPr bwMode="gray">
          <a:xfrm>
            <a:off x="1668482" y="2362200"/>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1" name="Oval 34"/>
          <p:cNvSpPr>
            <a:spLocks noChangeArrowheads="1"/>
          </p:cNvSpPr>
          <p:nvPr/>
        </p:nvSpPr>
        <p:spPr bwMode="gray">
          <a:xfrm rot="-723406">
            <a:off x="3917970" y="5334000"/>
            <a:ext cx="1438275" cy="66675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35"/>
          <p:cNvSpPr>
            <a:spLocks noChangeArrowheads="1"/>
          </p:cNvSpPr>
          <p:nvPr/>
        </p:nvSpPr>
        <p:spPr bwMode="gray">
          <a:xfrm>
            <a:off x="3849707" y="4114800"/>
            <a:ext cx="1704975" cy="1706563"/>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Oval 36"/>
          <p:cNvSpPr>
            <a:spLocks noChangeArrowheads="1"/>
          </p:cNvSpPr>
          <p:nvPr/>
        </p:nvSpPr>
        <p:spPr bwMode="gray">
          <a:xfrm>
            <a:off x="3870345" y="4124325"/>
            <a:ext cx="1665287" cy="166370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Oval 37"/>
          <p:cNvSpPr>
            <a:spLocks noChangeArrowheads="1"/>
          </p:cNvSpPr>
          <p:nvPr/>
        </p:nvSpPr>
        <p:spPr bwMode="gray">
          <a:xfrm>
            <a:off x="3887807" y="4140200"/>
            <a:ext cx="1584325" cy="15557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5" name="Oval 38"/>
          <p:cNvSpPr>
            <a:spLocks noChangeArrowheads="1"/>
          </p:cNvSpPr>
          <p:nvPr/>
        </p:nvSpPr>
        <p:spPr bwMode="gray">
          <a:xfrm>
            <a:off x="3979882" y="4184650"/>
            <a:ext cx="1409700" cy="1262063"/>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Text Box 39"/>
          <p:cNvSpPr txBox="1">
            <a:spLocks noChangeArrowheads="1"/>
          </p:cNvSpPr>
          <p:nvPr/>
        </p:nvSpPr>
        <p:spPr bwMode="gray">
          <a:xfrm>
            <a:off x="4511261" y="4741863"/>
            <a:ext cx="3850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smtClean="0">
                <a:solidFill>
                  <a:srgbClr val="000000"/>
                </a:solidFill>
                <a:latin typeface="Arial" panose="020B0604020202020204" pitchFamily="34" charset="0"/>
              </a:rPr>
              <a:t>4</a:t>
            </a:r>
            <a:endParaRPr lang="en-US" altLang="en-US">
              <a:latin typeface="Arial" panose="020B0604020202020204" pitchFamily="34" charset="0"/>
            </a:endParaRPr>
          </a:p>
        </p:txBody>
      </p:sp>
      <p:sp>
        <p:nvSpPr>
          <p:cNvPr id="17" name="Oval 40"/>
          <p:cNvSpPr>
            <a:spLocks noChangeArrowheads="1"/>
          </p:cNvSpPr>
          <p:nvPr/>
        </p:nvSpPr>
        <p:spPr bwMode="gray">
          <a:xfrm rot="-772996">
            <a:off x="2074882" y="4724400"/>
            <a:ext cx="1133475" cy="609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 name="Group 41"/>
          <p:cNvGrpSpPr>
            <a:grpSpLocks/>
          </p:cNvGrpSpPr>
          <p:nvPr/>
        </p:nvGrpSpPr>
        <p:grpSpPr bwMode="auto">
          <a:xfrm>
            <a:off x="1998682" y="3733800"/>
            <a:ext cx="1371600" cy="1441450"/>
            <a:chOff x="732" y="2112"/>
            <a:chExt cx="842" cy="860"/>
          </a:xfrm>
        </p:grpSpPr>
        <p:sp>
          <p:nvSpPr>
            <p:cNvPr id="19" name="Oval 42"/>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Oval 43"/>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1" name="Oval 44"/>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Oval 45"/>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6"/>
            <p:cNvSpPr txBox="1">
              <a:spLocks noChangeArrowheads="1"/>
            </p:cNvSpPr>
            <p:nvPr/>
          </p:nvSpPr>
          <p:spPr bwMode="gray">
            <a:xfrm>
              <a:off x="1031" y="2414"/>
              <a:ext cx="21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latin typeface="Arial" panose="020B0604020202020204" pitchFamily="34" charset="0"/>
                </a:rPr>
                <a:t>3</a:t>
              </a:r>
              <a:endParaRPr lang="en-US" altLang="en-US">
                <a:latin typeface="Arial" panose="020B0604020202020204" pitchFamily="34" charset="0"/>
              </a:endParaRPr>
            </a:p>
          </p:txBody>
        </p:sp>
      </p:grpSp>
      <p:sp>
        <p:nvSpPr>
          <p:cNvPr id="24" name="Oval 47"/>
          <p:cNvSpPr>
            <a:spLocks noChangeArrowheads="1"/>
          </p:cNvSpPr>
          <p:nvPr/>
        </p:nvSpPr>
        <p:spPr bwMode="gray">
          <a:xfrm>
            <a:off x="1897082" y="2968625"/>
            <a:ext cx="914400" cy="5334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48"/>
          <p:cNvSpPr>
            <a:spLocks noChangeArrowheads="1"/>
          </p:cNvSpPr>
          <p:nvPr/>
        </p:nvSpPr>
        <p:spPr bwMode="gray">
          <a:xfrm>
            <a:off x="1973282" y="2362200"/>
            <a:ext cx="1023938" cy="1023938"/>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Oval 49"/>
          <p:cNvSpPr>
            <a:spLocks noChangeArrowheads="1"/>
          </p:cNvSpPr>
          <p:nvPr/>
        </p:nvSpPr>
        <p:spPr bwMode="gray">
          <a:xfrm>
            <a:off x="1985982" y="2366963"/>
            <a:ext cx="1000125" cy="10001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7" name="Oval 50"/>
          <p:cNvSpPr>
            <a:spLocks noChangeArrowheads="1"/>
          </p:cNvSpPr>
          <p:nvPr/>
        </p:nvSpPr>
        <p:spPr bwMode="gray">
          <a:xfrm>
            <a:off x="1997095" y="2378075"/>
            <a:ext cx="950912" cy="9334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Oval 51"/>
          <p:cNvSpPr>
            <a:spLocks noChangeArrowheads="1"/>
          </p:cNvSpPr>
          <p:nvPr/>
        </p:nvSpPr>
        <p:spPr bwMode="gray">
          <a:xfrm>
            <a:off x="2051070" y="2403475"/>
            <a:ext cx="847725" cy="757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2"/>
          <p:cNvSpPr txBox="1">
            <a:spLocks noChangeArrowheads="1"/>
          </p:cNvSpPr>
          <p:nvPr/>
        </p:nvSpPr>
        <p:spPr bwMode="gray">
          <a:xfrm>
            <a:off x="2339117" y="27114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smtClean="0">
                <a:solidFill>
                  <a:srgbClr val="000000"/>
                </a:solidFill>
                <a:latin typeface="Arial" panose="020B0604020202020204" pitchFamily="34" charset="0"/>
              </a:rPr>
              <a:t>2</a:t>
            </a:r>
            <a:endParaRPr lang="en-US" altLang="en-US">
              <a:latin typeface="Arial" panose="020B0604020202020204" pitchFamily="34" charset="0"/>
            </a:endParaRPr>
          </a:p>
        </p:txBody>
      </p:sp>
      <p:sp>
        <p:nvSpPr>
          <p:cNvPr id="30" name="Oval 53"/>
          <p:cNvSpPr>
            <a:spLocks noChangeArrowheads="1"/>
          </p:cNvSpPr>
          <p:nvPr/>
        </p:nvSpPr>
        <p:spPr bwMode="gray">
          <a:xfrm>
            <a:off x="3163907" y="2438400"/>
            <a:ext cx="685800" cy="228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54"/>
          <p:cNvSpPr>
            <a:spLocks noChangeArrowheads="1"/>
          </p:cNvSpPr>
          <p:nvPr/>
        </p:nvSpPr>
        <p:spPr bwMode="gray">
          <a:xfrm>
            <a:off x="3286145" y="1905000"/>
            <a:ext cx="682625" cy="68262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2" name="Oval 55"/>
          <p:cNvSpPr>
            <a:spLocks noChangeArrowheads="1"/>
          </p:cNvSpPr>
          <p:nvPr/>
        </p:nvSpPr>
        <p:spPr bwMode="gray">
          <a:xfrm>
            <a:off x="3295670" y="1908175"/>
            <a:ext cx="665162" cy="66675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 name="Oval 56"/>
          <p:cNvSpPr>
            <a:spLocks noChangeArrowheads="1"/>
          </p:cNvSpPr>
          <p:nvPr/>
        </p:nvSpPr>
        <p:spPr bwMode="gray">
          <a:xfrm>
            <a:off x="3302020" y="1914525"/>
            <a:ext cx="633412" cy="62230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 name="Oval 57"/>
          <p:cNvSpPr>
            <a:spLocks noChangeArrowheads="1"/>
          </p:cNvSpPr>
          <p:nvPr/>
        </p:nvSpPr>
        <p:spPr bwMode="gray">
          <a:xfrm>
            <a:off x="3338532" y="1933575"/>
            <a:ext cx="563563" cy="503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5" name="Text Box 58"/>
          <p:cNvSpPr txBox="1">
            <a:spLocks noChangeArrowheads="1"/>
          </p:cNvSpPr>
          <p:nvPr/>
        </p:nvSpPr>
        <p:spPr bwMode="gray">
          <a:xfrm>
            <a:off x="3487812" y="2128838"/>
            <a:ext cx="2840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smtClean="0">
                <a:solidFill>
                  <a:srgbClr val="000000"/>
                </a:solidFill>
                <a:latin typeface="Arial" panose="020B0604020202020204" pitchFamily="34" charset="0"/>
              </a:rPr>
              <a:t>1</a:t>
            </a:r>
            <a:endParaRPr lang="en-US" altLang="en-US">
              <a:latin typeface="Arial" panose="020B0604020202020204" pitchFamily="34" charset="0"/>
            </a:endParaRPr>
          </a:p>
        </p:txBody>
      </p:sp>
      <p:sp>
        <p:nvSpPr>
          <p:cNvPr id="36" name="TextBox 35"/>
          <p:cNvSpPr txBox="1"/>
          <p:nvPr/>
        </p:nvSpPr>
        <p:spPr>
          <a:xfrm>
            <a:off x="4051375" y="1869305"/>
            <a:ext cx="2529860" cy="461665"/>
          </a:xfrm>
          <a:prstGeom prst="rect">
            <a:avLst/>
          </a:prstGeom>
          <a:noFill/>
        </p:spPr>
        <p:txBody>
          <a:bodyPr wrap="none" rtlCol="0">
            <a:spAutoFit/>
          </a:bodyPr>
          <a:lstStyle/>
          <a:p>
            <a:r>
              <a:rPr lang="en-US" sz="2400" b="1" smtClean="0">
                <a:solidFill>
                  <a:srgbClr val="30A484"/>
                </a:solidFill>
                <a:latin typeface="Times New Roman" panose="02020603050405020304" pitchFamily="18" charset="0"/>
                <a:cs typeface="Times New Roman" panose="02020603050405020304" pitchFamily="18" charset="0"/>
              </a:rPr>
              <a:t>Tạo đối tượng file</a:t>
            </a:r>
            <a:endParaRPr lang="en-US" sz="2400" b="1">
              <a:solidFill>
                <a:srgbClr val="30A484"/>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914400" y="2504837"/>
            <a:ext cx="1130438" cy="461665"/>
          </a:xfrm>
          <a:prstGeom prst="rect">
            <a:avLst/>
          </a:prstGeom>
          <a:noFill/>
        </p:spPr>
        <p:txBody>
          <a:bodyPr wrap="none" rtlCol="0">
            <a:spAutoFit/>
          </a:bodyPr>
          <a:lstStyle/>
          <a:p>
            <a:r>
              <a:rPr lang="en-US" sz="2400" b="1" smtClean="0">
                <a:solidFill>
                  <a:srgbClr val="30A484"/>
                </a:solidFill>
                <a:latin typeface="Times New Roman" panose="02020603050405020304" pitchFamily="18" charset="0"/>
                <a:cs typeface="Times New Roman" panose="02020603050405020304" pitchFamily="18" charset="0"/>
              </a:rPr>
              <a:t>Mở file</a:t>
            </a:r>
            <a:endParaRPr lang="en-US" sz="2400" b="1">
              <a:solidFill>
                <a:srgbClr val="30A484"/>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2986107" y="3494166"/>
            <a:ext cx="2311851" cy="461665"/>
          </a:xfrm>
          <a:prstGeom prst="rect">
            <a:avLst/>
          </a:prstGeom>
          <a:noFill/>
        </p:spPr>
        <p:txBody>
          <a:bodyPr wrap="none" rtlCol="0">
            <a:spAutoFit/>
          </a:bodyPr>
          <a:lstStyle/>
          <a:p>
            <a:r>
              <a:rPr lang="en-US" sz="2400" b="1" smtClean="0">
                <a:solidFill>
                  <a:srgbClr val="30A484"/>
                </a:solidFill>
                <a:latin typeface="Times New Roman" panose="02020603050405020304" pitchFamily="18" charset="0"/>
                <a:cs typeface="Times New Roman" panose="02020603050405020304" pitchFamily="18" charset="0"/>
              </a:rPr>
              <a:t>Thao tác với tệp</a:t>
            </a:r>
            <a:endParaRPr lang="en-US" sz="2400" b="1">
              <a:solidFill>
                <a:srgbClr val="30A484"/>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5508508" y="4055318"/>
            <a:ext cx="1374094" cy="461665"/>
          </a:xfrm>
          <a:prstGeom prst="rect">
            <a:avLst/>
          </a:prstGeom>
          <a:noFill/>
        </p:spPr>
        <p:txBody>
          <a:bodyPr wrap="none" rtlCol="0">
            <a:spAutoFit/>
          </a:bodyPr>
          <a:lstStyle/>
          <a:p>
            <a:r>
              <a:rPr lang="en-US" sz="2400" b="1" smtClean="0">
                <a:solidFill>
                  <a:srgbClr val="30A484"/>
                </a:solidFill>
                <a:latin typeface="Times New Roman" panose="02020603050405020304" pitchFamily="18" charset="0"/>
                <a:cs typeface="Times New Roman" panose="02020603050405020304" pitchFamily="18" charset="0"/>
              </a:rPr>
              <a:t>Đóng tệp</a:t>
            </a:r>
            <a:endParaRPr lang="en-US" sz="2400" b="1">
              <a:solidFill>
                <a:srgbClr val="30A484"/>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09800" y="1066800"/>
            <a:ext cx="4775666" cy="584775"/>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3200" b="1" smtClean="0">
                <a:solidFill>
                  <a:srgbClr val="7030A0"/>
                </a:solidFill>
                <a:latin typeface="Times New Roman" panose="02020603050405020304" pitchFamily="18" charset="0"/>
                <a:cs typeface="Times New Roman" panose="02020603050405020304" pitchFamily="18" charset="0"/>
              </a:rPr>
              <a:t>Quy trình làm việc với file</a:t>
            </a:r>
            <a:endParaRPr lang="en-US" sz="3200" b="1">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885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6.2 Khai báo kiểu tệp tin</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4</a:t>
            </a: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dirty="0" smtClean="0">
                <a:solidFill>
                  <a:srgbClr val="000000"/>
                </a:solidFill>
                <a:latin typeface="Times New Roman" panose="02020603050405020304" pitchFamily="18" charset="0"/>
                <a:cs typeface="Times New Roman" panose="02020603050405020304" pitchFamily="18" charset="0"/>
              </a:rPr>
              <a:t>Trong C++, để </a:t>
            </a:r>
            <a:r>
              <a:rPr lang="en-US" sz="2400" b="0" dirty="0">
                <a:solidFill>
                  <a:srgbClr val="000000"/>
                </a:solidFill>
                <a:latin typeface="Times New Roman" panose="02020603050405020304" pitchFamily="18" charset="0"/>
                <a:cs typeface="Times New Roman" panose="02020603050405020304" pitchFamily="18" charset="0"/>
              </a:rPr>
              <a:t>làm việc với các hàm xử lý file cần khai báo </a:t>
            </a:r>
            <a:r>
              <a:rPr lang="en-US" sz="2400" b="0" dirty="0" err="1">
                <a:solidFill>
                  <a:srgbClr val="000000"/>
                </a:solidFill>
                <a:latin typeface="Times New Roman" panose="02020603050405020304" pitchFamily="18" charset="0"/>
                <a:cs typeface="Times New Roman" panose="02020603050405020304" pitchFamily="18" charset="0"/>
              </a:rPr>
              <a:t>đầu</a:t>
            </a:r>
            <a:r>
              <a:rPr lang="en-US" sz="2400" b="0" dirty="0">
                <a:solidFill>
                  <a:srgbClr val="000000"/>
                </a:solidFill>
                <a:latin typeface="Times New Roman" panose="02020603050405020304" pitchFamily="18" charset="0"/>
                <a:cs typeface="Times New Roman" panose="02020603050405020304" pitchFamily="18" charset="0"/>
              </a:rPr>
              <a:t> chương trình: </a:t>
            </a: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fstream</a:t>
            </a:r>
            <a:r>
              <a:rPr lang="en-US" sz="2400" dirty="0" smtClean="0">
                <a:latin typeface="Times New Roman" panose="02020603050405020304" pitchFamily="18" charset="0"/>
                <a:cs typeface="Times New Roman" panose="02020603050405020304" pitchFamily="18" charset="0"/>
              </a:rPr>
              <a:t>&gt;</a:t>
            </a:r>
            <a:endParaRPr lang="en-US" sz="2400" b="0" dirty="0" smtClean="0">
              <a:solidFill>
                <a:srgbClr val="333333"/>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dirty="0">
              <a:solidFill>
                <a:srgbClr val="333333"/>
              </a:solidFill>
              <a:latin typeface="Times New Roman" panose="02020603050405020304" pitchFamily="18" charset="0"/>
              <a:cs typeface="Times New Roman" panose="02020603050405020304" pitchFamily="18" charset="0"/>
            </a:endParaRPr>
          </a:p>
          <a:p>
            <a:pPr marL="0" indent="0">
              <a:spcBef>
                <a:spcPts val="0"/>
              </a:spcBef>
              <a:buNone/>
            </a:pPr>
            <a:r>
              <a:rPr lang="en-US" sz="2400" b="0" dirty="0" smtClean="0">
                <a:solidFill>
                  <a:srgbClr val="333333"/>
                </a:solidFill>
                <a:latin typeface="Times New Roman" panose="02020603050405020304" pitchFamily="18" charset="0"/>
                <a:cs typeface="Times New Roman" panose="02020603050405020304" pitchFamily="18" charset="0"/>
              </a:rPr>
              <a:t>Trong thư viện </a:t>
            </a:r>
            <a:r>
              <a:rPr lang="en-US" sz="2400" dirty="0" err="1" smtClean="0">
                <a:latin typeface="Times New Roman" panose="02020603050405020304" pitchFamily="18" charset="0"/>
                <a:cs typeface="Times New Roman" panose="02020603050405020304" pitchFamily="18" charset="0"/>
              </a:rPr>
              <a:t>fstream</a:t>
            </a:r>
            <a:r>
              <a:rPr lang="vi-VN" sz="2400" b="0" dirty="0" smtClean="0">
                <a:solidFill>
                  <a:srgbClr val="333333"/>
                </a:solidFill>
                <a:latin typeface="Times New Roman" panose="02020603050405020304" pitchFamily="18" charset="0"/>
                <a:cs typeface="Times New Roman" panose="02020603050405020304" pitchFamily="18" charset="0"/>
              </a:rPr>
              <a:t> </a:t>
            </a:r>
            <a:r>
              <a:rPr lang="vi-VN" sz="2400" b="0" dirty="0">
                <a:solidFill>
                  <a:srgbClr val="333333"/>
                </a:solidFill>
                <a:latin typeface="Times New Roman" panose="02020603050405020304" pitchFamily="18" charset="0"/>
                <a:cs typeface="Times New Roman" panose="02020603050405020304" pitchFamily="18" charset="0"/>
              </a:rPr>
              <a:t>thì ta có 3 loại File stream cơ bản sau </a:t>
            </a:r>
            <a:r>
              <a:rPr lang="vi-VN" sz="2400" b="0" dirty="0" smtClean="0">
                <a:solidFill>
                  <a:srgbClr val="333333"/>
                </a:solidFill>
                <a:latin typeface="Times New Roman" panose="02020603050405020304" pitchFamily="18" charset="0"/>
                <a:cs typeface="Times New Roman" panose="02020603050405020304" pitchFamily="18" charset="0"/>
              </a:rPr>
              <a:t>:</a:t>
            </a:r>
            <a:endParaRPr lang="en-US" sz="2400" b="0" dirty="0" smtClean="0">
              <a:solidFill>
                <a:srgbClr val="333333"/>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dirty="0" smtClean="0">
              <a:solidFill>
                <a:srgbClr val="333333"/>
              </a:solidFill>
              <a:latin typeface="Times New Roman" panose="02020603050405020304" pitchFamily="18" charset="0"/>
              <a:cs typeface="Times New Roman" panose="02020603050405020304" pitchFamily="18" charset="0"/>
            </a:endParaRPr>
          </a:p>
          <a:p>
            <a:pPr>
              <a:spcBef>
                <a:spcPts val="0"/>
              </a:spcBef>
            </a:pPr>
            <a:r>
              <a:rPr lang="vi-VN" sz="2400" i="1" dirty="0" smtClean="0">
                <a:latin typeface="Times New Roman" panose="02020603050405020304" pitchFamily="18" charset="0"/>
                <a:cs typeface="Times New Roman" panose="02020603050405020304" pitchFamily="18" charset="0"/>
              </a:rPr>
              <a:t>ifstream </a:t>
            </a:r>
            <a:r>
              <a:rPr lang="vi-VN" sz="2400" i="1" dirty="0">
                <a:latin typeface="Times New Roman" panose="02020603050405020304" pitchFamily="18" charset="0"/>
                <a:cs typeface="Times New Roman" panose="02020603050405020304" pitchFamily="18" charset="0"/>
              </a:rPr>
              <a:t>: </a:t>
            </a:r>
            <a:r>
              <a:rPr lang="vi-VN" sz="2400" b="0" i="1" dirty="0">
                <a:latin typeface="Times New Roman" panose="02020603050405020304" pitchFamily="18" charset="0"/>
                <a:cs typeface="Times New Roman" panose="02020603050405020304" pitchFamily="18" charset="0"/>
              </a:rPr>
              <a:t>Dùng cho file nhập vào. Loại này chỉ có thể được dùng để đọc dữ liệu </a:t>
            </a:r>
            <a:r>
              <a:rPr lang="en-US" sz="2400" b="0" i="1" dirty="0" smtClean="0">
                <a:latin typeface="Times New Roman" panose="02020603050405020304" pitchFamily="18" charset="0"/>
                <a:cs typeface="Times New Roman" panose="02020603050405020304" pitchFamily="18" charset="0"/>
              </a:rPr>
              <a:t>từ</a:t>
            </a:r>
            <a:r>
              <a:rPr lang="vi-VN" sz="2400" b="0" i="1" dirty="0" smtClean="0">
                <a:latin typeface="Times New Roman" panose="02020603050405020304" pitchFamily="18" charset="0"/>
                <a:cs typeface="Times New Roman" panose="02020603050405020304" pitchFamily="18" charset="0"/>
              </a:rPr>
              <a:t> </a:t>
            </a:r>
            <a:r>
              <a:rPr lang="vi-VN" sz="2400" b="0" i="1" dirty="0">
                <a:latin typeface="Times New Roman" panose="02020603050405020304" pitchFamily="18" charset="0"/>
                <a:cs typeface="Times New Roman" panose="02020603050405020304" pitchFamily="18" charset="0"/>
              </a:rPr>
              <a:t>file vào bộ nhớ mà </a:t>
            </a:r>
            <a:r>
              <a:rPr lang="vi-VN" sz="2400" b="0" i="1" dirty="0" smtClean="0">
                <a:latin typeface="Times New Roman" panose="02020603050405020304" pitchFamily="18" charset="0"/>
                <a:cs typeface="Times New Roman" panose="02020603050405020304" pitchFamily="18" charset="0"/>
              </a:rPr>
              <a:t>thôi.</a:t>
            </a:r>
            <a:endParaRPr lang="en-US" sz="2400" b="0" i="1" dirty="0" smtClean="0">
              <a:latin typeface="Times New Roman" panose="02020603050405020304" pitchFamily="18" charset="0"/>
              <a:cs typeface="Times New Roman" panose="02020603050405020304" pitchFamily="18" charset="0"/>
            </a:endParaRPr>
          </a:p>
          <a:p>
            <a:pPr>
              <a:spcBef>
                <a:spcPts val="0"/>
              </a:spcBef>
            </a:pPr>
            <a:r>
              <a:rPr lang="vi-VN" sz="2400" i="1" dirty="0" smtClean="0">
                <a:latin typeface="Times New Roman" panose="02020603050405020304" pitchFamily="18" charset="0"/>
                <a:cs typeface="Times New Roman" panose="02020603050405020304" pitchFamily="18" charset="0"/>
              </a:rPr>
              <a:t>ofstream </a:t>
            </a:r>
            <a:r>
              <a:rPr lang="vi-VN" sz="2400" i="1" dirty="0">
                <a:latin typeface="Times New Roman" panose="02020603050405020304" pitchFamily="18" charset="0"/>
                <a:cs typeface="Times New Roman" panose="02020603050405020304" pitchFamily="18" charset="0"/>
              </a:rPr>
              <a:t>: </a:t>
            </a:r>
            <a:r>
              <a:rPr lang="vi-VN" sz="2400" b="0" i="1" dirty="0">
                <a:latin typeface="Times New Roman" panose="02020603050405020304" pitchFamily="18" charset="0"/>
                <a:cs typeface="Times New Roman" panose="02020603050405020304" pitchFamily="18" charset="0"/>
              </a:rPr>
              <a:t>Dùng cho file xuất ra. Loại này thì có thể dùng để tạo ra files và chép dữ liệu vào </a:t>
            </a:r>
            <a:r>
              <a:rPr lang="vi-VN" sz="2400" b="0" i="1" dirty="0" smtClean="0">
                <a:latin typeface="Times New Roman" panose="02020603050405020304" pitchFamily="18" charset="0"/>
                <a:cs typeface="Times New Roman" panose="02020603050405020304" pitchFamily="18" charset="0"/>
              </a:rPr>
              <a:t>chúng.</a:t>
            </a:r>
            <a:endParaRPr lang="en-US" sz="2400" b="0" i="1" dirty="0" smtClean="0">
              <a:latin typeface="Times New Roman" panose="02020603050405020304" pitchFamily="18" charset="0"/>
              <a:cs typeface="Times New Roman" panose="02020603050405020304" pitchFamily="18" charset="0"/>
            </a:endParaRPr>
          </a:p>
          <a:p>
            <a:pPr>
              <a:spcBef>
                <a:spcPts val="0"/>
              </a:spcBef>
            </a:pPr>
            <a:r>
              <a:rPr lang="vi-VN" sz="2400" i="1" dirty="0" smtClean="0">
                <a:latin typeface="Times New Roman" panose="02020603050405020304" pitchFamily="18" charset="0"/>
                <a:cs typeface="Times New Roman" panose="02020603050405020304" pitchFamily="18" charset="0"/>
              </a:rPr>
              <a:t>fstream </a:t>
            </a:r>
            <a:r>
              <a:rPr lang="vi-VN" sz="2400" i="1" dirty="0">
                <a:latin typeface="Times New Roman" panose="02020603050405020304" pitchFamily="18" charset="0"/>
                <a:cs typeface="Times New Roman" panose="02020603050405020304" pitchFamily="18" charset="0"/>
              </a:rPr>
              <a:t>: </a:t>
            </a:r>
            <a:r>
              <a:rPr lang="vi-VN" sz="2400" b="0" i="1" dirty="0">
                <a:latin typeface="Times New Roman" panose="02020603050405020304" pitchFamily="18" charset="0"/>
                <a:cs typeface="Times New Roman" panose="02020603050405020304" pitchFamily="18" charset="0"/>
              </a:rPr>
              <a:t>Đây là kênh file.(File stream). Loại này thì có thể vừa tạo file, vừa ghi dữ liệu vào file và đọc dữ dữ liệu từ file vào luôn.</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08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6.2 Khai báo kiểu tệp tin</a:t>
            </a:r>
            <a:endParaRPr lang="en-US" sz="3200">
              <a:latin typeface="Times New Roman" panose="02020603050405020304" pitchFamily="18" charset="0"/>
              <a:cs typeface="Times New Roman" panose="02020603050405020304" pitchFamily="18" charset="0"/>
            </a:endParaRP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5</a:t>
            </a:r>
          </a:p>
        </p:txBody>
      </p:sp>
      <p:sp>
        <p:nvSpPr>
          <p:cNvPr id="10" name="Content Placeholder 2"/>
          <p:cNvSpPr>
            <a:spLocks noGrp="1"/>
          </p:cNvSpPr>
          <p:nvPr>
            <p:ph idx="1"/>
          </p:nvPr>
        </p:nvSpPr>
        <p:spPr>
          <a:xfrm>
            <a:off x="457200" y="1219200"/>
            <a:ext cx="8229600" cy="5300246"/>
          </a:xfrm>
        </p:spPr>
        <p:txBody>
          <a:bodyPr/>
          <a:lstStyle/>
          <a:p>
            <a:pPr>
              <a:spcBef>
                <a:spcPts val="0"/>
              </a:spcBef>
              <a:buFont typeface="Wingdings" panose="05000000000000000000" pitchFamily="2" charset="2"/>
              <a:buChar char="q"/>
            </a:pPr>
            <a:r>
              <a:rPr lang="en-US" sz="2400" b="0" smtClean="0">
                <a:solidFill>
                  <a:srgbClr val="333333"/>
                </a:solidFill>
                <a:latin typeface="Times New Roman" panose="02020603050405020304" pitchFamily="18" charset="0"/>
                <a:cs typeface="Times New Roman" panose="02020603050405020304" pitchFamily="18" charset="0"/>
              </a:rPr>
              <a:t>Để định nghĩa một đối tương file ta chọn các cách sau:</a:t>
            </a:r>
          </a:p>
          <a:p>
            <a:pPr marL="0" indent="0">
              <a:spcBef>
                <a:spcPts val="0"/>
              </a:spcBef>
              <a:buNone/>
            </a:pPr>
            <a:endParaRPr lang="en-US" sz="2400" i="1" smtClean="0">
              <a:latin typeface="Times New Roman" panose="02020603050405020304" pitchFamily="18" charset="0"/>
              <a:cs typeface="Times New Roman" panose="02020603050405020304" pitchFamily="18" charset="0"/>
            </a:endParaRPr>
          </a:p>
          <a:p>
            <a:pPr marL="0" indent="0">
              <a:spcBef>
                <a:spcPts val="0"/>
              </a:spcBef>
              <a:buNone/>
            </a:pPr>
            <a:endParaRPr lang="en-US" sz="2400" i="1">
              <a:latin typeface="Times New Roman" panose="02020603050405020304" pitchFamily="18" charset="0"/>
              <a:cs typeface="Times New Roman" panose="02020603050405020304" pitchFamily="18" charset="0"/>
            </a:endParaRPr>
          </a:p>
          <a:p>
            <a:pPr marL="0" indent="0">
              <a:spcBef>
                <a:spcPts val="0"/>
              </a:spcBef>
              <a:buNone/>
            </a:pPr>
            <a:endParaRPr lang="en-US" sz="2400" i="1" smtClean="0">
              <a:latin typeface="Times New Roman" panose="02020603050405020304" pitchFamily="18" charset="0"/>
              <a:cs typeface="Times New Roman" panose="02020603050405020304" pitchFamily="18" charset="0"/>
            </a:endParaRPr>
          </a:p>
          <a:p>
            <a:pPr marL="0" indent="0">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q"/>
            </a:pPr>
            <a:r>
              <a:rPr lang="en-US" sz="2400" b="0" smtClean="0">
                <a:solidFill>
                  <a:srgbClr val="000000"/>
                </a:solidFill>
                <a:latin typeface="Times New Roman" panose="02020603050405020304" pitchFamily="18" charset="0"/>
                <a:cs typeface="Times New Roman" panose="02020603050405020304" pitchFamily="18" charset="0"/>
              </a:rPr>
              <a:t>Nếu sử dụng thư viện </a:t>
            </a:r>
            <a:r>
              <a:rPr lang="en-US" sz="2400" smtClean="0">
                <a:solidFill>
                  <a:srgbClr val="FF0000"/>
                </a:solidFill>
                <a:latin typeface="Times New Roman" panose="02020603050405020304" pitchFamily="18" charset="0"/>
                <a:cs typeface="Times New Roman" panose="02020603050405020304" pitchFamily="18" charset="0"/>
              </a:rPr>
              <a:t>stdio.h</a:t>
            </a:r>
            <a:r>
              <a:rPr lang="en-US" sz="2400" b="0" smtClean="0">
                <a:solidFill>
                  <a:srgbClr val="000000"/>
                </a:solidFill>
                <a:latin typeface="Times New Roman" panose="02020603050405020304" pitchFamily="18" charset="0"/>
                <a:cs typeface="Times New Roman" panose="02020603050405020304" pitchFamily="18" charset="0"/>
              </a:rPr>
              <a:t> trong C thì để định nghĩa một đối tượng file ta sử dụng biến con trỏ như sau:</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b="0" i="1">
                <a:solidFill>
                  <a:srgbClr val="000000"/>
                </a:solidFill>
                <a:latin typeface="Times New Roman" panose="02020603050405020304" pitchFamily="18" charset="0"/>
                <a:cs typeface="Times New Roman" panose="02020603050405020304" pitchFamily="18" charset="0"/>
              </a:rPr>
              <a:t>Trong đó DataFile là tên do người </a:t>
            </a:r>
            <a:r>
              <a:rPr lang="en-US" sz="2400" b="0" i="1" smtClean="0">
                <a:solidFill>
                  <a:srgbClr val="000000"/>
                </a:solidFill>
                <a:latin typeface="Times New Roman" panose="02020603050405020304" pitchFamily="18" charset="0"/>
                <a:cs typeface="Times New Roman" panose="02020603050405020304" pitchFamily="18" charset="0"/>
              </a:rPr>
              <a:t>dùng </a:t>
            </a:r>
            <a:r>
              <a:rPr lang="en-US" sz="2400" b="0" i="1">
                <a:solidFill>
                  <a:srgbClr val="000000"/>
                </a:solidFill>
                <a:latin typeface="Times New Roman" panose="02020603050405020304" pitchFamily="18" charset="0"/>
                <a:cs typeface="Times New Roman" panose="02020603050405020304" pitchFamily="18" charset="0"/>
              </a:rPr>
              <a:t>đặt theo quy tắc định danh.</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00400" y="1905000"/>
            <a:ext cx="2683748"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800">
                <a:latin typeface="Times New Roman" panose="02020603050405020304" pitchFamily="18" charset="0"/>
                <a:cs typeface="Times New Roman" panose="02020603050405020304" pitchFamily="18" charset="0"/>
              </a:rPr>
              <a:t>f</a:t>
            </a:r>
            <a:r>
              <a:rPr lang="en-US" sz="2800" smtClean="0">
                <a:latin typeface="Times New Roman" panose="02020603050405020304" pitchFamily="18" charset="0"/>
                <a:cs typeface="Times New Roman" panose="02020603050405020304" pitchFamily="18" charset="0"/>
              </a:rPr>
              <a:t>stream </a:t>
            </a:r>
            <a:r>
              <a:rPr lang="en-US" sz="2800">
                <a:solidFill>
                  <a:srgbClr val="000000"/>
                </a:solidFill>
                <a:latin typeface="Times New Roman" panose="02020603050405020304" pitchFamily="18" charset="0"/>
                <a:cs typeface="Times New Roman" panose="02020603050405020304" pitchFamily="18" charset="0"/>
              </a:rPr>
              <a:t>D</a:t>
            </a:r>
            <a:r>
              <a:rPr lang="en-US" sz="2800" smtClean="0">
                <a:solidFill>
                  <a:srgbClr val="000000"/>
                </a:solidFill>
                <a:latin typeface="Times New Roman" panose="02020603050405020304" pitchFamily="18" charset="0"/>
                <a:cs typeface="Times New Roman" panose="02020603050405020304" pitchFamily="18" charset="0"/>
              </a:rPr>
              <a:t>ataFile;</a:t>
            </a:r>
            <a:endParaRPr lang="en-US" sz="2800">
              <a:solidFill>
                <a:srgbClr val="0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124200" y="4876800"/>
            <a:ext cx="2547492"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800" smtClean="0">
                <a:latin typeface="Times New Roman" panose="02020603050405020304" pitchFamily="18" charset="0"/>
                <a:cs typeface="Times New Roman" panose="02020603050405020304" pitchFamily="18" charset="0"/>
              </a:rPr>
              <a:t>FILE </a:t>
            </a:r>
            <a:r>
              <a:rPr lang="en-US" sz="2800" smtClean="0">
                <a:solidFill>
                  <a:srgbClr val="FF0000"/>
                </a:solidFill>
                <a:latin typeface="Times New Roman" panose="02020603050405020304" pitchFamily="18" charset="0"/>
                <a:cs typeface="Times New Roman" panose="02020603050405020304" pitchFamily="18" charset="0"/>
              </a:rPr>
              <a:t>*</a:t>
            </a:r>
            <a:r>
              <a:rPr lang="en-US" sz="2800" smtClean="0">
                <a:solidFill>
                  <a:srgbClr val="000000"/>
                </a:solidFill>
                <a:latin typeface="Times New Roman" panose="02020603050405020304" pitchFamily="18" charset="0"/>
                <a:cs typeface="Times New Roman" panose="02020603050405020304" pitchFamily="18" charset="0"/>
              </a:rPr>
              <a:t>DataFile;</a:t>
            </a:r>
            <a:endParaRPr lang="en-US" sz="2800">
              <a:solidFill>
                <a:srgbClr val="0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200400" y="2524780"/>
            <a:ext cx="2783134"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800" smtClean="0">
                <a:latin typeface="Times New Roman" panose="02020603050405020304" pitchFamily="18" charset="0"/>
                <a:cs typeface="Times New Roman" panose="02020603050405020304" pitchFamily="18" charset="0"/>
              </a:rPr>
              <a:t>ifstream </a:t>
            </a:r>
            <a:r>
              <a:rPr lang="en-US" sz="2800">
                <a:solidFill>
                  <a:srgbClr val="000000"/>
                </a:solidFill>
                <a:latin typeface="Times New Roman" panose="02020603050405020304" pitchFamily="18" charset="0"/>
                <a:cs typeface="Times New Roman" panose="02020603050405020304" pitchFamily="18" charset="0"/>
              </a:rPr>
              <a:t>D</a:t>
            </a:r>
            <a:r>
              <a:rPr lang="en-US" sz="2800" smtClean="0">
                <a:solidFill>
                  <a:srgbClr val="000000"/>
                </a:solidFill>
                <a:latin typeface="Times New Roman" panose="02020603050405020304" pitchFamily="18" charset="0"/>
                <a:cs typeface="Times New Roman" panose="02020603050405020304" pitchFamily="18" charset="0"/>
              </a:rPr>
              <a:t>ataFile;</a:t>
            </a:r>
            <a:endParaRPr lang="en-US" sz="2800">
              <a:solidFill>
                <a:srgbClr val="00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200400" y="3177570"/>
            <a:ext cx="2863284"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800" smtClean="0">
                <a:latin typeface="Times New Roman" panose="02020603050405020304" pitchFamily="18" charset="0"/>
                <a:cs typeface="Times New Roman" panose="02020603050405020304" pitchFamily="18" charset="0"/>
              </a:rPr>
              <a:t>ofstream </a:t>
            </a:r>
            <a:r>
              <a:rPr lang="en-US" sz="2800">
                <a:solidFill>
                  <a:srgbClr val="000000"/>
                </a:solidFill>
                <a:latin typeface="Times New Roman" panose="02020603050405020304" pitchFamily="18" charset="0"/>
                <a:cs typeface="Times New Roman" panose="02020603050405020304" pitchFamily="18" charset="0"/>
              </a:rPr>
              <a:t>D</a:t>
            </a:r>
            <a:r>
              <a:rPr lang="en-US" sz="2800" smtClean="0">
                <a:solidFill>
                  <a:srgbClr val="000000"/>
                </a:solidFill>
                <a:latin typeface="Times New Roman" panose="02020603050405020304" pitchFamily="18" charset="0"/>
                <a:cs typeface="Times New Roman" panose="02020603050405020304" pitchFamily="18" charset="0"/>
              </a:rPr>
              <a:t>ataFile;</a:t>
            </a:r>
            <a:endParaRPr lang="en-US" sz="28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274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6</a:t>
            </a: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smtClean="0">
                <a:solidFill>
                  <a:srgbClr val="FF0000"/>
                </a:solidFill>
                <a:latin typeface="Times New Roman" panose="02020603050405020304" pitchFamily="18" charset="0"/>
                <a:cs typeface="Times New Roman" panose="02020603050405020304" pitchFamily="18" charset="0"/>
              </a:rPr>
              <a:t>A</a:t>
            </a:r>
            <a:r>
              <a:rPr lang="en-US" sz="2400" smtClean="0">
                <a:solidFill>
                  <a:srgbClr val="000000"/>
                </a:solidFill>
                <a:latin typeface="Times New Roman" panose="02020603050405020304" pitchFamily="18" charset="0"/>
                <a:cs typeface="Times New Roman" panose="02020603050405020304" pitchFamily="18" charset="0"/>
              </a:rPr>
              <a:t>. Sử dụng </a:t>
            </a:r>
            <a:r>
              <a:rPr lang="en-US" sz="2400" smtClean="0">
                <a:solidFill>
                  <a:srgbClr val="2D0DB3"/>
                </a:solidFill>
                <a:latin typeface="Times New Roman" panose="02020603050405020304" pitchFamily="18" charset="0"/>
                <a:cs typeface="Times New Roman" panose="02020603050405020304" pitchFamily="18" charset="0"/>
              </a:rPr>
              <a:t>#include&lt;fstream&gt;</a:t>
            </a:r>
            <a:endParaRPr lang="en-US" sz="240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r>
              <a:rPr lang="en-US" sz="2400" b="0" i="1" smtClean="0">
                <a:solidFill>
                  <a:srgbClr val="000000"/>
                </a:solidFill>
                <a:latin typeface="Times New Roman" panose="02020603050405020304" pitchFamily="18" charset="0"/>
                <a:cs typeface="Times New Roman" panose="02020603050405020304" pitchFamily="18" charset="0"/>
              </a:rPr>
              <a:t>Ví dụ 1: Tạo và ghi dữ liệu vào file cùng thư mục trong project.</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71500" y="2209800"/>
            <a:ext cx="8001000" cy="40934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solidFill>
                  <a:srgbClr val="3021EF"/>
                </a:solidFill>
                <a:latin typeface="Times New Roman" panose="02020603050405020304" pitchFamily="18" charset="0"/>
                <a:cs typeface="Times New Roman" panose="02020603050405020304" pitchFamily="18" charset="0"/>
              </a:rPr>
              <a:t>#include </a:t>
            </a:r>
            <a:r>
              <a:rPr lang="en-US" sz="2000" dirty="0">
                <a:solidFill>
                  <a:srgbClr val="000000"/>
                </a:solidFill>
                <a:latin typeface="Times New Roman" panose="02020603050405020304" pitchFamily="18" charset="0"/>
                <a:cs typeface="Times New Roman" panose="02020603050405020304" pitchFamily="18" charset="0"/>
              </a:rPr>
              <a:t>&lt;</a:t>
            </a:r>
            <a:r>
              <a:rPr lang="en-US" sz="2000" dirty="0" err="1">
                <a:solidFill>
                  <a:srgbClr val="000000"/>
                </a:solidFill>
                <a:latin typeface="Times New Roman" panose="02020603050405020304" pitchFamily="18" charset="0"/>
                <a:cs typeface="Times New Roman" panose="02020603050405020304" pitchFamily="18" charset="0"/>
              </a:rPr>
              <a:t>fstream</a:t>
            </a:r>
            <a:r>
              <a:rPr lang="en-US" sz="2000" dirty="0">
                <a:solidFill>
                  <a:srgbClr val="000000"/>
                </a:solidFill>
                <a:latin typeface="Times New Roman" panose="02020603050405020304" pitchFamily="18" charset="0"/>
                <a:cs typeface="Times New Roman" panose="02020603050405020304" pitchFamily="18" charset="0"/>
              </a:rPr>
              <a:t>&gt; </a:t>
            </a:r>
          </a:p>
          <a:p>
            <a:r>
              <a:rPr lang="en-US" sz="2000" dirty="0">
                <a:solidFill>
                  <a:srgbClr val="3021EF"/>
                </a:solidFill>
                <a:latin typeface="Times New Roman" panose="02020603050405020304" pitchFamily="18" charset="0"/>
                <a:cs typeface="Times New Roman" panose="02020603050405020304" pitchFamily="18" charset="0"/>
              </a:rPr>
              <a:t>#include </a:t>
            </a:r>
            <a:r>
              <a:rPr lang="en-US" sz="2000" dirty="0">
                <a:solidFill>
                  <a:srgbClr val="000000"/>
                </a:solidFill>
                <a:latin typeface="Times New Roman" panose="02020603050405020304" pitchFamily="18" charset="0"/>
                <a:cs typeface="Times New Roman" panose="02020603050405020304" pitchFamily="18" charset="0"/>
              </a:rPr>
              <a:t>&lt;</a:t>
            </a:r>
            <a:r>
              <a:rPr lang="en-US" sz="2000" dirty="0" err="1">
                <a:solidFill>
                  <a:srgbClr val="000000"/>
                </a:solidFill>
                <a:latin typeface="Times New Roman" panose="02020603050405020304" pitchFamily="18" charset="0"/>
                <a:cs typeface="Times New Roman" panose="02020603050405020304" pitchFamily="18" charset="0"/>
              </a:rPr>
              <a:t>iostream</a:t>
            </a:r>
            <a:r>
              <a:rPr lang="en-US" sz="2000" dirty="0">
                <a:solidFill>
                  <a:srgbClr val="000000"/>
                </a:solidFill>
                <a:latin typeface="Times New Roman" panose="02020603050405020304" pitchFamily="18" charset="0"/>
                <a:cs typeface="Times New Roman" panose="02020603050405020304" pitchFamily="18" charset="0"/>
              </a:rPr>
              <a:t>&gt; </a:t>
            </a:r>
          </a:p>
          <a:p>
            <a:r>
              <a:rPr lang="en-US" sz="2000" b="1" dirty="0">
                <a:solidFill>
                  <a:srgbClr val="000000"/>
                </a:solidFill>
                <a:latin typeface="Times New Roman" panose="02020603050405020304" pitchFamily="18" charset="0"/>
                <a:cs typeface="Times New Roman" panose="02020603050405020304" pitchFamily="18" charset="0"/>
              </a:rPr>
              <a:t>using namespace </a:t>
            </a:r>
            <a:r>
              <a:rPr lang="en-US" sz="2000" b="1" dirty="0" err="1">
                <a:solidFill>
                  <a:srgbClr val="000000"/>
                </a:solidFill>
                <a:latin typeface="Times New Roman" panose="02020603050405020304" pitchFamily="18" charset="0"/>
                <a:cs typeface="Times New Roman" panose="02020603050405020304" pitchFamily="18" charset="0"/>
              </a:rPr>
              <a:t>std</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3021EF"/>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main</a:t>
            </a:r>
            <a:r>
              <a:rPr lang="en-US" sz="2000" dirty="0">
                <a:solidFill>
                  <a:srgbClr val="FF0000"/>
                </a:solidFill>
                <a:latin typeface="Times New Roman" panose="02020603050405020304" pitchFamily="18" charset="0"/>
                <a:cs typeface="Times New Roman" panose="02020603050405020304" pitchFamily="18" charset="0"/>
              </a:rPr>
              <a:t>()</a:t>
            </a:r>
          </a:p>
          <a:p>
            <a:r>
              <a:rPr lang="en-US" sz="2000" dirty="0">
                <a:solidFill>
                  <a:srgbClr val="3021EF"/>
                </a:solidFill>
                <a:latin typeface="Times New Roman" panose="02020603050405020304" pitchFamily="18" charset="0"/>
                <a:cs typeface="Times New Roman" panose="02020603050405020304" pitchFamily="18" charset="0"/>
              </a:rPr>
              <a:t>{</a:t>
            </a:r>
          </a:p>
          <a:p>
            <a:r>
              <a:rPr lang="vi-VN" sz="2000" dirty="0">
                <a:solidFill>
                  <a:srgbClr val="2D0DB3"/>
                </a:solidFill>
                <a:latin typeface="Times New Roman" panose="02020603050405020304" pitchFamily="18" charset="0"/>
                <a:cs typeface="Times New Roman" panose="02020603050405020304" pitchFamily="18" charset="0"/>
              </a:rPr>
              <a:t>ofstream</a:t>
            </a:r>
            <a:r>
              <a:rPr lang="vi-VN" sz="2000" dirty="0">
                <a:solidFill>
                  <a:srgbClr val="000000"/>
                </a:solidFill>
                <a:latin typeface="Times New Roman" panose="02020603050405020304" pitchFamily="18" charset="0"/>
                <a:cs typeface="Times New Roman" panose="02020603050405020304" pitchFamily="18" charset="0"/>
              </a:rPr>
              <a:t> FileDemo</a:t>
            </a:r>
            <a:r>
              <a:rPr lang="vi-VN" sz="2000" b="1" dirty="0" smtClean="0">
                <a:solidFill>
                  <a:srgbClr val="FF0000"/>
                </a:solidFill>
                <a:latin typeface="Times New Roman" panose="02020603050405020304" pitchFamily="18" charset="0"/>
                <a:cs typeface="Times New Roman" panose="02020603050405020304" pitchFamily="18" charset="0"/>
              </a:rPr>
              <a:t>;</a:t>
            </a:r>
            <a:r>
              <a:rPr lang="en-US" sz="2000" dirty="0" smtClean="0">
                <a:solidFill>
                  <a:srgbClr val="000000"/>
                </a:solidFill>
                <a:latin typeface="Times New Roman" panose="02020603050405020304" pitchFamily="18" charset="0"/>
                <a:cs typeface="Times New Roman" panose="02020603050405020304" pitchFamily="18" charset="0"/>
              </a:rPr>
              <a:t> </a:t>
            </a:r>
            <a:r>
              <a:rPr lang="vi-VN" sz="2000" i="1" dirty="0" smtClean="0">
                <a:solidFill>
                  <a:schemeClr val="accent1"/>
                </a:solidFill>
                <a:latin typeface="Times New Roman" panose="02020603050405020304" pitchFamily="18" charset="0"/>
                <a:cs typeface="Times New Roman" panose="02020603050405020304" pitchFamily="18" charset="0"/>
              </a:rPr>
              <a:t>//</a:t>
            </a:r>
            <a:r>
              <a:rPr lang="vi-VN" sz="2000" i="1" dirty="0">
                <a:solidFill>
                  <a:schemeClr val="accent1"/>
                </a:solidFill>
                <a:latin typeface="Times New Roman" panose="02020603050405020304" pitchFamily="18" charset="0"/>
                <a:cs typeface="Times New Roman" panose="02020603050405020304" pitchFamily="18" charset="0"/>
              </a:rPr>
              <a:t>Định nghĩa đối tượng file là FileDemo</a:t>
            </a:r>
          </a:p>
          <a:p>
            <a:r>
              <a:rPr lang="en-US" sz="2000" dirty="0" err="1">
                <a:solidFill>
                  <a:srgbClr val="000000"/>
                </a:solidFill>
                <a:latin typeface="Times New Roman" panose="02020603050405020304" pitchFamily="18" charset="0"/>
                <a:cs typeface="Times New Roman" panose="02020603050405020304" pitchFamily="18" charset="0"/>
              </a:rPr>
              <a:t>FileDemo</a:t>
            </a:r>
            <a:r>
              <a:rPr lang="en-US" sz="2000" b="1" dirty="0" err="1">
                <a:solidFill>
                  <a:srgbClr val="FF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open</a:t>
            </a:r>
            <a:r>
              <a:rPr lang="en-US" sz="2000" dirty="0" smtClean="0">
                <a:solidFill>
                  <a:srgbClr val="FF0000"/>
                </a:solidFill>
                <a:latin typeface="Times New Roman" panose="02020603050405020304" pitchFamily="18" charset="0"/>
                <a:cs typeface="Times New Roman" panose="02020603050405020304" pitchFamily="18" charset="0"/>
              </a:rPr>
              <a:t>(</a:t>
            </a:r>
            <a:r>
              <a:rPr lang="en-US" sz="2000" dirty="0" smtClean="0">
                <a:solidFill>
                  <a:srgbClr val="00B0F0"/>
                </a:solidFill>
                <a:latin typeface="Times New Roman" panose="02020603050405020304" pitchFamily="18" charset="0"/>
                <a:cs typeface="Times New Roman" panose="02020603050405020304" pitchFamily="18" charset="0"/>
              </a:rPr>
              <a:t>“</a:t>
            </a:r>
            <a:r>
              <a:rPr lang="en-US" sz="2000" smtClean="0">
                <a:solidFill>
                  <a:srgbClr val="00B0F0"/>
                </a:solidFill>
                <a:latin typeface="Times New Roman" panose="02020603050405020304" pitchFamily="18" charset="0"/>
                <a:cs typeface="Times New Roman" panose="02020603050405020304" pitchFamily="18" charset="0"/>
              </a:rPr>
              <a:t>e://ViDu.txt</a:t>
            </a:r>
            <a:r>
              <a:rPr lang="en-US" sz="2000" dirty="0" smtClean="0">
                <a:solidFill>
                  <a:srgbClr val="00B0F0"/>
                </a:solidFill>
                <a:latin typeface="Times New Roman" panose="02020603050405020304" pitchFamily="18" charset="0"/>
                <a:cs typeface="Times New Roman" panose="02020603050405020304" pitchFamily="18" charset="0"/>
              </a:rPr>
              <a:t>"</a:t>
            </a:r>
            <a:r>
              <a:rPr lang="en-US" sz="2000" dirty="0" smtClean="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i="1" dirty="0" smtClean="0">
                <a:solidFill>
                  <a:schemeClr val="accent1"/>
                </a:solidFill>
                <a:latin typeface="Times New Roman" panose="02020603050405020304" pitchFamily="18" charset="0"/>
                <a:cs typeface="Times New Roman" panose="02020603050405020304" pitchFamily="18" charset="0"/>
              </a:rPr>
              <a:t>//</a:t>
            </a:r>
            <a:r>
              <a:rPr lang="en-US" sz="2000" i="1" dirty="0">
                <a:solidFill>
                  <a:schemeClr val="accent1"/>
                </a:solidFill>
                <a:latin typeface="Times New Roman" panose="02020603050405020304" pitchFamily="18" charset="0"/>
                <a:cs typeface="Times New Roman" panose="02020603050405020304" pitchFamily="18" charset="0"/>
              </a:rPr>
              <a:t>Tạo và mở file với tên ViDu.txt</a:t>
            </a:r>
          </a:p>
          <a:p>
            <a:r>
              <a:rPr lang="fr-FR" sz="2000" dirty="0" err="1">
                <a:solidFill>
                  <a:srgbClr val="000000"/>
                </a:solidFill>
                <a:latin typeface="Times New Roman" panose="02020603050405020304" pitchFamily="18" charset="0"/>
                <a:cs typeface="Times New Roman" panose="02020603050405020304" pitchFamily="18" charset="0"/>
              </a:rPr>
              <a:t>FileDemo</a:t>
            </a:r>
            <a:r>
              <a:rPr lang="fr-FR" sz="2000" dirty="0">
                <a:solidFill>
                  <a:srgbClr val="000000"/>
                </a:solidFill>
                <a:latin typeface="Times New Roman" panose="02020603050405020304" pitchFamily="18" charset="0"/>
                <a:cs typeface="Times New Roman" panose="02020603050405020304" pitchFamily="18" charset="0"/>
              </a:rPr>
              <a:t> </a:t>
            </a:r>
            <a:r>
              <a:rPr lang="fr-FR" sz="2000" b="1" dirty="0">
                <a:solidFill>
                  <a:srgbClr val="FF0000"/>
                </a:solidFill>
                <a:latin typeface="Times New Roman" panose="02020603050405020304" pitchFamily="18" charset="0"/>
                <a:cs typeface="Times New Roman" panose="02020603050405020304" pitchFamily="18" charset="0"/>
              </a:rPr>
              <a:t>&lt;&lt;</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00B0F0"/>
                </a:solidFill>
                <a:latin typeface="Times New Roman" panose="02020603050405020304" pitchFamily="18" charset="0"/>
                <a:cs typeface="Times New Roman" panose="02020603050405020304" pitchFamily="18" charset="0"/>
              </a:rPr>
              <a:t>"Vi du </a:t>
            </a:r>
            <a:r>
              <a:rPr lang="fr-FR" sz="2000" dirty="0" err="1">
                <a:solidFill>
                  <a:srgbClr val="00B0F0"/>
                </a:solidFill>
                <a:latin typeface="Times New Roman" panose="02020603050405020304" pitchFamily="18" charset="0"/>
                <a:cs typeface="Times New Roman" panose="02020603050405020304" pitchFamily="18" charset="0"/>
              </a:rPr>
              <a:t>ve</a:t>
            </a:r>
            <a:r>
              <a:rPr lang="fr-FR" sz="2000" dirty="0">
                <a:solidFill>
                  <a:srgbClr val="00B0F0"/>
                </a:solidFill>
                <a:latin typeface="Times New Roman" panose="02020603050405020304" pitchFamily="18" charset="0"/>
                <a:cs typeface="Times New Roman" panose="02020603050405020304" pitchFamily="18" charset="0"/>
              </a:rPr>
              <a:t> </a:t>
            </a:r>
            <a:r>
              <a:rPr lang="fr-FR" sz="2000" dirty="0" err="1">
                <a:solidFill>
                  <a:srgbClr val="00B0F0"/>
                </a:solidFill>
                <a:latin typeface="Times New Roman" panose="02020603050405020304" pitchFamily="18" charset="0"/>
                <a:cs typeface="Times New Roman" panose="02020603050405020304" pitchFamily="18" charset="0"/>
              </a:rPr>
              <a:t>ghi</a:t>
            </a:r>
            <a:r>
              <a:rPr lang="fr-FR" sz="2000" dirty="0">
                <a:solidFill>
                  <a:srgbClr val="00B0F0"/>
                </a:solidFill>
                <a:latin typeface="Times New Roman" panose="02020603050405020304" pitchFamily="18" charset="0"/>
                <a:cs typeface="Times New Roman" panose="02020603050405020304" pitchFamily="18" charset="0"/>
              </a:rPr>
              <a:t> du lieu </a:t>
            </a:r>
            <a:r>
              <a:rPr lang="fr-FR" sz="2000" dirty="0" err="1">
                <a:solidFill>
                  <a:srgbClr val="00B0F0"/>
                </a:solidFill>
                <a:latin typeface="Times New Roman" panose="02020603050405020304" pitchFamily="18" charset="0"/>
                <a:cs typeface="Times New Roman" panose="02020603050405020304" pitchFamily="18" charset="0"/>
              </a:rPr>
              <a:t>vao</a:t>
            </a:r>
            <a:r>
              <a:rPr lang="fr-FR" sz="2000" dirty="0">
                <a:solidFill>
                  <a:srgbClr val="00B0F0"/>
                </a:solidFill>
                <a:latin typeface="Times New Roman" panose="02020603050405020304" pitchFamily="18" charset="0"/>
                <a:cs typeface="Times New Roman" panose="02020603050405020304" pitchFamily="18" charset="0"/>
              </a:rPr>
              <a:t> file\n"</a:t>
            </a:r>
            <a:r>
              <a:rPr lang="fr-FR" sz="2000" b="1" dirty="0">
                <a:solidFill>
                  <a:srgbClr val="FF0000"/>
                </a:solidFill>
                <a:latin typeface="Times New Roman" panose="02020603050405020304" pitchFamily="18" charset="0"/>
                <a:cs typeface="Times New Roman" panose="02020603050405020304" pitchFamily="18" charset="0"/>
              </a:rPr>
              <a:t>;</a:t>
            </a:r>
          </a:p>
          <a:p>
            <a:r>
              <a:rPr lang="en-US" sz="2000" i="1" dirty="0" smtClean="0">
                <a:solidFill>
                  <a:schemeClr val="accent1"/>
                </a:solidFill>
                <a:latin typeface="Times New Roman" panose="02020603050405020304" pitchFamily="18" charset="0"/>
                <a:cs typeface="Times New Roman" panose="02020603050405020304" pitchFamily="18" charset="0"/>
              </a:rPr>
              <a:t>// Sử dụng toán </a:t>
            </a:r>
            <a:r>
              <a:rPr lang="en-US" sz="2000" i="1" dirty="0" err="1">
                <a:solidFill>
                  <a:schemeClr val="accent1"/>
                </a:solidFill>
                <a:latin typeface="Times New Roman" panose="02020603050405020304" pitchFamily="18" charset="0"/>
                <a:cs typeface="Times New Roman" panose="02020603050405020304" pitchFamily="18" charset="0"/>
              </a:rPr>
              <a:t>tử</a:t>
            </a:r>
            <a:r>
              <a:rPr lang="en-US" sz="2000" i="1" dirty="0">
                <a:solidFill>
                  <a:schemeClr val="accent1"/>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&lt;&lt;</a:t>
            </a:r>
            <a:r>
              <a:rPr lang="en-US" sz="2000" i="1" dirty="0">
                <a:solidFill>
                  <a:schemeClr val="accent1"/>
                </a:solidFill>
                <a:latin typeface="Times New Roman" panose="02020603050405020304" pitchFamily="18" charset="0"/>
                <a:cs typeface="Times New Roman" panose="02020603050405020304" pitchFamily="18" charset="0"/>
              </a:rPr>
              <a:t> để </a:t>
            </a:r>
            <a:r>
              <a:rPr lang="en-US" sz="2000" i="1" dirty="0" smtClean="0">
                <a:solidFill>
                  <a:schemeClr val="accent1"/>
                </a:solidFill>
                <a:latin typeface="Times New Roman" panose="02020603050405020304" pitchFamily="18" charset="0"/>
                <a:cs typeface="Times New Roman" panose="02020603050405020304" pitchFamily="18" charset="0"/>
              </a:rPr>
              <a:t>xuất </a:t>
            </a:r>
            <a:r>
              <a:rPr lang="en-US" sz="2000" i="1" dirty="0">
                <a:solidFill>
                  <a:schemeClr val="accent1"/>
                </a:solidFill>
                <a:latin typeface="Times New Roman" panose="02020603050405020304" pitchFamily="18" charset="0"/>
                <a:cs typeface="Times New Roman" panose="02020603050405020304" pitchFamily="18" charset="0"/>
              </a:rPr>
              <a:t>dữ liệu trong </a:t>
            </a:r>
            <a:r>
              <a:rPr lang="en-US" sz="2000" i="1" dirty="0" err="1">
                <a:solidFill>
                  <a:schemeClr val="accent1"/>
                </a:solidFill>
                <a:latin typeface="Times New Roman" panose="02020603050405020304" pitchFamily="18" charset="0"/>
                <a:cs typeface="Times New Roman" panose="02020603050405020304" pitchFamily="18" charset="0"/>
              </a:rPr>
              <a:t>cặp</a:t>
            </a:r>
            <a:r>
              <a:rPr lang="en-US" sz="2000" i="1" dirty="0">
                <a:solidFill>
                  <a:schemeClr val="accent1"/>
                </a:solidFill>
                <a:latin typeface="Times New Roman" panose="02020603050405020304" pitchFamily="18" charset="0"/>
                <a:cs typeface="Times New Roman" panose="02020603050405020304" pitchFamily="18" charset="0"/>
              </a:rPr>
              <a:t> </a:t>
            </a:r>
            <a:r>
              <a:rPr lang="en-US" sz="2000" i="1" dirty="0" err="1" smtClean="0">
                <a:solidFill>
                  <a:schemeClr val="accent1"/>
                </a:solidFill>
                <a:latin typeface="Times New Roman" panose="02020603050405020304" pitchFamily="18" charset="0"/>
                <a:cs typeface="Times New Roman" panose="02020603050405020304" pitchFamily="18" charset="0"/>
              </a:rPr>
              <a:t>ngoặc</a:t>
            </a:r>
            <a:r>
              <a:rPr lang="en-US" sz="2000" i="1" dirty="0" smtClean="0">
                <a:solidFill>
                  <a:schemeClr val="accent1"/>
                </a:solidFill>
                <a:latin typeface="Times New Roman" panose="02020603050405020304" pitchFamily="18" charset="0"/>
                <a:cs typeface="Times New Roman" panose="02020603050405020304" pitchFamily="18" charset="0"/>
              </a:rPr>
              <a:t>"" </a:t>
            </a:r>
            <a:r>
              <a:rPr lang="en-US" sz="2000" i="1" dirty="0" err="1" smtClean="0">
                <a:solidFill>
                  <a:schemeClr val="accent1"/>
                </a:solidFill>
                <a:latin typeface="Times New Roman" panose="02020603050405020304" pitchFamily="18" charset="0"/>
                <a:cs typeface="Times New Roman" panose="02020603050405020304" pitchFamily="18" charset="0"/>
              </a:rPr>
              <a:t>ra</a:t>
            </a:r>
            <a:r>
              <a:rPr lang="en-US" sz="2000" i="1" dirty="0" smtClean="0">
                <a:solidFill>
                  <a:schemeClr val="accent1"/>
                </a:solidFill>
                <a:latin typeface="Times New Roman" panose="02020603050405020304" pitchFamily="18" charset="0"/>
                <a:cs typeface="Times New Roman" panose="02020603050405020304" pitchFamily="18" charset="0"/>
              </a:rPr>
              <a:t> </a:t>
            </a:r>
            <a:r>
              <a:rPr lang="en-US" sz="2000" i="1" dirty="0">
                <a:solidFill>
                  <a:schemeClr val="accent1"/>
                </a:solidFill>
                <a:latin typeface="Times New Roman" panose="02020603050405020304" pitchFamily="18" charset="0"/>
                <a:cs typeface="Times New Roman" panose="02020603050405020304" pitchFamily="18" charset="0"/>
              </a:rPr>
              <a:t>file ViDu.txt </a:t>
            </a:r>
          </a:p>
          <a:p>
            <a:r>
              <a:rPr lang="en-US" sz="2000" dirty="0" err="1">
                <a:solidFill>
                  <a:srgbClr val="000000"/>
                </a:solidFill>
                <a:latin typeface="Times New Roman" panose="02020603050405020304" pitchFamily="18" charset="0"/>
                <a:cs typeface="Times New Roman" panose="02020603050405020304" pitchFamily="18" charset="0"/>
              </a:rPr>
              <a:t>FileDemo</a:t>
            </a:r>
            <a:r>
              <a:rPr lang="en-US" sz="2000" b="1" dirty="0" err="1">
                <a:solidFill>
                  <a:srgbClr val="FF000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close</a:t>
            </a:r>
            <a:r>
              <a:rPr lang="en-US" sz="2000" b="1" dirty="0" smtClean="0">
                <a:solidFill>
                  <a:srgbClr val="FF0000"/>
                </a:solidFill>
                <a:latin typeface="Times New Roman" panose="02020603050405020304" pitchFamily="18" charset="0"/>
                <a:cs typeface="Times New Roman" panose="02020603050405020304" pitchFamily="18" charset="0"/>
              </a:rPr>
              <a:t>();</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i="1" dirty="0" smtClean="0">
                <a:solidFill>
                  <a:schemeClr val="accent1"/>
                </a:solidFill>
                <a:latin typeface="Times New Roman" panose="02020603050405020304" pitchFamily="18" charset="0"/>
                <a:cs typeface="Times New Roman" panose="02020603050405020304" pitchFamily="18" charset="0"/>
              </a:rPr>
              <a:t>//</a:t>
            </a:r>
            <a:r>
              <a:rPr lang="en-US" sz="2000" i="1" dirty="0">
                <a:solidFill>
                  <a:schemeClr val="accent1"/>
                </a:solidFill>
                <a:latin typeface="Times New Roman" panose="02020603050405020304" pitchFamily="18" charset="0"/>
                <a:cs typeface="Times New Roman" panose="02020603050405020304" pitchFamily="18" charset="0"/>
              </a:rPr>
              <a:t>Đóng </a:t>
            </a:r>
            <a:r>
              <a:rPr lang="en-US" sz="2000" i="1" dirty="0" err="1" smtClean="0">
                <a:solidFill>
                  <a:schemeClr val="accent1"/>
                </a:solidFill>
                <a:latin typeface="Times New Roman" panose="02020603050405020304" pitchFamily="18" charset="0"/>
                <a:cs typeface="Times New Roman" panose="02020603050405020304" pitchFamily="18" charset="0"/>
              </a:rPr>
              <a:t>đối</a:t>
            </a:r>
            <a:r>
              <a:rPr lang="en-US" sz="2000" i="1" dirty="0" smtClean="0">
                <a:solidFill>
                  <a:schemeClr val="accent1"/>
                </a:solidFill>
                <a:latin typeface="Times New Roman" panose="02020603050405020304" pitchFamily="18" charset="0"/>
                <a:cs typeface="Times New Roman" panose="02020603050405020304" pitchFamily="18" charset="0"/>
              </a:rPr>
              <a:t> tượng file</a:t>
            </a:r>
            <a:endParaRPr lang="en-US" sz="2000" i="1" dirty="0">
              <a:solidFill>
                <a:schemeClr val="accent1"/>
              </a:solidFill>
              <a:latin typeface="Times New Roman" panose="02020603050405020304" pitchFamily="18" charset="0"/>
              <a:cs typeface="Times New Roman" panose="02020603050405020304" pitchFamily="18" charset="0"/>
            </a:endParaRPr>
          </a:p>
          <a:p>
            <a:r>
              <a:rPr lang="en-US" sz="2000" dirty="0" err="1">
                <a:solidFill>
                  <a:srgbClr val="000000"/>
                </a:solidFill>
                <a:latin typeface="Times New Roman" panose="02020603050405020304" pitchFamily="18" charset="0"/>
                <a:cs typeface="Times New Roman" panose="02020603050405020304" pitchFamily="18" charset="0"/>
              </a:rPr>
              <a:t>cout</a:t>
            </a:r>
            <a:r>
              <a:rPr lang="en-US" sz="2000" b="1" dirty="0">
                <a:solidFill>
                  <a:srgbClr val="FF0000"/>
                </a:solidFill>
                <a:latin typeface="Times New Roman" panose="02020603050405020304" pitchFamily="18" charset="0"/>
                <a:cs typeface="Times New Roman" panose="02020603050405020304" pitchFamily="18" charset="0"/>
              </a:rPr>
              <a:t>&lt;&lt;</a:t>
            </a:r>
            <a:r>
              <a:rPr lang="en-US" sz="2000" dirty="0">
                <a:solidFill>
                  <a:srgbClr val="00B0F0"/>
                </a:solidFill>
                <a:latin typeface="Times New Roman" panose="02020603050405020304" pitchFamily="18" charset="0"/>
                <a:cs typeface="Times New Roman" panose="02020603050405020304" pitchFamily="18" charset="0"/>
              </a:rPr>
              <a:t>"File ViDu.txt da </a:t>
            </a:r>
            <a:r>
              <a:rPr lang="en-US" sz="2000" dirty="0" err="1">
                <a:solidFill>
                  <a:srgbClr val="00B0F0"/>
                </a:solidFill>
                <a:latin typeface="Times New Roman" panose="02020603050405020304" pitchFamily="18" charset="0"/>
                <a:cs typeface="Times New Roman" panose="02020603050405020304" pitchFamily="18" charset="0"/>
              </a:rPr>
              <a:t>duoc</a:t>
            </a:r>
            <a:r>
              <a:rPr lang="en-US" sz="2000" dirty="0">
                <a:solidFill>
                  <a:srgbClr val="00B0F0"/>
                </a:solidFill>
                <a:latin typeface="Times New Roman" panose="02020603050405020304" pitchFamily="18" charset="0"/>
                <a:cs typeface="Times New Roman" panose="02020603050405020304" pitchFamily="18" charset="0"/>
              </a:rPr>
              <a:t> ghi thanh </a:t>
            </a:r>
            <a:r>
              <a:rPr lang="en-US" sz="2000" dirty="0" err="1">
                <a:solidFill>
                  <a:srgbClr val="00B0F0"/>
                </a:solidFill>
                <a:latin typeface="Times New Roman" panose="02020603050405020304" pitchFamily="18" charset="0"/>
                <a:cs typeface="Times New Roman" panose="02020603050405020304" pitchFamily="18" charset="0"/>
              </a:rPr>
              <a:t>cong</a:t>
            </a:r>
            <a:r>
              <a:rPr lang="en-US" sz="2000" dirty="0">
                <a:solidFill>
                  <a:srgbClr val="00B0F0"/>
                </a:solidFill>
                <a:latin typeface="Times New Roman" panose="02020603050405020304" pitchFamily="18" charset="0"/>
                <a:cs typeface="Times New Roman" panose="02020603050405020304" pitchFamily="18" charset="0"/>
              </a:rPr>
              <a:t>\n"</a:t>
            </a:r>
            <a:r>
              <a:rPr lang="en-US" sz="2000" b="1" dirty="0">
                <a:solidFill>
                  <a:srgbClr val="FF0000"/>
                </a:solidFill>
                <a:latin typeface="Times New Roman" panose="02020603050405020304" pitchFamily="18" charset="0"/>
                <a:cs typeface="Times New Roman" panose="02020603050405020304" pitchFamily="18" charset="0"/>
              </a:rPr>
              <a:t>;</a:t>
            </a:r>
          </a:p>
          <a:p>
            <a:r>
              <a:rPr lang="en-US" sz="2000" dirty="0">
                <a:solidFill>
                  <a:srgbClr val="3021E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2238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smtClean="0">
                <a:solidFill>
                  <a:schemeClr val="accent3"/>
                </a:solidFill>
                <a:latin typeface="Times New Roman" panose="02020603050405020304" pitchFamily="18" charset="0"/>
                <a:cs typeface="Times New Roman" panose="02020603050405020304" pitchFamily="18" charset="0"/>
              </a:rPr>
              <a:t>7</a:t>
            </a:r>
            <a:endParaRPr lang="en-US" sz="1600">
              <a:solidFill>
                <a:schemeClr val="accent3"/>
              </a:solidFill>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i="1" smtClean="0">
                <a:solidFill>
                  <a:srgbClr val="000000"/>
                </a:solidFill>
                <a:latin typeface="Times New Roman" panose="02020603050405020304" pitchFamily="18" charset="0"/>
                <a:cs typeface="Times New Roman" panose="02020603050405020304" pitchFamily="18" charset="0"/>
              </a:rPr>
              <a:t>Ví dụ 2: Tạo và ghi dữ liệu vào file trong ổ đĩa hoặc thư mục.</a:t>
            </a: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71500" y="1822609"/>
            <a:ext cx="8001000" cy="40934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solidFill>
                  <a:srgbClr val="3021EF"/>
                </a:solidFill>
                <a:latin typeface="Times New Roman" panose="02020603050405020304" pitchFamily="18" charset="0"/>
                <a:cs typeface="Times New Roman" panose="02020603050405020304" pitchFamily="18" charset="0"/>
              </a:rPr>
              <a:t>#include </a:t>
            </a:r>
            <a:r>
              <a:rPr lang="en-US" sz="2000">
                <a:solidFill>
                  <a:srgbClr val="000000"/>
                </a:solidFill>
                <a:latin typeface="Times New Roman" panose="02020603050405020304" pitchFamily="18" charset="0"/>
                <a:cs typeface="Times New Roman" panose="02020603050405020304" pitchFamily="18" charset="0"/>
              </a:rPr>
              <a:t>&lt;fstream&gt; </a:t>
            </a:r>
          </a:p>
          <a:p>
            <a:r>
              <a:rPr lang="en-US" sz="2000">
                <a:solidFill>
                  <a:srgbClr val="3021EF"/>
                </a:solidFill>
                <a:latin typeface="Times New Roman" panose="02020603050405020304" pitchFamily="18" charset="0"/>
                <a:cs typeface="Times New Roman" panose="02020603050405020304" pitchFamily="18" charset="0"/>
              </a:rPr>
              <a:t>#include </a:t>
            </a:r>
            <a:r>
              <a:rPr lang="en-US" sz="2000">
                <a:solidFill>
                  <a:srgbClr val="000000"/>
                </a:solidFill>
                <a:latin typeface="Times New Roman" panose="02020603050405020304" pitchFamily="18" charset="0"/>
                <a:cs typeface="Times New Roman" panose="02020603050405020304" pitchFamily="18" charset="0"/>
              </a:rPr>
              <a:t>&lt;iostream&gt; </a:t>
            </a:r>
          </a:p>
          <a:p>
            <a:r>
              <a:rPr lang="en-US" sz="2000" b="1">
                <a:solidFill>
                  <a:srgbClr val="000000"/>
                </a:solidFill>
                <a:latin typeface="Times New Roman" panose="02020603050405020304" pitchFamily="18" charset="0"/>
                <a:cs typeface="Times New Roman" panose="02020603050405020304" pitchFamily="18" charset="0"/>
              </a:rPr>
              <a:t>using namespace std;</a:t>
            </a:r>
          </a:p>
          <a:p>
            <a:endParaRPr lang="en-US" sz="2000">
              <a:solidFill>
                <a:srgbClr val="000000"/>
              </a:solidFill>
              <a:latin typeface="Times New Roman" panose="02020603050405020304" pitchFamily="18" charset="0"/>
              <a:cs typeface="Times New Roman" panose="02020603050405020304" pitchFamily="18" charset="0"/>
            </a:endParaRPr>
          </a:p>
          <a:p>
            <a:r>
              <a:rPr lang="en-US" sz="2000">
                <a:solidFill>
                  <a:srgbClr val="3021EF"/>
                </a:solidFill>
                <a:latin typeface="Times New Roman" panose="02020603050405020304" pitchFamily="18" charset="0"/>
                <a:cs typeface="Times New Roman" panose="02020603050405020304" pitchFamily="18" charset="0"/>
              </a:rPr>
              <a:t>int</a:t>
            </a:r>
            <a:r>
              <a:rPr lang="en-US" sz="2000">
                <a:solidFill>
                  <a:srgbClr val="000000"/>
                </a:solidFill>
                <a:latin typeface="Times New Roman" panose="02020603050405020304" pitchFamily="18" charset="0"/>
                <a:cs typeface="Times New Roman" panose="02020603050405020304" pitchFamily="18" charset="0"/>
              </a:rPr>
              <a:t> main</a:t>
            </a:r>
            <a:r>
              <a:rPr lang="en-US" sz="2000">
                <a:solidFill>
                  <a:srgbClr val="FF0000"/>
                </a:solidFill>
                <a:latin typeface="Times New Roman" panose="02020603050405020304" pitchFamily="18" charset="0"/>
                <a:cs typeface="Times New Roman" panose="02020603050405020304" pitchFamily="18" charset="0"/>
              </a:rPr>
              <a:t>()</a:t>
            </a:r>
          </a:p>
          <a:p>
            <a:r>
              <a:rPr lang="en-US" sz="2000">
                <a:solidFill>
                  <a:srgbClr val="3021EF"/>
                </a:solidFill>
                <a:latin typeface="Times New Roman" panose="02020603050405020304" pitchFamily="18" charset="0"/>
                <a:cs typeface="Times New Roman" panose="02020603050405020304" pitchFamily="18" charset="0"/>
              </a:rPr>
              <a:t>{</a:t>
            </a:r>
          </a:p>
          <a:p>
            <a:r>
              <a:rPr lang="vi-VN" sz="2000">
                <a:solidFill>
                  <a:srgbClr val="2D0DB3"/>
                </a:solidFill>
                <a:latin typeface="Times New Roman" panose="02020603050405020304" pitchFamily="18" charset="0"/>
                <a:cs typeface="Times New Roman" panose="02020603050405020304" pitchFamily="18" charset="0"/>
              </a:rPr>
              <a:t>	</a:t>
            </a:r>
            <a:r>
              <a:rPr lang="vi-VN" sz="2000" smtClean="0">
                <a:solidFill>
                  <a:srgbClr val="3021EF"/>
                </a:solidFill>
                <a:latin typeface="Times New Roman" panose="02020603050405020304" pitchFamily="18" charset="0"/>
                <a:cs typeface="Times New Roman" panose="02020603050405020304" pitchFamily="18" charset="0"/>
              </a:rPr>
              <a:t>fstream</a:t>
            </a:r>
            <a:r>
              <a:rPr lang="vi-VN" sz="2000" smtClean="0">
                <a:solidFill>
                  <a:srgbClr val="091D17"/>
                </a:solidFill>
                <a:latin typeface="Times New Roman" panose="02020603050405020304" pitchFamily="18" charset="0"/>
                <a:cs typeface="Times New Roman" panose="02020603050405020304" pitchFamily="18" charset="0"/>
              </a:rPr>
              <a:t> </a:t>
            </a:r>
            <a:r>
              <a:rPr lang="vi-VN" sz="2000">
                <a:solidFill>
                  <a:srgbClr val="091D17"/>
                </a:solidFill>
                <a:latin typeface="Times New Roman" panose="02020603050405020304" pitchFamily="18" charset="0"/>
                <a:cs typeface="Times New Roman" panose="02020603050405020304" pitchFamily="18" charset="0"/>
              </a:rPr>
              <a:t>ViDu2</a:t>
            </a:r>
            <a:r>
              <a:rPr lang="vi-VN" sz="2000" b="1">
                <a:solidFill>
                  <a:srgbClr val="FF0000"/>
                </a:solidFill>
                <a:latin typeface="Times New Roman" panose="02020603050405020304" pitchFamily="18" charset="0"/>
                <a:cs typeface="Times New Roman" panose="02020603050405020304" pitchFamily="18" charset="0"/>
              </a:rPr>
              <a:t>(</a:t>
            </a:r>
            <a:r>
              <a:rPr lang="vi-VN" sz="2000">
                <a:solidFill>
                  <a:srgbClr val="1481B8"/>
                </a:solidFill>
                <a:latin typeface="Times New Roman" panose="02020603050405020304" pitchFamily="18" charset="0"/>
                <a:cs typeface="Times New Roman" panose="02020603050405020304" pitchFamily="18" charset="0"/>
              </a:rPr>
              <a:t>"D://</a:t>
            </a:r>
            <a:r>
              <a:rPr lang="vi-VN" sz="2000" smtClean="0">
                <a:solidFill>
                  <a:srgbClr val="1481B8"/>
                </a:solidFill>
                <a:latin typeface="Times New Roman" panose="02020603050405020304" pitchFamily="18" charset="0"/>
                <a:cs typeface="Times New Roman" panose="02020603050405020304" pitchFamily="18" charset="0"/>
              </a:rPr>
              <a:t>Demo1.txt"</a:t>
            </a:r>
            <a:r>
              <a:rPr lang="en-US" sz="2000" smtClean="0">
                <a:solidFill>
                  <a:srgbClr val="1481B8"/>
                </a:solidFill>
                <a:latin typeface="Times New Roman" panose="02020603050405020304" pitchFamily="18" charset="0"/>
                <a:cs typeface="Times New Roman" panose="02020603050405020304" pitchFamily="18" charset="0"/>
              </a:rPr>
              <a:t>,</a:t>
            </a:r>
            <a:r>
              <a:rPr lang="en-US" sz="2000">
                <a:solidFill>
                  <a:srgbClr val="1481B8"/>
                </a:solidFill>
                <a:latin typeface="Times New Roman" panose="02020603050405020304" pitchFamily="18" charset="0"/>
                <a:cs typeface="Times New Roman" panose="02020603050405020304" pitchFamily="18" charset="0"/>
              </a:rPr>
              <a:t>ios::out</a:t>
            </a:r>
            <a:r>
              <a:rPr lang="vi-VN" sz="2000" b="1" smtClean="0">
                <a:solidFill>
                  <a:srgbClr val="FF0000"/>
                </a:solidFill>
                <a:latin typeface="Times New Roman" panose="02020603050405020304" pitchFamily="18" charset="0"/>
                <a:cs typeface="Times New Roman" panose="02020603050405020304" pitchFamily="18" charset="0"/>
              </a:rPr>
              <a:t>);</a:t>
            </a:r>
            <a:endParaRPr lang="en-US" sz="2000" b="1" smtClean="0">
              <a:solidFill>
                <a:srgbClr val="FF0000"/>
              </a:solidFill>
              <a:latin typeface="Times New Roman" panose="02020603050405020304" pitchFamily="18" charset="0"/>
              <a:cs typeface="Times New Roman" panose="02020603050405020304" pitchFamily="18" charset="0"/>
            </a:endParaRPr>
          </a:p>
          <a:p>
            <a:r>
              <a:rPr lang="en-US" sz="2000" b="1">
                <a:solidFill>
                  <a:srgbClr val="FF0000"/>
                </a:solidFill>
                <a:latin typeface="Times New Roman" panose="02020603050405020304" pitchFamily="18" charset="0"/>
                <a:cs typeface="Times New Roman" panose="02020603050405020304" pitchFamily="18" charset="0"/>
              </a:rPr>
              <a:t>	</a:t>
            </a:r>
            <a:r>
              <a:rPr lang="en-US" sz="2000" b="1" i="1" smtClean="0">
                <a:solidFill>
                  <a:schemeClr val="accent1"/>
                </a:solidFill>
                <a:latin typeface="Times New Roman" panose="02020603050405020304" pitchFamily="18" charset="0"/>
                <a:cs typeface="Times New Roman" panose="02020603050405020304" pitchFamily="18" charset="0"/>
              </a:rPr>
              <a:t>/</a:t>
            </a:r>
            <a:r>
              <a:rPr lang="en-US" sz="2000" b="1" smtClean="0">
                <a:solidFill>
                  <a:schemeClr val="accent1"/>
                </a:solidFill>
                <a:latin typeface="Times New Roman" panose="02020603050405020304" pitchFamily="18" charset="0"/>
                <a:cs typeface="Times New Roman" panose="02020603050405020304" pitchFamily="18" charset="0"/>
              </a:rPr>
              <a:t>*</a:t>
            </a:r>
            <a:r>
              <a:rPr lang="en-US" sz="2000" i="1" smtClean="0">
                <a:solidFill>
                  <a:schemeClr val="accent1"/>
                </a:solidFill>
                <a:latin typeface="Times New Roman" panose="02020603050405020304" pitchFamily="18" charset="0"/>
                <a:cs typeface="Times New Roman" panose="02020603050405020304" pitchFamily="18" charset="0"/>
              </a:rPr>
              <a:t>Định nghĩa đối tượng file ViDu2 đồng thời tạo và mở file 	Demo1.txt tại một đường dẫn (ở đây là ổ D)*/</a:t>
            </a:r>
            <a:endParaRPr lang="vi-VN" sz="2000">
              <a:solidFill>
                <a:srgbClr val="FF0000"/>
              </a:solidFill>
              <a:latin typeface="Times New Roman" panose="02020603050405020304" pitchFamily="18" charset="0"/>
              <a:cs typeface="Times New Roman" panose="02020603050405020304" pitchFamily="18" charset="0"/>
            </a:endParaRPr>
          </a:p>
          <a:p>
            <a:r>
              <a:rPr lang="vi-VN" sz="2000">
                <a:solidFill>
                  <a:srgbClr val="091D17"/>
                </a:solidFill>
                <a:latin typeface="Times New Roman" panose="02020603050405020304" pitchFamily="18" charset="0"/>
                <a:cs typeface="Times New Roman" panose="02020603050405020304" pitchFamily="18" charset="0"/>
              </a:rPr>
              <a:t>	for</a:t>
            </a:r>
            <a:r>
              <a:rPr lang="vi-VN" sz="2000" b="1">
                <a:solidFill>
                  <a:srgbClr val="FF0000"/>
                </a:solidFill>
                <a:latin typeface="Times New Roman" panose="02020603050405020304" pitchFamily="18" charset="0"/>
                <a:cs typeface="Times New Roman" panose="02020603050405020304" pitchFamily="18" charset="0"/>
              </a:rPr>
              <a:t>(</a:t>
            </a:r>
            <a:r>
              <a:rPr lang="vi-VN" sz="2000">
                <a:solidFill>
                  <a:srgbClr val="091D17"/>
                </a:solidFill>
                <a:latin typeface="Times New Roman" panose="02020603050405020304" pitchFamily="18" charset="0"/>
                <a:cs typeface="Times New Roman" panose="02020603050405020304" pitchFamily="18" charset="0"/>
              </a:rPr>
              <a:t>int i</a:t>
            </a:r>
            <a:r>
              <a:rPr lang="vi-VN" sz="2000" b="1">
                <a:solidFill>
                  <a:srgbClr val="FF0000"/>
                </a:solidFill>
                <a:latin typeface="Times New Roman" panose="02020603050405020304" pitchFamily="18" charset="0"/>
                <a:cs typeface="Times New Roman" panose="02020603050405020304" pitchFamily="18" charset="0"/>
              </a:rPr>
              <a:t>=</a:t>
            </a:r>
            <a:r>
              <a:rPr lang="vi-VN" sz="2000">
                <a:solidFill>
                  <a:srgbClr val="091D17"/>
                </a:solidFill>
                <a:latin typeface="Times New Roman" panose="02020603050405020304" pitchFamily="18" charset="0"/>
                <a:cs typeface="Times New Roman" panose="02020603050405020304" pitchFamily="18" charset="0"/>
              </a:rPr>
              <a:t>0</a:t>
            </a:r>
            <a:r>
              <a:rPr lang="vi-VN"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 </a:t>
            </a:r>
            <a:r>
              <a:rPr lang="vi-VN" sz="2000" smtClean="0">
                <a:solidFill>
                  <a:srgbClr val="091D17"/>
                </a:solidFill>
                <a:latin typeface="Times New Roman" panose="02020603050405020304" pitchFamily="18" charset="0"/>
                <a:cs typeface="Times New Roman" panose="02020603050405020304" pitchFamily="18" charset="0"/>
              </a:rPr>
              <a:t>i</a:t>
            </a:r>
            <a:r>
              <a:rPr lang="vi-VN" sz="2000" b="1" smtClean="0">
                <a:solidFill>
                  <a:srgbClr val="FF0000"/>
                </a:solidFill>
                <a:latin typeface="Times New Roman" panose="02020603050405020304" pitchFamily="18" charset="0"/>
                <a:cs typeface="Times New Roman" panose="02020603050405020304" pitchFamily="18" charset="0"/>
              </a:rPr>
              <a:t>&lt;</a:t>
            </a:r>
            <a:r>
              <a:rPr lang="vi-VN" sz="2000" smtClean="0">
                <a:solidFill>
                  <a:srgbClr val="091D17"/>
                </a:solidFill>
                <a:latin typeface="Times New Roman" panose="02020603050405020304" pitchFamily="18" charset="0"/>
                <a:cs typeface="Times New Roman" panose="02020603050405020304" pitchFamily="18" charset="0"/>
              </a:rPr>
              <a:t>100</a:t>
            </a:r>
            <a:r>
              <a:rPr lang="vi-VN" sz="2000" b="1" smtClean="0">
                <a:solidFill>
                  <a:srgbClr val="FF0000"/>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 </a:t>
            </a:r>
            <a:r>
              <a:rPr lang="vi-VN" sz="2000" smtClean="0">
                <a:solidFill>
                  <a:srgbClr val="091D17"/>
                </a:solidFill>
                <a:latin typeface="Times New Roman" panose="02020603050405020304" pitchFamily="18" charset="0"/>
                <a:cs typeface="Times New Roman" panose="02020603050405020304" pitchFamily="18" charset="0"/>
              </a:rPr>
              <a:t>i</a:t>
            </a:r>
            <a:r>
              <a:rPr lang="vi-VN" sz="2000" b="1">
                <a:solidFill>
                  <a:srgbClr val="FF0000"/>
                </a:solidFill>
                <a:latin typeface="Times New Roman" panose="02020603050405020304" pitchFamily="18" charset="0"/>
                <a:cs typeface="Times New Roman" panose="02020603050405020304" pitchFamily="18" charset="0"/>
              </a:rPr>
              <a:t>+=</a:t>
            </a:r>
            <a:r>
              <a:rPr lang="vi-VN" sz="2000">
                <a:solidFill>
                  <a:srgbClr val="091D17"/>
                </a:solidFill>
                <a:latin typeface="Times New Roman" panose="02020603050405020304" pitchFamily="18" charset="0"/>
                <a:cs typeface="Times New Roman" panose="02020603050405020304" pitchFamily="18" charset="0"/>
              </a:rPr>
              <a:t>2</a:t>
            </a:r>
            <a:r>
              <a:rPr lang="vi-VN" sz="2000" b="1">
                <a:solidFill>
                  <a:srgbClr val="FF0000"/>
                </a:solidFill>
                <a:latin typeface="Times New Roman" panose="02020603050405020304" pitchFamily="18" charset="0"/>
                <a:cs typeface="Times New Roman" panose="02020603050405020304" pitchFamily="18" charset="0"/>
              </a:rPr>
              <a:t>)</a:t>
            </a:r>
          </a:p>
          <a:p>
            <a:r>
              <a:rPr lang="vi-VN" sz="2000">
                <a:solidFill>
                  <a:srgbClr val="091D17"/>
                </a:solidFill>
                <a:latin typeface="Times New Roman" panose="02020603050405020304" pitchFamily="18" charset="0"/>
                <a:cs typeface="Times New Roman" panose="02020603050405020304" pitchFamily="18" charset="0"/>
              </a:rPr>
              <a:t>	ViDu2 </a:t>
            </a:r>
            <a:r>
              <a:rPr lang="vi-VN" sz="2000" b="1">
                <a:solidFill>
                  <a:srgbClr val="FF0000"/>
                </a:solidFill>
                <a:latin typeface="Times New Roman" panose="02020603050405020304" pitchFamily="18" charset="0"/>
                <a:cs typeface="Times New Roman" panose="02020603050405020304" pitchFamily="18" charset="0"/>
              </a:rPr>
              <a:t>&lt;&lt;</a:t>
            </a:r>
            <a:r>
              <a:rPr lang="vi-VN" sz="2000">
                <a:solidFill>
                  <a:srgbClr val="091D17"/>
                </a:solidFill>
                <a:latin typeface="Times New Roman" panose="02020603050405020304" pitchFamily="18" charset="0"/>
                <a:cs typeface="Times New Roman" panose="02020603050405020304" pitchFamily="18" charset="0"/>
              </a:rPr>
              <a:t> i</a:t>
            </a:r>
            <a:r>
              <a:rPr lang="vi-VN" sz="2000" b="1">
                <a:solidFill>
                  <a:srgbClr val="FF0000"/>
                </a:solidFill>
                <a:latin typeface="Times New Roman" panose="02020603050405020304" pitchFamily="18" charset="0"/>
                <a:cs typeface="Times New Roman" panose="02020603050405020304" pitchFamily="18" charset="0"/>
              </a:rPr>
              <a:t>&lt;&lt;</a:t>
            </a:r>
            <a:r>
              <a:rPr lang="vi-VN" sz="2000">
                <a:solidFill>
                  <a:srgbClr val="1481B8"/>
                </a:solidFill>
                <a:latin typeface="Times New Roman" panose="02020603050405020304" pitchFamily="18" charset="0"/>
                <a:cs typeface="Times New Roman" panose="02020603050405020304" pitchFamily="18" charset="0"/>
              </a:rPr>
              <a:t>"\n</a:t>
            </a:r>
            <a:r>
              <a:rPr lang="vi-VN" sz="2000" smtClean="0">
                <a:solidFill>
                  <a:srgbClr val="1481B8"/>
                </a:solidFill>
                <a:latin typeface="Times New Roman" panose="02020603050405020304" pitchFamily="18" charset="0"/>
                <a:cs typeface="Times New Roman" panose="02020603050405020304" pitchFamily="18" charset="0"/>
              </a:rPr>
              <a:t>"</a:t>
            </a:r>
            <a:r>
              <a:rPr lang="vi-VN" sz="2000" smtClean="0">
                <a:solidFill>
                  <a:srgbClr val="091D17"/>
                </a:solidFill>
                <a:latin typeface="Times New Roman" panose="02020603050405020304" pitchFamily="18" charset="0"/>
                <a:cs typeface="Times New Roman" panose="02020603050405020304" pitchFamily="18" charset="0"/>
              </a:rPr>
              <a:t>;</a:t>
            </a:r>
            <a:r>
              <a:rPr lang="en-US" sz="2000" i="1" smtClean="0">
                <a:solidFill>
                  <a:schemeClr val="accent1"/>
                </a:solidFill>
                <a:latin typeface="Times New Roman" panose="02020603050405020304" pitchFamily="18" charset="0"/>
                <a:cs typeface="Times New Roman" panose="02020603050405020304" pitchFamily="18" charset="0"/>
              </a:rPr>
              <a:t> //Ghi các số chẵn &lt;100 vào file Demo1.txt</a:t>
            </a:r>
            <a:endParaRPr lang="vi-VN" sz="2000">
              <a:solidFill>
                <a:srgbClr val="091D17"/>
              </a:solidFill>
              <a:latin typeface="Times New Roman" panose="02020603050405020304" pitchFamily="18" charset="0"/>
              <a:cs typeface="Times New Roman" panose="02020603050405020304" pitchFamily="18" charset="0"/>
            </a:endParaRPr>
          </a:p>
          <a:p>
            <a:r>
              <a:rPr lang="vi-VN" sz="2000">
                <a:solidFill>
                  <a:srgbClr val="091D17"/>
                </a:solidFill>
                <a:latin typeface="Times New Roman" panose="02020603050405020304" pitchFamily="18" charset="0"/>
                <a:cs typeface="Times New Roman" panose="02020603050405020304" pitchFamily="18" charset="0"/>
              </a:rPr>
              <a:t>	ViDu2</a:t>
            </a:r>
            <a:r>
              <a:rPr lang="vi-VN" sz="2000" b="1">
                <a:solidFill>
                  <a:srgbClr val="FF0000"/>
                </a:solidFill>
                <a:latin typeface="Times New Roman" panose="02020603050405020304" pitchFamily="18" charset="0"/>
                <a:cs typeface="Times New Roman" panose="02020603050405020304" pitchFamily="18" charset="0"/>
              </a:rPr>
              <a:t>.</a:t>
            </a:r>
            <a:r>
              <a:rPr lang="vi-VN" sz="2000">
                <a:solidFill>
                  <a:srgbClr val="091D17"/>
                </a:solidFill>
                <a:latin typeface="Times New Roman" panose="02020603050405020304" pitchFamily="18" charset="0"/>
                <a:cs typeface="Times New Roman" panose="02020603050405020304" pitchFamily="18" charset="0"/>
              </a:rPr>
              <a:t>close</a:t>
            </a:r>
            <a:r>
              <a:rPr lang="vi-VN" sz="2000" smtClean="0">
                <a:solidFill>
                  <a:srgbClr val="091D17"/>
                </a:solidFill>
                <a:latin typeface="Times New Roman" panose="02020603050405020304" pitchFamily="18" charset="0"/>
                <a:cs typeface="Times New Roman" panose="02020603050405020304" pitchFamily="18" charset="0"/>
              </a:rPr>
              <a:t>();</a:t>
            </a:r>
            <a:r>
              <a:rPr lang="en-US" sz="2000" smtClean="0">
                <a:solidFill>
                  <a:srgbClr val="091D17"/>
                </a:solidFill>
                <a:latin typeface="Times New Roman" panose="02020603050405020304" pitchFamily="18" charset="0"/>
                <a:cs typeface="Times New Roman" panose="02020603050405020304" pitchFamily="18" charset="0"/>
              </a:rPr>
              <a:t> </a:t>
            </a:r>
            <a:r>
              <a:rPr lang="en-US" sz="2000" i="1" smtClean="0">
                <a:solidFill>
                  <a:schemeClr val="accent1"/>
                </a:solidFill>
                <a:latin typeface="Times New Roman" panose="02020603050405020304" pitchFamily="18" charset="0"/>
                <a:cs typeface="Times New Roman" panose="02020603050405020304" pitchFamily="18" charset="0"/>
              </a:rPr>
              <a:t>//Đóng đối tượng file</a:t>
            </a:r>
            <a:endParaRPr lang="en-US" sz="2000" smtClean="0">
              <a:solidFill>
                <a:srgbClr val="091D17"/>
              </a:solidFill>
              <a:latin typeface="Times New Roman" panose="02020603050405020304" pitchFamily="18" charset="0"/>
              <a:cs typeface="Times New Roman" panose="02020603050405020304" pitchFamily="18" charset="0"/>
            </a:endParaRPr>
          </a:p>
          <a:p>
            <a:r>
              <a:rPr lang="en-US" sz="2000" smtClean="0">
                <a:solidFill>
                  <a:srgbClr val="3021EF"/>
                </a:solidFill>
                <a:latin typeface="Times New Roman" panose="02020603050405020304" pitchFamily="18" charset="0"/>
                <a:cs typeface="Times New Roman" panose="02020603050405020304" pitchFamily="18" charset="0"/>
              </a:rPr>
              <a:t>}</a:t>
            </a:r>
            <a:endParaRPr lang="en-US" sz="2000">
              <a:solidFill>
                <a:srgbClr val="3021E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360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8</a:t>
            </a: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Chú ý</a:t>
            </a:r>
            <a:r>
              <a:rPr lang="en-US" sz="2400" b="0" smtClean="0">
                <a:solidFill>
                  <a:srgbClr val="000000"/>
                </a:solidFill>
                <a:latin typeface="Times New Roman" panose="02020603050405020304" pitchFamily="18" charset="0"/>
                <a:cs typeface="Times New Roman" panose="02020603050405020304" pitchFamily="18" charset="0"/>
              </a:rPr>
              <a:t>: </a:t>
            </a:r>
          </a:p>
          <a:p>
            <a:pPr>
              <a:spcBef>
                <a:spcPts val="0"/>
              </a:spcBef>
            </a:pPr>
            <a:r>
              <a:rPr lang="en-US" sz="2400" b="0" i="1" smtClean="0">
                <a:solidFill>
                  <a:srgbClr val="000000"/>
                </a:solidFill>
                <a:latin typeface="Times New Roman" panose="02020603050405020304" pitchFamily="18" charset="0"/>
                <a:cs typeface="Times New Roman" panose="02020603050405020304" pitchFamily="18" charset="0"/>
              </a:rPr>
              <a:t>Trong 1 đối tượng file, khi đang mở 1 tệp tin, muốn mở và thao tác với tệp tin khác thì ta phải đóng lại tệp hiện hành.</a:t>
            </a:r>
          </a:p>
          <a:p>
            <a:pPr>
              <a:spcBef>
                <a:spcPts val="0"/>
              </a:spcBef>
            </a:pPr>
            <a:r>
              <a:rPr lang="en-US" sz="2400" b="0" i="1" smtClean="0">
                <a:solidFill>
                  <a:srgbClr val="000000"/>
                </a:solidFill>
                <a:latin typeface="Times New Roman" panose="02020603050405020304" pitchFamily="18" charset="0"/>
                <a:cs typeface="Times New Roman" panose="02020603050405020304" pitchFamily="18" charset="0"/>
              </a:rPr>
              <a:t>Nếu sử dụng </a:t>
            </a:r>
            <a:r>
              <a:rPr lang="vi-VN" sz="2400" smtClean="0">
                <a:solidFill>
                  <a:srgbClr val="3021EF"/>
                </a:solidFill>
                <a:latin typeface="Times New Roman" panose="02020603050405020304" pitchFamily="18" charset="0"/>
                <a:cs typeface="Times New Roman" panose="02020603050405020304" pitchFamily="18" charset="0"/>
              </a:rPr>
              <a:t>fstream</a:t>
            </a:r>
            <a:r>
              <a:rPr lang="en-US" sz="2400" smtClean="0">
                <a:solidFill>
                  <a:srgbClr val="3021EF"/>
                </a:solidFill>
                <a:latin typeface="Times New Roman" panose="02020603050405020304" pitchFamily="18" charset="0"/>
                <a:cs typeface="Times New Roman" panose="02020603050405020304" pitchFamily="18" charset="0"/>
              </a:rPr>
              <a:t> </a:t>
            </a:r>
            <a:r>
              <a:rPr lang="en-US" sz="2400" b="0" i="1" smtClean="0">
                <a:solidFill>
                  <a:srgbClr val="091D17"/>
                </a:solidFill>
                <a:latin typeface="Times New Roman" panose="02020603050405020304" pitchFamily="18" charset="0"/>
                <a:cs typeface="Times New Roman" panose="02020603050405020304" pitchFamily="18" charset="0"/>
              </a:rPr>
              <a:t>để định nghĩa đối tượng file thì khi dùng lệnh mở 1 file (</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solidFill>
                  <a:srgbClr val="091D17"/>
                </a:solidFill>
                <a:latin typeface="Times New Roman" panose="02020603050405020304" pitchFamily="18" charset="0"/>
                <a:cs typeface="Times New Roman" panose="02020603050405020304" pitchFamily="18" charset="0"/>
              </a:rPr>
              <a:t>open</a:t>
            </a:r>
            <a:r>
              <a:rPr lang="en-US" sz="2400" b="0" i="1" smtClean="0">
                <a:solidFill>
                  <a:srgbClr val="091D17"/>
                </a:solidFill>
                <a:latin typeface="Times New Roman" panose="02020603050405020304" pitchFamily="18" charset="0"/>
                <a:cs typeface="Times New Roman" panose="02020603050405020304" pitchFamily="18" charset="0"/>
              </a:rPr>
              <a:t>) thì nhất thiết phải thêm tham số thứ 2 để biểu thị chế độ mà ta mở file:</a:t>
            </a:r>
          </a:p>
          <a:p>
            <a:pPr lvl="1">
              <a:spcBef>
                <a:spcPts val="0"/>
              </a:spcBef>
            </a:pPr>
            <a:r>
              <a:rPr lang="en-US" sz="2400" b="1" i="1">
                <a:solidFill>
                  <a:srgbClr val="3021EF"/>
                </a:solidFill>
                <a:latin typeface="Times New Roman" panose="02020603050405020304" pitchFamily="18" charset="0"/>
                <a:cs typeface="Times New Roman" panose="02020603050405020304" pitchFamily="18" charset="0"/>
              </a:rPr>
              <a:t>i</a:t>
            </a:r>
            <a:r>
              <a:rPr lang="en-US" sz="2400" b="1" i="1" smtClean="0">
                <a:solidFill>
                  <a:srgbClr val="3021EF"/>
                </a:solidFill>
                <a:latin typeface="Times New Roman" panose="02020603050405020304" pitchFamily="18" charset="0"/>
                <a:cs typeface="Times New Roman" panose="02020603050405020304" pitchFamily="18" charset="0"/>
              </a:rPr>
              <a:t>os::out </a:t>
            </a:r>
            <a:r>
              <a:rPr lang="en-US" sz="2400" i="1" smtClean="0">
                <a:solidFill>
                  <a:srgbClr val="091D17"/>
                </a:solidFill>
                <a:latin typeface="Times New Roman" panose="02020603050405020304" pitchFamily="18" charset="0"/>
                <a:cs typeface="Times New Roman" panose="02020603050405020304" pitchFamily="18" charset="0"/>
              </a:rPr>
              <a:t>-  Mở file ở chế độ xuất ra, chế độ này cho phép ghi dữ liệu vào file.</a:t>
            </a:r>
          </a:p>
          <a:p>
            <a:pPr lvl="1">
              <a:spcBef>
                <a:spcPts val="0"/>
              </a:spcBef>
            </a:pPr>
            <a:r>
              <a:rPr lang="en-US" sz="2400" b="1" i="1" smtClean="0">
                <a:solidFill>
                  <a:srgbClr val="3021EF"/>
                </a:solidFill>
                <a:latin typeface="Times New Roman" panose="02020603050405020304" pitchFamily="18" charset="0"/>
                <a:cs typeface="Times New Roman" panose="02020603050405020304" pitchFamily="18" charset="0"/>
              </a:rPr>
              <a:t>ios::in </a:t>
            </a:r>
            <a:r>
              <a:rPr lang="en-US" sz="2400" b="0" i="1" smtClean="0">
                <a:solidFill>
                  <a:srgbClr val="091D17"/>
                </a:solidFill>
                <a:latin typeface="Times New Roman" panose="02020603050405020304" pitchFamily="18" charset="0"/>
                <a:cs typeface="Times New Roman" panose="02020603050405020304" pitchFamily="18" charset="0"/>
              </a:rPr>
              <a:t>- </a:t>
            </a:r>
            <a:r>
              <a:rPr lang="en-US" sz="2400" i="1" smtClean="0">
                <a:solidFill>
                  <a:srgbClr val="091D17"/>
                </a:solidFill>
                <a:latin typeface="Times New Roman" panose="02020603050405020304" pitchFamily="18" charset="0"/>
                <a:cs typeface="Times New Roman" panose="02020603050405020304" pitchFamily="18" charset="0"/>
              </a:rPr>
              <a:t>M</a:t>
            </a:r>
            <a:r>
              <a:rPr lang="vi-VN" sz="2400" i="1" smtClean="0">
                <a:solidFill>
                  <a:srgbClr val="091D17"/>
                </a:solidFill>
                <a:latin typeface="Times New Roman" panose="02020603050405020304" pitchFamily="18" charset="0"/>
                <a:cs typeface="Times New Roman" panose="02020603050405020304" pitchFamily="18" charset="0"/>
              </a:rPr>
              <a:t>ở </a:t>
            </a:r>
            <a:r>
              <a:rPr lang="vi-VN" sz="2400" i="1">
                <a:solidFill>
                  <a:srgbClr val="091D17"/>
                </a:solidFill>
                <a:latin typeface="Times New Roman" panose="02020603050405020304" pitchFamily="18" charset="0"/>
                <a:cs typeface="Times New Roman" panose="02020603050405020304" pitchFamily="18" charset="0"/>
              </a:rPr>
              <a:t>file ở chế độ nhập vào, tức là cho phép dữ liệu được </a:t>
            </a:r>
            <a:r>
              <a:rPr lang="vi-VN" sz="2400" i="1" smtClean="0">
                <a:solidFill>
                  <a:srgbClr val="091D17"/>
                </a:solidFill>
                <a:latin typeface="Times New Roman" panose="02020603050405020304" pitchFamily="18" charset="0"/>
                <a:cs typeface="Times New Roman" panose="02020603050405020304" pitchFamily="18" charset="0"/>
              </a:rPr>
              <a:t>đọc </a:t>
            </a:r>
            <a:r>
              <a:rPr lang="vi-VN" sz="2400" i="1">
                <a:solidFill>
                  <a:srgbClr val="091D17"/>
                </a:solidFill>
                <a:latin typeface="Times New Roman" panose="02020603050405020304" pitchFamily="18" charset="0"/>
                <a:cs typeface="Times New Roman" panose="02020603050405020304" pitchFamily="18" charset="0"/>
              </a:rPr>
              <a:t>từ file</a:t>
            </a:r>
            <a:r>
              <a:rPr lang="vi-VN" sz="2400" i="1" smtClean="0">
                <a:solidFill>
                  <a:srgbClr val="091D17"/>
                </a:solidFill>
                <a:latin typeface="Times New Roman" panose="02020603050405020304" pitchFamily="18" charset="0"/>
                <a:cs typeface="Times New Roman" panose="02020603050405020304" pitchFamily="18" charset="0"/>
              </a:rPr>
              <a:t>.</a:t>
            </a:r>
            <a:endParaRPr lang="en-US" sz="2400" i="1" smtClean="0">
              <a:solidFill>
                <a:srgbClr val="091D17"/>
              </a:solidFill>
              <a:latin typeface="Times New Roman" panose="02020603050405020304" pitchFamily="18" charset="0"/>
              <a:cs typeface="Times New Roman" panose="02020603050405020304" pitchFamily="18" charset="0"/>
            </a:endParaRPr>
          </a:p>
          <a:p>
            <a:pPr lvl="1">
              <a:spcBef>
                <a:spcPts val="0"/>
              </a:spcBef>
            </a:pPr>
            <a:r>
              <a:rPr lang="vi-VN" sz="2400" b="1" i="1">
                <a:solidFill>
                  <a:srgbClr val="3021EF"/>
                </a:solidFill>
                <a:latin typeface="Times New Roman" panose="02020603050405020304" pitchFamily="18" charset="0"/>
                <a:cs typeface="Times New Roman" panose="02020603050405020304" pitchFamily="18" charset="0"/>
              </a:rPr>
              <a:t>ios::app </a:t>
            </a:r>
            <a:r>
              <a:rPr lang="en-US" sz="2400" i="1" smtClean="0">
                <a:solidFill>
                  <a:srgbClr val="000000"/>
                </a:solidFill>
                <a:latin typeface="Times New Roman" panose="02020603050405020304" pitchFamily="18" charset="0"/>
                <a:cs typeface="Times New Roman" panose="02020603050405020304" pitchFamily="18" charset="0"/>
              </a:rPr>
              <a:t>-</a:t>
            </a:r>
            <a:r>
              <a:rPr lang="en-US" sz="2400" b="1" i="1" smtClean="0">
                <a:solidFill>
                  <a:srgbClr val="3021EF"/>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Chế </a:t>
            </a:r>
            <a:r>
              <a:rPr lang="vi-VN" sz="2400" i="1">
                <a:solidFill>
                  <a:srgbClr val="000000"/>
                </a:solidFill>
                <a:latin typeface="Times New Roman" panose="02020603050405020304" pitchFamily="18" charset="0"/>
                <a:cs typeface="Times New Roman" panose="02020603050405020304" pitchFamily="18" charset="0"/>
              </a:rPr>
              <a:t>độ gắn vào. Nếu file đã được tạo thì nội dung của nó sẽ được </a:t>
            </a:r>
            <a:r>
              <a:rPr lang="en-US" sz="2400" i="1" smtClean="0">
                <a:solidFill>
                  <a:srgbClr val="000000"/>
                </a:solidFill>
                <a:latin typeface="Times New Roman" panose="02020603050405020304" pitchFamily="18" charset="0"/>
                <a:cs typeface="Times New Roman" panose="02020603050405020304" pitchFamily="18" charset="0"/>
              </a:rPr>
              <a:t>thêm vào cuối</a:t>
            </a:r>
            <a:r>
              <a:rPr lang="vi-VN" sz="2400" i="1" smtClean="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của file. </a:t>
            </a:r>
            <a:r>
              <a:rPr lang="en-US" sz="2400" i="1" smtClean="0">
                <a:solidFill>
                  <a:srgbClr val="000000"/>
                </a:solidFill>
                <a:latin typeface="Times New Roman" panose="02020603050405020304" pitchFamily="18" charset="0"/>
                <a:cs typeface="Times New Roman" panose="02020603050405020304" pitchFamily="18" charset="0"/>
              </a:rPr>
              <a:t>N</a:t>
            </a:r>
            <a:r>
              <a:rPr lang="vi-VN" sz="2400" i="1" smtClean="0">
                <a:solidFill>
                  <a:srgbClr val="000000"/>
                </a:solidFill>
                <a:latin typeface="Times New Roman" panose="02020603050405020304" pitchFamily="18" charset="0"/>
                <a:cs typeface="Times New Roman" panose="02020603050405020304" pitchFamily="18" charset="0"/>
              </a:rPr>
              <a:t>ếu </a:t>
            </a:r>
            <a:r>
              <a:rPr lang="vi-VN" sz="2400" i="1">
                <a:solidFill>
                  <a:srgbClr val="000000"/>
                </a:solidFill>
                <a:latin typeface="Times New Roman" panose="02020603050405020304" pitchFamily="18" charset="0"/>
                <a:cs typeface="Times New Roman" panose="02020603050405020304" pitchFamily="18" charset="0"/>
              </a:rPr>
              <a:t>file chưa được tạo nó sẽ tạo ra 1 file mới.</a:t>
            </a:r>
            <a:endParaRPr lang="en-US" sz="2400" b="0" i="1" smtClean="0">
              <a:solidFill>
                <a:srgbClr val="000000"/>
              </a:solidFill>
              <a:latin typeface="Times New Roman" panose="02020603050405020304" pitchFamily="18" charset="0"/>
              <a:cs typeface="Times New Roman" panose="02020603050405020304" pitchFamily="18" charset="0"/>
            </a:endParaRPr>
          </a:p>
          <a:p>
            <a:pPr marL="0" indent="0">
              <a:spcBef>
                <a:spcPts val="0"/>
              </a:spcBef>
              <a:buNone/>
            </a:pP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153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0874"/>
          </a:xfrm>
          <a:solidFill>
            <a:schemeClr val="tx2">
              <a:lumMod val="75000"/>
            </a:schemeClr>
          </a:solidFill>
        </p:spPr>
        <p:style>
          <a:lnRef idx="0">
            <a:schemeClr val="dk1"/>
          </a:lnRef>
          <a:fillRef idx="3">
            <a:schemeClr val="dk1"/>
          </a:fillRef>
          <a:effectRef idx="3">
            <a:schemeClr val="dk1"/>
          </a:effectRef>
          <a:fontRef idx="minor">
            <a:schemeClr val="lt1"/>
          </a:fontRef>
        </p:style>
        <p:txBody>
          <a:bodyPr anchor="t"/>
          <a:lstStyle/>
          <a:p>
            <a:pPr marL="339725" algn="l"/>
            <a:r>
              <a:rPr lang="en-US" sz="3200" smtClean="0">
                <a:latin typeface="Times New Roman" panose="02020603050405020304" pitchFamily="18" charset="0"/>
                <a:cs typeface="Times New Roman" panose="02020603050405020304" pitchFamily="18" charset="0"/>
              </a:rPr>
              <a:t>6.3 </a:t>
            </a:r>
            <a:r>
              <a:rPr lang="en-US" sz="3200">
                <a:latin typeface="Times New Roman" panose="02020603050405020304" pitchFamily="18" charset="0"/>
                <a:cs typeface="Times New Roman" panose="02020603050405020304" pitchFamily="18" charset="0"/>
              </a:rPr>
              <a:t>Các thao tác truy xuất tệp tin</a:t>
            </a:r>
          </a:p>
        </p:txBody>
      </p:sp>
      <p:sp>
        <p:nvSpPr>
          <p:cNvPr id="5" name="Rectangle 4"/>
          <p:cNvSpPr/>
          <p:nvPr/>
        </p:nvSpPr>
        <p:spPr>
          <a:xfrm>
            <a:off x="7239000" y="6629400"/>
            <a:ext cx="1447800" cy="152400"/>
          </a:xfrm>
          <a:prstGeom prst="rect">
            <a:avLst/>
          </a:prstGeom>
          <a:ln>
            <a:solidFill>
              <a:srgbClr val="30A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2514600" y="6553200"/>
            <a:ext cx="411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rgbClr val="1481B8"/>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90000"/>
              </a:lnSpc>
              <a:buNone/>
            </a:pPr>
            <a:r>
              <a:rPr lang="en-US" altLang="en-US" sz="1200" b="0" i="1" smtClean="0">
                <a:solidFill>
                  <a:schemeClr val="tx1">
                    <a:lumMod val="50000"/>
                  </a:schemeClr>
                </a:solidFill>
                <a:latin typeface="Times New Roman" panose="02020603050405020304" pitchFamily="18" charset="0"/>
                <a:cs typeface="Times New Roman" panose="02020603050405020304" pitchFamily="18" charset="0"/>
              </a:rPr>
              <a:t>Trường ĐH GTVT TP.HCM - Bài giảng : Kỹ thuật lập trình</a:t>
            </a:r>
            <a:endParaRPr lang="en-US" altLang="en-US" sz="1200" b="0" i="1">
              <a:solidFill>
                <a:schemeClr val="tx1">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686800" y="6519421"/>
            <a:ext cx="457200" cy="338554"/>
          </a:xfrm>
          <a:prstGeom prst="rect">
            <a:avLst/>
          </a:prstGeom>
          <a:noFill/>
        </p:spPr>
        <p:txBody>
          <a:bodyPr wrap="square" rtlCol="0">
            <a:spAutoFit/>
          </a:bodyPr>
          <a:lstStyle/>
          <a:p>
            <a:r>
              <a:rPr lang="en-US" sz="1600">
                <a:solidFill>
                  <a:schemeClr val="accent3"/>
                </a:solidFill>
                <a:latin typeface="Times New Roman" panose="02020603050405020304" pitchFamily="18" charset="0"/>
                <a:cs typeface="Times New Roman" panose="02020603050405020304" pitchFamily="18" charset="0"/>
              </a:rPr>
              <a:t>9</a:t>
            </a:r>
          </a:p>
        </p:txBody>
      </p:sp>
      <p:sp>
        <p:nvSpPr>
          <p:cNvPr id="10" name="Content Placeholder 2"/>
          <p:cNvSpPr>
            <a:spLocks noGrp="1"/>
          </p:cNvSpPr>
          <p:nvPr>
            <p:ph idx="1"/>
          </p:nvPr>
        </p:nvSpPr>
        <p:spPr>
          <a:xfrm>
            <a:off x="457200" y="1219200"/>
            <a:ext cx="8229600" cy="5300246"/>
          </a:xfrm>
        </p:spPr>
        <p:txBody>
          <a:bodyPr/>
          <a:lstStyle/>
          <a:p>
            <a:pPr marL="0" indent="0">
              <a:spcBef>
                <a:spcPts val="0"/>
              </a:spcBef>
              <a:buNone/>
            </a:pPr>
            <a:r>
              <a:rPr lang="en-US" sz="2400" b="0" smtClean="0">
                <a:solidFill>
                  <a:srgbClr val="FF0000"/>
                </a:solidFill>
                <a:latin typeface="Times New Roman" panose="02020603050405020304" pitchFamily="18" charset="0"/>
                <a:cs typeface="Times New Roman" panose="02020603050405020304" pitchFamily="18" charset="0"/>
              </a:rPr>
              <a:t>Chú ý (tiếp)</a:t>
            </a:r>
            <a:r>
              <a:rPr lang="en-US" sz="2400" b="0" smtClean="0">
                <a:solidFill>
                  <a:srgbClr val="000000"/>
                </a:solidFill>
                <a:latin typeface="Times New Roman" panose="02020603050405020304" pitchFamily="18" charset="0"/>
                <a:cs typeface="Times New Roman" panose="02020603050405020304" pitchFamily="18" charset="0"/>
              </a:rPr>
              <a:t>: </a:t>
            </a:r>
          </a:p>
          <a:p>
            <a:pPr lvl="1">
              <a:spcBef>
                <a:spcPts val="0"/>
              </a:spcBef>
            </a:pPr>
            <a:r>
              <a:rPr lang="vi-VN" sz="2400" b="1" i="1" smtClean="0">
                <a:solidFill>
                  <a:srgbClr val="3021EF"/>
                </a:solidFill>
                <a:latin typeface="Times New Roman" panose="02020603050405020304" pitchFamily="18" charset="0"/>
                <a:cs typeface="Times New Roman" panose="02020603050405020304" pitchFamily="18" charset="0"/>
              </a:rPr>
              <a:t>ios</a:t>
            </a:r>
            <a:r>
              <a:rPr lang="vi-VN" sz="2400" b="1" i="1">
                <a:solidFill>
                  <a:srgbClr val="3021EF"/>
                </a:solidFill>
                <a:latin typeface="Times New Roman" panose="02020603050405020304" pitchFamily="18" charset="0"/>
                <a:cs typeface="Times New Roman" panose="02020603050405020304" pitchFamily="18" charset="0"/>
              </a:rPr>
              <a:t>::</a:t>
            </a:r>
            <a:r>
              <a:rPr lang="vi-VN" sz="2400" b="1" i="1" smtClean="0">
                <a:solidFill>
                  <a:srgbClr val="3021EF"/>
                </a:solidFill>
                <a:latin typeface="Times New Roman" panose="02020603050405020304" pitchFamily="18" charset="0"/>
                <a:cs typeface="Times New Roman" panose="02020603050405020304" pitchFamily="18" charset="0"/>
              </a:rPr>
              <a:t>ate</a:t>
            </a:r>
            <a:r>
              <a:rPr lang="en-US" sz="2400" b="1" i="1" smtClean="0">
                <a:solidFill>
                  <a:srgbClr val="3021EF"/>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Nếu </a:t>
            </a:r>
            <a:r>
              <a:rPr lang="vi-VN" sz="2400" i="1">
                <a:solidFill>
                  <a:srgbClr val="000000"/>
                </a:solidFill>
                <a:latin typeface="Times New Roman" panose="02020603050405020304" pitchFamily="18" charset="0"/>
                <a:cs typeface="Times New Roman" panose="02020603050405020304" pitchFamily="18" charset="0"/>
              </a:rPr>
              <a:t>file đã được tạo, thì chương trình sẽ </a:t>
            </a:r>
            <a:r>
              <a:rPr lang="en-US" sz="2400" i="1" smtClean="0">
                <a:solidFill>
                  <a:srgbClr val="000000"/>
                </a:solidFill>
                <a:latin typeface="Times New Roman" panose="02020603050405020304" pitchFamily="18" charset="0"/>
                <a:cs typeface="Times New Roman" panose="02020603050405020304" pitchFamily="18" charset="0"/>
              </a:rPr>
              <a:t>chuyển con trỏ về cuối</a:t>
            </a:r>
            <a:r>
              <a:rPr lang="vi-VN" sz="2400" i="1" smtClean="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file</a:t>
            </a:r>
            <a:r>
              <a:rPr lang="vi-VN" sz="2400" i="1" smtClean="0">
                <a:solidFill>
                  <a:srgbClr val="000000"/>
                </a:solidFill>
                <a:latin typeface="Times New Roman" panose="02020603050405020304" pitchFamily="18" charset="0"/>
                <a:cs typeface="Times New Roman" panose="02020603050405020304" pitchFamily="18" charset="0"/>
              </a:rPr>
              <a:t>.</a:t>
            </a:r>
            <a:endParaRPr lang="vi-VN" sz="2400" i="1">
              <a:solidFill>
                <a:srgbClr val="000000"/>
              </a:solidFill>
              <a:latin typeface="Times New Roman" panose="02020603050405020304" pitchFamily="18" charset="0"/>
              <a:cs typeface="Times New Roman" panose="02020603050405020304" pitchFamily="18" charset="0"/>
            </a:endParaRPr>
          </a:p>
          <a:p>
            <a:pPr lvl="1">
              <a:spcBef>
                <a:spcPts val="0"/>
              </a:spcBef>
            </a:pPr>
            <a:r>
              <a:rPr lang="vi-VN" sz="2400" b="1" i="1">
                <a:solidFill>
                  <a:srgbClr val="3021EF"/>
                </a:solidFill>
                <a:latin typeface="Times New Roman" panose="02020603050405020304" pitchFamily="18" charset="0"/>
                <a:cs typeface="Times New Roman" panose="02020603050405020304" pitchFamily="18" charset="0"/>
              </a:rPr>
              <a:t>ios::</a:t>
            </a:r>
            <a:r>
              <a:rPr lang="vi-VN" sz="2400" b="1" i="1" smtClean="0">
                <a:solidFill>
                  <a:srgbClr val="3021EF"/>
                </a:solidFill>
                <a:latin typeface="Times New Roman" panose="02020603050405020304" pitchFamily="18" charset="0"/>
                <a:cs typeface="Times New Roman" panose="02020603050405020304" pitchFamily="18" charset="0"/>
              </a:rPr>
              <a:t>binary</a:t>
            </a:r>
            <a:r>
              <a:rPr lang="en-US" sz="2400" b="1" i="1" smtClean="0">
                <a:solidFill>
                  <a:srgbClr val="3021EF"/>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Chế </a:t>
            </a:r>
            <a:r>
              <a:rPr lang="vi-VN" sz="2400" i="1">
                <a:solidFill>
                  <a:srgbClr val="000000"/>
                </a:solidFill>
                <a:latin typeface="Times New Roman" panose="02020603050405020304" pitchFamily="18" charset="0"/>
                <a:cs typeface="Times New Roman" panose="02020603050405020304" pitchFamily="18" charset="0"/>
              </a:rPr>
              <a:t>độ nhị phân. Khi mà file được mở ra ở chế độ này thì dữ liệu sẽ được đọc hay ghi từ 1 định dạng nguyên thủy nhị phân.</a:t>
            </a:r>
          </a:p>
          <a:p>
            <a:pPr lvl="1">
              <a:spcBef>
                <a:spcPts val="0"/>
              </a:spcBef>
            </a:pPr>
            <a:r>
              <a:rPr lang="vi-VN" sz="2400" b="1" i="1">
                <a:solidFill>
                  <a:srgbClr val="3021EF"/>
                </a:solidFill>
                <a:latin typeface="Times New Roman" panose="02020603050405020304" pitchFamily="18" charset="0"/>
                <a:cs typeface="Times New Roman" panose="02020603050405020304" pitchFamily="18" charset="0"/>
              </a:rPr>
              <a:t>ios::</a:t>
            </a:r>
            <a:r>
              <a:rPr lang="vi-VN" sz="2400" b="1" i="1" smtClean="0">
                <a:solidFill>
                  <a:srgbClr val="3021EF"/>
                </a:solidFill>
                <a:latin typeface="Times New Roman" panose="02020603050405020304" pitchFamily="18" charset="0"/>
                <a:cs typeface="Times New Roman" panose="02020603050405020304" pitchFamily="18" charset="0"/>
              </a:rPr>
              <a:t>trunc</a:t>
            </a:r>
            <a:r>
              <a:rPr lang="en-US" sz="2400" b="1" i="1" smtClean="0">
                <a:solidFill>
                  <a:srgbClr val="3021EF"/>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 </a:t>
            </a:r>
            <a:r>
              <a:rPr lang="vi-VN" sz="2400" i="1" smtClean="0">
                <a:solidFill>
                  <a:srgbClr val="000000"/>
                </a:solidFill>
                <a:latin typeface="Times New Roman" panose="02020603050405020304" pitchFamily="18" charset="0"/>
                <a:cs typeface="Times New Roman" panose="02020603050405020304" pitchFamily="18" charset="0"/>
              </a:rPr>
              <a:t>Nếu </a:t>
            </a:r>
            <a:r>
              <a:rPr lang="vi-VN" sz="2400" i="1">
                <a:solidFill>
                  <a:srgbClr val="000000"/>
                </a:solidFill>
                <a:latin typeface="Times New Roman" panose="02020603050405020304" pitchFamily="18" charset="0"/>
                <a:cs typeface="Times New Roman" panose="02020603050405020304" pitchFamily="18" charset="0"/>
              </a:rPr>
              <a:t>file đã được tạo thì nội dung của nó sẽ bị xóa đi</a:t>
            </a:r>
            <a:r>
              <a:rPr lang="vi-VN" sz="2400" i="1" smtClean="0">
                <a:solidFill>
                  <a:srgbClr val="000000"/>
                </a:solidFill>
                <a:latin typeface="Times New Roman" panose="02020603050405020304" pitchFamily="18" charset="0"/>
                <a:cs typeface="Times New Roman" panose="02020603050405020304" pitchFamily="18" charset="0"/>
              </a:rPr>
              <a:t>.</a:t>
            </a:r>
            <a:endParaRPr lang="en-US" sz="2400" i="1" smtClean="0">
              <a:solidFill>
                <a:srgbClr val="000000"/>
              </a:solidFill>
              <a:latin typeface="Times New Roman" panose="02020603050405020304" pitchFamily="18" charset="0"/>
              <a:cs typeface="Times New Roman" panose="02020603050405020304" pitchFamily="18" charset="0"/>
            </a:endParaRPr>
          </a:p>
          <a:p>
            <a:pPr lvl="1">
              <a:spcBef>
                <a:spcPts val="0"/>
              </a:spcBef>
            </a:pPr>
            <a:r>
              <a:rPr lang="vi-VN" sz="2400" b="1" i="1" smtClean="0">
                <a:solidFill>
                  <a:srgbClr val="3021EF"/>
                </a:solidFill>
                <a:latin typeface="Times New Roman" panose="02020603050405020304" pitchFamily="18" charset="0"/>
                <a:cs typeface="Times New Roman" panose="02020603050405020304" pitchFamily="18" charset="0"/>
              </a:rPr>
              <a:t>ios</a:t>
            </a:r>
            <a:r>
              <a:rPr lang="vi-VN" sz="2400" b="1" i="1">
                <a:solidFill>
                  <a:srgbClr val="3021EF"/>
                </a:solidFill>
                <a:latin typeface="Times New Roman" panose="02020603050405020304" pitchFamily="18" charset="0"/>
                <a:cs typeface="Times New Roman" panose="02020603050405020304" pitchFamily="18" charset="0"/>
              </a:rPr>
              <a:t>::nocreate</a:t>
            </a:r>
            <a:r>
              <a:rPr lang="vi-VN" sz="2400" i="1">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a:t>
            </a:r>
            <a:r>
              <a:rPr lang="vi-VN" sz="2400" i="1" smtClean="0">
                <a:solidFill>
                  <a:srgbClr val="000000"/>
                </a:solidFill>
                <a:latin typeface="Times New Roman" panose="02020603050405020304" pitchFamily="18" charset="0"/>
                <a:cs typeface="Times New Roman" panose="02020603050405020304" pitchFamily="18" charset="0"/>
              </a:rPr>
              <a:t> </a:t>
            </a:r>
            <a:r>
              <a:rPr lang="en-US" sz="2400" i="1" smtClean="0">
                <a:solidFill>
                  <a:srgbClr val="000000"/>
                </a:solidFill>
                <a:latin typeface="Times New Roman" panose="02020603050405020304" pitchFamily="18" charset="0"/>
                <a:cs typeface="Times New Roman" panose="02020603050405020304" pitchFamily="18" charset="0"/>
              </a:rPr>
              <a:t>K</a:t>
            </a:r>
            <a:r>
              <a:rPr lang="vi-VN" sz="2400" i="1" smtClean="0">
                <a:solidFill>
                  <a:srgbClr val="000000"/>
                </a:solidFill>
                <a:latin typeface="Times New Roman" panose="02020603050405020304" pitchFamily="18" charset="0"/>
                <a:cs typeface="Times New Roman" panose="02020603050405020304" pitchFamily="18" charset="0"/>
              </a:rPr>
              <a:t>hông </a:t>
            </a:r>
            <a:r>
              <a:rPr lang="vi-VN" sz="2400" i="1">
                <a:solidFill>
                  <a:srgbClr val="000000"/>
                </a:solidFill>
                <a:latin typeface="Times New Roman" panose="02020603050405020304" pitchFamily="18" charset="0"/>
                <a:cs typeface="Times New Roman" panose="02020603050405020304" pitchFamily="18" charset="0"/>
              </a:rPr>
              <a:t>làm gì nếu file chưa </a:t>
            </a:r>
            <a:r>
              <a:rPr lang="vi-VN" sz="2400" i="1" smtClean="0">
                <a:solidFill>
                  <a:srgbClr val="000000"/>
                </a:solidFill>
                <a:latin typeface="Times New Roman" panose="02020603050405020304" pitchFamily="18" charset="0"/>
                <a:cs typeface="Times New Roman" panose="02020603050405020304" pitchFamily="18" charset="0"/>
              </a:rPr>
              <a:t>có</a:t>
            </a:r>
            <a:r>
              <a:rPr lang="en-US" sz="2400" i="1" smtClean="0">
                <a:solidFill>
                  <a:srgbClr val="000000"/>
                </a:solidFill>
                <a:latin typeface="Times New Roman" panose="02020603050405020304" pitchFamily="18" charset="0"/>
                <a:cs typeface="Times New Roman" panose="02020603050405020304" pitchFamily="18" charset="0"/>
              </a:rPr>
              <a:t>.</a:t>
            </a:r>
          </a:p>
          <a:p>
            <a:pPr lvl="1">
              <a:spcBef>
                <a:spcPts val="0"/>
              </a:spcBef>
            </a:pPr>
            <a:r>
              <a:rPr lang="vi-VN" sz="2400" b="1" i="1">
                <a:solidFill>
                  <a:srgbClr val="3021EF"/>
                </a:solidFill>
                <a:latin typeface="Times New Roman" panose="02020603050405020304" pitchFamily="18" charset="0"/>
                <a:cs typeface="Times New Roman" panose="02020603050405020304" pitchFamily="18" charset="0"/>
              </a:rPr>
              <a:t>ios</a:t>
            </a:r>
            <a:r>
              <a:rPr lang="vi-VN" sz="2400" b="1" i="1" smtClean="0">
                <a:solidFill>
                  <a:srgbClr val="3021EF"/>
                </a:solidFill>
                <a:latin typeface="Times New Roman" panose="02020603050405020304" pitchFamily="18" charset="0"/>
                <a:cs typeface="Times New Roman" panose="02020603050405020304" pitchFamily="18" charset="0"/>
              </a:rPr>
              <a:t>::</a:t>
            </a:r>
            <a:r>
              <a:rPr lang="en-US" sz="2400" b="1" i="1" smtClean="0">
                <a:solidFill>
                  <a:srgbClr val="3021EF"/>
                </a:solidFill>
                <a:latin typeface="Times New Roman" panose="02020603050405020304" pitchFamily="18" charset="0"/>
                <a:cs typeface="Times New Roman" panose="02020603050405020304" pitchFamily="18" charset="0"/>
              </a:rPr>
              <a:t>replac</a:t>
            </a:r>
            <a:r>
              <a:rPr lang="vi-VN" sz="2400" b="1" i="1" smtClean="0">
                <a:solidFill>
                  <a:srgbClr val="3021EF"/>
                </a:solidFill>
                <a:latin typeface="Times New Roman" panose="02020603050405020304" pitchFamily="18" charset="0"/>
                <a:cs typeface="Times New Roman" panose="02020603050405020304" pitchFamily="18" charset="0"/>
              </a:rPr>
              <a:t>e</a:t>
            </a:r>
            <a:r>
              <a:rPr lang="vi-VN" sz="2400" i="1" smtClean="0">
                <a:solidFill>
                  <a:srgbClr val="000000"/>
                </a:solidFill>
                <a:latin typeface="Times New Roman" panose="02020603050405020304" pitchFamily="18" charset="0"/>
                <a:cs typeface="Times New Roman" panose="02020603050405020304" pitchFamily="18" charset="0"/>
              </a:rPr>
              <a:t> </a:t>
            </a:r>
            <a:r>
              <a:rPr lang="en-US" sz="2400" i="1">
                <a:solidFill>
                  <a:srgbClr val="000000"/>
                </a:solidFill>
                <a:latin typeface="Times New Roman" panose="02020603050405020304" pitchFamily="18" charset="0"/>
                <a:cs typeface="Times New Roman" panose="02020603050405020304" pitchFamily="18" charset="0"/>
              </a:rPr>
              <a:t>-</a:t>
            </a:r>
            <a:r>
              <a:rPr lang="vi-VN" sz="2400" i="1">
                <a:solidFill>
                  <a:srgbClr val="000000"/>
                </a:solidFill>
                <a:latin typeface="Times New Roman" panose="02020603050405020304" pitchFamily="18" charset="0"/>
                <a:cs typeface="Times New Roman" panose="02020603050405020304" pitchFamily="18" charset="0"/>
              </a:rPr>
              <a:t> </a:t>
            </a:r>
            <a:r>
              <a:rPr lang="en-US" sz="2400" i="1">
                <a:solidFill>
                  <a:srgbClr val="000000"/>
                </a:solidFill>
                <a:latin typeface="Times New Roman" panose="02020603050405020304" pitchFamily="18" charset="0"/>
                <a:cs typeface="Times New Roman" panose="02020603050405020304" pitchFamily="18" charset="0"/>
              </a:rPr>
              <a:t>K</a:t>
            </a:r>
            <a:r>
              <a:rPr lang="vi-VN" sz="2400" i="1">
                <a:solidFill>
                  <a:srgbClr val="000000"/>
                </a:solidFill>
                <a:latin typeface="Times New Roman" panose="02020603050405020304" pitchFamily="18" charset="0"/>
                <a:cs typeface="Times New Roman" panose="02020603050405020304" pitchFamily="18" charset="0"/>
              </a:rPr>
              <a:t>hông làm gì nếu file </a:t>
            </a:r>
            <a:r>
              <a:rPr lang="en-US" sz="2400" i="1" smtClean="0">
                <a:solidFill>
                  <a:srgbClr val="000000"/>
                </a:solidFill>
                <a:latin typeface="Times New Roman" panose="02020603050405020304" pitchFamily="18" charset="0"/>
                <a:cs typeface="Times New Roman" panose="02020603050405020304" pitchFamily="18" charset="0"/>
              </a:rPr>
              <a:t>đã</a:t>
            </a:r>
            <a:r>
              <a:rPr lang="vi-VN" sz="2400" i="1" smtClean="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có</a:t>
            </a:r>
            <a:r>
              <a:rPr lang="en-US" sz="2400" i="1" smtClean="0">
                <a:solidFill>
                  <a:srgbClr val="000000"/>
                </a:solidFill>
                <a:latin typeface="Times New Roman" panose="02020603050405020304" pitchFamily="18" charset="0"/>
                <a:cs typeface="Times New Roman" panose="02020603050405020304" pitchFamily="18" charset="0"/>
              </a:rPr>
              <a:t>.</a:t>
            </a:r>
          </a:p>
          <a:p>
            <a:pPr lvl="1">
              <a:spcBef>
                <a:spcPts val="0"/>
              </a:spcBef>
            </a:pPr>
            <a:r>
              <a:rPr lang="en-US" sz="2400" i="1" smtClean="0">
                <a:solidFill>
                  <a:srgbClr val="000000"/>
                </a:solidFill>
                <a:latin typeface="Times New Roman" panose="02020603050405020304" pitchFamily="18" charset="0"/>
                <a:cs typeface="Times New Roman" panose="02020603050405020304" pitchFamily="18" charset="0"/>
              </a:rPr>
              <a:t>Để kết hợp các chế độ ta dung toán tử</a:t>
            </a:r>
            <a:r>
              <a:rPr lang="vi-VN" sz="2400" i="1" smtClean="0">
                <a:solidFill>
                  <a:srgbClr val="000000"/>
                </a:solidFill>
                <a:latin typeface="Times New Roman" panose="02020603050405020304" pitchFamily="18" charset="0"/>
                <a:cs typeface="Times New Roman" panose="02020603050405020304" pitchFamily="18" charset="0"/>
              </a:rPr>
              <a:t> </a:t>
            </a:r>
            <a:r>
              <a:rPr lang="vi-VN" sz="2400" b="1" i="1" smtClean="0">
                <a:solidFill>
                  <a:srgbClr val="3021EF"/>
                </a:solidFill>
                <a:latin typeface="Times New Roman" panose="02020603050405020304" pitchFamily="18" charset="0"/>
                <a:cs typeface="Times New Roman" panose="02020603050405020304" pitchFamily="18" charset="0"/>
              </a:rPr>
              <a:t>|</a:t>
            </a:r>
            <a:r>
              <a:rPr lang="vi-VN" sz="2400" i="1" smtClean="0">
                <a:solidFill>
                  <a:srgbClr val="000000"/>
                </a:solidFill>
                <a:latin typeface="Times New Roman" panose="02020603050405020304" pitchFamily="18" charset="0"/>
                <a:cs typeface="Times New Roman" panose="02020603050405020304" pitchFamily="18" charset="0"/>
              </a:rPr>
              <a:t>.</a:t>
            </a:r>
            <a:endParaRPr lang="en-US" sz="2400" i="1">
              <a:solidFill>
                <a:srgbClr val="000000"/>
              </a:solidFill>
              <a:latin typeface="Times New Roman" panose="02020603050405020304" pitchFamily="18" charset="0"/>
              <a:cs typeface="Times New Roman" panose="02020603050405020304" pitchFamily="18" charset="0"/>
            </a:endParaRPr>
          </a:p>
          <a:p>
            <a:pPr marL="285750" lvl="1">
              <a:spcBef>
                <a:spcPts val="0"/>
              </a:spcBef>
              <a:buClr>
                <a:schemeClr val="tx1"/>
              </a:buClr>
              <a:buFont typeface="Wingdings" panose="05000000000000000000" pitchFamily="2" charset="2"/>
              <a:buChar char="v"/>
            </a:pPr>
            <a:r>
              <a:rPr lang="en-US" sz="2400" b="0" i="1" smtClean="0">
                <a:solidFill>
                  <a:srgbClr val="000000"/>
                </a:solidFill>
                <a:latin typeface="Times New Roman" panose="02020603050405020304" pitchFamily="18" charset="0"/>
                <a:cs typeface="Times New Roman" panose="02020603050405020304" pitchFamily="18" charset="0"/>
              </a:rPr>
              <a:t> </a:t>
            </a:r>
            <a:r>
              <a:rPr lang="vi-VN" sz="2400" i="1">
                <a:solidFill>
                  <a:srgbClr val="000000"/>
                </a:solidFill>
                <a:latin typeface="Times New Roman" panose="02020603050405020304" pitchFamily="18" charset="0"/>
                <a:cs typeface="Times New Roman" panose="02020603050405020304" pitchFamily="18" charset="0"/>
              </a:rPr>
              <a:t>Khi dùng </a:t>
            </a:r>
            <a:r>
              <a:rPr lang="vi-VN" sz="2400" b="1" i="1">
                <a:solidFill>
                  <a:srgbClr val="3021EF"/>
                </a:solidFill>
                <a:latin typeface="Times New Roman" panose="02020603050405020304" pitchFamily="18" charset="0"/>
                <a:cs typeface="Times New Roman" panose="02020603050405020304" pitchFamily="18" charset="0"/>
              </a:rPr>
              <a:t>riêng lẻ </a:t>
            </a:r>
            <a:r>
              <a:rPr lang="vi-VN" sz="2400" i="1">
                <a:solidFill>
                  <a:srgbClr val="000000"/>
                </a:solidFill>
                <a:latin typeface="Times New Roman" panose="02020603050405020304" pitchFamily="18" charset="0"/>
                <a:cs typeface="Times New Roman" panose="02020603050405020304" pitchFamily="18" charset="0"/>
              </a:rPr>
              <a:t>thì </a:t>
            </a:r>
            <a:r>
              <a:rPr lang="vi-VN" sz="2400" b="1" i="1">
                <a:solidFill>
                  <a:srgbClr val="3021EF"/>
                </a:solidFill>
                <a:latin typeface="Times New Roman" panose="02020603050405020304" pitchFamily="18" charset="0"/>
                <a:cs typeface="Times New Roman" panose="02020603050405020304" pitchFamily="18" charset="0"/>
              </a:rPr>
              <a:t>ios::out </a:t>
            </a:r>
            <a:r>
              <a:rPr lang="vi-VN" sz="2400" i="1">
                <a:solidFill>
                  <a:srgbClr val="000000"/>
                </a:solidFill>
                <a:latin typeface="Times New Roman" panose="02020603050405020304" pitchFamily="18" charset="0"/>
                <a:cs typeface="Times New Roman" panose="02020603050405020304" pitchFamily="18" charset="0"/>
              </a:rPr>
              <a:t>sẽ xóa nội dung của file nếu file đã được tạo sẵn. Tuy nhiên nếu </a:t>
            </a:r>
            <a:r>
              <a:rPr lang="vi-VN" sz="2400" b="1" i="1">
                <a:solidFill>
                  <a:srgbClr val="3021EF"/>
                </a:solidFill>
                <a:latin typeface="Times New Roman" panose="02020603050405020304" pitchFamily="18" charset="0"/>
                <a:cs typeface="Times New Roman" panose="02020603050405020304" pitchFamily="18" charset="0"/>
              </a:rPr>
              <a:t>dùng chung </a:t>
            </a:r>
            <a:r>
              <a:rPr lang="vi-VN" sz="2400" i="1">
                <a:solidFill>
                  <a:srgbClr val="091D17"/>
                </a:solidFill>
                <a:latin typeface="Times New Roman" panose="02020603050405020304" pitchFamily="18" charset="0"/>
                <a:cs typeface="Times New Roman" panose="02020603050405020304" pitchFamily="18" charset="0"/>
              </a:rPr>
              <a:t>với</a:t>
            </a:r>
            <a:r>
              <a:rPr lang="vi-VN" sz="2400" b="1" i="1">
                <a:solidFill>
                  <a:srgbClr val="3021EF"/>
                </a:solidFill>
                <a:latin typeface="Times New Roman" panose="02020603050405020304" pitchFamily="18" charset="0"/>
                <a:cs typeface="Times New Roman" panose="02020603050405020304" pitchFamily="18" charset="0"/>
              </a:rPr>
              <a:t> ios::in</a:t>
            </a:r>
            <a:r>
              <a:rPr lang="vi-VN" sz="2400" i="1">
                <a:solidFill>
                  <a:srgbClr val="000000"/>
                </a:solidFill>
                <a:latin typeface="Times New Roman" panose="02020603050405020304" pitchFamily="18" charset="0"/>
                <a:cs typeface="Times New Roman" panose="02020603050405020304" pitchFamily="18" charset="0"/>
              </a:rPr>
              <a:t>, thì nội dung file cũ sẽ được giữ lại. </a:t>
            </a:r>
            <a:endParaRPr lang="en-US" sz="2400" b="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098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sample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cdb2004108l</Template>
  <TotalTime>3242</TotalTime>
  <Words>1698</Words>
  <Application>Microsoft Office PowerPoint</Application>
  <PresentationFormat>On-screen Show (4:3)</PresentationFormat>
  <Paragraphs>351</Paragraphs>
  <Slides>24</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Courier New</vt:lpstr>
      <vt:lpstr>Times New Roman</vt:lpstr>
      <vt:lpstr>Verdana</vt:lpstr>
      <vt:lpstr>Wingdings</vt:lpstr>
      <vt:lpstr>sample</vt:lpstr>
      <vt:lpstr>Image</vt:lpstr>
      <vt:lpstr>PowerPoint Presentation</vt:lpstr>
      <vt:lpstr>Nội dung chính</vt:lpstr>
      <vt:lpstr>6.1 Dẫn nhập</vt:lpstr>
      <vt:lpstr>6.2 Khai báo kiểu tệp tin</vt:lpstr>
      <vt:lpstr>6.2 Khai báo kiểu tệp tin</vt:lpstr>
      <vt:lpstr>6.3 Các thao tác truy xuất tệp tin</vt:lpstr>
      <vt:lpstr>6.3 Các thao tác truy xuất tệp tin</vt:lpstr>
      <vt:lpstr>6.3 Các thao tác truy xuất tệp tin</vt:lpstr>
      <vt:lpstr>6.3 Các thao tác truy xuất tệp tin</vt:lpstr>
      <vt:lpstr>6.3 Các thao tác truy xuất tệp tin</vt:lpstr>
      <vt:lpstr>6.3 Các thao tác truy xuất tệp tin</vt:lpstr>
      <vt:lpstr>6.3 Các thao tác truy xuất tệp tin</vt:lpstr>
      <vt:lpstr>6.3 Các thao tác truy xuất tệp tin</vt:lpstr>
      <vt:lpstr>6.3 Các thao tác truy xuất tệp tin</vt:lpstr>
      <vt:lpstr>6.3 Các thao tác truy xuất tệp tin</vt:lpstr>
      <vt:lpstr>6.4 Các hàm tệp tin</vt:lpstr>
      <vt:lpstr>6.4 Các hàm tệp tin</vt:lpstr>
      <vt:lpstr>6.4 Các hàm tệp tin</vt:lpstr>
      <vt:lpstr>6.4 Các hàm tệp tin</vt:lpstr>
      <vt:lpstr>Ví dụ sử dụng hàm write() và hàm read()</vt:lpstr>
      <vt:lpstr>6.4 Các hàm tệp tin</vt:lpstr>
      <vt:lpstr>6.4 Các hàm tệp tin</vt:lpstr>
      <vt:lpstr>Bài tập chương 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BuiVan Thuong</dc:creator>
  <cp:lastModifiedBy>Nguyen Huy</cp:lastModifiedBy>
  <cp:revision>211</cp:revision>
  <dcterms:created xsi:type="dcterms:W3CDTF">2014-09-19T04:54:38Z</dcterms:created>
  <dcterms:modified xsi:type="dcterms:W3CDTF">2021-07-13T06:25:16Z</dcterms:modified>
</cp:coreProperties>
</file>